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9" r:id="rId2"/>
    <p:sldId id="370" r:id="rId3"/>
    <p:sldId id="318" r:id="rId4"/>
    <p:sldId id="371" r:id="rId5"/>
    <p:sldId id="334" r:id="rId6"/>
    <p:sldId id="340" r:id="rId7"/>
    <p:sldId id="326" r:id="rId8"/>
    <p:sldId id="336" r:id="rId9"/>
    <p:sldId id="393" r:id="rId10"/>
    <p:sldId id="380" r:id="rId11"/>
    <p:sldId id="382" r:id="rId12"/>
    <p:sldId id="383" r:id="rId13"/>
    <p:sldId id="384" r:id="rId14"/>
    <p:sldId id="347" r:id="rId15"/>
    <p:sldId id="348" r:id="rId16"/>
    <p:sldId id="293" r:id="rId17"/>
    <p:sldId id="377" r:id="rId18"/>
    <p:sldId id="376" r:id="rId19"/>
    <p:sldId id="339" r:id="rId20"/>
    <p:sldId id="338" r:id="rId21"/>
    <p:sldId id="362" r:id="rId22"/>
    <p:sldId id="341" r:id="rId23"/>
    <p:sldId id="304" r:id="rId24"/>
    <p:sldId id="368" r:id="rId25"/>
    <p:sldId id="369" r:id="rId26"/>
    <p:sldId id="358" r:id="rId27"/>
    <p:sldId id="292" r:id="rId28"/>
    <p:sldId id="350" r:id="rId29"/>
    <p:sldId id="391" r:id="rId30"/>
    <p:sldId id="357" r:id="rId31"/>
    <p:sldId id="389" r:id="rId32"/>
    <p:sldId id="390" r:id="rId33"/>
    <p:sldId id="394" r:id="rId34"/>
    <p:sldId id="398" r:id="rId35"/>
    <p:sldId id="319" r:id="rId36"/>
    <p:sldId id="316" r:id="rId37"/>
    <p:sldId id="386" r:id="rId38"/>
    <p:sldId id="310" r:id="rId39"/>
    <p:sldId id="315" r:id="rId40"/>
    <p:sldId id="392" r:id="rId41"/>
    <p:sldId id="399" r:id="rId42"/>
    <p:sldId id="312" r:id="rId4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26" autoAdjust="0"/>
    <p:restoredTop sz="94669" autoAdjust="0"/>
  </p:normalViewPr>
  <p:slideViewPr>
    <p:cSldViewPr snapToObjects="1">
      <p:cViewPr>
        <p:scale>
          <a:sx n="75" d="100"/>
          <a:sy n="75" d="100"/>
        </p:scale>
        <p:origin x="-7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wmf"/><Relationship Id="rId5" Type="http://schemas.openxmlformats.org/officeDocument/2006/relationships/image" Target="../media/image94.emf"/><Relationship Id="rId4" Type="http://schemas.openxmlformats.org/officeDocument/2006/relationships/image" Target="../media/image9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image" Target="../media/image120.emf"/><Relationship Id="rId3" Type="http://schemas.openxmlformats.org/officeDocument/2006/relationships/image" Target="../media/image110.emf"/><Relationship Id="rId7" Type="http://schemas.openxmlformats.org/officeDocument/2006/relationships/image" Target="../media/image114.emf"/><Relationship Id="rId12" Type="http://schemas.openxmlformats.org/officeDocument/2006/relationships/image" Target="../media/image119.emf"/><Relationship Id="rId2" Type="http://schemas.openxmlformats.org/officeDocument/2006/relationships/image" Target="../media/image109.emf"/><Relationship Id="rId1" Type="http://schemas.openxmlformats.org/officeDocument/2006/relationships/image" Target="../media/image108.emf"/><Relationship Id="rId6" Type="http://schemas.openxmlformats.org/officeDocument/2006/relationships/image" Target="../media/image113.emf"/><Relationship Id="rId11" Type="http://schemas.openxmlformats.org/officeDocument/2006/relationships/image" Target="../media/image118.emf"/><Relationship Id="rId5" Type="http://schemas.openxmlformats.org/officeDocument/2006/relationships/image" Target="../media/image112.emf"/><Relationship Id="rId10" Type="http://schemas.openxmlformats.org/officeDocument/2006/relationships/image" Target="../media/image117.emf"/><Relationship Id="rId4" Type="http://schemas.openxmlformats.org/officeDocument/2006/relationships/image" Target="../media/image111.emf"/><Relationship Id="rId9" Type="http://schemas.openxmlformats.org/officeDocument/2006/relationships/image" Target="../media/image116.emf"/><Relationship Id="rId14" Type="http://schemas.openxmlformats.org/officeDocument/2006/relationships/image" Target="../media/image12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 Id="rId5" Type="http://schemas.openxmlformats.org/officeDocument/2006/relationships/image" Target="../media/image126.emf"/><Relationship Id="rId4" Type="http://schemas.openxmlformats.org/officeDocument/2006/relationships/image" Target="../media/image12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 Id="rId5" Type="http://schemas.openxmlformats.org/officeDocument/2006/relationships/image" Target="../media/image131.wmf"/><Relationship Id="rId4" Type="http://schemas.openxmlformats.org/officeDocument/2006/relationships/image" Target="../media/image13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image" Target="../media/image134.wmf"/><Relationship Id="rId7" Type="http://schemas.openxmlformats.org/officeDocument/2006/relationships/image" Target="../media/image138.e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emf"/><Relationship Id="rId5" Type="http://schemas.openxmlformats.org/officeDocument/2006/relationships/image" Target="../media/image136.emf"/><Relationship Id="rId10" Type="http://schemas.openxmlformats.org/officeDocument/2006/relationships/image" Target="../media/image141.emf"/><Relationship Id="rId4" Type="http://schemas.openxmlformats.org/officeDocument/2006/relationships/image" Target="../media/image135.emf"/><Relationship Id="rId9" Type="http://schemas.openxmlformats.org/officeDocument/2006/relationships/image" Target="../media/image140.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46.emf"/><Relationship Id="rId13" Type="http://schemas.openxmlformats.org/officeDocument/2006/relationships/image" Target="../media/image151.emf"/><Relationship Id="rId3" Type="http://schemas.openxmlformats.org/officeDocument/2006/relationships/image" Target="../media/image134.wmf"/><Relationship Id="rId7" Type="http://schemas.openxmlformats.org/officeDocument/2006/relationships/image" Target="../media/image145.emf"/><Relationship Id="rId12" Type="http://schemas.openxmlformats.org/officeDocument/2006/relationships/image" Target="../media/image150.e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44.emf"/><Relationship Id="rId11" Type="http://schemas.openxmlformats.org/officeDocument/2006/relationships/image" Target="../media/image149.emf"/><Relationship Id="rId5" Type="http://schemas.openxmlformats.org/officeDocument/2006/relationships/image" Target="../media/image143.emf"/><Relationship Id="rId10" Type="http://schemas.openxmlformats.org/officeDocument/2006/relationships/image" Target="../media/image148.emf"/><Relationship Id="rId4" Type="http://schemas.openxmlformats.org/officeDocument/2006/relationships/image" Target="../media/image142.emf"/><Relationship Id="rId9" Type="http://schemas.openxmlformats.org/officeDocument/2006/relationships/image" Target="../media/image14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image" Target="../media/image152.emf"/><Relationship Id="rId4" Type="http://schemas.openxmlformats.org/officeDocument/2006/relationships/image" Target="../media/image15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image" Target="../media/image156.emf"/><Relationship Id="rId5" Type="http://schemas.openxmlformats.org/officeDocument/2006/relationships/image" Target="../media/image160.emf"/><Relationship Id="rId4" Type="http://schemas.openxmlformats.org/officeDocument/2006/relationships/image" Target="../media/image159.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image" Target="../media/image163.emf"/><Relationship Id="rId7" Type="http://schemas.openxmlformats.org/officeDocument/2006/relationships/image" Target="../media/image167.emf"/><Relationship Id="rId2" Type="http://schemas.openxmlformats.org/officeDocument/2006/relationships/image" Target="../media/image162.emf"/><Relationship Id="rId1" Type="http://schemas.openxmlformats.org/officeDocument/2006/relationships/image" Target="../media/image161.emf"/><Relationship Id="rId6" Type="http://schemas.openxmlformats.org/officeDocument/2006/relationships/image" Target="../media/image166.emf"/><Relationship Id="rId5" Type="http://schemas.openxmlformats.org/officeDocument/2006/relationships/image" Target="../media/image165.emf"/><Relationship Id="rId10" Type="http://schemas.openxmlformats.org/officeDocument/2006/relationships/image" Target="../media/image170.emf"/><Relationship Id="rId4" Type="http://schemas.openxmlformats.org/officeDocument/2006/relationships/image" Target="../media/image164.emf"/><Relationship Id="rId9" Type="http://schemas.openxmlformats.org/officeDocument/2006/relationships/image" Target="../media/image169.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7.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85.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8.wmf"/><Relationship Id="rId5" Type="http://schemas.openxmlformats.org/officeDocument/2006/relationships/image" Target="../media/image5.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2.e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e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emf"/><Relationship Id="rId5" Type="http://schemas.openxmlformats.org/officeDocument/2006/relationships/image" Target="../media/image34.wmf"/><Relationship Id="rId10" Type="http://schemas.openxmlformats.org/officeDocument/2006/relationships/image" Target="../media/image39.emf"/><Relationship Id="rId4" Type="http://schemas.openxmlformats.org/officeDocument/2006/relationships/image" Target="../media/image33.wmf"/><Relationship Id="rId9" Type="http://schemas.openxmlformats.org/officeDocument/2006/relationships/image" Target="../media/image38.emf"/><Relationship Id="rId14"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w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52.emf"/><Relationship Id="rId7" Type="http://schemas.openxmlformats.org/officeDocument/2006/relationships/image" Target="../media/image33.w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32.wmf"/><Relationship Id="rId11" Type="http://schemas.openxmlformats.org/officeDocument/2006/relationships/image" Target="../media/image53.e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4F826922-E15E-42F7-8529-FD24A36AA06B}" type="datetimeFigureOut">
              <a:rPr lang="zh-CN" altLang="en-US"/>
              <a:pPr/>
              <a:t>2016/4/21 Thursday</a:t>
            </a:fld>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5F2EF80-0EB8-4985-938D-888E26B4B382}" type="slidenum">
              <a:rPr lang="zh-CN" altLang="en-US"/>
              <a:pPr/>
              <a:t>‹#›</a:t>
            </a:fld>
            <a:endParaRPr lang="en-US" altLang="zh-CN"/>
          </a:p>
        </p:txBody>
      </p:sp>
    </p:spTree>
    <p:extLst>
      <p:ext uri="{BB962C8B-B14F-4D97-AF65-F5344CB8AC3E}">
        <p14:creationId xmlns:p14="http://schemas.microsoft.com/office/powerpoint/2010/main" val="3604435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2653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6067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51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890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324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1617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9875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777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5875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6539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788007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700657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9" name="Text Box 7"/>
          <p:cNvSpPr txBox="1">
            <a:spLocks noChangeArrowheads="1"/>
          </p:cNvSpPr>
          <p:nvPr userDrawn="1"/>
        </p:nvSpPr>
        <p:spPr bwMode="auto">
          <a:xfrm>
            <a:off x="323850" y="44450"/>
            <a:ext cx="8569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smtClean="0">
                <a:solidFill>
                  <a:srgbClr val="0000FF"/>
                </a:solidFill>
                <a:latin typeface="华文行楷" pitchFamily="2" charset="-122"/>
                <a:ea typeface="华文行楷" pitchFamily="2" charset="-122"/>
              </a:rPr>
              <a:t>第</a:t>
            </a:r>
            <a:r>
              <a:rPr lang="en-US" altLang="zh-CN" sz="1800" dirty="0" smtClean="0">
                <a:solidFill>
                  <a:srgbClr val="0000FF"/>
                </a:solidFill>
                <a:latin typeface="华文行楷" pitchFamily="2" charset="-122"/>
                <a:ea typeface="华文行楷" pitchFamily="2" charset="-122"/>
              </a:rPr>
              <a:t>10</a:t>
            </a:r>
            <a:r>
              <a:rPr lang="zh-CN" altLang="en-US" sz="1800" dirty="0" smtClean="0">
                <a:solidFill>
                  <a:srgbClr val="0000FF"/>
                </a:solidFill>
                <a:latin typeface="华文行楷" pitchFamily="2" charset="-122"/>
                <a:ea typeface="华文行楷" pitchFamily="2" charset="-122"/>
              </a:rPr>
              <a:t>章  周期性非正弦稳态电路分析</a:t>
            </a:r>
            <a:endParaRPr lang="zh-CN" altLang="en-US" sz="1800" dirty="0">
              <a:solidFill>
                <a:srgbClr val="0000FF"/>
              </a:solidFill>
              <a:latin typeface="华文行楷" pitchFamily="2" charset="-122"/>
              <a:ea typeface="华文行楷" pitchFamily="2" charset="-122"/>
            </a:endParaRPr>
          </a:p>
        </p:txBody>
      </p:sp>
      <p:sp>
        <p:nvSpPr>
          <p:cNvPr id="23560" name="Line 8"/>
          <p:cNvSpPr>
            <a:spLocks noChangeShapeType="1"/>
          </p:cNvSpPr>
          <p:nvPr userDrawn="1"/>
        </p:nvSpPr>
        <p:spPr bwMode="auto">
          <a:xfrm>
            <a:off x="250825" y="404813"/>
            <a:ext cx="8637588" cy="0"/>
          </a:xfrm>
          <a:prstGeom prst="line">
            <a:avLst/>
          </a:prstGeom>
          <a:noFill/>
          <a:ln w="12700">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4.wmf"/><Relationship Id="rId18" Type="http://schemas.openxmlformats.org/officeDocument/2006/relationships/oleObject" Target="../embeddings/oleObject37.bin"/><Relationship Id="rId26" Type="http://schemas.openxmlformats.org/officeDocument/2006/relationships/image" Target="../media/image40.emf"/><Relationship Id="rId3" Type="http://schemas.openxmlformats.org/officeDocument/2006/relationships/notesSlide" Target="../notesSlides/notesSlide10.xml"/><Relationship Id="rId21" Type="http://schemas.openxmlformats.org/officeDocument/2006/relationships/oleObject" Target="../embeddings/oleObject39.bin"/><Relationship Id="rId7" Type="http://schemas.openxmlformats.org/officeDocument/2006/relationships/image" Target="../media/image31.wmf"/><Relationship Id="rId12" Type="http://schemas.openxmlformats.org/officeDocument/2006/relationships/oleObject" Target="../embeddings/oleObject34.bin"/><Relationship Id="rId17" Type="http://schemas.openxmlformats.org/officeDocument/2006/relationships/image" Target="../media/image36.wmf"/><Relationship Id="rId25"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oleObject" Target="../embeddings/oleObject36.bin"/><Relationship Id="rId20" Type="http://schemas.openxmlformats.org/officeDocument/2006/relationships/image" Target="../media/image37.emf"/><Relationship Id="rId29" Type="http://schemas.openxmlformats.org/officeDocument/2006/relationships/oleObject" Target="../embeddings/oleObject43.bin"/><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33.wmf"/><Relationship Id="rId24" Type="http://schemas.openxmlformats.org/officeDocument/2006/relationships/image" Target="../media/image39.emf"/><Relationship Id="rId32" Type="http://schemas.openxmlformats.org/officeDocument/2006/relationships/image" Target="../media/image43.emf"/><Relationship Id="rId5" Type="http://schemas.openxmlformats.org/officeDocument/2006/relationships/image" Target="../media/image30.wmf"/><Relationship Id="rId15" Type="http://schemas.openxmlformats.org/officeDocument/2006/relationships/image" Target="../media/image35.wmf"/><Relationship Id="rId23" Type="http://schemas.openxmlformats.org/officeDocument/2006/relationships/oleObject" Target="../embeddings/oleObject40.bin"/><Relationship Id="rId28" Type="http://schemas.openxmlformats.org/officeDocument/2006/relationships/image" Target="../media/image41.emf"/><Relationship Id="rId10" Type="http://schemas.openxmlformats.org/officeDocument/2006/relationships/oleObject" Target="../embeddings/oleObject33.bin"/><Relationship Id="rId19" Type="http://schemas.openxmlformats.org/officeDocument/2006/relationships/oleObject" Target="../embeddings/oleObject38.bin"/><Relationship Id="rId31" Type="http://schemas.openxmlformats.org/officeDocument/2006/relationships/oleObject" Target="../embeddings/oleObject44.bin"/><Relationship Id="rId4" Type="http://schemas.openxmlformats.org/officeDocument/2006/relationships/oleObject" Target="../embeddings/oleObject30.bin"/><Relationship Id="rId9" Type="http://schemas.openxmlformats.org/officeDocument/2006/relationships/image" Target="../media/image32.wmf"/><Relationship Id="rId14" Type="http://schemas.openxmlformats.org/officeDocument/2006/relationships/oleObject" Target="../embeddings/oleObject35.bin"/><Relationship Id="rId22" Type="http://schemas.openxmlformats.org/officeDocument/2006/relationships/image" Target="../media/image38.emf"/><Relationship Id="rId27" Type="http://schemas.openxmlformats.org/officeDocument/2006/relationships/oleObject" Target="../embeddings/oleObject42.bin"/><Relationship Id="rId30" Type="http://schemas.openxmlformats.org/officeDocument/2006/relationships/image" Target="../media/image42.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48.emf"/><Relationship Id="rId3" Type="http://schemas.openxmlformats.org/officeDocument/2006/relationships/notesSlide" Target="../notesSlides/notesSlide11.xml"/><Relationship Id="rId7" Type="http://schemas.openxmlformats.org/officeDocument/2006/relationships/image" Target="../media/image45.emf"/><Relationship Id="rId12"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46.bin"/><Relationship Id="rId11" Type="http://schemas.openxmlformats.org/officeDocument/2006/relationships/image" Target="../media/image47.emf"/><Relationship Id="rId5" Type="http://schemas.openxmlformats.org/officeDocument/2006/relationships/image" Target="../media/image44.wmf"/><Relationship Id="rId15" Type="http://schemas.openxmlformats.org/officeDocument/2006/relationships/image" Target="../media/image49.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6.emf"/><Relationship Id="rId14" Type="http://schemas.openxmlformats.org/officeDocument/2006/relationships/oleObject" Target="../embeddings/oleObject5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31.wmf"/><Relationship Id="rId18" Type="http://schemas.openxmlformats.org/officeDocument/2006/relationships/oleObject" Target="../embeddings/oleObject58.bin"/><Relationship Id="rId26" Type="http://schemas.openxmlformats.org/officeDocument/2006/relationships/image" Target="../media/image53.emf"/><Relationship Id="rId3" Type="http://schemas.openxmlformats.org/officeDocument/2006/relationships/notesSlide" Target="../notesSlides/notesSlide12.xml"/><Relationship Id="rId21" Type="http://schemas.openxmlformats.org/officeDocument/2006/relationships/image" Target="../media/image35.wmf"/><Relationship Id="rId7" Type="http://schemas.openxmlformats.org/officeDocument/2006/relationships/image" Target="../media/image51.emf"/><Relationship Id="rId12" Type="http://schemas.openxmlformats.org/officeDocument/2006/relationships/oleObject" Target="../embeddings/oleObject55.bin"/><Relationship Id="rId17" Type="http://schemas.openxmlformats.org/officeDocument/2006/relationships/image" Target="../media/image33.wmf"/><Relationship Id="rId25"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oleObject" Target="../embeddings/oleObject57.bin"/><Relationship Id="rId20" Type="http://schemas.openxmlformats.org/officeDocument/2006/relationships/oleObject" Target="../embeddings/oleObject59.bin"/><Relationship Id="rId1" Type="http://schemas.openxmlformats.org/officeDocument/2006/relationships/vmlDrawing" Target="../drawings/vmlDrawing8.vml"/><Relationship Id="rId6" Type="http://schemas.openxmlformats.org/officeDocument/2006/relationships/oleObject" Target="../embeddings/oleObject52.bin"/><Relationship Id="rId11" Type="http://schemas.openxmlformats.org/officeDocument/2006/relationships/image" Target="../media/image30.wmf"/><Relationship Id="rId24" Type="http://schemas.openxmlformats.org/officeDocument/2006/relationships/oleObject" Target="../embeddings/oleObject61.bin"/><Relationship Id="rId5" Type="http://schemas.openxmlformats.org/officeDocument/2006/relationships/image" Target="../media/image50.emf"/><Relationship Id="rId15" Type="http://schemas.openxmlformats.org/officeDocument/2006/relationships/image" Target="../media/image32.wmf"/><Relationship Id="rId23" Type="http://schemas.openxmlformats.org/officeDocument/2006/relationships/image" Target="../media/image36.wmf"/><Relationship Id="rId10" Type="http://schemas.openxmlformats.org/officeDocument/2006/relationships/oleObject" Target="../embeddings/oleObject54.bin"/><Relationship Id="rId19" Type="http://schemas.openxmlformats.org/officeDocument/2006/relationships/image" Target="../media/image34.wmf"/><Relationship Id="rId4" Type="http://schemas.openxmlformats.org/officeDocument/2006/relationships/oleObject" Target="../embeddings/oleObject51.bin"/><Relationship Id="rId9" Type="http://schemas.openxmlformats.org/officeDocument/2006/relationships/image" Target="../media/image52.emf"/><Relationship Id="rId14" Type="http://schemas.openxmlformats.org/officeDocument/2006/relationships/oleObject" Target="../embeddings/oleObject56.bin"/><Relationship Id="rId22" Type="http://schemas.openxmlformats.org/officeDocument/2006/relationships/oleObject" Target="../embeddings/oleObject6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58.emf"/><Relationship Id="rId18" Type="http://schemas.openxmlformats.org/officeDocument/2006/relationships/oleObject" Target="../embeddings/oleObject70.bin"/><Relationship Id="rId3" Type="http://schemas.openxmlformats.org/officeDocument/2006/relationships/notesSlide" Target="../notesSlides/notesSlide13.xml"/><Relationship Id="rId7" Type="http://schemas.openxmlformats.org/officeDocument/2006/relationships/image" Target="../media/image55.emf"/><Relationship Id="rId12" Type="http://schemas.openxmlformats.org/officeDocument/2006/relationships/oleObject" Target="../embeddings/oleObject67.bin"/><Relationship Id="rId17" Type="http://schemas.openxmlformats.org/officeDocument/2006/relationships/image" Target="../media/image60.emf"/><Relationship Id="rId2" Type="http://schemas.openxmlformats.org/officeDocument/2006/relationships/slideLayout" Target="../slideLayouts/slideLayout7.xml"/><Relationship Id="rId16" Type="http://schemas.openxmlformats.org/officeDocument/2006/relationships/oleObject" Target="../embeddings/oleObject69.bin"/><Relationship Id="rId1" Type="http://schemas.openxmlformats.org/officeDocument/2006/relationships/vmlDrawing" Target="../drawings/vmlDrawing9.vml"/><Relationship Id="rId6" Type="http://schemas.openxmlformats.org/officeDocument/2006/relationships/oleObject" Target="../embeddings/oleObject64.bin"/><Relationship Id="rId11" Type="http://schemas.openxmlformats.org/officeDocument/2006/relationships/image" Target="../media/image57.emf"/><Relationship Id="rId5" Type="http://schemas.openxmlformats.org/officeDocument/2006/relationships/image" Target="../media/image54.emf"/><Relationship Id="rId15" Type="http://schemas.openxmlformats.org/officeDocument/2006/relationships/image" Target="../media/image59.emf"/><Relationship Id="rId10" Type="http://schemas.openxmlformats.org/officeDocument/2006/relationships/oleObject" Target="../embeddings/oleObject66.bin"/><Relationship Id="rId19" Type="http://schemas.openxmlformats.org/officeDocument/2006/relationships/image" Target="../media/image61.emf"/><Relationship Id="rId4" Type="http://schemas.openxmlformats.org/officeDocument/2006/relationships/oleObject" Target="../embeddings/oleObject63.bin"/><Relationship Id="rId9" Type="http://schemas.openxmlformats.org/officeDocument/2006/relationships/image" Target="../media/image56.emf"/><Relationship Id="rId14"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14.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72.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6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15.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76.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68.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4.wmf"/><Relationship Id="rId3" Type="http://schemas.openxmlformats.org/officeDocument/2006/relationships/notesSlide" Target="../notesSlides/notesSlide16.xml"/><Relationship Id="rId7" Type="http://schemas.openxmlformats.org/officeDocument/2006/relationships/image" Target="../media/image71.wmf"/><Relationship Id="rId12"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80.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2.wmf"/><Relationship Id="rId14" Type="http://schemas.openxmlformats.org/officeDocument/2006/relationships/oleObject" Target="../embeddings/oleObject8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17.xml"/><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6.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7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84.wmf"/><Relationship Id="rId3" Type="http://schemas.openxmlformats.org/officeDocument/2006/relationships/notesSlide" Target="../notesSlides/notesSlide18.xml"/><Relationship Id="rId7" Type="http://schemas.openxmlformats.org/officeDocument/2006/relationships/image" Target="../media/image81.wmf"/><Relationship Id="rId12"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90.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8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89.wmf"/><Relationship Id="rId3" Type="http://schemas.openxmlformats.org/officeDocument/2006/relationships/notesSlide" Target="../notesSlides/notesSlide19.xml"/><Relationship Id="rId7" Type="http://schemas.openxmlformats.org/officeDocument/2006/relationships/image" Target="../media/image86.wmf"/><Relationship Id="rId12" Type="http://schemas.openxmlformats.org/officeDocument/2006/relationships/oleObject" Target="../embeddings/oleObject98.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95.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8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94.emf"/><Relationship Id="rId3" Type="http://schemas.openxmlformats.org/officeDocument/2006/relationships/notesSlide" Target="../notesSlides/notesSlide20.xml"/><Relationship Id="rId7" Type="http://schemas.openxmlformats.org/officeDocument/2006/relationships/image" Target="../media/image91.emf"/><Relationship Id="rId12"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00.bin"/><Relationship Id="rId11" Type="http://schemas.openxmlformats.org/officeDocument/2006/relationships/image" Target="../media/image93.emf"/><Relationship Id="rId5" Type="http://schemas.openxmlformats.org/officeDocument/2006/relationships/image" Target="../media/image90.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9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99.wmf"/><Relationship Id="rId3" Type="http://schemas.openxmlformats.org/officeDocument/2006/relationships/notesSlide" Target="../notesSlides/notesSlide22.xml"/><Relationship Id="rId7" Type="http://schemas.openxmlformats.org/officeDocument/2006/relationships/image" Target="../media/image96.wmf"/><Relationship Id="rId12" Type="http://schemas.openxmlformats.org/officeDocument/2006/relationships/oleObject" Target="../embeddings/oleObject108.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105.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97.wmf"/><Relationship Id="rId14" Type="http://schemas.openxmlformats.org/officeDocument/2006/relationships/oleObject" Target="../embeddings/oleObject10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05.emf"/><Relationship Id="rId3" Type="http://schemas.openxmlformats.org/officeDocument/2006/relationships/notesSlide" Target="../notesSlides/notesSlide23.xml"/><Relationship Id="rId7" Type="http://schemas.openxmlformats.org/officeDocument/2006/relationships/image" Target="../media/image102.emf"/><Relationship Id="rId12" Type="http://schemas.openxmlformats.org/officeDocument/2006/relationships/oleObject" Target="../embeddings/oleObject114.bin"/><Relationship Id="rId17" Type="http://schemas.openxmlformats.org/officeDocument/2006/relationships/image" Target="../media/image107.emf"/><Relationship Id="rId2" Type="http://schemas.openxmlformats.org/officeDocument/2006/relationships/slideLayout" Target="../slideLayouts/slideLayout7.xml"/><Relationship Id="rId16" Type="http://schemas.openxmlformats.org/officeDocument/2006/relationships/oleObject" Target="../embeddings/oleObject116.bin"/><Relationship Id="rId1" Type="http://schemas.openxmlformats.org/officeDocument/2006/relationships/vmlDrawing" Target="../drawings/vmlDrawing18.vml"/><Relationship Id="rId6" Type="http://schemas.openxmlformats.org/officeDocument/2006/relationships/oleObject" Target="../embeddings/oleObject111.bin"/><Relationship Id="rId11" Type="http://schemas.openxmlformats.org/officeDocument/2006/relationships/image" Target="../media/image104.emf"/><Relationship Id="rId5" Type="http://schemas.openxmlformats.org/officeDocument/2006/relationships/image" Target="../media/image101.emf"/><Relationship Id="rId15" Type="http://schemas.openxmlformats.org/officeDocument/2006/relationships/image" Target="../media/image106.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03.emf"/><Relationship Id="rId14" Type="http://schemas.openxmlformats.org/officeDocument/2006/relationships/oleObject" Target="../embeddings/oleObject11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12.emf"/><Relationship Id="rId18" Type="http://schemas.openxmlformats.org/officeDocument/2006/relationships/oleObject" Target="../embeddings/oleObject124.bin"/><Relationship Id="rId26" Type="http://schemas.openxmlformats.org/officeDocument/2006/relationships/oleObject" Target="../embeddings/oleObject128.bin"/><Relationship Id="rId3" Type="http://schemas.openxmlformats.org/officeDocument/2006/relationships/notesSlide" Target="../notesSlides/notesSlide24.xml"/><Relationship Id="rId21" Type="http://schemas.openxmlformats.org/officeDocument/2006/relationships/image" Target="../media/image116.emf"/><Relationship Id="rId7" Type="http://schemas.openxmlformats.org/officeDocument/2006/relationships/image" Target="../media/image109.emf"/><Relationship Id="rId12" Type="http://schemas.openxmlformats.org/officeDocument/2006/relationships/oleObject" Target="../embeddings/oleObject121.bin"/><Relationship Id="rId17" Type="http://schemas.openxmlformats.org/officeDocument/2006/relationships/image" Target="../media/image114.emf"/><Relationship Id="rId25" Type="http://schemas.openxmlformats.org/officeDocument/2006/relationships/image" Target="../media/image118.emf"/><Relationship Id="rId2" Type="http://schemas.openxmlformats.org/officeDocument/2006/relationships/slideLayout" Target="../slideLayouts/slideLayout12.xml"/><Relationship Id="rId16" Type="http://schemas.openxmlformats.org/officeDocument/2006/relationships/oleObject" Target="../embeddings/oleObject123.bin"/><Relationship Id="rId20" Type="http://schemas.openxmlformats.org/officeDocument/2006/relationships/oleObject" Target="../embeddings/oleObject125.bin"/><Relationship Id="rId29" Type="http://schemas.openxmlformats.org/officeDocument/2006/relationships/image" Target="../media/image120.emf"/><Relationship Id="rId1" Type="http://schemas.openxmlformats.org/officeDocument/2006/relationships/vmlDrawing" Target="../drawings/vmlDrawing19.vml"/><Relationship Id="rId6" Type="http://schemas.openxmlformats.org/officeDocument/2006/relationships/oleObject" Target="../embeddings/oleObject118.bin"/><Relationship Id="rId11" Type="http://schemas.openxmlformats.org/officeDocument/2006/relationships/image" Target="../media/image111.emf"/><Relationship Id="rId24" Type="http://schemas.openxmlformats.org/officeDocument/2006/relationships/oleObject" Target="../embeddings/oleObject127.bin"/><Relationship Id="rId5" Type="http://schemas.openxmlformats.org/officeDocument/2006/relationships/image" Target="../media/image108.emf"/><Relationship Id="rId15" Type="http://schemas.openxmlformats.org/officeDocument/2006/relationships/image" Target="../media/image113.emf"/><Relationship Id="rId23" Type="http://schemas.openxmlformats.org/officeDocument/2006/relationships/image" Target="../media/image117.emf"/><Relationship Id="rId28" Type="http://schemas.openxmlformats.org/officeDocument/2006/relationships/oleObject" Target="../embeddings/oleObject129.bin"/><Relationship Id="rId10" Type="http://schemas.openxmlformats.org/officeDocument/2006/relationships/oleObject" Target="../embeddings/oleObject120.bin"/><Relationship Id="rId19" Type="http://schemas.openxmlformats.org/officeDocument/2006/relationships/image" Target="../media/image115.emf"/><Relationship Id="rId31" Type="http://schemas.openxmlformats.org/officeDocument/2006/relationships/image" Target="../media/image121.emf"/><Relationship Id="rId4" Type="http://schemas.openxmlformats.org/officeDocument/2006/relationships/oleObject" Target="../embeddings/oleObject117.bin"/><Relationship Id="rId9" Type="http://schemas.openxmlformats.org/officeDocument/2006/relationships/image" Target="../media/image110.emf"/><Relationship Id="rId14" Type="http://schemas.openxmlformats.org/officeDocument/2006/relationships/oleObject" Target="../embeddings/oleObject122.bin"/><Relationship Id="rId22" Type="http://schemas.openxmlformats.org/officeDocument/2006/relationships/oleObject" Target="../embeddings/oleObject126.bin"/><Relationship Id="rId27" Type="http://schemas.openxmlformats.org/officeDocument/2006/relationships/image" Target="../media/image119.emf"/><Relationship Id="rId30" Type="http://schemas.openxmlformats.org/officeDocument/2006/relationships/oleObject" Target="../embeddings/oleObject13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26.emf"/><Relationship Id="rId3" Type="http://schemas.openxmlformats.org/officeDocument/2006/relationships/notesSlide" Target="../notesSlides/notesSlide25.xml"/><Relationship Id="rId7" Type="http://schemas.openxmlformats.org/officeDocument/2006/relationships/image" Target="../media/image123.emf"/><Relationship Id="rId12" Type="http://schemas.openxmlformats.org/officeDocument/2006/relationships/oleObject" Target="../embeddings/oleObject135.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oleObject" Target="../embeddings/oleObject132.bin"/><Relationship Id="rId11" Type="http://schemas.openxmlformats.org/officeDocument/2006/relationships/image" Target="../media/image125.emf"/><Relationship Id="rId5" Type="http://schemas.openxmlformats.org/officeDocument/2006/relationships/image" Target="../media/image122.e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24.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31.wmf"/><Relationship Id="rId3" Type="http://schemas.openxmlformats.org/officeDocument/2006/relationships/notesSlide" Target="../notesSlides/notesSlide26.xml"/><Relationship Id="rId7" Type="http://schemas.openxmlformats.org/officeDocument/2006/relationships/image" Target="../media/image128.emf"/><Relationship Id="rId12"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37.bin"/><Relationship Id="rId11" Type="http://schemas.openxmlformats.org/officeDocument/2006/relationships/image" Target="../media/image130.wmf"/><Relationship Id="rId5" Type="http://schemas.openxmlformats.org/officeDocument/2006/relationships/image" Target="../media/image127.e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2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36.emf"/><Relationship Id="rId18" Type="http://schemas.openxmlformats.org/officeDocument/2006/relationships/oleObject" Target="../embeddings/oleObject148.bin"/><Relationship Id="rId3" Type="http://schemas.openxmlformats.org/officeDocument/2006/relationships/notesSlide" Target="../notesSlides/notesSlide28.xml"/><Relationship Id="rId21" Type="http://schemas.openxmlformats.org/officeDocument/2006/relationships/image" Target="../media/image140.emf"/><Relationship Id="rId7" Type="http://schemas.openxmlformats.org/officeDocument/2006/relationships/image" Target="../media/image133.wmf"/><Relationship Id="rId12" Type="http://schemas.openxmlformats.org/officeDocument/2006/relationships/oleObject" Target="../embeddings/oleObject145.bin"/><Relationship Id="rId17" Type="http://schemas.openxmlformats.org/officeDocument/2006/relationships/image" Target="../media/image138.emf"/><Relationship Id="rId2" Type="http://schemas.openxmlformats.org/officeDocument/2006/relationships/slideLayout" Target="../slideLayouts/slideLayout2.xml"/><Relationship Id="rId16" Type="http://schemas.openxmlformats.org/officeDocument/2006/relationships/oleObject" Target="../embeddings/oleObject147.bin"/><Relationship Id="rId20" Type="http://schemas.openxmlformats.org/officeDocument/2006/relationships/oleObject" Target="../embeddings/oleObject149.bin"/><Relationship Id="rId1" Type="http://schemas.openxmlformats.org/officeDocument/2006/relationships/vmlDrawing" Target="../drawings/vmlDrawing22.vml"/><Relationship Id="rId6" Type="http://schemas.openxmlformats.org/officeDocument/2006/relationships/oleObject" Target="../embeddings/oleObject142.bin"/><Relationship Id="rId11" Type="http://schemas.openxmlformats.org/officeDocument/2006/relationships/image" Target="../media/image135.emf"/><Relationship Id="rId5" Type="http://schemas.openxmlformats.org/officeDocument/2006/relationships/image" Target="../media/image132.wmf"/><Relationship Id="rId15" Type="http://schemas.openxmlformats.org/officeDocument/2006/relationships/image" Target="../media/image137.emf"/><Relationship Id="rId23" Type="http://schemas.openxmlformats.org/officeDocument/2006/relationships/image" Target="../media/image141.emf"/><Relationship Id="rId10" Type="http://schemas.openxmlformats.org/officeDocument/2006/relationships/oleObject" Target="../embeddings/oleObject144.bin"/><Relationship Id="rId19" Type="http://schemas.openxmlformats.org/officeDocument/2006/relationships/image" Target="../media/image139.emf"/><Relationship Id="rId4" Type="http://schemas.openxmlformats.org/officeDocument/2006/relationships/oleObject" Target="../embeddings/oleObject141.bin"/><Relationship Id="rId9" Type="http://schemas.openxmlformats.org/officeDocument/2006/relationships/image" Target="../media/image134.wmf"/><Relationship Id="rId14" Type="http://schemas.openxmlformats.org/officeDocument/2006/relationships/oleObject" Target="../embeddings/oleObject146.bin"/><Relationship Id="rId22" Type="http://schemas.openxmlformats.org/officeDocument/2006/relationships/oleObject" Target="../embeddings/oleObject15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43.emf"/><Relationship Id="rId18" Type="http://schemas.openxmlformats.org/officeDocument/2006/relationships/oleObject" Target="../embeddings/oleObject158.bin"/><Relationship Id="rId26" Type="http://schemas.openxmlformats.org/officeDocument/2006/relationships/oleObject" Target="../embeddings/oleObject162.bin"/><Relationship Id="rId3" Type="http://schemas.openxmlformats.org/officeDocument/2006/relationships/notesSlide" Target="../notesSlides/notesSlide29.xml"/><Relationship Id="rId21" Type="http://schemas.openxmlformats.org/officeDocument/2006/relationships/image" Target="../media/image147.emf"/><Relationship Id="rId7" Type="http://schemas.openxmlformats.org/officeDocument/2006/relationships/image" Target="../media/image133.wmf"/><Relationship Id="rId12" Type="http://schemas.openxmlformats.org/officeDocument/2006/relationships/oleObject" Target="../embeddings/oleObject155.bin"/><Relationship Id="rId17" Type="http://schemas.openxmlformats.org/officeDocument/2006/relationships/image" Target="../media/image145.emf"/><Relationship Id="rId25" Type="http://schemas.openxmlformats.org/officeDocument/2006/relationships/image" Target="../media/image149.emf"/><Relationship Id="rId2" Type="http://schemas.openxmlformats.org/officeDocument/2006/relationships/slideLayout" Target="../slideLayouts/slideLayout7.xml"/><Relationship Id="rId16" Type="http://schemas.openxmlformats.org/officeDocument/2006/relationships/oleObject" Target="../embeddings/oleObject157.bin"/><Relationship Id="rId20" Type="http://schemas.openxmlformats.org/officeDocument/2006/relationships/oleObject" Target="../embeddings/oleObject159.bin"/><Relationship Id="rId29" Type="http://schemas.openxmlformats.org/officeDocument/2006/relationships/image" Target="../media/image151.emf"/><Relationship Id="rId1" Type="http://schemas.openxmlformats.org/officeDocument/2006/relationships/vmlDrawing" Target="../drawings/vmlDrawing23.vml"/><Relationship Id="rId6" Type="http://schemas.openxmlformats.org/officeDocument/2006/relationships/oleObject" Target="../embeddings/oleObject152.bin"/><Relationship Id="rId11" Type="http://schemas.openxmlformats.org/officeDocument/2006/relationships/image" Target="../media/image142.emf"/><Relationship Id="rId24" Type="http://schemas.openxmlformats.org/officeDocument/2006/relationships/oleObject" Target="../embeddings/oleObject161.bin"/><Relationship Id="rId5" Type="http://schemas.openxmlformats.org/officeDocument/2006/relationships/image" Target="../media/image132.wmf"/><Relationship Id="rId15" Type="http://schemas.openxmlformats.org/officeDocument/2006/relationships/image" Target="../media/image144.emf"/><Relationship Id="rId23" Type="http://schemas.openxmlformats.org/officeDocument/2006/relationships/image" Target="../media/image148.emf"/><Relationship Id="rId28" Type="http://schemas.openxmlformats.org/officeDocument/2006/relationships/oleObject" Target="../embeddings/oleObject163.bin"/><Relationship Id="rId10" Type="http://schemas.openxmlformats.org/officeDocument/2006/relationships/oleObject" Target="../embeddings/oleObject154.bin"/><Relationship Id="rId19" Type="http://schemas.openxmlformats.org/officeDocument/2006/relationships/image" Target="../media/image146.emf"/><Relationship Id="rId4" Type="http://schemas.openxmlformats.org/officeDocument/2006/relationships/oleObject" Target="../embeddings/oleObject151.bin"/><Relationship Id="rId9" Type="http://schemas.openxmlformats.org/officeDocument/2006/relationships/image" Target="../media/image134.wmf"/><Relationship Id="rId14" Type="http://schemas.openxmlformats.org/officeDocument/2006/relationships/oleObject" Target="../embeddings/oleObject156.bin"/><Relationship Id="rId22" Type="http://schemas.openxmlformats.org/officeDocument/2006/relationships/oleObject" Target="../embeddings/oleObject160.bin"/><Relationship Id="rId27" Type="http://schemas.openxmlformats.org/officeDocument/2006/relationships/image" Target="../media/image150.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notesSlide" Target="../notesSlides/notesSlide30.xml"/><Relationship Id="rId7" Type="http://schemas.openxmlformats.org/officeDocument/2006/relationships/image" Target="../media/image153.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65.bin"/><Relationship Id="rId11" Type="http://schemas.openxmlformats.org/officeDocument/2006/relationships/image" Target="../media/image155.emf"/><Relationship Id="rId5" Type="http://schemas.openxmlformats.org/officeDocument/2006/relationships/image" Target="../media/image152.emf"/><Relationship Id="rId10" Type="http://schemas.openxmlformats.org/officeDocument/2006/relationships/oleObject" Target="../embeddings/oleObject167.bin"/><Relationship Id="rId4" Type="http://schemas.openxmlformats.org/officeDocument/2006/relationships/oleObject" Target="../embeddings/oleObject164.bin"/><Relationship Id="rId9" Type="http://schemas.openxmlformats.org/officeDocument/2006/relationships/image" Target="../media/image154.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60.emf"/><Relationship Id="rId3" Type="http://schemas.openxmlformats.org/officeDocument/2006/relationships/notesSlide" Target="../notesSlides/notesSlide31.xml"/><Relationship Id="rId7" Type="http://schemas.openxmlformats.org/officeDocument/2006/relationships/image" Target="../media/image157.emf"/><Relationship Id="rId12"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69.bin"/><Relationship Id="rId11" Type="http://schemas.openxmlformats.org/officeDocument/2006/relationships/image" Target="../media/image159.emf"/><Relationship Id="rId5" Type="http://schemas.openxmlformats.org/officeDocument/2006/relationships/image" Target="../media/image156.e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58.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165.emf"/><Relationship Id="rId18" Type="http://schemas.openxmlformats.org/officeDocument/2006/relationships/oleObject" Target="../embeddings/oleObject180.bin"/><Relationship Id="rId3" Type="http://schemas.openxmlformats.org/officeDocument/2006/relationships/notesSlide" Target="../notesSlides/notesSlide32.xml"/><Relationship Id="rId21" Type="http://schemas.openxmlformats.org/officeDocument/2006/relationships/image" Target="../media/image169.emf"/><Relationship Id="rId7" Type="http://schemas.openxmlformats.org/officeDocument/2006/relationships/image" Target="../media/image162.emf"/><Relationship Id="rId12" Type="http://schemas.openxmlformats.org/officeDocument/2006/relationships/oleObject" Target="../embeddings/oleObject177.bin"/><Relationship Id="rId17" Type="http://schemas.openxmlformats.org/officeDocument/2006/relationships/image" Target="../media/image167.emf"/><Relationship Id="rId2" Type="http://schemas.openxmlformats.org/officeDocument/2006/relationships/slideLayout" Target="../slideLayouts/slideLayout7.xml"/><Relationship Id="rId16" Type="http://schemas.openxmlformats.org/officeDocument/2006/relationships/oleObject" Target="../embeddings/oleObject179.bin"/><Relationship Id="rId20" Type="http://schemas.openxmlformats.org/officeDocument/2006/relationships/oleObject" Target="../embeddings/oleObject181.bin"/><Relationship Id="rId1" Type="http://schemas.openxmlformats.org/officeDocument/2006/relationships/vmlDrawing" Target="../drawings/vmlDrawing26.vml"/><Relationship Id="rId6" Type="http://schemas.openxmlformats.org/officeDocument/2006/relationships/oleObject" Target="../embeddings/oleObject174.bin"/><Relationship Id="rId11" Type="http://schemas.openxmlformats.org/officeDocument/2006/relationships/image" Target="../media/image164.emf"/><Relationship Id="rId5" Type="http://schemas.openxmlformats.org/officeDocument/2006/relationships/image" Target="../media/image161.emf"/><Relationship Id="rId15" Type="http://schemas.openxmlformats.org/officeDocument/2006/relationships/image" Target="../media/image166.emf"/><Relationship Id="rId23" Type="http://schemas.openxmlformats.org/officeDocument/2006/relationships/image" Target="../media/image170.emf"/><Relationship Id="rId10" Type="http://schemas.openxmlformats.org/officeDocument/2006/relationships/oleObject" Target="../embeddings/oleObject176.bin"/><Relationship Id="rId19" Type="http://schemas.openxmlformats.org/officeDocument/2006/relationships/image" Target="../media/image168.emf"/><Relationship Id="rId4" Type="http://schemas.openxmlformats.org/officeDocument/2006/relationships/oleObject" Target="../embeddings/oleObject173.bin"/><Relationship Id="rId9" Type="http://schemas.openxmlformats.org/officeDocument/2006/relationships/image" Target="../media/image163.emf"/><Relationship Id="rId14" Type="http://schemas.openxmlformats.org/officeDocument/2006/relationships/oleObject" Target="../embeddings/oleObject178.bin"/><Relationship Id="rId22" Type="http://schemas.openxmlformats.org/officeDocument/2006/relationships/oleObject" Target="../embeddings/oleObject18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72.wmf"/><Relationship Id="rId5" Type="http://schemas.openxmlformats.org/officeDocument/2006/relationships/oleObject" Target="../embeddings/oleObject184.bin"/><Relationship Id="rId4" Type="http://schemas.openxmlformats.org/officeDocument/2006/relationships/image" Target="../media/image171.wmf"/></Relationships>
</file>

<file path=ppt/slides/_rels/slide34.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74.wmf"/><Relationship Id="rId5" Type="http://schemas.openxmlformats.org/officeDocument/2006/relationships/oleObject" Target="../embeddings/oleObject186.bin"/><Relationship Id="rId4" Type="http://schemas.openxmlformats.org/officeDocument/2006/relationships/image" Target="../media/image173.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176.wmf"/><Relationship Id="rId4" Type="http://schemas.openxmlformats.org/officeDocument/2006/relationships/oleObject" Target="../embeddings/oleObject18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91.bin"/><Relationship Id="rId3" Type="http://schemas.openxmlformats.org/officeDocument/2006/relationships/notesSlide" Target="../notesSlides/notesSlide34.xml"/><Relationship Id="rId7" Type="http://schemas.openxmlformats.org/officeDocument/2006/relationships/image" Target="../media/image178.wmf"/><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oleObject" Target="../embeddings/oleObject190.bin"/><Relationship Id="rId11" Type="http://schemas.openxmlformats.org/officeDocument/2006/relationships/image" Target="../media/image180.wmf"/><Relationship Id="rId5" Type="http://schemas.openxmlformats.org/officeDocument/2006/relationships/image" Target="../media/image177.wmf"/><Relationship Id="rId10" Type="http://schemas.openxmlformats.org/officeDocument/2006/relationships/oleObject" Target="../embeddings/oleObject192.bin"/><Relationship Id="rId4" Type="http://schemas.openxmlformats.org/officeDocument/2006/relationships/oleObject" Target="../embeddings/oleObject189.bin"/><Relationship Id="rId9" Type="http://schemas.openxmlformats.org/officeDocument/2006/relationships/image" Target="../media/image179.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5.bin"/><Relationship Id="rId13" Type="http://schemas.openxmlformats.org/officeDocument/2006/relationships/image" Target="../media/image183.wmf"/><Relationship Id="rId3" Type="http://schemas.openxmlformats.org/officeDocument/2006/relationships/notesSlide" Target="../notesSlides/notesSlide35.xml"/><Relationship Id="rId7" Type="http://schemas.openxmlformats.org/officeDocument/2006/relationships/image" Target="../media/image180.wmf"/><Relationship Id="rId12"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94.bin"/><Relationship Id="rId11" Type="http://schemas.openxmlformats.org/officeDocument/2006/relationships/image" Target="../media/image182.wmf"/><Relationship Id="rId5" Type="http://schemas.openxmlformats.org/officeDocument/2006/relationships/image" Target="../media/image177.wmf"/><Relationship Id="rId15" Type="http://schemas.openxmlformats.org/officeDocument/2006/relationships/image" Target="../media/image184.w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181.wmf"/><Relationship Id="rId14" Type="http://schemas.openxmlformats.org/officeDocument/2006/relationships/oleObject" Target="../embeddings/oleObject198.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01.bin"/><Relationship Id="rId13" Type="http://schemas.openxmlformats.org/officeDocument/2006/relationships/image" Target="../media/image189.wmf"/><Relationship Id="rId3" Type="http://schemas.openxmlformats.org/officeDocument/2006/relationships/notesSlide" Target="../notesSlides/notesSlide36.xml"/><Relationship Id="rId7" Type="http://schemas.openxmlformats.org/officeDocument/2006/relationships/image" Target="../media/image186.wmf"/><Relationship Id="rId12"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200.bin"/><Relationship Id="rId11" Type="http://schemas.openxmlformats.org/officeDocument/2006/relationships/image" Target="../media/image188.wmf"/><Relationship Id="rId5" Type="http://schemas.openxmlformats.org/officeDocument/2006/relationships/image" Target="../media/image185.wmf"/><Relationship Id="rId15" Type="http://schemas.openxmlformats.org/officeDocument/2006/relationships/image" Target="../media/image190.wmf"/><Relationship Id="rId10" Type="http://schemas.openxmlformats.org/officeDocument/2006/relationships/oleObject" Target="../embeddings/oleObject202.bin"/><Relationship Id="rId4" Type="http://schemas.openxmlformats.org/officeDocument/2006/relationships/oleObject" Target="../embeddings/oleObject199.bin"/><Relationship Id="rId9" Type="http://schemas.openxmlformats.org/officeDocument/2006/relationships/image" Target="../media/image187.wmf"/><Relationship Id="rId14" Type="http://schemas.openxmlformats.org/officeDocument/2006/relationships/oleObject" Target="../embeddings/oleObject204.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07.bin"/><Relationship Id="rId13" Type="http://schemas.openxmlformats.org/officeDocument/2006/relationships/image" Target="../media/image194.wmf"/><Relationship Id="rId3" Type="http://schemas.openxmlformats.org/officeDocument/2006/relationships/notesSlide" Target="../notesSlides/notesSlide37.xml"/><Relationship Id="rId7" Type="http://schemas.openxmlformats.org/officeDocument/2006/relationships/image" Target="../media/image191.wmf"/><Relationship Id="rId12" Type="http://schemas.openxmlformats.org/officeDocument/2006/relationships/oleObject" Target="../embeddings/oleObject209.bin"/><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oleObject" Target="../embeddings/oleObject206.bin"/><Relationship Id="rId11" Type="http://schemas.openxmlformats.org/officeDocument/2006/relationships/image" Target="../media/image193.wmf"/><Relationship Id="rId5" Type="http://schemas.openxmlformats.org/officeDocument/2006/relationships/image" Target="../media/image185.wmf"/><Relationship Id="rId15" Type="http://schemas.openxmlformats.org/officeDocument/2006/relationships/image" Target="../media/image195.wmf"/><Relationship Id="rId10" Type="http://schemas.openxmlformats.org/officeDocument/2006/relationships/oleObject" Target="../embeddings/oleObject208.bin"/><Relationship Id="rId4" Type="http://schemas.openxmlformats.org/officeDocument/2006/relationships/oleObject" Target="../embeddings/oleObject205.bin"/><Relationship Id="rId9" Type="http://schemas.openxmlformats.org/officeDocument/2006/relationships/image" Target="../media/image192.wmf"/><Relationship Id="rId14" Type="http://schemas.openxmlformats.org/officeDocument/2006/relationships/oleObject" Target="../embeddings/oleObject21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7.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3.wmf"/><Relationship Id="rId3" Type="http://schemas.openxmlformats.org/officeDocument/2006/relationships/notesSlide" Target="../notesSlides/notesSlide5.xml"/><Relationship Id="rId7" Type="http://schemas.openxmlformats.org/officeDocument/2006/relationships/image" Target="../media/image10.w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1.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18" Type="http://schemas.openxmlformats.org/officeDocument/2006/relationships/oleObject" Target="../embeddings/oleObject20.bin"/><Relationship Id="rId3" Type="http://schemas.openxmlformats.org/officeDocument/2006/relationships/notesSlide" Target="../notesSlides/notesSlide7.xml"/><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17.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3.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23" Type="http://schemas.openxmlformats.org/officeDocument/2006/relationships/image" Target="../media/image23.wmf"/><Relationship Id="rId10" Type="http://schemas.openxmlformats.org/officeDocument/2006/relationships/oleObject" Target="../embeddings/oleObject16.bin"/><Relationship Id="rId19" Type="http://schemas.openxmlformats.org/officeDocument/2006/relationships/image" Target="../media/image21.wmf"/><Relationship Id="rId4" Type="http://schemas.openxmlformats.org/officeDocument/2006/relationships/oleObject" Target="../embeddings/oleObject13.bin"/><Relationship Id="rId9" Type="http://schemas.openxmlformats.org/officeDocument/2006/relationships/image" Target="../media/image16.wmf"/><Relationship Id="rId14" Type="http://schemas.openxmlformats.org/officeDocument/2006/relationships/oleObject" Target="../embeddings/oleObject18.bin"/><Relationship Id="rId22"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5.wmf"/><Relationship Id="rId3" Type="http://schemas.openxmlformats.org/officeDocument/2006/relationships/notesSlide" Target="../notesSlides/notesSlide8.xml"/><Relationship Id="rId7" Type="http://schemas.openxmlformats.org/officeDocument/2006/relationships/image" Target="../media/image25.wmf"/><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8.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6.wmf"/><Relationship Id="rId14" Type="http://schemas.openxmlformats.org/officeDocument/2006/relationships/oleObject" Target="../embeddings/oleObject2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9.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7"/>
          <p:cNvSpPr>
            <a:spLocks noChangeArrowheads="1"/>
          </p:cNvSpPr>
          <p:nvPr/>
        </p:nvSpPr>
        <p:spPr bwMode="auto">
          <a:xfrm>
            <a:off x="142875" y="619125"/>
            <a:ext cx="8893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2075" tIns="46038" rIns="92075" bIns="46038">
            <a:spAutoFit/>
          </a:bodyPr>
          <a:lstStyle/>
          <a:p>
            <a:pPr algn="ctr" eaLnBrk="0" hangingPunct="0"/>
            <a:r>
              <a:rPr lang="zh-CN" altLang="en-US" sz="3600" b="1" dirty="0" smtClean="0">
                <a:ea typeface="楷体_GB2312" pitchFamily="49" charset="-122"/>
              </a:rPr>
              <a:t>第十章  </a:t>
            </a:r>
            <a:r>
              <a:rPr lang="zh-CN" altLang="en-US" sz="3600" b="1" dirty="0" smtClean="0">
                <a:ea typeface="楷体_GB2312" pitchFamily="49" charset="-122"/>
              </a:rPr>
              <a:t>周期性非正弦稳态</a:t>
            </a:r>
            <a:r>
              <a:rPr lang="zh-CN" altLang="en-US" sz="3600" b="1" dirty="0" smtClean="0">
                <a:ea typeface="楷体_GB2312" pitchFamily="49" charset="-122"/>
              </a:rPr>
              <a:t>电路分析</a:t>
            </a:r>
            <a:endParaRPr lang="zh-CN" altLang="en-US" sz="3600" b="1" dirty="0">
              <a:ea typeface="楷体_GB2312" pitchFamily="49" charset="-122"/>
            </a:endParaRPr>
          </a:p>
        </p:txBody>
      </p:sp>
      <p:sp>
        <p:nvSpPr>
          <p:cNvPr id="5190" name="Text Box 70"/>
          <p:cNvSpPr txBox="1">
            <a:spLocks noChangeArrowheads="1"/>
          </p:cNvSpPr>
          <p:nvPr/>
        </p:nvSpPr>
        <p:spPr bwMode="auto">
          <a:xfrm>
            <a:off x="382588" y="1279525"/>
            <a:ext cx="83296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zh-CN" altLang="en-US" b="1">
                <a:solidFill>
                  <a:srgbClr val="000000"/>
                </a:solidFill>
                <a:ea typeface="楷体_GB2312" pitchFamily="49" charset="-122"/>
              </a:rPr>
              <a:t>一、特点：按周期规律变化，但不是正弦量。</a:t>
            </a:r>
          </a:p>
        </p:txBody>
      </p:sp>
      <p:sp>
        <p:nvSpPr>
          <p:cNvPr id="5191" name="Text Box 71"/>
          <p:cNvSpPr txBox="1">
            <a:spLocks noChangeArrowheads="1"/>
          </p:cNvSpPr>
          <p:nvPr/>
        </p:nvSpPr>
        <p:spPr bwMode="auto">
          <a:xfrm>
            <a:off x="503238" y="1844675"/>
            <a:ext cx="8316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工程实际中，非正弦周期波形较为常见，如：脉冲波形、三角波、方波、锯齿波、半波整流波形等等；</a:t>
            </a:r>
          </a:p>
        </p:txBody>
      </p:sp>
      <p:grpSp>
        <p:nvGrpSpPr>
          <p:cNvPr id="2" name="Group 168"/>
          <p:cNvGrpSpPr>
            <a:grpSpLocks/>
          </p:cNvGrpSpPr>
          <p:nvPr/>
        </p:nvGrpSpPr>
        <p:grpSpPr bwMode="auto">
          <a:xfrm>
            <a:off x="1149350" y="2636838"/>
            <a:ext cx="3059113" cy="1836737"/>
            <a:chOff x="340" y="1774"/>
            <a:chExt cx="1927" cy="1157"/>
          </a:xfrm>
        </p:grpSpPr>
        <p:sp>
          <p:nvSpPr>
            <p:cNvPr id="24617" name="Text Box 83"/>
            <p:cNvSpPr txBox="1">
              <a:spLocks noChangeArrowheads="1"/>
            </p:cNvSpPr>
            <p:nvPr/>
          </p:nvSpPr>
          <p:spPr bwMode="auto">
            <a:xfrm>
              <a:off x="2017" y="2461"/>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p>
          </p:txBody>
        </p:sp>
        <p:sp>
          <p:nvSpPr>
            <p:cNvPr id="24618" name="Line 138"/>
            <p:cNvSpPr>
              <a:spLocks noChangeShapeType="1"/>
            </p:cNvSpPr>
            <p:nvPr/>
          </p:nvSpPr>
          <p:spPr bwMode="auto">
            <a:xfrm>
              <a:off x="362" y="2613"/>
              <a:ext cx="163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19" name="Line 139"/>
            <p:cNvSpPr>
              <a:spLocks noChangeShapeType="1"/>
            </p:cNvSpPr>
            <p:nvPr/>
          </p:nvSpPr>
          <p:spPr bwMode="auto">
            <a:xfrm flipV="1">
              <a:off x="589" y="1888"/>
              <a:ext cx="0" cy="104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20" name="Text Box 140"/>
            <p:cNvSpPr txBox="1">
              <a:spLocks noChangeArrowheads="1"/>
            </p:cNvSpPr>
            <p:nvPr/>
          </p:nvSpPr>
          <p:spPr bwMode="auto">
            <a:xfrm>
              <a:off x="340" y="1774"/>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p>
          </p:txBody>
        </p:sp>
        <p:sp>
          <p:nvSpPr>
            <p:cNvPr id="24621" name="Line 144"/>
            <p:cNvSpPr>
              <a:spLocks noChangeShapeType="1"/>
            </p:cNvSpPr>
            <p:nvPr/>
          </p:nvSpPr>
          <p:spPr bwMode="auto">
            <a:xfrm>
              <a:off x="589" y="2160"/>
              <a:ext cx="38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22" name="Line 145"/>
            <p:cNvSpPr>
              <a:spLocks noChangeShapeType="1"/>
            </p:cNvSpPr>
            <p:nvPr/>
          </p:nvSpPr>
          <p:spPr bwMode="auto">
            <a:xfrm>
              <a:off x="975" y="2160"/>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23" name="Line 146"/>
            <p:cNvSpPr>
              <a:spLocks noChangeShapeType="1"/>
            </p:cNvSpPr>
            <p:nvPr/>
          </p:nvSpPr>
          <p:spPr bwMode="auto">
            <a:xfrm>
              <a:off x="1360" y="2160"/>
              <a:ext cx="38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24" name="Line 147"/>
            <p:cNvSpPr>
              <a:spLocks noChangeShapeType="1"/>
            </p:cNvSpPr>
            <p:nvPr/>
          </p:nvSpPr>
          <p:spPr bwMode="auto">
            <a:xfrm>
              <a:off x="1746" y="2160"/>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25" name="Line 148"/>
            <p:cNvSpPr>
              <a:spLocks noChangeShapeType="1"/>
            </p:cNvSpPr>
            <p:nvPr/>
          </p:nvSpPr>
          <p:spPr bwMode="auto">
            <a:xfrm>
              <a:off x="1361" y="2160"/>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26" name="Line 149"/>
            <p:cNvSpPr>
              <a:spLocks noChangeShapeType="1"/>
            </p:cNvSpPr>
            <p:nvPr/>
          </p:nvSpPr>
          <p:spPr bwMode="auto">
            <a:xfrm>
              <a:off x="589" y="2160"/>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27" name="Line 150"/>
            <p:cNvSpPr>
              <a:spLocks noChangeShapeType="1"/>
            </p:cNvSpPr>
            <p:nvPr/>
          </p:nvSpPr>
          <p:spPr bwMode="auto">
            <a:xfrm>
              <a:off x="975" y="2614"/>
              <a:ext cx="38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5271" name="Text Box 151"/>
          <p:cNvSpPr txBox="1">
            <a:spLocks noChangeArrowheads="1"/>
          </p:cNvSpPr>
          <p:nvPr/>
        </p:nvSpPr>
        <p:spPr bwMode="auto">
          <a:xfrm>
            <a:off x="1833563" y="4221163"/>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方波电压</a:t>
            </a:r>
          </a:p>
        </p:txBody>
      </p:sp>
      <p:grpSp>
        <p:nvGrpSpPr>
          <p:cNvPr id="3" name="Group 179"/>
          <p:cNvGrpSpPr>
            <a:grpSpLocks/>
          </p:cNvGrpSpPr>
          <p:nvPr/>
        </p:nvGrpSpPr>
        <p:grpSpPr bwMode="auto">
          <a:xfrm>
            <a:off x="4897438" y="2636838"/>
            <a:ext cx="3059112" cy="1836737"/>
            <a:chOff x="3085" y="1774"/>
            <a:chExt cx="1927" cy="1157"/>
          </a:xfrm>
        </p:grpSpPr>
        <p:sp>
          <p:nvSpPr>
            <p:cNvPr id="24607" name="Text Box 152"/>
            <p:cNvSpPr txBox="1">
              <a:spLocks noChangeArrowheads="1"/>
            </p:cNvSpPr>
            <p:nvPr/>
          </p:nvSpPr>
          <p:spPr bwMode="auto">
            <a:xfrm>
              <a:off x="4762" y="2461"/>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p>
          </p:txBody>
        </p:sp>
        <p:sp>
          <p:nvSpPr>
            <p:cNvPr id="24608" name="Line 153"/>
            <p:cNvSpPr>
              <a:spLocks noChangeShapeType="1"/>
            </p:cNvSpPr>
            <p:nvPr/>
          </p:nvSpPr>
          <p:spPr bwMode="auto">
            <a:xfrm>
              <a:off x="3107" y="2613"/>
              <a:ext cx="163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09" name="Line 154"/>
            <p:cNvSpPr>
              <a:spLocks noChangeShapeType="1"/>
            </p:cNvSpPr>
            <p:nvPr/>
          </p:nvSpPr>
          <p:spPr bwMode="auto">
            <a:xfrm flipV="1">
              <a:off x="3334" y="1888"/>
              <a:ext cx="0" cy="104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10" name="Text Box 155"/>
            <p:cNvSpPr txBox="1">
              <a:spLocks noChangeArrowheads="1"/>
            </p:cNvSpPr>
            <p:nvPr/>
          </p:nvSpPr>
          <p:spPr bwMode="auto">
            <a:xfrm>
              <a:off x="3085" y="1774"/>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p>
          </p:txBody>
        </p:sp>
        <p:sp>
          <p:nvSpPr>
            <p:cNvPr id="24611" name="Line 157"/>
            <p:cNvSpPr>
              <a:spLocks noChangeShapeType="1"/>
            </p:cNvSpPr>
            <p:nvPr/>
          </p:nvSpPr>
          <p:spPr bwMode="auto">
            <a:xfrm>
              <a:off x="3720" y="2160"/>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12" name="Line 159"/>
            <p:cNvSpPr>
              <a:spLocks noChangeShapeType="1"/>
            </p:cNvSpPr>
            <p:nvPr/>
          </p:nvSpPr>
          <p:spPr bwMode="auto">
            <a:xfrm>
              <a:off x="4491" y="2160"/>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13" name="Line 163"/>
            <p:cNvSpPr>
              <a:spLocks noChangeShapeType="1"/>
            </p:cNvSpPr>
            <p:nvPr/>
          </p:nvSpPr>
          <p:spPr bwMode="auto">
            <a:xfrm flipV="1">
              <a:off x="3334" y="2160"/>
              <a:ext cx="385"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14" name="Line 164"/>
            <p:cNvSpPr>
              <a:spLocks noChangeShapeType="1"/>
            </p:cNvSpPr>
            <p:nvPr/>
          </p:nvSpPr>
          <p:spPr bwMode="auto">
            <a:xfrm flipV="1">
              <a:off x="3720" y="2160"/>
              <a:ext cx="385"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15" name="Line 165"/>
            <p:cNvSpPr>
              <a:spLocks noChangeShapeType="1"/>
            </p:cNvSpPr>
            <p:nvPr/>
          </p:nvSpPr>
          <p:spPr bwMode="auto">
            <a:xfrm>
              <a:off x="4105" y="2160"/>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16" name="Line 166"/>
            <p:cNvSpPr>
              <a:spLocks noChangeShapeType="1"/>
            </p:cNvSpPr>
            <p:nvPr/>
          </p:nvSpPr>
          <p:spPr bwMode="auto">
            <a:xfrm flipV="1">
              <a:off x="4105" y="2160"/>
              <a:ext cx="385"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5287" name="Text Box 167"/>
          <p:cNvSpPr txBox="1">
            <a:spLocks noChangeArrowheads="1"/>
          </p:cNvSpPr>
          <p:nvPr/>
        </p:nvSpPr>
        <p:spPr bwMode="auto">
          <a:xfrm>
            <a:off x="5795963" y="4221163"/>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锯齿波</a:t>
            </a:r>
          </a:p>
        </p:txBody>
      </p:sp>
      <p:grpSp>
        <p:nvGrpSpPr>
          <p:cNvPr id="24629" name="Group 53"/>
          <p:cNvGrpSpPr>
            <a:grpSpLocks/>
          </p:cNvGrpSpPr>
          <p:nvPr/>
        </p:nvGrpSpPr>
        <p:grpSpPr bwMode="auto">
          <a:xfrm>
            <a:off x="1149350" y="4510088"/>
            <a:ext cx="3059113" cy="2054225"/>
            <a:chOff x="724" y="2841"/>
            <a:chExt cx="1927" cy="1294"/>
          </a:xfrm>
        </p:grpSpPr>
        <p:sp>
          <p:nvSpPr>
            <p:cNvPr id="24595" name="Text Box 169"/>
            <p:cNvSpPr txBox="1">
              <a:spLocks noChangeArrowheads="1"/>
            </p:cNvSpPr>
            <p:nvPr/>
          </p:nvSpPr>
          <p:spPr bwMode="auto">
            <a:xfrm>
              <a:off x="2401" y="352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p>
          </p:txBody>
        </p:sp>
        <p:sp>
          <p:nvSpPr>
            <p:cNvPr id="24596" name="Line 170"/>
            <p:cNvSpPr>
              <a:spLocks noChangeShapeType="1"/>
            </p:cNvSpPr>
            <p:nvPr/>
          </p:nvSpPr>
          <p:spPr bwMode="auto">
            <a:xfrm>
              <a:off x="746" y="3680"/>
              <a:ext cx="163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597" name="Line 171"/>
            <p:cNvSpPr>
              <a:spLocks noChangeShapeType="1"/>
            </p:cNvSpPr>
            <p:nvPr/>
          </p:nvSpPr>
          <p:spPr bwMode="auto">
            <a:xfrm flipV="1">
              <a:off x="973" y="2955"/>
              <a:ext cx="0" cy="104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598" name="Text Box 172"/>
            <p:cNvSpPr txBox="1">
              <a:spLocks noChangeArrowheads="1"/>
            </p:cNvSpPr>
            <p:nvPr/>
          </p:nvSpPr>
          <p:spPr bwMode="auto">
            <a:xfrm>
              <a:off x="724" y="2841"/>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p>
          </p:txBody>
        </p:sp>
        <p:sp>
          <p:nvSpPr>
            <p:cNvPr id="24599" name="Line 173"/>
            <p:cNvSpPr>
              <a:spLocks noChangeShapeType="1"/>
            </p:cNvSpPr>
            <p:nvPr/>
          </p:nvSpPr>
          <p:spPr bwMode="auto">
            <a:xfrm>
              <a:off x="1359" y="3681"/>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00" name="Line 177"/>
            <p:cNvSpPr>
              <a:spLocks noChangeShapeType="1"/>
            </p:cNvSpPr>
            <p:nvPr/>
          </p:nvSpPr>
          <p:spPr bwMode="auto">
            <a:xfrm>
              <a:off x="1744" y="3227"/>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01" name="Line 180"/>
            <p:cNvSpPr>
              <a:spLocks noChangeShapeType="1"/>
            </p:cNvSpPr>
            <p:nvPr/>
          </p:nvSpPr>
          <p:spPr bwMode="auto">
            <a:xfrm>
              <a:off x="972" y="3227"/>
              <a:ext cx="0" cy="4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02" name="Freeform 186"/>
            <p:cNvSpPr>
              <a:spLocks/>
            </p:cNvSpPr>
            <p:nvPr/>
          </p:nvSpPr>
          <p:spPr bwMode="auto">
            <a:xfrm>
              <a:off x="972" y="3226"/>
              <a:ext cx="182" cy="453"/>
            </a:xfrm>
            <a:custGeom>
              <a:avLst/>
              <a:gdLst>
                <a:gd name="T0" fmla="*/ 0 w 181"/>
                <a:gd name="T1" fmla="*/ 0 h 589"/>
                <a:gd name="T2" fmla="*/ 68 w 181"/>
                <a:gd name="T3" fmla="*/ 340 h 589"/>
                <a:gd name="T4" fmla="*/ 181 w 181"/>
                <a:gd name="T5" fmla="*/ 589 h 589"/>
                <a:gd name="T6" fmla="*/ 0 60000 65536"/>
                <a:gd name="T7" fmla="*/ 0 60000 65536"/>
                <a:gd name="T8" fmla="*/ 0 60000 65536"/>
                <a:gd name="T9" fmla="*/ 0 w 181"/>
                <a:gd name="T10" fmla="*/ 0 h 589"/>
                <a:gd name="T11" fmla="*/ 181 w 181"/>
                <a:gd name="T12" fmla="*/ 589 h 589"/>
              </a:gdLst>
              <a:ahLst/>
              <a:cxnLst>
                <a:cxn ang="T6">
                  <a:pos x="T0" y="T1"/>
                </a:cxn>
                <a:cxn ang="T7">
                  <a:pos x="T2" y="T3"/>
                </a:cxn>
                <a:cxn ang="T8">
                  <a:pos x="T4" y="T5"/>
                </a:cxn>
              </a:cxnLst>
              <a:rect l="T9" t="T10" r="T11" b="T12"/>
              <a:pathLst>
                <a:path w="181" h="589">
                  <a:moveTo>
                    <a:pt x="0" y="0"/>
                  </a:moveTo>
                  <a:cubicBezTo>
                    <a:pt x="19" y="121"/>
                    <a:pt x="38" y="242"/>
                    <a:pt x="68" y="340"/>
                  </a:cubicBezTo>
                  <a:cubicBezTo>
                    <a:pt x="98" y="438"/>
                    <a:pt x="155" y="536"/>
                    <a:pt x="181" y="58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ea typeface="楷体_GB2312" pitchFamily="49" charset="-122"/>
              </a:endParaRPr>
            </a:p>
          </p:txBody>
        </p:sp>
        <p:sp>
          <p:nvSpPr>
            <p:cNvPr id="24603" name="Freeform 187"/>
            <p:cNvSpPr>
              <a:spLocks/>
            </p:cNvSpPr>
            <p:nvPr/>
          </p:nvSpPr>
          <p:spPr bwMode="auto">
            <a:xfrm flipV="1">
              <a:off x="1358" y="3680"/>
              <a:ext cx="182" cy="453"/>
            </a:xfrm>
            <a:custGeom>
              <a:avLst/>
              <a:gdLst>
                <a:gd name="T0" fmla="*/ 0 w 181"/>
                <a:gd name="T1" fmla="*/ 0 h 589"/>
                <a:gd name="T2" fmla="*/ 68 w 181"/>
                <a:gd name="T3" fmla="*/ 340 h 589"/>
                <a:gd name="T4" fmla="*/ 181 w 181"/>
                <a:gd name="T5" fmla="*/ 589 h 589"/>
                <a:gd name="T6" fmla="*/ 0 60000 65536"/>
                <a:gd name="T7" fmla="*/ 0 60000 65536"/>
                <a:gd name="T8" fmla="*/ 0 60000 65536"/>
                <a:gd name="T9" fmla="*/ 0 w 181"/>
                <a:gd name="T10" fmla="*/ 0 h 589"/>
                <a:gd name="T11" fmla="*/ 181 w 181"/>
                <a:gd name="T12" fmla="*/ 589 h 589"/>
              </a:gdLst>
              <a:ahLst/>
              <a:cxnLst>
                <a:cxn ang="T6">
                  <a:pos x="T0" y="T1"/>
                </a:cxn>
                <a:cxn ang="T7">
                  <a:pos x="T2" y="T3"/>
                </a:cxn>
                <a:cxn ang="T8">
                  <a:pos x="T4" y="T5"/>
                </a:cxn>
              </a:cxnLst>
              <a:rect l="T9" t="T10" r="T11" b="T12"/>
              <a:pathLst>
                <a:path w="181" h="589">
                  <a:moveTo>
                    <a:pt x="0" y="0"/>
                  </a:moveTo>
                  <a:cubicBezTo>
                    <a:pt x="19" y="121"/>
                    <a:pt x="38" y="242"/>
                    <a:pt x="68" y="340"/>
                  </a:cubicBezTo>
                  <a:cubicBezTo>
                    <a:pt x="98" y="438"/>
                    <a:pt x="155" y="536"/>
                    <a:pt x="181" y="58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lIns="90000" tIns="46800" rIns="90000" bIns="46800"/>
            <a:lstStyle/>
            <a:p>
              <a:endParaRPr lang="zh-CN" altLang="en-US">
                <a:ea typeface="楷体_GB2312" pitchFamily="49" charset="-122"/>
              </a:endParaRPr>
            </a:p>
          </p:txBody>
        </p:sp>
        <p:sp>
          <p:nvSpPr>
            <p:cNvPr id="24604" name="Freeform 188"/>
            <p:cNvSpPr>
              <a:spLocks/>
            </p:cNvSpPr>
            <p:nvPr/>
          </p:nvSpPr>
          <p:spPr bwMode="auto">
            <a:xfrm>
              <a:off x="1743" y="3226"/>
              <a:ext cx="182" cy="453"/>
            </a:xfrm>
            <a:custGeom>
              <a:avLst/>
              <a:gdLst>
                <a:gd name="T0" fmla="*/ 0 w 181"/>
                <a:gd name="T1" fmla="*/ 0 h 589"/>
                <a:gd name="T2" fmla="*/ 68 w 181"/>
                <a:gd name="T3" fmla="*/ 340 h 589"/>
                <a:gd name="T4" fmla="*/ 181 w 181"/>
                <a:gd name="T5" fmla="*/ 589 h 589"/>
                <a:gd name="T6" fmla="*/ 0 60000 65536"/>
                <a:gd name="T7" fmla="*/ 0 60000 65536"/>
                <a:gd name="T8" fmla="*/ 0 60000 65536"/>
                <a:gd name="T9" fmla="*/ 0 w 181"/>
                <a:gd name="T10" fmla="*/ 0 h 589"/>
                <a:gd name="T11" fmla="*/ 181 w 181"/>
                <a:gd name="T12" fmla="*/ 589 h 589"/>
              </a:gdLst>
              <a:ahLst/>
              <a:cxnLst>
                <a:cxn ang="T6">
                  <a:pos x="T0" y="T1"/>
                </a:cxn>
                <a:cxn ang="T7">
                  <a:pos x="T2" y="T3"/>
                </a:cxn>
                <a:cxn ang="T8">
                  <a:pos x="T4" y="T5"/>
                </a:cxn>
              </a:cxnLst>
              <a:rect l="T9" t="T10" r="T11" b="T12"/>
              <a:pathLst>
                <a:path w="181" h="589">
                  <a:moveTo>
                    <a:pt x="0" y="0"/>
                  </a:moveTo>
                  <a:cubicBezTo>
                    <a:pt x="19" y="121"/>
                    <a:pt x="38" y="242"/>
                    <a:pt x="68" y="340"/>
                  </a:cubicBezTo>
                  <a:cubicBezTo>
                    <a:pt x="98" y="438"/>
                    <a:pt x="155" y="536"/>
                    <a:pt x="181" y="589"/>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ea typeface="楷体_GB2312" pitchFamily="49" charset="-122"/>
              </a:endParaRPr>
            </a:p>
          </p:txBody>
        </p:sp>
        <p:sp>
          <p:nvSpPr>
            <p:cNvPr id="24605" name="Line 189"/>
            <p:cNvSpPr>
              <a:spLocks noChangeShapeType="1"/>
            </p:cNvSpPr>
            <p:nvPr/>
          </p:nvSpPr>
          <p:spPr bwMode="auto">
            <a:xfrm>
              <a:off x="1154" y="3681"/>
              <a:ext cx="20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606" name="Line 190"/>
            <p:cNvSpPr>
              <a:spLocks noChangeShapeType="1"/>
            </p:cNvSpPr>
            <p:nvPr/>
          </p:nvSpPr>
          <p:spPr bwMode="auto">
            <a:xfrm>
              <a:off x="1539" y="3681"/>
              <a:ext cx="20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5311" name="Text Box 191"/>
          <p:cNvSpPr txBox="1">
            <a:spLocks noChangeArrowheads="1"/>
          </p:cNvSpPr>
          <p:nvPr/>
        </p:nvSpPr>
        <p:spPr bwMode="auto">
          <a:xfrm>
            <a:off x="2481263" y="6094413"/>
            <a:ext cx="194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脉冲波形</a:t>
            </a:r>
          </a:p>
        </p:txBody>
      </p:sp>
      <p:grpSp>
        <p:nvGrpSpPr>
          <p:cNvPr id="24630" name="Group 54"/>
          <p:cNvGrpSpPr>
            <a:grpSpLocks/>
          </p:cNvGrpSpPr>
          <p:nvPr/>
        </p:nvGrpSpPr>
        <p:grpSpPr bwMode="auto">
          <a:xfrm>
            <a:off x="4895850" y="4510088"/>
            <a:ext cx="3059113" cy="1836737"/>
            <a:chOff x="3084" y="2841"/>
            <a:chExt cx="1927" cy="1157"/>
          </a:xfrm>
        </p:grpSpPr>
        <p:sp>
          <p:nvSpPr>
            <p:cNvPr id="24589" name="Text Box 192"/>
            <p:cNvSpPr txBox="1">
              <a:spLocks noChangeArrowheads="1"/>
            </p:cNvSpPr>
            <p:nvPr/>
          </p:nvSpPr>
          <p:spPr bwMode="auto">
            <a:xfrm>
              <a:off x="4761" y="352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p>
          </p:txBody>
        </p:sp>
        <p:sp>
          <p:nvSpPr>
            <p:cNvPr id="24590" name="Line 193"/>
            <p:cNvSpPr>
              <a:spLocks noChangeShapeType="1"/>
            </p:cNvSpPr>
            <p:nvPr/>
          </p:nvSpPr>
          <p:spPr bwMode="auto">
            <a:xfrm>
              <a:off x="3106" y="3680"/>
              <a:ext cx="163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591" name="Line 194"/>
            <p:cNvSpPr>
              <a:spLocks noChangeShapeType="1"/>
            </p:cNvSpPr>
            <p:nvPr/>
          </p:nvSpPr>
          <p:spPr bwMode="auto">
            <a:xfrm flipV="1">
              <a:off x="3333" y="2955"/>
              <a:ext cx="0" cy="104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4592" name="Text Box 195"/>
            <p:cNvSpPr txBox="1">
              <a:spLocks noChangeArrowheads="1"/>
            </p:cNvSpPr>
            <p:nvPr/>
          </p:nvSpPr>
          <p:spPr bwMode="auto">
            <a:xfrm>
              <a:off x="3084" y="2841"/>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p>
          </p:txBody>
        </p:sp>
        <p:sp>
          <p:nvSpPr>
            <p:cNvPr id="24593" name="Arc 205"/>
            <p:cNvSpPr>
              <a:spLocks/>
            </p:cNvSpPr>
            <p:nvPr/>
          </p:nvSpPr>
          <p:spPr bwMode="auto">
            <a:xfrm rot="16200000" flipV="1">
              <a:off x="3325" y="3479"/>
              <a:ext cx="368" cy="350"/>
            </a:xfrm>
            <a:custGeom>
              <a:avLst/>
              <a:gdLst>
                <a:gd name="T0" fmla="*/ 209 w 21600"/>
                <a:gd name="T1" fmla="*/ 0 h 39064"/>
                <a:gd name="T2" fmla="*/ 217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sp>
          <p:nvSpPr>
            <p:cNvPr id="24594" name="Arc 206"/>
            <p:cNvSpPr>
              <a:spLocks/>
            </p:cNvSpPr>
            <p:nvPr/>
          </p:nvSpPr>
          <p:spPr bwMode="auto">
            <a:xfrm rot="16200000" flipV="1">
              <a:off x="4028" y="3482"/>
              <a:ext cx="368" cy="349"/>
            </a:xfrm>
            <a:custGeom>
              <a:avLst/>
              <a:gdLst>
                <a:gd name="T0" fmla="*/ 209 w 21600"/>
                <a:gd name="T1" fmla="*/ 0 h 39064"/>
                <a:gd name="T2" fmla="*/ 217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grpSp>
      <p:sp>
        <p:nvSpPr>
          <p:cNvPr id="5328" name="Text Box 208"/>
          <p:cNvSpPr txBox="1">
            <a:spLocks noChangeArrowheads="1"/>
          </p:cNvSpPr>
          <p:nvPr/>
        </p:nvSpPr>
        <p:spPr bwMode="auto">
          <a:xfrm>
            <a:off x="5400675" y="6057900"/>
            <a:ext cx="266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半波整流波形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90"/>
                                        </p:tgtEl>
                                        <p:attrNameLst>
                                          <p:attrName>style.visibility</p:attrName>
                                        </p:attrNameLst>
                                      </p:cBhvr>
                                      <p:to>
                                        <p:strVal val="visible"/>
                                      </p:to>
                                    </p:set>
                                    <p:animEffect transition="in" filter="wipe(left)">
                                      <p:cBhvr>
                                        <p:cTn id="7" dur="500"/>
                                        <p:tgtEl>
                                          <p:spTgt spid="5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91"/>
                                        </p:tgtEl>
                                        <p:attrNameLst>
                                          <p:attrName>style.visibility</p:attrName>
                                        </p:attrNameLst>
                                      </p:cBhvr>
                                      <p:to>
                                        <p:strVal val="visible"/>
                                      </p:to>
                                    </p:set>
                                    <p:animEffect transition="in" filter="dissolve">
                                      <p:cBhvr>
                                        <p:cTn id="12" dur="500"/>
                                        <p:tgtEl>
                                          <p:spTgt spid="51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271"/>
                                        </p:tgtEl>
                                        <p:attrNameLst>
                                          <p:attrName>style.visibility</p:attrName>
                                        </p:attrNameLst>
                                      </p:cBhvr>
                                      <p:to>
                                        <p:strVal val="visible"/>
                                      </p:to>
                                    </p:set>
                                    <p:animEffect transition="in" filter="dissolve">
                                      <p:cBhvr>
                                        <p:cTn id="21" dur="500"/>
                                        <p:tgtEl>
                                          <p:spTgt spid="52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5287"/>
                                        </p:tgtEl>
                                        <p:attrNameLst>
                                          <p:attrName>style.visibility</p:attrName>
                                        </p:attrNameLst>
                                      </p:cBhvr>
                                      <p:to>
                                        <p:strVal val="visible"/>
                                      </p:to>
                                    </p:set>
                                    <p:animEffect transition="in" filter="dissolve">
                                      <p:cBhvr>
                                        <p:cTn id="30" dur="500"/>
                                        <p:tgtEl>
                                          <p:spTgt spid="52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4629"/>
                                        </p:tgtEl>
                                        <p:attrNameLst>
                                          <p:attrName>style.visibility</p:attrName>
                                        </p:attrNameLst>
                                      </p:cBhvr>
                                      <p:to>
                                        <p:strVal val="visible"/>
                                      </p:to>
                                    </p:set>
                                    <p:animEffect transition="in" filter="dissolve">
                                      <p:cBhvr>
                                        <p:cTn id="35" dur="500"/>
                                        <p:tgtEl>
                                          <p:spTgt spid="24629"/>
                                        </p:tgtEl>
                                      </p:cBhvr>
                                    </p:animEffect>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5311"/>
                                        </p:tgtEl>
                                        <p:attrNameLst>
                                          <p:attrName>style.visibility</p:attrName>
                                        </p:attrNameLst>
                                      </p:cBhvr>
                                      <p:to>
                                        <p:strVal val="visible"/>
                                      </p:to>
                                    </p:set>
                                    <p:animEffect transition="in" filter="dissolve">
                                      <p:cBhvr>
                                        <p:cTn id="39" dur="500"/>
                                        <p:tgtEl>
                                          <p:spTgt spid="53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24630"/>
                                        </p:tgtEl>
                                        <p:attrNameLst>
                                          <p:attrName>style.visibility</p:attrName>
                                        </p:attrNameLst>
                                      </p:cBhvr>
                                      <p:to>
                                        <p:strVal val="visible"/>
                                      </p:to>
                                    </p:set>
                                    <p:animEffect transition="in" filter="dissolve">
                                      <p:cBhvr>
                                        <p:cTn id="44" dur="500"/>
                                        <p:tgtEl>
                                          <p:spTgt spid="24630"/>
                                        </p:tgtEl>
                                      </p:cBhvr>
                                    </p:animEffect>
                                  </p:childTnLst>
                                </p:cTn>
                              </p:par>
                            </p:childTnLst>
                          </p:cTn>
                        </p:par>
                        <p:par>
                          <p:cTn id="45" fill="hold" nodeType="afterGroup">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5328"/>
                                        </p:tgtEl>
                                        <p:attrNameLst>
                                          <p:attrName>style.visibility</p:attrName>
                                        </p:attrNameLst>
                                      </p:cBhvr>
                                      <p:to>
                                        <p:strVal val="visible"/>
                                      </p:to>
                                    </p:set>
                                    <p:animEffect transition="in" filter="dissolve">
                                      <p:cBhvr>
                                        <p:cTn id="48" dur="500"/>
                                        <p:tgtEl>
                                          <p:spTgt spid="5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0" grpId="0" autoUpdateAnimBg="0"/>
      <p:bldP spid="5191" grpId="0"/>
      <p:bldP spid="5271" grpId="0"/>
      <p:bldP spid="5287" grpId="0"/>
      <p:bldP spid="5311" grpId="0"/>
      <p:bldP spid="53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9" name="Group 9"/>
          <p:cNvGrpSpPr>
            <a:grpSpLocks/>
          </p:cNvGrpSpPr>
          <p:nvPr/>
        </p:nvGrpSpPr>
        <p:grpSpPr bwMode="auto">
          <a:xfrm>
            <a:off x="5038725" y="908050"/>
            <a:ext cx="3962400" cy="1828800"/>
            <a:chOff x="1488" y="1083"/>
            <a:chExt cx="2880" cy="1269"/>
          </a:xfrm>
        </p:grpSpPr>
        <p:sp>
          <p:nvSpPr>
            <p:cNvPr id="107530" name="Line 10"/>
            <p:cNvSpPr>
              <a:spLocks noChangeShapeType="1"/>
            </p:cNvSpPr>
            <p:nvPr/>
          </p:nvSpPr>
          <p:spPr bwMode="auto">
            <a:xfrm>
              <a:off x="1536" y="2064"/>
              <a:ext cx="26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1" name="Line 11"/>
            <p:cNvSpPr>
              <a:spLocks noChangeShapeType="1"/>
            </p:cNvSpPr>
            <p:nvPr/>
          </p:nvSpPr>
          <p:spPr bwMode="auto">
            <a:xfrm flipV="1">
              <a:off x="2784" y="1296"/>
              <a:ext cx="0" cy="105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2" name="Line 12"/>
            <p:cNvSpPr>
              <a:spLocks noChangeShapeType="1"/>
            </p:cNvSpPr>
            <p:nvPr/>
          </p:nvSpPr>
          <p:spPr bwMode="auto">
            <a:xfrm flipV="1">
              <a:off x="2784" y="1632"/>
              <a:ext cx="43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3" name="Line 13"/>
            <p:cNvSpPr>
              <a:spLocks noChangeShapeType="1"/>
            </p:cNvSpPr>
            <p:nvPr/>
          </p:nvSpPr>
          <p:spPr bwMode="auto">
            <a:xfrm flipH="1" flipV="1">
              <a:off x="2352" y="1632"/>
              <a:ext cx="43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4" name="Line 14"/>
            <p:cNvSpPr>
              <a:spLocks noChangeShapeType="1"/>
            </p:cNvSpPr>
            <p:nvPr/>
          </p:nvSpPr>
          <p:spPr bwMode="auto">
            <a:xfrm flipH="1" flipV="1">
              <a:off x="3216"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5" name="Line 15"/>
            <p:cNvSpPr>
              <a:spLocks noChangeShapeType="1"/>
            </p:cNvSpPr>
            <p:nvPr/>
          </p:nvSpPr>
          <p:spPr bwMode="auto">
            <a:xfrm flipV="1">
              <a:off x="1920"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6" name="Line 16"/>
            <p:cNvSpPr>
              <a:spLocks noChangeShapeType="1"/>
            </p:cNvSpPr>
            <p:nvPr/>
          </p:nvSpPr>
          <p:spPr bwMode="auto">
            <a:xfrm flipV="1">
              <a:off x="3648"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37" name="Line 17"/>
            <p:cNvSpPr>
              <a:spLocks noChangeShapeType="1"/>
            </p:cNvSpPr>
            <p:nvPr/>
          </p:nvSpPr>
          <p:spPr bwMode="auto">
            <a:xfrm flipH="1" flipV="1">
              <a:off x="1488"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7538" name="Object 18"/>
            <p:cNvGraphicFramePr>
              <a:graphicFrameLocks noChangeAspect="1"/>
            </p:cNvGraphicFramePr>
            <p:nvPr/>
          </p:nvGraphicFramePr>
          <p:xfrm>
            <a:off x="4224" y="2023"/>
            <a:ext cx="144" cy="137"/>
          </p:xfrm>
          <a:graphic>
            <a:graphicData uri="http://schemas.openxmlformats.org/presentationml/2006/ole">
              <mc:AlternateContent xmlns:mc="http://schemas.openxmlformats.org/markup-compatibility/2006">
                <mc:Choice xmlns:v="urn:schemas-microsoft-com:vml" Requires="v">
                  <p:oleObj spid="_x0000_s107615" name="公式" r:id="rId4" imgW="266400" imgH="253800" progId="Equation.3">
                    <p:embed/>
                  </p:oleObj>
                </mc:Choice>
                <mc:Fallback>
                  <p:oleObj name="公式" r:id="rId4" imgW="266400" imgH="2538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2023"/>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9" name="Object 19"/>
            <p:cNvGraphicFramePr>
              <a:graphicFrameLocks noChangeAspect="1"/>
            </p:cNvGraphicFramePr>
            <p:nvPr/>
          </p:nvGraphicFramePr>
          <p:xfrm>
            <a:off x="2736" y="1083"/>
            <a:ext cx="144" cy="179"/>
          </p:xfrm>
          <a:graphic>
            <a:graphicData uri="http://schemas.openxmlformats.org/presentationml/2006/ole">
              <mc:AlternateContent xmlns:mc="http://schemas.openxmlformats.org/markup-compatibility/2006">
                <mc:Choice xmlns:v="urn:schemas-microsoft-com:vml" Requires="v">
                  <p:oleObj spid="_x0000_s107616" name="公式" r:id="rId6" imgW="266400" imgH="330120" progId="Equation.3">
                    <p:embed/>
                  </p:oleObj>
                </mc:Choice>
                <mc:Fallback>
                  <p:oleObj name="公式" r:id="rId6" imgW="266400" imgH="33012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6" y="1083"/>
                          <a:ext cx="144"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0" name="Object 20"/>
            <p:cNvGraphicFramePr>
              <a:graphicFrameLocks noChangeAspect="1"/>
            </p:cNvGraphicFramePr>
            <p:nvPr/>
          </p:nvGraphicFramePr>
          <p:xfrm>
            <a:off x="2667" y="2112"/>
            <a:ext cx="117" cy="179"/>
          </p:xfrm>
          <a:graphic>
            <a:graphicData uri="http://schemas.openxmlformats.org/presentationml/2006/ole">
              <mc:AlternateContent xmlns:mc="http://schemas.openxmlformats.org/markup-compatibility/2006">
                <mc:Choice xmlns:v="urn:schemas-microsoft-com:vml" Requires="v">
                  <p:oleObj spid="_x0000_s107617" name="公式" r:id="rId8" imgW="215640" imgH="330120" progId="Equation.3">
                    <p:embed/>
                  </p:oleObj>
                </mc:Choice>
                <mc:Fallback>
                  <p:oleObj name="公式" r:id="rId8" imgW="215640" imgH="33012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 y="2112"/>
                          <a:ext cx="117"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1" name="Object 21"/>
            <p:cNvGraphicFramePr>
              <a:graphicFrameLocks noChangeAspect="1"/>
            </p:cNvGraphicFramePr>
            <p:nvPr/>
          </p:nvGraphicFramePr>
          <p:xfrm>
            <a:off x="3165" y="2160"/>
            <a:ext cx="151" cy="130"/>
          </p:xfrm>
          <a:graphic>
            <a:graphicData uri="http://schemas.openxmlformats.org/presentationml/2006/ole">
              <mc:AlternateContent xmlns:mc="http://schemas.openxmlformats.org/markup-compatibility/2006">
                <mc:Choice xmlns:v="urn:schemas-microsoft-com:vml" Requires="v">
                  <p:oleObj spid="_x0000_s107618" name="公式" r:id="rId10" imgW="279360" imgH="241200" progId="Equation.3">
                    <p:embed/>
                  </p:oleObj>
                </mc:Choice>
                <mc:Fallback>
                  <p:oleObj name="公式" r:id="rId10" imgW="279360" imgH="2412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5" y="2160"/>
                          <a:ext cx="151"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2" name="Object 22"/>
            <p:cNvGraphicFramePr>
              <a:graphicFrameLocks noChangeAspect="1"/>
            </p:cNvGraphicFramePr>
            <p:nvPr/>
          </p:nvGraphicFramePr>
          <p:xfrm>
            <a:off x="2178" y="2160"/>
            <a:ext cx="308" cy="130"/>
          </p:xfrm>
          <a:graphic>
            <a:graphicData uri="http://schemas.openxmlformats.org/presentationml/2006/ole">
              <mc:AlternateContent xmlns:mc="http://schemas.openxmlformats.org/markup-compatibility/2006">
                <mc:Choice xmlns:v="urn:schemas-microsoft-com:vml" Requires="v">
                  <p:oleObj spid="_x0000_s107619" name="公式" r:id="rId12" imgW="571320" imgH="241200" progId="Equation.3">
                    <p:embed/>
                  </p:oleObj>
                </mc:Choice>
                <mc:Fallback>
                  <p:oleObj name="公式" r:id="rId12" imgW="571320" imgH="24120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8" y="2160"/>
                          <a:ext cx="30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3" name="Object 23"/>
            <p:cNvGraphicFramePr>
              <a:graphicFrameLocks noChangeAspect="1"/>
            </p:cNvGraphicFramePr>
            <p:nvPr/>
          </p:nvGraphicFramePr>
          <p:xfrm>
            <a:off x="3546" y="2112"/>
            <a:ext cx="260" cy="179"/>
          </p:xfrm>
          <a:graphic>
            <a:graphicData uri="http://schemas.openxmlformats.org/presentationml/2006/ole">
              <mc:AlternateContent xmlns:mc="http://schemas.openxmlformats.org/markup-compatibility/2006">
                <mc:Choice xmlns:v="urn:schemas-microsoft-com:vml" Requires="v">
                  <p:oleObj spid="_x0000_s107620" name="公式" r:id="rId14" imgW="482400" imgH="330120" progId="Equation.3">
                    <p:embed/>
                  </p:oleObj>
                </mc:Choice>
                <mc:Fallback>
                  <p:oleObj name="公式" r:id="rId14" imgW="482400" imgH="33012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46" y="2112"/>
                          <a:ext cx="26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4" name="Object 24"/>
            <p:cNvGraphicFramePr>
              <a:graphicFrameLocks noChangeAspect="1"/>
            </p:cNvGraphicFramePr>
            <p:nvPr/>
          </p:nvGraphicFramePr>
          <p:xfrm>
            <a:off x="1677" y="2112"/>
            <a:ext cx="411" cy="180"/>
          </p:xfrm>
          <a:graphic>
            <a:graphicData uri="http://schemas.openxmlformats.org/presentationml/2006/ole">
              <mc:AlternateContent xmlns:mc="http://schemas.openxmlformats.org/markup-compatibility/2006">
                <mc:Choice xmlns:v="urn:schemas-microsoft-com:vml" Requires="v">
                  <p:oleObj spid="_x0000_s107621" name="公式" r:id="rId16" imgW="761760" imgH="330120" progId="Equation.3">
                    <p:embed/>
                  </p:oleObj>
                </mc:Choice>
                <mc:Fallback>
                  <p:oleObj name="公式" r:id="rId16" imgW="761760" imgH="33012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77" y="2112"/>
                          <a:ext cx="41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45" name="Object 25"/>
            <p:cNvGraphicFramePr>
              <a:graphicFrameLocks noChangeAspect="1"/>
            </p:cNvGraphicFramePr>
            <p:nvPr/>
          </p:nvGraphicFramePr>
          <p:xfrm>
            <a:off x="2592" y="1584"/>
            <a:ext cx="151" cy="130"/>
          </p:xfrm>
          <a:graphic>
            <a:graphicData uri="http://schemas.openxmlformats.org/presentationml/2006/ole">
              <mc:AlternateContent xmlns:mc="http://schemas.openxmlformats.org/markup-compatibility/2006">
                <mc:Choice xmlns:v="urn:schemas-microsoft-com:vml" Requires="v">
                  <p:oleObj spid="_x0000_s107622" name="公式" r:id="rId18" imgW="279360" imgH="241200" progId="Equation.3">
                    <p:embed/>
                  </p:oleObj>
                </mc:Choice>
                <mc:Fallback>
                  <p:oleObj name="公式" r:id="rId18" imgW="279360" imgH="24120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 y="1584"/>
                          <a:ext cx="151"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7597" name="Group 77"/>
          <p:cNvGrpSpPr>
            <a:grpSpLocks/>
          </p:cNvGrpSpPr>
          <p:nvPr/>
        </p:nvGrpSpPr>
        <p:grpSpPr bwMode="auto">
          <a:xfrm>
            <a:off x="287338" y="1341438"/>
            <a:ext cx="5022850" cy="1404937"/>
            <a:chOff x="181" y="225"/>
            <a:chExt cx="3164" cy="885"/>
          </a:xfrm>
        </p:grpSpPr>
        <p:sp>
          <p:nvSpPr>
            <p:cNvPr id="80898" name="Text Box 2"/>
            <p:cNvSpPr txBox="1">
              <a:spLocks noChangeArrowheads="1"/>
            </p:cNvSpPr>
            <p:nvPr/>
          </p:nvSpPr>
          <p:spPr bwMode="auto">
            <a:xfrm>
              <a:off x="181" y="436"/>
              <a:ext cx="1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a:t>
              </a:r>
              <a:r>
                <a:rPr lang="zh-CN" altLang="en-US" b="1">
                  <a:solidFill>
                    <a:srgbClr val="000000"/>
                  </a:solidFill>
                  <a:ea typeface="楷体_GB2312" pitchFamily="49" charset="-122"/>
                </a:rPr>
                <a:t>将函数</a:t>
              </a:r>
              <a:endParaRPr lang="zh-CN" altLang="en-US" b="1">
                <a:ea typeface="楷体_GB2312" pitchFamily="49" charset="-122"/>
              </a:endParaRPr>
            </a:p>
          </p:txBody>
        </p:sp>
        <p:sp>
          <p:nvSpPr>
            <p:cNvPr id="2" name="Text Box 2"/>
            <p:cNvSpPr txBox="1">
              <a:spLocks noChangeArrowheads="1"/>
            </p:cNvSpPr>
            <p:nvPr/>
          </p:nvSpPr>
          <p:spPr bwMode="auto">
            <a:xfrm>
              <a:off x="589" y="822"/>
              <a:ext cx="2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00"/>
                  </a:solidFill>
                  <a:ea typeface="楷体_GB2312" pitchFamily="49" charset="-122"/>
                </a:rPr>
                <a:t>展开为</a:t>
              </a:r>
              <a:r>
                <a:rPr lang="zh-CN" altLang="en-US" b="1">
                  <a:latin typeface="宋体" pitchFamily="2" charset="-122"/>
                  <a:ea typeface="楷体_GB2312" pitchFamily="49" charset="-122"/>
                </a:rPr>
                <a:t>傅里叶级数。</a:t>
              </a:r>
            </a:p>
          </p:txBody>
        </p:sp>
        <p:sp>
          <p:nvSpPr>
            <p:cNvPr id="3" name="Text Box 2"/>
            <p:cNvSpPr txBox="1">
              <a:spLocks noChangeArrowheads="1"/>
            </p:cNvSpPr>
            <p:nvPr/>
          </p:nvSpPr>
          <p:spPr bwMode="auto">
            <a:xfrm>
              <a:off x="1246" y="436"/>
              <a:ext cx="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f</a:t>
              </a:r>
              <a:r>
                <a:rPr lang="en-US" altLang="zh-CN" b="1"/>
                <a:t>(x)=</a:t>
              </a:r>
            </a:p>
          </p:txBody>
        </p:sp>
        <p:sp>
          <p:nvSpPr>
            <p:cNvPr id="107583" name="Rectangle 63"/>
            <p:cNvSpPr>
              <a:spLocks noChangeArrowheads="1"/>
            </p:cNvSpPr>
            <p:nvPr/>
          </p:nvSpPr>
          <p:spPr bwMode="auto">
            <a:xfrm>
              <a:off x="1778" y="632"/>
              <a:ext cx="1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Symbol" pitchFamily="18" charset="2"/>
                </a:rPr>
                <a:t>î</a:t>
              </a:r>
              <a:endParaRPr lang="en-US" altLang="zh-CN"/>
            </a:p>
          </p:txBody>
        </p:sp>
        <p:sp>
          <p:nvSpPr>
            <p:cNvPr id="107584" name="Rectangle 64"/>
            <p:cNvSpPr>
              <a:spLocks noChangeArrowheads="1"/>
            </p:cNvSpPr>
            <p:nvPr/>
          </p:nvSpPr>
          <p:spPr bwMode="auto">
            <a:xfrm>
              <a:off x="1778" y="469"/>
              <a:ext cx="1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Symbol" pitchFamily="18" charset="2"/>
                </a:rPr>
                <a:t>í</a:t>
              </a:r>
              <a:endParaRPr lang="en-US" altLang="zh-CN"/>
            </a:p>
          </p:txBody>
        </p:sp>
        <p:sp>
          <p:nvSpPr>
            <p:cNvPr id="107585" name="Rectangle 65"/>
            <p:cNvSpPr>
              <a:spLocks noChangeArrowheads="1"/>
            </p:cNvSpPr>
            <p:nvPr/>
          </p:nvSpPr>
          <p:spPr bwMode="auto">
            <a:xfrm>
              <a:off x="1778" y="306"/>
              <a:ext cx="1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a:solidFill>
                    <a:srgbClr val="000000"/>
                  </a:solidFill>
                  <a:latin typeface="Symbol" pitchFamily="18" charset="2"/>
                </a:rPr>
                <a:t>ì</a:t>
              </a:r>
              <a:endParaRPr lang="en-US" altLang="zh-CN"/>
            </a:p>
          </p:txBody>
        </p:sp>
        <p:sp>
          <p:nvSpPr>
            <p:cNvPr id="4" name="Text Box 2"/>
            <p:cNvSpPr txBox="1">
              <a:spLocks noChangeArrowheads="1"/>
            </p:cNvSpPr>
            <p:nvPr/>
          </p:nvSpPr>
          <p:spPr bwMode="auto">
            <a:xfrm>
              <a:off x="1881" y="225"/>
              <a:ext cx="1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a:t>
              </a:r>
              <a:r>
                <a:rPr lang="en-US" altLang="zh-CN" b="1" i="1"/>
                <a:t>x</a:t>
              </a:r>
              <a:r>
                <a:rPr lang="en-US" altLang="zh-CN" b="1"/>
                <a:t>, </a:t>
              </a:r>
              <a:r>
                <a:rPr lang="en-US" altLang="zh-CN" b="1">
                  <a:solidFill>
                    <a:srgbClr val="000000"/>
                  </a:solidFill>
                  <a:latin typeface="Symbol" pitchFamily="18" charset="2"/>
                </a:rPr>
                <a:t>-p</a:t>
              </a:r>
              <a:r>
                <a:rPr lang="en-US" altLang="zh-CN" b="1"/>
                <a:t>≤</a:t>
              </a:r>
              <a:r>
                <a:rPr lang="en-US" altLang="zh-CN" b="1" i="1"/>
                <a:t>x</a:t>
              </a:r>
              <a:r>
                <a:rPr lang="en-US" altLang="zh-CN" b="1"/>
                <a:t>&lt;0</a:t>
              </a:r>
              <a:endParaRPr lang="en-US" altLang="zh-CN" b="1">
                <a:solidFill>
                  <a:srgbClr val="000000"/>
                </a:solidFill>
              </a:endParaRPr>
            </a:p>
          </p:txBody>
        </p:sp>
        <p:sp>
          <p:nvSpPr>
            <p:cNvPr id="5" name="Text Box 2"/>
            <p:cNvSpPr txBox="1">
              <a:spLocks noChangeArrowheads="1"/>
            </p:cNvSpPr>
            <p:nvPr/>
          </p:nvSpPr>
          <p:spPr bwMode="auto">
            <a:xfrm>
              <a:off x="1950" y="542"/>
              <a:ext cx="13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t>x</a:t>
              </a:r>
              <a:r>
                <a:rPr lang="en-US" altLang="zh-CN" b="1"/>
                <a:t>, </a:t>
              </a:r>
              <a:r>
                <a:rPr lang="en-US" altLang="zh-CN" b="1">
                  <a:solidFill>
                    <a:srgbClr val="000000"/>
                  </a:solidFill>
                  <a:latin typeface="Symbol" pitchFamily="18" charset="2"/>
                </a:rPr>
                <a:t>0</a:t>
              </a:r>
              <a:r>
                <a:rPr lang="en-US" altLang="zh-CN" b="1"/>
                <a:t>≤</a:t>
              </a:r>
              <a:r>
                <a:rPr lang="en-US" altLang="zh-CN" b="1" i="1"/>
                <a:t>x</a:t>
              </a:r>
              <a:r>
                <a:rPr lang="en-US" altLang="zh-CN" b="1"/>
                <a:t> ≤</a:t>
              </a:r>
              <a:r>
                <a:rPr lang="en-US" altLang="zh-CN"/>
                <a:t> </a:t>
              </a:r>
              <a:r>
                <a:rPr lang="en-US" altLang="zh-CN" b="1">
                  <a:solidFill>
                    <a:srgbClr val="000000"/>
                  </a:solidFill>
                  <a:latin typeface="Symbol" pitchFamily="18" charset="2"/>
                </a:rPr>
                <a:t>p</a:t>
              </a:r>
            </a:p>
          </p:txBody>
        </p:sp>
      </p:grpSp>
      <p:sp>
        <p:nvSpPr>
          <p:cNvPr id="107589" name="Text Box 17"/>
          <p:cNvSpPr txBox="1">
            <a:spLocks noChangeArrowheads="1"/>
          </p:cNvSpPr>
          <p:nvPr/>
        </p:nvSpPr>
        <p:spPr bwMode="auto">
          <a:xfrm>
            <a:off x="346075" y="29718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graphicFrame>
        <p:nvGraphicFramePr>
          <p:cNvPr id="107590" name="Object 70"/>
          <p:cNvGraphicFramePr>
            <a:graphicFrameLocks noChangeAspect="1"/>
          </p:cNvGraphicFramePr>
          <p:nvPr/>
        </p:nvGraphicFramePr>
        <p:xfrm>
          <a:off x="1008063" y="4437063"/>
          <a:ext cx="2881312" cy="695325"/>
        </p:xfrm>
        <a:graphic>
          <a:graphicData uri="http://schemas.openxmlformats.org/presentationml/2006/ole">
            <mc:AlternateContent xmlns:mc="http://schemas.openxmlformats.org/markup-compatibility/2006">
              <mc:Choice xmlns:v="urn:schemas-microsoft-com:vml" Requires="v">
                <p:oleObj spid="_x0000_s107623" name="公式" r:id="rId19" imgW="3670200" imgH="888840" progId="Equation.3">
                  <p:embed/>
                </p:oleObj>
              </mc:Choice>
              <mc:Fallback>
                <p:oleObj name="公式" r:id="rId19" imgW="3670200" imgH="888840" progId="Equation.3">
                  <p:embed/>
                  <p:pic>
                    <p:nvPicPr>
                      <p:cNvPr id="0"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063" y="4437063"/>
                        <a:ext cx="2881312" cy="69532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91" name="Object 71"/>
          <p:cNvGraphicFramePr>
            <a:graphicFrameLocks noChangeAspect="1"/>
          </p:cNvGraphicFramePr>
          <p:nvPr/>
        </p:nvGraphicFramePr>
        <p:xfrm>
          <a:off x="1331913" y="5192713"/>
          <a:ext cx="4572000" cy="677862"/>
        </p:xfrm>
        <a:graphic>
          <a:graphicData uri="http://schemas.openxmlformats.org/presentationml/2006/ole">
            <mc:AlternateContent xmlns:mc="http://schemas.openxmlformats.org/markup-compatibility/2006">
              <mc:Choice xmlns:v="urn:schemas-microsoft-com:vml" Requires="v">
                <p:oleObj spid="_x0000_s107624" name="Equation" r:id="rId21" imgW="5638680" imgH="838080" progId="Equation.3">
                  <p:embed/>
                </p:oleObj>
              </mc:Choice>
              <mc:Fallback>
                <p:oleObj name="Equation" r:id="rId21" imgW="5638680" imgH="838080" progId="Equation.3">
                  <p:embed/>
                  <p:pic>
                    <p:nvPicPr>
                      <p:cNvPr id="0" name="Object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31913" y="5192713"/>
                        <a:ext cx="4572000" cy="67786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92" name="Object 72"/>
          <p:cNvGraphicFramePr>
            <a:graphicFrameLocks noChangeAspect="1"/>
          </p:cNvGraphicFramePr>
          <p:nvPr/>
        </p:nvGraphicFramePr>
        <p:xfrm>
          <a:off x="935038" y="2816225"/>
          <a:ext cx="2338387" cy="823913"/>
        </p:xfrm>
        <a:graphic>
          <a:graphicData uri="http://schemas.openxmlformats.org/presentationml/2006/ole">
            <mc:AlternateContent xmlns:mc="http://schemas.openxmlformats.org/markup-compatibility/2006">
              <mc:Choice xmlns:v="urn:schemas-microsoft-com:vml" Requires="v">
                <p:oleObj spid="_x0000_s107625" name="Equation" r:id="rId23" imgW="1117440" imgH="393480" progId="Equation.DSMT4">
                  <p:embed/>
                </p:oleObj>
              </mc:Choice>
              <mc:Fallback>
                <p:oleObj name="Equation" r:id="rId23" imgW="1117440" imgH="393480" progId="Equation.DSMT4">
                  <p:embed/>
                  <p:pic>
                    <p:nvPicPr>
                      <p:cNvPr id="0" name="Object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35038" y="2816225"/>
                        <a:ext cx="2338387" cy="823913"/>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93" name="Object 73"/>
          <p:cNvGraphicFramePr>
            <a:graphicFrameLocks noChangeAspect="1"/>
          </p:cNvGraphicFramePr>
          <p:nvPr/>
        </p:nvGraphicFramePr>
        <p:xfrm>
          <a:off x="1298575" y="3573463"/>
          <a:ext cx="3417888" cy="855662"/>
        </p:xfrm>
        <a:graphic>
          <a:graphicData uri="http://schemas.openxmlformats.org/presentationml/2006/ole">
            <mc:AlternateContent xmlns:mc="http://schemas.openxmlformats.org/markup-compatibility/2006">
              <mc:Choice xmlns:v="urn:schemas-microsoft-com:vml" Requires="v">
                <p:oleObj spid="_x0000_s107626" name="Equation" r:id="rId25" imgW="1574640" imgH="393480" progId="Equation.DSMT4">
                  <p:embed/>
                </p:oleObj>
              </mc:Choice>
              <mc:Fallback>
                <p:oleObj name="Equation" r:id="rId25" imgW="1574640" imgH="393480" progId="Equation.DSMT4">
                  <p:embed/>
                  <p:pic>
                    <p:nvPicPr>
                      <p:cNvPr id="0" name="Object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8575" y="3573463"/>
                        <a:ext cx="3417888" cy="85566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94" name="Object 74"/>
          <p:cNvGraphicFramePr>
            <a:graphicFrameLocks noChangeAspect="1"/>
          </p:cNvGraphicFramePr>
          <p:nvPr/>
        </p:nvGraphicFramePr>
        <p:xfrm>
          <a:off x="4749800" y="3608388"/>
          <a:ext cx="793750" cy="814387"/>
        </p:xfrm>
        <a:graphic>
          <a:graphicData uri="http://schemas.openxmlformats.org/presentationml/2006/ole">
            <mc:AlternateContent xmlns:mc="http://schemas.openxmlformats.org/markup-compatibility/2006">
              <mc:Choice xmlns:v="urn:schemas-microsoft-com:vml" Requires="v">
                <p:oleObj spid="_x0000_s107627" name="Equation" r:id="rId27" imgW="380880" imgH="393480" progId="Equation.DSMT4">
                  <p:embed/>
                </p:oleObj>
              </mc:Choice>
              <mc:Fallback>
                <p:oleObj name="Equation" r:id="rId27" imgW="380880" imgH="393480" progId="Equation.DSMT4">
                  <p:embed/>
                  <p:pic>
                    <p:nvPicPr>
                      <p:cNvPr id="0" name="Object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49800" y="3608388"/>
                        <a:ext cx="793750" cy="81438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95" name="Object 75"/>
          <p:cNvGraphicFramePr>
            <a:graphicFrameLocks noChangeAspect="1"/>
          </p:cNvGraphicFramePr>
          <p:nvPr/>
        </p:nvGraphicFramePr>
        <p:xfrm>
          <a:off x="1343025" y="5973763"/>
          <a:ext cx="2112963" cy="695325"/>
        </p:xfrm>
        <a:graphic>
          <a:graphicData uri="http://schemas.openxmlformats.org/presentationml/2006/ole">
            <mc:AlternateContent xmlns:mc="http://schemas.openxmlformats.org/markup-compatibility/2006">
              <mc:Choice xmlns:v="urn:schemas-microsoft-com:vml" Requires="v">
                <p:oleObj spid="_x0000_s107628" name="公式" r:id="rId29" imgW="2692080" imgH="888840" progId="Equation.3">
                  <p:embed/>
                </p:oleObj>
              </mc:Choice>
              <mc:Fallback>
                <p:oleObj name="公式" r:id="rId29" imgW="2692080" imgH="888840" progId="Equation.3">
                  <p:embed/>
                  <p:pic>
                    <p:nvPicPr>
                      <p:cNvPr id="0" name="Object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43025" y="5973763"/>
                        <a:ext cx="2112963" cy="69532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96" name="Object 76"/>
          <p:cNvGraphicFramePr>
            <a:graphicFrameLocks noChangeAspect="1"/>
          </p:cNvGraphicFramePr>
          <p:nvPr/>
        </p:nvGraphicFramePr>
        <p:xfrm>
          <a:off x="3540125" y="6005513"/>
          <a:ext cx="3516313" cy="663575"/>
        </p:xfrm>
        <a:graphic>
          <a:graphicData uri="http://schemas.openxmlformats.org/presentationml/2006/ole">
            <mc:AlternateContent xmlns:mc="http://schemas.openxmlformats.org/markup-compatibility/2006">
              <mc:Choice xmlns:v="urn:schemas-microsoft-com:vml" Requires="v">
                <p:oleObj spid="_x0000_s107629" name="Equation" r:id="rId31" imgW="4495680" imgH="850680" progId="Equation.3">
                  <p:embed/>
                </p:oleObj>
              </mc:Choice>
              <mc:Fallback>
                <p:oleObj name="Equation" r:id="rId31" imgW="4495680" imgH="850680" progId="Equation.3">
                  <p:embed/>
                  <p:pic>
                    <p:nvPicPr>
                      <p:cNvPr id="0" name="Object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40125" y="6005513"/>
                        <a:ext cx="3516313" cy="66357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99" name="Text Box 2"/>
          <p:cNvSpPr txBox="1">
            <a:spLocks noChangeArrowheads="1"/>
          </p:cNvSpPr>
          <p:nvPr/>
        </p:nvSpPr>
        <p:spPr bwMode="auto">
          <a:xfrm>
            <a:off x="358775" y="620713"/>
            <a:ext cx="4213225"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周期函数的傅里叶展开</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589"/>
                                        </p:tgtEl>
                                        <p:attrNameLst>
                                          <p:attrName>style.visibility</p:attrName>
                                        </p:attrNameLst>
                                      </p:cBhvr>
                                      <p:to>
                                        <p:strVal val="visible"/>
                                      </p:to>
                                    </p:set>
                                    <p:animEffect transition="in" filter="dissolve">
                                      <p:cBhvr>
                                        <p:cTn id="7" dur="500"/>
                                        <p:tgtEl>
                                          <p:spTgt spid="107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7592"/>
                                        </p:tgtEl>
                                        <p:attrNameLst>
                                          <p:attrName>style.visibility</p:attrName>
                                        </p:attrNameLst>
                                      </p:cBhvr>
                                      <p:to>
                                        <p:strVal val="visible"/>
                                      </p:to>
                                    </p:set>
                                    <p:animEffect transition="in" filter="wipe(left)">
                                      <p:cBhvr>
                                        <p:cTn id="12" dur="500"/>
                                        <p:tgtEl>
                                          <p:spTgt spid="107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7593"/>
                                        </p:tgtEl>
                                        <p:attrNameLst>
                                          <p:attrName>style.visibility</p:attrName>
                                        </p:attrNameLst>
                                      </p:cBhvr>
                                      <p:to>
                                        <p:strVal val="visible"/>
                                      </p:to>
                                    </p:set>
                                    <p:animEffect transition="in" filter="wipe(left)">
                                      <p:cBhvr>
                                        <p:cTn id="17" dur="500"/>
                                        <p:tgtEl>
                                          <p:spTgt spid="107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7594"/>
                                        </p:tgtEl>
                                        <p:attrNameLst>
                                          <p:attrName>style.visibility</p:attrName>
                                        </p:attrNameLst>
                                      </p:cBhvr>
                                      <p:to>
                                        <p:strVal val="visible"/>
                                      </p:to>
                                    </p:set>
                                    <p:animEffect transition="in" filter="wipe(left)">
                                      <p:cBhvr>
                                        <p:cTn id="22" dur="500"/>
                                        <p:tgtEl>
                                          <p:spTgt spid="1075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7590"/>
                                        </p:tgtEl>
                                        <p:attrNameLst>
                                          <p:attrName>style.visibility</p:attrName>
                                        </p:attrNameLst>
                                      </p:cBhvr>
                                      <p:to>
                                        <p:strVal val="visible"/>
                                      </p:to>
                                    </p:set>
                                    <p:animEffect transition="in" filter="wipe(left)">
                                      <p:cBhvr>
                                        <p:cTn id="27" dur="500"/>
                                        <p:tgtEl>
                                          <p:spTgt spid="1075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7591"/>
                                        </p:tgtEl>
                                        <p:attrNameLst>
                                          <p:attrName>style.visibility</p:attrName>
                                        </p:attrNameLst>
                                      </p:cBhvr>
                                      <p:to>
                                        <p:strVal val="visible"/>
                                      </p:to>
                                    </p:set>
                                    <p:animEffect transition="in" filter="wipe(left)">
                                      <p:cBhvr>
                                        <p:cTn id="32" dur="500"/>
                                        <p:tgtEl>
                                          <p:spTgt spid="1075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7595"/>
                                        </p:tgtEl>
                                        <p:attrNameLst>
                                          <p:attrName>style.visibility</p:attrName>
                                        </p:attrNameLst>
                                      </p:cBhvr>
                                      <p:to>
                                        <p:strVal val="visible"/>
                                      </p:to>
                                    </p:set>
                                    <p:animEffect transition="in" filter="wipe(left)">
                                      <p:cBhvr>
                                        <p:cTn id="37" dur="500"/>
                                        <p:tgtEl>
                                          <p:spTgt spid="1075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7596"/>
                                        </p:tgtEl>
                                        <p:attrNameLst>
                                          <p:attrName>style.visibility</p:attrName>
                                        </p:attrNameLst>
                                      </p:cBhvr>
                                      <p:to>
                                        <p:strVal val="visible"/>
                                      </p:to>
                                    </p:set>
                                    <p:animEffect transition="in" filter="wipe(left)">
                                      <p:cBhvr>
                                        <p:cTn id="42" dur="500"/>
                                        <p:tgtEl>
                                          <p:spTgt spid="10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2"/>
          <p:cNvGraphicFramePr>
            <a:graphicFrameLocks noChangeAspect="1"/>
          </p:cNvGraphicFramePr>
          <p:nvPr/>
        </p:nvGraphicFramePr>
        <p:xfrm>
          <a:off x="1466850" y="1416050"/>
          <a:ext cx="4905375" cy="1149350"/>
        </p:xfrm>
        <a:graphic>
          <a:graphicData uri="http://schemas.openxmlformats.org/presentationml/2006/ole">
            <mc:AlternateContent xmlns:mc="http://schemas.openxmlformats.org/markup-compatibility/2006">
              <mc:Choice xmlns:v="urn:schemas-microsoft-com:vml" Requires="v">
                <p:oleObj spid="_x0000_s111632" name="公式" r:id="rId4" imgW="6121080" imgH="1434960" progId="Equation.3">
                  <p:embed/>
                </p:oleObj>
              </mc:Choice>
              <mc:Fallback>
                <p:oleObj name="公式" r:id="rId4" imgW="6121080" imgH="143496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6850" y="1416050"/>
                        <a:ext cx="4905375"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19" name="Object 3"/>
          <p:cNvGraphicFramePr>
            <a:graphicFrameLocks noChangeAspect="1"/>
          </p:cNvGraphicFramePr>
          <p:nvPr/>
        </p:nvGraphicFramePr>
        <p:xfrm>
          <a:off x="884238" y="2852738"/>
          <a:ext cx="3400425" cy="687387"/>
        </p:xfrm>
        <a:graphic>
          <a:graphicData uri="http://schemas.openxmlformats.org/presentationml/2006/ole">
            <mc:AlternateContent xmlns:mc="http://schemas.openxmlformats.org/markup-compatibility/2006">
              <mc:Choice xmlns:v="urn:schemas-microsoft-com:vml" Requires="v">
                <p:oleObj spid="_x0000_s111633" name="公式" r:id="rId6" imgW="4381200" imgH="888840" progId="Equation.3">
                  <p:embed/>
                </p:oleObj>
              </mc:Choice>
              <mc:Fallback>
                <p:oleObj name="公式" r:id="rId6" imgW="4381200" imgH="8888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238" y="2852738"/>
                        <a:ext cx="3400425" cy="68738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0" name="Object 4"/>
          <p:cNvGraphicFramePr>
            <a:graphicFrameLocks noChangeAspect="1"/>
          </p:cNvGraphicFramePr>
          <p:nvPr/>
        </p:nvGraphicFramePr>
        <p:xfrm>
          <a:off x="1574800" y="3695700"/>
          <a:ext cx="4797425" cy="719138"/>
        </p:xfrm>
        <a:graphic>
          <a:graphicData uri="http://schemas.openxmlformats.org/presentationml/2006/ole">
            <mc:AlternateContent xmlns:mc="http://schemas.openxmlformats.org/markup-compatibility/2006">
              <mc:Choice xmlns:v="urn:schemas-microsoft-com:vml" Requires="v">
                <p:oleObj spid="_x0000_s111634" name="Equation" r:id="rId8" imgW="5562360" imgH="838080" progId="Equation.3">
                  <p:embed/>
                </p:oleObj>
              </mc:Choice>
              <mc:Fallback>
                <p:oleObj name="Equation" r:id="rId8" imgW="5562360" imgH="83808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4800" y="3695700"/>
                        <a:ext cx="4797425" cy="71913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1" name="Object 5"/>
          <p:cNvGraphicFramePr>
            <a:graphicFrameLocks noChangeAspect="1"/>
          </p:cNvGraphicFramePr>
          <p:nvPr/>
        </p:nvGraphicFramePr>
        <p:xfrm>
          <a:off x="6475413" y="3900488"/>
          <a:ext cx="581025" cy="366712"/>
        </p:xfrm>
        <a:graphic>
          <a:graphicData uri="http://schemas.openxmlformats.org/presentationml/2006/ole">
            <mc:AlternateContent xmlns:mc="http://schemas.openxmlformats.org/markup-compatibility/2006">
              <mc:Choice xmlns:v="urn:schemas-microsoft-com:vml" Requires="v">
                <p:oleObj spid="_x0000_s111635" name="公式" r:id="rId10" imgW="622080" imgH="393480" progId="Equation.3">
                  <p:embed/>
                </p:oleObj>
              </mc:Choice>
              <mc:Fallback>
                <p:oleObj name="公式" r:id="rId10" imgW="622080" imgH="39348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5413" y="3900488"/>
                        <a:ext cx="581025" cy="36671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2" name="Object 6"/>
          <p:cNvGraphicFramePr>
            <a:graphicFrameLocks noChangeAspect="1"/>
          </p:cNvGraphicFramePr>
          <p:nvPr/>
        </p:nvGraphicFramePr>
        <p:xfrm>
          <a:off x="982663" y="5143500"/>
          <a:ext cx="4849812" cy="795338"/>
        </p:xfrm>
        <a:graphic>
          <a:graphicData uri="http://schemas.openxmlformats.org/presentationml/2006/ole">
            <mc:AlternateContent xmlns:mc="http://schemas.openxmlformats.org/markup-compatibility/2006">
              <mc:Choice xmlns:v="urn:schemas-microsoft-com:vml" Requires="v">
                <p:oleObj spid="_x0000_s111636" name="公式" r:id="rId12" imgW="5968800" imgH="977760" progId="Equation.3">
                  <p:embed/>
                </p:oleObj>
              </mc:Choice>
              <mc:Fallback>
                <p:oleObj name="公式" r:id="rId12" imgW="5968800" imgH="97776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2663" y="5143500"/>
                        <a:ext cx="484981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23" name="Object 7"/>
          <p:cNvGraphicFramePr>
            <a:graphicFrameLocks noChangeAspect="1"/>
          </p:cNvGraphicFramePr>
          <p:nvPr/>
        </p:nvGraphicFramePr>
        <p:xfrm>
          <a:off x="6624638" y="5397500"/>
          <a:ext cx="1655762" cy="339725"/>
        </p:xfrm>
        <a:graphic>
          <a:graphicData uri="http://schemas.openxmlformats.org/presentationml/2006/ole">
            <mc:AlternateContent xmlns:mc="http://schemas.openxmlformats.org/markup-compatibility/2006">
              <mc:Choice xmlns:v="urn:schemas-microsoft-com:vml" Requires="v">
                <p:oleObj spid="_x0000_s111637" name="公式" r:id="rId14" imgW="1968480" imgH="406080" progId="Equation.3">
                  <p:embed/>
                </p:oleObj>
              </mc:Choice>
              <mc:Fallback>
                <p:oleObj name="公式" r:id="rId14" imgW="1968480" imgH="40608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24638" y="5397500"/>
                        <a:ext cx="16557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4" name="Text Box 8"/>
          <p:cNvSpPr txBox="1">
            <a:spLocks noChangeArrowheads="1"/>
          </p:cNvSpPr>
          <p:nvPr/>
        </p:nvSpPr>
        <p:spPr bwMode="auto">
          <a:xfrm>
            <a:off x="511175" y="4548188"/>
            <a:ext cx="812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所求函数的傅氏展开式为：</a:t>
            </a:r>
            <a:endParaRPr lang="en-US" altLang="zh-CN" b="1">
              <a:ea typeface="楷体_GB2312" pitchFamily="49" charset="-122"/>
            </a:endParaRPr>
          </a:p>
        </p:txBody>
      </p:sp>
      <p:sp>
        <p:nvSpPr>
          <p:cNvPr id="111625" name="Text Box 2"/>
          <p:cNvSpPr txBox="1">
            <a:spLocks noChangeArrowheads="1"/>
          </p:cNvSpPr>
          <p:nvPr/>
        </p:nvSpPr>
        <p:spPr bwMode="auto">
          <a:xfrm>
            <a:off x="358775" y="620713"/>
            <a:ext cx="4213225"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周期函数的傅里叶展开</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dissolve">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wipe(left)">
                                      <p:cBhvr>
                                        <p:cTn id="12" dur="500"/>
                                        <p:tgtEl>
                                          <p:spTgt spid="1116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1620"/>
                                        </p:tgtEl>
                                        <p:attrNameLst>
                                          <p:attrName>style.visibility</p:attrName>
                                        </p:attrNameLst>
                                      </p:cBhvr>
                                      <p:to>
                                        <p:strVal val="visible"/>
                                      </p:to>
                                    </p:set>
                                    <p:animEffect transition="in" filter="wipe(left)">
                                      <p:cBhvr>
                                        <p:cTn id="17" dur="500"/>
                                        <p:tgtEl>
                                          <p:spTgt spid="1116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21"/>
                                        </p:tgtEl>
                                        <p:attrNameLst>
                                          <p:attrName>style.visibility</p:attrName>
                                        </p:attrNameLst>
                                      </p:cBhvr>
                                      <p:to>
                                        <p:strVal val="visible"/>
                                      </p:to>
                                    </p:set>
                                    <p:animEffect transition="in" filter="wipe(left)">
                                      <p:cBhvr>
                                        <p:cTn id="22" dur="500"/>
                                        <p:tgtEl>
                                          <p:spTgt spid="1116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11624"/>
                                        </p:tgtEl>
                                        <p:attrNameLst>
                                          <p:attrName>style.visibility</p:attrName>
                                        </p:attrNameLst>
                                      </p:cBhvr>
                                      <p:to>
                                        <p:strVal val="visible"/>
                                      </p:to>
                                    </p:set>
                                    <p:animEffect transition="in" filter="wipe(left)">
                                      <p:cBhvr>
                                        <p:cTn id="27" dur="75"/>
                                        <p:tgtEl>
                                          <p:spTgt spid="111624"/>
                                        </p:tgtEl>
                                      </p:cBhvr>
                                    </p:animEffect>
                                  </p:childTnLst>
                                </p:cTn>
                              </p:par>
                            </p:childTnLst>
                          </p:cTn>
                        </p:par>
                        <p:par>
                          <p:cTn id="28" fill="hold" nodeType="afterGroup">
                            <p:stCondLst>
                              <p:cond delay="900"/>
                            </p:stCondLst>
                            <p:childTnLst>
                              <p:par>
                                <p:cTn id="29" presetID="22" presetClass="entr" presetSubtype="8" fill="hold" nodeType="afterEffect">
                                  <p:stCondLst>
                                    <p:cond delay="0"/>
                                  </p:stCondLst>
                                  <p:childTnLst>
                                    <p:set>
                                      <p:cBhvr>
                                        <p:cTn id="30" dur="1" fill="hold">
                                          <p:stCondLst>
                                            <p:cond delay="0"/>
                                          </p:stCondLst>
                                        </p:cTn>
                                        <p:tgtEl>
                                          <p:spTgt spid="111622"/>
                                        </p:tgtEl>
                                        <p:attrNameLst>
                                          <p:attrName>style.visibility</p:attrName>
                                        </p:attrNameLst>
                                      </p:cBhvr>
                                      <p:to>
                                        <p:strVal val="visible"/>
                                      </p:to>
                                    </p:set>
                                    <p:animEffect transition="in" filter="wipe(left)">
                                      <p:cBhvr>
                                        <p:cTn id="31" dur="500"/>
                                        <p:tgtEl>
                                          <p:spTgt spid="111622"/>
                                        </p:tgtEl>
                                      </p:cBhvr>
                                    </p:animEffect>
                                  </p:childTnLst>
                                </p:cTn>
                              </p:par>
                            </p:childTnLst>
                          </p:cTn>
                        </p:par>
                        <p:par>
                          <p:cTn id="32" fill="hold" nodeType="afterGroup">
                            <p:stCondLst>
                              <p:cond delay="1400"/>
                            </p:stCondLst>
                            <p:childTnLst>
                              <p:par>
                                <p:cTn id="33" presetID="22" presetClass="entr" presetSubtype="8" fill="hold" nodeType="afterEffect">
                                  <p:stCondLst>
                                    <p:cond delay="0"/>
                                  </p:stCondLst>
                                  <p:childTnLst>
                                    <p:set>
                                      <p:cBhvr>
                                        <p:cTn id="34" dur="1" fill="hold">
                                          <p:stCondLst>
                                            <p:cond delay="0"/>
                                          </p:stCondLst>
                                        </p:cTn>
                                        <p:tgtEl>
                                          <p:spTgt spid="111623"/>
                                        </p:tgtEl>
                                        <p:attrNameLst>
                                          <p:attrName>style.visibility</p:attrName>
                                        </p:attrNameLst>
                                      </p:cBhvr>
                                      <p:to>
                                        <p:strVal val="visible"/>
                                      </p:to>
                                    </p:set>
                                    <p:animEffect transition="in" filter="wipe(left)">
                                      <p:cBhvr>
                                        <p:cTn id="35"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4879975" y="668338"/>
            <a:ext cx="311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求级数的和</a:t>
            </a:r>
          </a:p>
        </p:txBody>
      </p:sp>
      <p:graphicFrame>
        <p:nvGraphicFramePr>
          <p:cNvPr id="113667" name="Object 3"/>
          <p:cNvGraphicFramePr>
            <a:graphicFrameLocks noChangeAspect="1"/>
          </p:cNvGraphicFramePr>
          <p:nvPr/>
        </p:nvGraphicFramePr>
        <p:xfrm>
          <a:off x="1438275" y="1268413"/>
          <a:ext cx="5113338" cy="935037"/>
        </p:xfrm>
        <a:graphic>
          <a:graphicData uri="http://schemas.openxmlformats.org/presentationml/2006/ole">
            <mc:AlternateContent xmlns:mc="http://schemas.openxmlformats.org/markup-compatibility/2006">
              <mc:Choice xmlns:v="urn:schemas-microsoft-com:vml" Requires="v">
                <p:oleObj spid="_x0000_s113729" name="Equation" r:id="rId4" imgW="2387520" imgH="431640" progId="Equation.DSMT4">
                  <p:embed/>
                </p:oleObj>
              </mc:Choice>
              <mc:Fallback>
                <p:oleObj name="Equation" r:id="rId4" imgW="2387520" imgH="431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275" y="1268413"/>
                        <a:ext cx="5113338"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68" name="Object 4"/>
          <p:cNvGraphicFramePr>
            <a:graphicFrameLocks noChangeAspect="1"/>
          </p:cNvGraphicFramePr>
          <p:nvPr/>
        </p:nvGraphicFramePr>
        <p:xfrm>
          <a:off x="1258888" y="4221163"/>
          <a:ext cx="2482850" cy="374650"/>
        </p:xfrm>
        <a:graphic>
          <a:graphicData uri="http://schemas.openxmlformats.org/presentationml/2006/ole">
            <mc:AlternateContent xmlns:mc="http://schemas.openxmlformats.org/markup-compatibility/2006">
              <mc:Choice xmlns:v="urn:schemas-microsoft-com:vml" Requires="v">
                <p:oleObj spid="_x0000_s113730" name="公式" r:id="rId6" imgW="3073320" imgH="457200" progId="Equation.3">
                  <p:embed/>
                </p:oleObj>
              </mc:Choice>
              <mc:Fallback>
                <p:oleObj name="公式" r:id="rId6" imgW="3073320" imgH="457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4221163"/>
                        <a:ext cx="24828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69" name="Object 5"/>
          <p:cNvGraphicFramePr>
            <a:graphicFrameLocks noChangeAspect="1"/>
          </p:cNvGraphicFramePr>
          <p:nvPr/>
        </p:nvGraphicFramePr>
        <p:xfrm>
          <a:off x="3205163" y="4873625"/>
          <a:ext cx="3030537" cy="915988"/>
        </p:xfrm>
        <a:graphic>
          <a:graphicData uri="http://schemas.openxmlformats.org/presentationml/2006/ole">
            <mc:AlternateContent xmlns:mc="http://schemas.openxmlformats.org/markup-compatibility/2006">
              <mc:Choice xmlns:v="urn:schemas-microsoft-com:vml" Requires="v">
                <p:oleObj spid="_x0000_s113731" name="公式" r:id="rId8" imgW="3124080" imgH="927000" progId="Equation.3">
                  <p:embed/>
                </p:oleObj>
              </mc:Choice>
              <mc:Fallback>
                <p:oleObj name="公式" r:id="rId8" imgW="3124080" imgH="9270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5163" y="4873625"/>
                        <a:ext cx="3030537" cy="91598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689" name="Group 25"/>
          <p:cNvGrpSpPr>
            <a:grpSpLocks/>
          </p:cNvGrpSpPr>
          <p:nvPr/>
        </p:nvGrpSpPr>
        <p:grpSpPr bwMode="auto">
          <a:xfrm>
            <a:off x="4716463" y="2384425"/>
            <a:ext cx="3962400" cy="1828800"/>
            <a:chOff x="1488" y="1083"/>
            <a:chExt cx="2880" cy="1269"/>
          </a:xfrm>
        </p:grpSpPr>
        <p:sp>
          <p:nvSpPr>
            <p:cNvPr id="113690" name="Line 26"/>
            <p:cNvSpPr>
              <a:spLocks noChangeShapeType="1"/>
            </p:cNvSpPr>
            <p:nvPr/>
          </p:nvSpPr>
          <p:spPr bwMode="auto">
            <a:xfrm>
              <a:off x="1536" y="2064"/>
              <a:ext cx="26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1" name="Line 27"/>
            <p:cNvSpPr>
              <a:spLocks noChangeShapeType="1"/>
            </p:cNvSpPr>
            <p:nvPr/>
          </p:nvSpPr>
          <p:spPr bwMode="auto">
            <a:xfrm flipV="1">
              <a:off x="2784" y="1296"/>
              <a:ext cx="0" cy="105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2" name="Line 28"/>
            <p:cNvSpPr>
              <a:spLocks noChangeShapeType="1"/>
            </p:cNvSpPr>
            <p:nvPr/>
          </p:nvSpPr>
          <p:spPr bwMode="auto">
            <a:xfrm flipV="1">
              <a:off x="2784" y="1632"/>
              <a:ext cx="43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3" name="Line 29"/>
            <p:cNvSpPr>
              <a:spLocks noChangeShapeType="1"/>
            </p:cNvSpPr>
            <p:nvPr/>
          </p:nvSpPr>
          <p:spPr bwMode="auto">
            <a:xfrm flipH="1" flipV="1">
              <a:off x="2352" y="1632"/>
              <a:ext cx="43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4" name="Line 30"/>
            <p:cNvSpPr>
              <a:spLocks noChangeShapeType="1"/>
            </p:cNvSpPr>
            <p:nvPr/>
          </p:nvSpPr>
          <p:spPr bwMode="auto">
            <a:xfrm flipH="1" flipV="1">
              <a:off x="3216"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5" name="Line 31"/>
            <p:cNvSpPr>
              <a:spLocks noChangeShapeType="1"/>
            </p:cNvSpPr>
            <p:nvPr/>
          </p:nvSpPr>
          <p:spPr bwMode="auto">
            <a:xfrm flipV="1">
              <a:off x="1920"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6" name="Line 32"/>
            <p:cNvSpPr>
              <a:spLocks noChangeShapeType="1"/>
            </p:cNvSpPr>
            <p:nvPr/>
          </p:nvSpPr>
          <p:spPr bwMode="auto">
            <a:xfrm flipV="1">
              <a:off x="3648"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7" name="Line 33"/>
            <p:cNvSpPr>
              <a:spLocks noChangeShapeType="1"/>
            </p:cNvSpPr>
            <p:nvPr/>
          </p:nvSpPr>
          <p:spPr bwMode="auto">
            <a:xfrm flipH="1" flipV="1">
              <a:off x="1488" y="1632"/>
              <a:ext cx="432" cy="43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3698" name="Object 34"/>
            <p:cNvGraphicFramePr>
              <a:graphicFrameLocks noChangeAspect="1"/>
            </p:cNvGraphicFramePr>
            <p:nvPr/>
          </p:nvGraphicFramePr>
          <p:xfrm>
            <a:off x="4224" y="2023"/>
            <a:ext cx="144" cy="137"/>
          </p:xfrm>
          <a:graphic>
            <a:graphicData uri="http://schemas.openxmlformats.org/presentationml/2006/ole">
              <mc:AlternateContent xmlns:mc="http://schemas.openxmlformats.org/markup-compatibility/2006">
                <mc:Choice xmlns:v="urn:schemas-microsoft-com:vml" Requires="v">
                  <p:oleObj spid="_x0000_s113732" name="公式" r:id="rId10" imgW="266400" imgH="253800" progId="Equation.3">
                    <p:embed/>
                  </p:oleObj>
                </mc:Choice>
                <mc:Fallback>
                  <p:oleObj name="公式" r:id="rId10" imgW="266400" imgH="253800"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4" y="2023"/>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9" name="Object 35"/>
            <p:cNvGraphicFramePr>
              <a:graphicFrameLocks noChangeAspect="1"/>
            </p:cNvGraphicFramePr>
            <p:nvPr/>
          </p:nvGraphicFramePr>
          <p:xfrm>
            <a:off x="2736" y="1083"/>
            <a:ext cx="144" cy="179"/>
          </p:xfrm>
          <a:graphic>
            <a:graphicData uri="http://schemas.openxmlformats.org/presentationml/2006/ole">
              <mc:AlternateContent xmlns:mc="http://schemas.openxmlformats.org/markup-compatibility/2006">
                <mc:Choice xmlns:v="urn:schemas-microsoft-com:vml" Requires="v">
                  <p:oleObj spid="_x0000_s113733" name="公式" r:id="rId12" imgW="266400" imgH="330120" progId="Equation.3">
                    <p:embed/>
                  </p:oleObj>
                </mc:Choice>
                <mc:Fallback>
                  <p:oleObj name="公式" r:id="rId12" imgW="266400" imgH="330120" progId="Equation.3">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1083"/>
                          <a:ext cx="144"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00" name="Object 36"/>
            <p:cNvGraphicFramePr>
              <a:graphicFrameLocks noChangeAspect="1"/>
            </p:cNvGraphicFramePr>
            <p:nvPr/>
          </p:nvGraphicFramePr>
          <p:xfrm>
            <a:off x="2667" y="2112"/>
            <a:ext cx="117" cy="179"/>
          </p:xfrm>
          <a:graphic>
            <a:graphicData uri="http://schemas.openxmlformats.org/presentationml/2006/ole">
              <mc:AlternateContent xmlns:mc="http://schemas.openxmlformats.org/markup-compatibility/2006">
                <mc:Choice xmlns:v="urn:schemas-microsoft-com:vml" Requires="v">
                  <p:oleObj spid="_x0000_s113734" name="公式" r:id="rId14" imgW="215640" imgH="330120" progId="Equation.3">
                    <p:embed/>
                  </p:oleObj>
                </mc:Choice>
                <mc:Fallback>
                  <p:oleObj name="公式" r:id="rId14" imgW="215640" imgH="330120"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 y="2112"/>
                          <a:ext cx="117"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01" name="Object 37"/>
            <p:cNvGraphicFramePr>
              <a:graphicFrameLocks noChangeAspect="1"/>
            </p:cNvGraphicFramePr>
            <p:nvPr/>
          </p:nvGraphicFramePr>
          <p:xfrm>
            <a:off x="3165" y="2160"/>
            <a:ext cx="151" cy="130"/>
          </p:xfrm>
          <a:graphic>
            <a:graphicData uri="http://schemas.openxmlformats.org/presentationml/2006/ole">
              <mc:AlternateContent xmlns:mc="http://schemas.openxmlformats.org/markup-compatibility/2006">
                <mc:Choice xmlns:v="urn:schemas-microsoft-com:vml" Requires="v">
                  <p:oleObj spid="_x0000_s113735" name="公式" r:id="rId16" imgW="279360" imgH="241200" progId="Equation.3">
                    <p:embed/>
                  </p:oleObj>
                </mc:Choice>
                <mc:Fallback>
                  <p:oleObj name="公式" r:id="rId16" imgW="279360" imgH="241200" progId="Equation.3">
                    <p:embed/>
                    <p:pic>
                      <p:nvPicPr>
                        <p:cNvPr id="0"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65" y="2160"/>
                          <a:ext cx="151"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02" name="Object 38"/>
            <p:cNvGraphicFramePr>
              <a:graphicFrameLocks noChangeAspect="1"/>
            </p:cNvGraphicFramePr>
            <p:nvPr/>
          </p:nvGraphicFramePr>
          <p:xfrm>
            <a:off x="2178" y="2160"/>
            <a:ext cx="308" cy="130"/>
          </p:xfrm>
          <a:graphic>
            <a:graphicData uri="http://schemas.openxmlformats.org/presentationml/2006/ole">
              <mc:AlternateContent xmlns:mc="http://schemas.openxmlformats.org/markup-compatibility/2006">
                <mc:Choice xmlns:v="urn:schemas-microsoft-com:vml" Requires="v">
                  <p:oleObj spid="_x0000_s113736" name="公式" r:id="rId18" imgW="571320" imgH="241200" progId="Equation.3">
                    <p:embed/>
                  </p:oleObj>
                </mc:Choice>
                <mc:Fallback>
                  <p:oleObj name="公式" r:id="rId18" imgW="571320" imgH="241200" progId="Equation.3">
                    <p:embed/>
                    <p:pic>
                      <p:nvPicPr>
                        <p:cNvPr id="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78" y="2160"/>
                          <a:ext cx="30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03" name="Object 39"/>
            <p:cNvGraphicFramePr>
              <a:graphicFrameLocks noChangeAspect="1"/>
            </p:cNvGraphicFramePr>
            <p:nvPr/>
          </p:nvGraphicFramePr>
          <p:xfrm>
            <a:off x="3546" y="2112"/>
            <a:ext cx="260" cy="179"/>
          </p:xfrm>
          <a:graphic>
            <a:graphicData uri="http://schemas.openxmlformats.org/presentationml/2006/ole">
              <mc:AlternateContent xmlns:mc="http://schemas.openxmlformats.org/markup-compatibility/2006">
                <mc:Choice xmlns:v="urn:schemas-microsoft-com:vml" Requires="v">
                  <p:oleObj spid="_x0000_s113737" name="公式" r:id="rId20" imgW="482400" imgH="330120" progId="Equation.3">
                    <p:embed/>
                  </p:oleObj>
                </mc:Choice>
                <mc:Fallback>
                  <p:oleObj name="公式" r:id="rId20" imgW="482400" imgH="330120" progId="Equation.3">
                    <p:embed/>
                    <p:pic>
                      <p:nvPicPr>
                        <p:cNvPr id="0"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46" y="2112"/>
                          <a:ext cx="26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04" name="Object 40"/>
            <p:cNvGraphicFramePr>
              <a:graphicFrameLocks noChangeAspect="1"/>
            </p:cNvGraphicFramePr>
            <p:nvPr/>
          </p:nvGraphicFramePr>
          <p:xfrm>
            <a:off x="1677" y="2112"/>
            <a:ext cx="411" cy="180"/>
          </p:xfrm>
          <a:graphic>
            <a:graphicData uri="http://schemas.openxmlformats.org/presentationml/2006/ole">
              <mc:AlternateContent xmlns:mc="http://schemas.openxmlformats.org/markup-compatibility/2006">
                <mc:Choice xmlns:v="urn:schemas-microsoft-com:vml" Requires="v">
                  <p:oleObj spid="_x0000_s113738" name="公式" r:id="rId22" imgW="761760" imgH="330120" progId="Equation.3">
                    <p:embed/>
                  </p:oleObj>
                </mc:Choice>
                <mc:Fallback>
                  <p:oleObj name="公式" r:id="rId22" imgW="761760" imgH="330120" progId="Equation.3">
                    <p:embed/>
                    <p:pic>
                      <p:nvPicPr>
                        <p:cNvPr id="0" name="Object 4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77" y="2112"/>
                          <a:ext cx="41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05" name="Object 41"/>
            <p:cNvGraphicFramePr>
              <a:graphicFrameLocks noChangeAspect="1"/>
            </p:cNvGraphicFramePr>
            <p:nvPr/>
          </p:nvGraphicFramePr>
          <p:xfrm>
            <a:off x="2592" y="1584"/>
            <a:ext cx="151" cy="130"/>
          </p:xfrm>
          <a:graphic>
            <a:graphicData uri="http://schemas.openxmlformats.org/presentationml/2006/ole">
              <mc:AlternateContent xmlns:mc="http://schemas.openxmlformats.org/markup-compatibility/2006">
                <mc:Choice xmlns:v="urn:schemas-microsoft-com:vml" Requires="v">
                  <p:oleObj spid="_x0000_s113739" name="公式" r:id="rId24" imgW="279360" imgH="241200" progId="Equation.3">
                    <p:embed/>
                  </p:oleObj>
                </mc:Choice>
                <mc:Fallback>
                  <p:oleObj name="公式" r:id="rId24" imgW="279360" imgH="241200" progId="Equation.3">
                    <p:embed/>
                    <p:pic>
                      <p:nvPicPr>
                        <p:cNvPr id="0"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92" y="1584"/>
                          <a:ext cx="151"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706" name="Text Box 42"/>
          <p:cNvSpPr txBox="1">
            <a:spLocks noChangeArrowheads="1"/>
          </p:cNvSpPr>
          <p:nvPr/>
        </p:nvSpPr>
        <p:spPr bwMode="auto">
          <a:xfrm>
            <a:off x="393700" y="668338"/>
            <a:ext cx="4033838"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傅氏展开式的应用</a:t>
            </a:r>
          </a:p>
        </p:txBody>
      </p:sp>
      <p:sp>
        <p:nvSpPr>
          <p:cNvPr id="113713" name="Text Box 49"/>
          <p:cNvSpPr txBox="1">
            <a:spLocks noChangeArrowheads="1"/>
          </p:cNvSpPr>
          <p:nvPr/>
        </p:nvSpPr>
        <p:spPr bwMode="auto">
          <a:xfrm>
            <a:off x="414338" y="1484313"/>
            <a:ext cx="185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已知：</a:t>
            </a:r>
          </a:p>
        </p:txBody>
      </p:sp>
      <p:graphicFrame>
        <p:nvGraphicFramePr>
          <p:cNvPr id="113714" name="Object 50"/>
          <p:cNvGraphicFramePr>
            <a:graphicFrameLocks noChangeAspect="1"/>
          </p:cNvGraphicFramePr>
          <p:nvPr/>
        </p:nvGraphicFramePr>
        <p:xfrm>
          <a:off x="1476375" y="2420938"/>
          <a:ext cx="2771775" cy="962025"/>
        </p:xfrm>
        <a:graphic>
          <a:graphicData uri="http://schemas.openxmlformats.org/presentationml/2006/ole">
            <mc:AlternateContent xmlns:mc="http://schemas.openxmlformats.org/markup-compatibility/2006">
              <mc:Choice xmlns:v="urn:schemas-microsoft-com:vml" Requires="v">
                <p:oleObj spid="_x0000_s113740" name="Equation" r:id="rId25" imgW="1155600" imgH="393480" progId="Equation.DSMT4">
                  <p:embed/>
                </p:oleObj>
              </mc:Choice>
              <mc:Fallback>
                <p:oleObj name="Equation" r:id="rId25" imgW="1155600" imgH="393480" progId="Equation.DSMT4">
                  <p:embed/>
                  <p:pic>
                    <p:nvPicPr>
                      <p:cNvPr id="0" name="Object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76375" y="2420938"/>
                        <a:ext cx="27717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715" name="Text Box 51"/>
          <p:cNvSpPr txBox="1">
            <a:spLocks noChangeArrowheads="1"/>
          </p:cNvSpPr>
          <p:nvPr/>
        </p:nvSpPr>
        <p:spPr bwMode="auto">
          <a:xfrm>
            <a:off x="431800" y="2638425"/>
            <a:ext cx="185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计算：</a:t>
            </a:r>
          </a:p>
        </p:txBody>
      </p:sp>
      <p:sp>
        <p:nvSpPr>
          <p:cNvPr id="113716" name="Text Box 17"/>
          <p:cNvSpPr txBox="1">
            <a:spLocks noChangeArrowheads="1"/>
          </p:cNvSpPr>
          <p:nvPr/>
        </p:nvSpPr>
        <p:spPr bwMode="auto">
          <a:xfrm>
            <a:off x="468313" y="3619500"/>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716"/>
                                        </p:tgtEl>
                                        <p:attrNameLst>
                                          <p:attrName>style.visibility</p:attrName>
                                        </p:attrNameLst>
                                      </p:cBhvr>
                                      <p:to>
                                        <p:strVal val="visible"/>
                                      </p:to>
                                    </p:set>
                                    <p:animEffect transition="in" filter="dissolve">
                                      <p:cBhvr>
                                        <p:cTn id="7" dur="500"/>
                                        <p:tgtEl>
                                          <p:spTgt spid="113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wipe(left)">
                                      <p:cBhvr>
                                        <p:cTn id="12" dur="500"/>
                                        <p:tgtEl>
                                          <p:spTgt spid="113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3669"/>
                                        </p:tgtEl>
                                        <p:attrNameLst>
                                          <p:attrName>style.visibility</p:attrName>
                                        </p:attrNameLst>
                                      </p:cBhvr>
                                      <p:to>
                                        <p:strVal val="visible"/>
                                      </p:to>
                                    </p:set>
                                    <p:animEffect transition="in" filter="wipe(left)">
                                      <p:cBhvr>
                                        <p:cTn id="17"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22" name="Object 10"/>
          <p:cNvGraphicFramePr>
            <a:graphicFrameLocks noChangeAspect="1"/>
          </p:cNvGraphicFramePr>
          <p:nvPr/>
        </p:nvGraphicFramePr>
        <p:xfrm>
          <a:off x="1181100" y="4456113"/>
          <a:ext cx="3017838" cy="874712"/>
        </p:xfrm>
        <a:graphic>
          <a:graphicData uri="http://schemas.openxmlformats.org/presentationml/2006/ole">
            <mc:AlternateContent xmlns:mc="http://schemas.openxmlformats.org/markup-compatibility/2006">
              <mc:Choice xmlns:v="urn:schemas-microsoft-com:vml" Requires="v">
                <p:oleObj spid="_x0000_s115742" name="公式" r:id="rId4" imgW="2895480" imgH="825480" progId="Equation.3">
                  <p:embed/>
                </p:oleObj>
              </mc:Choice>
              <mc:Fallback>
                <p:oleObj name="公式" r:id="rId4" imgW="2895480" imgH="82548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4456113"/>
                        <a:ext cx="3017838" cy="87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3" name="Object 11"/>
          <p:cNvGraphicFramePr>
            <a:graphicFrameLocks noChangeAspect="1"/>
          </p:cNvGraphicFramePr>
          <p:nvPr/>
        </p:nvGraphicFramePr>
        <p:xfrm>
          <a:off x="5070475" y="4456113"/>
          <a:ext cx="2309813" cy="881062"/>
        </p:xfrm>
        <a:graphic>
          <a:graphicData uri="http://schemas.openxmlformats.org/presentationml/2006/ole">
            <mc:AlternateContent xmlns:mc="http://schemas.openxmlformats.org/markup-compatibility/2006">
              <mc:Choice xmlns:v="urn:schemas-microsoft-com:vml" Requires="v">
                <p:oleObj spid="_x0000_s115743" name="公式" r:id="rId6" imgW="2463480" imgH="927000" progId="Equation.3">
                  <p:embed/>
                </p:oleObj>
              </mc:Choice>
              <mc:Fallback>
                <p:oleObj name="公式" r:id="rId6" imgW="2463480" imgH="9270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0475" y="4456113"/>
                        <a:ext cx="2309813"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4" name="Object 12"/>
          <p:cNvGraphicFramePr>
            <a:graphicFrameLocks noChangeAspect="1"/>
          </p:cNvGraphicFramePr>
          <p:nvPr/>
        </p:nvGraphicFramePr>
        <p:xfrm>
          <a:off x="1349375" y="5408613"/>
          <a:ext cx="2684463" cy="1011237"/>
        </p:xfrm>
        <a:graphic>
          <a:graphicData uri="http://schemas.openxmlformats.org/presentationml/2006/ole">
            <mc:AlternateContent xmlns:mc="http://schemas.openxmlformats.org/markup-compatibility/2006">
              <mc:Choice xmlns:v="urn:schemas-microsoft-com:vml" Requires="v">
                <p:oleObj spid="_x0000_s115744" name="Equation" r:id="rId8" imgW="1130040" imgH="419040" progId="Equation.DSMT4">
                  <p:embed/>
                </p:oleObj>
              </mc:Choice>
              <mc:Fallback>
                <p:oleObj name="Equation" r:id="rId8" imgW="1130040" imgH="41904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9375" y="5408613"/>
                        <a:ext cx="2684463"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5" name="Object 13"/>
          <p:cNvGraphicFramePr>
            <a:graphicFrameLocks noChangeAspect="1"/>
          </p:cNvGraphicFramePr>
          <p:nvPr/>
        </p:nvGraphicFramePr>
        <p:xfrm>
          <a:off x="4859338" y="5422900"/>
          <a:ext cx="2665412" cy="993775"/>
        </p:xfrm>
        <a:graphic>
          <a:graphicData uri="http://schemas.openxmlformats.org/presentationml/2006/ole">
            <mc:AlternateContent xmlns:mc="http://schemas.openxmlformats.org/markup-compatibility/2006">
              <mc:Choice xmlns:v="urn:schemas-microsoft-com:vml" Requires="v">
                <p:oleObj spid="_x0000_s115745" name="Equation" r:id="rId10" imgW="1143000" imgH="419040" progId="Equation.DSMT4">
                  <p:embed/>
                </p:oleObj>
              </mc:Choice>
              <mc:Fallback>
                <p:oleObj name="Equation" r:id="rId10" imgW="1143000" imgH="41904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5422900"/>
                        <a:ext cx="2665412"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6" name="Object 14"/>
          <p:cNvGraphicFramePr>
            <a:graphicFrameLocks noChangeAspect="1"/>
          </p:cNvGraphicFramePr>
          <p:nvPr/>
        </p:nvGraphicFramePr>
        <p:xfrm>
          <a:off x="393700" y="1409700"/>
          <a:ext cx="3640138" cy="768350"/>
        </p:xfrm>
        <a:graphic>
          <a:graphicData uri="http://schemas.openxmlformats.org/presentationml/2006/ole">
            <mc:AlternateContent xmlns:mc="http://schemas.openxmlformats.org/markup-compatibility/2006">
              <mc:Choice xmlns:v="urn:schemas-microsoft-com:vml" Requires="v">
                <p:oleObj spid="_x0000_s115746" name="公式" r:id="rId12" imgW="4343400" imgH="901440" progId="Equation.3">
                  <p:embed/>
                </p:oleObj>
              </mc:Choice>
              <mc:Fallback>
                <p:oleObj name="公式" r:id="rId12" imgW="4343400" imgH="90144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700" y="1409700"/>
                        <a:ext cx="36401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7" name="Object 15"/>
          <p:cNvGraphicFramePr>
            <a:graphicFrameLocks noChangeAspect="1"/>
          </p:cNvGraphicFramePr>
          <p:nvPr/>
        </p:nvGraphicFramePr>
        <p:xfrm>
          <a:off x="4721225" y="1409700"/>
          <a:ext cx="3522663" cy="787400"/>
        </p:xfrm>
        <a:graphic>
          <a:graphicData uri="http://schemas.openxmlformats.org/presentationml/2006/ole">
            <mc:AlternateContent xmlns:mc="http://schemas.openxmlformats.org/markup-compatibility/2006">
              <mc:Choice xmlns:v="urn:schemas-microsoft-com:vml" Requires="v">
                <p:oleObj spid="_x0000_s115747" name="Equation" r:id="rId14" imgW="4203360" imgH="927000" progId="Equation.DSMT4">
                  <p:embed/>
                </p:oleObj>
              </mc:Choice>
              <mc:Fallback>
                <p:oleObj name="Equation" r:id="rId14" imgW="4203360" imgH="9270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1225" y="1409700"/>
                        <a:ext cx="3522663"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8" name="Object 16"/>
          <p:cNvGraphicFramePr>
            <a:graphicFrameLocks noChangeAspect="1"/>
          </p:cNvGraphicFramePr>
          <p:nvPr/>
        </p:nvGraphicFramePr>
        <p:xfrm>
          <a:off x="765175" y="2459038"/>
          <a:ext cx="2762250" cy="717550"/>
        </p:xfrm>
        <a:graphic>
          <a:graphicData uri="http://schemas.openxmlformats.org/presentationml/2006/ole">
            <mc:AlternateContent xmlns:mc="http://schemas.openxmlformats.org/markup-compatibility/2006">
              <mc:Choice xmlns:v="urn:schemas-microsoft-com:vml" Requires="v">
                <p:oleObj spid="_x0000_s115748" name="公式" r:id="rId16" imgW="3530520" imgH="901440" progId="Equation.3">
                  <p:embed/>
                </p:oleObj>
              </mc:Choice>
              <mc:Fallback>
                <p:oleObj name="公式" r:id="rId16" imgW="3530520" imgH="90144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5175" y="2459038"/>
                        <a:ext cx="27622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9" name="Object 17"/>
          <p:cNvGraphicFramePr>
            <a:graphicFrameLocks noChangeAspect="1"/>
          </p:cNvGraphicFramePr>
          <p:nvPr/>
        </p:nvGraphicFramePr>
        <p:xfrm>
          <a:off x="4772025" y="2457450"/>
          <a:ext cx="3113088" cy="706438"/>
        </p:xfrm>
        <a:graphic>
          <a:graphicData uri="http://schemas.openxmlformats.org/presentationml/2006/ole">
            <mc:AlternateContent xmlns:mc="http://schemas.openxmlformats.org/markup-compatibility/2006">
              <mc:Choice xmlns:v="urn:schemas-microsoft-com:vml" Requires="v">
                <p:oleObj spid="_x0000_s115749" name="公式" r:id="rId18" imgW="4038480" imgH="901440" progId="Equation.3">
                  <p:embed/>
                </p:oleObj>
              </mc:Choice>
              <mc:Fallback>
                <p:oleObj name="公式" r:id="rId18" imgW="4038480" imgH="901440"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72025" y="2457450"/>
                        <a:ext cx="3113088"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30" name="Text Box 18"/>
          <p:cNvSpPr txBox="1">
            <a:spLocks noChangeArrowheads="1"/>
          </p:cNvSpPr>
          <p:nvPr/>
        </p:nvSpPr>
        <p:spPr bwMode="auto">
          <a:xfrm>
            <a:off x="4879975" y="668338"/>
            <a:ext cx="311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求级数的和</a:t>
            </a:r>
          </a:p>
        </p:txBody>
      </p:sp>
      <p:sp>
        <p:nvSpPr>
          <p:cNvPr id="115731" name="Text Box 19"/>
          <p:cNvSpPr txBox="1">
            <a:spLocks noChangeArrowheads="1"/>
          </p:cNvSpPr>
          <p:nvPr/>
        </p:nvSpPr>
        <p:spPr bwMode="auto">
          <a:xfrm>
            <a:off x="393700" y="668338"/>
            <a:ext cx="4033838"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傅氏展开式的应用</a:t>
            </a:r>
          </a:p>
        </p:txBody>
      </p:sp>
      <p:sp>
        <p:nvSpPr>
          <p:cNvPr id="115732" name="Text Box 20"/>
          <p:cNvSpPr txBox="1">
            <a:spLocks noChangeArrowheads="1"/>
          </p:cNvSpPr>
          <p:nvPr/>
        </p:nvSpPr>
        <p:spPr bwMode="auto">
          <a:xfrm>
            <a:off x="358775" y="3476625"/>
            <a:ext cx="824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试计算级数</a:t>
            </a:r>
            <a:r>
              <a:rPr lang="el-GR" altLang="zh-CN" b="1">
                <a:ea typeface="楷体_GB2312" pitchFamily="49" charset="-122"/>
              </a:rPr>
              <a:t>σ</a:t>
            </a:r>
            <a:r>
              <a:rPr lang="zh-CN" altLang="en-US" b="1">
                <a:ea typeface="楷体_GB2312" pitchFamily="49" charset="-122"/>
              </a:rPr>
              <a:t>、</a:t>
            </a:r>
            <a:r>
              <a:rPr lang="el-GR" altLang="zh-CN" b="1">
                <a:ea typeface="楷体_GB2312" pitchFamily="49" charset="-122"/>
              </a:rPr>
              <a:t>σ</a:t>
            </a:r>
            <a:r>
              <a:rPr lang="en-US" altLang="zh-CN" b="1" baseline="-25000">
                <a:ea typeface="楷体_GB2312" pitchFamily="49" charset="-122"/>
              </a:rPr>
              <a:t>2</a:t>
            </a:r>
            <a:r>
              <a:rPr lang="zh-CN" altLang="en-US" b="1">
                <a:ea typeface="楷体_GB2312" pitchFamily="49" charset="-122"/>
              </a:rPr>
              <a:t>、</a:t>
            </a:r>
            <a:r>
              <a:rPr lang="el-GR" altLang="zh-CN" b="1">
                <a:ea typeface="楷体_GB2312" pitchFamily="49" charset="-122"/>
              </a:rPr>
              <a:t>σ</a:t>
            </a:r>
            <a:r>
              <a:rPr lang="en-US" altLang="zh-CN" b="1" baseline="-25000">
                <a:ea typeface="楷体_GB2312" pitchFamily="49" charset="-122"/>
              </a:rPr>
              <a:t>3</a:t>
            </a:r>
            <a:endParaRPr lang="zh-CN" altLang="en-US" b="1" baseline="-25000">
              <a:ea typeface="楷体_GB2312" pitchFamily="49" charset="-122"/>
            </a:endParaRPr>
          </a:p>
        </p:txBody>
      </p:sp>
      <p:sp>
        <p:nvSpPr>
          <p:cNvPr id="115733" name="Text Box 17"/>
          <p:cNvSpPr txBox="1">
            <a:spLocks noChangeArrowheads="1"/>
          </p:cNvSpPr>
          <p:nvPr/>
        </p:nvSpPr>
        <p:spPr bwMode="auto">
          <a:xfrm>
            <a:off x="381000" y="4195763"/>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733"/>
                                        </p:tgtEl>
                                        <p:attrNameLst>
                                          <p:attrName>style.visibility</p:attrName>
                                        </p:attrNameLst>
                                      </p:cBhvr>
                                      <p:to>
                                        <p:strVal val="visible"/>
                                      </p:to>
                                    </p:set>
                                    <p:animEffect transition="in" filter="dissolve">
                                      <p:cBhvr>
                                        <p:cTn id="7" dur="500"/>
                                        <p:tgtEl>
                                          <p:spTgt spid="115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22"/>
                                        </p:tgtEl>
                                        <p:attrNameLst>
                                          <p:attrName>style.visibility</p:attrName>
                                        </p:attrNameLst>
                                      </p:cBhvr>
                                      <p:to>
                                        <p:strVal val="visible"/>
                                      </p:to>
                                    </p:set>
                                    <p:animEffect transition="in" filter="wipe(left)">
                                      <p:cBhvr>
                                        <p:cTn id="12" dur="500"/>
                                        <p:tgtEl>
                                          <p:spTgt spid="115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723"/>
                                        </p:tgtEl>
                                        <p:attrNameLst>
                                          <p:attrName>style.visibility</p:attrName>
                                        </p:attrNameLst>
                                      </p:cBhvr>
                                      <p:to>
                                        <p:strVal val="visible"/>
                                      </p:to>
                                    </p:set>
                                    <p:animEffect transition="in" filter="wipe(left)">
                                      <p:cBhvr>
                                        <p:cTn id="17" dur="500"/>
                                        <p:tgtEl>
                                          <p:spTgt spid="1157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5724"/>
                                        </p:tgtEl>
                                        <p:attrNameLst>
                                          <p:attrName>style.visibility</p:attrName>
                                        </p:attrNameLst>
                                      </p:cBhvr>
                                      <p:to>
                                        <p:strVal val="visible"/>
                                      </p:to>
                                    </p:set>
                                    <p:animEffect transition="in" filter="wipe(left)">
                                      <p:cBhvr>
                                        <p:cTn id="22" dur="500"/>
                                        <p:tgtEl>
                                          <p:spTgt spid="1157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5725"/>
                                        </p:tgtEl>
                                        <p:attrNameLst>
                                          <p:attrName>style.visibility</p:attrName>
                                        </p:attrNameLst>
                                      </p:cBhvr>
                                      <p:to>
                                        <p:strVal val="visible"/>
                                      </p:to>
                                    </p:set>
                                    <p:animEffect transition="in" filter="wipe(left)">
                                      <p:cBhvr>
                                        <p:cTn id="27" dur="500"/>
                                        <p:tgtEl>
                                          <p:spTgt spid="115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ChangeArrowheads="1"/>
          </p:cNvSpPr>
          <p:nvPr/>
        </p:nvSpPr>
        <p:spPr bwMode="auto">
          <a:xfrm>
            <a:off x="227013" y="431800"/>
            <a:ext cx="86582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50000"/>
              </a:spcBef>
            </a:pPr>
            <a:r>
              <a:rPr lang="zh-CN" altLang="en-US" sz="3200" b="1">
                <a:solidFill>
                  <a:srgbClr val="000000"/>
                </a:solidFill>
                <a:ea typeface="楷体_GB2312" pitchFamily="49" charset="-122"/>
              </a:rPr>
              <a:t>二、常用周期信号的傅里叶展开</a:t>
            </a:r>
          </a:p>
        </p:txBody>
      </p:sp>
      <p:graphicFrame>
        <p:nvGraphicFramePr>
          <p:cNvPr id="109574" name="Object 6"/>
          <p:cNvGraphicFramePr>
            <a:graphicFrameLocks noChangeAspect="1"/>
          </p:cNvGraphicFramePr>
          <p:nvPr/>
        </p:nvGraphicFramePr>
        <p:xfrm>
          <a:off x="431800" y="2860675"/>
          <a:ext cx="7981950" cy="928688"/>
        </p:xfrm>
        <a:graphic>
          <a:graphicData uri="http://schemas.openxmlformats.org/presentationml/2006/ole">
            <mc:AlternateContent xmlns:mc="http://schemas.openxmlformats.org/markup-compatibility/2006">
              <mc:Choice xmlns:v="urn:schemas-microsoft-com:vml" Requires="v">
                <p:oleObj spid="_x0000_s5174" name="Equation" r:id="rId4" imgW="3416040" imgH="393480" progId="Equation.DSMT4">
                  <p:embed/>
                </p:oleObj>
              </mc:Choice>
              <mc:Fallback>
                <p:oleObj name="Equation" r:id="rId4" imgW="3416040" imgH="3934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2860675"/>
                        <a:ext cx="798195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6" name="Object 8"/>
          <p:cNvGraphicFramePr>
            <a:graphicFrameLocks noChangeAspect="1"/>
          </p:cNvGraphicFramePr>
          <p:nvPr/>
        </p:nvGraphicFramePr>
        <p:xfrm>
          <a:off x="461963" y="5827713"/>
          <a:ext cx="8520112" cy="949325"/>
        </p:xfrm>
        <a:graphic>
          <a:graphicData uri="http://schemas.openxmlformats.org/presentationml/2006/ole">
            <mc:AlternateContent xmlns:mc="http://schemas.openxmlformats.org/markup-compatibility/2006">
              <mc:Choice xmlns:v="urn:schemas-microsoft-com:vml" Requires="v">
                <p:oleObj spid="_x0000_s5175" name="Equation" r:id="rId6" imgW="3568680" imgH="393480" progId="Equation.DSMT4">
                  <p:embed/>
                </p:oleObj>
              </mc:Choice>
              <mc:Fallback>
                <p:oleObj name="Equation" r:id="rId6" imgW="3568680" imgH="39348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963" y="5827713"/>
                        <a:ext cx="852011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81" name="Object 13"/>
          <p:cNvGraphicFramePr>
            <a:graphicFrameLocks noChangeAspect="1"/>
          </p:cNvGraphicFramePr>
          <p:nvPr/>
        </p:nvGraphicFramePr>
        <p:xfrm>
          <a:off x="6727825" y="4438650"/>
          <a:ext cx="1300163" cy="1017588"/>
        </p:xfrm>
        <a:graphic>
          <a:graphicData uri="http://schemas.openxmlformats.org/presentationml/2006/ole">
            <mc:AlternateContent xmlns:mc="http://schemas.openxmlformats.org/markup-compatibility/2006">
              <mc:Choice xmlns:v="urn:schemas-microsoft-com:vml" Requires="v">
                <p:oleObj spid="_x0000_s5176" name="Equation" r:id="rId8" imgW="507960" imgH="393480" progId="Equation.DSMT4">
                  <p:embed/>
                </p:oleObj>
              </mc:Choice>
              <mc:Fallback>
                <p:oleObj name="Equation" r:id="rId8" imgW="507960" imgH="39348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7825" y="4438650"/>
                        <a:ext cx="130016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82" name="Object 14"/>
          <p:cNvGraphicFramePr>
            <a:graphicFrameLocks noChangeAspect="1"/>
          </p:cNvGraphicFramePr>
          <p:nvPr/>
        </p:nvGraphicFramePr>
        <p:xfrm>
          <a:off x="6745288" y="1741488"/>
          <a:ext cx="1319212" cy="1031875"/>
        </p:xfrm>
        <a:graphic>
          <a:graphicData uri="http://schemas.openxmlformats.org/presentationml/2006/ole">
            <mc:AlternateContent xmlns:mc="http://schemas.openxmlformats.org/markup-compatibility/2006">
              <mc:Choice xmlns:v="urn:schemas-microsoft-com:vml" Requires="v">
                <p:oleObj spid="_x0000_s5177" name="Equation" r:id="rId10" imgW="507960" imgH="393480" progId="Equation.DSMT4">
                  <p:embed/>
                </p:oleObj>
              </mc:Choice>
              <mc:Fallback>
                <p:oleObj name="Equation" r:id="rId10" imgW="507960" imgH="39348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5288" y="1741488"/>
                        <a:ext cx="1319212"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6"/>
          <p:cNvGrpSpPr>
            <a:grpSpLocks/>
          </p:cNvGrpSpPr>
          <p:nvPr/>
        </p:nvGrpSpPr>
        <p:grpSpPr bwMode="auto">
          <a:xfrm>
            <a:off x="1531938" y="1176338"/>
            <a:ext cx="5321300" cy="1784350"/>
            <a:chOff x="957" y="572"/>
            <a:chExt cx="3352" cy="1124"/>
          </a:xfrm>
        </p:grpSpPr>
        <p:sp>
          <p:nvSpPr>
            <p:cNvPr id="5146" name="Line 18"/>
            <p:cNvSpPr>
              <a:spLocks noChangeShapeType="1"/>
            </p:cNvSpPr>
            <p:nvPr/>
          </p:nvSpPr>
          <p:spPr bwMode="auto">
            <a:xfrm flipV="1">
              <a:off x="2409" y="640"/>
              <a:ext cx="0" cy="10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7" name="Line 39"/>
            <p:cNvSpPr>
              <a:spLocks noChangeShapeType="1"/>
            </p:cNvSpPr>
            <p:nvPr/>
          </p:nvSpPr>
          <p:spPr bwMode="auto">
            <a:xfrm>
              <a:off x="2409" y="890"/>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8" name="Line 40"/>
            <p:cNvSpPr>
              <a:spLocks noChangeShapeType="1"/>
            </p:cNvSpPr>
            <p:nvPr/>
          </p:nvSpPr>
          <p:spPr bwMode="auto">
            <a:xfrm>
              <a:off x="2767" y="890"/>
              <a:ext cx="0" cy="72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9" name="Line 41"/>
            <p:cNvSpPr>
              <a:spLocks noChangeShapeType="1"/>
            </p:cNvSpPr>
            <p:nvPr/>
          </p:nvSpPr>
          <p:spPr bwMode="auto">
            <a:xfrm>
              <a:off x="3129" y="890"/>
              <a:ext cx="0" cy="72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0" name="Line 42"/>
            <p:cNvSpPr>
              <a:spLocks noChangeShapeType="1"/>
            </p:cNvSpPr>
            <p:nvPr/>
          </p:nvSpPr>
          <p:spPr bwMode="auto">
            <a:xfrm>
              <a:off x="2767" y="1616"/>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1" name="Line 43"/>
            <p:cNvSpPr>
              <a:spLocks noChangeShapeType="1"/>
            </p:cNvSpPr>
            <p:nvPr/>
          </p:nvSpPr>
          <p:spPr bwMode="auto">
            <a:xfrm>
              <a:off x="3134" y="890"/>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2" name="Line 44"/>
            <p:cNvSpPr>
              <a:spLocks noChangeShapeType="1"/>
            </p:cNvSpPr>
            <p:nvPr/>
          </p:nvSpPr>
          <p:spPr bwMode="auto">
            <a:xfrm>
              <a:off x="3497" y="1616"/>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3" name="Line 45"/>
            <p:cNvSpPr>
              <a:spLocks noChangeShapeType="1"/>
            </p:cNvSpPr>
            <p:nvPr/>
          </p:nvSpPr>
          <p:spPr bwMode="auto">
            <a:xfrm>
              <a:off x="3492" y="890"/>
              <a:ext cx="0" cy="72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4" name="Line 47"/>
            <p:cNvSpPr>
              <a:spLocks noChangeShapeType="1"/>
            </p:cNvSpPr>
            <p:nvPr/>
          </p:nvSpPr>
          <p:spPr bwMode="auto">
            <a:xfrm>
              <a:off x="1293" y="1253"/>
              <a:ext cx="26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5" name="Line 48"/>
            <p:cNvSpPr>
              <a:spLocks noChangeShapeType="1"/>
            </p:cNvSpPr>
            <p:nvPr/>
          </p:nvSpPr>
          <p:spPr bwMode="auto">
            <a:xfrm>
              <a:off x="1684" y="890"/>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6" name="Line 49"/>
            <p:cNvSpPr>
              <a:spLocks noChangeShapeType="1"/>
            </p:cNvSpPr>
            <p:nvPr/>
          </p:nvSpPr>
          <p:spPr bwMode="auto">
            <a:xfrm>
              <a:off x="2042" y="890"/>
              <a:ext cx="0" cy="72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7" name="Line 51"/>
            <p:cNvSpPr>
              <a:spLocks noChangeShapeType="1"/>
            </p:cNvSpPr>
            <p:nvPr/>
          </p:nvSpPr>
          <p:spPr bwMode="auto">
            <a:xfrm>
              <a:off x="2042" y="1616"/>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8" name="Line 55"/>
            <p:cNvSpPr>
              <a:spLocks noChangeShapeType="1"/>
            </p:cNvSpPr>
            <p:nvPr/>
          </p:nvSpPr>
          <p:spPr bwMode="auto">
            <a:xfrm>
              <a:off x="1315" y="890"/>
              <a:ext cx="0" cy="72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59" name="Line 56"/>
            <p:cNvSpPr>
              <a:spLocks noChangeShapeType="1"/>
            </p:cNvSpPr>
            <p:nvPr/>
          </p:nvSpPr>
          <p:spPr bwMode="auto">
            <a:xfrm>
              <a:off x="1677" y="890"/>
              <a:ext cx="0" cy="72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60" name="Line 57"/>
            <p:cNvSpPr>
              <a:spLocks noChangeShapeType="1"/>
            </p:cNvSpPr>
            <p:nvPr/>
          </p:nvSpPr>
          <p:spPr bwMode="auto">
            <a:xfrm>
              <a:off x="1315" y="1616"/>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61" name="Line 58"/>
            <p:cNvSpPr>
              <a:spLocks noChangeShapeType="1"/>
            </p:cNvSpPr>
            <p:nvPr/>
          </p:nvSpPr>
          <p:spPr bwMode="auto">
            <a:xfrm>
              <a:off x="2409" y="1117"/>
              <a:ext cx="716" cy="0"/>
            </a:xfrm>
            <a:prstGeom prst="line">
              <a:avLst/>
            </a:prstGeom>
            <a:noFill/>
            <a:ln w="9525">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62" name="Text Box 59"/>
            <p:cNvSpPr txBox="1">
              <a:spLocks noChangeArrowheads="1"/>
            </p:cNvSpPr>
            <p:nvPr/>
          </p:nvSpPr>
          <p:spPr bwMode="auto">
            <a:xfrm>
              <a:off x="2767" y="90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T</a:t>
              </a:r>
              <a:endParaRPr lang="en-US" altLang="zh-CN" sz="1800" b="1">
                <a:ea typeface="楷体_GB2312" pitchFamily="49" charset="-122"/>
              </a:endParaRPr>
            </a:p>
          </p:txBody>
        </p:sp>
        <p:sp>
          <p:nvSpPr>
            <p:cNvPr id="5163" name="Line 60"/>
            <p:cNvSpPr>
              <a:spLocks noChangeShapeType="1"/>
            </p:cNvSpPr>
            <p:nvPr/>
          </p:nvSpPr>
          <p:spPr bwMode="auto">
            <a:xfrm>
              <a:off x="2426" y="1526"/>
              <a:ext cx="341" cy="0"/>
            </a:xfrm>
            <a:prstGeom prst="line">
              <a:avLst/>
            </a:prstGeom>
            <a:noFill/>
            <a:ln w="9525">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64" name="Text Box 61"/>
            <p:cNvSpPr txBox="1">
              <a:spLocks noChangeArrowheads="1"/>
            </p:cNvSpPr>
            <p:nvPr/>
          </p:nvSpPr>
          <p:spPr bwMode="auto">
            <a:xfrm>
              <a:off x="2404" y="1317"/>
              <a:ext cx="5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T/2</a:t>
              </a:r>
              <a:endParaRPr lang="en-US" altLang="zh-CN" sz="1800" b="1">
                <a:ea typeface="楷体_GB2312" pitchFamily="49" charset="-122"/>
              </a:endParaRPr>
            </a:p>
          </p:txBody>
        </p:sp>
        <p:sp>
          <p:nvSpPr>
            <p:cNvPr id="5165" name="Text Box 62"/>
            <p:cNvSpPr txBox="1">
              <a:spLocks noChangeArrowheads="1"/>
            </p:cNvSpPr>
            <p:nvPr/>
          </p:nvSpPr>
          <p:spPr bwMode="auto">
            <a:xfrm>
              <a:off x="2494" y="602"/>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A</a:t>
              </a:r>
              <a:endParaRPr lang="en-US" altLang="zh-CN" b="1">
                <a:ea typeface="楷体_GB2312" pitchFamily="49" charset="-122"/>
              </a:endParaRPr>
            </a:p>
          </p:txBody>
        </p:sp>
        <p:sp>
          <p:nvSpPr>
            <p:cNvPr id="5166" name="Text Box 63"/>
            <p:cNvSpPr txBox="1">
              <a:spLocks noChangeArrowheads="1"/>
            </p:cNvSpPr>
            <p:nvPr/>
          </p:nvSpPr>
          <p:spPr bwMode="auto">
            <a:xfrm>
              <a:off x="2024" y="572"/>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f(t)</a:t>
              </a:r>
              <a:endParaRPr lang="en-US" altLang="zh-CN" b="1">
                <a:ea typeface="楷体_GB2312" pitchFamily="49" charset="-122"/>
              </a:endParaRPr>
            </a:p>
          </p:txBody>
        </p:sp>
        <p:sp>
          <p:nvSpPr>
            <p:cNvPr id="5167" name="Text Box 64"/>
            <p:cNvSpPr txBox="1">
              <a:spLocks noChangeArrowheads="1"/>
            </p:cNvSpPr>
            <p:nvPr/>
          </p:nvSpPr>
          <p:spPr bwMode="auto">
            <a:xfrm>
              <a:off x="3946" y="1101"/>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endParaRPr lang="en-US" altLang="zh-CN" b="1">
                <a:ea typeface="楷体_GB2312" pitchFamily="49" charset="-122"/>
              </a:endParaRPr>
            </a:p>
          </p:txBody>
        </p:sp>
        <p:sp>
          <p:nvSpPr>
            <p:cNvPr id="5168" name="Line 65"/>
            <p:cNvSpPr>
              <a:spLocks noChangeShapeType="1"/>
            </p:cNvSpPr>
            <p:nvPr/>
          </p:nvSpPr>
          <p:spPr bwMode="auto">
            <a:xfrm>
              <a:off x="957" y="890"/>
              <a:ext cx="35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3" name="Group 103"/>
          <p:cNvGrpSpPr>
            <a:grpSpLocks/>
          </p:cNvGrpSpPr>
          <p:nvPr/>
        </p:nvGrpSpPr>
        <p:grpSpPr bwMode="auto">
          <a:xfrm>
            <a:off x="1447800" y="3898900"/>
            <a:ext cx="5402263" cy="1835150"/>
            <a:chOff x="1133" y="2319"/>
            <a:chExt cx="3403" cy="1156"/>
          </a:xfrm>
        </p:grpSpPr>
        <p:sp>
          <p:nvSpPr>
            <p:cNvPr id="5129" name="Line 68"/>
            <p:cNvSpPr>
              <a:spLocks noChangeShapeType="1"/>
            </p:cNvSpPr>
            <p:nvPr/>
          </p:nvSpPr>
          <p:spPr bwMode="auto">
            <a:xfrm flipV="1">
              <a:off x="2636" y="2387"/>
              <a:ext cx="0" cy="10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30" name="Line 76"/>
            <p:cNvSpPr>
              <a:spLocks noChangeShapeType="1"/>
            </p:cNvSpPr>
            <p:nvPr/>
          </p:nvSpPr>
          <p:spPr bwMode="auto">
            <a:xfrm>
              <a:off x="1520" y="3000"/>
              <a:ext cx="26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31" name="Line 83"/>
            <p:cNvSpPr>
              <a:spLocks noChangeShapeType="1"/>
            </p:cNvSpPr>
            <p:nvPr/>
          </p:nvSpPr>
          <p:spPr bwMode="auto">
            <a:xfrm>
              <a:off x="2269" y="2864"/>
              <a:ext cx="1450" cy="0"/>
            </a:xfrm>
            <a:prstGeom prst="line">
              <a:avLst/>
            </a:prstGeom>
            <a:noFill/>
            <a:ln w="9525">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32" name="Text Box 84"/>
            <p:cNvSpPr txBox="1">
              <a:spLocks noChangeArrowheads="1"/>
            </p:cNvSpPr>
            <p:nvPr/>
          </p:nvSpPr>
          <p:spPr bwMode="auto">
            <a:xfrm>
              <a:off x="3220" y="260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T</a:t>
              </a:r>
              <a:endParaRPr lang="en-US" altLang="zh-CN" sz="1800" b="1">
                <a:ea typeface="楷体_GB2312" pitchFamily="49" charset="-122"/>
              </a:endParaRPr>
            </a:p>
          </p:txBody>
        </p:sp>
        <p:sp>
          <p:nvSpPr>
            <p:cNvPr id="5133" name="Text Box 87"/>
            <p:cNvSpPr txBox="1">
              <a:spLocks noChangeArrowheads="1"/>
            </p:cNvSpPr>
            <p:nvPr/>
          </p:nvSpPr>
          <p:spPr bwMode="auto">
            <a:xfrm>
              <a:off x="2744" y="236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A</a:t>
              </a:r>
              <a:endParaRPr lang="en-US" altLang="zh-CN" b="1">
                <a:ea typeface="楷体_GB2312" pitchFamily="49" charset="-122"/>
              </a:endParaRPr>
            </a:p>
          </p:txBody>
        </p:sp>
        <p:sp>
          <p:nvSpPr>
            <p:cNvPr id="5134" name="Text Box 88"/>
            <p:cNvSpPr txBox="1">
              <a:spLocks noChangeArrowheads="1"/>
            </p:cNvSpPr>
            <p:nvPr/>
          </p:nvSpPr>
          <p:spPr bwMode="auto">
            <a:xfrm>
              <a:off x="2251" y="2319"/>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f(t)</a:t>
              </a:r>
              <a:endParaRPr lang="en-US" altLang="zh-CN" b="1">
                <a:ea typeface="楷体_GB2312" pitchFamily="49" charset="-122"/>
              </a:endParaRPr>
            </a:p>
          </p:txBody>
        </p:sp>
        <p:sp>
          <p:nvSpPr>
            <p:cNvPr id="5135" name="Text Box 89"/>
            <p:cNvSpPr txBox="1">
              <a:spLocks noChangeArrowheads="1"/>
            </p:cNvSpPr>
            <p:nvPr/>
          </p:nvSpPr>
          <p:spPr bwMode="auto">
            <a:xfrm>
              <a:off x="4173" y="2848"/>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endParaRPr lang="en-US" altLang="zh-CN" b="1">
                <a:ea typeface="楷体_GB2312" pitchFamily="49" charset="-122"/>
              </a:endParaRPr>
            </a:p>
          </p:txBody>
        </p:sp>
        <p:sp>
          <p:nvSpPr>
            <p:cNvPr id="5136" name="Line 91"/>
            <p:cNvSpPr>
              <a:spLocks noChangeShapeType="1"/>
            </p:cNvSpPr>
            <p:nvPr/>
          </p:nvSpPr>
          <p:spPr bwMode="auto">
            <a:xfrm flipH="1">
              <a:off x="2268" y="2654"/>
              <a:ext cx="743" cy="70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37" name="Line 92"/>
            <p:cNvSpPr>
              <a:spLocks noChangeShapeType="1"/>
            </p:cNvSpPr>
            <p:nvPr/>
          </p:nvSpPr>
          <p:spPr bwMode="auto">
            <a:xfrm>
              <a:off x="3011" y="2654"/>
              <a:ext cx="708" cy="70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38" name="Line 93"/>
            <p:cNvSpPr>
              <a:spLocks noChangeShapeType="1"/>
            </p:cNvSpPr>
            <p:nvPr/>
          </p:nvSpPr>
          <p:spPr bwMode="auto">
            <a:xfrm>
              <a:off x="1561" y="2654"/>
              <a:ext cx="708" cy="70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39" name="Line 96"/>
            <p:cNvSpPr>
              <a:spLocks noChangeShapeType="1"/>
            </p:cNvSpPr>
            <p:nvPr/>
          </p:nvSpPr>
          <p:spPr bwMode="auto">
            <a:xfrm flipH="1">
              <a:off x="1133" y="2659"/>
              <a:ext cx="432" cy="3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0" name="Line 97"/>
            <p:cNvSpPr>
              <a:spLocks noChangeShapeType="1"/>
            </p:cNvSpPr>
            <p:nvPr/>
          </p:nvSpPr>
          <p:spPr bwMode="auto">
            <a:xfrm flipH="1">
              <a:off x="3718" y="2969"/>
              <a:ext cx="432" cy="39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1" name="Line 98"/>
            <p:cNvSpPr>
              <a:spLocks noChangeShapeType="1"/>
            </p:cNvSpPr>
            <p:nvPr/>
          </p:nvSpPr>
          <p:spPr bwMode="auto">
            <a:xfrm>
              <a:off x="2627" y="2652"/>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2" name="Text Box 99"/>
            <p:cNvSpPr txBox="1">
              <a:spLocks noChangeArrowheads="1"/>
            </p:cNvSpPr>
            <p:nvPr/>
          </p:nvSpPr>
          <p:spPr bwMode="auto">
            <a:xfrm>
              <a:off x="2699" y="3187"/>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-A</a:t>
              </a:r>
              <a:endParaRPr lang="en-US" altLang="zh-CN" b="1">
                <a:ea typeface="楷体_GB2312" pitchFamily="49" charset="-122"/>
              </a:endParaRPr>
            </a:p>
          </p:txBody>
        </p:sp>
        <p:sp>
          <p:nvSpPr>
            <p:cNvPr id="5143" name="Line 100"/>
            <p:cNvSpPr>
              <a:spLocks noChangeShapeType="1"/>
            </p:cNvSpPr>
            <p:nvPr/>
          </p:nvSpPr>
          <p:spPr bwMode="auto">
            <a:xfrm>
              <a:off x="2264" y="3362"/>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4" name="Line 101"/>
            <p:cNvSpPr>
              <a:spLocks noChangeShapeType="1"/>
            </p:cNvSpPr>
            <p:nvPr/>
          </p:nvSpPr>
          <p:spPr bwMode="auto">
            <a:xfrm>
              <a:off x="3724" y="2848"/>
              <a:ext cx="0" cy="51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5" name="Line 102"/>
            <p:cNvSpPr>
              <a:spLocks noChangeShapeType="1"/>
            </p:cNvSpPr>
            <p:nvPr/>
          </p:nvSpPr>
          <p:spPr bwMode="auto">
            <a:xfrm>
              <a:off x="2248" y="2795"/>
              <a:ext cx="0" cy="51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1095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95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1095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9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7" name="Object 5"/>
          <p:cNvGraphicFramePr>
            <a:graphicFrameLocks noChangeAspect="1"/>
          </p:cNvGraphicFramePr>
          <p:nvPr/>
        </p:nvGraphicFramePr>
        <p:xfrm>
          <a:off x="198438" y="2479675"/>
          <a:ext cx="8856662" cy="985838"/>
        </p:xfrm>
        <a:graphic>
          <a:graphicData uri="http://schemas.openxmlformats.org/presentationml/2006/ole">
            <mc:AlternateContent xmlns:mc="http://schemas.openxmlformats.org/markup-compatibility/2006">
              <mc:Choice xmlns:v="urn:schemas-microsoft-com:vml" Requires="v">
                <p:oleObj spid="_x0000_s6189" name="Equation" r:id="rId4" imgW="4140000" imgH="393480" progId="Equation.DSMT4">
                  <p:embed/>
                </p:oleObj>
              </mc:Choice>
              <mc:Fallback>
                <p:oleObj name="Equation" r:id="rId4" imgW="4140000" imgH="393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2479675"/>
                        <a:ext cx="8856662"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9" name="Object 7"/>
          <p:cNvGraphicFramePr>
            <a:graphicFrameLocks noChangeAspect="1"/>
          </p:cNvGraphicFramePr>
          <p:nvPr/>
        </p:nvGraphicFramePr>
        <p:xfrm>
          <a:off x="250825" y="5888038"/>
          <a:ext cx="8767763" cy="962025"/>
        </p:xfrm>
        <a:graphic>
          <a:graphicData uri="http://schemas.openxmlformats.org/presentationml/2006/ole">
            <mc:AlternateContent xmlns:mc="http://schemas.openxmlformats.org/markup-compatibility/2006">
              <mc:Choice xmlns:v="urn:schemas-microsoft-com:vml" Requires="v">
                <p:oleObj spid="_x0000_s6190" name="Equation" r:id="rId6" imgW="3619440" imgH="393480" progId="Equation.DSMT4">
                  <p:embed/>
                </p:oleObj>
              </mc:Choice>
              <mc:Fallback>
                <p:oleObj name="Equation" r:id="rId6" imgW="3619440" imgH="3934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5888038"/>
                        <a:ext cx="8767763"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5" name="Object 13"/>
          <p:cNvGraphicFramePr>
            <a:graphicFrameLocks noChangeAspect="1"/>
          </p:cNvGraphicFramePr>
          <p:nvPr/>
        </p:nvGraphicFramePr>
        <p:xfrm>
          <a:off x="6461125" y="1276350"/>
          <a:ext cx="1279525" cy="1001713"/>
        </p:xfrm>
        <a:graphic>
          <a:graphicData uri="http://schemas.openxmlformats.org/presentationml/2006/ole">
            <mc:AlternateContent xmlns:mc="http://schemas.openxmlformats.org/markup-compatibility/2006">
              <mc:Choice xmlns:v="urn:schemas-microsoft-com:vml" Requires="v">
                <p:oleObj spid="_x0000_s6191" name="Equation" r:id="rId8" imgW="507960" imgH="393480" progId="Equation.DSMT4">
                  <p:embed/>
                </p:oleObj>
              </mc:Choice>
              <mc:Fallback>
                <p:oleObj name="Equation" r:id="rId8" imgW="507960" imgH="39348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61125" y="1276350"/>
                        <a:ext cx="1279525"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7" name="Object 15"/>
          <p:cNvGraphicFramePr>
            <a:graphicFrameLocks noChangeAspect="1"/>
          </p:cNvGraphicFramePr>
          <p:nvPr/>
        </p:nvGraphicFramePr>
        <p:xfrm>
          <a:off x="6299200" y="4724400"/>
          <a:ext cx="1309688" cy="1025525"/>
        </p:xfrm>
        <a:graphic>
          <a:graphicData uri="http://schemas.openxmlformats.org/presentationml/2006/ole">
            <mc:AlternateContent xmlns:mc="http://schemas.openxmlformats.org/markup-compatibility/2006">
              <mc:Choice xmlns:v="urn:schemas-microsoft-com:vml" Requires="v">
                <p:oleObj spid="_x0000_s6192" name="Equation" r:id="rId10" imgW="507960" imgH="393480" progId="Equation.DSMT4">
                  <p:embed/>
                </p:oleObj>
              </mc:Choice>
              <mc:Fallback>
                <p:oleObj name="Equation" r:id="rId10" imgW="507960" imgH="39348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200" y="4724400"/>
                        <a:ext cx="1309688"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0"/>
          <p:cNvGrpSpPr>
            <a:grpSpLocks/>
          </p:cNvGrpSpPr>
          <p:nvPr/>
        </p:nvGrpSpPr>
        <p:grpSpPr bwMode="auto">
          <a:xfrm>
            <a:off x="1728788" y="566738"/>
            <a:ext cx="4787900" cy="1927225"/>
            <a:chOff x="1645" y="142"/>
            <a:chExt cx="3016" cy="1214"/>
          </a:xfrm>
        </p:grpSpPr>
        <p:sp>
          <p:nvSpPr>
            <p:cNvPr id="6172" name="Line 17"/>
            <p:cNvSpPr>
              <a:spLocks noChangeShapeType="1"/>
            </p:cNvSpPr>
            <p:nvPr/>
          </p:nvSpPr>
          <p:spPr bwMode="auto">
            <a:xfrm flipV="1">
              <a:off x="2761" y="300"/>
              <a:ext cx="0" cy="10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73" name="Line 25"/>
            <p:cNvSpPr>
              <a:spLocks noChangeShapeType="1"/>
            </p:cNvSpPr>
            <p:nvPr/>
          </p:nvSpPr>
          <p:spPr bwMode="auto">
            <a:xfrm>
              <a:off x="1645" y="913"/>
              <a:ext cx="26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74" name="Text Box 33"/>
            <p:cNvSpPr txBox="1">
              <a:spLocks noChangeArrowheads="1"/>
            </p:cNvSpPr>
            <p:nvPr/>
          </p:nvSpPr>
          <p:spPr bwMode="auto">
            <a:xfrm>
              <a:off x="3719" y="95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t>T</a:t>
              </a:r>
              <a:endParaRPr lang="en-US" altLang="zh-CN" sz="1800" b="1"/>
            </a:p>
          </p:txBody>
        </p:sp>
        <p:sp>
          <p:nvSpPr>
            <p:cNvPr id="6175" name="Text Box 35"/>
            <p:cNvSpPr txBox="1">
              <a:spLocks noChangeArrowheads="1"/>
            </p:cNvSpPr>
            <p:nvPr/>
          </p:nvSpPr>
          <p:spPr bwMode="auto">
            <a:xfrm>
              <a:off x="3175" y="976"/>
              <a:ext cx="5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t>T/2</a:t>
              </a:r>
              <a:endParaRPr lang="en-US" altLang="zh-CN" sz="1800" b="1"/>
            </a:p>
          </p:txBody>
        </p:sp>
        <p:sp>
          <p:nvSpPr>
            <p:cNvPr id="6176" name="Text Box 36"/>
            <p:cNvSpPr txBox="1">
              <a:spLocks noChangeArrowheads="1"/>
            </p:cNvSpPr>
            <p:nvPr/>
          </p:nvSpPr>
          <p:spPr bwMode="auto">
            <a:xfrm>
              <a:off x="2880" y="187"/>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A</a:t>
              </a:r>
              <a:endParaRPr lang="en-US" altLang="zh-CN" b="1"/>
            </a:p>
          </p:txBody>
        </p:sp>
        <p:sp>
          <p:nvSpPr>
            <p:cNvPr id="6177" name="Text Box 37"/>
            <p:cNvSpPr txBox="1">
              <a:spLocks noChangeArrowheads="1"/>
            </p:cNvSpPr>
            <p:nvPr/>
          </p:nvSpPr>
          <p:spPr bwMode="auto">
            <a:xfrm>
              <a:off x="2376" y="142"/>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f(t)</a:t>
              </a:r>
              <a:endParaRPr lang="en-US" altLang="zh-CN" b="1"/>
            </a:p>
          </p:txBody>
        </p:sp>
        <p:sp>
          <p:nvSpPr>
            <p:cNvPr id="6178" name="Text Box 38"/>
            <p:cNvSpPr txBox="1">
              <a:spLocks noChangeArrowheads="1"/>
            </p:cNvSpPr>
            <p:nvPr/>
          </p:nvSpPr>
          <p:spPr bwMode="auto">
            <a:xfrm>
              <a:off x="4298" y="761"/>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t</a:t>
              </a:r>
              <a:endParaRPr lang="en-US" altLang="zh-CN" b="1"/>
            </a:p>
          </p:txBody>
        </p:sp>
        <p:sp>
          <p:nvSpPr>
            <p:cNvPr id="6179" name="Arc 43"/>
            <p:cNvSpPr>
              <a:spLocks/>
            </p:cNvSpPr>
            <p:nvPr/>
          </p:nvSpPr>
          <p:spPr bwMode="auto">
            <a:xfrm rot="16200000" flipV="1">
              <a:off x="2858" y="580"/>
              <a:ext cx="368" cy="549"/>
            </a:xfrm>
            <a:custGeom>
              <a:avLst/>
              <a:gdLst>
                <a:gd name="T0" fmla="*/ 333 w 21600"/>
                <a:gd name="T1" fmla="*/ 0 h 39064"/>
                <a:gd name="T2" fmla="*/ 345 w 21600"/>
                <a:gd name="T3" fmla="*/ 549 h 39064"/>
                <a:gd name="T4" fmla="*/ 0 w 21600"/>
                <a:gd name="T5" fmla="*/ 276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p>
          </p:txBody>
        </p:sp>
        <p:sp>
          <p:nvSpPr>
            <p:cNvPr id="6180" name="Arc 46"/>
            <p:cNvSpPr>
              <a:spLocks/>
            </p:cNvSpPr>
            <p:nvPr/>
          </p:nvSpPr>
          <p:spPr bwMode="auto">
            <a:xfrm rot="16200000" flipV="1">
              <a:off x="3397" y="580"/>
              <a:ext cx="368" cy="549"/>
            </a:xfrm>
            <a:custGeom>
              <a:avLst/>
              <a:gdLst>
                <a:gd name="T0" fmla="*/ 333 w 21600"/>
                <a:gd name="T1" fmla="*/ 0 h 39064"/>
                <a:gd name="T2" fmla="*/ 345 w 21600"/>
                <a:gd name="T3" fmla="*/ 549 h 39064"/>
                <a:gd name="T4" fmla="*/ 0 w 21600"/>
                <a:gd name="T5" fmla="*/ 276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p>
          </p:txBody>
        </p:sp>
        <p:sp>
          <p:nvSpPr>
            <p:cNvPr id="6181" name="Arc 47"/>
            <p:cNvSpPr>
              <a:spLocks/>
            </p:cNvSpPr>
            <p:nvPr/>
          </p:nvSpPr>
          <p:spPr bwMode="auto">
            <a:xfrm rot="16200000" flipV="1">
              <a:off x="2313" y="580"/>
              <a:ext cx="368" cy="549"/>
            </a:xfrm>
            <a:custGeom>
              <a:avLst/>
              <a:gdLst>
                <a:gd name="T0" fmla="*/ 333 w 21600"/>
                <a:gd name="T1" fmla="*/ 0 h 39064"/>
                <a:gd name="T2" fmla="*/ 345 w 21600"/>
                <a:gd name="T3" fmla="*/ 549 h 39064"/>
                <a:gd name="T4" fmla="*/ 0 w 21600"/>
                <a:gd name="T5" fmla="*/ 276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p>
          </p:txBody>
        </p:sp>
        <p:sp>
          <p:nvSpPr>
            <p:cNvPr id="6182" name="Arc 48"/>
            <p:cNvSpPr>
              <a:spLocks/>
            </p:cNvSpPr>
            <p:nvPr/>
          </p:nvSpPr>
          <p:spPr bwMode="auto">
            <a:xfrm rot="16200000" flipV="1">
              <a:off x="1764" y="603"/>
              <a:ext cx="368" cy="549"/>
            </a:xfrm>
            <a:custGeom>
              <a:avLst/>
              <a:gdLst>
                <a:gd name="T0" fmla="*/ 333 w 21600"/>
                <a:gd name="T1" fmla="*/ 0 h 39064"/>
                <a:gd name="T2" fmla="*/ 345 w 21600"/>
                <a:gd name="T3" fmla="*/ 549 h 39064"/>
                <a:gd name="T4" fmla="*/ 0 w 21600"/>
                <a:gd name="T5" fmla="*/ 276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p>
          </p:txBody>
        </p:sp>
        <p:sp>
          <p:nvSpPr>
            <p:cNvPr id="6183" name="Line 49"/>
            <p:cNvSpPr>
              <a:spLocks noChangeShapeType="1"/>
            </p:cNvSpPr>
            <p:nvPr/>
          </p:nvSpPr>
          <p:spPr bwMode="auto">
            <a:xfrm>
              <a:off x="2517" y="459"/>
              <a:ext cx="46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3" name="Group 89"/>
          <p:cNvGrpSpPr>
            <a:grpSpLocks/>
          </p:cNvGrpSpPr>
          <p:nvPr/>
        </p:nvGrpSpPr>
        <p:grpSpPr bwMode="auto">
          <a:xfrm>
            <a:off x="1692275" y="3929063"/>
            <a:ext cx="4787900" cy="1784350"/>
            <a:chOff x="1633" y="1830"/>
            <a:chExt cx="3016" cy="1124"/>
          </a:xfrm>
        </p:grpSpPr>
        <p:sp>
          <p:nvSpPr>
            <p:cNvPr id="6152" name="Line 52"/>
            <p:cNvSpPr>
              <a:spLocks noChangeShapeType="1"/>
            </p:cNvSpPr>
            <p:nvPr/>
          </p:nvSpPr>
          <p:spPr bwMode="auto">
            <a:xfrm flipV="1">
              <a:off x="2749" y="1898"/>
              <a:ext cx="0" cy="105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53" name="Line 54"/>
            <p:cNvSpPr>
              <a:spLocks noChangeShapeType="1"/>
            </p:cNvSpPr>
            <p:nvPr/>
          </p:nvSpPr>
          <p:spPr bwMode="auto">
            <a:xfrm>
              <a:off x="2744" y="2148"/>
              <a:ext cx="0"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54" name="Line 60"/>
            <p:cNvSpPr>
              <a:spLocks noChangeShapeType="1"/>
            </p:cNvSpPr>
            <p:nvPr/>
          </p:nvSpPr>
          <p:spPr bwMode="auto">
            <a:xfrm>
              <a:off x="1633" y="2659"/>
              <a:ext cx="260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55" name="Text Box 68"/>
            <p:cNvSpPr txBox="1">
              <a:spLocks noChangeArrowheads="1"/>
            </p:cNvSpPr>
            <p:nvPr/>
          </p:nvSpPr>
          <p:spPr bwMode="auto">
            <a:xfrm>
              <a:off x="3016" y="267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t>T</a:t>
              </a:r>
              <a:endParaRPr lang="en-US" altLang="zh-CN" sz="1800" b="1"/>
            </a:p>
          </p:txBody>
        </p:sp>
        <p:sp>
          <p:nvSpPr>
            <p:cNvPr id="6156" name="Text Box 71"/>
            <p:cNvSpPr txBox="1">
              <a:spLocks noChangeArrowheads="1"/>
            </p:cNvSpPr>
            <p:nvPr/>
          </p:nvSpPr>
          <p:spPr bwMode="auto">
            <a:xfrm>
              <a:off x="2834" y="186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A</a:t>
              </a:r>
              <a:endParaRPr lang="en-US" altLang="zh-CN" b="1"/>
            </a:p>
          </p:txBody>
        </p:sp>
        <p:sp>
          <p:nvSpPr>
            <p:cNvPr id="6157" name="Text Box 72"/>
            <p:cNvSpPr txBox="1">
              <a:spLocks noChangeArrowheads="1"/>
            </p:cNvSpPr>
            <p:nvPr/>
          </p:nvSpPr>
          <p:spPr bwMode="auto">
            <a:xfrm>
              <a:off x="2364" y="1830"/>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f(t)</a:t>
              </a:r>
              <a:endParaRPr lang="en-US" altLang="zh-CN" b="1"/>
            </a:p>
          </p:txBody>
        </p:sp>
        <p:sp>
          <p:nvSpPr>
            <p:cNvPr id="6158" name="Text Box 73"/>
            <p:cNvSpPr txBox="1">
              <a:spLocks noChangeArrowheads="1"/>
            </p:cNvSpPr>
            <p:nvPr/>
          </p:nvSpPr>
          <p:spPr bwMode="auto">
            <a:xfrm>
              <a:off x="4286" y="2359"/>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t</a:t>
              </a:r>
              <a:endParaRPr lang="en-US" altLang="zh-CN" b="1"/>
            </a:p>
          </p:txBody>
        </p:sp>
        <p:sp>
          <p:nvSpPr>
            <p:cNvPr id="6159" name="Line 76"/>
            <p:cNvSpPr>
              <a:spLocks noChangeShapeType="1"/>
            </p:cNvSpPr>
            <p:nvPr/>
          </p:nvSpPr>
          <p:spPr bwMode="auto">
            <a:xfrm>
              <a:off x="2744" y="2148"/>
              <a:ext cx="358"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0" name="Line 77"/>
            <p:cNvSpPr>
              <a:spLocks noChangeShapeType="1"/>
            </p:cNvSpPr>
            <p:nvPr/>
          </p:nvSpPr>
          <p:spPr bwMode="auto">
            <a:xfrm>
              <a:off x="3112" y="2160"/>
              <a:ext cx="0"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1" name="Line 78"/>
            <p:cNvSpPr>
              <a:spLocks noChangeShapeType="1"/>
            </p:cNvSpPr>
            <p:nvPr/>
          </p:nvSpPr>
          <p:spPr bwMode="auto">
            <a:xfrm>
              <a:off x="3112" y="2160"/>
              <a:ext cx="358"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2" name="Line 79"/>
            <p:cNvSpPr>
              <a:spLocks noChangeShapeType="1"/>
            </p:cNvSpPr>
            <p:nvPr/>
          </p:nvSpPr>
          <p:spPr bwMode="auto">
            <a:xfrm>
              <a:off x="3470" y="2160"/>
              <a:ext cx="0"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3" name="Line 80"/>
            <p:cNvSpPr>
              <a:spLocks noChangeShapeType="1"/>
            </p:cNvSpPr>
            <p:nvPr/>
          </p:nvSpPr>
          <p:spPr bwMode="auto">
            <a:xfrm>
              <a:off x="3470" y="2160"/>
              <a:ext cx="358"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4" name="Line 81"/>
            <p:cNvSpPr>
              <a:spLocks noChangeShapeType="1"/>
            </p:cNvSpPr>
            <p:nvPr/>
          </p:nvSpPr>
          <p:spPr bwMode="auto">
            <a:xfrm>
              <a:off x="2386" y="2160"/>
              <a:ext cx="0"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5" name="Line 82"/>
            <p:cNvSpPr>
              <a:spLocks noChangeShapeType="1"/>
            </p:cNvSpPr>
            <p:nvPr/>
          </p:nvSpPr>
          <p:spPr bwMode="auto">
            <a:xfrm>
              <a:off x="2386" y="2160"/>
              <a:ext cx="358"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6" name="Line 83"/>
            <p:cNvSpPr>
              <a:spLocks noChangeShapeType="1"/>
            </p:cNvSpPr>
            <p:nvPr/>
          </p:nvSpPr>
          <p:spPr bwMode="auto">
            <a:xfrm>
              <a:off x="2018" y="2160"/>
              <a:ext cx="0"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7" name="Line 84"/>
            <p:cNvSpPr>
              <a:spLocks noChangeShapeType="1"/>
            </p:cNvSpPr>
            <p:nvPr/>
          </p:nvSpPr>
          <p:spPr bwMode="auto">
            <a:xfrm>
              <a:off x="2018" y="2160"/>
              <a:ext cx="358"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8" name="Line 85"/>
            <p:cNvSpPr>
              <a:spLocks noChangeShapeType="1"/>
            </p:cNvSpPr>
            <p:nvPr/>
          </p:nvSpPr>
          <p:spPr bwMode="auto">
            <a:xfrm>
              <a:off x="1655" y="2160"/>
              <a:ext cx="0"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69" name="Line 86"/>
            <p:cNvSpPr>
              <a:spLocks noChangeShapeType="1"/>
            </p:cNvSpPr>
            <p:nvPr/>
          </p:nvSpPr>
          <p:spPr bwMode="auto">
            <a:xfrm>
              <a:off x="1655" y="2160"/>
              <a:ext cx="358" cy="49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70" name="Line 87"/>
            <p:cNvSpPr>
              <a:spLocks noChangeShapeType="1"/>
            </p:cNvSpPr>
            <p:nvPr/>
          </p:nvSpPr>
          <p:spPr bwMode="auto">
            <a:xfrm>
              <a:off x="2732" y="2160"/>
              <a:ext cx="35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71" name="Text Box 88"/>
            <p:cNvSpPr txBox="1">
              <a:spLocks noChangeArrowheads="1"/>
            </p:cNvSpPr>
            <p:nvPr/>
          </p:nvSpPr>
          <p:spPr bwMode="auto">
            <a:xfrm>
              <a:off x="3311" y="267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t>2T</a:t>
              </a:r>
              <a:endParaRPr lang="en-US" altLang="zh-CN" sz="18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06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05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1106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4" name="Text Box 18"/>
          <p:cNvSpPr txBox="1">
            <a:spLocks noChangeArrowheads="1"/>
          </p:cNvSpPr>
          <p:nvPr/>
        </p:nvSpPr>
        <p:spPr bwMode="auto">
          <a:xfrm>
            <a:off x="304800" y="728663"/>
            <a:ext cx="851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a:solidFill>
                  <a:schemeClr val="tx2"/>
                </a:solidFill>
                <a:ea typeface="楷体_GB2312" pitchFamily="49" charset="-122"/>
              </a:rPr>
              <a:t>§8-2  </a:t>
            </a:r>
            <a:r>
              <a:rPr lang="zh-CN" altLang="en-US" sz="3600" b="1">
                <a:solidFill>
                  <a:schemeClr val="tx2"/>
                </a:solidFill>
                <a:ea typeface="楷体_GB2312" pitchFamily="49" charset="-122"/>
              </a:rPr>
              <a:t>非正弦周期量的有效值与功率</a:t>
            </a:r>
            <a:endParaRPr lang="zh-CN" altLang="en-US" sz="3600" b="1">
              <a:ea typeface="楷体_GB2312" pitchFamily="49" charset="-122"/>
            </a:endParaRPr>
          </a:p>
        </p:txBody>
      </p:sp>
      <p:sp>
        <p:nvSpPr>
          <p:cNvPr id="39974" name="Text Box 38"/>
          <p:cNvSpPr txBox="1">
            <a:spLocks noChangeArrowheads="1"/>
          </p:cNvSpPr>
          <p:nvPr/>
        </p:nvSpPr>
        <p:spPr bwMode="auto">
          <a:xfrm>
            <a:off x="395288" y="1639888"/>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ea typeface="楷体_GB2312" pitchFamily="49" charset="-122"/>
              </a:rPr>
              <a:t>相关数学知识</a:t>
            </a:r>
            <a:r>
              <a:rPr lang="en-US" altLang="zh-CN" b="1">
                <a:ea typeface="楷体_GB2312" pitchFamily="49" charset="-122"/>
              </a:rPr>
              <a:t>(</a:t>
            </a:r>
            <a:r>
              <a:rPr lang="zh-CN" altLang="en-US" b="1">
                <a:ea typeface="楷体_GB2312" pitchFamily="49" charset="-122"/>
              </a:rPr>
              <a:t>三角函数系的正交性</a:t>
            </a:r>
            <a:r>
              <a:rPr lang="en-US" altLang="zh-CN" b="1">
                <a:ea typeface="楷体_GB2312" pitchFamily="49" charset="-122"/>
              </a:rPr>
              <a:t>)</a:t>
            </a:r>
            <a:r>
              <a:rPr lang="zh-CN" altLang="en-US" b="1">
                <a:ea typeface="楷体_GB2312" pitchFamily="49" charset="-122"/>
              </a:rPr>
              <a:t>：</a:t>
            </a:r>
          </a:p>
        </p:txBody>
      </p:sp>
      <p:graphicFrame>
        <p:nvGraphicFramePr>
          <p:cNvPr id="7184" name="Object 16"/>
          <p:cNvGraphicFramePr>
            <a:graphicFrameLocks noChangeAspect="1"/>
          </p:cNvGraphicFramePr>
          <p:nvPr/>
        </p:nvGraphicFramePr>
        <p:xfrm>
          <a:off x="1004888" y="2998788"/>
          <a:ext cx="7189787" cy="392112"/>
        </p:xfrm>
        <a:graphic>
          <a:graphicData uri="http://schemas.openxmlformats.org/presentationml/2006/ole">
            <mc:AlternateContent xmlns:mc="http://schemas.openxmlformats.org/markup-compatibility/2006">
              <mc:Choice xmlns:v="urn:schemas-microsoft-com:vml" Requires="v">
                <p:oleObj spid="_x0000_s7217" name="公式" r:id="rId4" imgW="7188120" imgH="393480" progId="Equation.3">
                  <p:embed/>
                </p:oleObj>
              </mc:Choice>
              <mc:Fallback>
                <p:oleObj name="公式" r:id="rId4" imgW="7188120" imgH="39348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2998788"/>
                        <a:ext cx="71897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18"/>
          <p:cNvGraphicFramePr>
            <a:graphicFrameLocks noChangeAspect="1"/>
          </p:cNvGraphicFramePr>
          <p:nvPr/>
        </p:nvGraphicFramePr>
        <p:xfrm>
          <a:off x="960438" y="4219575"/>
          <a:ext cx="2316162" cy="658813"/>
        </p:xfrm>
        <a:graphic>
          <a:graphicData uri="http://schemas.openxmlformats.org/presentationml/2006/ole">
            <mc:AlternateContent xmlns:mc="http://schemas.openxmlformats.org/markup-compatibility/2006">
              <mc:Choice xmlns:v="urn:schemas-microsoft-com:vml" Requires="v">
                <p:oleObj spid="_x0000_s7218" name="公式" r:id="rId6" imgW="2412720" imgH="685800" progId="Equation.3">
                  <p:embed/>
                </p:oleObj>
              </mc:Choice>
              <mc:Fallback>
                <p:oleObj name="公式" r:id="rId6" imgW="2412720" imgH="6858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438" y="4219575"/>
                        <a:ext cx="2316162"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7" name="Object 19"/>
          <p:cNvGraphicFramePr>
            <a:graphicFrameLocks noChangeAspect="1"/>
          </p:cNvGraphicFramePr>
          <p:nvPr/>
        </p:nvGraphicFramePr>
        <p:xfrm>
          <a:off x="3708400" y="4217988"/>
          <a:ext cx="2378075" cy="685800"/>
        </p:xfrm>
        <a:graphic>
          <a:graphicData uri="http://schemas.openxmlformats.org/presentationml/2006/ole">
            <mc:AlternateContent xmlns:mc="http://schemas.openxmlformats.org/markup-compatibility/2006">
              <mc:Choice xmlns:v="urn:schemas-microsoft-com:vml" Requires="v">
                <p:oleObj spid="_x0000_s7219" name="公式" r:id="rId8" imgW="2374560" imgH="685800" progId="Equation.3">
                  <p:embed/>
                </p:oleObj>
              </mc:Choice>
              <mc:Fallback>
                <p:oleObj name="公式" r:id="rId8" imgW="2374560" imgH="6858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4217988"/>
                        <a:ext cx="23780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Text Box 20"/>
          <p:cNvSpPr txBox="1">
            <a:spLocks noChangeArrowheads="1"/>
          </p:cNvSpPr>
          <p:nvPr/>
        </p:nvSpPr>
        <p:spPr bwMode="auto">
          <a:xfrm>
            <a:off x="431800" y="2238375"/>
            <a:ext cx="761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三角函数系：</a:t>
            </a:r>
            <a:endParaRPr lang="en-US" altLang="zh-CN" b="1">
              <a:ea typeface="楷体_GB2312" pitchFamily="49" charset="-122"/>
            </a:endParaRPr>
          </a:p>
        </p:txBody>
      </p:sp>
      <p:graphicFrame>
        <p:nvGraphicFramePr>
          <p:cNvPr id="7189" name="Object 21"/>
          <p:cNvGraphicFramePr>
            <a:graphicFrameLocks noChangeAspect="1"/>
          </p:cNvGraphicFramePr>
          <p:nvPr/>
        </p:nvGraphicFramePr>
        <p:xfrm>
          <a:off x="6408738" y="4387850"/>
          <a:ext cx="1927225" cy="373063"/>
        </p:xfrm>
        <a:graphic>
          <a:graphicData uri="http://schemas.openxmlformats.org/presentationml/2006/ole">
            <mc:AlternateContent xmlns:mc="http://schemas.openxmlformats.org/markup-compatibility/2006">
              <mc:Choice xmlns:v="urn:schemas-microsoft-com:vml" Requires="v">
                <p:oleObj spid="_x0000_s7220" name="公式" r:id="rId10" imgW="2095200" imgH="406080" progId="Equation.3">
                  <p:embed/>
                </p:oleObj>
              </mc:Choice>
              <mc:Fallback>
                <p:oleObj name="公式" r:id="rId10" imgW="2095200" imgH="40608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8738" y="4387850"/>
                        <a:ext cx="1927225"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8" name="Rectangle 30"/>
          <p:cNvSpPr>
            <a:spLocks noChangeArrowheads="1"/>
          </p:cNvSpPr>
          <p:nvPr/>
        </p:nvSpPr>
        <p:spPr bwMode="auto">
          <a:xfrm>
            <a:off x="539750" y="3673475"/>
            <a:ext cx="8158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b="1">
                <a:solidFill>
                  <a:srgbClr val="000000"/>
                </a:solidFill>
                <a:ea typeface="楷体_GB2312" pitchFamily="49" charset="-122"/>
              </a:rPr>
              <a:t>正交性：任意两个不同函数在</a:t>
            </a:r>
            <a:r>
              <a:rPr lang="en-US" altLang="zh-CN" b="1">
                <a:solidFill>
                  <a:srgbClr val="000000"/>
                </a:solidFill>
                <a:ea typeface="楷体_GB2312" pitchFamily="49" charset="-122"/>
              </a:rPr>
              <a:t>[-p,</a:t>
            </a:r>
            <a:r>
              <a:rPr lang="zh-CN" altLang="en-US" b="1">
                <a:solidFill>
                  <a:srgbClr val="000000"/>
                </a:solidFill>
                <a:ea typeface="楷体_GB2312" pitchFamily="49" charset="-122"/>
              </a:rPr>
              <a:t> </a:t>
            </a:r>
            <a:r>
              <a:rPr lang="en-US" altLang="zh-CN" b="1">
                <a:solidFill>
                  <a:srgbClr val="000000"/>
                </a:solidFill>
                <a:ea typeface="楷体_GB2312" pitchFamily="49" charset="-122"/>
              </a:rPr>
              <a:t>p]</a:t>
            </a:r>
            <a:r>
              <a:rPr lang="zh-CN" altLang="en-US" b="1">
                <a:solidFill>
                  <a:srgbClr val="000000"/>
                </a:solidFill>
                <a:ea typeface="楷体_GB2312" pitchFamily="49" charset="-122"/>
              </a:rPr>
              <a:t>上的积分等于零。</a:t>
            </a:r>
          </a:p>
        </p:txBody>
      </p:sp>
      <p:graphicFrame>
        <p:nvGraphicFramePr>
          <p:cNvPr id="39963" name="Object 27"/>
          <p:cNvGraphicFramePr>
            <a:graphicFrameLocks noChangeAspect="1"/>
          </p:cNvGraphicFramePr>
          <p:nvPr/>
        </p:nvGraphicFramePr>
        <p:xfrm>
          <a:off x="935038" y="5735638"/>
          <a:ext cx="3429000" cy="787400"/>
        </p:xfrm>
        <a:graphic>
          <a:graphicData uri="http://schemas.openxmlformats.org/presentationml/2006/ole">
            <mc:AlternateContent xmlns:mc="http://schemas.openxmlformats.org/markup-compatibility/2006">
              <mc:Choice xmlns:v="urn:schemas-microsoft-com:vml" Requires="v">
                <p:oleObj spid="_x0000_s7221" name="Equation" r:id="rId12" imgW="1257120" imgH="330120" progId="Equation.DSMT4">
                  <p:embed/>
                </p:oleObj>
              </mc:Choice>
              <mc:Fallback>
                <p:oleObj name="Equation" r:id="rId12" imgW="1257120" imgH="330120" progId="Equation.DSMT4">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5038" y="5735638"/>
                        <a:ext cx="34290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75" name="Object 39"/>
          <p:cNvGraphicFramePr>
            <a:graphicFrameLocks noChangeAspect="1"/>
          </p:cNvGraphicFramePr>
          <p:nvPr/>
        </p:nvGraphicFramePr>
        <p:xfrm>
          <a:off x="4816475" y="5735638"/>
          <a:ext cx="3463925" cy="787400"/>
        </p:xfrm>
        <a:graphic>
          <a:graphicData uri="http://schemas.openxmlformats.org/presentationml/2006/ole">
            <mc:AlternateContent xmlns:mc="http://schemas.openxmlformats.org/markup-compatibility/2006">
              <mc:Choice xmlns:v="urn:schemas-microsoft-com:vml" Requires="v">
                <p:oleObj spid="_x0000_s7222" name="Equation" r:id="rId14" imgW="1269720" imgH="330120" progId="Equation.DSMT4">
                  <p:embed/>
                </p:oleObj>
              </mc:Choice>
              <mc:Fallback>
                <p:oleObj name="Equation" r:id="rId14" imgW="1269720" imgH="330120" progId="Equation.DSMT4">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16475" y="5735638"/>
                        <a:ext cx="34639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62" name="Rectangle 26"/>
          <p:cNvSpPr>
            <a:spLocks noChangeArrowheads="1"/>
          </p:cNvSpPr>
          <p:nvPr/>
        </p:nvSpPr>
        <p:spPr bwMode="auto">
          <a:xfrm flipV="1">
            <a:off x="395288" y="5119688"/>
            <a:ext cx="825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lIns="92075" tIns="46038" rIns="92075" bIns="46038" anchor="ctr"/>
          <a:lstStyle/>
          <a:p>
            <a:pPr eaLnBrk="0" hangingPunct="0"/>
            <a:r>
              <a:rPr lang="en-US" altLang="zh-CN">
                <a:solidFill>
                  <a:srgbClr val="0000FF"/>
                </a:solidFill>
                <a:ea typeface="楷体_GB2312" pitchFamily="49" charset="-122"/>
              </a:rPr>
              <a:t> </a:t>
            </a:r>
            <a:r>
              <a:rPr lang="en-US" altLang="zh-CN" b="1">
                <a:solidFill>
                  <a:srgbClr val="0000FF"/>
                </a:solidFill>
                <a:ea typeface="楷体_GB2312" pitchFamily="49" charset="-122"/>
              </a:rPr>
              <a:t>1.</a:t>
            </a:r>
            <a:r>
              <a:rPr lang="zh-CN" altLang="en-US" b="1">
                <a:solidFill>
                  <a:srgbClr val="0000FF"/>
                </a:solidFill>
                <a:ea typeface="楷体_GB2312" pitchFamily="49" charset="-122"/>
              </a:rPr>
              <a:t>正弦、余弦信号一个周期内的积分为</a:t>
            </a:r>
            <a:r>
              <a:rPr lang="en-US" altLang="zh-CN" b="1">
                <a:solidFill>
                  <a:srgbClr val="0000FF"/>
                </a:solidFill>
                <a:ea typeface="楷体_GB2312" pitchFamily="49" charset="-122"/>
              </a:rPr>
              <a:t>0(k</a:t>
            </a:r>
            <a:r>
              <a:rPr lang="zh-CN" altLang="en-US" b="1">
                <a:solidFill>
                  <a:srgbClr val="0000FF"/>
                </a:solidFill>
                <a:ea typeface="楷体_GB2312" pitchFamily="49" charset="-122"/>
              </a:rPr>
              <a:t>为整数</a:t>
            </a:r>
            <a:r>
              <a:rPr lang="en-US" altLang="zh-CN" b="1">
                <a:solidFill>
                  <a:srgbClr val="0000FF"/>
                </a:solidFill>
                <a:ea typeface="楷体_GB2312" pitchFamily="49" charset="-122"/>
              </a:rPr>
              <a:t>)</a:t>
            </a:r>
            <a:r>
              <a:rPr lang="zh-CN" altLang="en-US" b="1">
                <a:solidFill>
                  <a:srgbClr val="0000FF"/>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74"/>
                                        </p:tgtEl>
                                        <p:attrNameLst>
                                          <p:attrName>style.visibility</p:attrName>
                                        </p:attrNameLst>
                                      </p:cBhvr>
                                      <p:to>
                                        <p:strVal val="visible"/>
                                      </p:to>
                                    </p:set>
                                    <p:anim calcmode="lin" valueType="num">
                                      <p:cBhvr additive="base">
                                        <p:cTn id="7" dur="500" fill="hold"/>
                                        <p:tgtEl>
                                          <p:spTgt spid="39974"/>
                                        </p:tgtEl>
                                        <p:attrNameLst>
                                          <p:attrName>ppt_x</p:attrName>
                                        </p:attrNameLst>
                                      </p:cBhvr>
                                      <p:tavLst>
                                        <p:tav tm="0">
                                          <p:val>
                                            <p:strVal val="0-#ppt_w/2"/>
                                          </p:val>
                                        </p:tav>
                                        <p:tav tm="100000">
                                          <p:val>
                                            <p:strVal val="#ppt_x"/>
                                          </p:val>
                                        </p:tav>
                                      </p:tavLst>
                                    </p:anim>
                                    <p:anim calcmode="lin" valueType="num">
                                      <p:cBhvr additive="base">
                                        <p:cTn id="8" dur="500" fill="hold"/>
                                        <p:tgtEl>
                                          <p:spTgt spid="399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188"/>
                                        </p:tgtEl>
                                        <p:attrNameLst>
                                          <p:attrName>style.visibility</p:attrName>
                                        </p:attrNameLst>
                                      </p:cBhvr>
                                      <p:to>
                                        <p:strVal val="visible"/>
                                      </p:to>
                                    </p:set>
                                    <p:animEffect transition="in" filter="wipe(left)">
                                      <p:cBhvr>
                                        <p:cTn id="13" dur="500"/>
                                        <p:tgtEl>
                                          <p:spTgt spid="7188"/>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7184"/>
                                        </p:tgtEl>
                                        <p:attrNameLst>
                                          <p:attrName>style.visibility</p:attrName>
                                        </p:attrNameLst>
                                      </p:cBhvr>
                                      <p:to>
                                        <p:strVal val="visible"/>
                                      </p:to>
                                    </p:set>
                                    <p:animEffect transition="in" filter="wipe(left)">
                                      <p:cBhvr>
                                        <p:cTn id="17" dur="500"/>
                                        <p:tgtEl>
                                          <p:spTgt spid="7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98"/>
                                        </p:tgtEl>
                                        <p:attrNameLst>
                                          <p:attrName>style.visibility</p:attrName>
                                        </p:attrNameLst>
                                      </p:cBhvr>
                                      <p:to>
                                        <p:strVal val="visible"/>
                                      </p:to>
                                    </p:set>
                                    <p:animEffect transition="in" filter="wipe(left)">
                                      <p:cBhvr>
                                        <p:cTn id="22" dur="500"/>
                                        <p:tgtEl>
                                          <p:spTgt spid="71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86"/>
                                        </p:tgtEl>
                                        <p:attrNameLst>
                                          <p:attrName>style.visibility</p:attrName>
                                        </p:attrNameLst>
                                      </p:cBhvr>
                                      <p:to>
                                        <p:strVal val="visible"/>
                                      </p:to>
                                    </p:set>
                                    <p:animEffect transition="in" filter="wipe(left)">
                                      <p:cBhvr>
                                        <p:cTn id="27" dur="500"/>
                                        <p:tgtEl>
                                          <p:spTgt spid="7186"/>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7187"/>
                                        </p:tgtEl>
                                        <p:attrNameLst>
                                          <p:attrName>style.visibility</p:attrName>
                                        </p:attrNameLst>
                                      </p:cBhvr>
                                      <p:to>
                                        <p:strVal val="visible"/>
                                      </p:to>
                                    </p:set>
                                    <p:animEffect transition="in" filter="wipe(left)">
                                      <p:cBhvr>
                                        <p:cTn id="31" dur="500"/>
                                        <p:tgtEl>
                                          <p:spTgt spid="7187"/>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7189"/>
                                        </p:tgtEl>
                                        <p:attrNameLst>
                                          <p:attrName>style.visibility</p:attrName>
                                        </p:attrNameLst>
                                      </p:cBhvr>
                                      <p:to>
                                        <p:strVal val="visible"/>
                                      </p:to>
                                    </p:set>
                                    <p:animEffect transition="in" filter="wipe(left)">
                                      <p:cBhvr>
                                        <p:cTn id="35" dur="500"/>
                                        <p:tgtEl>
                                          <p:spTgt spid="718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9962"/>
                                        </p:tgtEl>
                                        <p:attrNameLst>
                                          <p:attrName>style.visibility</p:attrName>
                                        </p:attrNameLst>
                                      </p:cBhvr>
                                      <p:to>
                                        <p:strVal val="visible"/>
                                      </p:to>
                                    </p:set>
                                    <p:anim calcmode="lin" valueType="num">
                                      <p:cBhvr additive="base">
                                        <p:cTn id="40" dur="500" fill="hold"/>
                                        <p:tgtEl>
                                          <p:spTgt spid="39962"/>
                                        </p:tgtEl>
                                        <p:attrNameLst>
                                          <p:attrName>ppt_x</p:attrName>
                                        </p:attrNameLst>
                                      </p:cBhvr>
                                      <p:tavLst>
                                        <p:tav tm="0">
                                          <p:val>
                                            <p:strVal val="0-#ppt_w/2"/>
                                          </p:val>
                                        </p:tav>
                                        <p:tav tm="100000">
                                          <p:val>
                                            <p:strVal val="#ppt_x"/>
                                          </p:val>
                                        </p:tav>
                                      </p:tavLst>
                                    </p:anim>
                                    <p:anim calcmode="lin" valueType="num">
                                      <p:cBhvr additive="base">
                                        <p:cTn id="41" dur="500" fill="hold"/>
                                        <p:tgtEl>
                                          <p:spTgt spid="39962"/>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 presetClass="entr" presetSubtype="8" fill="hold" nodeType="afterEffect">
                                  <p:stCondLst>
                                    <p:cond delay="0"/>
                                  </p:stCondLst>
                                  <p:childTnLst>
                                    <p:set>
                                      <p:cBhvr>
                                        <p:cTn id="44" dur="1" fill="hold">
                                          <p:stCondLst>
                                            <p:cond delay="0"/>
                                          </p:stCondLst>
                                        </p:cTn>
                                        <p:tgtEl>
                                          <p:spTgt spid="39963"/>
                                        </p:tgtEl>
                                        <p:attrNameLst>
                                          <p:attrName>style.visibility</p:attrName>
                                        </p:attrNameLst>
                                      </p:cBhvr>
                                      <p:to>
                                        <p:strVal val="visible"/>
                                      </p:to>
                                    </p:set>
                                    <p:anim calcmode="lin" valueType="num">
                                      <p:cBhvr additive="base">
                                        <p:cTn id="45" dur="500" fill="hold"/>
                                        <p:tgtEl>
                                          <p:spTgt spid="39963"/>
                                        </p:tgtEl>
                                        <p:attrNameLst>
                                          <p:attrName>ppt_x</p:attrName>
                                        </p:attrNameLst>
                                      </p:cBhvr>
                                      <p:tavLst>
                                        <p:tav tm="0">
                                          <p:val>
                                            <p:strVal val="0-#ppt_w/2"/>
                                          </p:val>
                                        </p:tav>
                                        <p:tav tm="100000">
                                          <p:val>
                                            <p:strVal val="#ppt_x"/>
                                          </p:val>
                                        </p:tav>
                                      </p:tavLst>
                                    </p:anim>
                                    <p:anim calcmode="lin" valueType="num">
                                      <p:cBhvr additive="base">
                                        <p:cTn id="46" dur="500" fill="hold"/>
                                        <p:tgtEl>
                                          <p:spTgt spid="39963"/>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000"/>
                            </p:stCondLst>
                            <p:childTnLst>
                              <p:par>
                                <p:cTn id="48" presetID="2" presetClass="entr" presetSubtype="8" fill="hold" nodeType="afterEffect">
                                  <p:stCondLst>
                                    <p:cond delay="0"/>
                                  </p:stCondLst>
                                  <p:childTnLst>
                                    <p:set>
                                      <p:cBhvr>
                                        <p:cTn id="49" dur="1" fill="hold">
                                          <p:stCondLst>
                                            <p:cond delay="0"/>
                                          </p:stCondLst>
                                        </p:cTn>
                                        <p:tgtEl>
                                          <p:spTgt spid="39975"/>
                                        </p:tgtEl>
                                        <p:attrNameLst>
                                          <p:attrName>style.visibility</p:attrName>
                                        </p:attrNameLst>
                                      </p:cBhvr>
                                      <p:to>
                                        <p:strVal val="visible"/>
                                      </p:to>
                                    </p:set>
                                    <p:anim calcmode="lin" valueType="num">
                                      <p:cBhvr additive="base">
                                        <p:cTn id="50" dur="500" fill="hold"/>
                                        <p:tgtEl>
                                          <p:spTgt spid="39975"/>
                                        </p:tgtEl>
                                        <p:attrNameLst>
                                          <p:attrName>ppt_x</p:attrName>
                                        </p:attrNameLst>
                                      </p:cBhvr>
                                      <p:tavLst>
                                        <p:tav tm="0">
                                          <p:val>
                                            <p:strVal val="0-#ppt_w/2"/>
                                          </p:val>
                                        </p:tav>
                                        <p:tav tm="100000">
                                          <p:val>
                                            <p:strVal val="#ppt_x"/>
                                          </p:val>
                                        </p:tav>
                                      </p:tavLst>
                                    </p:anim>
                                    <p:anim calcmode="lin" valueType="num">
                                      <p:cBhvr additive="base">
                                        <p:cTn id="51" dur="500" fill="hold"/>
                                        <p:tgtEl>
                                          <p:spTgt spid="39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4" grpId="0" autoUpdateAnimBg="0"/>
      <p:bldP spid="7188" grpId="0" autoUpdateAnimBg="0"/>
      <p:bldP spid="7198" grpId="0"/>
      <p:bldP spid="3996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40" name="Object 4"/>
          <p:cNvGraphicFramePr>
            <a:graphicFrameLocks noChangeAspect="1"/>
          </p:cNvGraphicFramePr>
          <p:nvPr/>
        </p:nvGraphicFramePr>
        <p:xfrm>
          <a:off x="1511300" y="1965325"/>
          <a:ext cx="4741863" cy="1095375"/>
        </p:xfrm>
        <a:graphic>
          <a:graphicData uri="http://schemas.openxmlformats.org/presentationml/2006/ole">
            <mc:AlternateContent xmlns:mc="http://schemas.openxmlformats.org/markup-compatibility/2006">
              <mc:Choice xmlns:v="urn:schemas-microsoft-com:vml" Requires="v">
                <p:oleObj spid="_x0000_s91153" name="Equation" r:id="rId4" imgW="1981080" imgH="457200" progId="Equation.DSMT4">
                  <p:embed/>
                </p:oleObj>
              </mc:Choice>
              <mc:Fallback>
                <p:oleObj name="Equation" r:id="rId4" imgW="198108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300" y="1965325"/>
                        <a:ext cx="4741863"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1" name="Object 5"/>
          <p:cNvGraphicFramePr>
            <a:graphicFrameLocks noChangeAspect="1"/>
          </p:cNvGraphicFramePr>
          <p:nvPr/>
        </p:nvGraphicFramePr>
        <p:xfrm>
          <a:off x="1511300" y="3154363"/>
          <a:ext cx="4716463" cy="1065212"/>
        </p:xfrm>
        <a:graphic>
          <a:graphicData uri="http://schemas.openxmlformats.org/presentationml/2006/ole">
            <mc:AlternateContent xmlns:mc="http://schemas.openxmlformats.org/markup-compatibility/2006">
              <mc:Choice xmlns:v="urn:schemas-microsoft-com:vml" Requires="v">
                <p:oleObj spid="_x0000_s91154" name="Equation" r:id="rId6" imgW="2019240" imgH="457200" progId="Equation.DSMT4">
                  <p:embed/>
                </p:oleObj>
              </mc:Choice>
              <mc:Fallback>
                <p:oleObj name="Equation" r:id="rId6" imgW="201924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1300" y="3154363"/>
                        <a:ext cx="4716463"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6"/>
          <p:cNvGraphicFramePr>
            <a:graphicFrameLocks noChangeAspect="1"/>
          </p:cNvGraphicFramePr>
          <p:nvPr/>
        </p:nvGraphicFramePr>
        <p:xfrm>
          <a:off x="1476375" y="4271963"/>
          <a:ext cx="3263900" cy="777875"/>
        </p:xfrm>
        <a:graphic>
          <a:graphicData uri="http://schemas.openxmlformats.org/presentationml/2006/ole">
            <mc:AlternateContent xmlns:mc="http://schemas.openxmlformats.org/markup-compatibility/2006">
              <mc:Choice xmlns:v="urn:schemas-microsoft-com:vml" Requires="v">
                <p:oleObj spid="_x0000_s91155" name="Equation" r:id="rId8" imgW="1384200" imgH="330120" progId="Equation.DSMT4">
                  <p:embed/>
                </p:oleObj>
              </mc:Choice>
              <mc:Fallback>
                <p:oleObj name="Equation" r:id="rId8" imgW="1384200" imgH="33012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271963"/>
                        <a:ext cx="32639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3" name="Object 7"/>
          <p:cNvGraphicFramePr>
            <a:graphicFrameLocks noChangeAspect="1"/>
          </p:cNvGraphicFramePr>
          <p:nvPr/>
        </p:nvGraphicFramePr>
        <p:xfrm>
          <a:off x="5076825" y="4440238"/>
          <a:ext cx="2892425" cy="441325"/>
        </p:xfrm>
        <a:graphic>
          <a:graphicData uri="http://schemas.openxmlformats.org/presentationml/2006/ole">
            <mc:AlternateContent xmlns:mc="http://schemas.openxmlformats.org/markup-compatibility/2006">
              <mc:Choice xmlns:v="urn:schemas-microsoft-com:vml" Requires="v">
                <p:oleObj spid="_x0000_s91156" name="公式" r:id="rId10" imgW="3009600" imgH="457200" progId="Equation.3">
                  <p:embed/>
                </p:oleObj>
              </mc:Choice>
              <mc:Fallback>
                <p:oleObj name="公式" r:id="rId10" imgW="3009600" imgH="457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825" y="4440238"/>
                        <a:ext cx="289242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Rectangle 8"/>
          <p:cNvSpPr>
            <a:spLocks noChangeArrowheads="1"/>
          </p:cNvSpPr>
          <p:nvPr/>
        </p:nvSpPr>
        <p:spPr bwMode="auto">
          <a:xfrm>
            <a:off x="539750" y="1457325"/>
            <a:ext cx="8158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b="1">
                <a:solidFill>
                  <a:srgbClr val="000000"/>
                </a:solidFill>
                <a:ea typeface="楷体_GB2312" pitchFamily="49" charset="-122"/>
              </a:rPr>
              <a:t>正交性：任意两个不同函数在</a:t>
            </a:r>
            <a:r>
              <a:rPr lang="en-US" altLang="zh-CN" b="1">
                <a:solidFill>
                  <a:srgbClr val="000000"/>
                </a:solidFill>
                <a:ea typeface="楷体_GB2312" pitchFamily="49" charset="-122"/>
              </a:rPr>
              <a:t>[-p,</a:t>
            </a:r>
            <a:r>
              <a:rPr lang="zh-CN" altLang="en-US" b="1">
                <a:solidFill>
                  <a:srgbClr val="000000"/>
                </a:solidFill>
                <a:ea typeface="楷体_GB2312" pitchFamily="49" charset="-122"/>
              </a:rPr>
              <a:t> </a:t>
            </a:r>
            <a:r>
              <a:rPr lang="en-US" altLang="zh-CN" b="1">
                <a:solidFill>
                  <a:srgbClr val="000000"/>
                </a:solidFill>
                <a:ea typeface="楷体_GB2312" pitchFamily="49" charset="-122"/>
              </a:rPr>
              <a:t>p]</a:t>
            </a:r>
            <a:r>
              <a:rPr lang="zh-CN" altLang="en-US" b="1">
                <a:solidFill>
                  <a:srgbClr val="000000"/>
                </a:solidFill>
                <a:ea typeface="楷体_GB2312" pitchFamily="49" charset="-122"/>
              </a:rPr>
              <a:t>上的积分等于零。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4"/>
                                        </p:tgtEl>
                                        <p:attrNameLst>
                                          <p:attrName>style.visibility</p:attrName>
                                        </p:attrNameLst>
                                      </p:cBhvr>
                                      <p:to>
                                        <p:strVal val="visible"/>
                                      </p:to>
                                    </p:set>
                                    <p:animEffect transition="in" filter="wipe(left)">
                                      <p:cBhvr>
                                        <p:cTn id="7" dur="500"/>
                                        <p:tgtEl>
                                          <p:spTgt spid="911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wipe(left)">
                                      <p:cBhvr>
                                        <p:cTn id="12" dur="500"/>
                                        <p:tgtEl>
                                          <p:spTgt spid="91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141"/>
                                        </p:tgtEl>
                                        <p:attrNameLst>
                                          <p:attrName>style.visibility</p:attrName>
                                        </p:attrNameLst>
                                      </p:cBhvr>
                                      <p:to>
                                        <p:strVal val="visible"/>
                                      </p:to>
                                    </p:set>
                                    <p:animEffect transition="in" filter="wipe(left)">
                                      <p:cBhvr>
                                        <p:cTn id="17" dur="500"/>
                                        <p:tgtEl>
                                          <p:spTgt spid="91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1142"/>
                                        </p:tgtEl>
                                        <p:attrNameLst>
                                          <p:attrName>style.visibility</p:attrName>
                                        </p:attrNameLst>
                                      </p:cBhvr>
                                      <p:to>
                                        <p:strVal val="visible"/>
                                      </p:to>
                                    </p:set>
                                    <p:animEffect transition="in" filter="wipe(left)">
                                      <p:cBhvr>
                                        <p:cTn id="22" dur="500"/>
                                        <p:tgtEl>
                                          <p:spTgt spid="91142"/>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91143"/>
                                        </p:tgtEl>
                                        <p:attrNameLst>
                                          <p:attrName>style.visibility</p:attrName>
                                        </p:attrNameLst>
                                      </p:cBhvr>
                                      <p:to>
                                        <p:strVal val="visible"/>
                                      </p:to>
                                    </p:set>
                                    <p:animEffect transition="in" filter="wipe(left)">
                                      <p:cBhvr>
                                        <p:cTn id="26"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67" name="Object 31"/>
          <p:cNvGraphicFramePr>
            <a:graphicFrameLocks noChangeAspect="1"/>
          </p:cNvGraphicFramePr>
          <p:nvPr/>
        </p:nvGraphicFramePr>
        <p:xfrm>
          <a:off x="2068513" y="4573588"/>
          <a:ext cx="3889375" cy="828675"/>
        </p:xfrm>
        <a:graphic>
          <a:graphicData uri="http://schemas.openxmlformats.org/presentationml/2006/ole">
            <mc:AlternateContent xmlns:mc="http://schemas.openxmlformats.org/markup-compatibility/2006">
              <mc:Choice xmlns:v="urn:schemas-microsoft-com:vml" Requires="v">
                <p:oleObj spid="_x0000_s87064" name="Equation" r:id="rId4" imgW="1562040" imgH="393480" progId="Equation.DSMT4">
                  <p:embed/>
                </p:oleObj>
              </mc:Choice>
              <mc:Fallback>
                <p:oleObj name="Equation" r:id="rId4" imgW="1562040" imgH="393480" progId="Equation.DSMT4">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8513" y="4573588"/>
                        <a:ext cx="38893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69" name="Text Box 33"/>
          <p:cNvSpPr txBox="1">
            <a:spLocks noChangeArrowheads="1"/>
          </p:cNvSpPr>
          <p:nvPr/>
        </p:nvSpPr>
        <p:spPr bwMode="auto">
          <a:xfrm>
            <a:off x="503238" y="3902075"/>
            <a:ext cx="81359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80000"/>
              </a:lnSpc>
              <a:spcBef>
                <a:spcPct val="50000"/>
              </a:spcBef>
            </a:pPr>
            <a:r>
              <a:rPr lang="en-US" altLang="zh-CN" b="1">
                <a:solidFill>
                  <a:srgbClr val="0000FF"/>
                </a:solidFill>
                <a:ea typeface="楷体_GB2312" pitchFamily="49" charset="-122"/>
              </a:rPr>
              <a:t> 3.</a:t>
            </a:r>
            <a:r>
              <a:rPr lang="zh-CN" altLang="en-US" b="1">
                <a:solidFill>
                  <a:srgbClr val="0000FF"/>
                </a:solidFill>
                <a:ea typeface="楷体_GB2312" pitchFamily="49" charset="-122"/>
              </a:rPr>
              <a:t>正弦、余弦的平方在一个周期内的平均值为</a:t>
            </a:r>
            <a:r>
              <a:rPr lang="en-US" altLang="zh-CN" b="1">
                <a:solidFill>
                  <a:srgbClr val="0000FF"/>
                </a:solidFill>
                <a:ea typeface="楷体_GB2312" pitchFamily="49" charset="-122"/>
              </a:rPr>
              <a:t>1/2 </a:t>
            </a:r>
            <a:r>
              <a:rPr lang="zh-CN" altLang="en-US" b="1">
                <a:solidFill>
                  <a:srgbClr val="0000FF"/>
                </a:solidFill>
                <a:ea typeface="楷体_GB2312" pitchFamily="49" charset="-122"/>
              </a:rPr>
              <a:t>。</a:t>
            </a:r>
          </a:p>
        </p:txBody>
      </p:sp>
      <p:graphicFrame>
        <p:nvGraphicFramePr>
          <p:cNvPr id="39976" name="Object 40"/>
          <p:cNvGraphicFramePr>
            <a:graphicFrameLocks noChangeAspect="1"/>
          </p:cNvGraphicFramePr>
          <p:nvPr/>
        </p:nvGraphicFramePr>
        <p:xfrm>
          <a:off x="2051050" y="5473700"/>
          <a:ext cx="3887788" cy="835025"/>
        </p:xfrm>
        <a:graphic>
          <a:graphicData uri="http://schemas.openxmlformats.org/presentationml/2006/ole">
            <mc:AlternateContent xmlns:mc="http://schemas.openxmlformats.org/markup-compatibility/2006">
              <mc:Choice xmlns:v="urn:schemas-microsoft-com:vml" Requires="v">
                <p:oleObj spid="_x0000_s87065" name="Equation" r:id="rId6" imgW="1549080" imgH="393480" progId="Equation.DSMT4">
                  <p:embed/>
                </p:oleObj>
              </mc:Choice>
              <mc:Fallback>
                <p:oleObj name="Equation" r:id="rId6" imgW="1549080" imgH="393480" progId="Equation.DSMT4">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5473700"/>
                        <a:ext cx="3887788"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77" name="Rectangle 41"/>
          <p:cNvSpPr>
            <a:spLocks noChangeArrowheads="1"/>
          </p:cNvSpPr>
          <p:nvPr/>
        </p:nvSpPr>
        <p:spPr bwMode="auto">
          <a:xfrm>
            <a:off x="539750" y="901700"/>
            <a:ext cx="8099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a:solidFill>
                  <a:srgbClr val="0000FF"/>
                </a:solidFill>
                <a:ea typeface="楷体_GB2312" pitchFamily="49" charset="-122"/>
              </a:rPr>
              <a:t>2</a:t>
            </a:r>
            <a:r>
              <a:rPr lang="en-US" altLang="zh-CN" b="1">
                <a:solidFill>
                  <a:srgbClr val="0000FF"/>
                </a:solidFill>
                <a:ea typeface="楷体_GB2312" pitchFamily="49" charset="-122"/>
              </a:rPr>
              <a:t>.</a:t>
            </a:r>
            <a:r>
              <a:rPr lang="zh-CN" altLang="en-US" b="1">
                <a:solidFill>
                  <a:srgbClr val="0000FF"/>
                </a:solidFill>
                <a:ea typeface="楷体_GB2312" pitchFamily="49" charset="-122"/>
              </a:rPr>
              <a:t>三角函数的正交性</a:t>
            </a:r>
            <a:r>
              <a:rPr lang="en-US" altLang="zh-CN" b="1">
                <a:solidFill>
                  <a:srgbClr val="0000FF"/>
                </a:solidFill>
                <a:ea typeface="楷体_GB2312" pitchFamily="49" charset="-122"/>
              </a:rPr>
              <a:t>0(k≠p)</a:t>
            </a:r>
          </a:p>
        </p:txBody>
      </p:sp>
      <p:graphicFrame>
        <p:nvGraphicFramePr>
          <p:cNvPr id="39978" name="Object 42"/>
          <p:cNvGraphicFramePr>
            <a:graphicFrameLocks noChangeAspect="1"/>
          </p:cNvGraphicFramePr>
          <p:nvPr/>
        </p:nvGraphicFramePr>
        <p:xfrm>
          <a:off x="2068513" y="1350963"/>
          <a:ext cx="5527675" cy="808037"/>
        </p:xfrm>
        <a:graphic>
          <a:graphicData uri="http://schemas.openxmlformats.org/presentationml/2006/ole">
            <mc:AlternateContent xmlns:mc="http://schemas.openxmlformats.org/markup-compatibility/2006">
              <mc:Choice xmlns:v="urn:schemas-microsoft-com:vml" Requires="v">
                <p:oleObj spid="_x0000_s87066" name="Equation" r:id="rId8" imgW="2057400" imgH="330120" progId="Equation.DSMT4">
                  <p:embed/>
                </p:oleObj>
              </mc:Choice>
              <mc:Fallback>
                <p:oleObj name="Equation" r:id="rId8" imgW="2057400" imgH="330120" progId="Equation.DSMT4">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8513" y="1350963"/>
                        <a:ext cx="5527675"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80" name="Object 44"/>
          <p:cNvGraphicFramePr>
            <a:graphicFrameLocks noChangeAspect="1"/>
          </p:cNvGraphicFramePr>
          <p:nvPr/>
        </p:nvGraphicFramePr>
        <p:xfrm>
          <a:off x="2028825" y="2913063"/>
          <a:ext cx="4811713" cy="806450"/>
        </p:xfrm>
        <a:graphic>
          <a:graphicData uri="http://schemas.openxmlformats.org/presentationml/2006/ole">
            <mc:AlternateContent xmlns:mc="http://schemas.openxmlformats.org/markup-compatibility/2006">
              <mc:Choice xmlns:v="urn:schemas-microsoft-com:vml" Requires="v">
                <p:oleObj spid="_x0000_s87067" name="Equation" r:id="rId10" imgW="1790640" imgH="330120" progId="Equation.DSMT4">
                  <p:embed/>
                </p:oleObj>
              </mc:Choice>
              <mc:Fallback>
                <p:oleObj name="Equation" r:id="rId10" imgW="1790640" imgH="330120" progId="Equation.DSMT4">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8825" y="2913063"/>
                        <a:ext cx="4811713"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81" name="Object 45"/>
          <p:cNvGraphicFramePr>
            <a:graphicFrameLocks noChangeAspect="1"/>
          </p:cNvGraphicFramePr>
          <p:nvPr/>
        </p:nvGraphicFramePr>
        <p:xfrm>
          <a:off x="2051050" y="2143125"/>
          <a:ext cx="5868988" cy="806450"/>
        </p:xfrm>
        <a:graphic>
          <a:graphicData uri="http://schemas.openxmlformats.org/presentationml/2006/ole">
            <mc:AlternateContent xmlns:mc="http://schemas.openxmlformats.org/markup-compatibility/2006">
              <mc:Choice xmlns:v="urn:schemas-microsoft-com:vml" Requires="v">
                <p:oleObj spid="_x0000_s87068" name="Equation" r:id="rId12" imgW="2184120" imgH="330120" progId="Equation.DSMT4">
                  <p:embed/>
                </p:oleObj>
              </mc:Choice>
              <mc:Fallback>
                <p:oleObj name="Equation" r:id="rId12" imgW="2184120" imgH="330120" progId="Equation.DSMT4">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1050" y="2143125"/>
                        <a:ext cx="5868988"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77"/>
                                        </p:tgtEl>
                                        <p:attrNameLst>
                                          <p:attrName>style.visibility</p:attrName>
                                        </p:attrNameLst>
                                      </p:cBhvr>
                                      <p:to>
                                        <p:strVal val="visible"/>
                                      </p:to>
                                    </p:set>
                                    <p:anim calcmode="lin" valueType="num">
                                      <p:cBhvr additive="base">
                                        <p:cTn id="7" dur="500" fill="hold"/>
                                        <p:tgtEl>
                                          <p:spTgt spid="39977"/>
                                        </p:tgtEl>
                                        <p:attrNameLst>
                                          <p:attrName>ppt_x</p:attrName>
                                        </p:attrNameLst>
                                      </p:cBhvr>
                                      <p:tavLst>
                                        <p:tav tm="0">
                                          <p:val>
                                            <p:strVal val="0-#ppt_w/2"/>
                                          </p:val>
                                        </p:tav>
                                        <p:tav tm="100000">
                                          <p:val>
                                            <p:strVal val="#ppt_x"/>
                                          </p:val>
                                        </p:tav>
                                      </p:tavLst>
                                    </p:anim>
                                    <p:anim calcmode="lin" valueType="num">
                                      <p:cBhvr additive="base">
                                        <p:cTn id="8" dur="500" fill="hold"/>
                                        <p:tgtEl>
                                          <p:spTgt spid="399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9978"/>
                                        </p:tgtEl>
                                        <p:attrNameLst>
                                          <p:attrName>style.visibility</p:attrName>
                                        </p:attrNameLst>
                                      </p:cBhvr>
                                      <p:to>
                                        <p:strVal val="visible"/>
                                      </p:to>
                                    </p:set>
                                    <p:anim calcmode="lin" valueType="num">
                                      <p:cBhvr additive="base">
                                        <p:cTn id="13" dur="500" fill="hold"/>
                                        <p:tgtEl>
                                          <p:spTgt spid="39978"/>
                                        </p:tgtEl>
                                        <p:attrNameLst>
                                          <p:attrName>ppt_x</p:attrName>
                                        </p:attrNameLst>
                                      </p:cBhvr>
                                      <p:tavLst>
                                        <p:tav tm="0">
                                          <p:val>
                                            <p:strVal val="0-#ppt_w/2"/>
                                          </p:val>
                                        </p:tav>
                                        <p:tav tm="100000">
                                          <p:val>
                                            <p:strVal val="#ppt_x"/>
                                          </p:val>
                                        </p:tav>
                                      </p:tavLst>
                                    </p:anim>
                                    <p:anim calcmode="lin" valueType="num">
                                      <p:cBhvr additive="base">
                                        <p:cTn id="14" dur="500" fill="hold"/>
                                        <p:tgtEl>
                                          <p:spTgt spid="399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9981"/>
                                        </p:tgtEl>
                                        <p:attrNameLst>
                                          <p:attrName>style.visibility</p:attrName>
                                        </p:attrNameLst>
                                      </p:cBhvr>
                                      <p:to>
                                        <p:strVal val="visible"/>
                                      </p:to>
                                    </p:set>
                                    <p:anim calcmode="lin" valueType="num">
                                      <p:cBhvr additive="base">
                                        <p:cTn id="19" dur="500" fill="hold"/>
                                        <p:tgtEl>
                                          <p:spTgt spid="39981"/>
                                        </p:tgtEl>
                                        <p:attrNameLst>
                                          <p:attrName>ppt_x</p:attrName>
                                        </p:attrNameLst>
                                      </p:cBhvr>
                                      <p:tavLst>
                                        <p:tav tm="0">
                                          <p:val>
                                            <p:strVal val="0-#ppt_w/2"/>
                                          </p:val>
                                        </p:tav>
                                        <p:tav tm="100000">
                                          <p:val>
                                            <p:strVal val="#ppt_x"/>
                                          </p:val>
                                        </p:tav>
                                      </p:tavLst>
                                    </p:anim>
                                    <p:anim calcmode="lin" valueType="num">
                                      <p:cBhvr additive="base">
                                        <p:cTn id="20" dur="500" fill="hold"/>
                                        <p:tgtEl>
                                          <p:spTgt spid="399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9980"/>
                                        </p:tgtEl>
                                        <p:attrNameLst>
                                          <p:attrName>style.visibility</p:attrName>
                                        </p:attrNameLst>
                                      </p:cBhvr>
                                      <p:to>
                                        <p:strVal val="visible"/>
                                      </p:to>
                                    </p:set>
                                    <p:anim calcmode="lin" valueType="num">
                                      <p:cBhvr additive="base">
                                        <p:cTn id="25" dur="500" fill="hold"/>
                                        <p:tgtEl>
                                          <p:spTgt spid="39980"/>
                                        </p:tgtEl>
                                        <p:attrNameLst>
                                          <p:attrName>ppt_x</p:attrName>
                                        </p:attrNameLst>
                                      </p:cBhvr>
                                      <p:tavLst>
                                        <p:tav tm="0">
                                          <p:val>
                                            <p:strVal val="0-#ppt_w/2"/>
                                          </p:val>
                                        </p:tav>
                                        <p:tav tm="100000">
                                          <p:val>
                                            <p:strVal val="#ppt_x"/>
                                          </p:val>
                                        </p:tav>
                                      </p:tavLst>
                                    </p:anim>
                                    <p:anim calcmode="lin" valueType="num">
                                      <p:cBhvr additive="base">
                                        <p:cTn id="26" dur="500" fill="hold"/>
                                        <p:tgtEl>
                                          <p:spTgt spid="399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9969"/>
                                        </p:tgtEl>
                                        <p:attrNameLst>
                                          <p:attrName>style.visibility</p:attrName>
                                        </p:attrNameLst>
                                      </p:cBhvr>
                                      <p:to>
                                        <p:strVal val="visible"/>
                                      </p:to>
                                    </p:set>
                                    <p:animEffect transition="in" filter="dissolve">
                                      <p:cBhvr>
                                        <p:cTn id="31" dur="500"/>
                                        <p:tgtEl>
                                          <p:spTgt spid="3996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39967"/>
                                        </p:tgtEl>
                                        <p:attrNameLst>
                                          <p:attrName>style.visibility</p:attrName>
                                        </p:attrNameLst>
                                      </p:cBhvr>
                                      <p:to>
                                        <p:strVal val="visible"/>
                                      </p:to>
                                    </p:set>
                                    <p:anim calcmode="lin" valueType="num">
                                      <p:cBhvr additive="base">
                                        <p:cTn id="36" dur="500" fill="hold"/>
                                        <p:tgtEl>
                                          <p:spTgt spid="39967"/>
                                        </p:tgtEl>
                                        <p:attrNameLst>
                                          <p:attrName>ppt_x</p:attrName>
                                        </p:attrNameLst>
                                      </p:cBhvr>
                                      <p:tavLst>
                                        <p:tav tm="0">
                                          <p:val>
                                            <p:strVal val="0-#ppt_w/2"/>
                                          </p:val>
                                        </p:tav>
                                        <p:tav tm="100000">
                                          <p:val>
                                            <p:strVal val="#ppt_x"/>
                                          </p:val>
                                        </p:tav>
                                      </p:tavLst>
                                    </p:anim>
                                    <p:anim calcmode="lin" valueType="num">
                                      <p:cBhvr additive="base">
                                        <p:cTn id="37" dur="500" fill="hold"/>
                                        <p:tgtEl>
                                          <p:spTgt spid="3996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39976"/>
                                        </p:tgtEl>
                                        <p:attrNameLst>
                                          <p:attrName>style.visibility</p:attrName>
                                        </p:attrNameLst>
                                      </p:cBhvr>
                                      <p:to>
                                        <p:strVal val="visible"/>
                                      </p:to>
                                    </p:set>
                                    <p:anim calcmode="lin" valueType="num">
                                      <p:cBhvr additive="base">
                                        <p:cTn id="42" dur="500" fill="hold"/>
                                        <p:tgtEl>
                                          <p:spTgt spid="39976"/>
                                        </p:tgtEl>
                                        <p:attrNameLst>
                                          <p:attrName>ppt_x</p:attrName>
                                        </p:attrNameLst>
                                      </p:cBhvr>
                                      <p:tavLst>
                                        <p:tav tm="0">
                                          <p:val>
                                            <p:strVal val="0-#ppt_w/2"/>
                                          </p:val>
                                        </p:tav>
                                        <p:tav tm="100000">
                                          <p:val>
                                            <p:strVal val="#ppt_x"/>
                                          </p:val>
                                        </p:tav>
                                      </p:tavLst>
                                    </p:anim>
                                    <p:anim calcmode="lin" valueType="num">
                                      <p:cBhvr additive="base">
                                        <p:cTn id="43" dur="500" fill="hold"/>
                                        <p:tgtEl>
                                          <p:spTgt spid="399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9" grpId="0"/>
      <p:bldP spid="3997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306388" y="657225"/>
            <a:ext cx="8574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just" eaLnBrk="0" hangingPunct="0"/>
            <a:r>
              <a:rPr lang="zh-CN" altLang="en-US" b="1">
                <a:ea typeface="楷体_GB2312" pitchFamily="49" charset="-122"/>
              </a:rPr>
              <a:t>一、非正弦周期量</a:t>
            </a:r>
            <a:r>
              <a:rPr lang="zh-CN" altLang="zh-CN" b="1">
                <a:ea typeface="楷体_GB2312" pitchFamily="49" charset="-122"/>
              </a:rPr>
              <a:t>的有效值</a:t>
            </a:r>
            <a:endParaRPr lang="zh-CN" altLang="en-US" b="1">
              <a:ea typeface="楷体_GB2312" pitchFamily="49" charset="-122"/>
            </a:endParaRPr>
          </a:p>
        </p:txBody>
      </p:sp>
      <p:graphicFrame>
        <p:nvGraphicFramePr>
          <p:cNvPr id="98309" name="Object 5"/>
          <p:cNvGraphicFramePr>
            <a:graphicFrameLocks noChangeAspect="1"/>
          </p:cNvGraphicFramePr>
          <p:nvPr/>
        </p:nvGraphicFramePr>
        <p:xfrm>
          <a:off x="3708400" y="2241550"/>
          <a:ext cx="2268538" cy="1039813"/>
        </p:xfrm>
        <a:graphic>
          <a:graphicData uri="http://schemas.openxmlformats.org/presentationml/2006/ole">
            <mc:AlternateContent xmlns:mc="http://schemas.openxmlformats.org/markup-compatibility/2006">
              <mc:Choice xmlns:v="urn:schemas-microsoft-com:vml" Requires="v">
                <p:oleObj spid="_x0000_s8211" name="Equation" r:id="rId4" imgW="914400" imgH="419040" progId="Equation.DSMT4">
                  <p:embed/>
                </p:oleObj>
              </mc:Choice>
              <mc:Fallback>
                <p:oleObj name="Equation" r:id="rId4" imgW="914400" imgH="419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241550"/>
                        <a:ext cx="2268538"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0" name="Object 6"/>
          <p:cNvGraphicFramePr>
            <a:graphicFrameLocks noChangeAspect="1"/>
          </p:cNvGraphicFramePr>
          <p:nvPr/>
        </p:nvGraphicFramePr>
        <p:xfrm>
          <a:off x="3724275" y="981075"/>
          <a:ext cx="4503738" cy="1198563"/>
        </p:xfrm>
        <a:graphic>
          <a:graphicData uri="http://schemas.openxmlformats.org/presentationml/2006/ole">
            <mc:AlternateContent xmlns:mc="http://schemas.openxmlformats.org/markup-compatibility/2006">
              <mc:Choice xmlns:v="urn:schemas-microsoft-com:vml" Requires="v">
                <p:oleObj spid="_x0000_s8212" name="Equation" r:id="rId6" imgW="1625400" imgH="431640" progId="Equation.DSMT4">
                  <p:embed/>
                </p:oleObj>
              </mc:Choice>
              <mc:Fallback>
                <p:oleObj name="Equation" r:id="rId6" imgW="1625400" imgH="431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4275" y="981075"/>
                        <a:ext cx="4503738"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1" name="Object 7"/>
          <p:cNvGraphicFramePr>
            <a:graphicFrameLocks noChangeAspect="1"/>
          </p:cNvGraphicFramePr>
          <p:nvPr/>
        </p:nvGraphicFramePr>
        <p:xfrm>
          <a:off x="885825" y="3246438"/>
          <a:ext cx="5341938" cy="1149350"/>
        </p:xfrm>
        <a:graphic>
          <a:graphicData uri="http://schemas.openxmlformats.org/presentationml/2006/ole">
            <mc:AlternateContent xmlns:mc="http://schemas.openxmlformats.org/markup-compatibility/2006">
              <mc:Choice xmlns:v="urn:schemas-microsoft-com:vml" Requires="v">
                <p:oleObj spid="_x0000_s8213" name="Equation" r:id="rId8" imgW="2311200" imgH="444240" progId="Equation.DSMT4">
                  <p:embed/>
                </p:oleObj>
              </mc:Choice>
              <mc:Fallback>
                <p:oleObj name="Equation" r:id="rId8" imgW="2311200" imgH="44424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5825" y="3246438"/>
                        <a:ext cx="5341938"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2" name="Text Box 8"/>
          <p:cNvSpPr txBox="1">
            <a:spLocks noChangeArrowheads="1"/>
          </p:cNvSpPr>
          <p:nvPr/>
        </p:nvSpPr>
        <p:spPr bwMode="auto">
          <a:xfrm>
            <a:off x="468313" y="2492375"/>
            <a:ext cx="345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根据有效值定义：</a:t>
            </a:r>
          </a:p>
        </p:txBody>
      </p:sp>
      <p:sp>
        <p:nvSpPr>
          <p:cNvPr id="98313" name="Text Box 9"/>
          <p:cNvSpPr txBox="1">
            <a:spLocks noChangeArrowheads="1"/>
          </p:cNvSpPr>
          <p:nvPr/>
        </p:nvSpPr>
        <p:spPr bwMode="auto">
          <a:xfrm>
            <a:off x="431800" y="1341438"/>
            <a:ext cx="340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设非正弦周期电流为：</a:t>
            </a:r>
          </a:p>
        </p:txBody>
      </p:sp>
      <p:graphicFrame>
        <p:nvGraphicFramePr>
          <p:cNvPr id="98320" name="Object 16"/>
          <p:cNvGraphicFramePr>
            <a:graphicFrameLocks noChangeAspect="1"/>
          </p:cNvGraphicFramePr>
          <p:nvPr/>
        </p:nvGraphicFramePr>
        <p:xfrm>
          <a:off x="6227763" y="3238500"/>
          <a:ext cx="2592387" cy="1120775"/>
        </p:xfrm>
        <a:graphic>
          <a:graphicData uri="http://schemas.openxmlformats.org/presentationml/2006/ole">
            <mc:AlternateContent xmlns:mc="http://schemas.openxmlformats.org/markup-compatibility/2006">
              <mc:Choice xmlns:v="urn:schemas-microsoft-com:vml" Requires="v">
                <p:oleObj spid="_x0000_s8214" name="Equation" r:id="rId10" imgW="1117440" imgH="482400" progId="Equation.DSMT4">
                  <p:embed/>
                </p:oleObj>
              </mc:Choice>
              <mc:Fallback>
                <p:oleObj name="Equation" r:id="rId10" imgW="1117440" imgH="4824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7763" y="3238500"/>
                        <a:ext cx="2592387"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27" name="Object 23"/>
          <p:cNvGraphicFramePr>
            <a:graphicFrameLocks noChangeAspect="1"/>
          </p:cNvGraphicFramePr>
          <p:nvPr/>
        </p:nvGraphicFramePr>
        <p:xfrm>
          <a:off x="6192838" y="4430713"/>
          <a:ext cx="2303462" cy="1222375"/>
        </p:xfrm>
        <a:graphic>
          <a:graphicData uri="http://schemas.openxmlformats.org/presentationml/2006/ole">
            <mc:AlternateContent xmlns:mc="http://schemas.openxmlformats.org/markup-compatibility/2006">
              <mc:Choice xmlns:v="urn:schemas-microsoft-com:vml" Requires="v">
                <p:oleObj spid="_x0000_s8215" name="Equation" r:id="rId12" imgW="838080" imgH="444240" progId="Equation.DSMT4">
                  <p:embed/>
                </p:oleObj>
              </mc:Choice>
              <mc:Fallback>
                <p:oleObj name="Equation" r:id="rId12" imgW="838080" imgH="444240" progId="Equation.DSMT4">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92838" y="4430713"/>
                        <a:ext cx="2303462"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41" name="Text Box 37"/>
          <p:cNvSpPr txBox="1">
            <a:spLocks noChangeArrowheads="1"/>
          </p:cNvSpPr>
          <p:nvPr/>
        </p:nvSpPr>
        <p:spPr bwMode="auto">
          <a:xfrm>
            <a:off x="1150938" y="4467225"/>
            <a:ext cx="4573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如</a:t>
            </a:r>
            <a:r>
              <a:rPr lang="en-US" altLang="zh-CN" b="1">
                <a:solidFill>
                  <a:srgbClr val="0000FF"/>
                </a:solidFill>
                <a:ea typeface="楷体_GB2312" pitchFamily="49" charset="-122"/>
              </a:rPr>
              <a:t>(a+b+c+…)</a:t>
            </a:r>
            <a:r>
              <a:rPr lang="en-US" altLang="zh-CN" b="1" baseline="30000">
                <a:solidFill>
                  <a:srgbClr val="0000FF"/>
                </a:solidFill>
                <a:ea typeface="楷体_GB2312" pitchFamily="49" charset="-122"/>
              </a:rPr>
              <a:t>2</a:t>
            </a:r>
            <a:r>
              <a:rPr lang="zh-CN" altLang="en-US" b="1">
                <a:solidFill>
                  <a:srgbClr val="0000FF"/>
                </a:solidFill>
                <a:ea typeface="楷体_GB2312" pitchFamily="49" charset="-122"/>
              </a:rPr>
              <a:t>根展开后得：</a:t>
            </a:r>
          </a:p>
        </p:txBody>
      </p:sp>
      <p:sp>
        <p:nvSpPr>
          <p:cNvPr id="98342" name="Text Box 38"/>
          <p:cNvSpPr txBox="1">
            <a:spLocks noChangeArrowheads="1"/>
          </p:cNvSpPr>
          <p:nvPr/>
        </p:nvSpPr>
        <p:spPr bwMode="auto">
          <a:xfrm>
            <a:off x="1152525" y="5080000"/>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a:t>
            </a:r>
            <a:r>
              <a:rPr lang="en-US" altLang="zh-CN" b="1">
                <a:solidFill>
                  <a:srgbClr val="0000FF"/>
                </a:solidFill>
                <a:ea typeface="楷体_GB2312" pitchFamily="49" charset="-122"/>
              </a:rPr>
              <a:t>a</a:t>
            </a:r>
            <a:r>
              <a:rPr lang="en-US" altLang="zh-CN" b="1" baseline="30000">
                <a:solidFill>
                  <a:srgbClr val="0000FF"/>
                </a:solidFill>
                <a:ea typeface="楷体_GB2312" pitchFamily="49" charset="-122"/>
              </a:rPr>
              <a:t>2</a:t>
            </a:r>
            <a:r>
              <a:rPr lang="en-US" altLang="zh-CN" b="1">
                <a:solidFill>
                  <a:srgbClr val="0000FF"/>
                </a:solidFill>
                <a:ea typeface="楷体_GB2312" pitchFamily="49" charset="-122"/>
              </a:rPr>
              <a:t>+b</a:t>
            </a:r>
            <a:r>
              <a:rPr lang="en-US" altLang="zh-CN" b="1" baseline="30000">
                <a:solidFill>
                  <a:srgbClr val="0000FF"/>
                </a:solidFill>
                <a:ea typeface="楷体_GB2312" pitchFamily="49" charset="-122"/>
              </a:rPr>
              <a:t>2</a:t>
            </a:r>
            <a:r>
              <a:rPr lang="en-US" altLang="zh-CN" b="1">
                <a:solidFill>
                  <a:srgbClr val="0000FF"/>
                </a:solidFill>
                <a:ea typeface="楷体_GB2312" pitchFamily="49" charset="-122"/>
              </a:rPr>
              <a:t>+c</a:t>
            </a:r>
            <a:r>
              <a:rPr lang="en-US" altLang="zh-CN" b="1" baseline="30000">
                <a:solidFill>
                  <a:srgbClr val="0000FF"/>
                </a:solidFill>
                <a:ea typeface="楷体_GB2312" pitchFamily="49" charset="-122"/>
              </a:rPr>
              <a:t>2</a:t>
            </a:r>
            <a:r>
              <a:rPr lang="en-US" altLang="zh-CN" b="1">
                <a:solidFill>
                  <a:srgbClr val="0000FF"/>
                </a:solidFill>
                <a:ea typeface="楷体_GB2312" pitchFamily="49" charset="-122"/>
              </a:rPr>
              <a:t>+…+2ab+2bc+2ca+…</a:t>
            </a:r>
          </a:p>
        </p:txBody>
      </p:sp>
      <p:sp>
        <p:nvSpPr>
          <p:cNvPr id="98343" name="Text Box 39"/>
          <p:cNvSpPr txBox="1">
            <a:spLocks noChangeArrowheads="1"/>
          </p:cNvSpPr>
          <p:nvPr/>
        </p:nvSpPr>
        <p:spPr bwMode="auto">
          <a:xfrm>
            <a:off x="595313" y="5511800"/>
            <a:ext cx="8153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zh-CN" altLang="en-US" b="1">
                <a:solidFill>
                  <a:srgbClr val="FF0000"/>
                </a:solidFill>
                <a:ea typeface="楷体_GB2312" pitchFamily="49" charset="-122"/>
              </a:rPr>
              <a:t>结论：周期函数的有效值为直流分量及各次谐波分量有效值平方和的方根。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0-#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8313"/>
                                        </p:tgtEl>
                                        <p:attrNameLst>
                                          <p:attrName>style.visibility</p:attrName>
                                        </p:attrNameLst>
                                      </p:cBhvr>
                                      <p:to>
                                        <p:strVal val="visible"/>
                                      </p:to>
                                    </p:set>
                                    <p:animEffect transition="in" filter="wipe(left)">
                                      <p:cBhvr>
                                        <p:cTn id="13" dur="500"/>
                                        <p:tgtEl>
                                          <p:spTgt spid="98313"/>
                                        </p:tgtEl>
                                      </p:cBhvr>
                                    </p:animEffect>
                                  </p:childTnLst>
                                </p:cTn>
                              </p:par>
                            </p:childTnLst>
                          </p:cTn>
                        </p:par>
                        <p:par>
                          <p:cTn id="14" fill="hold" nodeType="afterGroup">
                            <p:stCondLst>
                              <p:cond delay="500"/>
                            </p:stCondLst>
                            <p:childTnLst>
                              <p:par>
                                <p:cTn id="15" presetID="16" presetClass="entr" presetSubtype="42" fill="hold" nodeType="afterEffect">
                                  <p:stCondLst>
                                    <p:cond delay="0"/>
                                  </p:stCondLst>
                                  <p:childTnLst>
                                    <p:set>
                                      <p:cBhvr>
                                        <p:cTn id="16" dur="1" fill="hold">
                                          <p:stCondLst>
                                            <p:cond delay="0"/>
                                          </p:stCondLst>
                                        </p:cTn>
                                        <p:tgtEl>
                                          <p:spTgt spid="98310"/>
                                        </p:tgtEl>
                                        <p:attrNameLst>
                                          <p:attrName>style.visibility</p:attrName>
                                        </p:attrNameLst>
                                      </p:cBhvr>
                                      <p:to>
                                        <p:strVal val="visible"/>
                                      </p:to>
                                    </p:set>
                                    <p:animEffect transition="in" filter="barn(outHorizontal)">
                                      <p:cBhvr>
                                        <p:cTn id="17" dur="500"/>
                                        <p:tgtEl>
                                          <p:spTgt spid="98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312"/>
                                        </p:tgtEl>
                                        <p:attrNameLst>
                                          <p:attrName>style.visibility</p:attrName>
                                        </p:attrNameLst>
                                      </p:cBhvr>
                                      <p:to>
                                        <p:strVal val="visible"/>
                                      </p:to>
                                    </p:set>
                                    <p:animEffect transition="in" filter="wipe(left)">
                                      <p:cBhvr>
                                        <p:cTn id="22" dur="500"/>
                                        <p:tgtEl>
                                          <p:spTgt spid="98312"/>
                                        </p:tgtEl>
                                      </p:cBhvr>
                                    </p:animEffect>
                                  </p:childTnLst>
                                </p:cTn>
                              </p:par>
                            </p:childTnLst>
                          </p:cTn>
                        </p:par>
                        <p:par>
                          <p:cTn id="23" fill="hold" nodeType="afterGroup">
                            <p:stCondLst>
                              <p:cond delay="500"/>
                            </p:stCondLst>
                            <p:childTnLst>
                              <p:par>
                                <p:cTn id="24" presetID="16" presetClass="entr" presetSubtype="37" fill="hold" nodeType="afterEffect">
                                  <p:stCondLst>
                                    <p:cond delay="0"/>
                                  </p:stCondLst>
                                  <p:childTnLst>
                                    <p:set>
                                      <p:cBhvr>
                                        <p:cTn id="25" dur="1" fill="hold">
                                          <p:stCondLst>
                                            <p:cond delay="0"/>
                                          </p:stCondLst>
                                        </p:cTn>
                                        <p:tgtEl>
                                          <p:spTgt spid="98309"/>
                                        </p:tgtEl>
                                        <p:attrNameLst>
                                          <p:attrName>style.visibility</p:attrName>
                                        </p:attrNameLst>
                                      </p:cBhvr>
                                      <p:to>
                                        <p:strVal val="visible"/>
                                      </p:to>
                                    </p:set>
                                    <p:animEffect transition="in" filter="barn(outVertical)">
                                      <p:cBhvr>
                                        <p:cTn id="26" dur="500"/>
                                        <p:tgtEl>
                                          <p:spTgt spid="983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42" fill="hold" nodeType="clickEffect">
                                  <p:stCondLst>
                                    <p:cond delay="0"/>
                                  </p:stCondLst>
                                  <p:childTnLst>
                                    <p:set>
                                      <p:cBhvr>
                                        <p:cTn id="30" dur="1" fill="hold">
                                          <p:stCondLst>
                                            <p:cond delay="0"/>
                                          </p:stCondLst>
                                        </p:cTn>
                                        <p:tgtEl>
                                          <p:spTgt spid="98311"/>
                                        </p:tgtEl>
                                        <p:attrNameLst>
                                          <p:attrName>style.visibility</p:attrName>
                                        </p:attrNameLst>
                                      </p:cBhvr>
                                      <p:to>
                                        <p:strVal val="visible"/>
                                      </p:to>
                                    </p:set>
                                    <p:animEffect transition="in" filter="barn(outHorizontal)">
                                      <p:cBhvr>
                                        <p:cTn id="31" dur="500"/>
                                        <p:tgtEl>
                                          <p:spTgt spid="983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8341"/>
                                        </p:tgtEl>
                                        <p:attrNameLst>
                                          <p:attrName>style.visibility</p:attrName>
                                        </p:attrNameLst>
                                      </p:cBhvr>
                                      <p:to>
                                        <p:strVal val="visible"/>
                                      </p:to>
                                    </p:set>
                                    <p:animEffect transition="in" filter="wipe(left)">
                                      <p:cBhvr>
                                        <p:cTn id="36" dur="500"/>
                                        <p:tgtEl>
                                          <p:spTgt spid="9834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8342"/>
                                        </p:tgtEl>
                                        <p:attrNameLst>
                                          <p:attrName>style.visibility</p:attrName>
                                        </p:attrNameLst>
                                      </p:cBhvr>
                                      <p:to>
                                        <p:strVal val="visible"/>
                                      </p:to>
                                    </p:set>
                                    <p:animEffect transition="in" filter="wipe(left)">
                                      <p:cBhvr>
                                        <p:cTn id="41" dur="500"/>
                                        <p:tgtEl>
                                          <p:spTgt spid="9834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37" fill="hold" nodeType="clickEffect">
                                  <p:stCondLst>
                                    <p:cond delay="0"/>
                                  </p:stCondLst>
                                  <p:childTnLst>
                                    <p:set>
                                      <p:cBhvr>
                                        <p:cTn id="45" dur="1" fill="hold">
                                          <p:stCondLst>
                                            <p:cond delay="0"/>
                                          </p:stCondLst>
                                        </p:cTn>
                                        <p:tgtEl>
                                          <p:spTgt spid="98320"/>
                                        </p:tgtEl>
                                        <p:attrNameLst>
                                          <p:attrName>style.visibility</p:attrName>
                                        </p:attrNameLst>
                                      </p:cBhvr>
                                      <p:to>
                                        <p:strVal val="visible"/>
                                      </p:to>
                                    </p:set>
                                    <p:animEffect transition="in" filter="barn(outVertical)">
                                      <p:cBhvr>
                                        <p:cTn id="46" dur="500"/>
                                        <p:tgtEl>
                                          <p:spTgt spid="983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37" fill="hold" nodeType="clickEffect">
                                  <p:stCondLst>
                                    <p:cond delay="0"/>
                                  </p:stCondLst>
                                  <p:childTnLst>
                                    <p:set>
                                      <p:cBhvr>
                                        <p:cTn id="50" dur="1" fill="hold">
                                          <p:stCondLst>
                                            <p:cond delay="0"/>
                                          </p:stCondLst>
                                        </p:cTn>
                                        <p:tgtEl>
                                          <p:spTgt spid="98327"/>
                                        </p:tgtEl>
                                        <p:attrNameLst>
                                          <p:attrName>style.visibility</p:attrName>
                                        </p:attrNameLst>
                                      </p:cBhvr>
                                      <p:to>
                                        <p:strVal val="visible"/>
                                      </p:to>
                                    </p:set>
                                    <p:animEffect transition="in" filter="barn(outVertical)">
                                      <p:cBhvr>
                                        <p:cTn id="51" dur="500"/>
                                        <p:tgtEl>
                                          <p:spTgt spid="983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98343"/>
                                        </p:tgtEl>
                                        <p:attrNameLst>
                                          <p:attrName>style.visibility</p:attrName>
                                        </p:attrNameLst>
                                      </p:cBhvr>
                                      <p:to>
                                        <p:strVal val="visible"/>
                                      </p:to>
                                    </p:set>
                                    <p:anim calcmode="lin" valueType="num">
                                      <p:cBhvr additive="base">
                                        <p:cTn id="56" dur="500" fill="hold"/>
                                        <p:tgtEl>
                                          <p:spTgt spid="98343"/>
                                        </p:tgtEl>
                                        <p:attrNameLst>
                                          <p:attrName>ppt_x</p:attrName>
                                        </p:attrNameLst>
                                      </p:cBhvr>
                                      <p:tavLst>
                                        <p:tav tm="0">
                                          <p:val>
                                            <p:strVal val="#ppt_x"/>
                                          </p:val>
                                        </p:tav>
                                        <p:tav tm="100000">
                                          <p:val>
                                            <p:strVal val="#ppt_x"/>
                                          </p:val>
                                        </p:tav>
                                      </p:tavLst>
                                    </p:anim>
                                    <p:anim calcmode="lin" valueType="num">
                                      <p:cBhvr additive="base">
                                        <p:cTn id="57" dur="500" fill="hold"/>
                                        <p:tgtEl>
                                          <p:spTgt spid="98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utoUpdateAnimBg="0"/>
      <p:bldP spid="98312" grpId="0"/>
      <p:bldP spid="98313" grpId="0"/>
      <p:bldP spid="98341" grpId="0"/>
      <p:bldP spid="98342" grpId="0"/>
      <p:bldP spid="9834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39" name="Text Box 23"/>
          <p:cNvSpPr txBox="1">
            <a:spLocks noChangeArrowheads="1"/>
          </p:cNvSpPr>
          <p:nvPr/>
        </p:nvSpPr>
        <p:spPr bwMode="auto">
          <a:xfrm>
            <a:off x="576263" y="2611438"/>
            <a:ext cx="795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(3). </a:t>
            </a:r>
            <a:r>
              <a:rPr lang="zh-CN" altLang="en-US" b="1">
                <a:ea typeface="楷体_GB2312" pitchFamily="49" charset="-122"/>
              </a:rPr>
              <a:t>若电路中存在非线性元件。</a:t>
            </a:r>
            <a:r>
              <a:rPr lang="zh-CN" altLang="en-US" sz="2000" b="1">
                <a:ea typeface="楷体_GB2312" pitchFamily="49" charset="-122"/>
              </a:rPr>
              <a:t> </a:t>
            </a:r>
          </a:p>
        </p:txBody>
      </p:sp>
      <p:sp>
        <p:nvSpPr>
          <p:cNvPr id="137240" name="Text Box 24"/>
          <p:cNvSpPr txBox="1">
            <a:spLocks noChangeArrowheads="1"/>
          </p:cNvSpPr>
          <p:nvPr/>
        </p:nvSpPr>
        <p:spPr bwMode="auto">
          <a:xfrm>
            <a:off x="300038" y="776288"/>
            <a:ext cx="854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00"/>
                </a:solidFill>
                <a:ea typeface="楷体_GB2312" pitchFamily="49" charset="-122"/>
              </a:rPr>
              <a:t>二、非正弦周期信号的产生：</a:t>
            </a:r>
          </a:p>
        </p:txBody>
      </p:sp>
      <p:sp>
        <p:nvSpPr>
          <p:cNvPr id="137242" name="Text Box 26"/>
          <p:cNvSpPr txBox="1">
            <a:spLocks noChangeArrowheads="1"/>
          </p:cNvSpPr>
          <p:nvPr/>
        </p:nvSpPr>
        <p:spPr bwMode="auto">
          <a:xfrm>
            <a:off x="576263" y="1316038"/>
            <a:ext cx="77406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ea typeface="楷体_GB2312" pitchFamily="49" charset="-122"/>
              </a:rPr>
              <a:t>(1).</a:t>
            </a:r>
            <a:r>
              <a:rPr lang="zh-CN" altLang="en-US" b="1">
                <a:ea typeface="楷体_GB2312" pitchFamily="49" charset="-122"/>
              </a:rPr>
              <a:t>电源提供的电压或电流是非正弦周期变化的；</a:t>
            </a:r>
          </a:p>
        </p:txBody>
      </p:sp>
      <p:sp>
        <p:nvSpPr>
          <p:cNvPr id="137243" name="Text Box 27"/>
          <p:cNvSpPr txBox="1">
            <a:spLocks noChangeArrowheads="1"/>
          </p:cNvSpPr>
          <p:nvPr/>
        </p:nvSpPr>
        <p:spPr bwMode="auto">
          <a:xfrm>
            <a:off x="576263" y="1963738"/>
            <a:ext cx="78835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pPr>
            <a:r>
              <a:rPr lang="en-US" altLang="zh-CN" b="1">
                <a:ea typeface="楷体_GB2312" pitchFamily="49" charset="-122"/>
              </a:rPr>
              <a:t>(2).</a:t>
            </a:r>
            <a:r>
              <a:rPr lang="zh-CN" altLang="en-US" b="1">
                <a:ea typeface="楷体_GB2312" pitchFamily="49" charset="-122"/>
              </a:rPr>
              <a:t>电路中有不同频率的电源共同作用；</a:t>
            </a:r>
          </a:p>
        </p:txBody>
      </p:sp>
      <p:sp>
        <p:nvSpPr>
          <p:cNvPr id="137291" name="Text Box 75"/>
          <p:cNvSpPr txBox="1">
            <a:spLocks noChangeArrowheads="1"/>
          </p:cNvSpPr>
          <p:nvPr/>
        </p:nvSpPr>
        <p:spPr bwMode="auto">
          <a:xfrm>
            <a:off x="2484438" y="6032500"/>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如：全波整流电路</a:t>
            </a:r>
            <a:endParaRPr lang="zh-CN" altLang="en-US" sz="2000" b="1">
              <a:solidFill>
                <a:srgbClr val="0000FF"/>
              </a:solidFill>
              <a:ea typeface="楷体_GB2312" pitchFamily="49" charset="-122"/>
            </a:endParaRPr>
          </a:p>
        </p:txBody>
      </p:sp>
      <p:grpSp>
        <p:nvGrpSpPr>
          <p:cNvPr id="25647" name="Group 47"/>
          <p:cNvGrpSpPr>
            <a:grpSpLocks/>
          </p:cNvGrpSpPr>
          <p:nvPr/>
        </p:nvGrpSpPr>
        <p:grpSpPr bwMode="auto">
          <a:xfrm>
            <a:off x="900113" y="3997325"/>
            <a:ext cx="2232025" cy="800100"/>
            <a:chOff x="567" y="2518"/>
            <a:chExt cx="1406" cy="504"/>
          </a:xfrm>
        </p:grpSpPr>
        <p:sp>
          <p:nvSpPr>
            <p:cNvPr id="25641" name="Text Box 77"/>
            <p:cNvSpPr txBox="1">
              <a:spLocks noChangeArrowheads="1"/>
            </p:cNvSpPr>
            <p:nvPr/>
          </p:nvSpPr>
          <p:spPr bwMode="auto">
            <a:xfrm>
              <a:off x="1723" y="2734"/>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t</a:t>
              </a:r>
            </a:p>
          </p:txBody>
        </p:sp>
        <p:sp>
          <p:nvSpPr>
            <p:cNvPr id="25642" name="Arc 81"/>
            <p:cNvSpPr>
              <a:spLocks/>
            </p:cNvSpPr>
            <p:nvPr/>
          </p:nvSpPr>
          <p:spPr bwMode="auto">
            <a:xfrm rot="16200000" flipV="1">
              <a:off x="635" y="2508"/>
              <a:ext cx="368" cy="387"/>
            </a:xfrm>
            <a:custGeom>
              <a:avLst/>
              <a:gdLst>
                <a:gd name="T0" fmla="*/ 209 w 21600"/>
                <a:gd name="T1" fmla="*/ 0 h 39064"/>
                <a:gd name="T2" fmla="*/ 217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sp>
          <p:nvSpPr>
            <p:cNvPr id="25643" name="Arc 82"/>
            <p:cNvSpPr>
              <a:spLocks/>
            </p:cNvSpPr>
            <p:nvPr/>
          </p:nvSpPr>
          <p:spPr bwMode="auto">
            <a:xfrm rot="16200000" flipV="1">
              <a:off x="1394" y="2523"/>
              <a:ext cx="368" cy="362"/>
            </a:xfrm>
            <a:custGeom>
              <a:avLst/>
              <a:gdLst>
                <a:gd name="T0" fmla="*/ 209 w 21600"/>
                <a:gd name="T1" fmla="*/ 0 h 39064"/>
                <a:gd name="T2" fmla="*/ 217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sp>
          <p:nvSpPr>
            <p:cNvPr id="25644" name="Arc 83"/>
            <p:cNvSpPr>
              <a:spLocks/>
            </p:cNvSpPr>
            <p:nvPr/>
          </p:nvSpPr>
          <p:spPr bwMode="auto">
            <a:xfrm rot="5400000">
              <a:off x="1023" y="2552"/>
              <a:ext cx="368" cy="385"/>
            </a:xfrm>
            <a:custGeom>
              <a:avLst/>
              <a:gdLst>
                <a:gd name="T0" fmla="*/ 217 w 21600"/>
                <a:gd name="T1" fmla="*/ 0 h 39064"/>
                <a:gd name="T2" fmla="*/ 225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sp>
          <p:nvSpPr>
            <p:cNvPr id="25645" name="Line 92"/>
            <p:cNvSpPr>
              <a:spLocks noChangeShapeType="1"/>
            </p:cNvSpPr>
            <p:nvPr/>
          </p:nvSpPr>
          <p:spPr bwMode="auto">
            <a:xfrm>
              <a:off x="567" y="2727"/>
              <a:ext cx="12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25648" name="Group 48"/>
          <p:cNvGrpSpPr>
            <a:grpSpLocks/>
          </p:cNvGrpSpPr>
          <p:nvPr/>
        </p:nvGrpSpPr>
        <p:grpSpPr bwMode="auto">
          <a:xfrm>
            <a:off x="6408738" y="4716463"/>
            <a:ext cx="2266950" cy="801687"/>
            <a:chOff x="4037" y="2971"/>
            <a:chExt cx="1428" cy="505"/>
          </a:xfrm>
        </p:grpSpPr>
        <p:sp>
          <p:nvSpPr>
            <p:cNvPr id="25636" name="Text Box 93"/>
            <p:cNvSpPr txBox="1">
              <a:spLocks noChangeArrowheads="1"/>
            </p:cNvSpPr>
            <p:nvPr/>
          </p:nvSpPr>
          <p:spPr bwMode="auto">
            <a:xfrm>
              <a:off x="5215" y="318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t</a:t>
              </a:r>
            </a:p>
          </p:txBody>
        </p:sp>
        <p:sp>
          <p:nvSpPr>
            <p:cNvPr id="25637" name="Arc 94"/>
            <p:cNvSpPr>
              <a:spLocks/>
            </p:cNvSpPr>
            <p:nvPr/>
          </p:nvSpPr>
          <p:spPr bwMode="auto">
            <a:xfrm rot="16200000" flipV="1">
              <a:off x="4082" y="2961"/>
              <a:ext cx="368" cy="387"/>
            </a:xfrm>
            <a:custGeom>
              <a:avLst/>
              <a:gdLst>
                <a:gd name="T0" fmla="*/ 209 w 21600"/>
                <a:gd name="T1" fmla="*/ 0 h 39064"/>
                <a:gd name="T2" fmla="*/ 217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sp>
          <p:nvSpPr>
            <p:cNvPr id="25638" name="Arc 95"/>
            <p:cNvSpPr>
              <a:spLocks/>
            </p:cNvSpPr>
            <p:nvPr/>
          </p:nvSpPr>
          <p:spPr bwMode="auto">
            <a:xfrm rot="16200000" flipV="1">
              <a:off x="4858" y="2960"/>
              <a:ext cx="368" cy="395"/>
            </a:xfrm>
            <a:custGeom>
              <a:avLst/>
              <a:gdLst>
                <a:gd name="T0" fmla="*/ 209 w 21600"/>
                <a:gd name="T1" fmla="*/ 0 h 39064"/>
                <a:gd name="T2" fmla="*/ 217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sp>
          <p:nvSpPr>
            <p:cNvPr id="25639" name="Line 97"/>
            <p:cNvSpPr>
              <a:spLocks noChangeShapeType="1"/>
            </p:cNvSpPr>
            <p:nvPr/>
          </p:nvSpPr>
          <p:spPr bwMode="auto">
            <a:xfrm>
              <a:off x="4037" y="3181"/>
              <a:ext cx="12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40" name="Arc 98"/>
            <p:cNvSpPr>
              <a:spLocks/>
            </p:cNvSpPr>
            <p:nvPr/>
          </p:nvSpPr>
          <p:spPr bwMode="auto">
            <a:xfrm rot="16200000" flipV="1">
              <a:off x="4468" y="2965"/>
              <a:ext cx="368" cy="385"/>
            </a:xfrm>
            <a:custGeom>
              <a:avLst/>
              <a:gdLst>
                <a:gd name="T0" fmla="*/ 209 w 21600"/>
                <a:gd name="T1" fmla="*/ 0 h 39064"/>
                <a:gd name="T2" fmla="*/ 217 w 21600"/>
                <a:gd name="T3" fmla="*/ 385 h 39064"/>
                <a:gd name="T4" fmla="*/ 0 w 21600"/>
                <a:gd name="T5" fmla="*/ 193 h 39064"/>
                <a:gd name="T6" fmla="*/ 0 60000 65536"/>
                <a:gd name="T7" fmla="*/ 0 60000 65536"/>
                <a:gd name="T8" fmla="*/ 0 60000 65536"/>
                <a:gd name="T9" fmla="*/ 0 w 21600"/>
                <a:gd name="T10" fmla="*/ 0 h 39064"/>
                <a:gd name="T11" fmla="*/ 21600 w 21600"/>
                <a:gd name="T12" fmla="*/ 39064 h 39064"/>
              </a:gdLst>
              <a:ahLst/>
              <a:cxnLst>
                <a:cxn ang="T6">
                  <a:pos x="T0" y="T1"/>
                </a:cxn>
                <a:cxn ang="T7">
                  <a:pos x="T2" y="T3"/>
                </a:cxn>
                <a:cxn ang="T8">
                  <a:pos x="T4" y="T5"/>
                </a:cxn>
              </a:cxnLst>
              <a:rect l="T9" t="T10" r="T11" b="T12"/>
              <a:pathLst>
                <a:path w="21600" h="39064" fill="none" extrusionOk="0">
                  <a:moveTo>
                    <a:pt x="9057" y="0"/>
                  </a:moveTo>
                  <a:cubicBezTo>
                    <a:pt x="16704" y="3532"/>
                    <a:pt x="21600" y="11186"/>
                    <a:pt x="21600" y="19609"/>
                  </a:cubicBezTo>
                  <a:cubicBezTo>
                    <a:pt x="21600" y="27900"/>
                    <a:pt x="16853" y="35460"/>
                    <a:pt x="9384" y="39063"/>
                  </a:cubicBezTo>
                </a:path>
                <a:path w="21600" h="39064" stroke="0" extrusionOk="0">
                  <a:moveTo>
                    <a:pt x="9057" y="0"/>
                  </a:moveTo>
                  <a:cubicBezTo>
                    <a:pt x="16704" y="3532"/>
                    <a:pt x="21600" y="11186"/>
                    <a:pt x="21600" y="19609"/>
                  </a:cubicBezTo>
                  <a:cubicBezTo>
                    <a:pt x="21600" y="27900"/>
                    <a:pt x="16853" y="35460"/>
                    <a:pt x="9384" y="39063"/>
                  </a:cubicBezTo>
                  <a:lnTo>
                    <a:pt x="0" y="19609"/>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lIns="90000" tIns="46800" rIns="90000" bIns="46800" anchor="ctr">
              <a:spAutoFit/>
            </a:bodyPr>
            <a:lstStyle/>
            <a:p>
              <a:endParaRPr lang="zh-CN" altLang="en-US">
                <a:ea typeface="楷体_GB2312" pitchFamily="49" charset="-122"/>
              </a:endParaRPr>
            </a:p>
          </p:txBody>
        </p:sp>
      </p:grpSp>
      <p:grpSp>
        <p:nvGrpSpPr>
          <p:cNvPr id="4" name="Group 145"/>
          <p:cNvGrpSpPr>
            <a:grpSpLocks/>
          </p:cNvGrpSpPr>
          <p:nvPr/>
        </p:nvGrpSpPr>
        <p:grpSpPr bwMode="auto">
          <a:xfrm>
            <a:off x="2771775" y="3455988"/>
            <a:ext cx="3560763" cy="2170112"/>
            <a:chOff x="3175" y="2636"/>
            <a:chExt cx="2243" cy="1367"/>
          </a:xfrm>
        </p:grpSpPr>
        <p:sp>
          <p:nvSpPr>
            <p:cNvPr id="25610" name="Line 134"/>
            <p:cNvSpPr>
              <a:spLocks noChangeShapeType="1"/>
            </p:cNvSpPr>
            <p:nvPr/>
          </p:nvSpPr>
          <p:spPr bwMode="auto">
            <a:xfrm>
              <a:off x="5172" y="3180"/>
              <a:ext cx="0" cy="8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11" name="Line 131"/>
            <p:cNvSpPr>
              <a:spLocks noChangeShapeType="1"/>
            </p:cNvSpPr>
            <p:nvPr/>
          </p:nvSpPr>
          <p:spPr bwMode="auto">
            <a:xfrm rot="8100000">
              <a:off x="4173" y="3407"/>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12" name="Line 130"/>
            <p:cNvSpPr>
              <a:spLocks noChangeShapeType="1"/>
            </p:cNvSpPr>
            <p:nvPr/>
          </p:nvSpPr>
          <p:spPr bwMode="auto">
            <a:xfrm rot="2700000">
              <a:off x="3719" y="3407"/>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13" name="Line 129"/>
            <p:cNvSpPr>
              <a:spLocks noChangeShapeType="1"/>
            </p:cNvSpPr>
            <p:nvPr/>
          </p:nvSpPr>
          <p:spPr bwMode="auto">
            <a:xfrm rot="2700000">
              <a:off x="4173" y="2954"/>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14" name="Line 132"/>
            <p:cNvSpPr>
              <a:spLocks noChangeShapeType="1"/>
            </p:cNvSpPr>
            <p:nvPr/>
          </p:nvSpPr>
          <p:spPr bwMode="auto">
            <a:xfrm rot="8100000">
              <a:off x="3720" y="2953"/>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15" name="Text Box 114"/>
            <p:cNvSpPr txBox="1">
              <a:spLocks noChangeArrowheads="1"/>
            </p:cNvSpPr>
            <p:nvPr/>
          </p:nvSpPr>
          <p:spPr bwMode="auto">
            <a:xfrm>
              <a:off x="3175" y="271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5616" name="Text Box 115"/>
            <p:cNvSpPr txBox="1">
              <a:spLocks noChangeArrowheads="1"/>
            </p:cNvSpPr>
            <p:nvPr/>
          </p:nvSpPr>
          <p:spPr bwMode="auto">
            <a:xfrm>
              <a:off x="3188" y="32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25617" name="Text Box 116"/>
            <p:cNvSpPr txBox="1">
              <a:spLocks noChangeArrowheads="1"/>
            </p:cNvSpPr>
            <p:nvPr/>
          </p:nvSpPr>
          <p:spPr bwMode="auto">
            <a:xfrm>
              <a:off x="4869" y="343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a:ea typeface="楷体_GB2312" pitchFamily="49" charset="-122"/>
                </a:rPr>
                <a:t>R</a:t>
              </a:r>
            </a:p>
          </p:txBody>
        </p:sp>
        <p:sp>
          <p:nvSpPr>
            <p:cNvPr id="25618" name="Rectangle 117"/>
            <p:cNvSpPr>
              <a:spLocks noChangeArrowheads="1"/>
            </p:cNvSpPr>
            <p:nvPr/>
          </p:nvSpPr>
          <p:spPr bwMode="auto">
            <a:xfrm rot="5400000">
              <a:off x="5036" y="3543"/>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25619" name="AutoShape 121"/>
            <p:cNvSpPr>
              <a:spLocks noChangeArrowheads="1"/>
            </p:cNvSpPr>
            <p:nvPr/>
          </p:nvSpPr>
          <p:spPr bwMode="auto">
            <a:xfrm rot="2700000">
              <a:off x="4403" y="3345"/>
              <a:ext cx="168" cy="144"/>
            </a:xfrm>
            <a:prstGeom prst="triangle">
              <a:avLst>
                <a:gd name="adj" fmla="val 50000"/>
              </a:avLst>
            </a:prstGeom>
            <a:solidFill>
              <a:srgbClr val="00FFFF"/>
            </a:solidFill>
            <a:ln w="19050">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25620" name="Line 122"/>
            <p:cNvSpPr>
              <a:spLocks noChangeShapeType="1"/>
            </p:cNvSpPr>
            <p:nvPr/>
          </p:nvSpPr>
          <p:spPr bwMode="auto">
            <a:xfrm rot="2700000">
              <a:off x="4434" y="3376"/>
              <a:ext cx="2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1" name="AutoShape 123"/>
            <p:cNvSpPr>
              <a:spLocks noChangeArrowheads="1"/>
            </p:cNvSpPr>
            <p:nvPr/>
          </p:nvSpPr>
          <p:spPr bwMode="auto">
            <a:xfrm rot="8100000">
              <a:off x="4413" y="2885"/>
              <a:ext cx="168" cy="144"/>
            </a:xfrm>
            <a:prstGeom prst="triangle">
              <a:avLst>
                <a:gd name="adj" fmla="val 50000"/>
              </a:avLst>
            </a:prstGeom>
            <a:solidFill>
              <a:srgbClr val="00FFFF"/>
            </a:solidFill>
            <a:ln w="19050">
              <a:solidFill>
                <a:schemeClr val="tx1"/>
              </a:solidFill>
              <a:miter lim="800000"/>
              <a:headEnd/>
              <a:tailEnd/>
            </a:ln>
          </p:spPr>
          <p:txBody>
            <a:bodyPr rot="10800000" wrap="none" anchor="ctr"/>
            <a:lstStyle/>
            <a:p>
              <a:endParaRPr lang="zh-CN" altLang="en-US">
                <a:ea typeface="楷体_GB2312" pitchFamily="49" charset="-122"/>
              </a:endParaRPr>
            </a:p>
          </p:txBody>
        </p:sp>
        <p:sp>
          <p:nvSpPr>
            <p:cNvPr id="25622" name="Line 124"/>
            <p:cNvSpPr>
              <a:spLocks noChangeShapeType="1"/>
            </p:cNvSpPr>
            <p:nvPr/>
          </p:nvSpPr>
          <p:spPr bwMode="auto">
            <a:xfrm rot="8100000">
              <a:off x="4440" y="2999"/>
              <a:ext cx="2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AutoShape 125"/>
            <p:cNvSpPr>
              <a:spLocks noChangeArrowheads="1"/>
            </p:cNvSpPr>
            <p:nvPr/>
          </p:nvSpPr>
          <p:spPr bwMode="auto">
            <a:xfrm rot="8100000">
              <a:off x="3959" y="3339"/>
              <a:ext cx="168" cy="144"/>
            </a:xfrm>
            <a:prstGeom prst="triangle">
              <a:avLst>
                <a:gd name="adj" fmla="val 50000"/>
              </a:avLst>
            </a:prstGeom>
            <a:solidFill>
              <a:srgbClr val="00FFFF"/>
            </a:solidFill>
            <a:ln w="19050">
              <a:solidFill>
                <a:schemeClr val="tx1"/>
              </a:solidFill>
              <a:miter lim="800000"/>
              <a:headEnd/>
              <a:tailEnd/>
            </a:ln>
          </p:spPr>
          <p:txBody>
            <a:bodyPr rot="10800000" wrap="none" anchor="ctr"/>
            <a:lstStyle/>
            <a:p>
              <a:endParaRPr lang="zh-CN" altLang="en-US">
                <a:ea typeface="楷体_GB2312" pitchFamily="49" charset="-122"/>
              </a:endParaRPr>
            </a:p>
          </p:txBody>
        </p:sp>
        <p:sp>
          <p:nvSpPr>
            <p:cNvPr id="25624" name="Line 126"/>
            <p:cNvSpPr>
              <a:spLocks noChangeShapeType="1"/>
            </p:cNvSpPr>
            <p:nvPr/>
          </p:nvSpPr>
          <p:spPr bwMode="auto">
            <a:xfrm rot="8100000">
              <a:off x="3986" y="3453"/>
              <a:ext cx="2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AutoShape 127"/>
            <p:cNvSpPr>
              <a:spLocks noChangeArrowheads="1"/>
            </p:cNvSpPr>
            <p:nvPr/>
          </p:nvSpPr>
          <p:spPr bwMode="auto">
            <a:xfrm rot="2700000">
              <a:off x="3949" y="2891"/>
              <a:ext cx="168" cy="144"/>
            </a:xfrm>
            <a:prstGeom prst="triangle">
              <a:avLst>
                <a:gd name="adj" fmla="val 50000"/>
              </a:avLst>
            </a:prstGeom>
            <a:solidFill>
              <a:srgbClr val="00FFFF"/>
            </a:solidFill>
            <a:ln w="19050">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25626" name="Line 128"/>
            <p:cNvSpPr>
              <a:spLocks noChangeShapeType="1"/>
            </p:cNvSpPr>
            <p:nvPr/>
          </p:nvSpPr>
          <p:spPr bwMode="auto">
            <a:xfrm rot="2700000">
              <a:off x="3980" y="2922"/>
              <a:ext cx="2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Line 135"/>
            <p:cNvSpPr>
              <a:spLocks noChangeShapeType="1"/>
            </p:cNvSpPr>
            <p:nvPr/>
          </p:nvSpPr>
          <p:spPr bwMode="auto">
            <a:xfrm>
              <a:off x="4718" y="3179"/>
              <a:ext cx="454"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28" name="Line 136"/>
            <p:cNvSpPr>
              <a:spLocks noChangeShapeType="1"/>
            </p:cNvSpPr>
            <p:nvPr/>
          </p:nvSpPr>
          <p:spPr bwMode="auto">
            <a:xfrm>
              <a:off x="3811" y="3181"/>
              <a:ext cx="0" cy="822"/>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29" name="Line 137"/>
            <p:cNvSpPr>
              <a:spLocks noChangeShapeType="1"/>
            </p:cNvSpPr>
            <p:nvPr/>
          </p:nvSpPr>
          <p:spPr bwMode="auto">
            <a:xfrm>
              <a:off x="3810" y="3997"/>
              <a:ext cx="136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30" name="Line 139"/>
            <p:cNvSpPr>
              <a:spLocks noChangeShapeType="1"/>
            </p:cNvSpPr>
            <p:nvPr/>
          </p:nvSpPr>
          <p:spPr bwMode="auto">
            <a:xfrm>
              <a:off x="3312" y="2727"/>
              <a:ext cx="955"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31" name="Line 140"/>
            <p:cNvSpPr>
              <a:spLocks noChangeShapeType="1"/>
            </p:cNvSpPr>
            <p:nvPr/>
          </p:nvSpPr>
          <p:spPr bwMode="auto">
            <a:xfrm>
              <a:off x="3309" y="3634"/>
              <a:ext cx="955"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5632" name="Oval 141"/>
            <p:cNvSpPr>
              <a:spLocks noChangeArrowheads="1"/>
            </p:cNvSpPr>
            <p:nvPr/>
          </p:nvSpPr>
          <p:spPr bwMode="auto">
            <a:xfrm>
              <a:off x="3266" y="3612"/>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25633" name="Oval 142"/>
            <p:cNvSpPr>
              <a:spLocks noChangeArrowheads="1"/>
            </p:cNvSpPr>
            <p:nvPr/>
          </p:nvSpPr>
          <p:spPr bwMode="auto">
            <a:xfrm>
              <a:off x="3266" y="2704"/>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25634" name="Text Box 143"/>
            <p:cNvSpPr txBox="1">
              <a:spLocks noChangeArrowheads="1"/>
            </p:cNvSpPr>
            <p:nvPr/>
          </p:nvSpPr>
          <p:spPr bwMode="auto">
            <a:xfrm>
              <a:off x="5193" y="310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5635" name="Text Box 144"/>
            <p:cNvSpPr txBox="1">
              <a:spLocks noChangeArrowheads="1"/>
            </p:cNvSpPr>
            <p:nvPr/>
          </p:nvSpPr>
          <p:spPr bwMode="auto">
            <a:xfrm>
              <a:off x="5193" y="364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40"/>
                                        </p:tgtEl>
                                        <p:attrNameLst>
                                          <p:attrName>style.visibility</p:attrName>
                                        </p:attrNameLst>
                                      </p:cBhvr>
                                      <p:to>
                                        <p:strVal val="visible"/>
                                      </p:to>
                                    </p:set>
                                    <p:animEffect transition="in" filter="wipe(left)">
                                      <p:cBhvr>
                                        <p:cTn id="7" dur="500"/>
                                        <p:tgtEl>
                                          <p:spTgt spid="1372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42"/>
                                        </p:tgtEl>
                                        <p:attrNameLst>
                                          <p:attrName>style.visibility</p:attrName>
                                        </p:attrNameLst>
                                      </p:cBhvr>
                                      <p:to>
                                        <p:strVal val="visible"/>
                                      </p:to>
                                    </p:set>
                                    <p:animEffect transition="in" filter="wipe(left)">
                                      <p:cBhvr>
                                        <p:cTn id="12" dur="500"/>
                                        <p:tgtEl>
                                          <p:spTgt spid="1372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43"/>
                                        </p:tgtEl>
                                        <p:attrNameLst>
                                          <p:attrName>style.visibility</p:attrName>
                                        </p:attrNameLst>
                                      </p:cBhvr>
                                      <p:to>
                                        <p:strVal val="visible"/>
                                      </p:to>
                                    </p:set>
                                    <p:animEffect transition="in" filter="wipe(left)">
                                      <p:cBhvr>
                                        <p:cTn id="17" dur="500"/>
                                        <p:tgtEl>
                                          <p:spTgt spid="137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37239">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5647"/>
                                        </p:tgtEl>
                                        <p:attrNameLst>
                                          <p:attrName>style.visibility</p:attrName>
                                        </p:attrNameLst>
                                      </p:cBhvr>
                                      <p:to>
                                        <p:strVal val="visible"/>
                                      </p:to>
                                    </p:set>
                                    <p:animEffect transition="in" filter="dissolve">
                                      <p:cBhvr>
                                        <p:cTn id="26" dur="500"/>
                                        <p:tgtEl>
                                          <p:spTgt spid="25647"/>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par>
                          <p:cTn id="31" fill="hold" nodeType="afterGroup">
                            <p:stCondLst>
                              <p:cond delay="1000"/>
                            </p:stCondLst>
                            <p:childTnLst>
                              <p:par>
                                <p:cTn id="32" presetID="9" presetClass="entr" presetSubtype="0" fill="hold" nodeType="afterEffect">
                                  <p:stCondLst>
                                    <p:cond delay="0"/>
                                  </p:stCondLst>
                                  <p:childTnLst>
                                    <p:set>
                                      <p:cBhvr>
                                        <p:cTn id="33" dur="1" fill="hold">
                                          <p:stCondLst>
                                            <p:cond delay="0"/>
                                          </p:stCondLst>
                                        </p:cTn>
                                        <p:tgtEl>
                                          <p:spTgt spid="25648"/>
                                        </p:tgtEl>
                                        <p:attrNameLst>
                                          <p:attrName>style.visibility</p:attrName>
                                        </p:attrNameLst>
                                      </p:cBhvr>
                                      <p:to>
                                        <p:strVal val="visible"/>
                                      </p:to>
                                    </p:set>
                                    <p:animEffect transition="in" filter="dissolve">
                                      <p:cBhvr>
                                        <p:cTn id="34" dur="500"/>
                                        <p:tgtEl>
                                          <p:spTgt spid="25648"/>
                                        </p:tgtEl>
                                      </p:cBhvr>
                                    </p:animEffect>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1372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9" grpId="0" build="p" autoUpdateAnimBg="0"/>
      <p:bldP spid="137240" grpId="0"/>
      <p:bldP spid="137242" grpId="0" autoUpdateAnimBg="0"/>
      <p:bldP spid="137243" grpId="0" autoUpdateAnimBg="0"/>
      <p:bldP spid="1372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ChangeArrowheads="1"/>
          </p:cNvSpPr>
          <p:nvPr/>
        </p:nvSpPr>
        <p:spPr bwMode="auto">
          <a:xfrm>
            <a:off x="358775" y="3835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b="1">
                <a:ea typeface="楷体_GB2312" pitchFamily="49" charset="-122"/>
              </a:rPr>
              <a:t>二、非正弦周期量</a:t>
            </a:r>
            <a:r>
              <a:rPr lang="zh-CN" altLang="zh-CN" b="1">
                <a:ea typeface="楷体_GB2312" pitchFamily="49" charset="-122"/>
              </a:rPr>
              <a:t>的平均值</a:t>
            </a:r>
            <a:endParaRPr lang="zh-CN" altLang="en-US" b="1">
              <a:ea typeface="楷体_GB2312" pitchFamily="49" charset="-122"/>
            </a:endParaRPr>
          </a:p>
        </p:txBody>
      </p:sp>
      <p:sp>
        <p:nvSpPr>
          <p:cNvPr id="97286" name="Text Box 6"/>
          <p:cNvSpPr txBox="1">
            <a:spLocks noChangeArrowheads="1"/>
          </p:cNvSpPr>
          <p:nvPr/>
        </p:nvSpPr>
        <p:spPr bwMode="auto">
          <a:xfrm>
            <a:off x="762000" y="45005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若</a:t>
            </a:r>
          </a:p>
        </p:txBody>
      </p:sp>
      <p:graphicFrame>
        <p:nvGraphicFramePr>
          <p:cNvPr id="97287" name="Object 7"/>
          <p:cNvGraphicFramePr>
            <a:graphicFrameLocks noChangeAspect="1"/>
          </p:cNvGraphicFramePr>
          <p:nvPr/>
        </p:nvGraphicFramePr>
        <p:xfrm>
          <a:off x="1574800" y="4271963"/>
          <a:ext cx="5054600" cy="1014412"/>
        </p:xfrm>
        <a:graphic>
          <a:graphicData uri="http://schemas.openxmlformats.org/presentationml/2006/ole">
            <mc:AlternateContent xmlns:mc="http://schemas.openxmlformats.org/markup-compatibility/2006">
              <mc:Choice xmlns:v="urn:schemas-microsoft-com:vml" Requires="v">
                <p:oleObj spid="_x0000_s9236" name="公式" r:id="rId4" imgW="2070000" imgH="431640" progId="Equation.3">
                  <p:embed/>
                </p:oleObj>
              </mc:Choice>
              <mc:Fallback>
                <p:oleObj name="公式" r:id="rId4" imgW="207000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4800" y="4271963"/>
                        <a:ext cx="505460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8" name="Object 8"/>
          <p:cNvGraphicFramePr>
            <a:graphicFrameLocks noChangeAspect="1"/>
          </p:cNvGraphicFramePr>
          <p:nvPr/>
        </p:nvGraphicFramePr>
        <p:xfrm>
          <a:off x="1549400" y="5872163"/>
          <a:ext cx="4241800" cy="941387"/>
        </p:xfrm>
        <a:graphic>
          <a:graphicData uri="http://schemas.openxmlformats.org/presentationml/2006/ole">
            <mc:AlternateContent xmlns:mc="http://schemas.openxmlformats.org/markup-compatibility/2006">
              <mc:Choice xmlns:v="urn:schemas-microsoft-com:vml" Requires="v">
                <p:oleObj spid="_x0000_s9237" name="Equation" r:id="rId6" imgW="1752480" imgH="393480" progId="Equation.3">
                  <p:embed/>
                </p:oleObj>
              </mc:Choice>
              <mc:Fallback>
                <p:oleObj name="Equation" r:id="rId6" imgW="175248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9400" y="5872163"/>
                        <a:ext cx="42418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Lst>
                    </p:spPr>
                  </p:pic>
                </p:oleObj>
              </mc:Fallback>
            </mc:AlternateContent>
          </a:graphicData>
        </a:graphic>
      </p:graphicFrame>
      <p:sp>
        <p:nvSpPr>
          <p:cNvPr id="97289" name="Text Box 9"/>
          <p:cNvSpPr txBox="1">
            <a:spLocks noChangeArrowheads="1"/>
          </p:cNvSpPr>
          <p:nvPr/>
        </p:nvSpPr>
        <p:spPr bwMode="auto">
          <a:xfrm>
            <a:off x="762000" y="533876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则其平均值为：</a:t>
            </a:r>
          </a:p>
        </p:txBody>
      </p:sp>
      <p:sp>
        <p:nvSpPr>
          <p:cNvPr id="97290" name="Text Box 10"/>
          <p:cNvSpPr txBox="1">
            <a:spLocks noChangeArrowheads="1"/>
          </p:cNvSpPr>
          <p:nvPr/>
        </p:nvSpPr>
        <p:spPr bwMode="auto">
          <a:xfrm>
            <a:off x="3217863" y="5373688"/>
            <a:ext cx="2614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FF0000"/>
                </a:solidFill>
                <a:ea typeface="楷体_GB2312" pitchFamily="49" charset="-122"/>
              </a:rPr>
              <a:t>(</a:t>
            </a:r>
            <a:r>
              <a:rPr lang="zh-CN" altLang="en-US" b="1">
                <a:solidFill>
                  <a:srgbClr val="FF0000"/>
                </a:solidFill>
                <a:ea typeface="楷体_GB2312" pitchFamily="49" charset="-122"/>
              </a:rPr>
              <a:t>直流分量</a:t>
            </a:r>
            <a:r>
              <a:rPr lang="en-US" altLang="zh-CN" b="1">
                <a:solidFill>
                  <a:srgbClr val="FF0000"/>
                </a:solidFill>
                <a:ea typeface="楷体_GB2312" pitchFamily="49" charset="-122"/>
              </a:rPr>
              <a:t>)</a:t>
            </a:r>
          </a:p>
        </p:txBody>
      </p:sp>
      <p:sp>
        <p:nvSpPr>
          <p:cNvPr id="97291" name="AutoShape 11"/>
          <p:cNvSpPr>
            <a:spLocks noChangeArrowheads="1"/>
          </p:cNvSpPr>
          <p:nvPr/>
        </p:nvSpPr>
        <p:spPr bwMode="auto">
          <a:xfrm>
            <a:off x="6804025" y="5175250"/>
            <a:ext cx="1728788" cy="990600"/>
          </a:xfrm>
          <a:prstGeom prst="wedgeRoundRectCallout">
            <a:avLst>
              <a:gd name="adj1" fmla="val -141370"/>
              <a:gd name="adj2" fmla="val -71315"/>
              <a:gd name="adj3" fmla="val 16667"/>
            </a:avLst>
          </a:prstGeom>
          <a:solidFill>
            <a:srgbClr val="00FFFF"/>
          </a:solidFill>
          <a:ln w="19050">
            <a:solidFill>
              <a:srgbClr val="0000FF"/>
            </a:solidFill>
            <a:miter lim="800000"/>
            <a:headEnd/>
            <a:tailEnd/>
          </a:ln>
        </p:spPr>
        <p:txBody>
          <a:bodyPr wrap="none" anchor="ctr"/>
          <a:lstStyle/>
          <a:p>
            <a:pPr algn="ctr"/>
            <a:r>
              <a:rPr lang="zh-CN" altLang="en-US" b="1">
                <a:ea typeface="楷体_GB2312" pitchFamily="49" charset="-122"/>
              </a:rPr>
              <a:t>正弦量的</a:t>
            </a:r>
          </a:p>
          <a:p>
            <a:pPr algn="ctr"/>
            <a:r>
              <a:rPr lang="zh-CN" altLang="en-US" b="1">
                <a:ea typeface="楷体_GB2312" pitchFamily="49" charset="-122"/>
              </a:rPr>
              <a:t>平均值为</a:t>
            </a:r>
            <a:r>
              <a:rPr lang="en-US" altLang="zh-CN" b="1">
                <a:ea typeface="楷体_GB2312" pitchFamily="49" charset="-122"/>
              </a:rPr>
              <a:t>0</a:t>
            </a:r>
          </a:p>
        </p:txBody>
      </p:sp>
      <p:sp>
        <p:nvSpPr>
          <p:cNvPr id="97292" name="Rectangle 12"/>
          <p:cNvSpPr>
            <a:spLocks noChangeArrowheads="1"/>
          </p:cNvSpPr>
          <p:nvPr/>
        </p:nvSpPr>
        <p:spPr bwMode="auto">
          <a:xfrm>
            <a:off x="323850" y="1603375"/>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b="1">
                <a:ea typeface="楷体_GB2312" pitchFamily="49" charset="-122"/>
              </a:rPr>
              <a:t>则有效值：</a:t>
            </a:r>
          </a:p>
        </p:txBody>
      </p:sp>
      <p:sp>
        <p:nvSpPr>
          <p:cNvPr id="97295" name="Rectangle 15"/>
          <p:cNvSpPr>
            <a:spLocks noGrp="1" noChangeArrowheads="1"/>
          </p:cNvSpPr>
          <p:nvPr>
            <p:ph type="title"/>
          </p:nvPr>
        </p:nvSpPr>
        <p:spPr bwMode="auto">
          <a:xfrm>
            <a:off x="358775" y="639763"/>
            <a:ext cx="6096000" cy="3048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zh-CN" altLang="en-US" sz="2400" b="1" smtClean="0">
                <a:ea typeface="楷体_GB2312" pitchFamily="49" charset="-122"/>
              </a:rPr>
              <a:t>设非正弦周期电压傅立叶级数展开式为：</a:t>
            </a:r>
          </a:p>
        </p:txBody>
      </p:sp>
      <p:graphicFrame>
        <p:nvGraphicFramePr>
          <p:cNvPr id="97296" name="Object 16"/>
          <p:cNvGraphicFramePr>
            <a:graphicFrameLocks noChangeAspect="1"/>
          </p:cNvGraphicFramePr>
          <p:nvPr/>
        </p:nvGraphicFramePr>
        <p:xfrm>
          <a:off x="1871663" y="930275"/>
          <a:ext cx="4591050" cy="914400"/>
        </p:xfrm>
        <a:graphic>
          <a:graphicData uri="http://schemas.openxmlformats.org/presentationml/2006/ole">
            <mc:AlternateContent xmlns:mc="http://schemas.openxmlformats.org/markup-compatibility/2006">
              <mc:Choice xmlns:v="urn:schemas-microsoft-com:vml" Requires="v">
                <p:oleObj spid="_x0000_s9238" name="Equation" r:id="rId8" imgW="1955520" imgH="431640" progId="Equation.DSMT4">
                  <p:embed/>
                </p:oleObj>
              </mc:Choice>
              <mc:Fallback>
                <p:oleObj name="Equation" r:id="rId8" imgW="1955520" imgH="43164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1663" y="930275"/>
                        <a:ext cx="45910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8" name="Object 18"/>
          <p:cNvGraphicFramePr>
            <a:graphicFrameLocks noChangeAspect="1"/>
          </p:cNvGraphicFramePr>
          <p:nvPr/>
        </p:nvGraphicFramePr>
        <p:xfrm>
          <a:off x="1908175" y="1790700"/>
          <a:ext cx="4340225" cy="1106488"/>
        </p:xfrm>
        <a:graphic>
          <a:graphicData uri="http://schemas.openxmlformats.org/presentationml/2006/ole">
            <mc:AlternateContent xmlns:mc="http://schemas.openxmlformats.org/markup-compatibility/2006">
              <mc:Choice xmlns:v="urn:schemas-microsoft-com:vml" Requires="v">
                <p:oleObj spid="_x0000_s9239" name="Equation" r:id="rId10" imgW="1790640" imgH="457200" progId="Equation.DSMT4">
                  <p:embed/>
                </p:oleObj>
              </mc:Choice>
              <mc:Fallback>
                <p:oleObj name="Equation" r:id="rId10" imgW="1790640" imgH="45720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1790700"/>
                        <a:ext cx="4340225"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01" name="Object 21"/>
          <p:cNvGraphicFramePr>
            <a:graphicFrameLocks noChangeAspect="1"/>
          </p:cNvGraphicFramePr>
          <p:nvPr/>
        </p:nvGraphicFramePr>
        <p:xfrm>
          <a:off x="2246313" y="2747963"/>
          <a:ext cx="4918075" cy="1189037"/>
        </p:xfrm>
        <a:graphic>
          <a:graphicData uri="http://schemas.openxmlformats.org/presentationml/2006/ole">
            <mc:AlternateContent xmlns:mc="http://schemas.openxmlformats.org/markup-compatibility/2006">
              <mc:Choice xmlns:v="urn:schemas-microsoft-com:vml" Requires="v">
                <p:oleObj spid="_x0000_s9240" name="Equation" r:id="rId12" imgW="1993680" imgH="482400" progId="Equation.DSMT4">
                  <p:embed/>
                </p:oleObj>
              </mc:Choice>
              <mc:Fallback>
                <p:oleObj name="Equation" r:id="rId12" imgW="1993680" imgH="482400" progId="Equation.DSMT4">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6313" y="2747963"/>
                        <a:ext cx="4918075"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72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42" fill="hold" nodeType="clickEffect">
                                  <p:stCondLst>
                                    <p:cond delay="0"/>
                                  </p:stCondLst>
                                  <p:childTnLst>
                                    <p:set>
                                      <p:cBhvr>
                                        <p:cTn id="10" dur="1" fill="hold">
                                          <p:stCondLst>
                                            <p:cond delay="0"/>
                                          </p:stCondLst>
                                        </p:cTn>
                                        <p:tgtEl>
                                          <p:spTgt spid="97296"/>
                                        </p:tgtEl>
                                        <p:attrNameLst>
                                          <p:attrName>style.visibility</p:attrName>
                                        </p:attrNameLst>
                                      </p:cBhvr>
                                      <p:to>
                                        <p:strVal val="visible"/>
                                      </p:to>
                                    </p:set>
                                    <p:animEffect transition="in" filter="barn(outHorizontal)">
                                      <p:cBhvr>
                                        <p:cTn id="11" dur="500"/>
                                        <p:tgtEl>
                                          <p:spTgt spid="972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97292"/>
                                        </p:tgtEl>
                                        <p:attrNameLst>
                                          <p:attrName>style.visibility</p:attrName>
                                        </p:attrNameLst>
                                      </p:cBhvr>
                                      <p:to>
                                        <p:strVal val="visible"/>
                                      </p:to>
                                    </p:set>
                                    <p:anim calcmode="lin" valueType="num">
                                      <p:cBhvr additive="base">
                                        <p:cTn id="16" dur="500" fill="hold"/>
                                        <p:tgtEl>
                                          <p:spTgt spid="97292"/>
                                        </p:tgtEl>
                                        <p:attrNameLst>
                                          <p:attrName>ppt_x</p:attrName>
                                        </p:attrNameLst>
                                      </p:cBhvr>
                                      <p:tavLst>
                                        <p:tav tm="0">
                                          <p:val>
                                            <p:strVal val="0-#ppt_w/2"/>
                                          </p:val>
                                        </p:tav>
                                        <p:tav tm="100000">
                                          <p:val>
                                            <p:strVal val="#ppt_x"/>
                                          </p:val>
                                        </p:tav>
                                      </p:tavLst>
                                    </p:anim>
                                    <p:anim calcmode="lin" valueType="num">
                                      <p:cBhvr additive="base">
                                        <p:cTn id="17" dur="500" fill="hold"/>
                                        <p:tgtEl>
                                          <p:spTgt spid="9729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97298"/>
                                        </p:tgtEl>
                                        <p:attrNameLst>
                                          <p:attrName>style.visibility</p:attrName>
                                        </p:attrNameLst>
                                      </p:cBhvr>
                                      <p:to>
                                        <p:strVal val="visible"/>
                                      </p:to>
                                    </p:set>
                                    <p:animEffect transition="in" filter="barn(outHorizontal)">
                                      <p:cBhvr>
                                        <p:cTn id="22" dur="500"/>
                                        <p:tgtEl>
                                          <p:spTgt spid="972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97301"/>
                                        </p:tgtEl>
                                        <p:attrNameLst>
                                          <p:attrName>style.visibility</p:attrName>
                                        </p:attrNameLst>
                                      </p:cBhvr>
                                      <p:to>
                                        <p:strVal val="visible"/>
                                      </p:to>
                                    </p:set>
                                    <p:animEffect transition="in" filter="barn(outHorizontal)">
                                      <p:cBhvr>
                                        <p:cTn id="27" dur="500"/>
                                        <p:tgtEl>
                                          <p:spTgt spid="973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7284"/>
                                        </p:tgtEl>
                                        <p:attrNameLst>
                                          <p:attrName>style.visibility</p:attrName>
                                        </p:attrNameLst>
                                      </p:cBhvr>
                                      <p:to>
                                        <p:strVal val="visible"/>
                                      </p:to>
                                    </p:set>
                                    <p:anim calcmode="lin" valueType="num">
                                      <p:cBhvr additive="base">
                                        <p:cTn id="32" dur="500" fill="hold"/>
                                        <p:tgtEl>
                                          <p:spTgt spid="97284"/>
                                        </p:tgtEl>
                                        <p:attrNameLst>
                                          <p:attrName>ppt_x</p:attrName>
                                        </p:attrNameLst>
                                      </p:cBhvr>
                                      <p:tavLst>
                                        <p:tav tm="0">
                                          <p:val>
                                            <p:strVal val="0-#ppt_w/2"/>
                                          </p:val>
                                        </p:tav>
                                        <p:tav tm="100000">
                                          <p:val>
                                            <p:strVal val="#ppt_x"/>
                                          </p:val>
                                        </p:tav>
                                      </p:tavLst>
                                    </p:anim>
                                    <p:anim calcmode="lin" valueType="num">
                                      <p:cBhvr additive="base">
                                        <p:cTn id="33" dur="500" fill="hold"/>
                                        <p:tgtEl>
                                          <p:spTgt spid="9728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7286"/>
                                        </p:tgtEl>
                                        <p:attrNameLst>
                                          <p:attrName>style.visibility</p:attrName>
                                        </p:attrNameLst>
                                      </p:cBhvr>
                                      <p:to>
                                        <p:strVal val="visible"/>
                                      </p:to>
                                    </p:set>
                                    <p:anim calcmode="lin" valueType="num">
                                      <p:cBhvr additive="base">
                                        <p:cTn id="38" dur="500" fill="hold"/>
                                        <p:tgtEl>
                                          <p:spTgt spid="97286"/>
                                        </p:tgtEl>
                                        <p:attrNameLst>
                                          <p:attrName>ppt_x</p:attrName>
                                        </p:attrNameLst>
                                      </p:cBhvr>
                                      <p:tavLst>
                                        <p:tav tm="0">
                                          <p:val>
                                            <p:strVal val="0-#ppt_w/2"/>
                                          </p:val>
                                        </p:tav>
                                        <p:tav tm="100000">
                                          <p:val>
                                            <p:strVal val="#ppt_x"/>
                                          </p:val>
                                        </p:tav>
                                      </p:tavLst>
                                    </p:anim>
                                    <p:anim calcmode="lin" valueType="num">
                                      <p:cBhvr additive="base">
                                        <p:cTn id="39" dur="500" fill="hold"/>
                                        <p:tgtEl>
                                          <p:spTgt spid="9728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8" fill="hold" nodeType="afterEffect">
                                  <p:stCondLst>
                                    <p:cond delay="0"/>
                                  </p:stCondLst>
                                  <p:childTnLst>
                                    <p:set>
                                      <p:cBhvr>
                                        <p:cTn id="42" dur="1" fill="hold">
                                          <p:stCondLst>
                                            <p:cond delay="0"/>
                                          </p:stCondLst>
                                        </p:cTn>
                                        <p:tgtEl>
                                          <p:spTgt spid="97287"/>
                                        </p:tgtEl>
                                        <p:attrNameLst>
                                          <p:attrName>style.visibility</p:attrName>
                                        </p:attrNameLst>
                                      </p:cBhvr>
                                      <p:to>
                                        <p:strVal val="visible"/>
                                      </p:to>
                                    </p:set>
                                    <p:anim calcmode="lin" valueType="num">
                                      <p:cBhvr additive="base">
                                        <p:cTn id="43" dur="500" fill="hold"/>
                                        <p:tgtEl>
                                          <p:spTgt spid="97287"/>
                                        </p:tgtEl>
                                        <p:attrNameLst>
                                          <p:attrName>ppt_x</p:attrName>
                                        </p:attrNameLst>
                                      </p:cBhvr>
                                      <p:tavLst>
                                        <p:tav tm="0">
                                          <p:val>
                                            <p:strVal val="0-#ppt_w/2"/>
                                          </p:val>
                                        </p:tav>
                                        <p:tav tm="100000">
                                          <p:val>
                                            <p:strVal val="#ppt_x"/>
                                          </p:val>
                                        </p:tav>
                                      </p:tavLst>
                                    </p:anim>
                                    <p:anim calcmode="lin" valueType="num">
                                      <p:cBhvr additive="base">
                                        <p:cTn id="44"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7291"/>
                                        </p:tgtEl>
                                        <p:attrNameLst>
                                          <p:attrName>style.visibility</p:attrName>
                                        </p:attrNameLst>
                                      </p:cBhvr>
                                      <p:to>
                                        <p:strVal val="visible"/>
                                      </p:to>
                                    </p:set>
                                    <p:anim calcmode="lin" valueType="num">
                                      <p:cBhvr additive="base">
                                        <p:cTn id="49" dur="500" fill="hold"/>
                                        <p:tgtEl>
                                          <p:spTgt spid="97291"/>
                                        </p:tgtEl>
                                        <p:attrNameLst>
                                          <p:attrName>ppt_x</p:attrName>
                                        </p:attrNameLst>
                                      </p:cBhvr>
                                      <p:tavLst>
                                        <p:tav tm="0">
                                          <p:val>
                                            <p:strVal val="1+#ppt_w/2"/>
                                          </p:val>
                                        </p:tav>
                                        <p:tav tm="100000">
                                          <p:val>
                                            <p:strVal val="#ppt_x"/>
                                          </p:val>
                                        </p:tav>
                                      </p:tavLst>
                                    </p:anim>
                                    <p:anim calcmode="lin" valueType="num">
                                      <p:cBhvr additive="base">
                                        <p:cTn id="50" dur="500" fill="hold"/>
                                        <p:tgtEl>
                                          <p:spTgt spid="9729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7289"/>
                                        </p:tgtEl>
                                        <p:attrNameLst>
                                          <p:attrName>style.visibility</p:attrName>
                                        </p:attrNameLst>
                                      </p:cBhvr>
                                      <p:to>
                                        <p:strVal val="visible"/>
                                      </p:to>
                                    </p:set>
                                    <p:anim calcmode="lin" valueType="num">
                                      <p:cBhvr additive="base">
                                        <p:cTn id="55" dur="500" fill="hold"/>
                                        <p:tgtEl>
                                          <p:spTgt spid="97289"/>
                                        </p:tgtEl>
                                        <p:attrNameLst>
                                          <p:attrName>ppt_x</p:attrName>
                                        </p:attrNameLst>
                                      </p:cBhvr>
                                      <p:tavLst>
                                        <p:tav tm="0">
                                          <p:val>
                                            <p:strVal val="0-#ppt_w/2"/>
                                          </p:val>
                                        </p:tav>
                                        <p:tav tm="100000">
                                          <p:val>
                                            <p:strVal val="#ppt_x"/>
                                          </p:val>
                                        </p:tav>
                                      </p:tavLst>
                                    </p:anim>
                                    <p:anim calcmode="lin" valueType="num">
                                      <p:cBhvr additive="base">
                                        <p:cTn id="56" dur="500" fill="hold"/>
                                        <p:tgtEl>
                                          <p:spTgt spid="9728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7290"/>
                                        </p:tgtEl>
                                        <p:attrNameLst>
                                          <p:attrName>style.visibility</p:attrName>
                                        </p:attrNameLst>
                                      </p:cBhvr>
                                      <p:to>
                                        <p:strVal val="visible"/>
                                      </p:to>
                                    </p:set>
                                    <p:anim calcmode="lin" valueType="num">
                                      <p:cBhvr additive="base">
                                        <p:cTn id="61" dur="500" fill="hold"/>
                                        <p:tgtEl>
                                          <p:spTgt spid="97290"/>
                                        </p:tgtEl>
                                        <p:attrNameLst>
                                          <p:attrName>ppt_x</p:attrName>
                                        </p:attrNameLst>
                                      </p:cBhvr>
                                      <p:tavLst>
                                        <p:tav tm="0">
                                          <p:val>
                                            <p:strVal val="0-#ppt_w/2"/>
                                          </p:val>
                                        </p:tav>
                                        <p:tav tm="100000">
                                          <p:val>
                                            <p:strVal val="#ppt_x"/>
                                          </p:val>
                                        </p:tav>
                                      </p:tavLst>
                                    </p:anim>
                                    <p:anim calcmode="lin" valueType="num">
                                      <p:cBhvr additive="base">
                                        <p:cTn id="62" dur="500" fill="hold"/>
                                        <p:tgtEl>
                                          <p:spTgt spid="9729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97288"/>
                                        </p:tgtEl>
                                        <p:attrNameLst>
                                          <p:attrName>style.visibility</p:attrName>
                                        </p:attrNameLst>
                                      </p:cBhvr>
                                      <p:to>
                                        <p:strVal val="visible"/>
                                      </p:to>
                                    </p:set>
                                    <p:anim calcmode="lin" valueType="num">
                                      <p:cBhvr additive="base">
                                        <p:cTn id="67" dur="500" fill="hold"/>
                                        <p:tgtEl>
                                          <p:spTgt spid="97288"/>
                                        </p:tgtEl>
                                        <p:attrNameLst>
                                          <p:attrName>ppt_x</p:attrName>
                                        </p:attrNameLst>
                                      </p:cBhvr>
                                      <p:tavLst>
                                        <p:tav tm="0">
                                          <p:val>
                                            <p:strVal val="0-#ppt_w/2"/>
                                          </p:val>
                                        </p:tav>
                                        <p:tav tm="100000">
                                          <p:val>
                                            <p:strVal val="#ppt_x"/>
                                          </p:val>
                                        </p:tav>
                                      </p:tavLst>
                                    </p:anim>
                                    <p:anim calcmode="lin" valueType="num">
                                      <p:cBhvr additive="base">
                                        <p:cTn id="68" dur="500" fill="hold"/>
                                        <p:tgtEl>
                                          <p:spTgt spid="972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86" grpId="0" autoUpdateAnimBg="0"/>
      <p:bldP spid="97289" grpId="0" autoUpdateAnimBg="0"/>
      <p:bldP spid="97290" grpId="0" autoUpdateAnimBg="0"/>
      <p:bldP spid="97291" grpId="0" animBg="1" autoUpdateAnimBg="0"/>
      <p:bldP spid="97292" grpId="0" autoUpdateAnimBg="0"/>
      <p:bldP spid="9729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ChangeArrowheads="1"/>
          </p:cNvSpPr>
          <p:nvPr/>
        </p:nvSpPr>
        <p:spPr bwMode="auto">
          <a:xfrm>
            <a:off x="466725" y="836613"/>
            <a:ext cx="83899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spcBef>
                <a:spcPct val="50000"/>
              </a:spcBef>
            </a:pPr>
            <a:r>
              <a:rPr lang="zh-CN" altLang="en-US" b="1">
                <a:ea typeface="楷体_GB2312" pitchFamily="49" charset="-122"/>
              </a:rPr>
              <a:t>不同的仪器读数涵义不同</a:t>
            </a:r>
            <a:r>
              <a:rPr lang="en-US" altLang="zh-CN" b="1">
                <a:ea typeface="楷体_GB2312" pitchFamily="49" charset="-122"/>
              </a:rPr>
              <a:t>:(</a:t>
            </a:r>
            <a:r>
              <a:rPr lang="zh-CN" altLang="en-US" b="1">
                <a:ea typeface="楷体_GB2312" pitchFamily="49" charset="-122"/>
              </a:rPr>
              <a:t>对于同一非正弦周期电流）当用不同类型的仪表进行测量时，会得到不同的结果。</a:t>
            </a:r>
          </a:p>
        </p:txBody>
      </p:sp>
      <p:sp>
        <p:nvSpPr>
          <p:cNvPr id="126988" name="Rectangle 12"/>
          <p:cNvSpPr>
            <a:spLocks noChangeArrowheads="1"/>
          </p:cNvSpPr>
          <p:nvPr/>
        </p:nvSpPr>
        <p:spPr bwMode="auto">
          <a:xfrm>
            <a:off x="431800" y="3759200"/>
            <a:ext cx="8748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spcBef>
                <a:spcPct val="50000"/>
              </a:spcBef>
            </a:pPr>
            <a:r>
              <a:rPr lang="en-US" altLang="zh-CN" b="1">
                <a:ea typeface="楷体_GB2312" pitchFamily="49" charset="-122"/>
              </a:rPr>
              <a:t>(2).</a:t>
            </a:r>
            <a:r>
              <a:rPr lang="zh-CN" altLang="en-US" b="1">
                <a:solidFill>
                  <a:srgbClr val="0000FF"/>
                </a:solidFill>
                <a:ea typeface="楷体_GB2312" pitchFamily="49" charset="-122"/>
              </a:rPr>
              <a:t>用电磁系或电动系仪表</a:t>
            </a:r>
            <a:r>
              <a:rPr lang="zh-CN" altLang="en-US" b="1">
                <a:ea typeface="楷体_GB2312" pitchFamily="49" charset="-122"/>
              </a:rPr>
              <a:t>测得的结果为非正弦量的</a:t>
            </a:r>
            <a:r>
              <a:rPr lang="zh-CN" altLang="en-US" b="1">
                <a:solidFill>
                  <a:srgbClr val="0000FF"/>
                </a:solidFill>
                <a:ea typeface="楷体_GB2312" pitchFamily="49" charset="-122"/>
              </a:rPr>
              <a:t>有效值</a:t>
            </a:r>
            <a:r>
              <a:rPr lang="zh-CN" altLang="en-US" b="1">
                <a:ea typeface="楷体_GB2312" pitchFamily="49" charset="-122"/>
              </a:rPr>
              <a:t>；</a:t>
            </a:r>
          </a:p>
        </p:txBody>
      </p:sp>
      <p:sp>
        <p:nvSpPr>
          <p:cNvPr id="126989" name="Rectangle 13"/>
          <p:cNvSpPr>
            <a:spLocks noChangeArrowheads="1"/>
          </p:cNvSpPr>
          <p:nvPr/>
        </p:nvSpPr>
        <p:spPr bwMode="auto">
          <a:xfrm>
            <a:off x="471488" y="4467225"/>
            <a:ext cx="82407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spcBef>
                <a:spcPct val="50000"/>
              </a:spcBef>
            </a:pPr>
            <a:r>
              <a:rPr lang="en-US" altLang="zh-CN" b="1">
                <a:ea typeface="楷体_GB2312" pitchFamily="49" charset="-122"/>
              </a:rPr>
              <a:t>(3).</a:t>
            </a:r>
            <a:r>
              <a:rPr lang="zh-CN" altLang="en-US" b="1">
                <a:ea typeface="楷体_GB2312" pitchFamily="49" charset="-122"/>
              </a:rPr>
              <a:t>用</a:t>
            </a:r>
            <a:r>
              <a:rPr lang="zh-CN" altLang="en-US" b="1">
                <a:solidFill>
                  <a:srgbClr val="0000FF"/>
                </a:solidFill>
                <a:ea typeface="楷体_GB2312" pitchFamily="49" charset="-122"/>
              </a:rPr>
              <a:t>全波整流仪表</a:t>
            </a:r>
            <a:r>
              <a:rPr lang="zh-CN" altLang="en-US" b="1">
                <a:ea typeface="楷体_GB2312" pitchFamily="49" charset="-122"/>
              </a:rPr>
              <a:t>测量时，所得结果为非正弦量的</a:t>
            </a:r>
            <a:r>
              <a:rPr lang="zh-CN" altLang="en-US" b="1">
                <a:solidFill>
                  <a:srgbClr val="0000FF"/>
                </a:solidFill>
                <a:ea typeface="楷体_GB2312" pitchFamily="49" charset="-122"/>
              </a:rPr>
              <a:t>绝对平均值</a:t>
            </a:r>
            <a:r>
              <a:rPr lang="zh-CN" altLang="en-US" b="1">
                <a:ea typeface="楷体_GB2312" pitchFamily="49" charset="-122"/>
              </a:rPr>
              <a:t>。</a:t>
            </a:r>
          </a:p>
        </p:txBody>
      </p:sp>
      <p:sp>
        <p:nvSpPr>
          <p:cNvPr id="126990" name="Rectangle 14"/>
          <p:cNvSpPr>
            <a:spLocks noChangeArrowheads="1"/>
          </p:cNvSpPr>
          <p:nvPr/>
        </p:nvSpPr>
        <p:spPr bwMode="auto">
          <a:xfrm>
            <a:off x="466725" y="5481638"/>
            <a:ext cx="8677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spcBef>
                <a:spcPct val="50000"/>
              </a:spcBef>
            </a:pPr>
            <a:r>
              <a:rPr lang="zh-CN" altLang="en-US" b="1">
                <a:ea typeface="楷体_GB2312" pitchFamily="49" charset="-122"/>
              </a:rPr>
              <a:t>在测量非正弦周期性电流和电压时，要注意选取合适的仪表，并注意不同类型仪表读数表示的含义。</a:t>
            </a:r>
          </a:p>
        </p:txBody>
      </p:sp>
      <p:sp>
        <p:nvSpPr>
          <p:cNvPr id="126991" name="Rectangle 15"/>
          <p:cNvSpPr>
            <a:spLocks noChangeArrowheads="1"/>
          </p:cNvSpPr>
          <p:nvPr/>
        </p:nvSpPr>
        <p:spPr bwMode="auto">
          <a:xfrm>
            <a:off x="508000" y="1922463"/>
            <a:ext cx="201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spcBef>
                <a:spcPct val="50000"/>
              </a:spcBef>
            </a:pPr>
            <a:r>
              <a:rPr lang="zh-CN" altLang="en-US" b="1">
                <a:ea typeface="楷体_GB2312" pitchFamily="49" charset="-122"/>
              </a:rPr>
              <a:t>例如：</a:t>
            </a:r>
          </a:p>
        </p:txBody>
      </p:sp>
      <p:sp>
        <p:nvSpPr>
          <p:cNvPr id="126992" name="Rectangle 16"/>
          <p:cNvSpPr>
            <a:spLocks noChangeArrowheads="1"/>
          </p:cNvSpPr>
          <p:nvPr/>
        </p:nvSpPr>
        <p:spPr bwMode="auto">
          <a:xfrm>
            <a:off x="471488" y="2673350"/>
            <a:ext cx="8456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spcBef>
                <a:spcPct val="50000"/>
              </a:spcBef>
            </a:pPr>
            <a:r>
              <a:rPr lang="en-US" altLang="zh-CN" b="1">
                <a:ea typeface="楷体_GB2312" pitchFamily="49" charset="-122"/>
              </a:rPr>
              <a:t>(1).</a:t>
            </a:r>
            <a:r>
              <a:rPr lang="zh-CN" altLang="en-US" b="1">
                <a:ea typeface="楷体_GB2312" pitchFamily="49" charset="-122"/>
              </a:rPr>
              <a:t>用</a:t>
            </a:r>
            <a:r>
              <a:rPr lang="zh-CN" altLang="en-US" b="1">
                <a:solidFill>
                  <a:srgbClr val="0000FF"/>
                </a:solidFill>
                <a:ea typeface="楷体_GB2312" pitchFamily="49" charset="-122"/>
              </a:rPr>
              <a:t>磁电系仪表</a:t>
            </a:r>
            <a:r>
              <a:rPr lang="zh-CN" altLang="en-US" b="1">
                <a:ea typeface="楷体_GB2312" pitchFamily="49" charset="-122"/>
              </a:rPr>
              <a:t>（直流仪表）测量，所得结果将是非正弦量的</a:t>
            </a:r>
            <a:r>
              <a:rPr lang="zh-CN" altLang="en-US" b="1">
                <a:solidFill>
                  <a:srgbClr val="0000FF"/>
                </a:solidFill>
                <a:ea typeface="楷体_GB2312" pitchFamily="49" charset="-122"/>
              </a:rPr>
              <a:t>恒定分量</a:t>
            </a:r>
            <a:r>
              <a:rPr lang="en-US" altLang="zh-CN" b="1">
                <a:solidFill>
                  <a:srgbClr val="0000FF"/>
                </a:solidFill>
                <a:ea typeface="楷体_GB2312" pitchFamily="49" charset="-122"/>
              </a:rPr>
              <a:t>(</a:t>
            </a:r>
            <a:r>
              <a:rPr lang="zh-CN" altLang="en-US" b="1">
                <a:solidFill>
                  <a:srgbClr val="0000FF"/>
                </a:solidFill>
                <a:ea typeface="楷体_GB2312" pitchFamily="49" charset="-122"/>
              </a:rPr>
              <a:t>即平均值</a:t>
            </a:r>
            <a:r>
              <a:rPr lang="en-US" altLang="zh-CN" b="1">
                <a:solidFill>
                  <a:srgbClr val="0000FF"/>
                </a:solidFill>
                <a:ea typeface="楷体_GB2312" pitchFamily="49" charset="-122"/>
              </a:rPr>
              <a:t>)</a:t>
            </a:r>
            <a:r>
              <a:rPr lang="zh-CN" altLang="en-US"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dissolve">
                                      <p:cBhvr>
                                        <p:cTn id="7" dur="500"/>
                                        <p:tgtEl>
                                          <p:spTgt spid="126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6991"/>
                                        </p:tgtEl>
                                        <p:attrNameLst>
                                          <p:attrName>style.visibility</p:attrName>
                                        </p:attrNameLst>
                                      </p:cBhvr>
                                      <p:to>
                                        <p:strVal val="visible"/>
                                      </p:to>
                                    </p:set>
                                    <p:anim calcmode="lin" valueType="num">
                                      <p:cBhvr additive="base">
                                        <p:cTn id="12" dur="500" fill="hold"/>
                                        <p:tgtEl>
                                          <p:spTgt spid="126991"/>
                                        </p:tgtEl>
                                        <p:attrNameLst>
                                          <p:attrName>ppt_x</p:attrName>
                                        </p:attrNameLst>
                                      </p:cBhvr>
                                      <p:tavLst>
                                        <p:tav tm="0">
                                          <p:val>
                                            <p:strVal val="0-#ppt_w/2"/>
                                          </p:val>
                                        </p:tav>
                                        <p:tav tm="100000">
                                          <p:val>
                                            <p:strVal val="#ppt_x"/>
                                          </p:val>
                                        </p:tav>
                                      </p:tavLst>
                                    </p:anim>
                                    <p:anim calcmode="lin" valueType="num">
                                      <p:cBhvr additive="base">
                                        <p:cTn id="13" dur="500" fill="hold"/>
                                        <p:tgtEl>
                                          <p:spTgt spid="12699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6992"/>
                                        </p:tgtEl>
                                        <p:attrNameLst>
                                          <p:attrName>style.visibility</p:attrName>
                                        </p:attrNameLst>
                                      </p:cBhvr>
                                      <p:to>
                                        <p:strVal val="visible"/>
                                      </p:to>
                                    </p:set>
                                    <p:animEffect transition="in" filter="dissolve">
                                      <p:cBhvr>
                                        <p:cTn id="18" dur="500"/>
                                        <p:tgtEl>
                                          <p:spTgt spid="1269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988"/>
                                        </p:tgtEl>
                                        <p:attrNameLst>
                                          <p:attrName>style.visibility</p:attrName>
                                        </p:attrNameLst>
                                      </p:cBhvr>
                                      <p:to>
                                        <p:strVal val="visible"/>
                                      </p:to>
                                    </p:set>
                                    <p:animEffect transition="in" filter="dissolve">
                                      <p:cBhvr>
                                        <p:cTn id="23" dur="500"/>
                                        <p:tgtEl>
                                          <p:spTgt spid="1269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6989"/>
                                        </p:tgtEl>
                                        <p:attrNameLst>
                                          <p:attrName>style.visibility</p:attrName>
                                        </p:attrNameLst>
                                      </p:cBhvr>
                                      <p:to>
                                        <p:strVal val="visible"/>
                                      </p:to>
                                    </p:set>
                                    <p:animEffect transition="in" filter="dissolve">
                                      <p:cBhvr>
                                        <p:cTn id="28" dur="500"/>
                                        <p:tgtEl>
                                          <p:spTgt spid="1269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6990"/>
                                        </p:tgtEl>
                                        <p:attrNameLst>
                                          <p:attrName>style.visibility</p:attrName>
                                        </p:attrNameLst>
                                      </p:cBhvr>
                                      <p:to>
                                        <p:strVal val="visible"/>
                                      </p:to>
                                    </p:set>
                                    <p:animEffect transition="in" filter="dissolve">
                                      <p:cBhvr>
                                        <p:cTn id="33" dur="500"/>
                                        <p:tgtEl>
                                          <p:spTgt spid="126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88" grpId="0"/>
      <p:bldP spid="126989" grpId="0"/>
      <p:bldP spid="126990" grpId="0"/>
      <p:bldP spid="126991" grpId="0"/>
      <p:bldP spid="1269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3" name="Object 5"/>
          <p:cNvGraphicFramePr>
            <a:graphicFrameLocks noChangeAspect="1"/>
          </p:cNvGraphicFramePr>
          <p:nvPr/>
        </p:nvGraphicFramePr>
        <p:xfrm>
          <a:off x="749300" y="1054100"/>
          <a:ext cx="4325938" cy="1042988"/>
        </p:xfrm>
        <a:graphic>
          <a:graphicData uri="http://schemas.openxmlformats.org/presentationml/2006/ole">
            <mc:AlternateContent xmlns:mc="http://schemas.openxmlformats.org/markup-compatibility/2006">
              <mc:Choice xmlns:v="urn:schemas-microsoft-com:vml" Requires="v">
                <p:oleObj spid="_x0000_s10270" name="Equation" r:id="rId4" imgW="1790640" imgH="431640" progId="Equation.DSMT4">
                  <p:embed/>
                </p:oleObj>
              </mc:Choice>
              <mc:Fallback>
                <p:oleObj name="Equation" r:id="rId4" imgW="1790640" imgH="4316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0" y="1054100"/>
                        <a:ext cx="4325938"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4" name="Object 6"/>
          <p:cNvGraphicFramePr>
            <a:graphicFrameLocks noChangeAspect="1"/>
          </p:cNvGraphicFramePr>
          <p:nvPr/>
        </p:nvGraphicFramePr>
        <p:xfrm>
          <a:off x="755650" y="1952625"/>
          <a:ext cx="4319588" cy="1130300"/>
        </p:xfrm>
        <a:graphic>
          <a:graphicData uri="http://schemas.openxmlformats.org/presentationml/2006/ole">
            <mc:AlternateContent xmlns:mc="http://schemas.openxmlformats.org/markup-compatibility/2006">
              <mc:Choice xmlns:v="urn:schemas-microsoft-com:vml" Requires="v">
                <p:oleObj spid="_x0000_s10271" name="Equation" r:id="rId6" imgW="1650960" imgH="431640" progId="Equation.DSMT4">
                  <p:embed/>
                </p:oleObj>
              </mc:Choice>
              <mc:Fallback>
                <p:oleObj name="Equation" r:id="rId6" imgW="1650960" imgH="431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1952625"/>
                        <a:ext cx="4319588"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5" name="Text Box 7"/>
          <p:cNvSpPr txBox="1">
            <a:spLocks noChangeArrowheads="1"/>
          </p:cNvSpPr>
          <p:nvPr/>
        </p:nvSpPr>
        <p:spPr bwMode="auto">
          <a:xfrm>
            <a:off x="431800" y="3068638"/>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平均功率（</a:t>
            </a:r>
            <a:r>
              <a:rPr lang="en-US" altLang="zh-CN" b="1">
                <a:solidFill>
                  <a:srgbClr val="0000FF"/>
                </a:solidFill>
                <a:ea typeface="楷体_GB2312" pitchFamily="49" charset="-122"/>
              </a:rPr>
              <a:t>The average power</a:t>
            </a:r>
            <a:r>
              <a:rPr lang="zh-CN" altLang="en-US" b="1">
                <a:solidFill>
                  <a:srgbClr val="0000FF"/>
                </a:solidFill>
                <a:ea typeface="楷体_GB2312" pitchFamily="49" charset="-122"/>
              </a:rPr>
              <a:t>）：</a:t>
            </a:r>
          </a:p>
        </p:txBody>
      </p:sp>
      <p:graphicFrame>
        <p:nvGraphicFramePr>
          <p:cNvPr id="104456" name="Object 8"/>
          <p:cNvGraphicFramePr>
            <a:graphicFrameLocks noChangeAspect="1"/>
          </p:cNvGraphicFramePr>
          <p:nvPr/>
        </p:nvGraphicFramePr>
        <p:xfrm>
          <a:off x="720725" y="3454400"/>
          <a:ext cx="2195513" cy="1028700"/>
        </p:xfrm>
        <a:graphic>
          <a:graphicData uri="http://schemas.openxmlformats.org/presentationml/2006/ole">
            <mc:AlternateContent xmlns:mc="http://schemas.openxmlformats.org/markup-compatibility/2006">
              <mc:Choice xmlns:v="urn:schemas-microsoft-com:vml" Requires="v">
                <p:oleObj spid="_x0000_s10272" name="Equation" r:id="rId8" imgW="812520" imgH="380880" progId="Equation.DSMT4">
                  <p:embed/>
                </p:oleObj>
              </mc:Choice>
              <mc:Fallback>
                <p:oleObj name="Equation" r:id="rId8" imgW="812520" imgH="38088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725" y="3454400"/>
                        <a:ext cx="21955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8" name="Text Box 10"/>
          <p:cNvSpPr txBox="1">
            <a:spLocks noChangeArrowheads="1"/>
          </p:cNvSpPr>
          <p:nvPr/>
        </p:nvSpPr>
        <p:spPr bwMode="auto">
          <a:xfrm>
            <a:off x="503238" y="6088063"/>
            <a:ext cx="8316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buClr>
                <a:srgbClr val="0000FF"/>
              </a:buClr>
              <a:buSzPct val="150000"/>
              <a:buFont typeface="Wingdings" pitchFamily="2" charset="2"/>
              <a:buNone/>
            </a:pPr>
            <a:r>
              <a:rPr lang="zh-CN" altLang="en-US" b="1">
                <a:solidFill>
                  <a:srgbClr val="0000FF"/>
                </a:solidFill>
                <a:ea typeface="楷体_GB2312" pitchFamily="49" charset="-122"/>
              </a:rPr>
              <a:t>不同频率的正弦电压和电流不产生平均功率（正弦函数的正交性）。</a:t>
            </a:r>
          </a:p>
        </p:txBody>
      </p:sp>
      <p:sp>
        <p:nvSpPr>
          <p:cNvPr id="104463" name="Rectangle 15"/>
          <p:cNvSpPr>
            <a:spLocks noChangeArrowheads="1"/>
          </p:cNvSpPr>
          <p:nvPr/>
        </p:nvSpPr>
        <p:spPr bwMode="auto">
          <a:xfrm>
            <a:off x="358775" y="620713"/>
            <a:ext cx="846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just" eaLnBrk="0" hangingPunct="0"/>
            <a:r>
              <a:rPr lang="zh-CN" altLang="en-US" b="1">
                <a:ea typeface="楷体_GB2312" pitchFamily="49" charset="-122"/>
              </a:rPr>
              <a:t>二、非正弦周期交流电路平均功率</a:t>
            </a:r>
          </a:p>
        </p:txBody>
      </p:sp>
      <p:graphicFrame>
        <p:nvGraphicFramePr>
          <p:cNvPr id="104470" name="Object 22"/>
          <p:cNvGraphicFramePr>
            <a:graphicFrameLocks noChangeAspect="1"/>
          </p:cNvGraphicFramePr>
          <p:nvPr/>
        </p:nvGraphicFramePr>
        <p:xfrm>
          <a:off x="6408738" y="4354513"/>
          <a:ext cx="1944687" cy="1260475"/>
        </p:xfrm>
        <a:graphic>
          <a:graphicData uri="http://schemas.openxmlformats.org/presentationml/2006/ole">
            <mc:AlternateContent xmlns:mc="http://schemas.openxmlformats.org/markup-compatibility/2006">
              <mc:Choice xmlns:v="urn:schemas-microsoft-com:vml" Requires="v">
                <p:oleObj spid="_x0000_s10273" name="Equation" r:id="rId10" imgW="774360" imgH="469800" progId="Equation.DSMT4">
                  <p:embed/>
                </p:oleObj>
              </mc:Choice>
              <mc:Fallback>
                <p:oleObj name="Equation" r:id="rId10" imgW="774360" imgH="469800" progId="Equation.DSMT4">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8738" y="4354513"/>
                        <a:ext cx="194468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72" name="Object 24"/>
          <p:cNvGraphicFramePr>
            <a:graphicFrameLocks noChangeAspect="1"/>
          </p:cNvGraphicFramePr>
          <p:nvPr/>
        </p:nvGraphicFramePr>
        <p:xfrm>
          <a:off x="1116013" y="4318000"/>
          <a:ext cx="5276850" cy="1319213"/>
        </p:xfrm>
        <a:graphic>
          <a:graphicData uri="http://schemas.openxmlformats.org/presentationml/2006/ole">
            <mc:AlternateContent xmlns:mc="http://schemas.openxmlformats.org/markup-compatibility/2006">
              <mc:Choice xmlns:v="urn:schemas-microsoft-com:vml" Requires="v">
                <p:oleObj spid="_x0000_s10274" name="Equation" r:id="rId12" imgW="1879560" imgH="469800" progId="Equation.DSMT4">
                  <p:embed/>
                </p:oleObj>
              </mc:Choice>
              <mc:Fallback>
                <p:oleObj name="Equation" r:id="rId12" imgW="1879560" imgH="469800"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6013" y="4318000"/>
                        <a:ext cx="5276850" cy="131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76" name="Rectangle 28"/>
          <p:cNvSpPr>
            <a:spLocks noChangeArrowheads="1"/>
          </p:cNvSpPr>
          <p:nvPr/>
        </p:nvSpPr>
        <p:spPr bwMode="auto">
          <a:xfrm>
            <a:off x="250825" y="5556250"/>
            <a:ext cx="85534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spcBef>
                <a:spcPct val="50000"/>
              </a:spcBef>
            </a:pPr>
            <a:r>
              <a:rPr lang="en-US" altLang="zh-CN" b="1">
                <a:solidFill>
                  <a:srgbClr val="0000FF"/>
                </a:solidFill>
                <a:ea typeface="楷体_GB2312" pitchFamily="49" charset="-122"/>
              </a:rPr>
              <a:t>    </a:t>
            </a:r>
            <a:r>
              <a:rPr lang="zh-CN" altLang="en-US" b="1">
                <a:solidFill>
                  <a:srgbClr val="0000FF"/>
                </a:solidFill>
                <a:ea typeface="楷体_GB2312" pitchFamily="49" charset="-122"/>
              </a:rPr>
              <a:t>结论：    平均功率＝直流分量的功率＋各次谐波的平均功率                              </a:t>
            </a:r>
          </a:p>
        </p:txBody>
      </p:sp>
      <p:grpSp>
        <p:nvGrpSpPr>
          <p:cNvPr id="2" name="Group 29"/>
          <p:cNvGrpSpPr>
            <a:grpSpLocks/>
          </p:cNvGrpSpPr>
          <p:nvPr/>
        </p:nvGrpSpPr>
        <p:grpSpPr bwMode="auto">
          <a:xfrm>
            <a:off x="6340475" y="1160463"/>
            <a:ext cx="2011363" cy="1447800"/>
            <a:chOff x="619" y="960"/>
            <a:chExt cx="1267" cy="912"/>
          </a:xfrm>
        </p:grpSpPr>
        <p:sp>
          <p:nvSpPr>
            <p:cNvPr id="10253" name="Rectangle 30"/>
            <p:cNvSpPr>
              <a:spLocks noChangeArrowheads="1"/>
            </p:cNvSpPr>
            <p:nvPr/>
          </p:nvSpPr>
          <p:spPr bwMode="auto">
            <a:xfrm>
              <a:off x="1454" y="1152"/>
              <a:ext cx="432" cy="720"/>
            </a:xfrm>
            <a:prstGeom prst="rect">
              <a:avLst/>
            </a:prstGeom>
            <a:solidFill>
              <a:srgbClr val="00FFFF"/>
            </a:solidFill>
            <a:ln w="28575">
              <a:solidFill>
                <a:schemeClr val="tx1"/>
              </a:solidFill>
              <a:miter lim="800000"/>
              <a:headEnd/>
              <a:tailEnd/>
            </a:ln>
          </p:spPr>
          <p:txBody>
            <a:bodyPr wrap="none" anchor="ctr"/>
            <a:lstStyle/>
            <a:p>
              <a:pPr algn="ctr"/>
              <a:r>
                <a:rPr lang="en-US" altLang="zh-CN" b="1">
                  <a:ea typeface="楷体_GB2312" pitchFamily="49" charset="-122"/>
                </a:rPr>
                <a:t>N</a:t>
              </a:r>
            </a:p>
          </p:txBody>
        </p:sp>
        <p:sp>
          <p:nvSpPr>
            <p:cNvPr id="10254" name="Freeform 31"/>
            <p:cNvSpPr>
              <a:spLocks/>
            </p:cNvSpPr>
            <p:nvPr/>
          </p:nvSpPr>
          <p:spPr bwMode="auto">
            <a:xfrm>
              <a:off x="912" y="175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255" name="Line 32"/>
            <p:cNvSpPr>
              <a:spLocks noChangeShapeType="1"/>
            </p:cNvSpPr>
            <p:nvPr/>
          </p:nvSpPr>
          <p:spPr bwMode="auto">
            <a:xfrm>
              <a:off x="974" y="1200"/>
              <a:ext cx="288" cy="0"/>
            </a:xfrm>
            <a:prstGeom prst="line">
              <a:avLst/>
            </a:prstGeom>
            <a:noFill/>
            <a:ln w="127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Text Box 33"/>
            <p:cNvSpPr txBox="1">
              <a:spLocks noChangeArrowheads="1"/>
            </p:cNvSpPr>
            <p:nvPr/>
          </p:nvSpPr>
          <p:spPr bwMode="auto">
            <a:xfrm>
              <a:off x="640" y="110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a:t>
              </a:r>
            </a:p>
          </p:txBody>
        </p:sp>
        <p:sp>
          <p:nvSpPr>
            <p:cNvPr id="10257" name="Text Box 34"/>
            <p:cNvSpPr txBox="1">
              <a:spLocks noChangeArrowheads="1"/>
            </p:cNvSpPr>
            <p:nvPr/>
          </p:nvSpPr>
          <p:spPr bwMode="auto">
            <a:xfrm>
              <a:off x="619"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u</a:t>
              </a:r>
            </a:p>
          </p:txBody>
        </p:sp>
        <p:sp>
          <p:nvSpPr>
            <p:cNvPr id="10258" name="Text Box 35"/>
            <p:cNvSpPr txBox="1">
              <a:spLocks noChangeArrowheads="1"/>
            </p:cNvSpPr>
            <p:nvPr/>
          </p:nvSpPr>
          <p:spPr bwMode="auto">
            <a:xfrm>
              <a:off x="1022" y="96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i</a:t>
              </a:r>
            </a:p>
          </p:txBody>
        </p:sp>
        <p:sp>
          <p:nvSpPr>
            <p:cNvPr id="10259" name="Text Box 36"/>
            <p:cNvSpPr txBox="1">
              <a:spLocks noChangeArrowheads="1"/>
            </p:cNvSpPr>
            <p:nvPr/>
          </p:nvSpPr>
          <p:spPr bwMode="auto">
            <a:xfrm>
              <a:off x="652"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_</a:t>
              </a:r>
            </a:p>
          </p:txBody>
        </p:sp>
        <p:sp>
          <p:nvSpPr>
            <p:cNvPr id="10260" name="Oval 37"/>
            <p:cNvSpPr>
              <a:spLocks noChangeArrowheads="1"/>
            </p:cNvSpPr>
            <p:nvPr/>
          </p:nvSpPr>
          <p:spPr bwMode="auto">
            <a:xfrm>
              <a:off x="864" y="172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261" name="Freeform 38"/>
            <p:cNvSpPr>
              <a:spLocks/>
            </p:cNvSpPr>
            <p:nvPr/>
          </p:nvSpPr>
          <p:spPr bwMode="auto">
            <a:xfrm>
              <a:off x="912" y="127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0262" name="Oval 39"/>
            <p:cNvSpPr>
              <a:spLocks noChangeArrowheads="1"/>
            </p:cNvSpPr>
            <p:nvPr/>
          </p:nvSpPr>
          <p:spPr bwMode="auto">
            <a:xfrm>
              <a:off x="864" y="124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aphicFrame>
        <p:nvGraphicFramePr>
          <p:cNvPr id="104488" name="Object 40"/>
          <p:cNvGraphicFramePr>
            <a:graphicFrameLocks noGrp="1" noChangeAspect="1"/>
          </p:cNvGraphicFramePr>
          <p:nvPr>
            <p:ph/>
          </p:nvPr>
        </p:nvGraphicFramePr>
        <p:xfrm>
          <a:off x="2951163" y="3309938"/>
          <a:ext cx="5819775" cy="1298575"/>
        </p:xfrm>
        <a:graphic>
          <a:graphicData uri="http://schemas.openxmlformats.org/presentationml/2006/ole">
            <mc:AlternateContent xmlns:mc="http://schemas.openxmlformats.org/markup-compatibility/2006">
              <mc:Choice xmlns:v="urn:schemas-microsoft-com:vml" Requires="v">
                <p:oleObj spid="_x0000_s10275" name="Equation" r:id="rId14" imgW="2108160" imgH="469800" progId="Equation.DSMT4">
                  <p:embed/>
                </p:oleObj>
              </mc:Choice>
              <mc:Fallback>
                <p:oleObj name="Equation" r:id="rId14" imgW="2108160" imgH="469800" progId="Equation.DSMT4">
                  <p:embed/>
                  <p:pic>
                    <p:nvPicPr>
                      <p:cNvPr id="0" name="Object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51163" y="3309938"/>
                        <a:ext cx="581977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63"/>
                                        </p:tgtEl>
                                        <p:attrNameLst>
                                          <p:attrName>style.visibility</p:attrName>
                                        </p:attrNameLst>
                                      </p:cBhvr>
                                      <p:to>
                                        <p:strVal val="visible"/>
                                      </p:to>
                                    </p:set>
                                    <p:anim calcmode="lin" valueType="num">
                                      <p:cBhvr additive="base">
                                        <p:cTn id="7" dur="500" fill="hold"/>
                                        <p:tgtEl>
                                          <p:spTgt spid="104463"/>
                                        </p:tgtEl>
                                        <p:attrNameLst>
                                          <p:attrName>ppt_x</p:attrName>
                                        </p:attrNameLst>
                                      </p:cBhvr>
                                      <p:tavLst>
                                        <p:tav tm="0">
                                          <p:val>
                                            <p:strVal val="0-#ppt_w/2"/>
                                          </p:val>
                                        </p:tav>
                                        <p:tav tm="100000">
                                          <p:val>
                                            <p:strVal val="#ppt_x"/>
                                          </p:val>
                                        </p:tav>
                                      </p:tavLst>
                                    </p:anim>
                                    <p:anim calcmode="lin" valueType="num">
                                      <p:cBhvr additive="base">
                                        <p:cTn id="8" dur="500" fill="hold"/>
                                        <p:tgtEl>
                                          <p:spTgt spid="1044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nodeType="afterGroup">
                            <p:stCondLst>
                              <p:cond delay="1000"/>
                            </p:stCondLst>
                            <p:childTnLst>
                              <p:par>
                                <p:cTn id="14" presetID="16" presetClass="entr" presetSubtype="42" fill="hold" nodeType="afterEffect">
                                  <p:stCondLst>
                                    <p:cond delay="0"/>
                                  </p:stCondLst>
                                  <p:childTnLst>
                                    <p:set>
                                      <p:cBhvr>
                                        <p:cTn id="15" dur="1" fill="hold">
                                          <p:stCondLst>
                                            <p:cond delay="0"/>
                                          </p:stCondLst>
                                        </p:cTn>
                                        <p:tgtEl>
                                          <p:spTgt spid="104453"/>
                                        </p:tgtEl>
                                        <p:attrNameLst>
                                          <p:attrName>style.visibility</p:attrName>
                                        </p:attrNameLst>
                                      </p:cBhvr>
                                      <p:to>
                                        <p:strVal val="visible"/>
                                      </p:to>
                                    </p:set>
                                    <p:animEffect transition="in" filter="barn(outHorizontal)">
                                      <p:cBhvr>
                                        <p:cTn id="16" dur="500"/>
                                        <p:tgtEl>
                                          <p:spTgt spid="104453"/>
                                        </p:tgtEl>
                                      </p:cBhvr>
                                    </p:animEffect>
                                  </p:childTnLst>
                                </p:cTn>
                              </p:par>
                            </p:childTnLst>
                          </p:cTn>
                        </p:par>
                        <p:par>
                          <p:cTn id="17" fill="hold" nodeType="afterGroup">
                            <p:stCondLst>
                              <p:cond delay="1500"/>
                            </p:stCondLst>
                            <p:childTnLst>
                              <p:par>
                                <p:cTn id="18" presetID="16" presetClass="entr" presetSubtype="42" fill="hold" nodeType="afterEffect">
                                  <p:stCondLst>
                                    <p:cond delay="0"/>
                                  </p:stCondLst>
                                  <p:childTnLst>
                                    <p:set>
                                      <p:cBhvr>
                                        <p:cTn id="19" dur="1" fill="hold">
                                          <p:stCondLst>
                                            <p:cond delay="0"/>
                                          </p:stCondLst>
                                        </p:cTn>
                                        <p:tgtEl>
                                          <p:spTgt spid="104454"/>
                                        </p:tgtEl>
                                        <p:attrNameLst>
                                          <p:attrName>style.visibility</p:attrName>
                                        </p:attrNameLst>
                                      </p:cBhvr>
                                      <p:to>
                                        <p:strVal val="visible"/>
                                      </p:to>
                                    </p:set>
                                    <p:animEffect transition="in" filter="barn(outHorizontal)">
                                      <p:cBhvr>
                                        <p:cTn id="20" dur="500"/>
                                        <p:tgtEl>
                                          <p:spTgt spid="1044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445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nodeType="clickEffect">
                                  <p:stCondLst>
                                    <p:cond delay="0"/>
                                  </p:stCondLst>
                                  <p:childTnLst>
                                    <p:set>
                                      <p:cBhvr>
                                        <p:cTn id="28" dur="1" fill="hold">
                                          <p:stCondLst>
                                            <p:cond delay="0"/>
                                          </p:stCondLst>
                                        </p:cTn>
                                        <p:tgtEl>
                                          <p:spTgt spid="104456"/>
                                        </p:tgtEl>
                                        <p:attrNameLst>
                                          <p:attrName>style.visibility</p:attrName>
                                        </p:attrNameLst>
                                      </p:cBhvr>
                                      <p:to>
                                        <p:strVal val="visible"/>
                                      </p:to>
                                    </p:set>
                                    <p:animEffect transition="in" filter="barn(outHorizontal)">
                                      <p:cBhvr>
                                        <p:cTn id="29" dur="500"/>
                                        <p:tgtEl>
                                          <p:spTgt spid="10445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04488"/>
                                        </p:tgtEl>
                                        <p:attrNameLst>
                                          <p:attrName>style.visibility</p:attrName>
                                        </p:attrNameLst>
                                      </p:cBhvr>
                                      <p:to>
                                        <p:strVal val="visible"/>
                                      </p:to>
                                    </p:set>
                                    <p:animEffect transition="in" filter="dissolve">
                                      <p:cBhvr>
                                        <p:cTn id="34" dur="500"/>
                                        <p:tgtEl>
                                          <p:spTgt spid="1044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104472"/>
                                        </p:tgtEl>
                                        <p:attrNameLst>
                                          <p:attrName>style.visibility</p:attrName>
                                        </p:attrNameLst>
                                      </p:cBhvr>
                                      <p:to>
                                        <p:strVal val="visible"/>
                                      </p:to>
                                    </p:set>
                                    <p:animEffect transition="in" filter="dissolve">
                                      <p:cBhvr>
                                        <p:cTn id="39" dur="500"/>
                                        <p:tgtEl>
                                          <p:spTgt spid="10447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04470"/>
                                        </p:tgtEl>
                                        <p:attrNameLst>
                                          <p:attrName>style.visibility</p:attrName>
                                        </p:attrNameLst>
                                      </p:cBhvr>
                                      <p:to>
                                        <p:strVal val="visible"/>
                                      </p:to>
                                    </p:set>
                                    <p:animEffect transition="in" filter="dissolve">
                                      <p:cBhvr>
                                        <p:cTn id="44" dur="500"/>
                                        <p:tgtEl>
                                          <p:spTgt spid="10447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4476">
                                            <p:txEl>
                                              <p:pRg st="0" end="0"/>
                                            </p:txEl>
                                          </p:spTgt>
                                        </p:tgtEl>
                                        <p:attrNameLst>
                                          <p:attrName>style.visibility</p:attrName>
                                        </p:attrNameLst>
                                      </p:cBhvr>
                                      <p:to>
                                        <p:strVal val="visible"/>
                                      </p:to>
                                    </p:set>
                                    <p:animEffect transition="in" filter="wipe(left)">
                                      <p:cBhvr>
                                        <p:cTn id="49" dur="500"/>
                                        <p:tgtEl>
                                          <p:spTgt spid="104476">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04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autoUpdateAnimBg="0"/>
      <p:bldP spid="104458" grpId="0" autoUpdateAnimBg="0"/>
      <p:bldP spid="104463" grpId="0" autoUpdateAnimBg="0"/>
      <p:bldP spid="10447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4" name="Text Box 14"/>
          <p:cNvSpPr txBox="1">
            <a:spLocks noChangeArrowheads="1"/>
          </p:cNvSpPr>
          <p:nvPr/>
        </p:nvSpPr>
        <p:spPr bwMode="auto">
          <a:xfrm>
            <a:off x="287338" y="512763"/>
            <a:ext cx="842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例：已知电路中某支路电压和电流分别为：</a:t>
            </a:r>
          </a:p>
        </p:txBody>
      </p:sp>
      <p:graphicFrame>
        <p:nvGraphicFramePr>
          <p:cNvPr id="51215" name="Object 15"/>
          <p:cNvGraphicFramePr>
            <a:graphicFrameLocks/>
          </p:cNvGraphicFramePr>
          <p:nvPr/>
        </p:nvGraphicFramePr>
        <p:xfrm>
          <a:off x="973138" y="911225"/>
          <a:ext cx="7031037" cy="2265363"/>
        </p:xfrm>
        <a:graphic>
          <a:graphicData uri="http://schemas.openxmlformats.org/presentationml/2006/ole">
            <mc:AlternateContent xmlns:mc="http://schemas.openxmlformats.org/markup-compatibility/2006">
              <mc:Choice xmlns:v="urn:schemas-microsoft-com:vml" Requires="v">
                <p:oleObj spid="_x0000_s11300" name="Equation" r:id="rId4" imgW="2869920" imgH="965160" progId="Equation.DSMT4">
                  <p:embed/>
                </p:oleObj>
              </mc:Choice>
              <mc:Fallback>
                <p:oleObj name="Equation" r:id="rId4" imgW="2869920" imgH="965160" progId="Equation.DSMT4">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911225"/>
                        <a:ext cx="7031037" cy="226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6" name="Text Box 16"/>
          <p:cNvSpPr txBox="1">
            <a:spLocks noChangeArrowheads="1"/>
          </p:cNvSpPr>
          <p:nvPr/>
        </p:nvSpPr>
        <p:spPr bwMode="auto">
          <a:xfrm>
            <a:off x="287338" y="3141663"/>
            <a:ext cx="4706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计算该支路的平均功率。</a:t>
            </a:r>
          </a:p>
        </p:txBody>
      </p:sp>
      <p:sp>
        <p:nvSpPr>
          <p:cNvPr id="51217" name="Text Box 17"/>
          <p:cNvSpPr txBox="1">
            <a:spLocks noChangeArrowheads="1"/>
          </p:cNvSpPr>
          <p:nvPr/>
        </p:nvSpPr>
        <p:spPr bwMode="auto">
          <a:xfrm>
            <a:off x="827088" y="3665538"/>
            <a:ext cx="252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直流功率：</a:t>
            </a:r>
          </a:p>
        </p:txBody>
      </p:sp>
      <p:graphicFrame>
        <p:nvGraphicFramePr>
          <p:cNvPr id="51218" name="Object 18"/>
          <p:cNvGraphicFramePr>
            <a:graphicFrameLocks/>
          </p:cNvGraphicFramePr>
          <p:nvPr/>
        </p:nvGraphicFramePr>
        <p:xfrm>
          <a:off x="2643188" y="3665538"/>
          <a:ext cx="2438400" cy="519112"/>
        </p:xfrm>
        <a:graphic>
          <a:graphicData uri="http://schemas.openxmlformats.org/presentationml/2006/ole">
            <mc:AlternateContent xmlns:mc="http://schemas.openxmlformats.org/markup-compatibility/2006">
              <mc:Choice xmlns:v="urn:schemas-microsoft-com:vml" Requires="v">
                <p:oleObj spid="_x0000_s11301" name="Equation" r:id="rId6" imgW="1168200" imgH="228600" progId="Equation.DSMT4">
                  <p:embed/>
                </p:oleObj>
              </mc:Choice>
              <mc:Fallback>
                <p:oleObj name="Equation" r:id="rId6" imgW="1168200" imgH="228600" progId="Equation.DSMT4">
                  <p:embed/>
                  <p:pic>
                    <p:nvPicPr>
                      <p:cNvPr id="0" name="Object 1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3188" y="3665538"/>
                        <a:ext cx="24384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9" name="Text Box 19"/>
          <p:cNvSpPr txBox="1">
            <a:spLocks noChangeArrowheads="1"/>
          </p:cNvSpPr>
          <p:nvPr/>
        </p:nvSpPr>
        <p:spPr bwMode="auto">
          <a:xfrm>
            <a:off x="852488" y="4321175"/>
            <a:ext cx="250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基波功率：</a:t>
            </a:r>
          </a:p>
        </p:txBody>
      </p:sp>
      <p:graphicFrame>
        <p:nvGraphicFramePr>
          <p:cNvPr id="51220" name="Object 20"/>
          <p:cNvGraphicFramePr>
            <a:graphicFrameLocks/>
          </p:cNvGraphicFramePr>
          <p:nvPr/>
        </p:nvGraphicFramePr>
        <p:xfrm>
          <a:off x="2595563" y="4130675"/>
          <a:ext cx="5199062" cy="857250"/>
        </p:xfrm>
        <a:graphic>
          <a:graphicData uri="http://schemas.openxmlformats.org/presentationml/2006/ole">
            <mc:AlternateContent xmlns:mc="http://schemas.openxmlformats.org/markup-compatibility/2006">
              <mc:Choice xmlns:v="urn:schemas-microsoft-com:vml" Requires="v">
                <p:oleObj spid="_x0000_s11302" name="Equation" r:id="rId8" imgW="2133360" imgH="393480" progId="Equation.DSMT4">
                  <p:embed/>
                </p:oleObj>
              </mc:Choice>
              <mc:Fallback>
                <p:oleObj name="Equation" r:id="rId8" imgW="2133360" imgH="393480" progId="Equation.DSMT4">
                  <p:embed/>
                  <p:pic>
                    <p:nvPicPr>
                      <p:cNvPr id="0" name="Object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5563" y="4130675"/>
                        <a:ext cx="5199062"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1" name="Text Box 21"/>
          <p:cNvSpPr txBox="1">
            <a:spLocks noChangeArrowheads="1"/>
          </p:cNvSpPr>
          <p:nvPr/>
        </p:nvSpPr>
        <p:spPr bwMode="auto">
          <a:xfrm>
            <a:off x="850900" y="5041900"/>
            <a:ext cx="505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2</a:t>
            </a:r>
            <a:r>
              <a:rPr lang="zh-CN" altLang="en-US" b="1">
                <a:ea typeface="楷体_GB2312" pitchFamily="49" charset="-122"/>
              </a:rPr>
              <a:t>次谐波和</a:t>
            </a:r>
            <a:r>
              <a:rPr lang="en-US" altLang="zh-CN" b="1">
                <a:ea typeface="楷体_GB2312" pitchFamily="49" charset="-122"/>
              </a:rPr>
              <a:t>3</a:t>
            </a:r>
            <a:r>
              <a:rPr lang="zh-CN" altLang="en-US" b="1">
                <a:ea typeface="楷体_GB2312" pitchFamily="49" charset="-122"/>
              </a:rPr>
              <a:t>次谐波功率为：</a:t>
            </a:r>
          </a:p>
        </p:txBody>
      </p:sp>
      <p:graphicFrame>
        <p:nvGraphicFramePr>
          <p:cNvPr id="51222" name="Object 22"/>
          <p:cNvGraphicFramePr>
            <a:graphicFrameLocks/>
          </p:cNvGraphicFramePr>
          <p:nvPr/>
        </p:nvGraphicFramePr>
        <p:xfrm>
          <a:off x="4792663" y="5006975"/>
          <a:ext cx="1276350" cy="534988"/>
        </p:xfrm>
        <a:graphic>
          <a:graphicData uri="http://schemas.openxmlformats.org/presentationml/2006/ole">
            <mc:AlternateContent xmlns:mc="http://schemas.openxmlformats.org/markup-compatibility/2006">
              <mc:Choice xmlns:v="urn:schemas-microsoft-com:vml" Requires="v">
                <p:oleObj spid="_x0000_s11303" name="Equation" r:id="rId10" imgW="457200" imgH="228600" progId="Equation.DSMT4">
                  <p:embed/>
                </p:oleObj>
              </mc:Choice>
              <mc:Fallback>
                <p:oleObj name="Equation" r:id="rId10" imgW="457200" imgH="228600" progId="Equation.DSMT4">
                  <p:embed/>
                  <p:pic>
                    <p:nvPicPr>
                      <p:cNvPr id="0" name="Object 2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2663" y="5006975"/>
                        <a:ext cx="127635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24" name="Object 24"/>
          <p:cNvGraphicFramePr>
            <a:graphicFrameLocks/>
          </p:cNvGraphicFramePr>
          <p:nvPr/>
        </p:nvGraphicFramePr>
        <p:xfrm>
          <a:off x="6470650" y="5014913"/>
          <a:ext cx="1227138" cy="539750"/>
        </p:xfrm>
        <a:graphic>
          <a:graphicData uri="http://schemas.openxmlformats.org/presentationml/2006/ole">
            <mc:AlternateContent xmlns:mc="http://schemas.openxmlformats.org/markup-compatibility/2006">
              <mc:Choice xmlns:v="urn:schemas-microsoft-com:vml" Requires="v">
                <p:oleObj spid="_x0000_s11304" name="Equation" r:id="rId12" imgW="444240" imgH="228600" progId="Equation.DSMT4">
                  <p:embed/>
                </p:oleObj>
              </mc:Choice>
              <mc:Fallback>
                <p:oleObj name="Equation" r:id="rId12" imgW="444240" imgH="228600" progId="Equation.DSMT4">
                  <p:embed/>
                  <p:pic>
                    <p:nvPicPr>
                      <p:cNvPr id="0" name="Object 2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0650" y="5014913"/>
                        <a:ext cx="12271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5" name="Text Box 25"/>
          <p:cNvSpPr txBox="1">
            <a:spLocks noChangeArrowheads="1"/>
          </p:cNvSpPr>
          <p:nvPr/>
        </p:nvSpPr>
        <p:spPr bwMode="auto">
          <a:xfrm>
            <a:off x="831850" y="5627688"/>
            <a:ext cx="287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4</a:t>
            </a:r>
            <a:r>
              <a:rPr lang="zh-CN" altLang="en-US" b="1">
                <a:ea typeface="楷体_GB2312" pitchFamily="49" charset="-122"/>
              </a:rPr>
              <a:t>次谐波功率：</a:t>
            </a:r>
          </a:p>
        </p:txBody>
      </p:sp>
      <p:graphicFrame>
        <p:nvGraphicFramePr>
          <p:cNvPr id="51226" name="Object 26"/>
          <p:cNvGraphicFramePr>
            <a:graphicFrameLocks/>
          </p:cNvGraphicFramePr>
          <p:nvPr/>
        </p:nvGraphicFramePr>
        <p:xfrm>
          <a:off x="2886075" y="5408613"/>
          <a:ext cx="4862513" cy="920750"/>
        </p:xfrm>
        <a:graphic>
          <a:graphicData uri="http://schemas.openxmlformats.org/presentationml/2006/ole">
            <mc:AlternateContent xmlns:mc="http://schemas.openxmlformats.org/markup-compatibility/2006">
              <mc:Choice xmlns:v="urn:schemas-microsoft-com:vml" Requires="v">
                <p:oleObj spid="_x0000_s11305" name="Equation" r:id="rId14" imgW="2108160" imgH="393480" progId="Equation.DSMT4">
                  <p:embed/>
                </p:oleObj>
              </mc:Choice>
              <mc:Fallback>
                <p:oleObj name="Equation" r:id="rId14" imgW="2108160" imgH="393480" progId="Equation.DSMT4">
                  <p:embed/>
                  <p:pic>
                    <p:nvPicPr>
                      <p:cNvPr id="0" name="Object 2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6075" y="5408613"/>
                        <a:ext cx="4862513"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7" name="Text Box 27"/>
          <p:cNvSpPr txBox="1">
            <a:spLocks noChangeArrowheads="1"/>
          </p:cNvSpPr>
          <p:nvPr/>
        </p:nvSpPr>
        <p:spPr bwMode="auto">
          <a:xfrm>
            <a:off x="858838" y="6284913"/>
            <a:ext cx="198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总功率：</a:t>
            </a:r>
          </a:p>
        </p:txBody>
      </p:sp>
      <p:graphicFrame>
        <p:nvGraphicFramePr>
          <p:cNvPr id="51228" name="Object 28"/>
          <p:cNvGraphicFramePr>
            <a:graphicFrameLocks/>
          </p:cNvGraphicFramePr>
          <p:nvPr/>
        </p:nvGraphicFramePr>
        <p:xfrm>
          <a:off x="2192338" y="6284913"/>
          <a:ext cx="5081587" cy="528637"/>
        </p:xfrm>
        <a:graphic>
          <a:graphicData uri="http://schemas.openxmlformats.org/presentationml/2006/ole">
            <mc:AlternateContent xmlns:mc="http://schemas.openxmlformats.org/markup-compatibility/2006">
              <mc:Choice xmlns:v="urn:schemas-microsoft-com:vml" Requires="v">
                <p:oleObj spid="_x0000_s11306" name="Equation" r:id="rId16" imgW="2044440" imgH="228600" progId="Equation.DSMT4">
                  <p:embed/>
                </p:oleObj>
              </mc:Choice>
              <mc:Fallback>
                <p:oleObj name="Equation" r:id="rId16" imgW="2044440" imgH="228600" progId="Equation.DSMT4">
                  <p:embed/>
                  <p:pic>
                    <p:nvPicPr>
                      <p:cNvPr id="0" name="Object 2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2338" y="6284913"/>
                        <a:ext cx="5081587"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0" name="Text Box 30"/>
          <p:cNvSpPr txBox="1">
            <a:spLocks noChangeArrowheads="1"/>
          </p:cNvSpPr>
          <p:nvPr/>
        </p:nvSpPr>
        <p:spPr bwMode="auto">
          <a:xfrm>
            <a:off x="344488" y="3665538"/>
            <a:ext cx="127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grpSp>
        <p:nvGrpSpPr>
          <p:cNvPr id="2" name="Group 31"/>
          <p:cNvGrpSpPr>
            <a:grpSpLocks/>
          </p:cNvGrpSpPr>
          <p:nvPr/>
        </p:nvGrpSpPr>
        <p:grpSpPr bwMode="auto">
          <a:xfrm>
            <a:off x="6773863" y="2676525"/>
            <a:ext cx="2011362" cy="1447800"/>
            <a:chOff x="619" y="960"/>
            <a:chExt cx="1267" cy="912"/>
          </a:xfrm>
        </p:grpSpPr>
        <p:sp>
          <p:nvSpPr>
            <p:cNvPr id="11282" name="Rectangle 32"/>
            <p:cNvSpPr>
              <a:spLocks noChangeArrowheads="1"/>
            </p:cNvSpPr>
            <p:nvPr/>
          </p:nvSpPr>
          <p:spPr bwMode="auto">
            <a:xfrm>
              <a:off x="1454" y="1152"/>
              <a:ext cx="432" cy="720"/>
            </a:xfrm>
            <a:prstGeom prst="rect">
              <a:avLst/>
            </a:prstGeom>
            <a:solidFill>
              <a:srgbClr val="00FFFF"/>
            </a:solidFill>
            <a:ln w="28575">
              <a:solidFill>
                <a:schemeClr val="tx1"/>
              </a:solidFill>
              <a:miter lim="800000"/>
              <a:headEnd/>
              <a:tailEnd/>
            </a:ln>
          </p:spPr>
          <p:txBody>
            <a:bodyPr wrap="none" anchor="ctr"/>
            <a:lstStyle/>
            <a:p>
              <a:pPr algn="ctr"/>
              <a:r>
                <a:rPr lang="en-US" altLang="zh-CN" b="1">
                  <a:ea typeface="楷体_GB2312" pitchFamily="49" charset="-122"/>
                </a:rPr>
                <a:t>N</a:t>
              </a:r>
            </a:p>
          </p:txBody>
        </p:sp>
        <p:sp>
          <p:nvSpPr>
            <p:cNvPr id="11283" name="Freeform 33"/>
            <p:cNvSpPr>
              <a:spLocks/>
            </p:cNvSpPr>
            <p:nvPr/>
          </p:nvSpPr>
          <p:spPr bwMode="auto">
            <a:xfrm>
              <a:off x="912" y="175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1284" name="Line 34"/>
            <p:cNvSpPr>
              <a:spLocks noChangeShapeType="1"/>
            </p:cNvSpPr>
            <p:nvPr/>
          </p:nvSpPr>
          <p:spPr bwMode="auto">
            <a:xfrm>
              <a:off x="974" y="1200"/>
              <a:ext cx="288" cy="0"/>
            </a:xfrm>
            <a:prstGeom prst="line">
              <a:avLst/>
            </a:prstGeom>
            <a:noFill/>
            <a:ln w="127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Text Box 35"/>
            <p:cNvSpPr txBox="1">
              <a:spLocks noChangeArrowheads="1"/>
            </p:cNvSpPr>
            <p:nvPr/>
          </p:nvSpPr>
          <p:spPr bwMode="auto">
            <a:xfrm>
              <a:off x="640" y="110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a:t>
              </a:r>
            </a:p>
          </p:txBody>
        </p:sp>
        <p:sp>
          <p:nvSpPr>
            <p:cNvPr id="11286" name="Text Box 36"/>
            <p:cNvSpPr txBox="1">
              <a:spLocks noChangeArrowheads="1"/>
            </p:cNvSpPr>
            <p:nvPr/>
          </p:nvSpPr>
          <p:spPr bwMode="auto">
            <a:xfrm>
              <a:off x="619"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u</a:t>
              </a:r>
            </a:p>
          </p:txBody>
        </p:sp>
        <p:sp>
          <p:nvSpPr>
            <p:cNvPr id="11287" name="Text Box 37"/>
            <p:cNvSpPr txBox="1">
              <a:spLocks noChangeArrowheads="1"/>
            </p:cNvSpPr>
            <p:nvPr/>
          </p:nvSpPr>
          <p:spPr bwMode="auto">
            <a:xfrm>
              <a:off x="1022" y="96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i</a:t>
              </a:r>
            </a:p>
          </p:txBody>
        </p:sp>
        <p:sp>
          <p:nvSpPr>
            <p:cNvPr id="11288" name="Text Box 38"/>
            <p:cNvSpPr txBox="1">
              <a:spLocks noChangeArrowheads="1"/>
            </p:cNvSpPr>
            <p:nvPr/>
          </p:nvSpPr>
          <p:spPr bwMode="auto">
            <a:xfrm>
              <a:off x="652"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_</a:t>
              </a:r>
            </a:p>
          </p:txBody>
        </p:sp>
        <p:sp>
          <p:nvSpPr>
            <p:cNvPr id="11289" name="Oval 39"/>
            <p:cNvSpPr>
              <a:spLocks noChangeArrowheads="1"/>
            </p:cNvSpPr>
            <p:nvPr/>
          </p:nvSpPr>
          <p:spPr bwMode="auto">
            <a:xfrm>
              <a:off x="864" y="172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1290" name="Freeform 40"/>
            <p:cNvSpPr>
              <a:spLocks/>
            </p:cNvSpPr>
            <p:nvPr/>
          </p:nvSpPr>
          <p:spPr bwMode="auto">
            <a:xfrm>
              <a:off x="912" y="127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1291" name="Oval 41"/>
            <p:cNvSpPr>
              <a:spLocks noChangeArrowheads="1"/>
            </p:cNvSpPr>
            <p:nvPr/>
          </p:nvSpPr>
          <p:spPr bwMode="auto">
            <a:xfrm>
              <a:off x="864" y="124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121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12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5" presetClass="entr" presetSubtype="0" fill="hold" grpId="0" nodeType="clickEffect">
                                  <p:stCondLst>
                                    <p:cond delay="0"/>
                                  </p:stCondLst>
                                  <p:childTnLst>
                                    <p:set>
                                      <p:cBhvr>
                                        <p:cTn id="19" dur="1" fill="hold">
                                          <p:stCondLst>
                                            <p:cond delay="0"/>
                                          </p:stCondLst>
                                        </p:cTn>
                                        <p:tgtEl>
                                          <p:spTgt spid="51230"/>
                                        </p:tgtEl>
                                        <p:attrNameLst>
                                          <p:attrName>style.visibility</p:attrName>
                                        </p:attrNameLst>
                                      </p:cBhvr>
                                      <p:to>
                                        <p:strVal val="visible"/>
                                      </p:to>
                                    </p:set>
                                    <p:anim calcmode="lin" valueType="num">
                                      <p:cBhvr>
                                        <p:cTn id="20" dur="500" decel="50000" fill="hold">
                                          <p:stCondLst>
                                            <p:cond delay="0"/>
                                          </p:stCondLst>
                                        </p:cTn>
                                        <p:tgtEl>
                                          <p:spTgt spid="51230"/>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51230"/>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51230"/>
                                        </p:tgtEl>
                                        <p:attrNameLst>
                                          <p:attrName>ppt_w</p:attrName>
                                        </p:attrNameLst>
                                      </p:cBhvr>
                                      <p:tavLst>
                                        <p:tav tm="0">
                                          <p:val>
                                            <p:strVal val="#ppt_w*.05"/>
                                          </p:val>
                                        </p:tav>
                                        <p:tav tm="100000">
                                          <p:val>
                                            <p:strVal val="#ppt_w"/>
                                          </p:val>
                                        </p:tav>
                                      </p:tavLst>
                                    </p:anim>
                                    <p:anim calcmode="lin" valueType="num">
                                      <p:cBhvr>
                                        <p:cTn id="23" dur="1000" fill="hold"/>
                                        <p:tgtEl>
                                          <p:spTgt spid="51230"/>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51230"/>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51230"/>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51230"/>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51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17"/>
                                        </p:tgtEl>
                                        <p:attrNameLst>
                                          <p:attrName>style.visibility</p:attrName>
                                        </p:attrNameLst>
                                      </p:cBhvr>
                                      <p:to>
                                        <p:strVal val="visible"/>
                                      </p:to>
                                    </p:set>
                                    <p:anim calcmode="lin" valueType="num">
                                      <p:cBhvr additive="base">
                                        <p:cTn id="32" dur="500" fill="hold"/>
                                        <p:tgtEl>
                                          <p:spTgt spid="51217"/>
                                        </p:tgtEl>
                                        <p:attrNameLst>
                                          <p:attrName>ppt_x</p:attrName>
                                        </p:attrNameLst>
                                      </p:cBhvr>
                                      <p:tavLst>
                                        <p:tav tm="0">
                                          <p:val>
                                            <p:strVal val="0-#ppt_w/2"/>
                                          </p:val>
                                        </p:tav>
                                        <p:tav tm="100000">
                                          <p:val>
                                            <p:strVal val="#ppt_x"/>
                                          </p:val>
                                        </p:tav>
                                      </p:tavLst>
                                    </p:anim>
                                    <p:anim calcmode="lin" valueType="num">
                                      <p:cBhvr additive="base">
                                        <p:cTn id="33" dur="500" fill="hold"/>
                                        <p:tgtEl>
                                          <p:spTgt spid="5121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1218"/>
                                        </p:tgtEl>
                                        <p:attrNameLst>
                                          <p:attrName>style.visibility</p:attrName>
                                        </p:attrNameLst>
                                      </p:cBhvr>
                                      <p:to>
                                        <p:strVal val="visible"/>
                                      </p:to>
                                    </p:set>
                                    <p:animEffect transition="in" filter="dissolve">
                                      <p:cBhvr>
                                        <p:cTn id="38" dur="500"/>
                                        <p:tgtEl>
                                          <p:spTgt spid="512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1219"/>
                                        </p:tgtEl>
                                        <p:attrNameLst>
                                          <p:attrName>style.visibility</p:attrName>
                                        </p:attrNameLst>
                                      </p:cBhvr>
                                      <p:to>
                                        <p:strVal val="visible"/>
                                      </p:to>
                                    </p:set>
                                    <p:anim calcmode="lin" valueType="num">
                                      <p:cBhvr additive="base">
                                        <p:cTn id="43" dur="500" fill="hold"/>
                                        <p:tgtEl>
                                          <p:spTgt spid="51219"/>
                                        </p:tgtEl>
                                        <p:attrNameLst>
                                          <p:attrName>ppt_x</p:attrName>
                                        </p:attrNameLst>
                                      </p:cBhvr>
                                      <p:tavLst>
                                        <p:tav tm="0">
                                          <p:val>
                                            <p:strVal val="0-#ppt_w/2"/>
                                          </p:val>
                                        </p:tav>
                                        <p:tav tm="100000">
                                          <p:val>
                                            <p:strVal val="#ppt_x"/>
                                          </p:val>
                                        </p:tav>
                                      </p:tavLst>
                                    </p:anim>
                                    <p:anim calcmode="lin" valueType="num">
                                      <p:cBhvr additive="base">
                                        <p:cTn id="44" dur="500" fill="hold"/>
                                        <p:tgtEl>
                                          <p:spTgt spid="5121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51220"/>
                                        </p:tgtEl>
                                        <p:attrNameLst>
                                          <p:attrName>style.visibility</p:attrName>
                                        </p:attrNameLst>
                                      </p:cBhvr>
                                      <p:to>
                                        <p:strVal val="visible"/>
                                      </p:to>
                                    </p:set>
                                    <p:animEffect transition="in" filter="dissolve">
                                      <p:cBhvr>
                                        <p:cTn id="49" dur="500"/>
                                        <p:tgtEl>
                                          <p:spTgt spid="512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1221"/>
                                        </p:tgtEl>
                                        <p:attrNameLst>
                                          <p:attrName>style.visibility</p:attrName>
                                        </p:attrNameLst>
                                      </p:cBhvr>
                                      <p:to>
                                        <p:strVal val="visible"/>
                                      </p:to>
                                    </p:set>
                                    <p:anim calcmode="lin" valueType="num">
                                      <p:cBhvr additive="base">
                                        <p:cTn id="54" dur="500" fill="hold"/>
                                        <p:tgtEl>
                                          <p:spTgt spid="51221"/>
                                        </p:tgtEl>
                                        <p:attrNameLst>
                                          <p:attrName>ppt_x</p:attrName>
                                        </p:attrNameLst>
                                      </p:cBhvr>
                                      <p:tavLst>
                                        <p:tav tm="0">
                                          <p:val>
                                            <p:strVal val="0-#ppt_w/2"/>
                                          </p:val>
                                        </p:tav>
                                        <p:tav tm="100000">
                                          <p:val>
                                            <p:strVal val="#ppt_x"/>
                                          </p:val>
                                        </p:tav>
                                      </p:tavLst>
                                    </p:anim>
                                    <p:anim calcmode="lin" valueType="num">
                                      <p:cBhvr additive="base">
                                        <p:cTn id="55" dur="500" fill="hold"/>
                                        <p:tgtEl>
                                          <p:spTgt spid="51221"/>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51222"/>
                                        </p:tgtEl>
                                        <p:attrNameLst>
                                          <p:attrName>style.visibility</p:attrName>
                                        </p:attrNameLst>
                                      </p:cBhvr>
                                      <p:to>
                                        <p:strVal val="visible"/>
                                      </p:to>
                                    </p:set>
                                    <p:animEffect transition="in" filter="dissolve">
                                      <p:cBhvr>
                                        <p:cTn id="60" dur="500"/>
                                        <p:tgtEl>
                                          <p:spTgt spid="51222"/>
                                        </p:tgtEl>
                                      </p:cBhvr>
                                    </p:animEffect>
                                  </p:childTnLst>
                                </p:cTn>
                              </p:par>
                            </p:childTnLst>
                          </p:cTn>
                        </p:par>
                        <p:par>
                          <p:cTn id="61" fill="hold" nodeType="afterGroup">
                            <p:stCondLst>
                              <p:cond delay="500"/>
                            </p:stCondLst>
                            <p:childTnLst>
                              <p:par>
                                <p:cTn id="62" presetID="9" presetClass="entr" presetSubtype="0" fill="hold" nodeType="afterEffect">
                                  <p:stCondLst>
                                    <p:cond delay="0"/>
                                  </p:stCondLst>
                                  <p:childTnLst>
                                    <p:set>
                                      <p:cBhvr>
                                        <p:cTn id="63" dur="1" fill="hold">
                                          <p:stCondLst>
                                            <p:cond delay="0"/>
                                          </p:stCondLst>
                                        </p:cTn>
                                        <p:tgtEl>
                                          <p:spTgt spid="51224"/>
                                        </p:tgtEl>
                                        <p:attrNameLst>
                                          <p:attrName>style.visibility</p:attrName>
                                        </p:attrNameLst>
                                      </p:cBhvr>
                                      <p:to>
                                        <p:strVal val="visible"/>
                                      </p:to>
                                    </p:set>
                                    <p:animEffect transition="in" filter="dissolve">
                                      <p:cBhvr>
                                        <p:cTn id="64" dur="500"/>
                                        <p:tgtEl>
                                          <p:spTgt spid="5122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51225"/>
                                        </p:tgtEl>
                                        <p:attrNameLst>
                                          <p:attrName>style.visibility</p:attrName>
                                        </p:attrNameLst>
                                      </p:cBhvr>
                                      <p:to>
                                        <p:strVal val="visible"/>
                                      </p:to>
                                    </p:set>
                                    <p:anim calcmode="lin" valueType="num">
                                      <p:cBhvr additive="base">
                                        <p:cTn id="69" dur="500" fill="hold"/>
                                        <p:tgtEl>
                                          <p:spTgt spid="51225"/>
                                        </p:tgtEl>
                                        <p:attrNameLst>
                                          <p:attrName>ppt_x</p:attrName>
                                        </p:attrNameLst>
                                      </p:cBhvr>
                                      <p:tavLst>
                                        <p:tav tm="0">
                                          <p:val>
                                            <p:strVal val="0-#ppt_w/2"/>
                                          </p:val>
                                        </p:tav>
                                        <p:tav tm="100000">
                                          <p:val>
                                            <p:strVal val="#ppt_x"/>
                                          </p:val>
                                        </p:tav>
                                      </p:tavLst>
                                    </p:anim>
                                    <p:anim calcmode="lin" valueType="num">
                                      <p:cBhvr additive="base">
                                        <p:cTn id="70" dur="500" fill="hold"/>
                                        <p:tgtEl>
                                          <p:spTgt spid="51225"/>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51226"/>
                                        </p:tgtEl>
                                        <p:attrNameLst>
                                          <p:attrName>style.visibility</p:attrName>
                                        </p:attrNameLst>
                                      </p:cBhvr>
                                      <p:to>
                                        <p:strVal val="visible"/>
                                      </p:to>
                                    </p:set>
                                    <p:animEffect transition="in" filter="dissolve">
                                      <p:cBhvr>
                                        <p:cTn id="75" dur="500"/>
                                        <p:tgtEl>
                                          <p:spTgt spid="5122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51227"/>
                                        </p:tgtEl>
                                        <p:attrNameLst>
                                          <p:attrName>style.visibility</p:attrName>
                                        </p:attrNameLst>
                                      </p:cBhvr>
                                      <p:to>
                                        <p:strVal val="visible"/>
                                      </p:to>
                                    </p:set>
                                    <p:anim calcmode="lin" valueType="num">
                                      <p:cBhvr additive="base">
                                        <p:cTn id="80" dur="500" fill="hold"/>
                                        <p:tgtEl>
                                          <p:spTgt spid="51227"/>
                                        </p:tgtEl>
                                        <p:attrNameLst>
                                          <p:attrName>ppt_x</p:attrName>
                                        </p:attrNameLst>
                                      </p:cBhvr>
                                      <p:tavLst>
                                        <p:tav tm="0">
                                          <p:val>
                                            <p:strVal val="0-#ppt_w/2"/>
                                          </p:val>
                                        </p:tav>
                                        <p:tav tm="100000">
                                          <p:val>
                                            <p:strVal val="#ppt_x"/>
                                          </p:val>
                                        </p:tav>
                                      </p:tavLst>
                                    </p:anim>
                                    <p:anim calcmode="lin" valueType="num">
                                      <p:cBhvr additive="base">
                                        <p:cTn id="81" dur="500" fill="hold"/>
                                        <p:tgtEl>
                                          <p:spTgt spid="51227"/>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51228"/>
                                        </p:tgtEl>
                                        <p:attrNameLst>
                                          <p:attrName>style.visibility</p:attrName>
                                        </p:attrNameLst>
                                      </p:cBhvr>
                                      <p:to>
                                        <p:strVal val="visible"/>
                                      </p:to>
                                    </p:set>
                                    <p:animEffect transition="in" filter="dissolve">
                                      <p:cBhvr>
                                        <p:cTn id="86" dur="500"/>
                                        <p:tgtEl>
                                          <p:spTgt spid="5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4" grpId="0"/>
      <p:bldP spid="51216" grpId="0"/>
      <p:bldP spid="51217" grpId="0"/>
      <p:bldP spid="51219" grpId="0"/>
      <p:bldP spid="51221" grpId="0"/>
      <p:bldP spid="51225" grpId="0"/>
      <p:bldP spid="51227" grpId="0"/>
      <p:bldP spid="512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556375" y="1314450"/>
            <a:ext cx="2011363" cy="1447800"/>
            <a:chOff x="619" y="960"/>
            <a:chExt cx="1267" cy="912"/>
          </a:xfrm>
        </p:grpSpPr>
        <p:sp>
          <p:nvSpPr>
            <p:cNvPr id="12316" name="Rectangle 5"/>
            <p:cNvSpPr>
              <a:spLocks noChangeArrowheads="1"/>
            </p:cNvSpPr>
            <p:nvPr/>
          </p:nvSpPr>
          <p:spPr bwMode="auto">
            <a:xfrm>
              <a:off x="1454" y="1152"/>
              <a:ext cx="432" cy="720"/>
            </a:xfrm>
            <a:prstGeom prst="rect">
              <a:avLst/>
            </a:prstGeom>
            <a:solidFill>
              <a:srgbClr val="00FFFF"/>
            </a:solidFill>
            <a:ln w="28575">
              <a:solidFill>
                <a:schemeClr val="tx1"/>
              </a:solidFill>
              <a:miter lim="800000"/>
              <a:headEnd/>
              <a:tailEnd/>
            </a:ln>
          </p:spPr>
          <p:txBody>
            <a:bodyPr wrap="none" anchor="ctr"/>
            <a:lstStyle/>
            <a:p>
              <a:pPr algn="ctr"/>
              <a:r>
                <a:rPr lang="en-US" altLang="zh-CN" b="1">
                  <a:ea typeface="楷体_GB2312" pitchFamily="49" charset="-122"/>
                </a:rPr>
                <a:t>N</a:t>
              </a:r>
            </a:p>
          </p:txBody>
        </p:sp>
        <p:sp>
          <p:nvSpPr>
            <p:cNvPr id="12317" name="Freeform 6"/>
            <p:cNvSpPr>
              <a:spLocks/>
            </p:cNvSpPr>
            <p:nvPr/>
          </p:nvSpPr>
          <p:spPr bwMode="auto">
            <a:xfrm>
              <a:off x="912" y="175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2318" name="Line 7"/>
            <p:cNvSpPr>
              <a:spLocks noChangeShapeType="1"/>
            </p:cNvSpPr>
            <p:nvPr/>
          </p:nvSpPr>
          <p:spPr bwMode="auto">
            <a:xfrm>
              <a:off x="974" y="1200"/>
              <a:ext cx="288" cy="0"/>
            </a:xfrm>
            <a:prstGeom prst="line">
              <a:avLst/>
            </a:prstGeom>
            <a:noFill/>
            <a:ln w="127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Text Box 8"/>
            <p:cNvSpPr txBox="1">
              <a:spLocks noChangeArrowheads="1"/>
            </p:cNvSpPr>
            <p:nvPr/>
          </p:nvSpPr>
          <p:spPr bwMode="auto">
            <a:xfrm>
              <a:off x="640" y="110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a:t>
              </a:r>
            </a:p>
          </p:txBody>
        </p:sp>
        <p:sp>
          <p:nvSpPr>
            <p:cNvPr id="12320" name="Text Box 9"/>
            <p:cNvSpPr txBox="1">
              <a:spLocks noChangeArrowheads="1"/>
            </p:cNvSpPr>
            <p:nvPr/>
          </p:nvSpPr>
          <p:spPr bwMode="auto">
            <a:xfrm>
              <a:off x="619"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u</a:t>
              </a:r>
            </a:p>
          </p:txBody>
        </p:sp>
        <p:sp>
          <p:nvSpPr>
            <p:cNvPr id="12321" name="Text Box 10"/>
            <p:cNvSpPr txBox="1">
              <a:spLocks noChangeArrowheads="1"/>
            </p:cNvSpPr>
            <p:nvPr/>
          </p:nvSpPr>
          <p:spPr bwMode="auto">
            <a:xfrm>
              <a:off x="1022" y="96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i</a:t>
              </a:r>
            </a:p>
          </p:txBody>
        </p:sp>
        <p:sp>
          <p:nvSpPr>
            <p:cNvPr id="12322" name="Text Box 11"/>
            <p:cNvSpPr txBox="1">
              <a:spLocks noChangeArrowheads="1"/>
            </p:cNvSpPr>
            <p:nvPr/>
          </p:nvSpPr>
          <p:spPr bwMode="auto">
            <a:xfrm>
              <a:off x="652"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_</a:t>
              </a:r>
            </a:p>
          </p:txBody>
        </p:sp>
        <p:sp>
          <p:nvSpPr>
            <p:cNvPr id="12323" name="Oval 12"/>
            <p:cNvSpPr>
              <a:spLocks noChangeArrowheads="1"/>
            </p:cNvSpPr>
            <p:nvPr/>
          </p:nvSpPr>
          <p:spPr bwMode="auto">
            <a:xfrm>
              <a:off x="864" y="172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2324" name="Freeform 13"/>
            <p:cNvSpPr>
              <a:spLocks/>
            </p:cNvSpPr>
            <p:nvPr/>
          </p:nvSpPr>
          <p:spPr bwMode="auto">
            <a:xfrm>
              <a:off x="912" y="127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2325" name="Oval 14"/>
            <p:cNvSpPr>
              <a:spLocks noChangeArrowheads="1"/>
            </p:cNvSpPr>
            <p:nvPr/>
          </p:nvSpPr>
          <p:spPr bwMode="auto">
            <a:xfrm>
              <a:off x="864" y="124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grpSp>
        <p:nvGrpSpPr>
          <p:cNvPr id="3" name="Group 37"/>
          <p:cNvGrpSpPr>
            <a:grpSpLocks/>
          </p:cNvGrpSpPr>
          <p:nvPr/>
        </p:nvGrpSpPr>
        <p:grpSpPr bwMode="auto">
          <a:xfrm>
            <a:off x="323850" y="450850"/>
            <a:ext cx="8445500" cy="2298700"/>
            <a:chOff x="204" y="73"/>
            <a:chExt cx="5320" cy="1448"/>
          </a:xfrm>
        </p:grpSpPr>
        <p:graphicFrame>
          <p:nvGraphicFramePr>
            <p:cNvPr id="12302" name="Object 2"/>
            <p:cNvGraphicFramePr>
              <a:graphicFrameLocks noChangeAspect="1"/>
            </p:cNvGraphicFramePr>
            <p:nvPr/>
          </p:nvGraphicFramePr>
          <p:xfrm>
            <a:off x="295" y="640"/>
            <a:ext cx="2903" cy="344"/>
          </p:xfrm>
          <a:graphic>
            <a:graphicData uri="http://schemas.openxmlformats.org/presentationml/2006/ole">
              <mc:AlternateContent xmlns:mc="http://schemas.openxmlformats.org/markup-compatibility/2006">
                <mc:Choice xmlns:v="urn:schemas-microsoft-com:vml" Requires="v">
                  <p:oleObj spid="_x0000_s12341" name="Equation" r:id="rId4" imgW="1942920" imgH="228600" progId="Equation.DSMT4">
                    <p:embed/>
                  </p:oleObj>
                </mc:Choice>
                <mc:Fallback>
                  <p:oleObj name="Equation" r:id="rId4" imgW="194292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 y="640"/>
                          <a:ext cx="2903"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3" name="Object 3"/>
            <p:cNvGraphicFramePr>
              <a:graphicFrameLocks noChangeAspect="1"/>
            </p:cNvGraphicFramePr>
            <p:nvPr/>
          </p:nvGraphicFramePr>
          <p:xfrm>
            <a:off x="295" y="340"/>
            <a:ext cx="5229" cy="345"/>
          </p:xfrm>
          <a:graphic>
            <a:graphicData uri="http://schemas.openxmlformats.org/presentationml/2006/ole">
              <mc:AlternateContent xmlns:mc="http://schemas.openxmlformats.org/markup-compatibility/2006">
                <mc:Choice xmlns:v="urn:schemas-microsoft-com:vml" Requires="v">
                  <p:oleObj spid="_x0000_s12342" name="Equation" r:id="rId6" imgW="3632040" imgH="241200" progId="Equation.DSMT4">
                    <p:embed/>
                  </p:oleObj>
                </mc:Choice>
                <mc:Fallback>
                  <p:oleObj name="Equation" r:id="rId6" imgW="3632040" imgH="241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 y="340"/>
                          <a:ext cx="522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14" name="Text Box 15"/>
            <p:cNvSpPr txBox="1">
              <a:spLocks noChangeArrowheads="1"/>
            </p:cNvSpPr>
            <p:nvPr/>
          </p:nvSpPr>
          <p:spPr bwMode="auto">
            <a:xfrm>
              <a:off x="204" y="73"/>
              <a:ext cx="4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例：已知某无源单口网络</a:t>
              </a:r>
              <a:r>
                <a:rPr lang="en-US" altLang="zh-CN" b="1">
                  <a:ea typeface="楷体_GB2312" pitchFamily="49" charset="-122"/>
                </a:rPr>
                <a:t>N</a:t>
              </a:r>
              <a:r>
                <a:rPr lang="zh-CN" altLang="en-US" b="1">
                  <a:ea typeface="楷体_GB2312" pitchFamily="49" charset="-122"/>
                </a:rPr>
                <a:t>端口的电压、电流为：</a:t>
              </a:r>
              <a:endParaRPr lang="zh-CN" altLang="en-US">
                <a:ea typeface="楷体_GB2312" pitchFamily="49" charset="-122"/>
              </a:endParaRPr>
            </a:p>
          </p:txBody>
        </p:sp>
        <p:sp>
          <p:nvSpPr>
            <p:cNvPr id="12315" name="Text Box 16"/>
            <p:cNvSpPr txBox="1">
              <a:spLocks noChangeArrowheads="1"/>
            </p:cNvSpPr>
            <p:nvPr/>
          </p:nvSpPr>
          <p:spPr bwMode="auto">
            <a:xfrm>
              <a:off x="226" y="1003"/>
              <a:ext cx="369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试求：（</a:t>
              </a:r>
              <a:r>
                <a:rPr lang="en-US" altLang="zh-CN" b="1">
                  <a:ea typeface="楷体_GB2312" pitchFamily="49" charset="-122"/>
                </a:rPr>
                <a:t>1</a:t>
              </a:r>
              <a:r>
                <a:rPr lang="zh-CN" altLang="en-US" b="1">
                  <a:ea typeface="楷体_GB2312" pitchFamily="49" charset="-122"/>
                </a:rPr>
                <a:t>）各频率网络</a:t>
              </a:r>
              <a:r>
                <a:rPr lang="en-US" altLang="zh-CN" b="1">
                  <a:ea typeface="楷体_GB2312" pitchFamily="49" charset="-122"/>
                </a:rPr>
                <a:t>N</a:t>
              </a:r>
              <a:r>
                <a:rPr lang="zh-CN" altLang="en-US" b="1">
                  <a:ea typeface="楷体_GB2312" pitchFamily="49" charset="-122"/>
                </a:rPr>
                <a:t>的输入阻抗。</a:t>
              </a:r>
            </a:p>
            <a:p>
              <a:pPr eaLnBrk="1" hangingPunct="1"/>
              <a:r>
                <a:rPr lang="zh-CN" altLang="en-US" b="1">
                  <a:ea typeface="楷体_GB2312" pitchFamily="49" charset="-122"/>
                </a:rPr>
                <a:t>            （</a:t>
              </a:r>
              <a:r>
                <a:rPr lang="en-US" altLang="zh-CN" b="1">
                  <a:ea typeface="楷体_GB2312" pitchFamily="49" charset="-122"/>
                </a:rPr>
                <a:t>2</a:t>
              </a:r>
              <a:r>
                <a:rPr lang="zh-CN" altLang="en-US" b="1">
                  <a:ea typeface="楷体_GB2312" pitchFamily="49" charset="-122"/>
                </a:rPr>
                <a:t>）网络消耗的平均功率。</a:t>
              </a:r>
              <a:endParaRPr lang="zh-CN" altLang="en-US">
                <a:ea typeface="楷体_GB2312" pitchFamily="49" charset="-122"/>
              </a:endParaRPr>
            </a:p>
          </p:txBody>
        </p:sp>
      </p:grpSp>
      <p:graphicFrame>
        <p:nvGraphicFramePr>
          <p:cNvPr id="135185" name="Object 17"/>
          <p:cNvGraphicFramePr>
            <a:graphicFrameLocks noChangeAspect="1"/>
          </p:cNvGraphicFramePr>
          <p:nvPr/>
        </p:nvGraphicFramePr>
        <p:xfrm>
          <a:off x="2519363" y="3511550"/>
          <a:ext cx="1423987" cy="523875"/>
        </p:xfrm>
        <a:graphic>
          <a:graphicData uri="http://schemas.openxmlformats.org/presentationml/2006/ole">
            <mc:AlternateContent xmlns:mc="http://schemas.openxmlformats.org/markup-compatibility/2006">
              <mc:Choice xmlns:v="urn:schemas-microsoft-com:vml" Requires="v">
                <p:oleObj spid="_x0000_s12343" name="Equation" r:id="rId8" imgW="558720" imgH="203040" progId="Equation.DSMT4">
                  <p:embed/>
                </p:oleObj>
              </mc:Choice>
              <mc:Fallback>
                <p:oleObj name="Equation" r:id="rId8" imgW="558720" imgH="20304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9363" y="3511550"/>
                        <a:ext cx="1423987"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86" name="Rectangle 18"/>
          <p:cNvSpPr>
            <a:spLocks noChangeArrowheads="1"/>
          </p:cNvSpPr>
          <p:nvPr/>
        </p:nvSpPr>
        <p:spPr bwMode="auto">
          <a:xfrm>
            <a:off x="5286375" y="3522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FF"/>
                </a:solidFill>
                <a:ea typeface="楷体_GB2312" pitchFamily="49" charset="-122"/>
              </a:rPr>
              <a:t>此时网络</a:t>
            </a:r>
            <a:r>
              <a:rPr lang="en-US" altLang="zh-CN" b="1">
                <a:solidFill>
                  <a:srgbClr val="0000FF"/>
                </a:solidFill>
                <a:ea typeface="楷体_GB2312" pitchFamily="49" charset="-122"/>
              </a:rPr>
              <a:t>N</a:t>
            </a:r>
            <a:r>
              <a:rPr lang="zh-CN" altLang="en-US" b="1">
                <a:solidFill>
                  <a:srgbClr val="0000FF"/>
                </a:solidFill>
                <a:ea typeface="楷体_GB2312" pitchFamily="49" charset="-122"/>
              </a:rPr>
              <a:t>呈纯电感性。</a:t>
            </a:r>
          </a:p>
        </p:txBody>
      </p:sp>
      <p:sp>
        <p:nvSpPr>
          <p:cNvPr id="135187" name="Text Box 19"/>
          <p:cNvSpPr txBox="1">
            <a:spLocks noChangeArrowheads="1"/>
          </p:cNvSpPr>
          <p:nvPr/>
        </p:nvSpPr>
        <p:spPr bwMode="auto">
          <a:xfrm>
            <a:off x="358775" y="2874963"/>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sp>
        <p:nvSpPr>
          <p:cNvPr id="135188" name="Text Box 20"/>
          <p:cNvSpPr txBox="1">
            <a:spLocks noChangeArrowheads="1"/>
          </p:cNvSpPr>
          <p:nvPr/>
        </p:nvSpPr>
        <p:spPr bwMode="auto">
          <a:xfrm>
            <a:off x="935038" y="2874963"/>
            <a:ext cx="82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(1)</a:t>
            </a:r>
            <a:endParaRPr lang="en-US" altLang="zh-CN">
              <a:ea typeface="楷体_GB2312" pitchFamily="49" charset="-122"/>
            </a:endParaRPr>
          </a:p>
        </p:txBody>
      </p:sp>
      <p:graphicFrame>
        <p:nvGraphicFramePr>
          <p:cNvPr id="135189" name="Object 21"/>
          <p:cNvGraphicFramePr>
            <a:graphicFrameLocks noGrp="1" noChangeAspect="1"/>
          </p:cNvGraphicFramePr>
          <p:nvPr>
            <p:ph/>
          </p:nvPr>
        </p:nvGraphicFramePr>
        <p:xfrm>
          <a:off x="3925888" y="3548063"/>
          <a:ext cx="1330325" cy="496887"/>
        </p:xfrm>
        <a:graphic>
          <a:graphicData uri="http://schemas.openxmlformats.org/presentationml/2006/ole">
            <mc:AlternateContent xmlns:mc="http://schemas.openxmlformats.org/markup-compatibility/2006">
              <mc:Choice xmlns:v="urn:schemas-microsoft-com:vml" Requires="v">
                <p:oleObj spid="_x0000_s12344" name="Equation" r:id="rId10" imgW="545760" imgH="203040" progId="Equation.DSMT4">
                  <p:embed/>
                </p:oleObj>
              </mc:Choice>
              <mc:Fallback>
                <p:oleObj name="Equation" r:id="rId10" imgW="545760" imgH="20304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5888" y="3548063"/>
                        <a:ext cx="1330325"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0" name="Object 22"/>
          <p:cNvGraphicFramePr>
            <a:graphicFrameLocks noChangeAspect="1"/>
          </p:cNvGraphicFramePr>
          <p:nvPr/>
        </p:nvGraphicFramePr>
        <p:xfrm>
          <a:off x="849313" y="3344863"/>
          <a:ext cx="1706562" cy="814387"/>
        </p:xfrm>
        <a:graphic>
          <a:graphicData uri="http://schemas.openxmlformats.org/presentationml/2006/ole">
            <mc:AlternateContent xmlns:mc="http://schemas.openxmlformats.org/markup-compatibility/2006">
              <mc:Choice xmlns:v="urn:schemas-microsoft-com:vml" Requires="v">
                <p:oleObj spid="_x0000_s12345" name="Equation" r:id="rId12" imgW="672840" imgH="317160" progId="Equation.DSMT4">
                  <p:embed/>
                </p:oleObj>
              </mc:Choice>
              <mc:Fallback>
                <p:oleObj name="Equation" r:id="rId12" imgW="672840" imgH="317160" progId="Equation.DSMT4">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9313" y="3344863"/>
                        <a:ext cx="1706562"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1" name="Object 23"/>
          <p:cNvGraphicFramePr>
            <a:graphicFrameLocks noChangeAspect="1"/>
          </p:cNvGraphicFramePr>
          <p:nvPr/>
        </p:nvGraphicFramePr>
        <p:xfrm>
          <a:off x="4183063" y="2647950"/>
          <a:ext cx="1793875" cy="677863"/>
        </p:xfrm>
        <a:graphic>
          <a:graphicData uri="http://schemas.openxmlformats.org/presentationml/2006/ole">
            <mc:AlternateContent xmlns:mc="http://schemas.openxmlformats.org/markup-compatibility/2006">
              <mc:Choice xmlns:v="urn:schemas-microsoft-com:vml" Requires="v">
                <p:oleObj spid="_x0000_s12346" name="Equation" r:id="rId14" imgW="749160" imgH="279360" progId="Equation.DSMT4">
                  <p:embed/>
                </p:oleObj>
              </mc:Choice>
              <mc:Fallback>
                <p:oleObj name="Equation" r:id="rId14" imgW="749160" imgH="279360" progId="Equation.DSMT4">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83063" y="2647950"/>
                        <a:ext cx="179387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2" name="Object 24"/>
          <p:cNvGraphicFramePr>
            <a:graphicFrameLocks noChangeAspect="1"/>
          </p:cNvGraphicFramePr>
          <p:nvPr/>
        </p:nvGraphicFramePr>
        <p:xfrm>
          <a:off x="1511300" y="2684463"/>
          <a:ext cx="2062163" cy="639762"/>
        </p:xfrm>
        <a:graphic>
          <a:graphicData uri="http://schemas.openxmlformats.org/presentationml/2006/ole">
            <mc:AlternateContent xmlns:mc="http://schemas.openxmlformats.org/markup-compatibility/2006">
              <mc:Choice xmlns:v="urn:schemas-microsoft-com:vml" Requires="v">
                <p:oleObj spid="_x0000_s12347" name="Equation" r:id="rId16" imgW="914400" imgH="279360" progId="Equation.DSMT4">
                  <p:embed/>
                </p:oleObj>
              </mc:Choice>
              <mc:Fallback>
                <p:oleObj name="Equation" r:id="rId16" imgW="914400" imgH="279360" progId="Equation.DSMT4">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1300" y="2684463"/>
                        <a:ext cx="2062163"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3" name="Object 25"/>
          <p:cNvGraphicFramePr>
            <a:graphicFrameLocks noChangeAspect="1"/>
          </p:cNvGraphicFramePr>
          <p:nvPr/>
        </p:nvGraphicFramePr>
        <p:xfrm>
          <a:off x="2843213" y="5024438"/>
          <a:ext cx="1655762" cy="549275"/>
        </p:xfrm>
        <a:graphic>
          <a:graphicData uri="http://schemas.openxmlformats.org/presentationml/2006/ole">
            <mc:AlternateContent xmlns:mc="http://schemas.openxmlformats.org/markup-compatibility/2006">
              <mc:Choice xmlns:v="urn:schemas-microsoft-com:vml" Requires="v">
                <p:oleObj spid="_x0000_s12348" name="Equation" r:id="rId18" imgW="622080" imgH="203040" progId="Equation.DSMT4">
                  <p:embed/>
                </p:oleObj>
              </mc:Choice>
              <mc:Fallback>
                <p:oleObj name="Equation" r:id="rId18" imgW="622080" imgH="203040" progId="Equation.DSMT4">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43213" y="5024438"/>
                        <a:ext cx="1655762"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4" name="Object 26"/>
          <p:cNvGraphicFramePr>
            <a:graphicFrameLocks noChangeAspect="1"/>
          </p:cNvGraphicFramePr>
          <p:nvPr/>
        </p:nvGraphicFramePr>
        <p:xfrm>
          <a:off x="863600" y="4808538"/>
          <a:ext cx="1882775" cy="827087"/>
        </p:xfrm>
        <a:graphic>
          <a:graphicData uri="http://schemas.openxmlformats.org/presentationml/2006/ole">
            <mc:AlternateContent xmlns:mc="http://schemas.openxmlformats.org/markup-compatibility/2006">
              <mc:Choice xmlns:v="urn:schemas-microsoft-com:vml" Requires="v">
                <p:oleObj spid="_x0000_s12349" name="Equation" r:id="rId20" imgW="723600" imgH="317160" progId="Equation.DSMT4">
                  <p:embed/>
                </p:oleObj>
              </mc:Choice>
              <mc:Fallback>
                <p:oleObj name="Equation" r:id="rId20" imgW="723600" imgH="317160" progId="Equation.DSMT4">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63600" y="4808538"/>
                        <a:ext cx="1882775"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5" name="Object 27"/>
          <p:cNvGraphicFramePr>
            <a:graphicFrameLocks noChangeAspect="1"/>
          </p:cNvGraphicFramePr>
          <p:nvPr/>
        </p:nvGraphicFramePr>
        <p:xfrm>
          <a:off x="3744913" y="4144963"/>
          <a:ext cx="1943100" cy="663575"/>
        </p:xfrm>
        <a:graphic>
          <a:graphicData uri="http://schemas.openxmlformats.org/presentationml/2006/ole">
            <mc:AlternateContent xmlns:mc="http://schemas.openxmlformats.org/markup-compatibility/2006">
              <mc:Choice xmlns:v="urn:schemas-microsoft-com:vml" Requires="v">
                <p:oleObj spid="_x0000_s12350" name="Equation" r:id="rId22" imgW="825480" imgH="279360" progId="Equation.DSMT4">
                  <p:embed/>
                </p:oleObj>
              </mc:Choice>
              <mc:Fallback>
                <p:oleObj name="Equation" r:id="rId22" imgW="825480" imgH="279360" progId="Equation.DSMT4">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44913" y="4144963"/>
                        <a:ext cx="19431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6" name="Object 28"/>
          <p:cNvGraphicFramePr>
            <a:graphicFrameLocks noChangeAspect="1"/>
          </p:cNvGraphicFramePr>
          <p:nvPr/>
        </p:nvGraphicFramePr>
        <p:xfrm>
          <a:off x="863600" y="4111625"/>
          <a:ext cx="2628900" cy="696913"/>
        </p:xfrm>
        <a:graphic>
          <a:graphicData uri="http://schemas.openxmlformats.org/presentationml/2006/ole">
            <mc:AlternateContent xmlns:mc="http://schemas.openxmlformats.org/markup-compatibility/2006">
              <mc:Choice xmlns:v="urn:schemas-microsoft-com:vml" Requires="v">
                <p:oleObj spid="_x0000_s12351" name="Equation" r:id="rId24" imgW="1066680" imgH="279360" progId="Equation.DSMT4">
                  <p:embed/>
                </p:oleObj>
              </mc:Choice>
              <mc:Fallback>
                <p:oleObj name="Equation" r:id="rId24" imgW="1066680" imgH="279360" progId="Equation.DSMT4">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3600" y="4111625"/>
                        <a:ext cx="26289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7" name="Object 29"/>
          <p:cNvGraphicFramePr>
            <a:graphicFrameLocks noChangeAspect="1"/>
          </p:cNvGraphicFramePr>
          <p:nvPr/>
        </p:nvGraphicFramePr>
        <p:xfrm>
          <a:off x="3636963" y="5505450"/>
          <a:ext cx="1079500" cy="742950"/>
        </p:xfrm>
        <a:graphic>
          <a:graphicData uri="http://schemas.openxmlformats.org/presentationml/2006/ole">
            <mc:AlternateContent xmlns:mc="http://schemas.openxmlformats.org/markup-compatibility/2006">
              <mc:Choice xmlns:v="urn:schemas-microsoft-com:vml" Requires="v">
                <p:oleObj spid="_x0000_s12352" name="Equation" r:id="rId26" imgW="406080" imgH="279360" progId="Equation.DSMT4">
                  <p:embed/>
                </p:oleObj>
              </mc:Choice>
              <mc:Fallback>
                <p:oleObj name="Equation" r:id="rId26" imgW="406080" imgH="279360" progId="Equation.DSMT4">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36963" y="5505450"/>
                        <a:ext cx="10795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8" name="Object 30"/>
          <p:cNvGraphicFramePr>
            <a:graphicFrameLocks noChangeAspect="1"/>
          </p:cNvGraphicFramePr>
          <p:nvPr/>
        </p:nvGraphicFramePr>
        <p:xfrm>
          <a:off x="5832475" y="5527675"/>
          <a:ext cx="2447925" cy="804863"/>
        </p:xfrm>
        <a:graphic>
          <a:graphicData uri="http://schemas.openxmlformats.org/presentationml/2006/ole">
            <mc:AlternateContent xmlns:mc="http://schemas.openxmlformats.org/markup-compatibility/2006">
              <mc:Choice xmlns:v="urn:schemas-microsoft-com:vml" Requires="v">
                <p:oleObj spid="_x0000_s12353" name="Equation" r:id="rId28" imgW="977760" imgH="317160" progId="Equation.DSMT4">
                  <p:embed/>
                </p:oleObj>
              </mc:Choice>
              <mc:Fallback>
                <p:oleObj name="Equation" r:id="rId28" imgW="977760" imgH="317160" progId="Equation.DSMT4">
                  <p:embed/>
                  <p:pic>
                    <p:nvPicPr>
                      <p:cNvPr id="0"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32475" y="5527675"/>
                        <a:ext cx="2447925"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99" name="Object 31"/>
          <p:cNvGraphicFramePr>
            <a:graphicFrameLocks noChangeAspect="1"/>
          </p:cNvGraphicFramePr>
          <p:nvPr/>
        </p:nvGraphicFramePr>
        <p:xfrm>
          <a:off x="900113" y="5600700"/>
          <a:ext cx="2447925" cy="647700"/>
        </p:xfrm>
        <a:graphic>
          <a:graphicData uri="http://schemas.openxmlformats.org/presentationml/2006/ole">
            <mc:AlternateContent xmlns:mc="http://schemas.openxmlformats.org/markup-compatibility/2006">
              <mc:Choice xmlns:v="urn:schemas-microsoft-com:vml" Requires="v">
                <p:oleObj spid="_x0000_s12354" name="Equation" r:id="rId30" imgW="1066680" imgH="279360" progId="Equation.DSMT4">
                  <p:embed/>
                </p:oleObj>
              </mc:Choice>
              <mc:Fallback>
                <p:oleObj name="Equation" r:id="rId30" imgW="1066680" imgH="279360" progId="Equation.DSMT4">
                  <p:embed/>
                  <p:pic>
                    <p:nvPicPr>
                      <p:cNvPr id="0" name="Object 3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00113" y="5600700"/>
                        <a:ext cx="24479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200" name="Rectangle 32"/>
          <p:cNvSpPr>
            <a:spLocks noChangeArrowheads="1"/>
          </p:cNvSpPr>
          <p:nvPr/>
        </p:nvSpPr>
        <p:spPr bwMode="auto">
          <a:xfrm>
            <a:off x="5291138" y="5024438"/>
            <a:ext cx="3817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FF"/>
                </a:solidFill>
                <a:ea typeface="楷体_GB2312" pitchFamily="49" charset="-122"/>
              </a:rPr>
              <a:t>此时网络</a:t>
            </a:r>
            <a:r>
              <a:rPr lang="en-US" altLang="zh-CN" b="1">
                <a:solidFill>
                  <a:srgbClr val="0000FF"/>
                </a:solidFill>
                <a:ea typeface="楷体_GB2312" pitchFamily="49" charset="-122"/>
              </a:rPr>
              <a:t>N</a:t>
            </a:r>
            <a:r>
              <a:rPr lang="zh-CN" altLang="en-US" b="1">
                <a:solidFill>
                  <a:srgbClr val="0000FF"/>
                </a:solidFill>
                <a:ea typeface="楷体_GB2312" pitchFamily="49" charset="-122"/>
              </a:rPr>
              <a:t>呈纯电容性。</a:t>
            </a:r>
          </a:p>
        </p:txBody>
      </p:sp>
      <p:sp>
        <p:nvSpPr>
          <p:cNvPr id="135201" name="Rectangle 33"/>
          <p:cNvSpPr>
            <a:spLocks noChangeArrowheads="1"/>
          </p:cNvSpPr>
          <p:nvPr/>
        </p:nvSpPr>
        <p:spPr bwMode="auto">
          <a:xfrm>
            <a:off x="1871663" y="6356350"/>
            <a:ext cx="666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FF"/>
                </a:solidFill>
                <a:ea typeface="楷体_GB2312" pitchFamily="49" charset="-122"/>
              </a:rPr>
              <a:t>此时网络</a:t>
            </a:r>
            <a:r>
              <a:rPr lang="en-US" altLang="zh-CN" b="1">
                <a:solidFill>
                  <a:srgbClr val="0000FF"/>
                </a:solidFill>
                <a:ea typeface="楷体_GB2312" pitchFamily="49" charset="-122"/>
              </a:rPr>
              <a:t>N</a:t>
            </a:r>
            <a:r>
              <a:rPr lang="zh-CN" altLang="en-US" b="1">
                <a:solidFill>
                  <a:srgbClr val="0000FF"/>
                </a:solidFill>
                <a:ea typeface="楷体_GB2312" pitchFamily="49" charset="-122"/>
              </a:rPr>
              <a:t>对三次谐波发生并联谐振。</a:t>
            </a:r>
          </a:p>
        </p:txBody>
      </p:sp>
      <p:sp>
        <p:nvSpPr>
          <p:cNvPr id="135202" name="AutoShape 34"/>
          <p:cNvSpPr>
            <a:spLocks noChangeArrowheads="1"/>
          </p:cNvSpPr>
          <p:nvPr/>
        </p:nvSpPr>
        <p:spPr bwMode="auto">
          <a:xfrm>
            <a:off x="6408738" y="2971800"/>
            <a:ext cx="539750" cy="252413"/>
          </a:xfrm>
          <a:prstGeom prst="rightArrow">
            <a:avLst>
              <a:gd name="adj1" fmla="val 50000"/>
              <a:gd name="adj2" fmla="val 53459"/>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135203" name="AutoShape 35"/>
          <p:cNvSpPr>
            <a:spLocks noChangeArrowheads="1"/>
          </p:cNvSpPr>
          <p:nvPr/>
        </p:nvSpPr>
        <p:spPr bwMode="auto">
          <a:xfrm>
            <a:off x="6372225" y="4519613"/>
            <a:ext cx="539750" cy="252412"/>
          </a:xfrm>
          <a:prstGeom prst="rightArrow">
            <a:avLst>
              <a:gd name="adj1" fmla="val 50000"/>
              <a:gd name="adj2" fmla="val 53459"/>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135204" name="AutoShape 36"/>
          <p:cNvSpPr>
            <a:spLocks noChangeArrowheads="1"/>
          </p:cNvSpPr>
          <p:nvPr/>
        </p:nvSpPr>
        <p:spPr bwMode="auto">
          <a:xfrm>
            <a:off x="5148263" y="5888038"/>
            <a:ext cx="539750" cy="252412"/>
          </a:xfrm>
          <a:prstGeom prst="rightArrow">
            <a:avLst>
              <a:gd name="adj1" fmla="val 50000"/>
              <a:gd name="adj2" fmla="val 53459"/>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35187"/>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grpId="0" nodeType="afterEffect">
                                  <p:stCondLst>
                                    <p:cond delay="0"/>
                                  </p:stCondLst>
                                  <p:childTnLst>
                                    <p:set>
                                      <p:cBhvr>
                                        <p:cTn id="9" dur="1" fill="hold">
                                          <p:stCondLst>
                                            <p:cond delay="0"/>
                                          </p:stCondLst>
                                        </p:cTn>
                                        <p:tgtEl>
                                          <p:spTgt spid="13518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35192"/>
                                        </p:tgtEl>
                                        <p:attrNameLst>
                                          <p:attrName>style.visibility</p:attrName>
                                        </p:attrNameLst>
                                      </p:cBhvr>
                                      <p:to>
                                        <p:strVal val="visible"/>
                                      </p:to>
                                    </p:set>
                                    <p:animEffect transition="in" filter="dissolve">
                                      <p:cBhvr>
                                        <p:cTn id="14" dur="500"/>
                                        <p:tgtEl>
                                          <p:spTgt spid="1351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35191"/>
                                        </p:tgtEl>
                                        <p:attrNameLst>
                                          <p:attrName>style.visibility</p:attrName>
                                        </p:attrNameLst>
                                      </p:cBhvr>
                                      <p:to>
                                        <p:strVal val="visible"/>
                                      </p:to>
                                    </p:set>
                                    <p:animEffect transition="in" filter="dissolve">
                                      <p:cBhvr>
                                        <p:cTn id="19" dur="500"/>
                                        <p:tgtEl>
                                          <p:spTgt spid="13519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5202"/>
                                        </p:tgtEl>
                                        <p:attrNameLst>
                                          <p:attrName>style.visibility</p:attrName>
                                        </p:attrNameLst>
                                      </p:cBhvr>
                                      <p:to>
                                        <p:strVal val="visible"/>
                                      </p:to>
                                    </p:set>
                                    <p:anim calcmode="lin" valueType="num">
                                      <p:cBhvr additive="base">
                                        <p:cTn id="24" dur="500" fill="hold"/>
                                        <p:tgtEl>
                                          <p:spTgt spid="135202"/>
                                        </p:tgtEl>
                                        <p:attrNameLst>
                                          <p:attrName>ppt_x</p:attrName>
                                        </p:attrNameLst>
                                      </p:cBhvr>
                                      <p:tavLst>
                                        <p:tav tm="0">
                                          <p:val>
                                            <p:strVal val="0-#ppt_w/2"/>
                                          </p:val>
                                        </p:tav>
                                        <p:tav tm="100000">
                                          <p:val>
                                            <p:strVal val="#ppt_x"/>
                                          </p:val>
                                        </p:tav>
                                      </p:tavLst>
                                    </p:anim>
                                    <p:anim calcmode="lin" valueType="num">
                                      <p:cBhvr additive="base">
                                        <p:cTn id="25" dur="500" fill="hold"/>
                                        <p:tgtEl>
                                          <p:spTgt spid="13520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35190"/>
                                        </p:tgtEl>
                                        <p:attrNameLst>
                                          <p:attrName>style.visibility</p:attrName>
                                        </p:attrNameLst>
                                      </p:cBhvr>
                                      <p:to>
                                        <p:strVal val="visible"/>
                                      </p:to>
                                    </p:set>
                                    <p:animEffect transition="in" filter="dissolve">
                                      <p:cBhvr>
                                        <p:cTn id="30" dur="500"/>
                                        <p:tgtEl>
                                          <p:spTgt spid="1351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35185"/>
                                        </p:tgtEl>
                                        <p:attrNameLst>
                                          <p:attrName>style.visibility</p:attrName>
                                        </p:attrNameLst>
                                      </p:cBhvr>
                                      <p:to>
                                        <p:strVal val="visible"/>
                                      </p:to>
                                    </p:set>
                                    <p:animEffect transition="in" filter="dissolve">
                                      <p:cBhvr>
                                        <p:cTn id="35" dur="500"/>
                                        <p:tgtEl>
                                          <p:spTgt spid="1351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35189"/>
                                        </p:tgtEl>
                                        <p:attrNameLst>
                                          <p:attrName>style.visibility</p:attrName>
                                        </p:attrNameLst>
                                      </p:cBhvr>
                                      <p:to>
                                        <p:strVal val="visible"/>
                                      </p:to>
                                    </p:set>
                                    <p:animEffect transition="in" filter="dissolve">
                                      <p:cBhvr>
                                        <p:cTn id="40" dur="500"/>
                                        <p:tgtEl>
                                          <p:spTgt spid="1351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5186"/>
                                        </p:tgtEl>
                                        <p:attrNameLst>
                                          <p:attrName>style.visibility</p:attrName>
                                        </p:attrNameLst>
                                      </p:cBhvr>
                                      <p:to>
                                        <p:strVal val="visible"/>
                                      </p:to>
                                    </p:set>
                                    <p:animEffect transition="in" filter="dissolve">
                                      <p:cBhvr>
                                        <p:cTn id="45" dur="500"/>
                                        <p:tgtEl>
                                          <p:spTgt spid="1351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nodeType="clickEffect">
                                  <p:stCondLst>
                                    <p:cond delay="0"/>
                                  </p:stCondLst>
                                  <p:childTnLst>
                                    <p:set>
                                      <p:cBhvr>
                                        <p:cTn id="49" dur="1" fill="hold">
                                          <p:stCondLst>
                                            <p:cond delay="0"/>
                                          </p:stCondLst>
                                        </p:cTn>
                                        <p:tgtEl>
                                          <p:spTgt spid="135196"/>
                                        </p:tgtEl>
                                        <p:attrNameLst>
                                          <p:attrName>style.visibility</p:attrName>
                                        </p:attrNameLst>
                                      </p:cBhvr>
                                      <p:to>
                                        <p:strVal val="visible"/>
                                      </p:to>
                                    </p:set>
                                    <p:anim calcmode="lin" valueType="num">
                                      <p:cBhvr additive="base">
                                        <p:cTn id="50" dur="500" fill="hold"/>
                                        <p:tgtEl>
                                          <p:spTgt spid="135196"/>
                                        </p:tgtEl>
                                        <p:attrNameLst>
                                          <p:attrName>ppt_x</p:attrName>
                                        </p:attrNameLst>
                                      </p:cBhvr>
                                      <p:tavLst>
                                        <p:tav tm="0">
                                          <p:val>
                                            <p:strVal val="0-#ppt_w/2"/>
                                          </p:val>
                                        </p:tav>
                                        <p:tav tm="100000">
                                          <p:val>
                                            <p:strVal val="#ppt_x"/>
                                          </p:val>
                                        </p:tav>
                                      </p:tavLst>
                                    </p:anim>
                                    <p:anim calcmode="lin" valueType="num">
                                      <p:cBhvr additive="base">
                                        <p:cTn id="51" dur="500" fill="hold"/>
                                        <p:tgtEl>
                                          <p:spTgt spid="135196"/>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35195"/>
                                        </p:tgtEl>
                                        <p:attrNameLst>
                                          <p:attrName>style.visibility</p:attrName>
                                        </p:attrNameLst>
                                      </p:cBhvr>
                                      <p:to>
                                        <p:strVal val="visible"/>
                                      </p:to>
                                    </p:set>
                                    <p:animEffect transition="in" filter="dissolve">
                                      <p:cBhvr>
                                        <p:cTn id="56" dur="500"/>
                                        <p:tgtEl>
                                          <p:spTgt spid="13519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5203"/>
                                        </p:tgtEl>
                                        <p:attrNameLst>
                                          <p:attrName>style.visibility</p:attrName>
                                        </p:attrNameLst>
                                      </p:cBhvr>
                                      <p:to>
                                        <p:strVal val="visible"/>
                                      </p:to>
                                    </p:set>
                                    <p:anim calcmode="lin" valueType="num">
                                      <p:cBhvr additive="base">
                                        <p:cTn id="61" dur="500" fill="hold"/>
                                        <p:tgtEl>
                                          <p:spTgt spid="135203"/>
                                        </p:tgtEl>
                                        <p:attrNameLst>
                                          <p:attrName>ppt_x</p:attrName>
                                        </p:attrNameLst>
                                      </p:cBhvr>
                                      <p:tavLst>
                                        <p:tav tm="0">
                                          <p:val>
                                            <p:strVal val="0-#ppt_w/2"/>
                                          </p:val>
                                        </p:tav>
                                        <p:tav tm="100000">
                                          <p:val>
                                            <p:strVal val="#ppt_x"/>
                                          </p:val>
                                        </p:tav>
                                      </p:tavLst>
                                    </p:anim>
                                    <p:anim calcmode="lin" valueType="num">
                                      <p:cBhvr additive="base">
                                        <p:cTn id="62" dur="500" fill="hold"/>
                                        <p:tgtEl>
                                          <p:spTgt spid="13520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35194"/>
                                        </p:tgtEl>
                                        <p:attrNameLst>
                                          <p:attrName>style.visibility</p:attrName>
                                        </p:attrNameLst>
                                      </p:cBhvr>
                                      <p:to>
                                        <p:strVal val="visible"/>
                                      </p:to>
                                    </p:set>
                                    <p:anim calcmode="lin" valueType="num">
                                      <p:cBhvr additive="base">
                                        <p:cTn id="67" dur="500" fill="hold"/>
                                        <p:tgtEl>
                                          <p:spTgt spid="135194"/>
                                        </p:tgtEl>
                                        <p:attrNameLst>
                                          <p:attrName>ppt_x</p:attrName>
                                        </p:attrNameLst>
                                      </p:cBhvr>
                                      <p:tavLst>
                                        <p:tav tm="0">
                                          <p:val>
                                            <p:strVal val="0-#ppt_w/2"/>
                                          </p:val>
                                        </p:tav>
                                        <p:tav tm="100000">
                                          <p:val>
                                            <p:strVal val="#ppt_x"/>
                                          </p:val>
                                        </p:tav>
                                      </p:tavLst>
                                    </p:anim>
                                    <p:anim calcmode="lin" valueType="num">
                                      <p:cBhvr additive="base">
                                        <p:cTn id="68" dur="500" fill="hold"/>
                                        <p:tgtEl>
                                          <p:spTgt spid="135194"/>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135193"/>
                                        </p:tgtEl>
                                        <p:attrNameLst>
                                          <p:attrName>style.visibility</p:attrName>
                                        </p:attrNameLst>
                                      </p:cBhvr>
                                      <p:to>
                                        <p:strVal val="visible"/>
                                      </p:to>
                                    </p:set>
                                    <p:animEffect transition="in" filter="dissolve">
                                      <p:cBhvr>
                                        <p:cTn id="73" dur="500"/>
                                        <p:tgtEl>
                                          <p:spTgt spid="13519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5200"/>
                                        </p:tgtEl>
                                        <p:attrNameLst>
                                          <p:attrName>style.visibility</p:attrName>
                                        </p:attrNameLst>
                                      </p:cBhvr>
                                      <p:to>
                                        <p:strVal val="visible"/>
                                      </p:to>
                                    </p:set>
                                    <p:animEffect transition="in" filter="dissolve">
                                      <p:cBhvr>
                                        <p:cTn id="78" dur="500"/>
                                        <p:tgtEl>
                                          <p:spTgt spid="13520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135199"/>
                                        </p:tgtEl>
                                        <p:attrNameLst>
                                          <p:attrName>style.visibility</p:attrName>
                                        </p:attrNameLst>
                                      </p:cBhvr>
                                      <p:to>
                                        <p:strVal val="visible"/>
                                      </p:to>
                                    </p:set>
                                    <p:anim calcmode="lin" valueType="num">
                                      <p:cBhvr additive="base">
                                        <p:cTn id="83" dur="500" fill="hold"/>
                                        <p:tgtEl>
                                          <p:spTgt spid="135199"/>
                                        </p:tgtEl>
                                        <p:attrNameLst>
                                          <p:attrName>ppt_x</p:attrName>
                                        </p:attrNameLst>
                                      </p:cBhvr>
                                      <p:tavLst>
                                        <p:tav tm="0">
                                          <p:val>
                                            <p:strVal val="0-#ppt_w/2"/>
                                          </p:val>
                                        </p:tav>
                                        <p:tav tm="100000">
                                          <p:val>
                                            <p:strVal val="#ppt_x"/>
                                          </p:val>
                                        </p:tav>
                                      </p:tavLst>
                                    </p:anim>
                                    <p:anim calcmode="lin" valueType="num">
                                      <p:cBhvr additive="base">
                                        <p:cTn id="84" dur="500" fill="hold"/>
                                        <p:tgtEl>
                                          <p:spTgt spid="135199"/>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135197"/>
                                        </p:tgtEl>
                                        <p:attrNameLst>
                                          <p:attrName>style.visibility</p:attrName>
                                        </p:attrNameLst>
                                      </p:cBhvr>
                                      <p:to>
                                        <p:strVal val="visible"/>
                                      </p:to>
                                    </p:set>
                                    <p:animEffect transition="in" filter="dissolve">
                                      <p:cBhvr>
                                        <p:cTn id="89" dur="500"/>
                                        <p:tgtEl>
                                          <p:spTgt spid="13519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135204"/>
                                        </p:tgtEl>
                                        <p:attrNameLst>
                                          <p:attrName>style.visibility</p:attrName>
                                        </p:attrNameLst>
                                      </p:cBhvr>
                                      <p:to>
                                        <p:strVal val="visible"/>
                                      </p:to>
                                    </p:set>
                                    <p:anim calcmode="lin" valueType="num">
                                      <p:cBhvr additive="base">
                                        <p:cTn id="94" dur="500" fill="hold"/>
                                        <p:tgtEl>
                                          <p:spTgt spid="135204"/>
                                        </p:tgtEl>
                                        <p:attrNameLst>
                                          <p:attrName>ppt_x</p:attrName>
                                        </p:attrNameLst>
                                      </p:cBhvr>
                                      <p:tavLst>
                                        <p:tav tm="0">
                                          <p:val>
                                            <p:strVal val="0-#ppt_w/2"/>
                                          </p:val>
                                        </p:tav>
                                        <p:tav tm="100000">
                                          <p:val>
                                            <p:strVal val="#ppt_x"/>
                                          </p:val>
                                        </p:tav>
                                      </p:tavLst>
                                    </p:anim>
                                    <p:anim calcmode="lin" valueType="num">
                                      <p:cBhvr additive="base">
                                        <p:cTn id="95" dur="500" fill="hold"/>
                                        <p:tgtEl>
                                          <p:spTgt spid="135204"/>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135198"/>
                                        </p:tgtEl>
                                        <p:attrNameLst>
                                          <p:attrName>style.visibility</p:attrName>
                                        </p:attrNameLst>
                                      </p:cBhvr>
                                      <p:to>
                                        <p:strVal val="visible"/>
                                      </p:to>
                                    </p:set>
                                    <p:animEffect transition="in" filter="dissolve">
                                      <p:cBhvr>
                                        <p:cTn id="100" dur="500"/>
                                        <p:tgtEl>
                                          <p:spTgt spid="13519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35201"/>
                                        </p:tgtEl>
                                        <p:attrNameLst>
                                          <p:attrName>style.visibility</p:attrName>
                                        </p:attrNameLst>
                                      </p:cBhvr>
                                      <p:to>
                                        <p:strVal val="visible"/>
                                      </p:to>
                                    </p:set>
                                    <p:animEffect transition="in" filter="dissolve">
                                      <p:cBhvr>
                                        <p:cTn id="105" dur="500"/>
                                        <p:tgtEl>
                                          <p:spTgt spid="135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6" grpId="0"/>
      <p:bldP spid="135187" grpId="0" autoUpdateAnimBg="0"/>
      <p:bldP spid="135188" grpId="0"/>
      <p:bldP spid="135200" grpId="0"/>
      <p:bldP spid="135201" grpId="0"/>
      <p:bldP spid="135202" grpId="0" animBg="1"/>
      <p:bldP spid="135203" grpId="0" animBg="1"/>
      <p:bldP spid="13520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468313" y="1592263"/>
          <a:ext cx="4608512" cy="546100"/>
        </p:xfrm>
        <a:graphic>
          <a:graphicData uri="http://schemas.openxmlformats.org/presentationml/2006/ole">
            <mc:AlternateContent xmlns:mc="http://schemas.openxmlformats.org/markup-compatibility/2006">
              <mc:Choice xmlns:v="urn:schemas-microsoft-com:vml" Requires="v">
                <p:oleObj spid="_x0000_s13342" name="Equation" r:id="rId4" imgW="1942920" imgH="228600" progId="Equation.DSMT4">
                  <p:embed/>
                </p:oleObj>
              </mc:Choice>
              <mc:Fallback>
                <p:oleObj name="Equation" r:id="rId4" imgW="194292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592263"/>
                        <a:ext cx="4608512"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3"/>
          <p:cNvGraphicFramePr>
            <a:graphicFrameLocks noChangeAspect="1"/>
          </p:cNvGraphicFramePr>
          <p:nvPr/>
        </p:nvGraphicFramePr>
        <p:xfrm>
          <a:off x="468313" y="1116013"/>
          <a:ext cx="8301037" cy="547687"/>
        </p:xfrm>
        <a:graphic>
          <a:graphicData uri="http://schemas.openxmlformats.org/presentationml/2006/ole">
            <mc:AlternateContent xmlns:mc="http://schemas.openxmlformats.org/markup-compatibility/2006">
              <mc:Choice xmlns:v="urn:schemas-microsoft-com:vml" Requires="v">
                <p:oleObj spid="_x0000_s13343" name="Equation" r:id="rId6" imgW="3632040" imgH="241200" progId="Equation.DSMT4">
                  <p:embed/>
                </p:oleObj>
              </mc:Choice>
              <mc:Fallback>
                <p:oleObj name="Equation" r:id="rId6" imgW="3632040" imgH="241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116013"/>
                        <a:ext cx="8301037"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9" name="Group 4"/>
          <p:cNvGrpSpPr>
            <a:grpSpLocks/>
          </p:cNvGrpSpPr>
          <p:nvPr/>
        </p:nvGrpSpPr>
        <p:grpSpPr bwMode="auto">
          <a:xfrm>
            <a:off x="6556375" y="1555750"/>
            <a:ext cx="2011363" cy="1447800"/>
            <a:chOff x="619" y="960"/>
            <a:chExt cx="1267" cy="912"/>
          </a:xfrm>
        </p:grpSpPr>
        <p:sp>
          <p:nvSpPr>
            <p:cNvPr id="13326" name="Rectangle 5"/>
            <p:cNvSpPr>
              <a:spLocks noChangeArrowheads="1"/>
            </p:cNvSpPr>
            <p:nvPr/>
          </p:nvSpPr>
          <p:spPr bwMode="auto">
            <a:xfrm>
              <a:off x="1454" y="1152"/>
              <a:ext cx="432" cy="720"/>
            </a:xfrm>
            <a:prstGeom prst="rect">
              <a:avLst/>
            </a:prstGeom>
            <a:solidFill>
              <a:srgbClr val="00FFFF"/>
            </a:solidFill>
            <a:ln w="28575">
              <a:solidFill>
                <a:schemeClr val="tx1"/>
              </a:solidFill>
              <a:miter lim="800000"/>
              <a:headEnd/>
              <a:tailEnd/>
            </a:ln>
          </p:spPr>
          <p:txBody>
            <a:bodyPr wrap="none" anchor="ctr"/>
            <a:lstStyle/>
            <a:p>
              <a:pPr algn="ctr"/>
              <a:r>
                <a:rPr lang="en-US" altLang="zh-CN" b="1">
                  <a:ea typeface="楷体_GB2312" pitchFamily="49" charset="-122"/>
                </a:rPr>
                <a:t>N</a:t>
              </a:r>
            </a:p>
          </p:txBody>
        </p:sp>
        <p:sp>
          <p:nvSpPr>
            <p:cNvPr id="13327" name="Freeform 6"/>
            <p:cNvSpPr>
              <a:spLocks/>
            </p:cNvSpPr>
            <p:nvPr/>
          </p:nvSpPr>
          <p:spPr bwMode="auto">
            <a:xfrm>
              <a:off x="912" y="175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3328" name="Line 7"/>
            <p:cNvSpPr>
              <a:spLocks noChangeShapeType="1"/>
            </p:cNvSpPr>
            <p:nvPr/>
          </p:nvSpPr>
          <p:spPr bwMode="auto">
            <a:xfrm>
              <a:off x="974" y="1200"/>
              <a:ext cx="288" cy="0"/>
            </a:xfrm>
            <a:prstGeom prst="line">
              <a:avLst/>
            </a:prstGeom>
            <a:noFill/>
            <a:ln w="127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Text Box 8"/>
            <p:cNvSpPr txBox="1">
              <a:spLocks noChangeArrowheads="1"/>
            </p:cNvSpPr>
            <p:nvPr/>
          </p:nvSpPr>
          <p:spPr bwMode="auto">
            <a:xfrm>
              <a:off x="640" y="110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a:t>
              </a:r>
            </a:p>
          </p:txBody>
        </p:sp>
        <p:sp>
          <p:nvSpPr>
            <p:cNvPr id="13330" name="Text Box 9"/>
            <p:cNvSpPr txBox="1">
              <a:spLocks noChangeArrowheads="1"/>
            </p:cNvSpPr>
            <p:nvPr/>
          </p:nvSpPr>
          <p:spPr bwMode="auto">
            <a:xfrm>
              <a:off x="619"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u</a:t>
              </a:r>
            </a:p>
          </p:txBody>
        </p:sp>
        <p:sp>
          <p:nvSpPr>
            <p:cNvPr id="13331" name="Text Box 10"/>
            <p:cNvSpPr txBox="1">
              <a:spLocks noChangeArrowheads="1"/>
            </p:cNvSpPr>
            <p:nvPr/>
          </p:nvSpPr>
          <p:spPr bwMode="auto">
            <a:xfrm>
              <a:off x="1022" y="96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i</a:t>
              </a:r>
            </a:p>
          </p:txBody>
        </p:sp>
        <p:sp>
          <p:nvSpPr>
            <p:cNvPr id="13332" name="Text Box 11"/>
            <p:cNvSpPr txBox="1">
              <a:spLocks noChangeArrowheads="1"/>
            </p:cNvSpPr>
            <p:nvPr/>
          </p:nvSpPr>
          <p:spPr bwMode="auto">
            <a:xfrm>
              <a:off x="652"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_</a:t>
              </a:r>
            </a:p>
          </p:txBody>
        </p:sp>
        <p:sp>
          <p:nvSpPr>
            <p:cNvPr id="13333" name="Oval 12"/>
            <p:cNvSpPr>
              <a:spLocks noChangeArrowheads="1"/>
            </p:cNvSpPr>
            <p:nvPr/>
          </p:nvSpPr>
          <p:spPr bwMode="auto">
            <a:xfrm>
              <a:off x="864" y="172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3334" name="Freeform 13"/>
            <p:cNvSpPr>
              <a:spLocks/>
            </p:cNvSpPr>
            <p:nvPr/>
          </p:nvSpPr>
          <p:spPr bwMode="auto">
            <a:xfrm>
              <a:off x="912" y="127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3335" name="Oval 14"/>
            <p:cNvSpPr>
              <a:spLocks noChangeArrowheads="1"/>
            </p:cNvSpPr>
            <p:nvPr/>
          </p:nvSpPr>
          <p:spPr bwMode="auto">
            <a:xfrm>
              <a:off x="864" y="124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sp>
        <p:nvSpPr>
          <p:cNvPr id="13320" name="Text Box 15"/>
          <p:cNvSpPr txBox="1">
            <a:spLocks noChangeArrowheads="1"/>
          </p:cNvSpPr>
          <p:nvPr/>
        </p:nvSpPr>
        <p:spPr bwMode="auto">
          <a:xfrm>
            <a:off x="323850" y="692150"/>
            <a:ext cx="709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例：已知某无源单口网络</a:t>
            </a:r>
            <a:r>
              <a:rPr lang="en-US" altLang="zh-CN" b="1">
                <a:ea typeface="楷体_GB2312" pitchFamily="49" charset="-122"/>
              </a:rPr>
              <a:t>N</a:t>
            </a:r>
            <a:r>
              <a:rPr lang="zh-CN" altLang="en-US" b="1">
                <a:ea typeface="楷体_GB2312" pitchFamily="49" charset="-122"/>
              </a:rPr>
              <a:t>端口的电压、电流为：</a:t>
            </a:r>
            <a:endParaRPr lang="zh-CN" altLang="en-US">
              <a:ea typeface="楷体_GB2312" pitchFamily="49" charset="-122"/>
            </a:endParaRPr>
          </a:p>
        </p:txBody>
      </p:sp>
      <p:sp>
        <p:nvSpPr>
          <p:cNvPr id="13321" name="Text Box 16"/>
          <p:cNvSpPr txBox="1">
            <a:spLocks noChangeArrowheads="1"/>
          </p:cNvSpPr>
          <p:nvPr/>
        </p:nvSpPr>
        <p:spPr bwMode="auto">
          <a:xfrm>
            <a:off x="358775" y="2168525"/>
            <a:ext cx="5868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试求：（</a:t>
            </a:r>
            <a:r>
              <a:rPr lang="en-US" altLang="zh-CN" b="1">
                <a:ea typeface="楷体_GB2312" pitchFamily="49" charset="-122"/>
              </a:rPr>
              <a:t>1</a:t>
            </a:r>
            <a:r>
              <a:rPr lang="zh-CN" altLang="en-US" b="1">
                <a:ea typeface="楷体_GB2312" pitchFamily="49" charset="-122"/>
              </a:rPr>
              <a:t>）各频率网络</a:t>
            </a:r>
            <a:r>
              <a:rPr lang="en-US" altLang="zh-CN" b="1">
                <a:ea typeface="楷体_GB2312" pitchFamily="49" charset="-122"/>
              </a:rPr>
              <a:t>N</a:t>
            </a:r>
            <a:r>
              <a:rPr lang="zh-CN" altLang="en-US" b="1">
                <a:ea typeface="楷体_GB2312" pitchFamily="49" charset="-122"/>
              </a:rPr>
              <a:t>的输入阻抗。</a:t>
            </a:r>
          </a:p>
          <a:p>
            <a:pPr eaLnBrk="1" hangingPunct="1"/>
            <a:r>
              <a:rPr lang="zh-CN" altLang="en-US" b="1">
                <a:ea typeface="楷体_GB2312" pitchFamily="49" charset="-122"/>
              </a:rPr>
              <a:t>            （</a:t>
            </a:r>
            <a:r>
              <a:rPr lang="en-US" altLang="zh-CN" b="1">
                <a:ea typeface="楷体_GB2312" pitchFamily="49" charset="-122"/>
              </a:rPr>
              <a:t>2</a:t>
            </a:r>
            <a:r>
              <a:rPr lang="zh-CN" altLang="en-US" b="1">
                <a:ea typeface="楷体_GB2312" pitchFamily="49" charset="-122"/>
              </a:rPr>
              <a:t>）网络消耗的平均功率。</a:t>
            </a:r>
            <a:endParaRPr lang="zh-CN" altLang="en-US">
              <a:ea typeface="楷体_GB2312" pitchFamily="49" charset="-122"/>
            </a:endParaRPr>
          </a:p>
        </p:txBody>
      </p:sp>
      <p:sp>
        <p:nvSpPr>
          <p:cNvPr id="13322" name="Text Box 17"/>
          <p:cNvSpPr txBox="1">
            <a:spLocks noChangeArrowheads="1"/>
          </p:cNvSpPr>
          <p:nvPr/>
        </p:nvSpPr>
        <p:spPr bwMode="auto">
          <a:xfrm>
            <a:off x="358775" y="3116263"/>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sp>
        <p:nvSpPr>
          <p:cNvPr id="136210" name="Text Box 18"/>
          <p:cNvSpPr txBox="1">
            <a:spLocks noChangeArrowheads="1"/>
          </p:cNvSpPr>
          <p:nvPr/>
        </p:nvSpPr>
        <p:spPr bwMode="auto">
          <a:xfrm>
            <a:off x="935038" y="3141663"/>
            <a:ext cx="82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(2)</a:t>
            </a:r>
            <a:endParaRPr lang="en-US" altLang="zh-CN">
              <a:ea typeface="楷体_GB2312" pitchFamily="49" charset="-122"/>
            </a:endParaRPr>
          </a:p>
        </p:txBody>
      </p:sp>
      <p:graphicFrame>
        <p:nvGraphicFramePr>
          <p:cNvPr id="136211" name="Object 19"/>
          <p:cNvGraphicFramePr>
            <a:graphicFrameLocks noChangeAspect="1"/>
          </p:cNvGraphicFramePr>
          <p:nvPr/>
        </p:nvGraphicFramePr>
        <p:xfrm>
          <a:off x="1908175" y="6143625"/>
          <a:ext cx="684213" cy="509588"/>
        </p:xfrm>
        <a:graphic>
          <a:graphicData uri="http://schemas.openxmlformats.org/presentationml/2006/ole">
            <mc:AlternateContent xmlns:mc="http://schemas.openxmlformats.org/markup-compatibility/2006">
              <mc:Choice xmlns:v="urn:schemas-microsoft-com:vml" Requires="v">
                <p:oleObj spid="_x0000_s13344" name="Equation" r:id="rId8" imgW="241200" imgH="177480" progId="Equation.DSMT4">
                  <p:embed/>
                </p:oleObj>
              </mc:Choice>
              <mc:Fallback>
                <p:oleObj name="Equation" r:id="rId8" imgW="241200" imgH="177480"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6143625"/>
                        <a:ext cx="684213"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12" name="Object 20"/>
          <p:cNvGraphicFramePr>
            <a:graphicFrameLocks noChangeAspect="1"/>
          </p:cNvGraphicFramePr>
          <p:nvPr/>
        </p:nvGraphicFramePr>
        <p:xfrm>
          <a:off x="1871663" y="5567363"/>
          <a:ext cx="6037262" cy="581025"/>
        </p:xfrm>
        <a:graphic>
          <a:graphicData uri="http://schemas.openxmlformats.org/presentationml/2006/ole">
            <mc:AlternateContent xmlns:mc="http://schemas.openxmlformats.org/markup-compatibility/2006">
              <mc:Choice xmlns:v="urn:schemas-microsoft-com:vml" Requires="v">
                <p:oleObj spid="_x0000_s13345" name="Equation" r:id="rId10" imgW="2374560" imgH="228600" progId="Equation.DSMT4">
                  <p:embed/>
                </p:oleObj>
              </mc:Choice>
              <mc:Fallback>
                <p:oleObj name="Equation" r:id="rId10" imgW="2374560" imgH="22860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1663" y="5567363"/>
                        <a:ext cx="60372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13" name="Text Box 21"/>
          <p:cNvSpPr txBox="1">
            <a:spLocks noChangeArrowheads="1"/>
          </p:cNvSpPr>
          <p:nvPr/>
        </p:nvSpPr>
        <p:spPr bwMode="auto">
          <a:xfrm>
            <a:off x="395288" y="3609975"/>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a:solidFill>
                  <a:srgbClr val="0000FF"/>
                </a:solidFill>
                <a:ea typeface="楷体_GB2312" pitchFamily="49" charset="-122"/>
              </a:rPr>
              <a:t>网络对各次谐波的阻抗都没有显示出电阻性质，说明该网络是由动态元件</a:t>
            </a:r>
            <a:r>
              <a:rPr lang="en-US" altLang="zh-CN" b="1" i="1">
                <a:solidFill>
                  <a:srgbClr val="0000FF"/>
                </a:solidFill>
                <a:ea typeface="楷体_GB2312" pitchFamily="49" charset="-122"/>
              </a:rPr>
              <a:t>L</a:t>
            </a:r>
            <a:r>
              <a:rPr lang="zh-CN" altLang="en-US" b="1">
                <a:solidFill>
                  <a:srgbClr val="0000FF"/>
                </a:solidFill>
                <a:ea typeface="楷体_GB2312" pitchFamily="49" charset="-122"/>
              </a:rPr>
              <a:t>、</a:t>
            </a:r>
            <a:r>
              <a:rPr lang="en-US" altLang="zh-CN" b="1" i="1">
                <a:solidFill>
                  <a:srgbClr val="0000FF"/>
                </a:solidFill>
                <a:ea typeface="楷体_GB2312" pitchFamily="49" charset="-122"/>
              </a:rPr>
              <a:t>C</a:t>
            </a:r>
            <a:r>
              <a:rPr lang="zh-CN" altLang="en-US" b="1">
                <a:solidFill>
                  <a:srgbClr val="0000FF"/>
                </a:solidFill>
                <a:ea typeface="楷体_GB2312" pitchFamily="49" charset="-122"/>
              </a:rPr>
              <a:t>组成的。</a:t>
            </a:r>
          </a:p>
        </p:txBody>
      </p:sp>
      <p:graphicFrame>
        <p:nvGraphicFramePr>
          <p:cNvPr id="136214" name="Object 22"/>
          <p:cNvGraphicFramePr>
            <a:graphicFrameLocks noGrp="1" noChangeAspect="1"/>
          </p:cNvGraphicFramePr>
          <p:nvPr>
            <p:ph/>
          </p:nvPr>
        </p:nvGraphicFramePr>
        <p:xfrm>
          <a:off x="1584325" y="5013325"/>
          <a:ext cx="2303463" cy="560388"/>
        </p:xfrm>
        <a:graphic>
          <a:graphicData uri="http://schemas.openxmlformats.org/presentationml/2006/ole">
            <mc:AlternateContent xmlns:mc="http://schemas.openxmlformats.org/markup-compatibility/2006">
              <mc:Choice xmlns:v="urn:schemas-microsoft-com:vml" Requires="v">
                <p:oleObj spid="_x0000_s13346" name="Equation" r:id="rId12" imgW="939600" imgH="228600" progId="Equation.DSMT4">
                  <p:embed/>
                </p:oleObj>
              </mc:Choice>
              <mc:Fallback>
                <p:oleObj name="Equation" r:id="rId12" imgW="939600" imgH="228600" progId="Equation.DSMT4">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4325" y="5013325"/>
                        <a:ext cx="230346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15" name="Text Box 23"/>
          <p:cNvSpPr txBox="1">
            <a:spLocks noChangeArrowheads="1"/>
          </p:cNvSpPr>
          <p:nvPr/>
        </p:nvSpPr>
        <p:spPr bwMode="auto">
          <a:xfrm>
            <a:off x="395288" y="4510088"/>
            <a:ext cx="539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a:solidFill>
                  <a:srgbClr val="FF0000"/>
                </a:solidFill>
                <a:ea typeface="楷体_GB2312" pitchFamily="49" charset="-122"/>
              </a:rPr>
              <a:t>其消耗的有功功率应为零。</a:t>
            </a:r>
            <a:endParaRPr lang="zh-CN" altLang="en-US" b="1">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2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6213"/>
                                        </p:tgtEl>
                                        <p:attrNameLst>
                                          <p:attrName>style.visibility</p:attrName>
                                        </p:attrNameLst>
                                      </p:cBhvr>
                                      <p:to>
                                        <p:strVal val="visible"/>
                                      </p:to>
                                    </p:set>
                                    <p:animEffect transition="in" filter="dissolve">
                                      <p:cBhvr>
                                        <p:cTn id="11" dur="500"/>
                                        <p:tgtEl>
                                          <p:spTgt spid="1362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6215"/>
                                        </p:tgtEl>
                                        <p:attrNameLst>
                                          <p:attrName>style.visibility</p:attrName>
                                        </p:attrNameLst>
                                      </p:cBhvr>
                                      <p:to>
                                        <p:strVal val="visible"/>
                                      </p:to>
                                    </p:set>
                                    <p:animEffect transition="in" filter="dissolve">
                                      <p:cBhvr>
                                        <p:cTn id="16" dur="500"/>
                                        <p:tgtEl>
                                          <p:spTgt spid="1362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36214"/>
                                        </p:tgtEl>
                                        <p:attrNameLst>
                                          <p:attrName>style.visibility</p:attrName>
                                        </p:attrNameLst>
                                      </p:cBhvr>
                                      <p:to>
                                        <p:strVal val="visible"/>
                                      </p:to>
                                    </p:set>
                                    <p:anim calcmode="lin" valueType="num">
                                      <p:cBhvr additive="base">
                                        <p:cTn id="21" dur="500" fill="hold"/>
                                        <p:tgtEl>
                                          <p:spTgt spid="136214"/>
                                        </p:tgtEl>
                                        <p:attrNameLst>
                                          <p:attrName>ppt_x</p:attrName>
                                        </p:attrNameLst>
                                      </p:cBhvr>
                                      <p:tavLst>
                                        <p:tav tm="0">
                                          <p:val>
                                            <p:strVal val="0-#ppt_w/2"/>
                                          </p:val>
                                        </p:tav>
                                        <p:tav tm="100000">
                                          <p:val>
                                            <p:strVal val="#ppt_x"/>
                                          </p:val>
                                        </p:tav>
                                      </p:tavLst>
                                    </p:anim>
                                    <p:anim calcmode="lin" valueType="num">
                                      <p:cBhvr additive="base">
                                        <p:cTn id="22" dur="500" fill="hold"/>
                                        <p:tgtEl>
                                          <p:spTgt spid="13621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36212"/>
                                        </p:tgtEl>
                                        <p:attrNameLst>
                                          <p:attrName>style.visibility</p:attrName>
                                        </p:attrNameLst>
                                      </p:cBhvr>
                                      <p:to>
                                        <p:strVal val="visible"/>
                                      </p:to>
                                    </p:set>
                                    <p:anim calcmode="lin" valueType="num">
                                      <p:cBhvr additive="base">
                                        <p:cTn id="27" dur="500" fill="hold"/>
                                        <p:tgtEl>
                                          <p:spTgt spid="136212"/>
                                        </p:tgtEl>
                                        <p:attrNameLst>
                                          <p:attrName>ppt_x</p:attrName>
                                        </p:attrNameLst>
                                      </p:cBhvr>
                                      <p:tavLst>
                                        <p:tav tm="0">
                                          <p:val>
                                            <p:strVal val="0-#ppt_w/2"/>
                                          </p:val>
                                        </p:tav>
                                        <p:tav tm="100000">
                                          <p:val>
                                            <p:strVal val="#ppt_x"/>
                                          </p:val>
                                        </p:tav>
                                      </p:tavLst>
                                    </p:anim>
                                    <p:anim calcmode="lin" valueType="num">
                                      <p:cBhvr additive="base">
                                        <p:cTn id="28" dur="500" fill="hold"/>
                                        <p:tgtEl>
                                          <p:spTgt spid="13621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36211"/>
                                        </p:tgtEl>
                                        <p:attrNameLst>
                                          <p:attrName>style.visibility</p:attrName>
                                        </p:attrNameLst>
                                      </p:cBhvr>
                                      <p:to>
                                        <p:strVal val="visible"/>
                                      </p:to>
                                    </p:set>
                                    <p:anim calcmode="lin" valueType="num">
                                      <p:cBhvr additive="base">
                                        <p:cTn id="33" dur="500" fill="hold"/>
                                        <p:tgtEl>
                                          <p:spTgt spid="136211"/>
                                        </p:tgtEl>
                                        <p:attrNameLst>
                                          <p:attrName>ppt_x</p:attrName>
                                        </p:attrNameLst>
                                      </p:cBhvr>
                                      <p:tavLst>
                                        <p:tav tm="0">
                                          <p:val>
                                            <p:strVal val="0-#ppt_w/2"/>
                                          </p:val>
                                        </p:tav>
                                        <p:tav tm="100000">
                                          <p:val>
                                            <p:strVal val="#ppt_x"/>
                                          </p:val>
                                        </p:tav>
                                      </p:tavLst>
                                    </p:anim>
                                    <p:anim calcmode="lin" valueType="num">
                                      <p:cBhvr additive="base">
                                        <p:cTn id="34" dur="500" fill="hold"/>
                                        <p:tgtEl>
                                          <p:spTgt spid="136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0" grpId="0"/>
      <p:bldP spid="136213" grpId="0"/>
      <p:bldP spid="1362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6161088" y="1458913"/>
            <a:ext cx="2011362" cy="1447800"/>
            <a:chOff x="619" y="960"/>
            <a:chExt cx="1267" cy="912"/>
          </a:xfrm>
        </p:grpSpPr>
        <p:sp>
          <p:nvSpPr>
            <p:cNvPr id="14347" name="Rectangle 66"/>
            <p:cNvSpPr>
              <a:spLocks noChangeArrowheads="1"/>
            </p:cNvSpPr>
            <p:nvPr/>
          </p:nvSpPr>
          <p:spPr bwMode="auto">
            <a:xfrm>
              <a:off x="1454" y="1152"/>
              <a:ext cx="432" cy="720"/>
            </a:xfrm>
            <a:prstGeom prst="rect">
              <a:avLst/>
            </a:prstGeom>
            <a:solidFill>
              <a:srgbClr val="00FFFF"/>
            </a:solidFill>
            <a:ln w="28575">
              <a:solidFill>
                <a:schemeClr val="tx1"/>
              </a:solidFill>
              <a:miter lim="800000"/>
              <a:headEnd/>
              <a:tailEnd/>
            </a:ln>
          </p:spPr>
          <p:txBody>
            <a:bodyPr wrap="none" anchor="ctr"/>
            <a:lstStyle/>
            <a:p>
              <a:pPr algn="ctr"/>
              <a:r>
                <a:rPr lang="en-US" altLang="zh-CN" b="1">
                  <a:ea typeface="楷体_GB2312" pitchFamily="49" charset="-122"/>
                </a:rPr>
                <a:t>N</a:t>
              </a:r>
            </a:p>
          </p:txBody>
        </p:sp>
        <p:sp>
          <p:nvSpPr>
            <p:cNvPr id="14348" name="Freeform 67"/>
            <p:cNvSpPr>
              <a:spLocks/>
            </p:cNvSpPr>
            <p:nvPr/>
          </p:nvSpPr>
          <p:spPr bwMode="auto">
            <a:xfrm>
              <a:off x="912" y="175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4349" name="Line 68"/>
            <p:cNvSpPr>
              <a:spLocks noChangeShapeType="1"/>
            </p:cNvSpPr>
            <p:nvPr/>
          </p:nvSpPr>
          <p:spPr bwMode="auto">
            <a:xfrm>
              <a:off x="974" y="1200"/>
              <a:ext cx="288" cy="0"/>
            </a:xfrm>
            <a:prstGeom prst="line">
              <a:avLst/>
            </a:prstGeom>
            <a:noFill/>
            <a:ln w="127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Text Box 69"/>
            <p:cNvSpPr txBox="1">
              <a:spLocks noChangeArrowheads="1"/>
            </p:cNvSpPr>
            <p:nvPr/>
          </p:nvSpPr>
          <p:spPr bwMode="auto">
            <a:xfrm>
              <a:off x="640" y="110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a:t>
              </a:r>
            </a:p>
          </p:txBody>
        </p:sp>
        <p:sp>
          <p:nvSpPr>
            <p:cNvPr id="14351" name="Text Box 70"/>
            <p:cNvSpPr txBox="1">
              <a:spLocks noChangeArrowheads="1"/>
            </p:cNvSpPr>
            <p:nvPr/>
          </p:nvSpPr>
          <p:spPr bwMode="auto">
            <a:xfrm>
              <a:off x="619" y="135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u</a:t>
              </a:r>
            </a:p>
          </p:txBody>
        </p:sp>
        <p:sp>
          <p:nvSpPr>
            <p:cNvPr id="14352" name="Text Box 71"/>
            <p:cNvSpPr txBox="1">
              <a:spLocks noChangeArrowheads="1"/>
            </p:cNvSpPr>
            <p:nvPr/>
          </p:nvSpPr>
          <p:spPr bwMode="auto">
            <a:xfrm>
              <a:off x="1022" y="96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i="1">
                  <a:ea typeface="楷体_GB2312" pitchFamily="49" charset="-122"/>
                </a:rPr>
                <a:t>i</a:t>
              </a:r>
            </a:p>
          </p:txBody>
        </p:sp>
        <p:sp>
          <p:nvSpPr>
            <p:cNvPr id="14353" name="Text Box 72"/>
            <p:cNvSpPr txBox="1">
              <a:spLocks noChangeArrowheads="1"/>
            </p:cNvSpPr>
            <p:nvPr/>
          </p:nvSpPr>
          <p:spPr bwMode="auto">
            <a:xfrm>
              <a:off x="652"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ea typeface="楷体_GB2312" pitchFamily="49" charset="-122"/>
                </a:rPr>
                <a:t>_</a:t>
              </a:r>
            </a:p>
          </p:txBody>
        </p:sp>
        <p:sp>
          <p:nvSpPr>
            <p:cNvPr id="14354" name="Oval 73"/>
            <p:cNvSpPr>
              <a:spLocks noChangeArrowheads="1"/>
            </p:cNvSpPr>
            <p:nvPr/>
          </p:nvSpPr>
          <p:spPr bwMode="auto">
            <a:xfrm>
              <a:off x="864" y="172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4355" name="Freeform 74"/>
            <p:cNvSpPr>
              <a:spLocks/>
            </p:cNvSpPr>
            <p:nvPr/>
          </p:nvSpPr>
          <p:spPr bwMode="auto">
            <a:xfrm>
              <a:off x="912" y="127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4356" name="Oval 75"/>
            <p:cNvSpPr>
              <a:spLocks noChangeArrowheads="1"/>
            </p:cNvSpPr>
            <p:nvPr/>
          </p:nvSpPr>
          <p:spPr bwMode="auto">
            <a:xfrm>
              <a:off x="864" y="124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sp>
        <p:nvSpPr>
          <p:cNvPr id="122956" name="Rectangle 76"/>
          <p:cNvSpPr>
            <a:spLocks noChangeArrowheads="1"/>
          </p:cNvSpPr>
          <p:nvPr/>
        </p:nvSpPr>
        <p:spPr bwMode="auto">
          <a:xfrm>
            <a:off x="393700" y="657225"/>
            <a:ext cx="8355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b="1">
                <a:ea typeface="楷体_GB2312" pitchFamily="49" charset="-122"/>
              </a:rPr>
              <a:t>三、非正弦周期交流电路视在功率和功率因数</a:t>
            </a:r>
          </a:p>
        </p:txBody>
      </p:sp>
      <p:graphicFrame>
        <p:nvGraphicFramePr>
          <p:cNvPr id="122958" name="Object 78"/>
          <p:cNvGraphicFramePr>
            <a:graphicFrameLocks noChangeAspect="1"/>
          </p:cNvGraphicFramePr>
          <p:nvPr/>
        </p:nvGraphicFramePr>
        <p:xfrm>
          <a:off x="2195513" y="4438650"/>
          <a:ext cx="6408737" cy="733425"/>
        </p:xfrm>
        <a:graphic>
          <a:graphicData uri="http://schemas.openxmlformats.org/presentationml/2006/ole">
            <mc:AlternateContent xmlns:mc="http://schemas.openxmlformats.org/markup-compatibility/2006">
              <mc:Choice xmlns:v="urn:schemas-microsoft-com:vml" Requires="v">
                <p:oleObj spid="_x0000_s14363" name="Equation" r:id="rId4" imgW="2552400" imgH="291960" progId="Equation.DSMT4">
                  <p:embed/>
                </p:oleObj>
              </mc:Choice>
              <mc:Fallback>
                <p:oleObj name="Equation" r:id="rId4" imgW="2552400" imgH="291960" progId="Equation.DSMT4">
                  <p:embed/>
                  <p:pic>
                    <p:nvPicPr>
                      <p:cNvPr id="0" name="Object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4438650"/>
                        <a:ext cx="6408737"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0" name="Object 80"/>
          <p:cNvGraphicFramePr>
            <a:graphicFrameLocks noChangeAspect="1"/>
          </p:cNvGraphicFramePr>
          <p:nvPr/>
        </p:nvGraphicFramePr>
        <p:xfrm>
          <a:off x="900113" y="4546600"/>
          <a:ext cx="1223962" cy="474663"/>
        </p:xfrm>
        <a:graphic>
          <a:graphicData uri="http://schemas.openxmlformats.org/presentationml/2006/ole">
            <mc:AlternateContent xmlns:mc="http://schemas.openxmlformats.org/markup-compatibility/2006">
              <mc:Choice xmlns:v="urn:schemas-microsoft-com:vml" Requires="v">
                <p:oleObj spid="_x0000_s14364" name="Equation" r:id="rId6" imgW="457200" imgH="177480" progId="Equation.DSMT4">
                  <p:embed/>
                </p:oleObj>
              </mc:Choice>
              <mc:Fallback>
                <p:oleObj name="Equation" r:id="rId6" imgW="457200" imgH="177480" progId="Equation.DSMT4">
                  <p:embed/>
                  <p:pic>
                    <p:nvPicPr>
                      <p:cNvPr id="0" name="Object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4546600"/>
                        <a:ext cx="12239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6" name="Object 86"/>
          <p:cNvGraphicFramePr>
            <a:graphicFrameLocks noChangeAspect="1"/>
          </p:cNvGraphicFramePr>
          <p:nvPr/>
        </p:nvGraphicFramePr>
        <p:xfrm>
          <a:off x="2957513" y="5238750"/>
          <a:ext cx="1614487" cy="1000125"/>
        </p:xfrm>
        <a:graphic>
          <a:graphicData uri="http://schemas.openxmlformats.org/presentationml/2006/ole">
            <mc:AlternateContent xmlns:mc="http://schemas.openxmlformats.org/markup-compatibility/2006">
              <mc:Choice xmlns:v="urn:schemas-microsoft-com:vml" Requires="v">
                <p:oleObj spid="_x0000_s14365" name="Equation" r:id="rId8" imgW="634680" imgH="393480" progId="Equation.DSMT4">
                  <p:embed/>
                </p:oleObj>
              </mc:Choice>
              <mc:Fallback>
                <p:oleObj name="Equation" r:id="rId8" imgW="634680" imgH="393480" progId="Equation.DSMT4">
                  <p:embed/>
                  <p:pic>
                    <p:nvPicPr>
                      <p:cNvPr id="0" name="Object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7513" y="5238750"/>
                        <a:ext cx="1614487"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7" name="Rectangle 97"/>
          <p:cNvSpPr>
            <a:spLocks noChangeArrowheads="1"/>
          </p:cNvSpPr>
          <p:nvPr/>
        </p:nvSpPr>
        <p:spPr bwMode="auto">
          <a:xfrm>
            <a:off x="611188" y="3762375"/>
            <a:ext cx="216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b="1">
                <a:ea typeface="楷体_GB2312" pitchFamily="49" charset="-122"/>
              </a:rPr>
              <a:t>视在功率为：</a:t>
            </a:r>
          </a:p>
        </p:txBody>
      </p:sp>
      <p:sp>
        <p:nvSpPr>
          <p:cNvPr id="122978" name="Rectangle 98"/>
          <p:cNvSpPr>
            <a:spLocks noChangeArrowheads="1"/>
          </p:cNvSpPr>
          <p:nvPr/>
        </p:nvSpPr>
        <p:spPr bwMode="auto">
          <a:xfrm>
            <a:off x="576263" y="5529263"/>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b="1">
                <a:ea typeface="楷体_GB2312" pitchFamily="49" charset="-122"/>
              </a:rPr>
              <a:t>功率因数：</a:t>
            </a:r>
          </a:p>
        </p:txBody>
      </p:sp>
      <p:graphicFrame>
        <p:nvGraphicFramePr>
          <p:cNvPr id="122979" name="Object 99"/>
          <p:cNvGraphicFramePr>
            <a:graphicFrameLocks noChangeAspect="1"/>
          </p:cNvGraphicFramePr>
          <p:nvPr/>
        </p:nvGraphicFramePr>
        <p:xfrm>
          <a:off x="752475" y="1314450"/>
          <a:ext cx="4792663" cy="1155700"/>
        </p:xfrm>
        <a:graphic>
          <a:graphicData uri="http://schemas.openxmlformats.org/presentationml/2006/ole">
            <mc:AlternateContent xmlns:mc="http://schemas.openxmlformats.org/markup-compatibility/2006">
              <mc:Choice xmlns:v="urn:schemas-microsoft-com:vml" Requires="v">
                <p:oleObj spid="_x0000_s14366" name="Equation" r:id="rId10" imgW="1790640" imgH="431640" progId="Equation.DSMT4">
                  <p:embed/>
                </p:oleObj>
              </mc:Choice>
              <mc:Fallback>
                <p:oleObj name="Equation" r:id="rId10" imgW="1790640" imgH="431640" progId="Equation.DSMT4">
                  <p:embed/>
                  <p:pic>
                    <p:nvPicPr>
                      <p:cNvPr id="0" name="Object 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475" y="1314450"/>
                        <a:ext cx="4792663"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80" name="Object 100"/>
          <p:cNvGraphicFramePr>
            <a:graphicFrameLocks noChangeAspect="1"/>
          </p:cNvGraphicFramePr>
          <p:nvPr/>
        </p:nvGraphicFramePr>
        <p:xfrm>
          <a:off x="844550" y="2393950"/>
          <a:ext cx="4681538" cy="1216025"/>
        </p:xfrm>
        <a:graphic>
          <a:graphicData uri="http://schemas.openxmlformats.org/presentationml/2006/ole">
            <mc:AlternateContent xmlns:mc="http://schemas.openxmlformats.org/markup-compatibility/2006">
              <mc:Choice xmlns:v="urn:schemas-microsoft-com:vml" Requires="v">
                <p:oleObj spid="_x0000_s14367" name="Equation" r:id="rId12" imgW="1663560" imgH="431640" progId="Equation.DSMT4">
                  <p:embed/>
                </p:oleObj>
              </mc:Choice>
              <mc:Fallback>
                <p:oleObj name="Equation" r:id="rId12" imgW="1663560" imgH="431640" progId="Equation.DSMT4">
                  <p:embed/>
                  <p:pic>
                    <p:nvPicPr>
                      <p:cNvPr id="0" name="Object 1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4550" y="2393950"/>
                        <a:ext cx="4681538"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56"/>
                                        </p:tgtEl>
                                        <p:attrNameLst>
                                          <p:attrName>style.visibility</p:attrName>
                                        </p:attrNameLst>
                                      </p:cBhvr>
                                      <p:to>
                                        <p:strVal val="visible"/>
                                      </p:to>
                                    </p:set>
                                    <p:anim calcmode="lin" valueType="num">
                                      <p:cBhvr additive="base">
                                        <p:cTn id="7" dur="500" fill="hold"/>
                                        <p:tgtEl>
                                          <p:spTgt spid="122956"/>
                                        </p:tgtEl>
                                        <p:attrNameLst>
                                          <p:attrName>ppt_x</p:attrName>
                                        </p:attrNameLst>
                                      </p:cBhvr>
                                      <p:tavLst>
                                        <p:tav tm="0">
                                          <p:val>
                                            <p:strVal val="0-#ppt_w/2"/>
                                          </p:val>
                                        </p:tav>
                                        <p:tav tm="100000">
                                          <p:val>
                                            <p:strVal val="#ppt_x"/>
                                          </p:val>
                                        </p:tav>
                                      </p:tavLst>
                                    </p:anim>
                                    <p:anim calcmode="lin" valueType="num">
                                      <p:cBhvr additive="base">
                                        <p:cTn id="8" dur="500" fill="hold"/>
                                        <p:tgtEl>
                                          <p:spTgt spid="12295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nodeType="afterGroup">
                            <p:stCondLst>
                              <p:cond delay="1000"/>
                            </p:stCondLst>
                            <p:childTnLst>
                              <p:par>
                                <p:cTn id="14" presetID="16" presetClass="entr" presetSubtype="42" fill="hold" nodeType="afterEffect">
                                  <p:stCondLst>
                                    <p:cond delay="0"/>
                                  </p:stCondLst>
                                  <p:childTnLst>
                                    <p:set>
                                      <p:cBhvr>
                                        <p:cTn id="15" dur="1" fill="hold">
                                          <p:stCondLst>
                                            <p:cond delay="0"/>
                                          </p:stCondLst>
                                        </p:cTn>
                                        <p:tgtEl>
                                          <p:spTgt spid="122979"/>
                                        </p:tgtEl>
                                        <p:attrNameLst>
                                          <p:attrName>style.visibility</p:attrName>
                                        </p:attrNameLst>
                                      </p:cBhvr>
                                      <p:to>
                                        <p:strVal val="visible"/>
                                      </p:to>
                                    </p:set>
                                    <p:animEffect transition="in" filter="barn(outHorizontal)">
                                      <p:cBhvr>
                                        <p:cTn id="16" dur="500"/>
                                        <p:tgtEl>
                                          <p:spTgt spid="122979"/>
                                        </p:tgtEl>
                                      </p:cBhvr>
                                    </p:animEffect>
                                  </p:childTnLst>
                                </p:cTn>
                              </p:par>
                            </p:childTnLst>
                          </p:cTn>
                        </p:par>
                        <p:par>
                          <p:cTn id="17" fill="hold" nodeType="afterGroup">
                            <p:stCondLst>
                              <p:cond delay="1500"/>
                            </p:stCondLst>
                            <p:childTnLst>
                              <p:par>
                                <p:cTn id="18" presetID="16" presetClass="entr" presetSubtype="42" fill="hold" nodeType="afterEffect">
                                  <p:stCondLst>
                                    <p:cond delay="0"/>
                                  </p:stCondLst>
                                  <p:childTnLst>
                                    <p:set>
                                      <p:cBhvr>
                                        <p:cTn id="19" dur="1" fill="hold">
                                          <p:stCondLst>
                                            <p:cond delay="0"/>
                                          </p:stCondLst>
                                        </p:cTn>
                                        <p:tgtEl>
                                          <p:spTgt spid="122980"/>
                                        </p:tgtEl>
                                        <p:attrNameLst>
                                          <p:attrName>style.visibility</p:attrName>
                                        </p:attrNameLst>
                                      </p:cBhvr>
                                      <p:to>
                                        <p:strVal val="visible"/>
                                      </p:to>
                                    </p:set>
                                    <p:animEffect transition="in" filter="barn(outHorizontal)">
                                      <p:cBhvr>
                                        <p:cTn id="20" dur="500"/>
                                        <p:tgtEl>
                                          <p:spTgt spid="12298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77"/>
                                        </p:tgtEl>
                                        <p:attrNameLst>
                                          <p:attrName>style.visibility</p:attrName>
                                        </p:attrNameLst>
                                      </p:cBhvr>
                                      <p:to>
                                        <p:strVal val="visible"/>
                                      </p:to>
                                    </p:set>
                                    <p:anim calcmode="lin" valueType="num">
                                      <p:cBhvr additive="base">
                                        <p:cTn id="25" dur="500" fill="hold"/>
                                        <p:tgtEl>
                                          <p:spTgt spid="122977"/>
                                        </p:tgtEl>
                                        <p:attrNameLst>
                                          <p:attrName>ppt_x</p:attrName>
                                        </p:attrNameLst>
                                      </p:cBhvr>
                                      <p:tavLst>
                                        <p:tav tm="0">
                                          <p:val>
                                            <p:strVal val="0-#ppt_w/2"/>
                                          </p:val>
                                        </p:tav>
                                        <p:tav tm="100000">
                                          <p:val>
                                            <p:strVal val="#ppt_x"/>
                                          </p:val>
                                        </p:tav>
                                      </p:tavLst>
                                    </p:anim>
                                    <p:anim calcmode="lin" valueType="num">
                                      <p:cBhvr additive="base">
                                        <p:cTn id="26" dur="500" fill="hold"/>
                                        <p:tgtEl>
                                          <p:spTgt spid="1229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2960"/>
                                        </p:tgtEl>
                                        <p:attrNameLst>
                                          <p:attrName>style.visibility</p:attrName>
                                        </p:attrNameLst>
                                      </p:cBhvr>
                                      <p:to>
                                        <p:strVal val="visible"/>
                                      </p:to>
                                    </p:set>
                                    <p:anim calcmode="lin" valueType="num">
                                      <p:cBhvr additive="base">
                                        <p:cTn id="31" dur="500" fill="hold"/>
                                        <p:tgtEl>
                                          <p:spTgt spid="122960"/>
                                        </p:tgtEl>
                                        <p:attrNameLst>
                                          <p:attrName>ppt_x</p:attrName>
                                        </p:attrNameLst>
                                      </p:cBhvr>
                                      <p:tavLst>
                                        <p:tav tm="0">
                                          <p:val>
                                            <p:strVal val="0-#ppt_w/2"/>
                                          </p:val>
                                        </p:tav>
                                        <p:tav tm="100000">
                                          <p:val>
                                            <p:strVal val="#ppt_x"/>
                                          </p:val>
                                        </p:tav>
                                      </p:tavLst>
                                    </p:anim>
                                    <p:anim calcmode="lin" valueType="num">
                                      <p:cBhvr additive="base">
                                        <p:cTn id="32" dur="500" fill="hold"/>
                                        <p:tgtEl>
                                          <p:spTgt spid="12296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2958"/>
                                        </p:tgtEl>
                                        <p:attrNameLst>
                                          <p:attrName>style.visibility</p:attrName>
                                        </p:attrNameLst>
                                      </p:cBhvr>
                                      <p:to>
                                        <p:strVal val="visible"/>
                                      </p:to>
                                    </p:set>
                                    <p:animEffect transition="in" filter="wipe(left)">
                                      <p:cBhvr>
                                        <p:cTn id="37" dur="500"/>
                                        <p:tgtEl>
                                          <p:spTgt spid="1229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2978"/>
                                        </p:tgtEl>
                                        <p:attrNameLst>
                                          <p:attrName>style.visibility</p:attrName>
                                        </p:attrNameLst>
                                      </p:cBhvr>
                                      <p:to>
                                        <p:strVal val="visible"/>
                                      </p:to>
                                    </p:set>
                                    <p:anim calcmode="lin" valueType="num">
                                      <p:cBhvr additive="base">
                                        <p:cTn id="42" dur="500" fill="hold"/>
                                        <p:tgtEl>
                                          <p:spTgt spid="122978"/>
                                        </p:tgtEl>
                                        <p:attrNameLst>
                                          <p:attrName>ppt_x</p:attrName>
                                        </p:attrNameLst>
                                      </p:cBhvr>
                                      <p:tavLst>
                                        <p:tav tm="0">
                                          <p:val>
                                            <p:strVal val="0-#ppt_w/2"/>
                                          </p:val>
                                        </p:tav>
                                        <p:tav tm="100000">
                                          <p:val>
                                            <p:strVal val="#ppt_x"/>
                                          </p:val>
                                        </p:tav>
                                      </p:tavLst>
                                    </p:anim>
                                    <p:anim calcmode="lin" valueType="num">
                                      <p:cBhvr additive="base">
                                        <p:cTn id="43" dur="500" fill="hold"/>
                                        <p:tgtEl>
                                          <p:spTgt spid="12297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22966"/>
                                        </p:tgtEl>
                                        <p:attrNameLst>
                                          <p:attrName>style.visibility</p:attrName>
                                        </p:attrNameLst>
                                      </p:cBhvr>
                                      <p:to>
                                        <p:strVal val="visible"/>
                                      </p:to>
                                    </p:set>
                                    <p:animEffect transition="in" filter="dissolve">
                                      <p:cBhvr>
                                        <p:cTn id="48" dur="500"/>
                                        <p:tgtEl>
                                          <p:spTgt spid="12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6" grpId="0" autoUpdateAnimBg="0"/>
      <p:bldP spid="122977" grpId="0" autoUpdateAnimBg="0"/>
      <p:bldP spid="12297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4" name="Text Box 12"/>
          <p:cNvSpPr txBox="1">
            <a:spLocks noChangeArrowheads="1"/>
          </p:cNvSpPr>
          <p:nvPr/>
        </p:nvSpPr>
        <p:spPr bwMode="auto">
          <a:xfrm>
            <a:off x="341313" y="584200"/>
            <a:ext cx="843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a:solidFill>
                  <a:schemeClr val="tx2"/>
                </a:solidFill>
                <a:ea typeface="楷体_GB2312" pitchFamily="49" charset="-122"/>
              </a:rPr>
              <a:t>§8-3  </a:t>
            </a:r>
            <a:r>
              <a:rPr lang="zh-CN" altLang="en-US" sz="3600" b="1">
                <a:solidFill>
                  <a:schemeClr val="tx2"/>
                </a:solidFill>
                <a:ea typeface="楷体_GB2312" pitchFamily="49" charset="-122"/>
              </a:rPr>
              <a:t>非正弦周期电流电路的计算</a:t>
            </a:r>
            <a:endParaRPr lang="zh-CN" altLang="en-US" sz="3600" b="1">
              <a:ea typeface="楷体_GB2312" pitchFamily="49" charset="-122"/>
            </a:endParaRPr>
          </a:p>
        </p:txBody>
      </p:sp>
      <p:sp>
        <p:nvSpPr>
          <p:cNvPr id="38925" name="Rectangle 13"/>
          <p:cNvSpPr>
            <a:spLocks noChangeArrowheads="1"/>
          </p:cNvSpPr>
          <p:nvPr/>
        </p:nvSpPr>
        <p:spPr bwMode="auto">
          <a:xfrm>
            <a:off x="431800" y="2347913"/>
            <a:ext cx="572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b="1">
                <a:solidFill>
                  <a:srgbClr val="0000FF"/>
                </a:solidFill>
                <a:ea typeface="楷体_GB2312" pitchFamily="49" charset="-122"/>
              </a:rPr>
              <a:t>谐波分析法步骤：</a:t>
            </a:r>
          </a:p>
        </p:txBody>
      </p:sp>
      <p:sp>
        <p:nvSpPr>
          <p:cNvPr id="38926" name="Text Box 14"/>
          <p:cNvSpPr txBox="1">
            <a:spLocks noChangeArrowheads="1"/>
          </p:cNvSpPr>
          <p:nvPr/>
        </p:nvSpPr>
        <p:spPr bwMode="auto">
          <a:xfrm>
            <a:off x="646113" y="2887663"/>
            <a:ext cx="806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accent1"/>
              </a:buClr>
              <a:buSzPct val="80000"/>
              <a:buFont typeface="Wingdings" pitchFamily="2" charset="2"/>
              <a:buNone/>
            </a:pPr>
            <a:r>
              <a:rPr lang="en-US" altLang="zh-CN" b="1">
                <a:ea typeface="楷体_GB2312" pitchFamily="49" charset="-122"/>
              </a:rPr>
              <a:t>(1). </a:t>
            </a:r>
            <a:r>
              <a:rPr lang="zh-CN" altLang="en-US" b="1">
                <a:ea typeface="楷体_GB2312" pitchFamily="49" charset="-122"/>
              </a:rPr>
              <a:t>将给定的非正弦周期电压或电流</a:t>
            </a:r>
            <a:r>
              <a:rPr lang="zh-CN" altLang="en-US" b="1">
                <a:solidFill>
                  <a:srgbClr val="0000FF"/>
                </a:solidFill>
                <a:ea typeface="楷体_GB2312" pitchFamily="49" charset="-122"/>
              </a:rPr>
              <a:t>分解为傅立叶级数</a:t>
            </a:r>
            <a:r>
              <a:rPr lang="zh-CN" altLang="en-US" b="1">
                <a:ea typeface="楷体_GB2312" pitchFamily="49" charset="-122"/>
              </a:rPr>
              <a:t>； </a:t>
            </a:r>
          </a:p>
        </p:txBody>
      </p:sp>
      <p:sp>
        <p:nvSpPr>
          <p:cNvPr id="38928" name="Text Box 16"/>
          <p:cNvSpPr txBox="1">
            <a:spLocks noChangeArrowheads="1"/>
          </p:cNvSpPr>
          <p:nvPr/>
        </p:nvSpPr>
        <p:spPr bwMode="auto">
          <a:xfrm>
            <a:off x="647700" y="4802188"/>
            <a:ext cx="8066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accent1"/>
              </a:buClr>
              <a:buSzPct val="80000"/>
              <a:buFont typeface="Wingdings" pitchFamily="2" charset="2"/>
              <a:buNone/>
            </a:pPr>
            <a:r>
              <a:rPr lang="en-US" altLang="zh-CN" b="1">
                <a:ea typeface="楷体_GB2312" pitchFamily="49" charset="-122"/>
              </a:rPr>
              <a:t>(3). </a:t>
            </a:r>
            <a:r>
              <a:rPr lang="zh-CN" altLang="en-US" b="1">
                <a:ea typeface="楷体_GB2312" pitchFamily="49" charset="-122"/>
              </a:rPr>
              <a:t>应用</a:t>
            </a:r>
            <a:r>
              <a:rPr lang="zh-CN" altLang="en-US" b="1">
                <a:solidFill>
                  <a:srgbClr val="0000FF"/>
                </a:solidFill>
                <a:ea typeface="楷体_GB2312" pitchFamily="49" charset="-122"/>
              </a:rPr>
              <a:t>叠加</a:t>
            </a:r>
            <a:r>
              <a:rPr lang="zh-CN" altLang="en-US" b="1">
                <a:ea typeface="楷体_GB2312" pitchFamily="49" charset="-122"/>
              </a:rPr>
              <a:t>定理，在</a:t>
            </a:r>
            <a:r>
              <a:rPr lang="zh-CN" altLang="en-US" b="1">
                <a:solidFill>
                  <a:srgbClr val="FF0000"/>
                </a:solidFill>
                <a:ea typeface="楷体_GB2312" pitchFamily="49" charset="-122"/>
              </a:rPr>
              <a:t>时域</a:t>
            </a:r>
            <a:r>
              <a:rPr lang="zh-CN" altLang="en-US" b="1">
                <a:ea typeface="楷体_GB2312" pitchFamily="49" charset="-122"/>
              </a:rPr>
              <a:t>中将</a:t>
            </a:r>
            <a:r>
              <a:rPr lang="zh-CN" altLang="en-US" b="1">
                <a:solidFill>
                  <a:srgbClr val="0000FF"/>
                </a:solidFill>
                <a:ea typeface="楷体_GB2312" pitchFamily="49" charset="-122"/>
              </a:rPr>
              <a:t>各个响应分量相加</a:t>
            </a:r>
            <a:r>
              <a:rPr lang="zh-CN" altLang="en-US" b="1">
                <a:ea typeface="楷体_GB2312" pitchFamily="49" charset="-122"/>
              </a:rPr>
              <a:t>（注意：相量直接相加没有意义）。</a:t>
            </a:r>
          </a:p>
        </p:txBody>
      </p:sp>
      <p:sp>
        <p:nvSpPr>
          <p:cNvPr id="38929" name="Text Box 17"/>
          <p:cNvSpPr txBox="1">
            <a:spLocks noChangeArrowheads="1"/>
          </p:cNvSpPr>
          <p:nvPr/>
        </p:nvSpPr>
        <p:spPr bwMode="auto">
          <a:xfrm>
            <a:off x="647700" y="3463925"/>
            <a:ext cx="81327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accent1"/>
              </a:buClr>
              <a:buSzPct val="80000"/>
              <a:buFont typeface="Wingdings" pitchFamily="2" charset="2"/>
              <a:buNone/>
            </a:pPr>
            <a:r>
              <a:rPr lang="en-US" altLang="zh-CN" b="1">
                <a:ea typeface="楷体_GB2312" pitchFamily="49" charset="-122"/>
              </a:rPr>
              <a:t>(2). </a:t>
            </a:r>
            <a:r>
              <a:rPr lang="zh-CN" altLang="en-US" b="1">
                <a:ea typeface="楷体_GB2312" pitchFamily="49" charset="-122"/>
              </a:rPr>
              <a:t>分别求出傅立叶级数中</a:t>
            </a:r>
            <a:r>
              <a:rPr lang="zh-CN" altLang="en-US" b="1">
                <a:solidFill>
                  <a:srgbClr val="0000FF"/>
                </a:solidFill>
                <a:ea typeface="楷体_GB2312" pitchFamily="49" charset="-122"/>
              </a:rPr>
              <a:t>各个分量单独作用下电路的响应</a:t>
            </a:r>
            <a:r>
              <a:rPr lang="zh-CN" altLang="en-US" b="1">
                <a:ea typeface="楷体_GB2312" pitchFamily="49" charset="-122"/>
              </a:rPr>
              <a:t>（对正弦稳态电路，采用相量法分析，并注意：感抗、容抗会随频率变化）；</a:t>
            </a:r>
          </a:p>
        </p:txBody>
      </p:sp>
      <p:sp>
        <p:nvSpPr>
          <p:cNvPr id="38930" name="Text Box 18"/>
          <p:cNvSpPr txBox="1">
            <a:spLocks noChangeArrowheads="1"/>
          </p:cNvSpPr>
          <p:nvPr/>
        </p:nvSpPr>
        <p:spPr bwMode="auto">
          <a:xfrm>
            <a:off x="431800" y="1374775"/>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谐波分析法：</a:t>
            </a:r>
            <a:r>
              <a:rPr lang="zh-CN" altLang="en-US" b="1">
                <a:ea typeface="楷体_GB2312" pitchFamily="49" charset="-122"/>
              </a:rPr>
              <a:t>将非正弦周期电流电路的计算转化为一系列正弦电流电路的计算。</a:t>
            </a:r>
          </a:p>
        </p:txBody>
      </p:sp>
      <p:sp>
        <p:nvSpPr>
          <p:cNvPr id="38932" name="Text Box 20"/>
          <p:cNvSpPr txBox="1">
            <a:spLocks noChangeArrowheads="1"/>
          </p:cNvSpPr>
          <p:nvPr/>
        </p:nvSpPr>
        <p:spPr bwMode="auto">
          <a:xfrm>
            <a:off x="468313" y="5735638"/>
            <a:ext cx="83121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10000"/>
              </a:spcBef>
              <a:spcAft>
                <a:spcPct val="10000"/>
              </a:spcAft>
            </a:pPr>
            <a:r>
              <a:rPr lang="zh-CN" altLang="en-US" b="1">
                <a:ea typeface="楷体_GB2312" pitchFamily="49" charset="-122"/>
              </a:rPr>
              <a:t>谐波分析法实质上是把</a:t>
            </a:r>
            <a:r>
              <a:rPr lang="zh-CN" altLang="en-US" b="1">
                <a:solidFill>
                  <a:srgbClr val="FF0000"/>
                </a:solidFill>
                <a:ea typeface="楷体_GB2312" pitchFamily="49" charset="-122"/>
              </a:rPr>
              <a:t>非正弦周期电流电路的计算化为一系列正弦电流电路的计算</a:t>
            </a:r>
            <a:r>
              <a:rPr lang="zh-CN" altLang="en-US"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8930">
                                            <p:txEl>
                                              <p:pRg st="0" end="0"/>
                                            </p:txEl>
                                          </p:spTgt>
                                        </p:tgtEl>
                                        <p:attrNameLst>
                                          <p:attrName>style.visibility</p:attrName>
                                        </p:attrNameLst>
                                      </p:cBhvr>
                                      <p:to>
                                        <p:strVal val="visible"/>
                                      </p:to>
                                    </p:set>
                                    <p:animEffect transition="in" filter="wipe(left)">
                                      <p:cBhvr>
                                        <p:cTn id="11" dur="500"/>
                                        <p:tgtEl>
                                          <p:spTgt spid="3893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8925">
                                            <p:txEl>
                                              <p:pRg st="0" end="0"/>
                                            </p:txEl>
                                          </p:spTgt>
                                        </p:tgtEl>
                                        <p:attrNameLst>
                                          <p:attrName>style.visibility</p:attrName>
                                        </p:attrNameLst>
                                      </p:cBhvr>
                                      <p:to>
                                        <p:strVal val="visible"/>
                                      </p:to>
                                    </p:set>
                                    <p:anim calcmode="lin" valueType="num">
                                      <p:cBhvr additive="base">
                                        <p:cTn id="16" dur="500" fill="hold"/>
                                        <p:tgtEl>
                                          <p:spTgt spid="38925">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89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26"/>
                                        </p:tgtEl>
                                        <p:attrNameLst>
                                          <p:attrName>style.visibility</p:attrName>
                                        </p:attrNameLst>
                                      </p:cBhvr>
                                      <p:to>
                                        <p:strVal val="visible"/>
                                      </p:to>
                                    </p:set>
                                    <p:animEffect transition="in" filter="wipe(left)">
                                      <p:cBhvr>
                                        <p:cTn id="22" dur="500"/>
                                        <p:tgtEl>
                                          <p:spTgt spid="389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29"/>
                                        </p:tgtEl>
                                        <p:attrNameLst>
                                          <p:attrName>style.visibility</p:attrName>
                                        </p:attrNameLst>
                                      </p:cBhvr>
                                      <p:to>
                                        <p:strVal val="visible"/>
                                      </p:to>
                                    </p:set>
                                    <p:animEffect transition="in" filter="wipe(left)">
                                      <p:cBhvr>
                                        <p:cTn id="27" dur="500"/>
                                        <p:tgtEl>
                                          <p:spTgt spid="389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28"/>
                                        </p:tgtEl>
                                        <p:attrNameLst>
                                          <p:attrName>style.visibility</p:attrName>
                                        </p:attrNameLst>
                                      </p:cBhvr>
                                      <p:to>
                                        <p:strVal val="visible"/>
                                      </p:to>
                                    </p:set>
                                    <p:animEffect transition="in" filter="wipe(left)">
                                      <p:cBhvr>
                                        <p:cTn id="32" dur="500"/>
                                        <p:tgtEl>
                                          <p:spTgt spid="389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32"/>
                                        </p:tgtEl>
                                        <p:attrNameLst>
                                          <p:attrName>style.visibility</p:attrName>
                                        </p:attrNameLst>
                                      </p:cBhvr>
                                      <p:to>
                                        <p:strVal val="visible"/>
                                      </p:to>
                                    </p:set>
                                    <p:anim calcmode="lin" valueType="num">
                                      <p:cBhvr additive="base">
                                        <p:cTn id="37" dur="500" fill="hold"/>
                                        <p:tgtEl>
                                          <p:spTgt spid="38932"/>
                                        </p:tgtEl>
                                        <p:attrNameLst>
                                          <p:attrName>ppt_x</p:attrName>
                                        </p:attrNameLst>
                                      </p:cBhvr>
                                      <p:tavLst>
                                        <p:tav tm="0">
                                          <p:val>
                                            <p:strVal val="0-#ppt_w/2"/>
                                          </p:val>
                                        </p:tav>
                                        <p:tav tm="100000">
                                          <p:val>
                                            <p:strVal val="#ppt_x"/>
                                          </p:val>
                                        </p:tav>
                                      </p:tavLst>
                                    </p:anim>
                                    <p:anim calcmode="lin" valueType="num">
                                      <p:cBhvr additive="base">
                                        <p:cTn id="38" dur="500" fill="hold"/>
                                        <p:tgtEl>
                                          <p:spTgt spid="38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4" grpId="0"/>
      <p:bldP spid="38925" grpId="0" build="p" autoUpdateAnimBg="0"/>
      <p:bldP spid="38926" grpId="0"/>
      <p:bldP spid="38928" grpId="0"/>
      <p:bldP spid="38929" grpId="0"/>
      <p:bldP spid="3893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5026025" y="1411288"/>
            <a:ext cx="3649663" cy="2095500"/>
            <a:chOff x="1315" y="-1820"/>
            <a:chExt cx="2299" cy="1320"/>
          </a:xfrm>
        </p:grpSpPr>
        <p:sp>
          <p:nvSpPr>
            <p:cNvPr id="15382" name="Line 7"/>
            <p:cNvSpPr>
              <a:spLocks noChangeShapeType="1"/>
            </p:cNvSpPr>
            <p:nvPr/>
          </p:nvSpPr>
          <p:spPr bwMode="auto">
            <a:xfrm>
              <a:off x="1587" y="-1333"/>
              <a:ext cx="1497" cy="0"/>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5383" name="Line 8"/>
            <p:cNvSpPr>
              <a:spLocks noChangeShapeType="1"/>
            </p:cNvSpPr>
            <p:nvPr/>
          </p:nvSpPr>
          <p:spPr bwMode="auto">
            <a:xfrm>
              <a:off x="3084" y="-1333"/>
              <a:ext cx="0" cy="794"/>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70" name="Object 9"/>
            <p:cNvGraphicFramePr>
              <a:graphicFrameLocks noChangeAspect="1"/>
            </p:cNvGraphicFramePr>
            <p:nvPr/>
          </p:nvGraphicFramePr>
          <p:xfrm>
            <a:off x="1791" y="-1820"/>
            <a:ext cx="159" cy="419"/>
          </p:xfrm>
          <a:graphic>
            <a:graphicData uri="http://schemas.openxmlformats.org/presentationml/2006/ole">
              <mc:AlternateContent xmlns:mc="http://schemas.openxmlformats.org/markup-compatibility/2006">
                <mc:Choice xmlns:v="urn:schemas-microsoft-com:vml" Requires="v">
                  <p:oleObj spid="_x0000_s15412" name="公式" r:id="rId4" imgW="126720" imgH="330120" progId="Equation.3">
                    <p:embed/>
                  </p:oleObj>
                </mc:Choice>
                <mc:Fallback>
                  <p:oleObj name="公式" r:id="rId4" imgW="126720" imgH="33012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 y="-1820"/>
                          <a:ext cx="159"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4" name="Text Box 10"/>
            <p:cNvSpPr txBox="1">
              <a:spLocks noChangeArrowheads="1"/>
            </p:cNvSpPr>
            <p:nvPr/>
          </p:nvSpPr>
          <p:spPr bwMode="auto">
            <a:xfrm>
              <a:off x="2018" y="-16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ea typeface="楷体_GB2312" pitchFamily="49" charset="-122"/>
                </a:rPr>
                <a:t>R</a:t>
              </a:r>
            </a:p>
          </p:txBody>
        </p:sp>
        <p:sp>
          <p:nvSpPr>
            <p:cNvPr id="15385" name="Text Box 11"/>
            <p:cNvSpPr txBox="1">
              <a:spLocks noChangeArrowheads="1"/>
            </p:cNvSpPr>
            <p:nvPr/>
          </p:nvSpPr>
          <p:spPr bwMode="auto">
            <a:xfrm>
              <a:off x="2493" y="-1649"/>
              <a:ext cx="3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ea typeface="楷体_GB2312" pitchFamily="49" charset="-122"/>
                </a:rPr>
                <a:t>j</a:t>
              </a:r>
              <a:r>
                <a:rPr lang="en-US" altLang="zh-CN" sz="1800" b="1" i="1">
                  <a:ea typeface="楷体_GB2312" pitchFamily="49" charset="-122"/>
                  <a:sym typeface="Symbol" pitchFamily="18" charset="2"/>
                </a:rPr>
                <a:t> </a:t>
              </a:r>
              <a:r>
                <a:rPr lang="en-US" altLang="zh-CN" sz="1800" b="1" i="1">
                  <a:ea typeface="楷体_GB2312" pitchFamily="49" charset="-122"/>
                </a:rPr>
                <a:t>L</a:t>
              </a:r>
            </a:p>
          </p:txBody>
        </p:sp>
        <p:sp>
          <p:nvSpPr>
            <p:cNvPr id="15386" name="Line 12"/>
            <p:cNvSpPr>
              <a:spLocks noChangeShapeType="1"/>
            </p:cNvSpPr>
            <p:nvPr/>
          </p:nvSpPr>
          <p:spPr bwMode="auto">
            <a:xfrm>
              <a:off x="1503" y="-1446"/>
              <a:ext cx="288" cy="0"/>
            </a:xfrm>
            <a:prstGeom prst="line">
              <a:avLst/>
            </a:prstGeom>
            <a:noFill/>
            <a:ln w="19050">
              <a:solidFill>
                <a:srgbClr val="FF33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7" name="Text Box 13"/>
            <p:cNvSpPr txBox="1">
              <a:spLocks noChangeArrowheads="1"/>
            </p:cNvSpPr>
            <p:nvPr/>
          </p:nvSpPr>
          <p:spPr bwMode="auto">
            <a:xfrm>
              <a:off x="1317" y="-149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a:t>
              </a:r>
            </a:p>
          </p:txBody>
        </p:sp>
        <p:sp>
          <p:nvSpPr>
            <p:cNvPr id="15388" name="Text Box 14"/>
            <p:cNvSpPr txBox="1">
              <a:spLocks noChangeArrowheads="1"/>
            </p:cNvSpPr>
            <p:nvPr/>
          </p:nvSpPr>
          <p:spPr bwMode="auto">
            <a:xfrm>
              <a:off x="1315" y="-7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_</a:t>
              </a:r>
            </a:p>
          </p:txBody>
        </p:sp>
        <p:graphicFrame>
          <p:nvGraphicFramePr>
            <p:cNvPr id="15371" name="Object 15"/>
            <p:cNvGraphicFramePr>
              <a:graphicFrameLocks noChangeAspect="1"/>
            </p:cNvGraphicFramePr>
            <p:nvPr/>
          </p:nvGraphicFramePr>
          <p:xfrm>
            <a:off x="3243" y="-1197"/>
            <a:ext cx="371" cy="434"/>
          </p:xfrm>
          <a:graphic>
            <a:graphicData uri="http://schemas.openxmlformats.org/presentationml/2006/ole">
              <mc:AlternateContent xmlns:mc="http://schemas.openxmlformats.org/markup-compatibility/2006">
                <mc:Choice xmlns:v="urn:schemas-microsoft-com:vml" Requires="v">
                  <p:oleObj spid="_x0000_s15413" name="公式" r:id="rId6" imgW="368280" imgH="431640" progId="Equation.3">
                    <p:embed/>
                  </p:oleObj>
                </mc:Choice>
                <mc:Fallback>
                  <p:oleObj name="公式" r:id="rId6" imgW="368280" imgH="4316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3" y="-1197"/>
                          <a:ext cx="371" cy="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2" name="Object 16"/>
            <p:cNvGraphicFramePr>
              <a:graphicFrameLocks noChangeAspect="1"/>
            </p:cNvGraphicFramePr>
            <p:nvPr/>
          </p:nvGraphicFramePr>
          <p:xfrm>
            <a:off x="1338" y="-1242"/>
            <a:ext cx="207" cy="433"/>
          </p:xfrm>
          <a:graphic>
            <a:graphicData uri="http://schemas.openxmlformats.org/presentationml/2006/ole">
              <mc:AlternateContent xmlns:mc="http://schemas.openxmlformats.org/markup-compatibility/2006">
                <mc:Choice xmlns:v="urn:schemas-microsoft-com:vml" Requires="v">
                  <p:oleObj spid="_x0000_s15414" name="公式" r:id="rId8" imgW="164880" imgH="342720" progId="Equation.3">
                    <p:embed/>
                  </p:oleObj>
                </mc:Choice>
                <mc:Fallback>
                  <p:oleObj name="公式" r:id="rId8" imgW="164880" imgH="34272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8" y="-1242"/>
                          <a:ext cx="207" cy="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9" name="Rectangle 17"/>
            <p:cNvSpPr>
              <a:spLocks noChangeArrowheads="1"/>
            </p:cNvSpPr>
            <p:nvPr/>
          </p:nvSpPr>
          <p:spPr bwMode="auto">
            <a:xfrm>
              <a:off x="1950" y="-137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5390" name="Freeform 18"/>
            <p:cNvSpPr>
              <a:spLocks/>
            </p:cNvSpPr>
            <p:nvPr/>
          </p:nvSpPr>
          <p:spPr bwMode="auto">
            <a:xfrm rot="5400000">
              <a:off x="2630" y="-1514"/>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grpSp>
          <p:nvGrpSpPr>
            <p:cNvPr id="15391" name="Group 19"/>
            <p:cNvGrpSpPr>
              <a:grpSpLocks/>
            </p:cNvGrpSpPr>
            <p:nvPr/>
          </p:nvGrpSpPr>
          <p:grpSpPr bwMode="auto">
            <a:xfrm>
              <a:off x="2993" y="-1105"/>
              <a:ext cx="182" cy="317"/>
              <a:chOff x="4059" y="1873"/>
              <a:chExt cx="182" cy="317"/>
            </a:xfrm>
          </p:grpSpPr>
          <p:sp useBgFill="1">
            <p:nvSpPr>
              <p:cNvPr id="15395" name="Rectangle 20"/>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15396" name="Line 21"/>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7" name="Rectangle 22"/>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5398" name="Rectangle 23"/>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5399" name="Line 24"/>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92" name="Oval 25"/>
            <p:cNvSpPr>
              <a:spLocks noChangeArrowheads="1"/>
            </p:cNvSpPr>
            <p:nvPr/>
          </p:nvSpPr>
          <p:spPr bwMode="auto">
            <a:xfrm>
              <a:off x="1542" y="-562"/>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15393" name="Oval 26"/>
            <p:cNvSpPr>
              <a:spLocks noChangeArrowheads="1"/>
            </p:cNvSpPr>
            <p:nvPr/>
          </p:nvSpPr>
          <p:spPr bwMode="auto">
            <a:xfrm>
              <a:off x="1542" y="-1355"/>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15394" name="Line 27"/>
            <p:cNvSpPr>
              <a:spLocks noChangeShapeType="1"/>
            </p:cNvSpPr>
            <p:nvPr/>
          </p:nvSpPr>
          <p:spPr bwMode="auto">
            <a:xfrm>
              <a:off x="1587" y="-539"/>
              <a:ext cx="1497" cy="0"/>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3695" name="Text Box 31"/>
          <p:cNvSpPr txBox="1">
            <a:spLocks noChangeArrowheads="1"/>
          </p:cNvSpPr>
          <p:nvPr/>
        </p:nvSpPr>
        <p:spPr bwMode="auto">
          <a:xfrm>
            <a:off x="935038" y="1833563"/>
            <a:ext cx="4284662" cy="457200"/>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①</a:t>
            </a:r>
            <a:r>
              <a:rPr lang="en-US" altLang="zh-CN" b="1" i="1">
                <a:ea typeface="楷体_GB2312" pitchFamily="49" charset="-122"/>
              </a:rPr>
              <a:t>u </a:t>
            </a:r>
            <a:r>
              <a:rPr lang="zh-CN" altLang="en-US" b="1">
                <a:ea typeface="楷体_GB2312" pitchFamily="49" charset="-122"/>
              </a:rPr>
              <a:t>的直流分量单独作用时：</a:t>
            </a:r>
          </a:p>
        </p:txBody>
      </p:sp>
      <p:sp>
        <p:nvSpPr>
          <p:cNvPr id="113696" name="Text Box 32"/>
          <p:cNvSpPr txBox="1">
            <a:spLocks noChangeArrowheads="1"/>
          </p:cNvSpPr>
          <p:nvPr/>
        </p:nvSpPr>
        <p:spPr bwMode="auto">
          <a:xfrm>
            <a:off x="358775" y="1808163"/>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grpSp>
        <p:nvGrpSpPr>
          <p:cNvPr id="15401" name="Group 41"/>
          <p:cNvGrpSpPr>
            <a:grpSpLocks/>
          </p:cNvGrpSpPr>
          <p:nvPr/>
        </p:nvGrpSpPr>
        <p:grpSpPr bwMode="auto">
          <a:xfrm>
            <a:off x="325438" y="538163"/>
            <a:ext cx="8280400" cy="1098550"/>
            <a:chOff x="205" y="339"/>
            <a:chExt cx="5216" cy="692"/>
          </a:xfrm>
        </p:grpSpPr>
        <p:graphicFrame>
          <p:nvGraphicFramePr>
            <p:cNvPr id="15368" name="Object 4"/>
            <p:cNvGraphicFramePr>
              <a:graphicFrameLocks noChangeAspect="1"/>
            </p:cNvGraphicFramePr>
            <p:nvPr/>
          </p:nvGraphicFramePr>
          <p:xfrm>
            <a:off x="1701" y="339"/>
            <a:ext cx="3289" cy="370"/>
          </p:xfrm>
          <a:graphic>
            <a:graphicData uri="http://schemas.openxmlformats.org/presentationml/2006/ole">
              <mc:AlternateContent xmlns:mc="http://schemas.openxmlformats.org/markup-compatibility/2006">
                <mc:Choice xmlns:v="urn:schemas-microsoft-com:vml" Requires="v">
                  <p:oleObj spid="_x0000_s15415" name="Equation" r:id="rId10" imgW="2019240" imgH="228600" progId="Equation.DSMT4">
                    <p:embed/>
                  </p:oleObj>
                </mc:Choice>
                <mc:Fallback>
                  <p:oleObj name="Equation" r:id="rId10" imgW="2019240" imgH="2286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1" y="339"/>
                          <a:ext cx="328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9" name="Object 5"/>
            <p:cNvGraphicFramePr>
              <a:graphicFrameLocks noChangeAspect="1"/>
            </p:cNvGraphicFramePr>
            <p:nvPr/>
          </p:nvGraphicFramePr>
          <p:xfrm>
            <a:off x="272" y="685"/>
            <a:ext cx="3482" cy="346"/>
          </p:xfrm>
          <a:graphic>
            <a:graphicData uri="http://schemas.openxmlformats.org/presentationml/2006/ole">
              <mc:AlternateContent xmlns:mc="http://schemas.openxmlformats.org/markup-compatibility/2006">
                <mc:Choice xmlns:v="urn:schemas-microsoft-com:vml" Requires="v">
                  <p:oleObj spid="_x0000_s15416" name="Equation" r:id="rId12" imgW="2298600" imgH="228600" progId="Equation.DSMT4">
                    <p:embed/>
                  </p:oleObj>
                </mc:Choice>
                <mc:Fallback>
                  <p:oleObj name="Equation" r:id="rId12" imgW="2298600" imgH="228600"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 y="685"/>
                          <a:ext cx="348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93" name="Text Box 29"/>
            <p:cNvSpPr txBox="1">
              <a:spLocks noChangeArrowheads="1"/>
            </p:cNvSpPr>
            <p:nvPr/>
          </p:nvSpPr>
          <p:spPr bwMode="auto">
            <a:xfrm>
              <a:off x="205" y="368"/>
              <a:ext cx="1927" cy="288"/>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例：如图，电压</a:t>
              </a:r>
            </a:p>
          </p:txBody>
        </p:sp>
        <p:sp>
          <p:nvSpPr>
            <p:cNvPr id="113697" name="Text Box 33"/>
            <p:cNvSpPr txBox="1">
              <a:spLocks noChangeArrowheads="1"/>
            </p:cNvSpPr>
            <p:nvPr/>
          </p:nvSpPr>
          <p:spPr bwMode="auto">
            <a:xfrm>
              <a:off x="3833" y="685"/>
              <a:ext cx="1588" cy="288"/>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求：电流</a:t>
              </a:r>
              <a:r>
                <a:rPr lang="en-US" altLang="zh-CN" b="1" i="1">
                  <a:ea typeface="楷体_GB2312" pitchFamily="49" charset="-122"/>
                </a:rPr>
                <a:t>I</a:t>
              </a:r>
              <a:r>
                <a:rPr lang="en-US" altLang="zh-CN" b="1">
                  <a:ea typeface="楷体_GB2312" pitchFamily="49" charset="-122"/>
                </a:rPr>
                <a:t> </a:t>
              </a:r>
              <a:r>
                <a:rPr lang="zh-CN" altLang="en-US" b="1">
                  <a:ea typeface="楷体_GB2312" pitchFamily="49" charset="-122"/>
                </a:rPr>
                <a:t>。</a:t>
              </a:r>
            </a:p>
          </p:txBody>
        </p:sp>
      </p:grpSp>
      <p:sp>
        <p:nvSpPr>
          <p:cNvPr id="113698" name="Text Box 34"/>
          <p:cNvSpPr txBox="1">
            <a:spLocks noChangeArrowheads="1"/>
          </p:cNvSpPr>
          <p:nvPr/>
        </p:nvSpPr>
        <p:spPr bwMode="auto">
          <a:xfrm>
            <a:off x="973138" y="2395538"/>
            <a:ext cx="4808537" cy="457200"/>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C</a:t>
            </a:r>
            <a:r>
              <a:rPr lang="zh-CN" altLang="en-US" b="1">
                <a:ea typeface="楷体_GB2312" pitchFamily="49" charset="-122"/>
              </a:rPr>
              <a:t>相当于开路，</a:t>
            </a:r>
            <a:r>
              <a:rPr lang="en-US" altLang="zh-CN" b="1">
                <a:ea typeface="楷体_GB2312" pitchFamily="49" charset="-122"/>
              </a:rPr>
              <a:t>L</a:t>
            </a:r>
            <a:r>
              <a:rPr lang="zh-CN" altLang="en-US" b="1">
                <a:ea typeface="楷体_GB2312" pitchFamily="49" charset="-122"/>
              </a:rPr>
              <a:t>相当于短路</a:t>
            </a:r>
          </a:p>
        </p:txBody>
      </p:sp>
      <p:sp>
        <p:nvSpPr>
          <p:cNvPr id="113699" name="Text Box 35"/>
          <p:cNvSpPr txBox="1">
            <a:spLocks noChangeArrowheads="1"/>
          </p:cNvSpPr>
          <p:nvPr/>
        </p:nvSpPr>
        <p:spPr bwMode="auto">
          <a:xfrm>
            <a:off x="1519238" y="2924175"/>
            <a:ext cx="3527425" cy="457200"/>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电流的直流分量</a:t>
            </a:r>
            <a:r>
              <a:rPr lang="en-US" altLang="zh-CN" b="1" i="1">
                <a:ea typeface="楷体_GB2312" pitchFamily="49" charset="-122"/>
              </a:rPr>
              <a:t>I</a:t>
            </a:r>
            <a:r>
              <a:rPr lang="en-US" altLang="zh-CN" b="1" baseline="-25000">
                <a:ea typeface="楷体_GB2312" pitchFamily="49" charset="-122"/>
              </a:rPr>
              <a:t>0</a:t>
            </a:r>
            <a:r>
              <a:rPr lang="en-US" altLang="zh-CN" b="1">
                <a:ea typeface="楷体_GB2312" pitchFamily="49" charset="-122"/>
              </a:rPr>
              <a:t>=0</a:t>
            </a:r>
          </a:p>
        </p:txBody>
      </p:sp>
      <p:sp>
        <p:nvSpPr>
          <p:cNvPr id="113700" name="Text Box 36"/>
          <p:cNvSpPr txBox="1">
            <a:spLocks noChangeArrowheads="1"/>
          </p:cNvSpPr>
          <p:nvPr/>
        </p:nvSpPr>
        <p:spPr bwMode="auto">
          <a:xfrm>
            <a:off x="430213" y="3584575"/>
            <a:ext cx="4537075" cy="457200"/>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a:ea typeface="楷体_GB2312" pitchFamily="49" charset="-122"/>
              </a:rPr>
              <a:t>② </a:t>
            </a:r>
            <a:r>
              <a:rPr lang="zh-CN" altLang="en-US" b="1">
                <a:ea typeface="楷体_GB2312" pitchFamily="49" charset="-122"/>
              </a:rPr>
              <a:t>当基波分量单独作用时：</a:t>
            </a:r>
          </a:p>
        </p:txBody>
      </p:sp>
      <p:graphicFrame>
        <p:nvGraphicFramePr>
          <p:cNvPr id="113701" name="Object 37"/>
          <p:cNvGraphicFramePr>
            <a:graphicFrameLocks noChangeAspect="1"/>
          </p:cNvGraphicFramePr>
          <p:nvPr/>
        </p:nvGraphicFramePr>
        <p:xfrm>
          <a:off x="601663" y="3935413"/>
          <a:ext cx="3502025" cy="1041400"/>
        </p:xfrm>
        <a:graphic>
          <a:graphicData uri="http://schemas.openxmlformats.org/presentationml/2006/ole">
            <mc:AlternateContent xmlns:mc="http://schemas.openxmlformats.org/markup-compatibility/2006">
              <mc:Choice xmlns:v="urn:schemas-microsoft-com:vml" Requires="v">
                <p:oleObj spid="_x0000_s15417" name="Equation" r:id="rId14" imgW="1320480" imgH="393480" progId="Equation.DSMT4">
                  <p:embed/>
                </p:oleObj>
              </mc:Choice>
              <mc:Fallback>
                <p:oleObj name="Equation" r:id="rId14" imgW="1320480" imgH="393480" progId="Equation.DSMT4">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663" y="3935413"/>
                        <a:ext cx="35020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702" name="Object 38"/>
          <p:cNvGraphicFramePr>
            <a:graphicFrameLocks noChangeAspect="1"/>
          </p:cNvGraphicFramePr>
          <p:nvPr/>
        </p:nvGraphicFramePr>
        <p:xfrm>
          <a:off x="611188" y="4868863"/>
          <a:ext cx="1308100" cy="1320800"/>
        </p:xfrm>
        <a:graphic>
          <a:graphicData uri="http://schemas.openxmlformats.org/presentationml/2006/ole">
            <mc:AlternateContent xmlns:mc="http://schemas.openxmlformats.org/markup-compatibility/2006">
              <mc:Choice xmlns:v="urn:schemas-microsoft-com:vml" Requires="v">
                <p:oleObj spid="_x0000_s15418" name="Equation" r:id="rId16" imgW="507960" imgH="520560" progId="Equation.DSMT4">
                  <p:embed/>
                </p:oleObj>
              </mc:Choice>
              <mc:Fallback>
                <p:oleObj name="Equation" r:id="rId16" imgW="507960" imgH="520560" progId="Equation.DSMT4">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1188" y="4868863"/>
                        <a:ext cx="1308100" cy="132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703" name="Object 39"/>
          <p:cNvGraphicFramePr>
            <a:graphicFrameLocks noChangeAspect="1"/>
          </p:cNvGraphicFramePr>
          <p:nvPr/>
        </p:nvGraphicFramePr>
        <p:xfrm>
          <a:off x="1925638" y="4991100"/>
          <a:ext cx="5367337" cy="1190625"/>
        </p:xfrm>
        <a:graphic>
          <a:graphicData uri="http://schemas.openxmlformats.org/presentationml/2006/ole">
            <mc:AlternateContent xmlns:mc="http://schemas.openxmlformats.org/markup-compatibility/2006">
              <mc:Choice xmlns:v="urn:schemas-microsoft-com:vml" Requires="v">
                <p:oleObj spid="_x0000_s15419" name="Equation" r:id="rId18" imgW="2070000" imgH="457200" progId="Equation.DSMT4">
                  <p:embed/>
                </p:oleObj>
              </mc:Choice>
              <mc:Fallback>
                <p:oleObj name="Equation" r:id="rId18" imgW="2070000" imgH="457200" progId="Equation.DSMT4">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5638" y="4991100"/>
                        <a:ext cx="53673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707" name="Object 43"/>
          <p:cNvGraphicFramePr>
            <a:graphicFrameLocks noChangeAspect="1"/>
          </p:cNvGraphicFramePr>
          <p:nvPr/>
        </p:nvGraphicFramePr>
        <p:xfrm>
          <a:off x="4067175" y="4144963"/>
          <a:ext cx="4691063" cy="582612"/>
        </p:xfrm>
        <a:graphic>
          <a:graphicData uri="http://schemas.openxmlformats.org/presentationml/2006/ole">
            <mc:AlternateContent xmlns:mc="http://schemas.openxmlformats.org/markup-compatibility/2006">
              <mc:Choice xmlns:v="urn:schemas-microsoft-com:vml" Requires="v">
                <p:oleObj spid="_x0000_s15420" name="Equation" r:id="rId20" imgW="1841400" imgH="228600" progId="Equation.DSMT4">
                  <p:embed/>
                </p:oleObj>
              </mc:Choice>
              <mc:Fallback>
                <p:oleObj name="Equation" r:id="rId20" imgW="1841400" imgH="228600" progId="Equation.DSMT4">
                  <p:embed/>
                  <p:pic>
                    <p:nvPicPr>
                      <p:cNvPr id="0"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67175" y="4144963"/>
                        <a:ext cx="4691063"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711" name="Object 47"/>
          <p:cNvGraphicFramePr>
            <a:graphicFrameLocks noChangeAspect="1"/>
          </p:cNvGraphicFramePr>
          <p:nvPr/>
        </p:nvGraphicFramePr>
        <p:xfrm>
          <a:off x="1987550" y="6208713"/>
          <a:ext cx="4348163" cy="620712"/>
        </p:xfrm>
        <a:graphic>
          <a:graphicData uri="http://schemas.openxmlformats.org/presentationml/2006/ole">
            <mc:AlternateContent xmlns:mc="http://schemas.openxmlformats.org/markup-compatibility/2006">
              <mc:Choice xmlns:v="urn:schemas-microsoft-com:vml" Requires="v">
                <p:oleObj spid="_x0000_s15421" name="Equation" r:id="rId22" imgW="1688760" imgH="241200" progId="Equation.DSMT4">
                  <p:embed/>
                </p:oleObj>
              </mc:Choice>
              <mc:Fallback>
                <p:oleObj name="Equation" r:id="rId22" imgW="1688760" imgH="241200" progId="Equation.DSMT4">
                  <p:embed/>
                  <p:pic>
                    <p:nvPicPr>
                      <p:cNvPr id="0" name="Object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87550" y="6208713"/>
                        <a:ext cx="4348163"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136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3695"/>
                                        </p:tgtEl>
                                        <p:attrNameLst>
                                          <p:attrName>style.visibility</p:attrName>
                                        </p:attrNameLst>
                                      </p:cBhvr>
                                      <p:to>
                                        <p:strVal val="visible"/>
                                      </p:to>
                                    </p:set>
                                    <p:animEffect transition="in" filter="dissolve">
                                      <p:cBhvr>
                                        <p:cTn id="11" dur="500"/>
                                        <p:tgtEl>
                                          <p:spTgt spid="113695"/>
                                        </p:tgtEl>
                                      </p:cBhvr>
                                    </p:animEffect>
                                  </p:childTnLst>
                                </p:cTn>
                              </p:par>
                            </p:childTnLst>
                          </p:cTn>
                        </p:par>
                        <p:par>
                          <p:cTn id="12" fill="hold" nodeType="afterGroup">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113698"/>
                                        </p:tgtEl>
                                        <p:attrNameLst>
                                          <p:attrName>style.visibility</p:attrName>
                                        </p:attrNameLst>
                                      </p:cBhvr>
                                      <p:to>
                                        <p:strVal val="visible"/>
                                      </p:to>
                                    </p:set>
                                    <p:animEffect transition="in" filter="dissolve">
                                      <p:cBhvr>
                                        <p:cTn id="15" dur="500"/>
                                        <p:tgtEl>
                                          <p:spTgt spid="1136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13699"/>
                                        </p:tgtEl>
                                        <p:attrNameLst>
                                          <p:attrName>style.visibility</p:attrName>
                                        </p:attrNameLst>
                                      </p:cBhvr>
                                      <p:to>
                                        <p:strVal val="visible"/>
                                      </p:to>
                                    </p:set>
                                    <p:anim calcmode="lin" valueType="num">
                                      <p:cBhvr additive="base">
                                        <p:cTn id="20" dur="500" fill="hold"/>
                                        <p:tgtEl>
                                          <p:spTgt spid="113699"/>
                                        </p:tgtEl>
                                        <p:attrNameLst>
                                          <p:attrName>ppt_x</p:attrName>
                                        </p:attrNameLst>
                                      </p:cBhvr>
                                      <p:tavLst>
                                        <p:tav tm="0">
                                          <p:val>
                                            <p:strVal val="0-#ppt_w/2"/>
                                          </p:val>
                                        </p:tav>
                                        <p:tav tm="100000">
                                          <p:val>
                                            <p:strVal val="#ppt_x"/>
                                          </p:val>
                                        </p:tav>
                                      </p:tavLst>
                                    </p:anim>
                                    <p:anim calcmode="lin" valueType="num">
                                      <p:cBhvr additive="base">
                                        <p:cTn id="21" dur="500" fill="hold"/>
                                        <p:tgtEl>
                                          <p:spTgt spid="113699"/>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3700"/>
                                        </p:tgtEl>
                                        <p:attrNameLst>
                                          <p:attrName>style.visibility</p:attrName>
                                        </p:attrNameLst>
                                      </p:cBhvr>
                                      <p:to>
                                        <p:strVal val="visible"/>
                                      </p:to>
                                    </p:set>
                                    <p:animEffect transition="in" filter="dissolve">
                                      <p:cBhvr>
                                        <p:cTn id="26" dur="500"/>
                                        <p:tgtEl>
                                          <p:spTgt spid="1137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3701"/>
                                        </p:tgtEl>
                                        <p:attrNameLst>
                                          <p:attrName>style.visibility</p:attrName>
                                        </p:attrNameLst>
                                      </p:cBhvr>
                                      <p:to>
                                        <p:strVal val="visible"/>
                                      </p:to>
                                    </p:set>
                                    <p:anim calcmode="lin" valueType="num">
                                      <p:cBhvr additive="base">
                                        <p:cTn id="31" dur="500" fill="hold"/>
                                        <p:tgtEl>
                                          <p:spTgt spid="113701"/>
                                        </p:tgtEl>
                                        <p:attrNameLst>
                                          <p:attrName>ppt_x</p:attrName>
                                        </p:attrNameLst>
                                      </p:cBhvr>
                                      <p:tavLst>
                                        <p:tav tm="0">
                                          <p:val>
                                            <p:strVal val="0-#ppt_w/2"/>
                                          </p:val>
                                        </p:tav>
                                        <p:tav tm="100000">
                                          <p:val>
                                            <p:strVal val="#ppt_x"/>
                                          </p:val>
                                        </p:tav>
                                      </p:tavLst>
                                    </p:anim>
                                    <p:anim calcmode="lin" valueType="num">
                                      <p:cBhvr additive="base">
                                        <p:cTn id="32" dur="500" fill="hold"/>
                                        <p:tgtEl>
                                          <p:spTgt spid="11370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3707"/>
                                        </p:tgtEl>
                                        <p:attrNameLst>
                                          <p:attrName>style.visibility</p:attrName>
                                        </p:attrNameLst>
                                      </p:cBhvr>
                                      <p:to>
                                        <p:strVal val="visible"/>
                                      </p:to>
                                    </p:set>
                                    <p:animEffect transition="in" filter="dissolve">
                                      <p:cBhvr>
                                        <p:cTn id="37" dur="500"/>
                                        <p:tgtEl>
                                          <p:spTgt spid="1137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113702"/>
                                        </p:tgtEl>
                                        <p:attrNameLst>
                                          <p:attrName>style.visibility</p:attrName>
                                        </p:attrNameLst>
                                      </p:cBhvr>
                                      <p:to>
                                        <p:strVal val="visible"/>
                                      </p:to>
                                    </p:set>
                                    <p:anim calcmode="lin" valueType="num">
                                      <p:cBhvr additive="base">
                                        <p:cTn id="42" dur="500" fill="hold"/>
                                        <p:tgtEl>
                                          <p:spTgt spid="113702"/>
                                        </p:tgtEl>
                                        <p:attrNameLst>
                                          <p:attrName>ppt_x</p:attrName>
                                        </p:attrNameLst>
                                      </p:cBhvr>
                                      <p:tavLst>
                                        <p:tav tm="0">
                                          <p:val>
                                            <p:strVal val="0-#ppt_w/2"/>
                                          </p:val>
                                        </p:tav>
                                        <p:tav tm="100000">
                                          <p:val>
                                            <p:strVal val="#ppt_x"/>
                                          </p:val>
                                        </p:tav>
                                      </p:tavLst>
                                    </p:anim>
                                    <p:anim calcmode="lin" valueType="num">
                                      <p:cBhvr additive="base">
                                        <p:cTn id="43" dur="500" fill="hold"/>
                                        <p:tgtEl>
                                          <p:spTgt spid="11370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13703"/>
                                        </p:tgtEl>
                                        <p:attrNameLst>
                                          <p:attrName>style.visibility</p:attrName>
                                        </p:attrNameLst>
                                      </p:cBhvr>
                                      <p:to>
                                        <p:strVal val="visible"/>
                                      </p:to>
                                    </p:set>
                                    <p:animEffect transition="in" filter="dissolve">
                                      <p:cBhvr>
                                        <p:cTn id="48" dur="500"/>
                                        <p:tgtEl>
                                          <p:spTgt spid="11370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13711"/>
                                        </p:tgtEl>
                                        <p:attrNameLst>
                                          <p:attrName>style.visibility</p:attrName>
                                        </p:attrNameLst>
                                      </p:cBhvr>
                                      <p:to>
                                        <p:strVal val="visible"/>
                                      </p:to>
                                    </p:set>
                                    <p:animEffect transition="in" filter="wipe(left)">
                                      <p:cBhvr>
                                        <p:cTn id="53" dur="500"/>
                                        <p:tgtEl>
                                          <p:spTgt spid="113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95" grpId="0"/>
      <p:bldP spid="113696" grpId="0" autoUpdateAnimBg="0"/>
      <p:bldP spid="113698" grpId="0"/>
      <p:bldP spid="113699" grpId="0"/>
      <p:bldP spid="1137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5026025" y="1411288"/>
            <a:ext cx="3649663" cy="2095500"/>
            <a:chOff x="1315" y="-1820"/>
            <a:chExt cx="2299" cy="1320"/>
          </a:xfrm>
        </p:grpSpPr>
        <p:sp>
          <p:nvSpPr>
            <p:cNvPr id="134147" name="Line 7"/>
            <p:cNvSpPr>
              <a:spLocks noChangeShapeType="1"/>
            </p:cNvSpPr>
            <p:nvPr/>
          </p:nvSpPr>
          <p:spPr bwMode="auto">
            <a:xfrm>
              <a:off x="1587" y="-1333"/>
              <a:ext cx="1497" cy="0"/>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34148" name="Line 8"/>
            <p:cNvSpPr>
              <a:spLocks noChangeShapeType="1"/>
            </p:cNvSpPr>
            <p:nvPr/>
          </p:nvSpPr>
          <p:spPr bwMode="auto">
            <a:xfrm>
              <a:off x="3084" y="-1333"/>
              <a:ext cx="0" cy="794"/>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4149" name="Object 9"/>
            <p:cNvGraphicFramePr>
              <a:graphicFrameLocks noChangeAspect="1"/>
            </p:cNvGraphicFramePr>
            <p:nvPr/>
          </p:nvGraphicFramePr>
          <p:xfrm>
            <a:off x="1791" y="-1820"/>
            <a:ext cx="159" cy="419"/>
          </p:xfrm>
          <a:graphic>
            <a:graphicData uri="http://schemas.openxmlformats.org/presentationml/2006/ole">
              <mc:AlternateContent xmlns:mc="http://schemas.openxmlformats.org/markup-compatibility/2006">
                <mc:Choice xmlns:v="urn:schemas-microsoft-com:vml" Requires="v">
                  <p:oleObj spid="_x0000_s134206" name="公式" r:id="rId4" imgW="126720" imgH="330120" progId="Equation.3">
                    <p:embed/>
                  </p:oleObj>
                </mc:Choice>
                <mc:Fallback>
                  <p:oleObj name="公式" r:id="rId4" imgW="126720" imgH="33012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 y="-1820"/>
                          <a:ext cx="159"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0" name="Text Box 10"/>
            <p:cNvSpPr txBox="1">
              <a:spLocks noChangeArrowheads="1"/>
            </p:cNvSpPr>
            <p:nvPr/>
          </p:nvSpPr>
          <p:spPr bwMode="auto">
            <a:xfrm>
              <a:off x="2018" y="-16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i="1">
                  <a:ea typeface="楷体_GB2312" pitchFamily="49" charset="-122"/>
                </a:rPr>
                <a:t>R</a:t>
              </a:r>
            </a:p>
          </p:txBody>
        </p:sp>
        <p:sp>
          <p:nvSpPr>
            <p:cNvPr id="134151" name="Text Box 11"/>
            <p:cNvSpPr txBox="1">
              <a:spLocks noChangeArrowheads="1"/>
            </p:cNvSpPr>
            <p:nvPr/>
          </p:nvSpPr>
          <p:spPr bwMode="auto">
            <a:xfrm>
              <a:off x="2493" y="-1649"/>
              <a:ext cx="3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ea typeface="楷体_GB2312" pitchFamily="49" charset="-122"/>
                </a:rPr>
                <a:t>j</a:t>
              </a:r>
              <a:r>
                <a:rPr lang="en-US" altLang="zh-CN" sz="1800" b="1" i="1">
                  <a:ea typeface="楷体_GB2312" pitchFamily="49" charset="-122"/>
                  <a:sym typeface="Symbol" pitchFamily="18" charset="2"/>
                </a:rPr>
                <a:t> </a:t>
              </a:r>
              <a:r>
                <a:rPr lang="en-US" altLang="zh-CN" sz="1800" b="1" i="1">
                  <a:ea typeface="楷体_GB2312" pitchFamily="49" charset="-122"/>
                </a:rPr>
                <a:t>L</a:t>
              </a:r>
            </a:p>
          </p:txBody>
        </p:sp>
        <p:sp>
          <p:nvSpPr>
            <p:cNvPr id="134152" name="Line 12"/>
            <p:cNvSpPr>
              <a:spLocks noChangeShapeType="1"/>
            </p:cNvSpPr>
            <p:nvPr/>
          </p:nvSpPr>
          <p:spPr bwMode="auto">
            <a:xfrm>
              <a:off x="1503" y="-1446"/>
              <a:ext cx="288" cy="0"/>
            </a:xfrm>
            <a:prstGeom prst="line">
              <a:avLst/>
            </a:prstGeom>
            <a:noFill/>
            <a:ln w="19050">
              <a:solidFill>
                <a:srgbClr val="FF33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3" name="Text Box 13"/>
            <p:cNvSpPr txBox="1">
              <a:spLocks noChangeArrowheads="1"/>
            </p:cNvSpPr>
            <p:nvPr/>
          </p:nvSpPr>
          <p:spPr bwMode="auto">
            <a:xfrm>
              <a:off x="1317" y="-149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a:t>
              </a:r>
            </a:p>
          </p:txBody>
        </p:sp>
        <p:sp>
          <p:nvSpPr>
            <p:cNvPr id="134154" name="Text Box 14"/>
            <p:cNvSpPr txBox="1">
              <a:spLocks noChangeArrowheads="1"/>
            </p:cNvSpPr>
            <p:nvPr/>
          </p:nvSpPr>
          <p:spPr bwMode="auto">
            <a:xfrm>
              <a:off x="1315" y="-7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_</a:t>
              </a:r>
            </a:p>
          </p:txBody>
        </p:sp>
        <p:graphicFrame>
          <p:nvGraphicFramePr>
            <p:cNvPr id="134155" name="Object 15"/>
            <p:cNvGraphicFramePr>
              <a:graphicFrameLocks noChangeAspect="1"/>
            </p:cNvGraphicFramePr>
            <p:nvPr/>
          </p:nvGraphicFramePr>
          <p:xfrm>
            <a:off x="3243" y="-1197"/>
            <a:ext cx="371" cy="434"/>
          </p:xfrm>
          <a:graphic>
            <a:graphicData uri="http://schemas.openxmlformats.org/presentationml/2006/ole">
              <mc:AlternateContent xmlns:mc="http://schemas.openxmlformats.org/markup-compatibility/2006">
                <mc:Choice xmlns:v="urn:schemas-microsoft-com:vml" Requires="v">
                  <p:oleObj spid="_x0000_s134207" name="公式" r:id="rId6" imgW="368280" imgH="431640" progId="Equation.3">
                    <p:embed/>
                  </p:oleObj>
                </mc:Choice>
                <mc:Fallback>
                  <p:oleObj name="公式" r:id="rId6" imgW="368280" imgH="4316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3" y="-1197"/>
                          <a:ext cx="371" cy="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56" name="Object 16"/>
            <p:cNvGraphicFramePr>
              <a:graphicFrameLocks noChangeAspect="1"/>
            </p:cNvGraphicFramePr>
            <p:nvPr/>
          </p:nvGraphicFramePr>
          <p:xfrm>
            <a:off x="1338" y="-1242"/>
            <a:ext cx="207" cy="433"/>
          </p:xfrm>
          <a:graphic>
            <a:graphicData uri="http://schemas.openxmlformats.org/presentationml/2006/ole">
              <mc:AlternateContent xmlns:mc="http://schemas.openxmlformats.org/markup-compatibility/2006">
                <mc:Choice xmlns:v="urn:schemas-microsoft-com:vml" Requires="v">
                  <p:oleObj spid="_x0000_s134208" name="公式" r:id="rId8" imgW="164880" imgH="342720" progId="Equation.3">
                    <p:embed/>
                  </p:oleObj>
                </mc:Choice>
                <mc:Fallback>
                  <p:oleObj name="公式" r:id="rId8" imgW="164880" imgH="34272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8" y="-1242"/>
                          <a:ext cx="207" cy="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7" name="Rectangle 17"/>
            <p:cNvSpPr>
              <a:spLocks noChangeArrowheads="1"/>
            </p:cNvSpPr>
            <p:nvPr/>
          </p:nvSpPr>
          <p:spPr bwMode="auto">
            <a:xfrm>
              <a:off x="1950" y="-1378"/>
              <a:ext cx="272" cy="91"/>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34158" name="Freeform 18"/>
            <p:cNvSpPr>
              <a:spLocks/>
            </p:cNvSpPr>
            <p:nvPr/>
          </p:nvSpPr>
          <p:spPr bwMode="auto">
            <a:xfrm rot="5400000">
              <a:off x="2630" y="-1514"/>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grpSp>
          <p:nvGrpSpPr>
            <p:cNvPr id="134159" name="Group 19"/>
            <p:cNvGrpSpPr>
              <a:grpSpLocks/>
            </p:cNvGrpSpPr>
            <p:nvPr/>
          </p:nvGrpSpPr>
          <p:grpSpPr bwMode="auto">
            <a:xfrm>
              <a:off x="2993" y="-1105"/>
              <a:ext cx="182" cy="317"/>
              <a:chOff x="4059" y="1873"/>
              <a:chExt cx="182" cy="317"/>
            </a:xfrm>
          </p:grpSpPr>
          <p:sp useBgFill="1">
            <p:nvSpPr>
              <p:cNvPr id="134160" name="Rectangle 20"/>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134161" name="Line 21"/>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2" name="Rectangle 22"/>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34163" name="Rectangle 23"/>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34164" name="Line 24"/>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4165" name="Oval 25"/>
            <p:cNvSpPr>
              <a:spLocks noChangeArrowheads="1"/>
            </p:cNvSpPr>
            <p:nvPr/>
          </p:nvSpPr>
          <p:spPr bwMode="auto">
            <a:xfrm>
              <a:off x="1542" y="-562"/>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134166" name="Oval 26"/>
            <p:cNvSpPr>
              <a:spLocks noChangeArrowheads="1"/>
            </p:cNvSpPr>
            <p:nvPr/>
          </p:nvSpPr>
          <p:spPr bwMode="auto">
            <a:xfrm>
              <a:off x="1542" y="-1355"/>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134167" name="Line 27"/>
            <p:cNvSpPr>
              <a:spLocks noChangeShapeType="1"/>
            </p:cNvSpPr>
            <p:nvPr/>
          </p:nvSpPr>
          <p:spPr bwMode="auto">
            <a:xfrm>
              <a:off x="1587" y="-539"/>
              <a:ext cx="1497" cy="0"/>
            </a:xfrm>
            <a:prstGeom prst="line">
              <a:avLst/>
            </a:prstGeom>
            <a:noFill/>
            <a:ln w="1905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3696" name="Text Box 32"/>
          <p:cNvSpPr txBox="1">
            <a:spLocks noChangeArrowheads="1"/>
          </p:cNvSpPr>
          <p:nvPr/>
        </p:nvSpPr>
        <p:spPr bwMode="auto">
          <a:xfrm>
            <a:off x="358775" y="1808163"/>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解：</a:t>
            </a:r>
          </a:p>
        </p:txBody>
      </p:sp>
      <p:grpSp>
        <p:nvGrpSpPr>
          <p:cNvPr id="134170" name="Group 26"/>
          <p:cNvGrpSpPr>
            <a:grpSpLocks/>
          </p:cNvGrpSpPr>
          <p:nvPr/>
        </p:nvGrpSpPr>
        <p:grpSpPr bwMode="auto">
          <a:xfrm>
            <a:off x="325438" y="538163"/>
            <a:ext cx="8280400" cy="1098550"/>
            <a:chOff x="205" y="339"/>
            <a:chExt cx="5216" cy="692"/>
          </a:xfrm>
        </p:grpSpPr>
        <p:graphicFrame>
          <p:nvGraphicFramePr>
            <p:cNvPr id="134171" name="Object 4"/>
            <p:cNvGraphicFramePr>
              <a:graphicFrameLocks noChangeAspect="1"/>
            </p:cNvGraphicFramePr>
            <p:nvPr/>
          </p:nvGraphicFramePr>
          <p:xfrm>
            <a:off x="1701" y="339"/>
            <a:ext cx="3289" cy="370"/>
          </p:xfrm>
          <a:graphic>
            <a:graphicData uri="http://schemas.openxmlformats.org/presentationml/2006/ole">
              <mc:AlternateContent xmlns:mc="http://schemas.openxmlformats.org/markup-compatibility/2006">
                <mc:Choice xmlns:v="urn:schemas-microsoft-com:vml" Requires="v">
                  <p:oleObj spid="_x0000_s134209" name="Equation" r:id="rId10" imgW="2019240" imgH="228600" progId="Equation.DSMT4">
                    <p:embed/>
                  </p:oleObj>
                </mc:Choice>
                <mc:Fallback>
                  <p:oleObj name="Equation" r:id="rId10" imgW="2019240" imgH="2286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1" y="339"/>
                          <a:ext cx="328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2" name="Object 5"/>
            <p:cNvGraphicFramePr>
              <a:graphicFrameLocks noChangeAspect="1"/>
            </p:cNvGraphicFramePr>
            <p:nvPr/>
          </p:nvGraphicFramePr>
          <p:xfrm>
            <a:off x="272" y="685"/>
            <a:ext cx="3482" cy="346"/>
          </p:xfrm>
          <a:graphic>
            <a:graphicData uri="http://schemas.openxmlformats.org/presentationml/2006/ole">
              <mc:AlternateContent xmlns:mc="http://schemas.openxmlformats.org/markup-compatibility/2006">
                <mc:Choice xmlns:v="urn:schemas-microsoft-com:vml" Requires="v">
                  <p:oleObj spid="_x0000_s134210" name="Equation" r:id="rId12" imgW="2298600" imgH="228600" progId="Equation.DSMT4">
                    <p:embed/>
                  </p:oleObj>
                </mc:Choice>
                <mc:Fallback>
                  <p:oleObj name="Equation" r:id="rId12" imgW="2298600" imgH="228600"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 y="685"/>
                          <a:ext cx="348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93" name="Text Box 29"/>
            <p:cNvSpPr txBox="1">
              <a:spLocks noChangeArrowheads="1"/>
            </p:cNvSpPr>
            <p:nvPr/>
          </p:nvSpPr>
          <p:spPr bwMode="auto">
            <a:xfrm>
              <a:off x="205" y="368"/>
              <a:ext cx="1927" cy="288"/>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例：如图，电压</a:t>
              </a:r>
            </a:p>
          </p:txBody>
        </p:sp>
        <p:sp>
          <p:nvSpPr>
            <p:cNvPr id="113697" name="Text Box 33"/>
            <p:cNvSpPr txBox="1">
              <a:spLocks noChangeArrowheads="1"/>
            </p:cNvSpPr>
            <p:nvPr/>
          </p:nvSpPr>
          <p:spPr bwMode="auto">
            <a:xfrm>
              <a:off x="3833" y="685"/>
              <a:ext cx="1588" cy="288"/>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求：电流</a:t>
              </a:r>
              <a:r>
                <a:rPr lang="en-US" altLang="zh-CN" b="1" i="1">
                  <a:ea typeface="楷体_GB2312" pitchFamily="49" charset="-122"/>
                </a:rPr>
                <a:t>I</a:t>
              </a:r>
              <a:r>
                <a:rPr lang="en-US" altLang="zh-CN" b="1">
                  <a:ea typeface="楷体_GB2312" pitchFamily="49" charset="-122"/>
                </a:rPr>
                <a:t> </a:t>
              </a:r>
              <a:r>
                <a:rPr lang="zh-CN" altLang="en-US" b="1">
                  <a:ea typeface="楷体_GB2312" pitchFamily="49" charset="-122"/>
                </a:rPr>
                <a:t>。</a:t>
              </a:r>
            </a:p>
          </p:txBody>
        </p:sp>
      </p:grpSp>
      <p:sp>
        <p:nvSpPr>
          <p:cNvPr id="130075" name="Text Box 27"/>
          <p:cNvSpPr txBox="1">
            <a:spLocks noChangeArrowheads="1"/>
          </p:cNvSpPr>
          <p:nvPr/>
        </p:nvSpPr>
        <p:spPr bwMode="auto">
          <a:xfrm>
            <a:off x="935038" y="1836738"/>
            <a:ext cx="428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b="1">
                <a:ea typeface="楷体_GB2312" pitchFamily="49" charset="-122"/>
              </a:rPr>
              <a:t>③</a:t>
            </a:r>
            <a:r>
              <a:rPr lang="zh-CN" altLang="en-US" b="1">
                <a:ea typeface="楷体_GB2312" pitchFamily="49" charset="-122"/>
              </a:rPr>
              <a:t>二次谐波分量单独作用时：</a:t>
            </a:r>
          </a:p>
        </p:txBody>
      </p:sp>
      <p:graphicFrame>
        <p:nvGraphicFramePr>
          <p:cNvPr id="130087" name="Object 39"/>
          <p:cNvGraphicFramePr>
            <a:graphicFrameLocks noChangeAspect="1"/>
          </p:cNvGraphicFramePr>
          <p:nvPr/>
        </p:nvGraphicFramePr>
        <p:xfrm>
          <a:off x="1395413" y="3608388"/>
          <a:ext cx="2455862" cy="538162"/>
        </p:xfrm>
        <a:graphic>
          <a:graphicData uri="http://schemas.openxmlformats.org/presentationml/2006/ole">
            <mc:AlternateContent xmlns:mc="http://schemas.openxmlformats.org/markup-compatibility/2006">
              <mc:Choice xmlns:v="urn:schemas-microsoft-com:vml" Requires="v">
                <p:oleObj spid="_x0000_s134211" name="Equation" r:id="rId14" imgW="1041120" imgH="228600" progId="Equation.DSMT4">
                  <p:embed/>
                </p:oleObj>
              </mc:Choice>
              <mc:Fallback>
                <p:oleObj name="Equation" r:id="rId14" imgW="1041120" imgH="228600" progId="Equation.DSMT4">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5413" y="3608388"/>
                        <a:ext cx="2455862"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3" name="Object 45"/>
          <p:cNvGraphicFramePr>
            <a:graphicFrameLocks noChangeAspect="1"/>
          </p:cNvGraphicFramePr>
          <p:nvPr/>
        </p:nvGraphicFramePr>
        <p:xfrm>
          <a:off x="1422400" y="3176588"/>
          <a:ext cx="2428875" cy="463550"/>
        </p:xfrm>
        <a:graphic>
          <a:graphicData uri="http://schemas.openxmlformats.org/presentationml/2006/ole">
            <mc:AlternateContent xmlns:mc="http://schemas.openxmlformats.org/markup-compatibility/2006">
              <mc:Choice xmlns:v="urn:schemas-microsoft-com:vml" Requires="v">
                <p:oleObj spid="_x0000_s134212" name="Equation" r:id="rId16" imgW="1066680" imgH="203040" progId="Equation.DSMT4">
                  <p:embed/>
                </p:oleObj>
              </mc:Choice>
              <mc:Fallback>
                <p:oleObj name="Equation" r:id="rId16" imgW="1066680" imgH="203040" progId="Equation.DSMT4">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2400" y="3176588"/>
                        <a:ext cx="24288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7" name="Object 49"/>
          <p:cNvGraphicFramePr>
            <a:graphicFrameLocks noChangeAspect="1"/>
          </p:cNvGraphicFramePr>
          <p:nvPr/>
        </p:nvGraphicFramePr>
        <p:xfrm>
          <a:off x="900113" y="2268538"/>
          <a:ext cx="3743325" cy="982662"/>
        </p:xfrm>
        <a:graphic>
          <a:graphicData uri="http://schemas.openxmlformats.org/presentationml/2006/ole">
            <mc:AlternateContent xmlns:mc="http://schemas.openxmlformats.org/markup-compatibility/2006">
              <mc:Choice xmlns:v="urn:schemas-microsoft-com:vml" Requires="v">
                <p:oleObj spid="_x0000_s134213" name="Equation" r:id="rId18" imgW="1498320" imgH="393480" progId="Equation.DSMT4">
                  <p:embed/>
                </p:oleObj>
              </mc:Choice>
              <mc:Fallback>
                <p:oleObj name="Equation" r:id="rId18" imgW="1498320" imgH="393480" progId="Equation.DSMT4">
                  <p:embed/>
                  <p:pic>
                    <p:nvPicPr>
                      <p:cNvPr id="0" name="Object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0113" y="2268538"/>
                        <a:ext cx="3743325"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78" name="Text Box 30"/>
          <p:cNvSpPr txBox="1">
            <a:spLocks noChangeArrowheads="1"/>
          </p:cNvSpPr>
          <p:nvPr/>
        </p:nvSpPr>
        <p:spPr bwMode="auto">
          <a:xfrm>
            <a:off x="684213" y="5697538"/>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④ </a:t>
            </a:r>
            <a:r>
              <a:rPr lang="zh-CN" altLang="en-US" b="1">
                <a:ea typeface="楷体_GB2312" pitchFamily="49" charset="-122"/>
              </a:rPr>
              <a:t>根据叠加定理：</a:t>
            </a:r>
          </a:p>
        </p:txBody>
      </p:sp>
      <p:graphicFrame>
        <p:nvGraphicFramePr>
          <p:cNvPr id="130082" name="Object 34"/>
          <p:cNvGraphicFramePr>
            <a:graphicFrameLocks noChangeAspect="1"/>
          </p:cNvGraphicFramePr>
          <p:nvPr/>
        </p:nvGraphicFramePr>
        <p:xfrm>
          <a:off x="1871663" y="5157788"/>
          <a:ext cx="4522787" cy="619125"/>
        </p:xfrm>
        <a:graphic>
          <a:graphicData uri="http://schemas.openxmlformats.org/presentationml/2006/ole">
            <mc:AlternateContent xmlns:mc="http://schemas.openxmlformats.org/markup-compatibility/2006">
              <mc:Choice xmlns:v="urn:schemas-microsoft-com:vml" Requires="v">
                <p:oleObj spid="_x0000_s134214" name="Equation" r:id="rId20" imgW="1739880" imgH="241200" progId="Equation.DSMT4">
                  <p:embed/>
                </p:oleObj>
              </mc:Choice>
              <mc:Fallback>
                <p:oleObj name="Equation" r:id="rId20" imgW="1739880" imgH="241200" progId="Equation.DSMT4">
                  <p:embed/>
                  <p:pic>
                    <p:nvPicPr>
                      <p:cNvPr id="0"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71663" y="5157788"/>
                        <a:ext cx="4522787"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85" name="Object 37"/>
          <p:cNvGraphicFramePr>
            <a:graphicFrameLocks noChangeAspect="1"/>
          </p:cNvGraphicFramePr>
          <p:nvPr/>
        </p:nvGraphicFramePr>
        <p:xfrm>
          <a:off x="2324100" y="4184650"/>
          <a:ext cx="4587875" cy="1016000"/>
        </p:xfrm>
        <a:graphic>
          <a:graphicData uri="http://schemas.openxmlformats.org/presentationml/2006/ole">
            <mc:AlternateContent xmlns:mc="http://schemas.openxmlformats.org/markup-compatibility/2006">
              <mc:Choice xmlns:v="urn:schemas-microsoft-com:vml" Requires="v">
                <p:oleObj spid="_x0000_s134215" name="Equation" r:id="rId22" imgW="2070000" imgH="457200" progId="Equation.DSMT4">
                  <p:embed/>
                </p:oleObj>
              </mc:Choice>
              <mc:Fallback>
                <p:oleObj name="Equation" r:id="rId22" imgW="2070000" imgH="457200" progId="Equation.DSMT4">
                  <p:embed/>
                  <p:pic>
                    <p:nvPicPr>
                      <p:cNvPr id="0"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24100" y="4184650"/>
                        <a:ext cx="45878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89" name="Object 41"/>
          <p:cNvGraphicFramePr>
            <a:graphicFrameLocks noChangeAspect="1"/>
          </p:cNvGraphicFramePr>
          <p:nvPr/>
        </p:nvGraphicFramePr>
        <p:xfrm>
          <a:off x="2627313" y="6169025"/>
          <a:ext cx="6323012" cy="501650"/>
        </p:xfrm>
        <a:graphic>
          <a:graphicData uri="http://schemas.openxmlformats.org/presentationml/2006/ole">
            <mc:AlternateContent xmlns:mc="http://schemas.openxmlformats.org/markup-compatibility/2006">
              <mc:Choice xmlns:v="urn:schemas-microsoft-com:vml" Requires="v">
                <p:oleObj spid="_x0000_s134216" name="Equation" r:id="rId24" imgW="2882880" imgH="228600" progId="Equation.DSMT4">
                  <p:embed/>
                </p:oleObj>
              </mc:Choice>
              <mc:Fallback>
                <p:oleObj name="Equation" r:id="rId24" imgW="2882880" imgH="228600" progId="Equation.DSMT4">
                  <p:embed/>
                  <p:pic>
                    <p:nvPicPr>
                      <p:cNvPr id="0" name="Object 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27313" y="6169025"/>
                        <a:ext cx="6323012"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8" name="Object 50"/>
          <p:cNvGraphicFramePr>
            <a:graphicFrameLocks noChangeAspect="1"/>
          </p:cNvGraphicFramePr>
          <p:nvPr/>
        </p:nvGraphicFramePr>
        <p:xfrm>
          <a:off x="915988" y="4041775"/>
          <a:ext cx="1408112" cy="1258888"/>
        </p:xfrm>
        <a:graphic>
          <a:graphicData uri="http://schemas.openxmlformats.org/presentationml/2006/ole">
            <mc:AlternateContent xmlns:mc="http://schemas.openxmlformats.org/markup-compatibility/2006">
              <mc:Choice xmlns:v="urn:schemas-microsoft-com:vml" Requires="v">
                <p:oleObj spid="_x0000_s134217" name="Equation" r:id="rId26" imgW="545760" imgH="520560" progId="Equation.DSMT4">
                  <p:embed/>
                </p:oleObj>
              </mc:Choice>
              <mc:Fallback>
                <p:oleObj name="Equation" r:id="rId26" imgW="545760" imgH="520560" progId="Equation.DSMT4">
                  <p:embed/>
                  <p:pic>
                    <p:nvPicPr>
                      <p:cNvPr id="0" name="Object 5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5988" y="4041775"/>
                        <a:ext cx="1408112" cy="125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100" name="Object 52"/>
          <p:cNvGraphicFramePr>
            <a:graphicFrameLocks noChangeAspect="1"/>
          </p:cNvGraphicFramePr>
          <p:nvPr/>
        </p:nvGraphicFramePr>
        <p:xfrm>
          <a:off x="900113" y="6161088"/>
          <a:ext cx="1806575" cy="544512"/>
        </p:xfrm>
        <a:graphic>
          <a:graphicData uri="http://schemas.openxmlformats.org/presentationml/2006/ole">
            <mc:AlternateContent xmlns:mc="http://schemas.openxmlformats.org/markup-compatibility/2006">
              <mc:Choice xmlns:v="urn:schemas-microsoft-com:vml" Requires="v">
                <p:oleObj spid="_x0000_s134218" name="Equation" r:id="rId28" imgW="799920" imgH="228600" progId="Equation.DSMT4">
                  <p:embed/>
                </p:oleObj>
              </mc:Choice>
              <mc:Fallback>
                <p:oleObj name="Equation" r:id="rId28" imgW="799920" imgH="228600" progId="Equation.DSMT4">
                  <p:embed/>
                  <p:pic>
                    <p:nvPicPr>
                      <p:cNvPr id="0" name="Object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00113" y="6161088"/>
                        <a:ext cx="1806575"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75"/>
                                        </p:tgtEl>
                                        <p:attrNameLst>
                                          <p:attrName>style.visibility</p:attrName>
                                        </p:attrNameLst>
                                      </p:cBhvr>
                                      <p:to>
                                        <p:strVal val="visible"/>
                                      </p:to>
                                    </p:set>
                                    <p:animEffect transition="in" filter="dissolve">
                                      <p:cBhvr>
                                        <p:cTn id="7" dur="500"/>
                                        <p:tgtEl>
                                          <p:spTgt spid="130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0097"/>
                                        </p:tgtEl>
                                        <p:attrNameLst>
                                          <p:attrName>style.visibility</p:attrName>
                                        </p:attrNameLst>
                                      </p:cBhvr>
                                      <p:to>
                                        <p:strVal val="visible"/>
                                      </p:to>
                                    </p:set>
                                    <p:anim calcmode="lin" valueType="num">
                                      <p:cBhvr additive="base">
                                        <p:cTn id="12" dur="500" fill="hold"/>
                                        <p:tgtEl>
                                          <p:spTgt spid="130097"/>
                                        </p:tgtEl>
                                        <p:attrNameLst>
                                          <p:attrName>ppt_x</p:attrName>
                                        </p:attrNameLst>
                                      </p:cBhvr>
                                      <p:tavLst>
                                        <p:tav tm="0">
                                          <p:val>
                                            <p:strVal val="0-#ppt_w/2"/>
                                          </p:val>
                                        </p:tav>
                                        <p:tav tm="100000">
                                          <p:val>
                                            <p:strVal val="#ppt_x"/>
                                          </p:val>
                                        </p:tav>
                                      </p:tavLst>
                                    </p:anim>
                                    <p:anim calcmode="lin" valueType="num">
                                      <p:cBhvr additive="base">
                                        <p:cTn id="13" dur="500" fill="hold"/>
                                        <p:tgtEl>
                                          <p:spTgt spid="13009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30093"/>
                                        </p:tgtEl>
                                        <p:attrNameLst>
                                          <p:attrName>style.visibility</p:attrName>
                                        </p:attrNameLst>
                                      </p:cBhvr>
                                      <p:to>
                                        <p:strVal val="visible"/>
                                      </p:to>
                                    </p:set>
                                    <p:animEffect transition="in" filter="dissolve">
                                      <p:cBhvr>
                                        <p:cTn id="18" dur="500"/>
                                        <p:tgtEl>
                                          <p:spTgt spid="1300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30087"/>
                                        </p:tgtEl>
                                        <p:attrNameLst>
                                          <p:attrName>style.visibility</p:attrName>
                                        </p:attrNameLst>
                                      </p:cBhvr>
                                      <p:to>
                                        <p:strVal val="visible"/>
                                      </p:to>
                                    </p:set>
                                    <p:animEffect transition="in" filter="dissolve">
                                      <p:cBhvr>
                                        <p:cTn id="23" dur="500"/>
                                        <p:tgtEl>
                                          <p:spTgt spid="1300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130098"/>
                                        </p:tgtEl>
                                        <p:attrNameLst>
                                          <p:attrName>style.visibility</p:attrName>
                                        </p:attrNameLst>
                                      </p:cBhvr>
                                      <p:to>
                                        <p:strVal val="visible"/>
                                      </p:to>
                                    </p:set>
                                    <p:anim calcmode="lin" valueType="num">
                                      <p:cBhvr additive="base">
                                        <p:cTn id="28" dur="500" fill="hold"/>
                                        <p:tgtEl>
                                          <p:spTgt spid="130098"/>
                                        </p:tgtEl>
                                        <p:attrNameLst>
                                          <p:attrName>ppt_x</p:attrName>
                                        </p:attrNameLst>
                                      </p:cBhvr>
                                      <p:tavLst>
                                        <p:tav tm="0">
                                          <p:val>
                                            <p:strVal val="0-#ppt_w/2"/>
                                          </p:val>
                                        </p:tav>
                                        <p:tav tm="100000">
                                          <p:val>
                                            <p:strVal val="#ppt_x"/>
                                          </p:val>
                                        </p:tav>
                                      </p:tavLst>
                                    </p:anim>
                                    <p:anim calcmode="lin" valueType="num">
                                      <p:cBhvr additive="base">
                                        <p:cTn id="29" dur="500" fill="hold"/>
                                        <p:tgtEl>
                                          <p:spTgt spid="13009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30085"/>
                                        </p:tgtEl>
                                        <p:attrNameLst>
                                          <p:attrName>style.visibility</p:attrName>
                                        </p:attrNameLst>
                                      </p:cBhvr>
                                      <p:to>
                                        <p:strVal val="visible"/>
                                      </p:to>
                                    </p:set>
                                    <p:animEffect transition="in" filter="dissolve">
                                      <p:cBhvr>
                                        <p:cTn id="34" dur="500"/>
                                        <p:tgtEl>
                                          <p:spTgt spid="1300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30082"/>
                                        </p:tgtEl>
                                        <p:attrNameLst>
                                          <p:attrName>style.visibility</p:attrName>
                                        </p:attrNameLst>
                                      </p:cBhvr>
                                      <p:to>
                                        <p:strVal val="visible"/>
                                      </p:to>
                                    </p:set>
                                    <p:anim calcmode="lin" valueType="num">
                                      <p:cBhvr additive="base">
                                        <p:cTn id="39" dur="500" fill="hold"/>
                                        <p:tgtEl>
                                          <p:spTgt spid="130082"/>
                                        </p:tgtEl>
                                        <p:attrNameLst>
                                          <p:attrName>ppt_x</p:attrName>
                                        </p:attrNameLst>
                                      </p:cBhvr>
                                      <p:tavLst>
                                        <p:tav tm="0">
                                          <p:val>
                                            <p:strVal val="0-#ppt_w/2"/>
                                          </p:val>
                                        </p:tav>
                                        <p:tav tm="100000">
                                          <p:val>
                                            <p:strVal val="#ppt_x"/>
                                          </p:val>
                                        </p:tav>
                                      </p:tavLst>
                                    </p:anim>
                                    <p:anim calcmode="lin" valueType="num">
                                      <p:cBhvr additive="base">
                                        <p:cTn id="40" dur="500" fill="hold"/>
                                        <p:tgtEl>
                                          <p:spTgt spid="13008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30078"/>
                                        </p:tgtEl>
                                        <p:attrNameLst>
                                          <p:attrName>style.visibility</p:attrName>
                                        </p:attrNameLst>
                                      </p:cBhvr>
                                      <p:to>
                                        <p:strVal val="visible"/>
                                      </p:to>
                                    </p:set>
                                    <p:animEffect transition="in" filter="dissolve">
                                      <p:cBhvr>
                                        <p:cTn id="45" dur="500"/>
                                        <p:tgtEl>
                                          <p:spTgt spid="1300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nodeType="clickEffect">
                                  <p:stCondLst>
                                    <p:cond delay="0"/>
                                  </p:stCondLst>
                                  <p:childTnLst>
                                    <p:set>
                                      <p:cBhvr>
                                        <p:cTn id="49" dur="1" fill="hold">
                                          <p:stCondLst>
                                            <p:cond delay="0"/>
                                          </p:stCondLst>
                                        </p:cTn>
                                        <p:tgtEl>
                                          <p:spTgt spid="130100"/>
                                        </p:tgtEl>
                                        <p:attrNameLst>
                                          <p:attrName>style.visibility</p:attrName>
                                        </p:attrNameLst>
                                      </p:cBhvr>
                                      <p:to>
                                        <p:strVal val="visible"/>
                                      </p:to>
                                    </p:set>
                                    <p:anim calcmode="lin" valueType="num">
                                      <p:cBhvr additive="base">
                                        <p:cTn id="50" dur="500" fill="hold"/>
                                        <p:tgtEl>
                                          <p:spTgt spid="130100"/>
                                        </p:tgtEl>
                                        <p:attrNameLst>
                                          <p:attrName>ppt_x</p:attrName>
                                        </p:attrNameLst>
                                      </p:cBhvr>
                                      <p:tavLst>
                                        <p:tav tm="0">
                                          <p:val>
                                            <p:strVal val="0-#ppt_w/2"/>
                                          </p:val>
                                        </p:tav>
                                        <p:tav tm="100000">
                                          <p:val>
                                            <p:strVal val="#ppt_x"/>
                                          </p:val>
                                        </p:tav>
                                      </p:tavLst>
                                    </p:anim>
                                    <p:anim calcmode="lin" valueType="num">
                                      <p:cBhvr additive="base">
                                        <p:cTn id="51" dur="500" fill="hold"/>
                                        <p:tgtEl>
                                          <p:spTgt spid="130100"/>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30089"/>
                                        </p:tgtEl>
                                        <p:attrNameLst>
                                          <p:attrName>style.visibility</p:attrName>
                                        </p:attrNameLst>
                                      </p:cBhvr>
                                      <p:to>
                                        <p:strVal val="visible"/>
                                      </p:to>
                                    </p:set>
                                    <p:animEffect transition="in" filter="wipe(left)">
                                      <p:cBhvr>
                                        <p:cTn id="56" dur="500"/>
                                        <p:tgtEl>
                                          <p:spTgt spid="130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5" grpId="0"/>
      <p:bldP spid="1300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4"/>
          <p:cNvSpPr txBox="1">
            <a:spLocks noChangeArrowheads="1"/>
          </p:cNvSpPr>
          <p:nvPr/>
        </p:nvSpPr>
        <p:spPr bwMode="auto">
          <a:xfrm>
            <a:off x="304800" y="692150"/>
            <a:ext cx="843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a:solidFill>
                  <a:schemeClr val="tx2"/>
                </a:solidFill>
                <a:ea typeface="楷体_GB2312" pitchFamily="49" charset="-122"/>
              </a:rPr>
              <a:t>§8-1  </a:t>
            </a:r>
            <a:r>
              <a:rPr lang="zh-CN" altLang="en-US" sz="3600" b="1">
                <a:solidFill>
                  <a:schemeClr val="tx2"/>
                </a:solidFill>
                <a:ea typeface="楷体_GB2312" pitchFamily="49" charset="-122"/>
              </a:rPr>
              <a:t>非正弦周期量的分解</a:t>
            </a:r>
            <a:endParaRPr lang="zh-CN" altLang="en-US" sz="3600" b="1">
              <a:ea typeface="楷体_GB2312" pitchFamily="49" charset="-122"/>
            </a:endParaRPr>
          </a:p>
        </p:txBody>
      </p:sp>
      <p:sp>
        <p:nvSpPr>
          <p:cNvPr id="1039" name="Rectangle 15"/>
          <p:cNvSpPr>
            <a:spLocks noChangeArrowheads="1"/>
          </p:cNvSpPr>
          <p:nvPr/>
        </p:nvSpPr>
        <p:spPr bwMode="auto">
          <a:xfrm>
            <a:off x="465138" y="1844675"/>
            <a:ext cx="799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1">
                <a:ea typeface="楷体_GB2312" pitchFamily="49" charset="-122"/>
              </a:rPr>
              <a:t>傅里叶 </a:t>
            </a:r>
            <a:r>
              <a:rPr kumimoji="0" lang="en-US" altLang="zh-CN" b="1">
                <a:ea typeface="楷体_GB2312" pitchFamily="49" charset="-122"/>
              </a:rPr>
              <a:t>(1768 – 1830)</a:t>
            </a:r>
            <a:r>
              <a:rPr kumimoji="0" lang="zh-CN" altLang="en-US" b="1">
                <a:ea typeface="楷体_GB2312" pitchFamily="49" charset="-122"/>
              </a:rPr>
              <a:t>：</a:t>
            </a:r>
            <a:r>
              <a:rPr lang="zh-CN" altLang="en-US" b="1">
                <a:ea typeface="楷体_GB2312" pitchFamily="49" charset="-122"/>
              </a:rPr>
              <a:t>法国数学家。</a:t>
            </a:r>
            <a:endParaRPr kumimoji="0" lang="zh-CN" altLang="en-US" b="1">
              <a:ea typeface="楷体_GB2312" pitchFamily="49" charset="-122"/>
            </a:endParaRPr>
          </a:p>
        </p:txBody>
      </p:sp>
      <p:pic>
        <p:nvPicPr>
          <p:cNvPr id="1055"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975" y="2471738"/>
            <a:ext cx="16224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7242" name="Text Box 26"/>
          <p:cNvSpPr txBox="1">
            <a:spLocks noChangeArrowheads="1"/>
          </p:cNvSpPr>
          <p:nvPr/>
        </p:nvSpPr>
        <p:spPr bwMode="auto">
          <a:xfrm>
            <a:off x="527050" y="5070475"/>
            <a:ext cx="82216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        以傅里叶著作为基础发展起来的傅里叶分析对近代数学以及物理和工程技术的发展都产生了深远的影响。</a:t>
            </a:r>
          </a:p>
        </p:txBody>
      </p:sp>
      <p:sp>
        <p:nvSpPr>
          <p:cNvPr id="2" name="Text Box 26"/>
          <p:cNvSpPr txBox="1">
            <a:spLocks noChangeArrowheads="1"/>
          </p:cNvSpPr>
          <p:nvPr/>
        </p:nvSpPr>
        <p:spPr bwMode="auto">
          <a:xfrm>
            <a:off x="465138" y="2643188"/>
            <a:ext cx="61595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        他的著作</a:t>
            </a:r>
            <a:r>
              <a:rPr lang="en-US" altLang="zh-CN" b="1">
                <a:ea typeface="楷体_GB2312" pitchFamily="49" charset="-122"/>
              </a:rPr>
              <a:t>《</a:t>
            </a:r>
            <a:r>
              <a:rPr lang="zh-CN" altLang="en-US" b="1">
                <a:ea typeface="楷体_GB2312" pitchFamily="49" charset="-122"/>
              </a:rPr>
              <a:t>热的解析理论</a:t>
            </a:r>
            <a:r>
              <a:rPr lang="en-US" altLang="zh-CN" b="1">
                <a:ea typeface="楷体_GB2312" pitchFamily="49" charset="-122"/>
              </a:rPr>
              <a:t>》(1822)</a:t>
            </a:r>
            <a:r>
              <a:rPr lang="zh-CN" altLang="en-US" b="1">
                <a:ea typeface="楷体_GB2312" pitchFamily="49" charset="-122"/>
              </a:rPr>
              <a:t>是数学史上一部经典性文献，书中系统的运用了三角级数和三角积分，他的学生将它们命名为傅里叶级数和傅里叶积分。他深信数学是解决实际问题最卓越的工具。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left)">
                                      <p:cBhvr>
                                        <p:cTn id="7" dur="500"/>
                                        <p:tgtEl>
                                          <p:spTgt spid="103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055"/>
                                        </p:tgtEl>
                                        <p:attrNameLst>
                                          <p:attrName>style.visibility</p:attrName>
                                        </p:attrNameLst>
                                      </p:cBhvr>
                                      <p:to>
                                        <p:strVal val="visible"/>
                                      </p:to>
                                    </p:set>
                                    <p:animEffect transition="in" filter="dissolve">
                                      <p:cBhvr>
                                        <p:cTn id="11" dur="500"/>
                                        <p:tgtEl>
                                          <p:spTgt spid="10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7242"/>
                                        </p:tgtEl>
                                        <p:attrNameLst>
                                          <p:attrName>style.visibility</p:attrName>
                                        </p:attrNameLst>
                                      </p:cBhvr>
                                      <p:to>
                                        <p:strVal val="visible"/>
                                      </p:to>
                                    </p:set>
                                    <p:animEffect transition="in" filter="wipe(left)">
                                      <p:cBhvr>
                                        <p:cTn id="21" dur="500"/>
                                        <p:tgtEl>
                                          <p:spTgt spid="137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p:bldP spid="137242" grpId="0" autoUpdateAnimBg="0"/>
      <p:bldP spid="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70" name="Text Box 14"/>
          <p:cNvSpPr txBox="1">
            <a:spLocks noChangeArrowheads="1"/>
          </p:cNvSpPr>
          <p:nvPr/>
        </p:nvSpPr>
        <p:spPr bwMode="auto">
          <a:xfrm>
            <a:off x="898525" y="4078288"/>
            <a:ext cx="4792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b="1">
                <a:ea typeface="楷体_GB2312" pitchFamily="49" charset="-122"/>
              </a:rPr>
              <a:t>直流分量作用，电路模型如图</a:t>
            </a:r>
          </a:p>
        </p:txBody>
      </p:sp>
      <p:graphicFrame>
        <p:nvGraphicFramePr>
          <p:cNvPr id="121876" name="Object 20"/>
          <p:cNvGraphicFramePr>
            <a:graphicFrameLocks noChangeAspect="1"/>
          </p:cNvGraphicFramePr>
          <p:nvPr/>
        </p:nvGraphicFramePr>
        <p:xfrm>
          <a:off x="2233613" y="4822825"/>
          <a:ext cx="2339975" cy="585788"/>
        </p:xfrm>
        <a:graphic>
          <a:graphicData uri="http://schemas.openxmlformats.org/presentationml/2006/ole">
            <mc:AlternateContent xmlns:mc="http://schemas.openxmlformats.org/markup-compatibility/2006">
              <mc:Choice xmlns:v="urn:schemas-microsoft-com:vml" Requires="v">
                <p:oleObj spid="_x0000_s17507" name="Equation" r:id="rId4" imgW="914400" imgH="228600" progId="Equation.DSMT4">
                  <p:embed/>
                </p:oleObj>
              </mc:Choice>
              <mc:Fallback>
                <p:oleObj name="Equation" r:id="rId4" imgW="914400" imgH="228600"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613" y="4822825"/>
                        <a:ext cx="233997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2"/>
          <p:cNvGrpSpPr>
            <a:grpSpLocks/>
          </p:cNvGrpSpPr>
          <p:nvPr/>
        </p:nvGrpSpPr>
        <p:grpSpPr bwMode="auto">
          <a:xfrm>
            <a:off x="250825" y="549275"/>
            <a:ext cx="8856663" cy="1073150"/>
            <a:chOff x="158" y="96"/>
            <a:chExt cx="5579" cy="676"/>
          </a:xfrm>
        </p:grpSpPr>
        <p:graphicFrame>
          <p:nvGraphicFramePr>
            <p:cNvPr id="17414" name="Object 7"/>
            <p:cNvGraphicFramePr>
              <a:graphicFrameLocks noChangeAspect="1"/>
            </p:cNvGraphicFramePr>
            <p:nvPr/>
          </p:nvGraphicFramePr>
          <p:xfrm>
            <a:off x="255" y="368"/>
            <a:ext cx="5256" cy="404"/>
          </p:xfrm>
          <a:graphic>
            <a:graphicData uri="http://schemas.openxmlformats.org/presentationml/2006/ole">
              <mc:AlternateContent xmlns:mc="http://schemas.openxmlformats.org/markup-compatibility/2006">
                <mc:Choice xmlns:v="urn:schemas-microsoft-com:vml" Requires="v">
                  <p:oleObj spid="_x0000_s17508" name="Equation" r:id="rId6" imgW="3301920" imgH="253800" progId="Equation.DSMT4">
                    <p:embed/>
                  </p:oleObj>
                </mc:Choice>
                <mc:Fallback>
                  <p:oleObj name="Equation" r:id="rId6" imgW="3301920" imgH="253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 y="368"/>
                          <a:ext cx="5256"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97" name="Text Box 39"/>
            <p:cNvSpPr txBox="1">
              <a:spLocks noChangeArrowheads="1"/>
            </p:cNvSpPr>
            <p:nvPr/>
          </p:nvSpPr>
          <p:spPr bwMode="auto">
            <a:xfrm>
              <a:off x="158" y="96"/>
              <a:ext cx="5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a:t>
              </a:r>
              <a:r>
                <a:rPr kumimoji="0" lang="zh-CN" altLang="en-US" b="1">
                  <a:ea typeface="楷体_GB2312" pitchFamily="49" charset="-122"/>
                </a:rPr>
                <a:t>求：</a:t>
              </a:r>
              <a:r>
                <a:rPr kumimoji="0" lang="en-US" altLang="zh-CN" b="1">
                  <a:ea typeface="楷体_GB2312" pitchFamily="49" charset="-122"/>
                </a:rPr>
                <a:t>(1) </a:t>
              </a:r>
              <a:r>
                <a:rPr kumimoji="0" lang="zh-CN" altLang="en-US" b="1">
                  <a:ea typeface="楷体_GB2312" pitchFamily="49" charset="-122"/>
                </a:rPr>
                <a:t>端电压</a:t>
              </a:r>
              <a:r>
                <a:rPr kumimoji="0" lang="en-US" altLang="zh-CN" b="1" i="1">
                  <a:ea typeface="楷体_GB2312" pitchFamily="49" charset="-122"/>
                </a:rPr>
                <a:t>u</a:t>
              </a:r>
              <a:r>
                <a:rPr kumimoji="0" lang="zh-CN" altLang="en-US" b="1">
                  <a:ea typeface="楷体_GB2312" pitchFamily="49" charset="-122"/>
                </a:rPr>
                <a:t>及其有效值；</a:t>
              </a:r>
              <a:r>
                <a:rPr kumimoji="0" lang="en-US" altLang="zh-CN" b="1">
                  <a:ea typeface="楷体_GB2312" pitchFamily="49" charset="-122"/>
                </a:rPr>
                <a:t>(2) </a:t>
              </a:r>
              <a:r>
                <a:rPr kumimoji="0" lang="zh-CN" altLang="en-US" b="1">
                  <a:ea typeface="楷体_GB2312" pitchFamily="49" charset="-122"/>
                </a:rPr>
                <a:t>电流源发出的平均功率。</a:t>
              </a:r>
            </a:p>
          </p:txBody>
        </p:sp>
      </p:grpSp>
      <p:grpSp>
        <p:nvGrpSpPr>
          <p:cNvPr id="17499" name="Group 91"/>
          <p:cNvGrpSpPr>
            <a:grpSpLocks/>
          </p:cNvGrpSpPr>
          <p:nvPr/>
        </p:nvGrpSpPr>
        <p:grpSpPr bwMode="auto">
          <a:xfrm>
            <a:off x="720725" y="1627188"/>
            <a:ext cx="3706813" cy="2222500"/>
            <a:chOff x="454" y="1025"/>
            <a:chExt cx="2335" cy="1400"/>
          </a:xfrm>
        </p:grpSpPr>
        <p:sp>
          <p:nvSpPr>
            <p:cNvPr id="17468" name="Oval 69"/>
            <p:cNvSpPr>
              <a:spLocks noChangeArrowheads="1"/>
            </p:cNvSpPr>
            <p:nvPr/>
          </p:nvSpPr>
          <p:spPr bwMode="auto">
            <a:xfrm>
              <a:off x="1498" y="197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7469" name="Oval 47"/>
            <p:cNvSpPr>
              <a:spLocks noChangeArrowheads="1"/>
            </p:cNvSpPr>
            <p:nvPr/>
          </p:nvSpPr>
          <p:spPr bwMode="auto">
            <a:xfrm>
              <a:off x="772" y="197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7470" name="Rectangle 43"/>
            <p:cNvSpPr>
              <a:spLocks noChangeArrowheads="1"/>
            </p:cNvSpPr>
            <p:nvPr/>
          </p:nvSpPr>
          <p:spPr bwMode="auto">
            <a:xfrm>
              <a:off x="908" y="1337"/>
              <a:ext cx="1451" cy="108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7471" name="Line 44"/>
            <p:cNvSpPr>
              <a:spLocks noChangeShapeType="1"/>
            </p:cNvSpPr>
            <p:nvPr/>
          </p:nvSpPr>
          <p:spPr bwMode="auto">
            <a:xfrm>
              <a:off x="1634" y="1337"/>
              <a:ext cx="0" cy="10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472" name="Text Box 45"/>
            <p:cNvSpPr txBox="1">
              <a:spLocks noChangeArrowheads="1"/>
            </p:cNvSpPr>
            <p:nvPr/>
          </p:nvSpPr>
          <p:spPr bwMode="auto">
            <a:xfrm>
              <a:off x="646" y="1787"/>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7473" name="Text Box 46"/>
            <p:cNvSpPr txBox="1">
              <a:spLocks noChangeArrowheads="1"/>
            </p:cNvSpPr>
            <p:nvPr/>
          </p:nvSpPr>
          <p:spPr bwMode="auto">
            <a:xfrm>
              <a:off x="636" y="208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7474" name="Text Box 51"/>
            <p:cNvSpPr txBox="1">
              <a:spLocks noChangeArrowheads="1"/>
            </p:cNvSpPr>
            <p:nvPr/>
          </p:nvSpPr>
          <p:spPr bwMode="auto">
            <a:xfrm>
              <a:off x="2073" y="1560"/>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7475" name="Text Box 52"/>
            <p:cNvSpPr txBox="1">
              <a:spLocks noChangeArrowheads="1"/>
            </p:cNvSpPr>
            <p:nvPr/>
          </p:nvSpPr>
          <p:spPr bwMode="auto">
            <a:xfrm>
              <a:off x="2064" y="188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7476" name="Rectangle 53"/>
            <p:cNvSpPr>
              <a:spLocks noChangeArrowheads="1"/>
            </p:cNvSpPr>
            <p:nvPr/>
          </p:nvSpPr>
          <p:spPr bwMode="auto">
            <a:xfrm rot="5400000">
              <a:off x="772" y="1586"/>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000">
                <a:ea typeface="楷体_GB2312" pitchFamily="49" charset="-122"/>
              </a:endParaRPr>
            </a:p>
          </p:txBody>
        </p:sp>
        <p:grpSp>
          <p:nvGrpSpPr>
            <p:cNvPr id="17477" name="Group 54"/>
            <p:cNvGrpSpPr>
              <a:grpSpLocks/>
            </p:cNvGrpSpPr>
            <p:nvPr/>
          </p:nvGrpSpPr>
          <p:grpSpPr bwMode="auto">
            <a:xfrm>
              <a:off x="2223" y="1632"/>
              <a:ext cx="272" cy="408"/>
              <a:chOff x="1383" y="2432"/>
              <a:chExt cx="272" cy="408"/>
            </a:xfrm>
          </p:grpSpPr>
          <p:sp>
            <p:nvSpPr>
              <p:cNvPr id="17494" name="Line 55"/>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95" name="Oval 56"/>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7496" name="Line 57"/>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78" name="Freeform 58"/>
            <p:cNvSpPr>
              <a:spLocks/>
            </p:cNvSpPr>
            <p:nvPr/>
          </p:nvSpPr>
          <p:spPr bwMode="auto">
            <a:xfrm rot="5400000">
              <a:off x="1225" y="1156"/>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grpSp>
          <p:nvGrpSpPr>
            <p:cNvPr id="17479" name="Group 59"/>
            <p:cNvGrpSpPr>
              <a:grpSpLocks/>
            </p:cNvGrpSpPr>
            <p:nvPr/>
          </p:nvGrpSpPr>
          <p:grpSpPr bwMode="auto">
            <a:xfrm>
              <a:off x="1543" y="1451"/>
              <a:ext cx="182" cy="317"/>
              <a:chOff x="4059" y="1873"/>
              <a:chExt cx="182" cy="317"/>
            </a:xfrm>
          </p:grpSpPr>
          <p:sp useBgFill="1">
            <p:nvSpPr>
              <p:cNvPr id="17489" name="Rectangle 60"/>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sz="2000">
                  <a:ea typeface="楷体_GB2312" pitchFamily="49" charset="-122"/>
                </a:endParaRPr>
              </a:p>
            </p:txBody>
          </p:sp>
          <p:sp>
            <p:nvSpPr>
              <p:cNvPr id="17490" name="Line 61"/>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1" name="Rectangle 62"/>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000">
                  <a:ea typeface="楷体_GB2312" pitchFamily="49" charset="-122"/>
                </a:endParaRPr>
              </a:p>
            </p:txBody>
          </p:sp>
          <p:sp>
            <p:nvSpPr>
              <p:cNvPr id="17492" name="Rectangle 63"/>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000">
                  <a:ea typeface="楷体_GB2312" pitchFamily="49" charset="-122"/>
                </a:endParaRPr>
              </a:p>
            </p:txBody>
          </p:sp>
          <p:sp>
            <p:nvSpPr>
              <p:cNvPr id="17493" name="Line 64"/>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80" name="Text Box 65"/>
            <p:cNvSpPr txBox="1">
              <a:spLocks noChangeArrowheads="1"/>
            </p:cNvSpPr>
            <p:nvPr/>
          </p:nvSpPr>
          <p:spPr bwMode="auto">
            <a:xfrm>
              <a:off x="454" y="1927"/>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S1</a:t>
              </a:r>
              <a:endParaRPr lang="en-US" altLang="zh-CN" sz="2000" b="1">
                <a:ea typeface="楷体_GB2312" pitchFamily="49" charset="-122"/>
              </a:endParaRPr>
            </a:p>
          </p:txBody>
        </p:sp>
        <p:sp>
          <p:nvSpPr>
            <p:cNvPr id="17481" name="Text Box 67"/>
            <p:cNvSpPr txBox="1">
              <a:spLocks noChangeArrowheads="1"/>
            </p:cNvSpPr>
            <p:nvPr/>
          </p:nvSpPr>
          <p:spPr bwMode="auto">
            <a:xfrm>
              <a:off x="549" y="150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7482" name="Text Box 68"/>
            <p:cNvSpPr txBox="1">
              <a:spLocks noChangeArrowheads="1"/>
            </p:cNvSpPr>
            <p:nvPr/>
          </p:nvSpPr>
          <p:spPr bwMode="auto">
            <a:xfrm>
              <a:off x="1089" y="1473"/>
              <a:ext cx="6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10</a:t>
              </a:r>
              <a:r>
                <a:rPr lang="en-US" altLang="zh-CN" sz="2000" b="1" baseline="30000">
                  <a:ea typeface="楷体_GB2312" pitchFamily="49" charset="-122"/>
                </a:rPr>
                <a:t>-2</a:t>
              </a:r>
              <a:r>
                <a:rPr lang="en-US" altLang="zh-CN" sz="2000" b="1">
                  <a:ea typeface="楷体_GB2312" pitchFamily="49" charset="-122"/>
                </a:rPr>
                <a:t>F</a:t>
              </a:r>
            </a:p>
          </p:txBody>
        </p:sp>
        <p:sp>
          <p:nvSpPr>
            <p:cNvPr id="17483" name="Text Box 70"/>
            <p:cNvSpPr txBox="1">
              <a:spLocks noChangeArrowheads="1"/>
            </p:cNvSpPr>
            <p:nvPr/>
          </p:nvSpPr>
          <p:spPr bwMode="auto">
            <a:xfrm>
              <a:off x="1372" y="1787"/>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7484" name="Text Box 71"/>
            <p:cNvSpPr txBox="1">
              <a:spLocks noChangeArrowheads="1"/>
            </p:cNvSpPr>
            <p:nvPr/>
          </p:nvSpPr>
          <p:spPr bwMode="auto">
            <a:xfrm>
              <a:off x="1362" y="208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7485" name="Text Box 72"/>
            <p:cNvSpPr txBox="1">
              <a:spLocks noChangeArrowheads="1"/>
            </p:cNvSpPr>
            <p:nvPr/>
          </p:nvSpPr>
          <p:spPr bwMode="auto">
            <a:xfrm>
              <a:off x="1179" y="1911"/>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S2</a:t>
              </a:r>
              <a:endParaRPr lang="en-US" altLang="zh-CN" sz="2000" b="1">
                <a:ea typeface="楷体_GB2312" pitchFamily="49" charset="-122"/>
              </a:endParaRPr>
            </a:p>
          </p:txBody>
        </p:sp>
        <p:sp>
          <p:nvSpPr>
            <p:cNvPr id="17486" name="Text Box 73"/>
            <p:cNvSpPr txBox="1">
              <a:spLocks noChangeArrowheads="1"/>
            </p:cNvSpPr>
            <p:nvPr/>
          </p:nvSpPr>
          <p:spPr bwMode="auto">
            <a:xfrm>
              <a:off x="2018" y="1730"/>
              <a:ext cx="2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endParaRPr lang="en-US" altLang="zh-CN" sz="2000" b="1">
                <a:ea typeface="楷体_GB2312" pitchFamily="49" charset="-122"/>
              </a:endParaRPr>
            </a:p>
          </p:txBody>
        </p:sp>
        <p:sp>
          <p:nvSpPr>
            <p:cNvPr id="17487" name="Text Box 74"/>
            <p:cNvSpPr txBox="1">
              <a:spLocks noChangeArrowheads="1"/>
            </p:cNvSpPr>
            <p:nvPr/>
          </p:nvSpPr>
          <p:spPr bwMode="auto">
            <a:xfrm>
              <a:off x="1043" y="1025"/>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0.4H</a:t>
              </a:r>
            </a:p>
          </p:txBody>
        </p:sp>
        <p:sp>
          <p:nvSpPr>
            <p:cNvPr id="17488" name="Text Box 75"/>
            <p:cNvSpPr txBox="1">
              <a:spLocks noChangeArrowheads="1"/>
            </p:cNvSpPr>
            <p:nvPr/>
          </p:nvSpPr>
          <p:spPr bwMode="auto">
            <a:xfrm>
              <a:off x="2404" y="1525"/>
              <a:ext cx="3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i</a:t>
              </a:r>
              <a:r>
                <a:rPr lang="en-US" altLang="zh-CN" sz="2000" b="1" baseline="-25000">
                  <a:ea typeface="楷体_GB2312" pitchFamily="49" charset="-122"/>
                </a:rPr>
                <a:t>S</a:t>
              </a:r>
              <a:endParaRPr lang="en-US" altLang="zh-CN" sz="2000" b="1">
                <a:ea typeface="楷体_GB2312" pitchFamily="49" charset="-122"/>
              </a:endParaRPr>
            </a:p>
          </p:txBody>
        </p:sp>
      </p:grpSp>
      <p:grpSp>
        <p:nvGrpSpPr>
          <p:cNvPr id="17500" name="Group 92"/>
          <p:cNvGrpSpPr>
            <a:grpSpLocks/>
          </p:cNvGrpSpPr>
          <p:nvPr/>
        </p:nvGrpSpPr>
        <p:grpSpPr bwMode="auto">
          <a:xfrm>
            <a:off x="5329238" y="2098675"/>
            <a:ext cx="2628900" cy="1727200"/>
            <a:chOff x="3357" y="1322"/>
            <a:chExt cx="1656" cy="1088"/>
          </a:xfrm>
        </p:grpSpPr>
        <p:sp>
          <p:nvSpPr>
            <p:cNvPr id="17453" name="Oval 79"/>
            <p:cNvSpPr>
              <a:spLocks noChangeArrowheads="1"/>
            </p:cNvSpPr>
            <p:nvPr/>
          </p:nvSpPr>
          <p:spPr bwMode="auto">
            <a:xfrm>
              <a:off x="3720" y="1957"/>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7454" name="Rectangle 80"/>
            <p:cNvSpPr>
              <a:spLocks noChangeArrowheads="1"/>
            </p:cNvSpPr>
            <p:nvPr/>
          </p:nvSpPr>
          <p:spPr bwMode="auto">
            <a:xfrm>
              <a:off x="3856" y="1322"/>
              <a:ext cx="725" cy="108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7455" name="Text Box 82"/>
            <p:cNvSpPr txBox="1">
              <a:spLocks noChangeArrowheads="1"/>
            </p:cNvSpPr>
            <p:nvPr/>
          </p:nvSpPr>
          <p:spPr bwMode="auto">
            <a:xfrm>
              <a:off x="3594" y="1772"/>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7456" name="Text Box 83"/>
            <p:cNvSpPr txBox="1">
              <a:spLocks noChangeArrowheads="1"/>
            </p:cNvSpPr>
            <p:nvPr/>
          </p:nvSpPr>
          <p:spPr bwMode="auto">
            <a:xfrm>
              <a:off x="3584" y="207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7457" name="Rectangle 86"/>
            <p:cNvSpPr>
              <a:spLocks noChangeArrowheads="1"/>
            </p:cNvSpPr>
            <p:nvPr/>
          </p:nvSpPr>
          <p:spPr bwMode="auto">
            <a:xfrm rot="5400000">
              <a:off x="3720" y="1571"/>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000">
                <a:ea typeface="楷体_GB2312" pitchFamily="49" charset="-122"/>
              </a:endParaRPr>
            </a:p>
          </p:txBody>
        </p:sp>
        <p:grpSp>
          <p:nvGrpSpPr>
            <p:cNvPr id="17458" name="Group 87"/>
            <p:cNvGrpSpPr>
              <a:grpSpLocks/>
            </p:cNvGrpSpPr>
            <p:nvPr/>
          </p:nvGrpSpPr>
          <p:grpSpPr bwMode="auto">
            <a:xfrm>
              <a:off x="4445" y="1602"/>
              <a:ext cx="272" cy="408"/>
              <a:chOff x="1383" y="2432"/>
              <a:chExt cx="272" cy="408"/>
            </a:xfrm>
          </p:grpSpPr>
          <p:sp>
            <p:nvSpPr>
              <p:cNvPr id="17465" name="Line 88"/>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66" name="Oval 89"/>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7467" name="Line 90"/>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59" name="Text Box 98"/>
            <p:cNvSpPr txBox="1">
              <a:spLocks noChangeArrowheads="1"/>
            </p:cNvSpPr>
            <p:nvPr/>
          </p:nvSpPr>
          <p:spPr bwMode="auto">
            <a:xfrm>
              <a:off x="4173" y="1722"/>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0</a:t>
              </a:r>
              <a:endParaRPr lang="en-US" altLang="zh-CN" sz="2000" b="1">
                <a:ea typeface="楷体_GB2312" pitchFamily="49" charset="-122"/>
              </a:endParaRPr>
            </a:p>
          </p:txBody>
        </p:sp>
        <p:sp>
          <p:nvSpPr>
            <p:cNvPr id="17460" name="Text Box 99"/>
            <p:cNvSpPr txBox="1">
              <a:spLocks noChangeArrowheads="1"/>
            </p:cNvSpPr>
            <p:nvPr/>
          </p:nvSpPr>
          <p:spPr bwMode="auto">
            <a:xfrm>
              <a:off x="3520" y="1488"/>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7461" name="Text Box 104"/>
            <p:cNvSpPr txBox="1">
              <a:spLocks noChangeArrowheads="1"/>
            </p:cNvSpPr>
            <p:nvPr/>
          </p:nvSpPr>
          <p:spPr bwMode="auto">
            <a:xfrm>
              <a:off x="3357" y="1942"/>
              <a:ext cx="4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10V</a:t>
              </a:r>
            </a:p>
          </p:txBody>
        </p:sp>
        <p:sp>
          <p:nvSpPr>
            <p:cNvPr id="17462" name="Text Box 109"/>
            <p:cNvSpPr txBox="1">
              <a:spLocks noChangeArrowheads="1"/>
            </p:cNvSpPr>
            <p:nvPr/>
          </p:nvSpPr>
          <p:spPr bwMode="auto">
            <a:xfrm>
              <a:off x="4320" y="1552"/>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7463" name="Text Box 110"/>
            <p:cNvSpPr txBox="1">
              <a:spLocks noChangeArrowheads="1"/>
            </p:cNvSpPr>
            <p:nvPr/>
          </p:nvSpPr>
          <p:spPr bwMode="auto">
            <a:xfrm>
              <a:off x="4310" y="185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7464" name="Text Box 111"/>
            <p:cNvSpPr txBox="1">
              <a:spLocks noChangeArrowheads="1"/>
            </p:cNvSpPr>
            <p:nvPr/>
          </p:nvSpPr>
          <p:spPr bwMode="auto">
            <a:xfrm>
              <a:off x="4604" y="1495"/>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t>
              </a:r>
              <a:r>
                <a:rPr lang="en-US" altLang="zh-CN" sz="2000" b="1">
                  <a:ea typeface="楷体_GB2312" pitchFamily="49" charset="-122"/>
                  <a:sym typeface="Symbol" pitchFamily="18" charset="2"/>
                </a:rPr>
                <a:t>A</a:t>
              </a:r>
              <a:endParaRPr lang="en-US" altLang="zh-CN" sz="2000" b="1">
                <a:ea typeface="楷体_GB2312" pitchFamily="49" charset="-122"/>
              </a:endParaRPr>
            </a:p>
          </p:txBody>
        </p:sp>
      </p:grpSp>
      <p:sp>
        <p:nvSpPr>
          <p:cNvPr id="122036" name="AutoShape 180"/>
          <p:cNvSpPr>
            <a:spLocks noChangeArrowheads="1"/>
          </p:cNvSpPr>
          <p:nvPr/>
        </p:nvSpPr>
        <p:spPr bwMode="auto">
          <a:xfrm>
            <a:off x="4608513" y="285432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000">
              <a:ea typeface="楷体_GB2312" pitchFamily="49" charset="-122"/>
            </a:endParaRPr>
          </a:p>
        </p:txBody>
      </p:sp>
      <p:sp>
        <p:nvSpPr>
          <p:cNvPr id="122037" name="Text Box 181"/>
          <p:cNvSpPr txBox="1">
            <a:spLocks noChangeArrowheads="1"/>
          </p:cNvSpPr>
          <p:nvPr/>
        </p:nvSpPr>
        <p:spPr bwMode="auto">
          <a:xfrm>
            <a:off x="325438" y="4078288"/>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p>
        </p:txBody>
      </p:sp>
      <p:graphicFrame>
        <p:nvGraphicFramePr>
          <p:cNvPr id="122041" name="Object 185"/>
          <p:cNvGraphicFramePr>
            <a:graphicFrameLocks noChangeAspect="1"/>
          </p:cNvGraphicFramePr>
          <p:nvPr/>
        </p:nvGraphicFramePr>
        <p:xfrm>
          <a:off x="4703763" y="4859338"/>
          <a:ext cx="1273175" cy="501650"/>
        </p:xfrm>
        <a:graphic>
          <a:graphicData uri="http://schemas.openxmlformats.org/presentationml/2006/ole">
            <mc:AlternateContent xmlns:mc="http://schemas.openxmlformats.org/markup-compatibility/2006">
              <mc:Choice xmlns:v="urn:schemas-microsoft-com:vml" Requires="v">
                <p:oleObj spid="_x0000_s17509" name="Equation" r:id="rId8" imgW="520560" imgH="203040" progId="Equation.DSMT4">
                  <p:embed/>
                </p:oleObj>
              </mc:Choice>
              <mc:Fallback>
                <p:oleObj name="Equation" r:id="rId8" imgW="520560" imgH="203040" progId="Equation.DSMT4">
                  <p:embed/>
                  <p:pic>
                    <p:nvPicPr>
                      <p:cNvPr id="0" name="Object 1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3763" y="4859338"/>
                        <a:ext cx="12731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0"/>
          <p:cNvGraphicFramePr>
            <a:graphicFrameLocks noChangeAspect="1"/>
          </p:cNvGraphicFramePr>
          <p:nvPr/>
        </p:nvGraphicFramePr>
        <p:xfrm>
          <a:off x="3862388" y="1863725"/>
          <a:ext cx="1646237" cy="520700"/>
        </p:xfrm>
        <a:graphic>
          <a:graphicData uri="http://schemas.openxmlformats.org/presentationml/2006/ole">
            <mc:AlternateContent xmlns:mc="http://schemas.openxmlformats.org/markup-compatibility/2006">
              <mc:Choice xmlns:v="urn:schemas-microsoft-com:vml" Requires="v">
                <p:oleObj spid="_x0000_s17510" name="Equation" r:id="rId10" imgW="723600" imgH="228600" progId="Equation.DSMT4">
                  <p:embed/>
                </p:oleObj>
              </mc:Choice>
              <mc:Fallback>
                <p:oleObj name="Equation" r:id="rId10" imgW="723600" imgH="22860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2388" y="1863725"/>
                        <a:ext cx="1646237" cy="520700"/>
                      </a:xfrm>
                      <a:prstGeom prst="rect">
                        <a:avLst/>
                      </a:prstGeom>
                      <a:solidFill>
                        <a:srgbClr val="00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037"/>
                                        </p:tgtEl>
                                        <p:attrNameLst>
                                          <p:attrName>style.visibility</p:attrName>
                                        </p:attrNameLst>
                                      </p:cBhvr>
                                      <p:to>
                                        <p:strVal val="visible"/>
                                      </p:to>
                                    </p:set>
                                    <p:animEffect transition="in" filter="dissolve">
                                      <p:cBhvr>
                                        <p:cTn id="7" dur="500"/>
                                        <p:tgtEl>
                                          <p:spTgt spid="12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70"/>
                                        </p:tgtEl>
                                        <p:attrNameLst>
                                          <p:attrName>style.visibility</p:attrName>
                                        </p:attrNameLst>
                                      </p:cBhvr>
                                      <p:to>
                                        <p:strVal val="visible"/>
                                      </p:to>
                                    </p:set>
                                    <p:animEffect transition="in" filter="dissolve">
                                      <p:cBhvr>
                                        <p:cTn id="12" dur="500"/>
                                        <p:tgtEl>
                                          <p:spTgt spid="121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2036"/>
                                        </p:tgtEl>
                                        <p:attrNameLst>
                                          <p:attrName>style.visibility</p:attrName>
                                        </p:attrNameLst>
                                      </p:cBhvr>
                                      <p:to>
                                        <p:strVal val="visible"/>
                                      </p:to>
                                    </p:set>
                                    <p:anim calcmode="lin" valueType="num">
                                      <p:cBhvr additive="base">
                                        <p:cTn id="17" dur="500" fill="hold"/>
                                        <p:tgtEl>
                                          <p:spTgt spid="122036"/>
                                        </p:tgtEl>
                                        <p:attrNameLst>
                                          <p:attrName>ppt_x</p:attrName>
                                        </p:attrNameLst>
                                      </p:cBhvr>
                                      <p:tavLst>
                                        <p:tav tm="0">
                                          <p:val>
                                            <p:strVal val="0-#ppt_w/2"/>
                                          </p:val>
                                        </p:tav>
                                        <p:tav tm="100000">
                                          <p:val>
                                            <p:strVal val="#ppt_x"/>
                                          </p:val>
                                        </p:tav>
                                      </p:tavLst>
                                    </p:anim>
                                    <p:anim calcmode="lin" valueType="num">
                                      <p:cBhvr additive="base">
                                        <p:cTn id="18" dur="500" fill="hold"/>
                                        <p:tgtEl>
                                          <p:spTgt spid="1220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7500"/>
                                        </p:tgtEl>
                                        <p:attrNameLst>
                                          <p:attrName>style.visibility</p:attrName>
                                        </p:attrNameLst>
                                      </p:cBhvr>
                                      <p:to>
                                        <p:strVal val="visible"/>
                                      </p:to>
                                    </p:set>
                                    <p:animEffect transition="in" filter="dissolve">
                                      <p:cBhvr>
                                        <p:cTn id="23" dur="500"/>
                                        <p:tgtEl>
                                          <p:spTgt spid="175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2187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2041"/>
                                        </p:tgtEl>
                                        <p:attrNameLst>
                                          <p:attrName>style.visibility</p:attrName>
                                        </p:attrNameLst>
                                      </p:cBhvr>
                                      <p:to>
                                        <p:strVal val="visible"/>
                                      </p:to>
                                    </p:set>
                                    <p:animEffect transition="in" filter="dissolve">
                                      <p:cBhvr>
                                        <p:cTn id="32" dur="500"/>
                                        <p:tgtEl>
                                          <p:spTgt spid="1220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0" grpId="0"/>
      <p:bldP spid="122036" grpId="0" animBg="1"/>
      <p:bldP spid="1220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250825" y="549275"/>
            <a:ext cx="8856663" cy="1073150"/>
            <a:chOff x="158" y="96"/>
            <a:chExt cx="5579" cy="676"/>
          </a:xfrm>
        </p:grpSpPr>
        <p:graphicFrame>
          <p:nvGraphicFramePr>
            <p:cNvPr id="128005" name="Object 7"/>
            <p:cNvGraphicFramePr>
              <a:graphicFrameLocks noChangeAspect="1"/>
            </p:cNvGraphicFramePr>
            <p:nvPr/>
          </p:nvGraphicFramePr>
          <p:xfrm>
            <a:off x="255" y="368"/>
            <a:ext cx="5256" cy="404"/>
          </p:xfrm>
          <a:graphic>
            <a:graphicData uri="http://schemas.openxmlformats.org/presentationml/2006/ole">
              <mc:AlternateContent xmlns:mc="http://schemas.openxmlformats.org/markup-compatibility/2006">
                <mc:Choice xmlns:v="urn:schemas-microsoft-com:vml" Requires="v">
                  <p:oleObj spid="_x0000_s128098" name="Equation" r:id="rId4" imgW="3301920" imgH="253800" progId="Equation.DSMT4">
                    <p:embed/>
                  </p:oleObj>
                </mc:Choice>
                <mc:Fallback>
                  <p:oleObj name="Equation" r:id="rId4" imgW="3301920" imgH="253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 y="368"/>
                          <a:ext cx="5256"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6" name="Text Box 39"/>
            <p:cNvSpPr txBox="1">
              <a:spLocks noChangeArrowheads="1"/>
            </p:cNvSpPr>
            <p:nvPr/>
          </p:nvSpPr>
          <p:spPr bwMode="auto">
            <a:xfrm>
              <a:off x="158" y="96"/>
              <a:ext cx="5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a:t>
              </a:r>
              <a:r>
                <a:rPr kumimoji="0" lang="zh-CN" altLang="en-US" b="1">
                  <a:ea typeface="楷体_GB2312" pitchFamily="49" charset="-122"/>
                </a:rPr>
                <a:t>求：</a:t>
              </a:r>
              <a:r>
                <a:rPr kumimoji="0" lang="en-US" altLang="zh-CN" b="1">
                  <a:ea typeface="楷体_GB2312" pitchFamily="49" charset="-122"/>
                </a:rPr>
                <a:t>(1) </a:t>
              </a:r>
              <a:r>
                <a:rPr kumimoji="0" lang="zh-CN" altLang="en-US" b="1">
                  <a:ea typeface="楷体_GB2312" pitchFamily="49" charset="-122"/>
                </a:rPr>
                <a:t>端电压</a:t>
              </a:r>
              <a:r>
                <a:rPr kumimoji="0" lang="en-US" altLang="zh-CN" b="1" i="1">
                  <a:ea typeface="楷体_GB2312" pitchFamily="49" charset="-122"/>
                </a:rPr>
                <a:t>u</a:t>
              </a:r>
              <a:r>
                <a:rPr kumimoji="0" lang="zh-CN" altLang="en-US" b="1">
                  <a:ea typeface="楷体_GB2312" pitchFamily="49" charset="-122"/>
                </a:rPr>
                <a:t>及其有效值；</a:t>
              </a:r>
              <a:r>
                <a:rPr kumimoji="0" lang="en-US" altLang="zh-CN" b="1">
                  <a:ea typeface="楷体_GB2312" pitchFamily="49" charset="-122"/>
                </a:rPr>
                <a:t>(2) </a:t>
              </a:r>
              <a:r>
                <a:rPr kumimoji="0" lang="zh-CN" altLang="en-US" b="1">
                  <a:ea typeface="楷体_GB2312" pitchFamily="49" charset="-122"/>
                </a:rPr>
                <a:t>电流源发出的平均功率。</a:t>
              </a:r>
            </a:p>
          </p:txBody>
        </p:sp>
      </p:grpSp>
      <p:grpSp>
        <p:nvGrpSpPr>
          <p:cNvPr id="128007" name="Group 7"/>
          <p:cNvGrpSpPr>
            <a:grpSpLocks/>
          </p:cNvGrpSpPr>
          <p:nvPr/>
        </p:nvGrpSpPr>
        <p:grpSpPr bwMode="auto">
          <a:xfrm>
            <a:off x="720725" y="1627188"/>
            <a:ext cx="3706813" cy="2222500"/>
            <a:chOff x="454" y="1025"/>
            <a:chExt cx="2335" cy="1400"/>
          </a:xfrm>
        </p:grpSpPr>
        <p:sp>
          <p:nvSpPr>
            <p:cNvPr id="128008" name="Oval 69"/>
            <p:cNvSpPr>
              <a:spLocks noChangeArrowheads="1"/>
            </p:cNvSpPr>
            <p:nvPr/>
          </p:nvSpPr>
          <p:spPr bwMode="auto">
            <a:xfrm>
              <a:off x="1498" y="197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28009" name="Oval 47"/>
            <p:cNvSpPr>
              <a:spLocks noChangeArrowheads="1"/>
            </p:cNvSpPr>
            <p:nvPr/>
          </p:nvSpPr>
          <p:spPr bwMode="auto">
            <a:xfrm>
              <a:off x="772" y="197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28010" name="Rectangle 43"/>
            <p:cNvSpPr>
              <a:spLocks noChangeArrowheads="1"/>
            </p:cNvSpPr>
            <p:nvPr/>
          </p:nvSpPr>
          <p:spPr bwMode="auto">
            <a:xfrm>
              <a:off x="908" y="1337"/>
              <a:ext cx="1451" cy="108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28011" name="Line 44"/>
            <p:cNvSpPr>
              <a:spLocks noChangeShapeType="1"/>
            </p:cNvSpPr>
            <p:nvPr/>
          </p:nvSpPr>
          <p:spPr bwMode="auto">
            <a:xfrm>
              <a:off x="1634" y="1337"/>
              <a:ext cx="0" cy="10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8012" name="Text Box 45"/>
            <p:cNvSpPr txBox="1">
              <a:spLocks noChangeArrowheads="1"/>
            </p:cNvSpPr>
            <p:nvPr/>
          </p:nvSpPr>
          <p:spPr bwMode="auto">
            <a:xfrm>
              <a:off x="646" y="1787"/>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28013" name="Text Box 46"/>
            <p:cNvSpPr txBox="1">
              <a:spLocks noChangeArrowheads="1"/>
            </p:cNvSpPr>
            <p:nvPr/>
          </p:nvSpPr>
          <p:spPr bwMode="auto">
            <a:xfrm>
              <a:off x="636" y="208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28014" name="Text Box 51"/>
            <p:cNvSpPr txBox="1">
              <a:spLocks noChangeArrowheads="1"/>
            </p:cNvSpPr>
            <p:nvPr/>
          </p:nvSpPr>
          <p:spPr bwMode="auto">
            <a:xfrm>
              <a:off x="2073" y="1560"/>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28015" name="Text Box 52"/>
            <p:cNvSpPr txBox="1">
              <a:spLocks noChangeArrowheads="1"/>
            </p:cNvSpPr>
            <p:nvPr/>
          </p:nvSpPr>
          <p:spPr bwMode="auto">
            <a:xfrm>
              <a:off x="2064" y="188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28016" name="Rectangle 53"/>
            <p:cNvSpPr>
              <a:spLocks noChangeArrowheads="1"/>
            </p:cNvSpPr>
            <p:nvPr/>
          </p:nvSpPr>
          <p:spPr bwMode="auto">
            <a:xfrm rot="5400000">
              <a:off x="772" y="1586"/>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000">
                <a:ea typeface="楷体_GB2312" pitchFamily="49" charset="-122"/>
              </a:endParaRPr>
            </a:p>
          </p:txBody>
        </p:sp>
        <p:grpSp>
          <p:nvGrpSpPr>
            <p:cNvPr id="128017" name="Group 54"/>
            <p:cNvGrpSpPr>
              <a:grpSpLocks/>
            </p:cNvGrpSpPr>
            <p:nvPr/>
          </p:nvGrpSpPr>
          <p:grpSpPr bwMode="auto">
            <a:xfrm>
              <a:off x="2223" y="1632"/>
              <a:ext cx="272" cy="408"/>
              <a:chOff x="1383" y="2432"/>
              <a:chExt cx="272" cy="408"/>
            </a:xfrm>
          </p:grpSpPr>
          <p:sp>
            <p:nvSpPr>
              <p:cNvPr id="128018" name="Line 55"/>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Oval 56"/>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28020" name="Line 57"/>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21" name="Freeform 58"/>
            <p:cNvSpPr>
              <a:spLocks/>
            </p:cNvSpPr>
            <p:nvPr/>
          </p:nvSpPr>
          <p:spPr bwMode="auto">
            <a:xfrm rot="5400000">
              <a:off x="1225" y="1156"/>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grpSp>
          <p:nvGrpSpPr>
            <p:cNvPr id="128022" name="Group 59"/>
            <p:cNvGrpSpPr>
              <a:grpSpLocks/>
            </p:cNvGrpSpPr>
            <p:nvPr/>
          </p:nvGrpSpPr>
          <p:grpSpPr bwMode="auto">
            <a:xfrm>
              <a:off x="1543" y="1451"/>
              <a:ext cx="182" cy="317"/>
              <a:chOff x="4059" y="1873"/>
              <a:chExt cx="182" cy="317"/>
            </a:xfrm>
          </p:grpSpPr>
          <p:sp useBgFill="1">
            <p:nvSpPr>
              <p:cNvPr id="128023" name="Rectangle 60"/>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sz="2000">
                  <a:ea typeface="楷体_GB2312" pitchFamily="49" charset="-122"/>
                </a:endParaRPr>
              </a:p>
            </p:txBody>
          </p:sp>
          <p:sp>
            <p:nvSpPr>
              <p:cNvPr id="128024" name="Line 61"/>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Rectangle 62"/>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000">
                  <a:ea typeface="楷体_GB2312" pitchFamily="49" charset="-122"/>
                </a:endParaRPr>
              </a:p>
            </p:txBody>
          </p:sp>
          <p:sp>
            <p:nvSpPr>
              <p:cNvPr id="128026" name="Rectangle 63"/>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000">
                  <a:ea typeface="楷体_GB2312" pitchFamily="49" charset="-122"/>
                </a:endParaRPr>
              </a:p>
            </p:txBody>
          </p:sp>
          <p:sp>
            <p:nvSpPr>
              <p:cNvPr id="128027" name="Line 64"/>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28" name="Text Box 65"/>
            <p:cNvSpPr txBox="1">
              <a:spLocks noChangeArrowheads="1"/>
            </p:cNvSpPr>
            <p:nvPr/>
          </p:nvSpPr>
          <p:spPr bwMode="auto">
            <a:xfrm>
              <a:off x="454" y="1927"/>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S1</a:t>
              </a:r>
              <a:endParaRPr lang="en-US" altLang="zh-CN" sz="2000" b="1">
                <a:ea typeface="楷体_GB2312" pitchFamily="49" charset="-122"/>
              </a:endParaRPr>
            </a:p>
          </p:txBody>
        </p:sp>
        <p:sp>
          <p:nvSpPr>
            <p:cNvPr id="128029" name="Text Box 67"/>
            <p:cNvSpPr txBox="1">
              <a:spLocks noChangeArrowheads="1"/>
            </p:cNvSpPr>
            <p:nvPr/>
          </p:nvSpPr>
          <p:spPr bwMode="auto">
            <a:xfrm>
              <a:off x="549" y="150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28030" name="Text Box 68"/>
            <p:cNvSpPr txBox="1">
              <a:spLocks noChangeArrowheads="1"/>
            </p:cNvSpPr>
            <p:nvPr/>
          </p:nvSpPr>
          <p:spPr bwMode="auto">
            <a:xfrm>
              <a:off x="1089" y="1473"/>
              <a:ext cx="6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10</a:t>
              </a:r>
              <a:r>
                <a:rPr lang="en-US" altLang="zh-CN" sz="2000" b="1" baseline="30000">
                  <a:ea typeface="楷体_GB2312" pitchFamily="49" charset="-122"/>
                </a:rPr>
                <a:t>-2</a:t>
              </a:r>
              <a:r>
                <a:rPr lang="en-US" altLang="zh-CN" sz="2000" b="1">
                  <a:ea typeface="楷体_GB2312" pitchFamily="49" charset="-122"/>
                </a:rPr>
                <a:t>F</a:t>
              </a:r>
            </a:p>
          </p:txBody>
        </p:sp>
        <p:sp>
          <p:nvSpPr>
            <p:cNvPr id="128031" name="Text Box 70"/>
            <p:cNvSpPr txBox="1">
              <a:spLocks noChangeArrowheads="1"/>
            </p:cNvSpPr>
            <p:nvPr/>
          </p:nvSpPr>
          <p:spPr bwMode="auto">
            <a:xfrm>
              <a:off x="1372" y="1787"/>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28032" name="Text Box 71"/>
            <p:cNvSpPr txBox="1">
              <a:spLocks noChangeArrowheads="1"/>
            </p:cNvSpPr>
            <p:nvPr/>
          </p:nvSpPr>
          <p:spPr bwMode="auto">
            <a:xfrm>
              <a:off x="1362" y="208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28033" name="Text Box 72"/>
            <p:cNvSpPr txBox="1">
              <a:spLocks noChangeArrowheads="1"/>
            </p:cNvSpPr>
            <p:nvPr/>
          </p:nvSpPr>
          <p:spPr bwMode="auto">
            <a:xfrm>
              <a:off x="1179" y="1911"/>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S2</a:t>
              </a:r>
              <a:endParaRPr lang="en-US" altLang="zh-CN" sz="2000" b="1">
                <a:ea typeface="楷体_GB2312" pitchFamily="49" charset="-122"/>
              </a:endParaRPr>
            </a:p>
          </p:txBody>
        </p:sp>
        <p:sp>
          <p:nvSpPr>
            <p:cNvPr id="128034" name="Text Box 73"/>
            <p:cNvSpPr txBox="1">
              <a:spLocks noChangeArrowheads="1"/>
            </p:cNvSpPr>
            <p:nvPr/>
          </p:nvSpPr>
          <p:spPr bwMode="auto">
            <a:xfrm>
              <a:off x="2018" y="1730"/>
              <a:ext cx="2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endParaRPr lang="en-US" altLang="zh-CN" sz="2000" b="1">
                <a:ea typeface="楷体_GB2312" pitchFamily="49" charset="-122"/>
              </a:endParaRPr>
            </a:p>
          </p:txBody>
        </p:sp>
        <p:sp>
          <p:nvSpPr>
            <p:cNvPr id="128035" name="Text Box 74"/>
            <p:cNvSpPr txBox="1">
              <a:spLocks noChangeArrowheads="1"/>
            </p:cNvSpPr>
            <p:nvPr/>
          </p:nvSpPr>
          <p:spPr bwMode="auto">
            <a:xfrm>
              <a:off x="1043" y="1025"/>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0.4H</a:t>
              </a:r>
            </a:p>
          </p:txBody>
        </p:sp>
        <p:sp>
          <p:nvSpPr>
            <p:cNvPr id="128036" name="Text Box 75"/>
            <p:cNvSpPr txBox="1">
              <a:spLocks noChangeArrowheads="1"/>
            </p:cNvSpPr>
            <p:nvPr/>
          </p:nvSpPr>
          <p:spPr bwMode="auto">
            <a:xfrm>
              <a:off x="2404" y="1525"/>
              <a:ext cx="3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i</a:t>
              </a:r>
              <a:r>
                <a:rPr lang="en-US" altLang="zh-CN" sz="2000" b="1" baseline="-25000">
                  <a:ea typeface="楷体_GB2312" pitchFamily="49" charset="-122"/>
                </a:rPr>
                <a:t>S</a:t>
              </a:r>
              <a:endParaRPr lang="en-US" altLang="zh-CN" sz="2000" b="1">
                <a:ea typeface="楷体_GB2312" pitchFamily="49" charset="-122"/>
              </a:endParaRPr>
            </a:p>
          </p:txBody>
        </p:sp>
      </p:grpSp>
      <p:sp>
        <p:nvSpPr>
          <p:cNvPr id="122036" name="AutoShape 180"/>
          <p:cNvSpPr>
            <a:spLocks noChangeArrowheads="1"/>
          </p:cNvSpPr>
          <p:nvPr/>
        </p:nvSpPr>
        <p:spPr bwMode="auto">
          <a:xfrm>
            <a:off x="4608513" y="285432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sz="2000">
              <a:ea typeface="楷体_GB2312" pitchFamily="49" charset="-122"/>
            </a:endParaRPr>
          </a:p>
        </p:txBody>
      </p:sp>
      <p:sp>
        <p:nvSpPr>
          <p:cNvPr id="122037" name="Text Box 181"/>
          <p:cNvSpPr txBox="1">
            <a:spLocks noChangeArrowheads="1"/>
          </p:cNvSpPr>
          <p:nvPr/>
        </p:nvSpPr>
        <p:spPr bwMode="auto">
          <a:xfrm>
            <a:off x="325438" y="4078288"/>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p>
        </p:txBody>
      </p:sp>
      <p:grpSp>
        <p:nvGrpSpPr>
          <p:cNvPr id="8" name="Group 152"/>
          <p:cNvGrpSpPr>
            <a:grpSpLocks/>
          </p:cNvGrpSpPr>
          <p:nvPr/>
        </p:nvGrpSpPr>
        <p:grpSpPr bwMode="auto">
          <a:xfrm>
            <a:off x="5443538" y="1665288"/>
            <a:ext cx="3629025" cy="2227262"/>
            <a:chOff x="1320" y="-1632"/>
            <a:chExt cx="2286" cy="1403"/>
          </a:xfrm>
        </p:grpSpPr>
        <p:sp>
          <p:nvSpPr>
            <p:cNvPr id="128058" name="Oval 153"/>
            <p:cNvSpPr>
              <a:spLocks noChangeArrowheads="1"/>
            </p:cNvSpPr>
            <p:nvPr/>
          </p:nvSpPr>
          <p:spPr bwMode="auto">
            <a:xfrm>
              <a:off x="2313" y="-68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ea typeface="楷体_GB2312" pitchFamily="49" charset="-122"/>
              </a:endParaRPr>
            </a:p>
          </p:txBody>
        </p:sp>
        <p:sp>
          <p:nvSpPr>
            <p:cNvPr id="128059" name="Rectangle 154"/>
            <p:cNvSpPr>
              <a:spLocks noChangeArrowheads="1"/>
            </p:cNvSpPr>
            <p:nvPr/>
          </p:nvSpPr>
          <p:spPr bwMode="auto">
            <a:xfrm>
              <a:off x="1723" y="-1317"/>
              <a:ext cx="1451" cy="108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28060" name="Line 155"/>
            <p:cNvSpPr>
              <a:spLocks noChangeShapeType="1"/>
            </p:cNvSpPr>
            <p:nvPr/>
          </p:nvSpPr>
          <p:spPr bwMode="auto">
            <a:xfrm>
              <a:off x="2449" y="-1317"/>
              <a:ext cx="0" cy="10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8061" name="Text Box 156"/>
            <p:cNvSpPr txBox="1">
              <a:spLocks noChangeArrowheads="1"/>
            </p:cNvSpPr>
            <p:nvPr/>
          </p:nvSpPr>
          <p:spPr bwMode="auto">
            <a:xfrm>
              <a:off x="2879" y="-111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128062" name="Text Box 157"/>
            <p:cNvSpPr txBox="1">
              <a:spLocks noChangeArrowheads="1"/>
            </p:cNvSpPr>
            <p:nvPr/>
          </p:nvSpPr>
          <p:spPr bwMode="auto">
            <a:xfrm>
              <a:off x="2879" y="-7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128063" name="Rectangle 158"/>
            <p:cNvSpPr>
              <a:spLocks noChangeArrowheads="1"/>
            </p:cNvSpPr>
            <p:nvPr/>
          </p:nvSpPr>
          <p:spPr bwMode="auto">
            <a:xfrm rot="5400000">
              <a:off x="1587" y="-835"/>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grpSp>
          <p:nvGrpSpPr>
            <p:cNvPr id="128064" name="Group 159"/>
            <p:cNvGrpSpPr>
              <a:grpSpLocks/>
            </p:cNvGrpSpPr>
            <p:nvPr/>
          </p:nvGrpSpPr>
          <p:grpSpPr bwMode="auto">
            <a:xfrm>
              <a:off x="3038" y="-1022"/>
              <a:ext cx="272" cy="408"/>
              <a:chOff x="1383" y="2432"/>
              <a:chExt cx="272" cy="408"/>
            </a:xfrm>
          </p:grpSpPr>
          <p:sp>
            <p:nvSpPr>
              <p:cNvPr id="128065" name="Line 160"/>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8066" name="Oval 161"/>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ea typeface="楷体_GB2312" pitchFamily="49" charset="-122"/>
                </a:endParaRPr>
              </a:p>
            </p:txBody>
          </p:sp>
          <p:sp>
            <p:nvSpPr>
              <p:cNvPr id="128067" name="Line 162"/>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68" name="Freeform 163"/>
            <p:cNvSpPr>
              <a:spLocks/>
            </p:cNvSpPr>
            <p:nvPr/>
          </p:nvSpPr>
          <p:spPr bwMode="auto">
            <a:xfrm rot="5400000">
              <a:off x="2040" y="-1498"/>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grpSp>
          <p:nvGrpSpPr>
            <p:cNvPr id="128069" name="Group 164"/>
            <p:cNvGrpSpPr>
              <a:grpSpLocks/>
            </p:cNvGrpSpPr>
            <p:nvPr/>
          </p:nvGrpSpPr>
          <p:grpSpPr bwMode="auto">
            <a:xfrm>
              <a:off x="2358" y="-1203"/>
              <a:ext cx="182" cy="317"/>
              <a:chOff x="4059" y="1873"/>
              <a:chExt cx="182" cy="317"/>
            </a:xfrm>
          </p:grpSpPr>
          <p:sp useBgFill="1">
            <p:nvSpPr>
              <p:cNvPr id="128070" name="Rectangle 165"/>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128071" name="Line 166"/>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72" name="Rectangle 167"/>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28073" name="Rectangle 168"/>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28074" name="Line 169"/>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75" name="Text Box 170"/>
            <p:cNvSpPr txBox="1">
              <a:spLocks noChangeArrowheads="1"/>
            </p:cNvSpPr>
            <p:nvPr/>
          </p:nvSpPr>
          <p:spPr bwMode="auto">
            <a:xfrm>
              <a:off x="1320" y="-918"/>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28076" name="Text Box 171"/>
            <p:cNvSpPr txBox="1">
              <a:spLocks noChangeArrowheads="1"/>
            </p:cNvSpPr>
            <p:nvPr/>
          </p:nvSpPr>
          <p:spPr bwMode="auto">
            <a:xfrm>
              <a:off x="2178" y="-88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128077" name="Text Box 172"/>
            <p:cNvSpPr txBox="1">
              <a:spLocks noChangeArrowheads="1"/>
            </p:cNvSpPr>
            <p:nvPr/>
          </p:nvSpPr>
          <p:spPr bwMode="auto">
            <a:xfrm>
              <a:off x="2177" y="-5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128078" name="Text Box 173"/>
            <p:cNvSpPr txBox="1">
              <a:spLocks noChangeArrowheads="1"/>
            </p:cNvSpPr>
            <p:nvPr/>
          </p:nvSpPr>
          <p:spPr bwMode="auto">
            <a:xfrm>
              <a:off x="1747" y="-668"/>
              <a:ext cx="9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20∠0°</a:t>
              </a:r>
              <a:endParaRPr lang="en-US" altLang="zh-CN" sz="2000" b="1" baseline="-25000">
                <a:ea typeface="楷体_GB2312" pitchFamily="49" charset="-122"/>
              </a:endParaRPr>
            </a:p>
          </p:txBody>
        </p:sp>
        <p:sp>
          <p:nvSpPr>
            <p:cNvPr id="128079" name="Text Box 174"/>
            <p:cNvSpPr txBox="1">
              <a:spLocks noChangeArrowheads="1"/>
            </p:cNvSpPr>
            <p:nvPr/>
          </p:nvSpPr>
          <p:spPr bwMode="auto">
            <a:xfrm>
              <a:off x="1904" y="-1632"/>
              <a:ext cx="5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a:ea typeface="楷体_GB2312" pitchFamily="49" charset="-122"/>
                </a:rPr>
                <a:t>j4 </a:t>
              </a:r>
              <a:r>
                <a:rPr lang="en-US" altLang="zh-CN" sz="1800" b="1">
                  <a:ea typeface="楷体_GB2312" pitchFamily="49" charset="-122"/>
                  <a:sym typeface="Symbol" pitchFamily="18" charset="2"/>
                </a:rPr>
                <a:t></a:t>
              </a:r>
              <a:r>
                <a:rPr lang="en-US" altLang="zh-CN" sz="1800">
                  <a:ea typeface="楷体_GB2312" pitchFamily="49" charset="-122"/>
                </a:rPr>
                <a:t> </a:t>
              </a:r>
              <a:endParaRPr lang="en-US" altLang="zh-CN" sz="1800" b="1">
                <a:ea typeface="楷体_GB2312" pitchFamily="49" charset="-122"/>
              </a:endParaRPr>
            </a:p>
          </p:txBody>
        </p:sp>
        <p:sp>
          <p:nvSpPr>
            <p:cNvPr id="128080" name="Text Box 175"/>
            <p:cNvSpPr txBox="1">
              <a:spLocks noChangeArrowheads="1"/>
            </p:cNvSpPr>
            <p:nvPr/>
          </p:nvSpPr>
          <p:spPr bwMode="auto">
            <a:xfrm>
              <a:off x="1814" y="-1174"/>
              <a:ext cx="8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-j10 </a:t>
              </a:r>
              <a:r>
                <a:rPr lang="en-US" altLang="zh-CN" sz="2000" b="1">
                  <a:ea typeface="楷体_GB2312" pitchFamily="49" charset="-122"/>
                  <a:sym typeface="Symbol" pitchFamily="18" charset="2"/>
                </a:rPr>
                <a:t></a:t>
              </a:r>
              <a:r>
                <a:rPr lang="en-US" altLang="zh-CN" sz="2000">
                  <a:ea typeface="楷体_GB2312" pitchFamily="49" charset="-122"/>
                </a:rPr>
                <a:t> </a:t>
              </a:r>
              <a:endParaRPr lang="en-US" altLang="zh-CN" sz="2000" b="1">
                <a:ea typeface="楷体_GB2312" pitchFamily="49" charset="-122"/>
              </a:endParaRPr>
            </a:p>
          </p:txBody>
        </p:sp>
        <p:sp>
          <p:nvSpPr>
            <p:cNvPr id="128081" name="Text Box 176"/>
            <p:cNvSpPr txBox="1">
              <a:spLocks noChangeArrowheads="1"/>
            </p:cNvSpPr>
            <p:nvPr/>
          </p:nvSpPr>
          <p:spPr bwMode="auto">
            <a:xfrm>
              <a:off x="2609" y="-1287"/>
              <a:ext cx="9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20∠0°A</a:t>
              </a:r>
              <a:endParaRPr lang="en-US" altLang="zh-CN" sz="2000" b="1" baseline="-25000">
                <a:ea typeface="楷体_GB2312" pitchFamily="49" charset="-122"/>
              </a:endParaRPr>
            </a:p>
          </p:txBody>
        </p:sp>
        <p:grpSp>
          <p:nvGrpSpPr>
            <p:cNvPr id="128082" name="Group 177"/>
            <p:cNvGrpSpPr>
              <a:grpSpLocks/>
            </p:cNvGrpSpPr>
            <p:nvPr/>
          </p:nvGrpSpPr>
          <p:grpSpPr bwMode="auto">
            <a:xfrm>
              <a:off x="2744" y="-1015"/>
              <a:ext cx="420" cy="410"/>
              <a:chOff x="1825" y="187"/>
              <a:chExt cx="420" cy="410"/>
            </a:xfrm>
          </p:grpSpPr>
          <p:sp>
            <p:nvSpPr>
              <p:cNvPr id="128083" name="Text Box 178"/>
              <p:cNvSpPr txBox="1">
                <a:spLocks noChangeArrowheads="1"/>
              </p:cNvSpPr>
              <p:nvPr/>
            </p:nvSpPr>
            <p:spPr bwMode="auto">
              <a:xfrm>
                <a:off x="1867" y="187"/>
                <a:ext cx="2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i="1">
                    <a:ea typeface="楷体_GB2312" pitchFamily="49" charset="-122"/>
                  </a:rPr>
                  <a:t>·</a:t>
                </a:r>
                <a:endParaRPr lang="en-US" altLang="zh-CN" sz="3200" b="1" baseline="-25000">
                  <a:ea typeface="楷体_GB2312" pitchFamily="49" charset="-122"/>
                </a:endParaRPr>
              </a:p>
            </p:txBody>
          </p:sp>
          <p:sp>
            <p:nvSpPr>
              <p:cNvPr id="128084" name="Text Box 179"/>
              <p:cNvSpPr txBox="1">
                <a:spLocks noChangeArrowheads="1"/>
              </p:cNvSpPr>
              <p:nvPr/>
            </p:nvSpPr>
            <p:spPr bwMode="auto">
              <a:xfrm>
                <a:off x="1825" y="366"/>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b="1" i="1">
                    <a:ea typeface="楷体_GB2312" pitchFamily="49" charset="-122"/>
                  </a:rPr>
                  <a:t>U</a:t>
                </a:r>
                <a:r>
                  <a:rPr lang="en-US" altLang="zh-CN" sz="1800" b="1" baseline="-25000">
                    <a:ea typeface="楷体_GB2312" pitchFamily="49" charset="-122"/>
                  </a:rPr>
                  <a:t>1</a:t>
                </a:r>
                <a:endParaRPr lang="en-US" altLang="zh-CN" sz="1800" b="1">
                  <a:ea typeface="楷体_GB2312" pitchFamily="49" charset="-122"/>
                </a:endParaRPr>
              </a:p>
            </p:txBody>
          </p:sp>
        </p:grpSp>
      </p:grpSp>
      <p:graphicFrame>
        <p:nvGraphicFramePr>
          <p:cNvPr id="121880" name="Object 24"/>
          <p:cNvGraphicFramePr>
            <a:graphicFrameLocks noChangeAspect="1"/>
          </p:cNvGraphicFramePr>
          <p:nvPr/>
        </p:nvGraphicFramePr>
        <p:xfrm>
          <a:off x="2016125" y="4684713"/>
          <a:ext cx="5022850" cy="1049337"/>
        </p:xfrm>
        <a:graphic>
          <a:graphicData uri="http://schemas.openxmlformats.org/presentationml/2006/ole">
            <mc:AlternateContent xmlns:mc="http://schemas.openxmlformats.org/markup-compatibility/2006">
              <mc:Choice xmlns:v="urn:schemas-microsoft-com:vml" Requires="v">
                <p:oleObj spid="_x0000_s128099" name="Equation" r:id="rId6" imgW="1904760" imgH="419040" progId="Equation.DSMT4">
                  <p:embed/>
                </p:oleObj>
              </mc:Choice>
              <mc:Fallback>
                <p:oleObj name="Equation" r:id="rId6" imgW="1904760" imgH="419040" progId="Equation.DSMT4">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125" y="4684713"/>
                        <a:ext cx="5022850"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81" name="Object 25"/>
          <p:cNvGraphicFramePr>
            <a:graphicFrameLocks noChangeAspect="1"/>
          </p:cNvGraphicFramePr>
          <p:nvPr/>
        </p:nvGraphicFramePr>
        <p:xfrm>
          <a:off x="3529013" y="5770563"/>
          <a:ext cx="2566987" cy="754062"/>
        </p:xfrm>
        <a:graphic>
          <a:graphicData uri="http://schemas.openxmlformats.org/presentationml/2006/ole">
            <mc:AlternateContent xmlns:mc="http://schemas.openxmlformats.org/markup-compatibility/2006">
              <mc:Choice xmlns:v="urn:schemas-microsoft-com:vml" Requires="v">
                <p:oleObj spid="_x0000_s128100" name="Equation" r:id="rId8" imgW="1054080" imgH="304560" progId="Equation.DSMT4">
                  <p:embed/>
                </p:oleObj>
              </mc:Choice>
              <mc:Fallback>
                <p:oleObj name="Equation" r:id="rId8" imgW="1054080" imgH="304560"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9013" y="5770563"/>
                        <a:ext cx="2566987"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83" name="Text Box 27"/>
          <p:cNvSpPr txBox="1">
            <a:spLocks noChangeArrowheads="1"/>
          </p:cNvSpPr>
          <p:nvPr/>
        </p:nvSpPr>
        <p:spPr bwMode="auto">
          <a:xfrm>
            <a:off x="1079500" y="4087813"/>
            <a:ext cx="457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b="1">
                <a:ea typeface="楷体_GB2312" pitchFamily="49" charset="-122"/>
              </a:rPr>
              <a:t>交流分量作用相量模型如图</a:t>
            </a:r>
          </a:p>
        </p:txBody>
      </p:sp>
      <p:sp>
        <p:nvSpPr>
          <p:cNvPr id="122038" name="Text Box 182"/>
          <p:cNvSpPr txBox="1">
            <a:spLocks noChangeArrowheads="1"/>
          </p:cNvSpPr>
          <p:nvPr/>
        </p:nvSpPr>
        <p:spPr bwMode="auto">
          <a:xfrm>
            <a:off x="5327650" y="407828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b="1">
                <a:solidFill>
                  <a:srgbClr val="0000FF"/>
                </a:solidFill>
                <a:ea typeface="楷体_GB2312" pitchFamily="49" charset="-122"/>
              </a:rPr>
              <a:t>采用节点法计算：</a:t>
            </a:r>
          </a:p>
        </p:txBody>
      </p:sp>
      <p:sp>
        <p:nvSpPr>
          <p:cNvPr id="122047" name="AutoShape 191"/>
          <p:cNvSpPr>
            <a:spLocks noChangeArrowheads="1"/>
          </p:cNvSpPr>
          <p:nvPr/>
        </p:nvSpPr>
        <p:spPr bwMode="auto">
          <a:xfrm>
            <a:off x="2890838" y="6056313"/>
            <a:ext cx="466725" cy="333375"/>
          </a:xfrm>
          <a:prstGeom prst="rightArrow">
            <a:avLst>
              <a:gd name="adj1" fmla="val 50000"/>
              <a:gd name="adj2" fmla="val 35000"/>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graphicFrame>
        <p:nvGraphicFramePr>
          <p:cNvPr id="3" name="Object 25"/>
          <p:cNvGraphicFramePr>
            <a:graphicFrameLocks noChangeAspect="1"/>
          </p:cNvGraphicFramePr>
          <p:nvPr/>
        </p:nvGraphicFramePr>
        <p:xfrm>
          <a:off x="3840163" y="3254375"/>
          <a:ext cx="2027237" cy="679450"/>
        </p:xfrm>
        <a:graphic>
          <a:graphicData uri="http://schemas.openxmlformats.org/presentationml/2006/ole">
            <mc:AlternateContent xmlns:mc="http://schemas.openxmlformats.org/markup-compatibility/2006">
              <mc:Choice xmlns:v="urn:schemas-microsoft-com:vml" Requires="v">
                <p:oleObj spid="_x0000_s128101" name="Equation" r:id="rId10" imgW="1054080" imgH="304560" progId="Equation.DSMT4">
                  <p:embed/>
                </p:oleObj>
              </mc:Choice>
              <mc:Fallback>
                <p:oleObj name="Equation" r:id="rId10" imgW="1054080" imgH="304560"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163" y="3254375"/>
                        <a:ext cx="2027237" cy="679450"/>
                      </a:xfrm>
                      <a:prstGeom prst="rect">
                        <a:avLst/>
                      </a:prstGeom>
                      <a:solidFill>
                        <a:srgbClr val="00FFFF"/>
                      </a:solidFill>
                    </p:spPr>
                  </p:pic>
                </p:oleObj>
              </mc:Fallback>
            </mc:AlternateContent>
          </a:graphicData>
        </a:graphic>
      </p:graphicFrame>
      <p:graphicFrame>
        <p:nvGraphicFramePr>
          <p:cNvPr id="121876" name="Object 20"/>
          <p:cNvGraphicFramePr>
            <a:graphicFrameLocks noChangeAspect="1"/>
          </p:cNvGraphicFramePr>
          <p:nvPr/>
        </p:nvGraphicFramePr>
        <p:xfrm>
          <a:off x="3862388" y="1863725"/>
          <a:ext cx="1646237" cy="520700"/>
        </p:xfrm>
        <a:graphic>
          <a:graphicData uri="http://schemas.openxmlformats.org/presentationml/2006/ole">
            <mc:AlternateContent xmlns:mc="http://schemas.openxmlformats.org/markup-compatibility/2006">
              <mc:Choice xmlns:v="urn:schemas-microsoft-com:vml" Requires="v">
                <p:oleObj spid="_x0000_s128102" name="Equation" r:id="rId12" imgW="723600" imgH="228600" progId="Equation.DSMT4">
                  <p:embed/>
                </p:oleObj>
              </mc:Choice>
              <mc:Fallback>
                <p:oleObj name="Equation" r:id="rId12" imgW="723600" imgH="228600" progId="Equation.DSMT4">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62388" y="1863725"/>
                        <a:ext cx="1646237" cy="520700"/>
                      </a:xfrm>
                      <a:prstGeom prst="rect">
                        <a:avLst/>
                      </a:prstGeom>
                      <a:solidFill>
                        <a:srgbClr val="00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883"/>
                                        </p:tgtEl>
                                        <p:attrNameLst>
                                          <p:attrName>style.visibility</p:attrName>
                                        </p:attrNameLst>
                                      </p:cBhvr>
                                      <p:to>
                                        <p:strVal val="visible"/>
                                      </p:to>
                                    </p:set>
                                    <p:animEffect transition="in" filter="dissolve">
                                      <p:cBhvr>
                                        <p:cTn id="7" dur="500"/>
                                        <p:tgtEl>
                                          <p:spTgt spid="121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036"/>
                                        </p:tgtEl>
                                        <p:attrNameLst>
                                          <p:attrName>style.visibility</p:attrName>
                                        </p:attrNameLst>
                                      </p:cBhvr>
                                      <p:to>
                                        <p:strVal val="visible"/>
                                      </p:to>
                                    </p:set>
                                    <p:anim calcmode="lin" valueType="num">
                                      <p:cBhvr additive="base">
                                        <p:cTn id="12" dur="500" fill="hold"/>
                                        <p:tgtEl>
                                          <p:spTgt spid="122036"/>
                                        </p:tgtEl>
                                        <p:attrNameLst>
                                          <p:attrName>ppt_x</p:attrName>
                                        </p:attrNameLst>
                                      </p:cBhvr>
                                      <p:tavLst>
                                        <p:tav tm="0">
                                          <p:val>
                                            <p:strVal val="0-#ppt_w/2"/>
                                          </p:val>
                                        </p:tav>
                                        <p:tav tm="100000">
                                          <p:val>
                                            <p:strVal val="#ppt_x"/>
                                          </p:val>
                                        </p:tav>
                                      </p:tavLst>
                                    </p:anim>
                                    <p:anim calcmode="lin" valueType="num">
                                      <p:cBhvr additive="base">
                                        <p:cTn id="13" dur="500" fill="hold"/>
                                        <p:tgtEl>
                                          <p:spTgt spid="12203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2038"/>
                                        </p:tgtEl>
                                        <p:attrNameLst>
                                          <p:attrName>style.visibility</p:attrName>
                                        </p:attrNameLst>
                                      </p:cBhvr>
                                      <p:to>
                                        <p:strVal val="visible"/>
                                      </p:to>
                                    </p:set>
                                    <p:animEffect transition="in" filter="dissolve">
                                      <p:cBhvr>
                                        <p:cTn id="23" dur="500"/>
                                        <p:tgtEl>
                                          <p:spTgt spid="1220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121880"/>
                                        </p:tgtEl>
                                        <p:attrNameLst>
                                          <p:attrName>style.visibility</p:attrName>
                                        </p:attrNameLst>
                                      </p:cBhvr>
                                      <p:to>
                                        <p:strVal val="visible"/>
                                      </p:to>
                                    </p:set>
                                    <p:anim calcmode="lin" valueType="num">
                                      <p:cBhvr additive="base">
                                        <p:cTn id="28" dur="500" fill="hold"/>
                                        <p:tgtEl>
                                          <p:spTgt spid="121880"/>
                                        </p:tgtEl>
                                        <p:attrNameLst>
                                          <p:attrName>ppt_x</p:attrName>
                                        </p:attrNameLst>
                                      </p:cBhvr>
                                      <p:tavLst>
                                        <p:tav tm="0">
                                          <p:val>
                                            <p:strVal val="0-#ppt_w/2"/>
                                          </p:val>
                                        </p:tav>
                                        <p:tav tm="100000">
                                          <p:val>
                                            <p:strVal val="#ppt_x"/>
                                          </p:val>
                                        </p:tav>
                                      </p:tavLst>
                                    </p:anim>
                                    <p:anim calcmode="lin" valueType="num">
                                      <p:cBhvr additive="base">
                                        <p:cTn id="29" dur="500" fill="hold"/>
                                        <p:tgtEl>
                                          <p:spTgt spid="12188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22047"/>
                                        </p:tgtEl>
                                        <p:attrNameLst>
                                          <p:attrName>style.visibility</p:attrName>
                                        </p:attrNameLst>
                                      </p:cBhvr>
                                      <p:to>
                                        <p:strVal val="visible"/>
                                      </p:to>
                                    </p:set>
                                    <p:anim calcmode="lin" valueType="num">
                                      <p:cBhvr additive="base">
                                        <p:cTn id="34" dur="500" fill="hold"/>
                                        <p:tgtEl>
                                          <p:spTgt spid="122047"/>
                                        </p:tgtEl>
                                        <p:attrNameLst>
                                          <p:attrName>ppt_x</p:attrName>
                                        </p:attrNameLst>
                                      </p:cBhvr>
                                      <p:tavLst>
                                        <p:tav tm="0">
                                          <p:val>
                                            <p:strVal val="0-#ppt_w/2"/>
                                          </p:val>
                                        </p:tav>
                                        <p:tav tm="100000">
                                          <p:val>
                                            <p:strVal val="#ppt_x"/>
                                          </p:val>
                                        </p:tav>
                                      </p:tavLst>
                                    </p:anim>
                                    <p:anim calcmode="lin" valueType="num">
                                      <p:cBhvr additive="base">
                                        <p:cTn id="35" dur="500" fill="hold"/>
                                        <p:tgtEl>
                                          <p:spTgt spid="122047"/>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121881"/>
                                        </p:tgtEl>
                                        <p:attrNameLst>
                                          <p:attrName>style.visibility</p:attrName>
                                        </p:attrNameLst>
                                      </p:cBhvr>
                                      <p:to>
                                        <p:strVal val="visible"/>
                                      </p:to>
                                    </p:set>
                                    <p:anim calcmode="lin" valueType="num">
                                      <p:cBhvr additive="base">
                                        <p:cTn id="40" dur="500" fill="hold"/>
                                        <p:tgtEl>
                                          <p:spTgt spid="121881"/>
                                        </p:tgtEl>
                                        <p:attrNameLst>
                                          <p:attrName>ppt_x</p:attrName>
                                        </p:attrNameLst>
                                      </p:cBhvr>
                                      <p:tavLst>
                                        <p:tav tm="0">
                                          <p:val>
                                            <p:strVal val="1+#ppt_w/2"/>
                                          </p:val>
                                        </p:tav>
                                        <p:tav tm="100000">
                                          <p:val>
                                            <p:strVal val="#ppt_x"/>
                                          </p:val>
                                        </p:tav>
                                      </p:tavLst>
                                    </p:anim>
                                    <p:anim calcmode="lin" valueType="num">
                                      <p:cBhvr additive="base">
                                        <p:cTn id="41" dur="500" fill="hold"/>
                                        <p:tgtEl>
                                          <p:spTgt spid="12188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36" grpId="0" animBg="1"/>
      <p:bldP spid="121883" grpId="0"/>
      <p:bldP spid="122038" grpId="0"/>
      <p:bldP spid="12204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250825" y="549275"/>
            <a:ext cx="8856663" cy="1073150"/>
            <a:chOff x="158" y="96"/>
            <a:chExt cx="5579" cy="676"/>
          </a:xfrm>
        </p:grpSpPr>
        <p:graphicFrame>
          <p:nvGraphicFramePr>
            <p:cNvPr id="130051" name="Object 7"/>
            <p:cNvGraphicFramePr>
              <a:graphicFrameLocks noChangeAspect="1"/>
            </p:cNvGraphicFramePr>
            <p:nvPr/>
          </p:nvGraphicFramePr>
          <p:xfrm>
            <a:off x="255" y="368"/>
            <a:ext cx="5256" cy="404"/>
          </p:xfrm>
          <a:graphic>
            <a:graphicData uri="http://schemas.openxmlformats.org/presentationml/2006/ole">
              <mc:AlternateContent xmlns:mc="http://schemas.openxmlformats.org/markup-compatibility/2006">
                <mc:Choice xmlns:v="urn:schemas-microsoft-com:vml" Requires="v">
                  <p:oleObj spid="_x0000_s130140" name="Equation" r:id="rId4" imgW="3301920" imgH="253800" progId="Equation.DSMT4">
                    <p:embed/>
                  </p:oleObj>
                </mc:Choice>
                <mc:Fallback>
                  <p:oleObj name="Equation" r:id="rId4" imgW="3301920" imgH="253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 y="368"/>
                          <a:ext cx="5256"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2" name="Text Box 39"/>
            <p:cNvSpPr txBox="1">
              <a:spLocks noChangeArrowheads="1"/>
            </p:cNvSpPr>
            <p:nvPr/>
          </p:nvSpPr>
          <p:spPr bwMode="auto">
            <a:xfrm>
              <a:off x="158" y="96"/>
              <a:ext cx="5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a:t>
              </a:r>
              <a:r>
                <a:rPr kumimoji="0" lang="zh-CN" altLang="en-US" b="1">
                  <a:ea typeface="楷体_GB2312" pitchFamily="49" charset="-122"/>
                </a:rPr>
                <a:t>求：</a:t>
              </a:r>
              <a:r>
                <a:rPr kumimoji="0" lang="en-US" altLang="zh-CN" b="1">
                  <a:ea typeface="楷体_GB2312" pitchFamily="49" charset="-122"/>
                </a:rPr>
                <a:t>(1) </a:t>
              </a:r>
              <a:r>
                <a:rPr kumimoji="0" lang="zh-CN" altLang="en-US" b="1">
                  <a:ea typeface="楷体_GB2312" pitchFamily="49" charset="-122"/>
                </a:rPr>
                <a:t>端电压</a:t>
              </a:r>
              <a:r>
                <a:rPr kumimoji="0" lang="en-US" altLang="zh-CN" b="1" i="1">
                  <a:ea typeface="楷体_GB2312" pitchFamily="49" charset="-122"/>
                </a:rPr>
                <a:t>u</a:t>
              </a:r>
              <a:r>
                <a:rPr kumimoji="0" lang="zh-CN" altLang="en-US" b="1">
                  <a:ea typeface="楷体_GB2312" pitchFamily="49" charset="-122"/>
                </a:rPr>
                <a:t>及其有效值；</a:t>
              </a:r>
              <a:r>
                <a:rPr kumimoji="0" lang="en-US" altLang="zh-CN" b="1">
                  <a:ea typeface="楷体_GB2312" pitchFamily="49" charset="-122"/>
                </a:rPr>
                <a:t>(2) </a:t>
              </a:r>
              <a:r>
                <a:rPr kumimoji="0" lang="zh-CN" altLang="en-US" b="1">
                  <a:ea typeface="楷体_GB2312" pitchFamily="49" charset="-122"/>
                </a:rPr>
                <a:t>电流源发出的平均功率。</a:t>
              </a:r>
            </a:p>
          </p:txBody>
        </p:sp>
      </p:grpSp>
      <p:grpSp>
        <p:nvGrpSpPr>
          <p:cNvPr id="130053" name="Group 5"/>
          <p:cNvGrpSpPr>
            <a:grpSpLocks/>
          </p:cNvGrpSpPr>
          <p:nvPr/>
        </p:nvGrpSpPr>
        <p:grpSpPr bwMode="auto">
          <a:xfrm>
            <a:off x="720725" y="1627188"/>
            <a:ext cx="3706813" cy="2222500"/>
            <a:chOff x="454" y="1025"/>
            <a:chExt cx="2335" cy="1400"/>
          </a:xfrm>
        </p:grpSpPr>
        <p:sp>
          <p:nvSpPr>
            <p:cNvPr id="130054" name="Oval 69"/>
            <p:cNvSpPr>
              <a:spLocks noChangeArrowheads="1"/>
            </p:cNvSpPr>
            <p:nvPr/>
          </p:nvSpPr>
          <p:spPr bwMode="auto">
            <a:xfrm>
              <a:off x="1498" y="197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30055" name="Oval 47"/>
            <p:cNvSpPr>
              <a:spLocks noChangeArrowheads="1"/>
            </p:cNvSpPr>
            <p:nvPr/>
          </p:nvSpPr>
          <p:spPr bwMode="auto">
            <a:xfrm>
              <a:off x="772" y="1972"/>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30056" name="Rectangle 43"/>
            <p:cNvSpPr>
              <a:spLocks noChangeArrowheads="1"/>
            </p:cNvSpPr>
            <p:nvPr/>
          </p:nvSpPr>
          <p:spPr bwMode="auto">
            <a:xfrm>
              <a:off x="908" y="1337"/>
              <a:ext cx="1451" cy="1088"/>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30057" name="Line 44"/>
            <p:cNvSpPr>
              <a:spLocks noChangeShapeType="1"/>
            </p:cNvSpPr>
            <p:nvPr/>
          </p:nvSpPr>
          <p:spPr bwMode="auto">
            <a:xfrm>
              <a:off x="1634" y="1337"/>
              <a:ext cx="0" cy="1088"/>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0058" name="Text Box 45"/>
            <p:cNvSpPr txBox="1">
              <a:spLocks noChangeArrowheads="1"/>
            </p:cNvSpPr>
            <p:nvPr/>
          </p:nvSpPr>
          <p:spPr bwMode="auto">
            <a:xfrm>
              <a:off x="646" y="1787"/>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30059" name="Text Box 46"/>
            <p:cNvSpPr txBox="1">
              <a:spLocks noChangeArrowheads="1"/>
            </p:cNvSpPr>
            <p:nvPr/>
          </p:nvSpPr>
          <p:spPr bwMode="auto">
            <a:xfrm>
              <a:off x="636" y="208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30060" name="Text Box 51"/>
            <p:cNvSpPr txBox="1">
              <a:spLocks noChangeArrowheads="1"/>
            </p:cNvSpPr>
            <p:nvPr/>
          </p:nvSpPr>
          <p:spPr bwMode="auto">
            <a:xfrm>
              <a:off x="2073" y="1560"/>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30061" name="Text Box 52"/>
            <p:cNvSpPr txBox="1">
              <a:spLocks noChangeArrowheads="1"/>
            </p:cNvSpPr>
            <p:nvPr/>
          </p:nvSpPr>
          <p:spPr bwMode="auto">
            <a:xfrm>
              <a:off x="2064" y="188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30062" name="Rectangle 53"/>
            <p:cNvSpPr>
              <a:spLocks noChangeArrowheads="1"/>
            </p:cNvSpPr>
            <p:nvPr/>
          </p:nvSpPr>
          <p:spPr bwMode="auto">
            <a:xfrm rot="5400000">
              <a:off x="772" y="1586"/>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sz="2000">
                <a:ea typeface="楷体_GB2312" pitchFamily="49" charset="-122"/>
              </a:endParaRPr>
            </a:p>
          </p:txBody>
        </p:sp>
        <p:grpSp>
          <p:nvGrpSpPr>
            <p:cNvPr id="130063" name="Group 54"/>
            <p:cNvGrpSpPr>
              <a:grpSpLocks/>
            </p:cNvGrpSpPr>
            <p:nvPr/>
          </p:nvGrpSpPr>
          <p:grpSpPr bwMode="auto">
            <a:xfrm>
              <a:off x="2223" y="1632"/>
              <a:ext cx="272" cy="408"/>
              <a:chOff x="1383" y="2432"/>
              <a:chExt cx="272" cy="408"/>
            </a:xfrm>
          </p:grpSpPr>
          <p:sp>
            <p:nvSpPr>
              <p:cNvPr id="130064" name="Line 55"/>
              <p:cNvSpPr>
                <a:spLocks noChangeShapeType="1"/>
              </p:cNvSpPr>
              <p:nvPr/>
            </p:nvSpPr>
            <p:spPr bwMode="auto">
              <a:xfrm rot="5400000">
                <a:off x="1451" y="2500"/>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0065" name="Oval 56"/>
              <p:cNvSpPr>
                <a:spLocks noChangeArrowheads="1"/>
              </p:cNvSpPr>
              <p:nvPr/>
            </p:nvSpPr>
            <p:spPr bwMode="auto">
              <a:xfrm rot="5400000">
                <a:off x="138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30066" name="Line 57"/>
              <p:cNvSpPr>
                <a:spLocks noChangeShapeType="1"/>
              </p:cNvSpPr>
              <p:nvPr/>
            </p:nvSpPr>
            <p:spPr bwMode="auto">
              <a:xfrm rot="5400000">
                <a:off x="151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0067" name="Freeform 58"/>
            <p:cNvSpPr>
              <a:spLocks/>
            </p:cNvSpPr>
            <p:nvPr/>
          </p:nvSpPr>
          <p:spPr bwMode="auto">
            <a:xfrm rot="5400000">
              <a:off x="1225" y="1156"/>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grpSp>
          <p:nvGrpSpPr>
            <p:cNvPr id="130068" name="Group 59"/>
            <p:cNvGrpSpPr>
              <a:grpSpLocks/>
            </p:cNvGrpSpPr>
            <p:nvPr/>
          </p:nvGrpSpPr>
          <p:grpSpPr bwMode="auto">
            <a:xfrm>
              <a:off x="1543" y="1451"/>
              <a:ext cx="182" cy="317"/>
              <a:chOff x="4059" y="1873"/>
              <a:chExt cx="182" cy="317"/>
            </a:xfrm>
          </p:grpSpPr>
          <p:sp useBgFill="1">
            <p:nvSpPr>
              <p:cNvPr id="130069" name="Rectangle 60"/>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sz="2000">
                  <a:ea typeface="楷体_GB2312" pitchFamily="49" charset="-122"/>
                </a:endParaRPr>
              </a:p>
            </p:txBody>
          </p:sp>
          <p:sp>
            <p:nvSpPr>
              <p:cNvPr id="130070" name="Line 61"/>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1" name="Rectangle 62"/>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000">
                  <a:ea typeface="楷体_GB2312" pitchFamily="49" charset="-122"/>
                </a:endParaRPr>
              </a:p>
            </p:txBody>
          </p:sp>
          <p:sp>
            <p:nvSpPr>
              <p:cNvPr id="130072" name="Rectangle 63"/>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sz="2000">
                  <a:ea typeface="楷体_GB2312" pitchFamily="49" charset="-122"/>
                </a:endParaRPr>
              </a:p>
            </p:txBody>
          </p:sp>
          <p:sp>
            <p:nvSpPr>
              <p:cNvPr id="130073" name="Line 64"/>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0074" name="Text Box 65"/>
            <p:cNvSpPr txBox="1">
              <a:spLocks noChangeArrowheads="1"/>
            </p:cNvSpPr>
            <p:nvPr/>
          </p:nvSpPr>
          <p:spPr bwMode="auto">
            <a:xfrm>
              <a:off x="454" y="1927"/>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S1</a:t>
              </a:r>
              <a:endParaRPr lang="en-US" altLang="zh-CN" sz="2000" b="1">
                <a:ea typeface="楷体_GB2312" pitchFamily="49" charset="-122"/>
              </a:endParaRPr>
            </a:p>
          </p:txBody>
        </p:sp>
        <p:sp>
          <p:nvSpPr>
            <p:cNvPr id="130075" name="Text Box 67"/>
            <p:cNvSpPr txBox="1">
              <a:spLocks noChangeArrowheads="1"/>
            </p:cNvSpPr>
            <p:nvPr/>
          </p:nvSpPr>
          <p:spPr bwMode="auto">
            <a:xfrm>
              <a:off x="549" y="150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30076" name="Text Box 68"/>
            <p:cNvSpPr txBox="1">
              <a:spLocks noChangeArrowheads="1"/>
            </p:cNvSpPr>
            <p:nvPr/>
          </p:nvSpPr>
          <p:spPr bwMode="auto">
            <a:xfrm>
              <a:off x="1089" y="1473"/>
              <a:ext cx="6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10</a:t>
              </a:r>
              <a:r>
                <a:rPr lang="en-US" altLang="zh-CN" sz="2000" b="1" baseline="30000">
                  <a:ea typeface="楷体_GB2312" pitchFamily="49" charset="-122"/>
                </a:rPr>
                <a:t>-2</a:t>
              </a:r>
              <a:r>
                <a:rPr lang="en-US" altLang="zh-CN" sz="2000" b="1">
                  <a:ea typeface="楷体_GB2312" pitchFamily="49" charset="-122"/>
                </a:rPr>
                <a:t>F</a:t>
              </a:r>
            </a:p>
          </p:txBody>
        </p:sp>
        <p:sp>
          <p:nvSpPr>
            <p:cNvPr id="130077" name="Text Box 70"/>
            <p:cNvSpPr txBox="1">
              <a:spLocks noChangeArrowheads="1"/>
            </p:cNvSpPr>
            <p:nvPr/>
          </p:nvSpPr>
          <p:spPr bwMode="auto">
            <a:xfrm>
              <a:off x="1372" y="1787"/>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30078" name="Text Box 71"/>
            <p:cNvSpPr txBox="1">
              <a:spLocks noChangeArrowheads="1"/>
            </p:cNvSpPr>
            <p:nvPr/>
          </p:nvSpPr>
          <p:spPr bwMode="auto">
            <a:xfrm>
              <a:off x="1362" y="208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30079" name="Text Box 72"/>
            <p:cNvSpPr txBox="1">
              <a:spLocks noChangeArrowheads="1"/>
            </p:cNvSpPr>
            <p:nvPr/>
          </p:nvSpPr>
          <p:spPr bwMode="auto">
            <a:xfrm>
              <a:off x="1179" y="1911"/>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S2</a:t>
              </a:r>
              <a:endParaRPr lang="en-US" altLang="zh-CN" sz="2000" b="1">
                <a:ea typeface="楷体_GB2312" pitchFamily="49" charset="-122"/>
              </a:endParaRPr>
            </a:p>
          </p:txBody>
        </p:sp>
        <p:sp>
          <p:nvSpPr>
            <p:cNvPr id="130080" name="Text Box 73"/>
            <p:cNvSpPr txBox="1">
              <a:spLocks noChangeArrowheads="1"/>
            </p:cNvSpPr>
            <p:nvPr/>
          </p:nvSpPr>
          <p:spPr bwMode="auto">
            <a:xfrm>
              <a:off x="2018" y="1730"/>
              <a:ext cx="2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endParaRPr lang="en-US" altLang="zh-CN" sz="2000" b="1">
                <a:ea typeface="楷体_GB2312" pitchFamily="49" charset="-122"/>
              </a:endParaRPr>
            </a:p>
          </p:txBody>
        </p:sp>
        <p:sp>
          <p:nvSpPr>
            <p:cNvPr id="130081" name="Text Box 74"/>
            <p:cNvSpPr txBox="1">
              <a:spLocks noChangeArrowheads="1"/>
            </p:cNvSpPr>
            <p:nvPr/>
          </p:nvSpPr>
          <p:spPr bwMode="auto">
            <a:xfrm>
              <a:off x="1043" y="1025"/>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0.4H</a:t>
              </a:r>
            </a:p>
          </p:txBody>
        </p:sp>
        <p:sp>
          <p:nvSpPr>
            <p:cNvPr id="130082" name="Text Box 75"/>
            <p:cNvSpPr txBox="1">
              <a:spLocks noChangeArrowheads="1"/>
            </p:cNvSpPr>
            <p:nvPr/>
          </p:nvSpPr>
          <p:spPr bwMode="auto">
            <a:xfrm>
              <a:off x="2404" y="1525"/>
              <a:ext cx="3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i</a:t>
              </a:r>
              <a:r>
                <a:rPr lang="en-US" altLang="zh-CN" sz="2000" b="1" baseline="-25000">
                  <a:ea typeface="楷体_GB2312" pitchFamily="49" charset="-122"/>
                </a:rPr>
                <a:t>S</a:t>
              </a:r>
              <a:endParaRPr lang="en-US" altLang="zh-CN" sz="2000" b="1">
                <a:ea typeface="楷体_GB2312" pitchFamily="49" charset="-122"/>
              </a:endParaRPr>
            </a:p>
          </p:txBody>
        </p:sp>
      </p:grpSp>
      <p:sp>
        <p:nvSpPr>
          <p:cNvPr id="122037" name="Text Box 181"/>
          <p:cNvSpPr txBox="1">
            <a:spLocks noChangeArrowheads="1"/>
          </p:cNvSpPr>
          <p:nvPr/>
        </p:nvSpPr>
        <p:spPr bwMode="auto">
          <a:xfrm>
            <a:off x="325438" y="4078288"/>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p>
        </p:txBody>
      </p:sp>
      <p:graphicFrame>
        <p:nvGraphicFramePr>
          <p:cNvPr id="121881" name="Object 25"/>
          <p:cNvGraphicFramePr>
            <a:graphicFrameLocks noChangeAspect="1"/>
          </p:cNvGraphicFramePr>
          <p:nvPr/>
        </p:nvGraphicFramePr>
        <p:xfrm>
          <a:off x="3840163" y="3254375"/>
          <a:ext cx="2027237" cy="679450"/>
        </p:xfrm>
        <a:graphic>
          <a:graphicData uri="http://schemas.openxmlformats.org/presentationml/2006/ole">
            <mc:AlternateContent xmlns:mc="http://schemas.openxmlformats.org/markup-compatibility/2006">
              <mc:Choice xmlns:v="urn:schemas-microsoft-com:vml" Requires="v">
                <p:oleObj spid="_x0000_s130141" name="Equation" r:id="rId6" imgW="1054080" imgH="304560" progId="Equation.DSMT4">
                  <p:embed/>
                </p:oleObj>
              </mc:Choice>
              <mc:Fallback>
                <p:oleObj name="Equation" r:id="rId6" imgW="1054080" imgH="304560" progId="Equation.DSMT4">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163" y="3254375"/>
                        <a:ext cx="2027237" cy="679450"/>
                      </a:xfrm>
                      <a:prstGeom prst="rect">
                        <a:avLst/>
                      </a:prstGeom>
                      <a:solidFill>
                        <a:srgbClr val="00FFFF"/>
                      </a:solidFill>
                    </p:spPr>
                  </p:pic>
                </p:oleObj>
              </mc:Fallback>
            </mc:AlternateContent>
          </a:graphicData>
        </a:graphic>
      </p:graphicFrame>
      <p:graphicFrame>
        <p:nvGraphicFramePr>
          <p:cNvPr id="121876" name="Object 20"/>
          <p:cNvGraphicFramePr>
            <a:graphicFrameLocks noChangeAspect="1"/>
          </p:cNvGraphicFramePr>
          <p:nvPr/>
        </p:nvGraphicFramePr>
        <p:xfrm>
          <a:off x="3862388" y="1863725"/>
          <a:ext cx="1646237" cy="520700"/>
        </p:xfrm>
        <a:graphic>
          <a:graphicData uri="http://schemas.openxmlformats.org/presentationml/2006/ole">
            <mc:AlternateContent xmlns:mc="http://schemas.openxmlformats.org/markup-compatibility/2006">
              <mc:Choice xmlns:v="urn:schemas-microsoft-com:vml" Requires="v">
                <p:oleObj spid="_x0000_s130142" name="Equation" r:id="rId8" imgW="723600" imgH="228600" progId="Equation.DSMT4">
                  <p:embed/>
                </p:oleObj>
              </mc:Choice>
              <mc:Fallback>
                <p:oleObj name="Equation" r:id="rId8" imgW="723600" imgH="22860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2388" y="1863725"/>
                        <a:ext cx="1646237" cy="520700"/>
                      </a:xfrm>
                      <a:prstGeom prst="rect">
                        <a:avLst/>
                      </a:prstGeom>
                      <a:solidFill>
                        <a:srgbClr val="00FFFF"/>
                      </a:solidFill>
                    </p:spPr>
                  </p:pic>
                </p:oleObj>
              </mc:Fallback>
            </mc:AlternateContent>
          </a:graphicData>
        </a:graphic>
      </p:graphicFrame>
      <p:sp>
        <p:nvSpPr>
          <p:cNvPr id="132112" name="Rectangle 16"/>
          <p:cNvSpPr>
            <a:spLocks noChangeArrowheads="1"/>
          </p:cNvSpPr>
          <p:nvPr/>
        </p:nvSpPr>
        <p:spPr bwMode="auto">
          <a:xfrm>
            <a:off x="6300788" y="2205038"/>
            <a:ext cx="2087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zh-CN" altLang="en-US" b="1">
                <a:solidFill>
                  <a:srgbClr val="0000FF"/>
                </a:solidFill>
                <a:ea typeface="楷体_GB2312" pitchFamily="49" charset="-122"/>
                <a:cs typeface="Times New Roman" pitchFamily="18" charset="0"/>
              </a:rPr>
              <a:t>电流源的</a:t>
            </a:r>
          </a:p>
          <a:p>
            <a:r>
              <a:rPr lang="zh-CN" altLang="en-US" b="1">
                <a:solidFill>
                  <a:srgbClr val="0000FF"/>
                </a:solidFill>
                <a:ea typeface="楷体_GB2312" pitchFamily="49" charset="-122"/>
                <a:cs typeface="Times New Roman" pitchFamily="18" charset="0"/>
              </a:rPr>
              <a:t>端电压</a:t>
            </a:r>
            <a:r>
              <a:rPr lang="en-US" altLang="zh-CN" b="1" i="1">
                <a:solidFill>
                  <a:srgbClr val="0000FF"/>
                </a:solidFill>
                <a:ea typeface="楷体_GB2312" pitchFamily="49" charset="-122"/>
                <a:cs typeface="Times New Roman" pitchFamily="18" charset="0"/>
              </a:rPr>
              <a:t>u</a:t>
            </a:r>
            <a:r>
              <a:rPr lang="zh-CN" altLang="en-US" b="1">
                <a:solidFill>
                  <a:srgbClr val="0000FF"/>
                </a:solidFill>
                <a:ea typeface="楷体_GB2312" pitchFamily="49" charset="-122"/>
                <a:cs typeface="Times New Roman" pitchFamily="18" charset="0"/>
              </a:rPr>
              <a:t>为：</a:t>
            </a:r>
          </a:p>
        </p:txBody>
      </p:sp>
      <p:graphicFrame>
        <p:nvGraphicFramePr>
          <p:cNvPr id="132114" name="Object 18"/>
          <p:cNvGraphicFramePr>
            <a:graphicFrameLocks noChangeAspect="1"/>
          </p:cNvGraphicFramePr>
          <p:nvPr/>
        </p:nvGraphicFramePr>
        <p:xfrm>
          <a:off x="1187450" y="4173538"/>
          <a:ext cx="1836738" cy="614362"/>
        </p:xfrm>
        <a:graphic>
          <a:graphicData uri="http://schemas.openxmlformats.org/presentationml/2006/ole">
            <mc:AlternateContent xmlns:mc="http://schemas.openxmlformats.org/markup-compatibility/2006">
              <mc:Choice xmlns:v="urn:schemas-microsoft-com:vml" Requires="v">
                <p:oleObj spid="_x0000_s130143" name="Equation" r:id="rId10" imgW="685800" imgH="228600" progId="Equation.DSMT4">
                  <p:embed/>
                </p:oleObj>
              </mc:Choice>
              <mc:Fallback>
                <p:oleObj name="Equation" r:id="rId10" imgW="685800" imgH="22860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4173538"/>
                        <a:ext cx="1836738"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15" name="Object 19"/>
          <p:cNvGraphicFramePr>
            <a:graphicFrameLocks noChangeAspect="1"/>
          </p:cNvGraphicFramePr>
          <p:nvPr/>
        </p:nvGraphicFramePr>
        <p:xfrm>
          <a:off x="1150938" y="5084763"/>
          <a:ext cx="2160587" cy="684212"/>
        </p:xfrm>
        <a:graphic>
          <a:graphicData uri="http://schemas.openxmlformats.org/presentationml/2006/ole">
            <mc:AlternateContent xmlns:mc="http://schemas.openxmlformats.org/markup-compatibility/2006">
              <mc:Choice xmlns:v="urn:schemas-microsoft-com:vml" Requires="v">
                <p:oleObj spid="_x0000_s130144" name="Equation" r:id="rId12" imgW="927000" imgH="291960" progId="Equation.DSMT4">
                  <p:embed/>
                </p:oleObj>
              </mc:Choice>
              <mc:Fallback>
                <p:oleObj name="Equation" r:id="rId12" imgW="927000" imgH="29196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0938" y="5084763"/>
                        <a:ext cx="2160587"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16" name="Rectangle 20"/>
          <p:cNvSpPr>
            <a:spLocks noChangeArrowheads="1"/>
          </p:cNvSpPr>
          <p:nvPr/>
        </p:nvSpPr>
        <p:spPr bwMode="auto">
          <a:xfrm>
            <a:off x="576263" y="5708650"/>
            <a:ext cx="3852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zh-CN" altLang="en-US" b="1">
                <a:ea typeface="楷体_GB2312" pitchFamily="49" charset="-122"/>
                <a:cs typeface="Times New Roman" pitchFamily="18" charset="0"/>
              </a:rPr>
              <a:t>电流源发出的平均功率：</a:t>
            </a:r>
          </a:p>
        </p:txBody>
      </p:sp>
      <p:graphicFrame>
        <p:nvGraphicFramePr>
          <p:cNvPr id="132117" name="Object 21"/>
          <p:cNvGraphicFramePr>
            <a:graphicFrameLocks noChangeAspect="1"/>
          </p:cNvGraphicFramePr>
          <p:nvPr/>
        </p:nvGraphicFramePr>
        <p:xfrm>
          <a:off x="1116013" y="6092825"/>
          <a:ext cx="3384550" cy="612775"/>
        </p:xfrm>
        <a:graphic>
          <a:graphicData uri="http://schemas.openxmlformats.org/presentationml/2006/ole">
            <mc:AlternateContent xmlns:mc="http://schemas.openxmlformats.org/markup-compatibility/2006">
              <mc:Choice xmlns:v="urn:schemas-microsoft-com:vml" Requires="v">
                <p:oleObj spid="_x0000_s130145" name="Equation" r:id="rId14" imgW="1396800" imgH="241200" progId="Equation.DSMT4">
                  <p:embed/>
                </p:oleObj>
              </mc:Choice>
              <mc:Fallback>
                <p:oleObj name="Equation" r:id="rId14" imgW="1396800" imgH="241200"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13" y="6092825"/>
                        <a:ext cx="338455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93" name="Object 97"/>
          <p:cNvGraphicFramePr>
            <a:graphicFrameLocks noChangeAspect="1"/>
          </p:cNvGraphicFramePr>
          <p:nvPr/>
        </p:nvGraphicFramePr>
        <p:xfrm>
          <a:off x="3238500" y="5068888"/>
          <a:ext cx="3517900" cy="642937"/>
        </p:xfrm>
        <a:graphic>
          <a:graphicData uri="http://schemas.openxmlformats.org/presentationml/2006/ole">
            <mc:AlternateContent xmlns:mc="http://schemas.openxmlformats.org/markup-compatibility/2006">
              <mc:Choice xmlns:v="urn:schemas-microsoft-com:vml" Requires="v">
                <p:oleObj spid="_x0000_s130146" name="Equation" r:id="rId16" imgW="1473120" imgH="266400" progId="Equation.DSMT4">
                  <p:embed/>
                </p:oleObj>
              </mc:Choice>
              <mc:Fallback>
                <p:oleObj name="Equation" r:id="rId16" imgW="1473120" imgH="266400" progId="Equation.DSMT4">
                  <p:embed/>
                  <p:pic>
                    <p:nvPicPr>
                      <p:cNvPr id="0" name="Object 9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8500" y="5068888"/>
                        <a:ext cx="35179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96" name="Object 100"/>
          <p:cNvGraphicFramePr>
            <a:graphicFrameLocks noChangeAspect="1"/>
          </p:cNvGraphicFramePr>
          <p:nvPr/>
        </p:nvGraphicFramePr>
        <p:xfrm>
          <a:off x="7561263" y="6127750"/>
          <a:ext cx="1187450" cy="541338"/>
        </p:xfrm>
        <a:graphic>
          <a:graphicData uri="http://schemas.openxmlformats.org/presentationml/2006/ole">
            <mc:AlternateContent xmlns:mc="http://schemas.openxmlformats.org/markup-compatibility/2006">
              <mc:Choice xmlns:v="urn:schemas-microsoft-com:vml" Requires="v">
                <p:oleObj spid="_x0000_s130147" name="Equation" r:id="rId18" imgW="571320" imgH="203040" progId="Equation.DSMT4">
                  <p:embed/>
                </p:oleObj>
              </mc:Choice>
              <mc:Fallback>
                <p:oleObj name="Equation" r:id="rId18" imgW="571320" imgH="203040" progId="Equation.DSMT4">
                  <p:embed/>
                  <p:pic>
                    <p:nvPicPr>
                      <p:cNvPr id="0" name="Object 10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61263" y="6127750"/>
                        <a:ext cx="118745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99" name="Object 103"/>
          <p:cNvGraphicFramePr>
            <a:graphicFrameLocks noChangeAspect="1"/>
          </p:cNvGraphicFramePr>
          <p:nvPr/>
        </p:nvGraphicFramePr>
        <p:xfrm>
          <a:off x="4392613" y="6057900"/>
          <a:ext cx="3203575" cy="574675"/>
        </p:xfrm>
        <a:graphic>
          <a:graphicData uri="http://schemas.openxmlformats.org/presentationml/2006/ole">
            <mc:AlternateContent xmlns:mc="http://schemas.openxmlformats.org/markup-compatibility/2006">
              <mc:Choice xmlns:v="urn:schemas-microsoft-com:vml" Requires="v">
                <p:oleObj spid="_x0000_s130148" name="Equation" r:id="rId20" imgW="1523880" imgH="228600" progId="Equation.DSMT4">
                  <p:embed/>
                </p:oleObj>
              </mc:Choice>
              <mc:Fallback>
                <p:oleObj name="Equation" r:id="rId20" imgW="1523880" imgH="228600" progId="Equation.DSMT4">
                  <p:embed/>
                  <p:pic>
                    <p:nvPicPr>
                      <p:cNvPr id="0" name="Object 10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92613" y="6057900"/>
                        <a:ext cx="32035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279" name="Rectangle 183"/>
          <p:cNvSpPr>
            <a:spLocks noChangeArrowheads="1"/>
          </p:cNvSpPr>
          <p:nvPr/>
        </p:nvSpPr>
        <p:spPr bwMode="auto">
          <a:xfrm>
            <a:off x="576263" y="4700588"/>
            <a:ext cx="345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zh-CN" altLang="en-US" b="1">
                <a:ea typeface="楷体_GB2312" pitchFamily="49" charset="-122"/>
                <a:cs typeface="Times New Roman" pitchFamily="18" charset="0"/>
              </a:rPr>
              <a:t>端电压有效值为：</a:t>
            </a:r>
          </a:p>
        </p:txBody>
      </p:sp>
      <p:graphicFrame>
        <p:nvGraphicFramePr>
          <p:cNvPr id="132280" name="Object 184"/>
          <p:cNvGraphicFramePr>
            <a:graphicFrameLocks noChangeAspect="1"/>
          </p:cNvGraphicFramePr>
          <p:nvPr/>
        </p:nvGraphicFramePr>
        <p:xfrm>
          <a:off x="2933700" y="4113213"/>
          <a:ext cx="4483100" cy="603250"/>
        </p:xfrm>
        <a:graphic>
          <a:graphicData uri="http://schemas.openxmlformats.org/presentationml/2006/ole">
            <mc:AlternateContent xmlns:mc="http://schemas.openxmlformats.org/markup-compatibility/2006">
              <mc:Choice xmlns:v="urn:schemas-microsoft-com:vml" Requires="v">
                <p:oleObj spid="_x0000_s130149" name="Equation" r:id="rId22" imgW="1790640" imgH="241200" progId="Equation.DSMT4">
                  <p:embed/>
                </p:oleObj>
              </mc:Choice>
              <mc:Fallback>
                <p:oleObj name="Equation" r:id="rId22" imgW="1790640" imgH="241200" progId="Equation.DSMT4">
                  <p:embed/>
                  <p:pic>
                    <p:nvPicPr>
                      <p:cNvPr id="0" name="Object 18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33700" y="4113213"/>
                        <a:ext cx="44831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32114"/>
                                        </p:tgtEl>
                                        <p:attrNameLst>
                                          <p:attrName>style.visibility</p:attrName>
                                        </p:attrNameLst>
                                      </p:cBhvr>
                                      <p:to>
                                        <p:strVal val="visible"/>
                                      </p:to>
                                    </p:set>
                                    <p:anim calcmode="lin" valueType="num">
                                      <p:cBhvr additive="base">
                                        <p:cTn id="11" dur="500" fill="hold"/>
                                        <p:tgtEl>
                                          <p:spTgt spid="132114"/>
                                        </p:tgtEl>
                                        <p:attrNameLst>
                                          <p:attrName>ppt_x</p:attrName>
                                        </p:attrNameLst>
                                      </p:cBhvr>
                                      <p:tavLst>
                                        <p:tav tm="0">
                                          <p:val>
                                            <p:strVal val="0-#ppt_w/2"/>
                                          </p:val>
                                        </p:tav>
                                        <p:tav tm="100000">
                                          <p:val>
                                            <p:strVal val="#ppt_x"/>
                                          </p:val>
                                        </p:tav>
                                      </p:tavLst>
                                    </p:anim>
                                    <p:anim calcmode="lin" valueType="num">
                                      <p:cBhvr additive="base">
                                        <p:cTn id="12" dur="500" fill="hold"/>
                                        <p:tgtEl>
                                          <p:spTgt spid="13211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2280"/>
                                        </p:tgtEl>
                                        <p:attrNameLst>
                                          <p:attrName>style.visibility</p:attrName>
                                        </p:attrNameLst>
                                      </p:cBhvr>
                                      <p:to>
                                        <p:strVal val="visible"/>
                                      </p:to>
                                    </p:set>
                                    <p:animEffect transition="in" filter="dissolve">
                                      <p:cBhvr>
                                        <p:cTn id="17" dur="500"/>
                                        <p:tgtEl>
                                          <p:spTgt spid="1322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227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132115"/>
                                        </p:tgtEl>
                                        <p:attrNameLst>
                                          <p:attrName>style.visibility</p:attrName>
                                        </p:attrNameLst>
                                      </p:cBhvr>
                                      <p:to>
                                        <p:strVal val="visible"/>
                                      </p:to>
                                    </p:set>
                                    <p:anim calcmode="lin" valueType="num">
                                      <p:cBhvr additive="base">
                                        <p:cTn id="26" dur="500" fill="hold"/>
                                        <p:tgtEl>
                                          <p:spTgt spid="132115"/>
                                        </p:tgtEl>
                                        <p:attrNameLst>
                                          <p:attrName>ppt_x</p:attrName>
                                        </p:attrNameLst>
                                      </p:cBhvr>
                                      <p:tavLst>
                                        <p:tav tm="0">
                                          <p:val>
                                            <p:strVal val="0-#ppt_w/2"/>
                                          </p:val>
                                        </p:tav>
                                        <p:tav tm="100000">
                                          <p:val>
                                            <p:strVal val="#ppt_x"/>
                                          </p:val>
                                        </p:tav>
                                      </p:tavLst>
                                    </p:anim>
                                    <p:anim calcmode="lin" valueType="num">
                                      <p:cBhvr additive="base">
                                        <p:cTn id="27" dur="500" fill="hold"/>
                                        <p:tgtEl>
                                          <p:spTgt spid="13211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2193"/>
                                        </p:tgtEl>
                                        <p:attrNameLst>
                                          <p:attrName>style.visibility</p:attrName>
                                        </p:attrNameLst>
                                      </p:cBhvr>
                                      <p:to>
                                        <p:strVal val="visible"/>
                                      </p:to>
                                    </p:set>
                                    <p:animEffect transition="in" filter="dissolve">
                                      <p:cBhvr>
                                        <p:cTn id="32" dur="500"/>
                                        <p:tgtEl>
                                          <p:spTgt spid="1321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2116"/>
                                        </p:tgtEl>
                                        <p:attrNameLst>
                                          <p:attrName>style.visibility</p:attrName>
                                        </p:attrNameLst>
                                      </p:cBhvr>
                                      <p:to>
                                        <p:strVal val="visible"/>
                                      </p:to>
                                    </p:set>
                                    <p:animEffect transition="in" filter="wipe(left)">
                                      <p:cBhvr>
                                        <p:cTn id="37" dur="500"/>
                                        <p:tgtEl>
                                          <p:spTgt spid="1321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2117"/>
                                        </p:tgtEl>
                                        <p:attrNameLst>
                                          <p:attrName>style.visibility</p:attrName>
                                        </p:attrNameLst>
                                      </p:cBhvr>
                                      <p:to>
                                        <p:strVal val="visible"/>
                                      </p:to>
                                    </p:set>
                                    <p:animEffect transition="in" filter="blinds(horizontal)">
                                      <p:cBhvr>
                                        <p:cTn id="42" dur="500"/>
                                        <p:tgtEl>
                                          <p:spTgt spid="1321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32199"/>
                                        </p:tgtEl>
                                        <p:attrNameLst>
                                          <p:attrName>style.visibility</p:attrName>
                                        </p:attrNameLst>
                                      </p:cBhvr>
                                      <p:to>
                                        <p:strVal val="visible"/>
                                      </p:to>
                                    </p:set>
                                    <p:animEffect transition="in" filter="dissolve">
                                      <p:cBhvr>
                                        <p:cTn id="47" dur="500"/>
                                        <p:tgtEl>
                                          <p:spTgt spid="1321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32196"/>
                                        </p:tgtEl>
                                        <p:attrNameLst>
                                          <p:attrName>style.visibility</p:attrName>
                                        </p:attrNameLst>
                                      </p:cBhvr>
                                      <p:to>
                                        <p:strVal val="visible"/>
                                      </p:to>
                                    </p:set>
                                    <p:animEffect transition="in" filter="dissolve">
                                      <p:cBhvr>
                                        <p:cTn id="52" dur="500"/>
                                        <p:tgtEl>
                                          <p:spTgt spid="132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2" grpId="0"/>
      <p:bldP spid="132116" grpId="0"/>
      <p:bldP spid="13227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4" name="Text Box 6"/>
          <p:cNvSpPr txBox="1">
            <a:spLocks noChangeArrowheads="1"/>
          </p:cNvSpPr>
          <p:nvPr/>
        </p:nvSpPr>
        <p:spPr bwMode="auto">
          <a:xfrm>
            <a:off x="468313" y="595313"/>
            <a:ext cx="3248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50000"/>
              </a:spcBef>
            </a:pPr>
            <a:r>
              <a:rPr lang="zh-CN" altLang="en-US" b="1">
                <a:solidFill>
                  <a:srgbClr val="0000FF"/>
                </a:solidFill>
                <a:latin typeface="楷体_GB2312" pitchFamily="49" charset="-122"/>
                <a:ea typeface="楷体_GB2312" pitchFamily="49" charset="-122"/>
              </a:rPr>
              <a:t>交、直流共存的电路。</a:t>
            </a:r>
          </a:p>
        </p:txBody>
      </p:sp>
      <p:sp>
        <p:nvSpPr>
          <p:cNvPr id="140295" name="Text Box 7"/>
          <p:cNvSpPr txBox="1">
            <a:spLocks noChangeArrowheads="1"/>
          </p:cNvSpPr>
          <p:nvPr/>
        </p:nvSpPr>
        <p:spPr bwMode="auto">
          <a:xfrm>
            <a:off x="420688" y="1173163"/>
            <a:ext cx="82915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lang="zh-CN" altLang="en-US" b="1">
                <a:solidFill>
                  <a:srgbClr val="FF0000"/>
                </a:solidFill>
                <a:latin typeface="楷体_GB2312" pitchFamily="49" charset="-122"/>
                <a:ea typeface="楷体_GB2312" pitchFamily="49" charset="-122"/>
              </a:rPr>
              <a:t>解题要点： 交、直流分别计算；瞬时值结果迭加。</a:t>
            </a:r>
          </a:p>
        </p:txBody>
      </p:sp>
      <p:sp>
        <p:nvSpPr>
          <p:cNvPr id="140296" name="Rectangle 8"/>
          <p:cNvSpPr>
            <a:spLocks noChangeArrowheads="1"/>
          </p:cNvSpPr>
          <p:nvPr/>
        </p:nvSpPr>
        <p:spPr bwMode="auto">
          <a:xfrm>
            <a:off x="442913" y="1665288"/>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楷体_GB2312" pitchFamily="49" charset="-122"/>
              </a:rPr>
              <a:t>例：如图电路中</a:t>
            </a:r>
            <a:r>
              <a:rPr lang="en-US" altLang="zh-CN" b="1">
                <a:ea typeface="楷体_GB2312" pitchFamily="49" charset="-122"/>
              </a:rPr>
              <a:t>u</a:t>
            </a:r>
            <a:r>
              <a:rPr lang="en-US" altLang="zh-CN" b="1" baseline="-25000">
                <a:ea typeface="楷体_GB2312" pitchFamily="49" charset="-122"/>
              </a:rPr>
              <a:t>s</a:t>
            </a:r>
            <a:r>
              <a:rPr lang="en-US" altLang="zh-CN" b="1">
                <a:ea typeface="楷体_GB2312" pitchFamily="49" charset="-122"/>
              </a:rPr>
              <a:t>(t)=10sin(2t)v</a:t>
            </a:r>
            <a:r>
              <a:rPr lang="zh-CN" altLang="en-US" b="1">
                <a:ea typeface="楷体_GB2312" pitchFamily="49" charset="-122"/>
              </a:rPr>
              <a:t>，</a:t>
            </a:r>
            <a:r>
              <a:rPr lang="zh-CN" altLang="en-US" b="1">
                <a:ea typeface="楷体_GB2312" pitchFamily="49" charset="-122"/>
                <a:sym typeface="cajcd fntst" pitchFamily="18" charset="2"/>
              </a:rPr>
              <a:t>求电流</a:t>
            </a:r>
            <a:r>
              <a:rPr lang="en-US" altLang="zh-CN" b="1" i="1">
                <a:ea typeface="楷体_GB2312" pitchFamily="49" charset="-122"/>
                <a:sym typeface="cajcd fntst" pitchFamily="18" charset="2"/>
              </a:rPr>
              <a:t>i</a:t>
            </a:r>
            <a:r>
              <a:rPr lang="zh-CN" altLang="en-US" b="1">
                <a:ea typeface="楷体_GB2312" pitchFamily="49" charset="-122"/>
                <a:sym typeface="cajcd fntst" pitchFamily="18" charset="2"/>
              </a:rPr>
              <a:t>的有效值及电阻功率。</a:t>
            </a:r>
          </a:p>
        </p:txBody>
      </p:sp>
      <p:grpSp>
        <p:nvGrpSpPr>
          <p:cNvPr id="140391" name="Group 103"/>
          <p:cNvGrpSpPr>
            <a:grpSpLocks/>
          </p:cNvGrpSpPr>
          <p:nvPr/>
        </p:nvGrpSpPr>
        <p:grpSpPr bwMode="auto">
          <a:xfrm>
            <a:off x="603250" y="2492375"/>
            <a:ext cx="2997200" cy="3749675"/>
            <a:chOff x="589" y="1567"/>
            <a:chExt cx="1888" cy="2362"/>
          </a:xfrm>
        </p:grpSpPr>
        <p:sp>
          <p:nvSpPr>
            <p:cNvPr id="140344" name="Rectangle 43"/>
            <p:cNvSpPr>
              <a:spLocks noChangeArrowheads="1"/>
            </p:cNvSpPr>
            <p:nvPr/>
          </p:nvSpPr>
          <p:spPr bwMode="auto">
            <a:xfrm>
              <a:off x="589" y="2454"/>
              <a:ext cx="1888" cy="704"/>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40343" name="Rectangle 43"/>
            <p:cNvSpPr>
              <a:spLocks noChangeArrowheads="1"/>
            </p:cNvSpPr>
            <p:nvPr/>
          </p:nvSpPr>
          <p:spPr bwMode="auto">
            <a:xfrm>
              <a:off x="589" y="1883"/>
              <a:ext cx="1888" cy="179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40300" name="Oval 47"/>
            <p:cNvSpPr>
              <a:spLocks noChangeArrowheads="1"/>
            </p:cNvSpPr>
            <p:nvPr/>
          </p:nvSpPr>
          <p:spPr bwMode="auto">
            <a:xfrm>
              <a:off x="1429" y="267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40303" name="Text Box 45"/>
            <p:cNvSpPr txBox="1">
              <a:spLocks noChangeArrowheads="1"/>
            </p:cNvSpPr>
            <p:nvPr/>
          </p:nvSpPr>
          <p:spPr bwMode="auto">
            <a:xfrm>
              <a:off x="1303" y="2493"/>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40304" name="Text Box 46"/>
            <p:cNvSpPr txBox="1">
              <a:spLocks noChangeArrowheads="1"/>
            </p:cNvSpPr>
            <p:nvPr/>
          </p:nvSpPr>
          <p:spPr bwMode="auto">
            <a:xfrm>
              <a:off x="1293" y="279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40312" name="Freeform 58"/>
            <p:cNvSpPr>
              <a:spLocks/>
            </p:cNvSpPr>
            <p:nvPr/>
          </p:nvSpPr>
          <p:spPr bwMode="auto">
            <a:xfrm rot="5400000">
              <a:off x="929" y="1707"/>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sp>
          <p:nvSpPr>
            <p:cNvPr id="140319" name="Text Box 65"/>
            <p:cNvSpPr txBox="1">
              <a:spLocks noChangeArrowheads="1"/>
            </p:cNvSpPr>
            <p:nvPr/>
          </p:nvSpPr>
          <p:spPr bwMode="auto">
            <a:xfrm>
              <a:off x="1134" y="2636"/>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a:t>
              </a:r>
              <a:endParaRPr lang="en-US" altLang="zh-CN" sz="2000" b="1">
                <a:ea typeface="楷体_GB2312" pitchFamily="49" charset="-122"/>
              </a:endParaRPr>
            </a:p>
          </p:txBody>
        </p:sp>
        <p:sp>
          <p:nvSpPr>
            <p:cNvPr id="140326" name="Text Box 74"/>
            <p:cNvSpPr txBox="1">
              <a:spLocks noChangeArrowheads="1"/>
            </p:cNvSpPr>
            <p:nvPr/>
          </p:nvSpPr>
          <p:spPr bwMode="auto">
            <a:xfrm>
              <a:off x="748" y="1570"/>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1.2H</a:t>
              </a:r>
            </a:p>
          </p:txBody>
        </p:sp>
        <p:sp>
          <p:nvSpPr>
            <p:cNvPr id="140327" name="Text Box 75"/>
            <p:cNvSpPr txBox="1">
              <a:spLocks noChangeArrowheads="1"/>
            </p:cNvSpPr>
            <p:nvPr/>
          </p:nvSpPr>
          <p:spPr bwMode="auto">
            <a:xfrm>
              <a:off x="1474" y="1592"/>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i</a:t>
              </a:r>
              <a:endParaRPr lang="en-US" altLang="zh-CN" sz="2000" b="1">
                <a:ea typeface="楷体_GB2312" pitchFamily="49" charset="-122"/>
              </a:endParaRPr>
            </a:p>
          </p:txBody>
        </p:sp>
        <p:grpSp>
          <p:nvGrpSpPr>
            <p:cNvPr id="140328" name="Group 12"/>
            <p:cNvGrpSpPr>
              <a:grpSpLocks/>
            </p:cNvGrpSpPr>
            <p:nvPr/>
          </p:nvGrpSpPr>
          <p:grpSpPr bwMode="auto">
            <a:xfrm>
              <a:off x="1292" y="3544"/>
              <a:ext cx="408" cy="272"/>
              <a:chOff x="2517" y="2568"/>
              <a:chExt cx="408" cy="272"/>
            </a:xfrm>
          </p:grpSpPr>
          <p:sp>
            <p:nvSpPr>
              <p:cNvPr id="140329" name="Line 13"/>
              <p:cNvSpPr>
                <a:spLocks noChangeShapeType="1"/>
              </p:cNvSpPr>
              <p:nvPr/>
            </p:nvSpPr>
            <p:spPr bwMode="auto">
              <a:xfrm>
                <a:off x="2517" y="2704"/>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0330" name="Oval 14"/>
              <p:cNvSpPr>
                <a:spLocks noChangeArrowheads="1"/>
              </p:cNvSpPr>
              <p:nvPr/>
            </p:nvSpPr>
            <p:spPr bwMode="auto">
              <a:xfrm>
                <a:off x="265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p>
            </p:txBody>
          </p:sp>
          <p:sp>
            <p:nvSpPr>
              <p:cNvPr id="140331" name="Line 15"/>
              <p:cNvSpPr>
                <a:spLocks noChangeShapeType="1"/>
              </p:cNvSpPr>
              <p:nvPr/>
            </p:nvSpPr>
            <p:spPr bwMode="auto">
              <a:xfrm>
                <a:off x="278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0332" name="Rectangle 9"/>
            <p:cNvSpPr>
              <a:spLocks noChangeArrowheads="1"/>
            </p:cNvSpPr>
            <p:nvPr/>
          </p:nvSpPr>
          <p:spPr bwMode="auto">
            <a:xfrm>
              <a:off x="839" y="2409"/>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0333" name="Rectangle 9"/>
            <p:cNvSpPr>
              <a:spLocks noChangeArrowheads="1"/>
            </p:cNvSpPr>
            <p:nvPr/>
          </p:nvSpPr>
          <p:spPr bwMode="auto">
            <a:xfrm>
              <a:off x="1973" y="3112"/>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0335" name="Freeform 58"/>
            <p:cNvSpPr>
              <a:spLocks/>
            </p:cNvSpPr>
            <p:nvPr/>
          </p:nvSpPr>
          <p:spPr bwMode="auto">
            <a:xfrm rot="5400000">
              <a:off x="929" y="2977"/>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grpSp>
          <p:nvGrpSpPr>
            <p:cNvPr id="140336" name="Group 53"/>
            <p:cNvGrpSpPr>
              <a:grpSpLocks/>
            </p:cNvGrpSpPr>
            <p:nvPr/>
          </p:nvGrpSpPr>
          <p:grpSpPr bwMode="auto">
            <a:xfrm>
              <a:off x="1883" y="2358"/>
              <a:ext cx="317" cy="188"/>
              <a:chOff x="3334" y="1911"/>
              <a:chExt cx="317" cy="188"/>
            </a:xfrm>
          </p:grpSpPr>
          <p:sp useBgFill="1">
            <p:nvSpPr>
              <p:cNvPr id="140337" name="Rectangle 54"/>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rot="10800000" vert="eaVert" wrap="none" anchor="ctr"/>
              <a:lstStyle/>
              <a:p>
                <a:pPr algn="ctr"/>
                <a:endParaRPr lang="zh-CN" altLang="en-US" b="1"/>
              </a:p>
            </p:txBody>
          </p:sp>
          <p:sp>
            <p:nvSpPr>
              <p:cNvPr id="140338" name="Line 55"/>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39" name="Rectangle 56"/>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0340" name="Rectangle 57"/>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0341" name="Line 58"/>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0342" name="Rectangle 9"/>
            <p:cNvSpPr>
              <a:spLocks noChangeArrowheads="1"/>
            </p:cNvSpPr>
            <p:nvPr/>
          </p:nvSpPr>
          <p:spPr bwMode="auto">
            <a:xfrm>
              <a:off x="1927" y="1842"/>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0345" name="Line 57"/>
            <p:cNvSpPr>
              <a:spLocks noChangeShapeType="1"/>
            </p:cNvSpPr>
            <p:nvPr/>
          </p:nvSpPr>
          <p:spPr bwMode="auto">
            <a:xfrm>
              <a:off x="1565" y="2454"/>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46" name="Line 58"/>
            <p:cNvSpPr>
              <a:spLocks noChangeShapeType="1"/>
            </p:cNvSpPr>
            <p:nvPr/>
          </p:nvSpPr>
          <p:spPr bwMode="auto">
            <a:xfrm>
              <a:off x="589" y="2454"/>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47" name="Line 59"/>
            <p:cNvSpPr>
              <a:spLocks noChangeShapeType="1"/>
            </p:cNvSpPr>
            <p:nvPr/>
          </p:nvSpPr>
          <p:spPr bwMode="auto">
            <a:xfrm>
              <a:off x="2472" y="2454"/>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48" name="Text Box 74"/>
            <p:cNvSpPr txBox="1">
              <a:spLocks noChangeArrowheads="1"/>
            </p:cNvSpPr>
            <p:nvPr/>
          </p:nvSpPr>
          <p:spPr bwMode="auto">
            <a:xfrm>
              <a:off x="816" y="2825"/>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2H</a:t>
              </a:r>
            </a:p>
          </p:txBody>
        </p:sp>
        <p:sp>
          <p:nvSpPr>
            <p:cNvPr id="140349" name="Text Box 67"/>
            <p:cNvSpPr txBox="1">
              <a:spLocks noChangeArrowheads="1"/>
            </p:cNvSpPr>
            <p:nvPr/>
          </p:nvSpPr>
          <p:spPr bwMode="auto">
            <a:xfrm>
              <a:off x="799" y="2159"/>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0350" name="Text Box 67"/>
            <p:cNvSpPr txBox="1">
              <a:spLocks noChangeArrowheads="1"/>
            </p:cNvSpPr>
            <p:nvPr/>
          </p:nvSpPr>
          <p:spPr bwMode="auto">
            <a:xfrm>
              <a:off x="1883" y="1567"/>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0351" name="Text Box 67"/>
            <p:cNvSpPr txBox="1">
              <a:spLocks noChangeArrowheads="1"/>
            </p:cNvSpPr>
            <p:nvPr/>
          </p:nvSpPr>
          <p:spPr bwMode="auto">
            <a:xfrm>
              <a:off x="1837" y="2092"/>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0.5F</a:t>
              </a:r>
            </a:p>
          </p:txBody>
        </p:sp>
        <p:sp>
          <p:nvSpPr>
            <p:cNvPr id="140352" name="Text Box 67"/>
            <p:cNvSpPr txBox="1">
              <a:spLocks noChangeArrowheads="1"/>
            </p:cNvSpPr>
            <p:nvPr/>
          </p:nvSpPr>
          <p:spPr bwMode="auto">
            <a:xfrm>
              <a:off x="1933" y="286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0353" name="Line 63"/>
            <p:cNvSpPr>
              <a:spLocks noChangeShapeType="1"/>
            </p:cNvSpPr>
            <p:nvPr/>
          </p:nvSpPr>
          <p:spPr bwMode="auto">
            <a:xfrm>
              <a:off x="1496" y="188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55" name="Text Box 74"/>
            <p:cNvSpPr txBox="1">
              <a:spLocks noChangeArrowheads="1"/>
            </p:cNvSpPr>
            <p:nvPr/>
          </p:nvSpPr>
          <p:spPr bwMode="auto">
            <a:xfrm>
              <a:off x="1405" y="3316"/>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a:t>
              </a:r>
            </a:p>
          </p:txBody>
        </p:sp>
        <p:sp>
          <p:nvSpPr>
            <p:cNvPr id="140356" name="Text Box 74"/>
            <p:cNvSpPr txBox="1">
              <a:spLocks noChangeArrowheads="1"/>
            </p:cNvSpPr>
            <p:nvPr/>
          </p:nvSpPr>
          <p:spPr bwMode="auto">
            <a:xfrm>
              <a:off x="998" y="3679"/>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ea typeface="楷体_GB2312" pitchFamily="49" charset="-122"/>
                </a:rPr>
                <a:t>直流</a:t>
              </a:r>
            </a:p>
          </p:txBody>
        </p:sp>
      </p:grpSp>
      <p:grpSp>
        <p:nvGrpSpPr>
          <p:cNvPr id="140408" name="Group 120"/>
          <p:cNvGrpSpPr>
            <a:grpSpLocks/>
          </p:cNvGrpSpPr>
          <p:nvPr/>
        </p:nvGrpSpPr>
        <p:grpSpPr bwMode="auto">
          <a:xfrm>
            <a:off x="5462588" y="2487613"/>
            <a:ext cx="2997200" cy="3749675"/>
            <a:chOff x="3441" y="1567"/>
            <a:chExt cx="1888" cy="2362"/>
          </a:xfrm>
        </p:grpSpPr>
        <p:sp>
          <p:nvSpPr>
            <p:cNvPr id="140403" name="Line 115"/>
            <p:cNvSpPr>
              <a:spLocks noChangeShapeType="1"/>
            </p:cNvSpPr>
            <p:nvPr/>
          </p:nvSpPr>
          <p:spPr bwMode="auto">
            <a:xfrm>
              <a:off x="3441" y="2455"/>
              <a:ext cx="975"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402" name="Line 114"/>
            <p:cNvSpPr>
              <a:spLocks noChangeShapeType="1"/>
            </p:cNvSpPr>
            <p:nvPr/>
          </p:nvSpPr>
          <p:spPr bwMode="auto">
            <a:xfrm>
              <a:off x="3441" y="3158"/>
              <a:ext cx="188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58" name="Rectangle 43"/>
            <p:cNvSpPr>
              <a:spLocks noChangeArrowheads="1"/>
            </p:cNvSpPr>
            <p:nvPr/>
          </p:nvSpPr>
          <p:spPr bwMode="auto">
            <a:xfrm>
              <a:off x="3441" y="1883"/>
              <a:ext cx="1888" cy="179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40365" name="Text Box 75"/>
            <p:cNvSpPr txBox="1">
              <a:spLocks noChangeArrowheads="1"/>
            </p:cNvSpPr>
            <p:nvPr/>
          </p:nvSpPr>
          <p:spPr bwMode="auto">
            <a:xfrm>
              <a:off x="4326" y="1592"/>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I</a:t>
              </a:r>
              <a:r>
                <a:rPr lang="en-US" altLang="zh-CN" sz="2000" b="1" baseline="-25000">
                  <a:ea typeface="楷体_GB2312" pitchFamily="49" charset="-122"/>
                </a:rPr>
                <a:t>0</a:t>
              </a:r>
            </a:p>
          </p:txBody>
        </p:sp>
        <p:grpSp>
          <p:nvGrpSpPr>
            <p:cNvPr id="140366" name="Group 12"/>
            <p:cNvGrpSpPr>
              <a:grpSpLocks/>
            </p:cNvGrpSpPr>
            <p:nvPr/>
          </p:nvGrpSpPr>
          <p:grpSpPr bwMode="auto">
            <a:xfrm>
              <a:off x="4144" y="3544"/>
              <a:ext cx="408" cy="272"/>
              <a:chOff x="2517" y="2568"/>
              <a:chExt cx="408" cy="272"/>
            </a:xfrm>
          </p:grpSpPr>
          <p:sp>
            <p:nvSpPr>
              <p:cNvPr id="140367" name="Line 13"/>
              <p:cNvSpPr>
                <a:spLocks noChangeShapeType="1"/>
              </p:cNvSpPr>
              <p:nvPr/>
            </p:nvSpPr>
            <p:spPr bwMode="auto">
              <a:xfrm>
                <a:off x="2517" y="2704"/>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0368" name="Oval 14"/>
              <p:cNvSpPr>
                <a:spLocks noChangeArrowheads="1"/>
              </p:cNvSpPr>
              <p:nvPr/>
            </p:nvSpPr>
            <p:spPr bwMode="auto">
              <a:xfrm>
                <a:off x="265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p>
            </p:txBody>
          </p:sp>
          <p:sp>
            <p:nvSpPr>
              <p:cNvPr id="140369" name="Line 15"/>
              <p:cNvSpPr>
                <a:spLocks noChangeShapeType="1"/>
              </p:cNvSpPr>
              <p:nvPr/>
            </p:nvSpPr>
            <p:spPr bwMode="auto">
              <a:xfrm>
                <a:off x="278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0370" name="Rectangle 9"/>
            <p:cNvSpPr>
              <a:spLocks noChangeArrowheads="1"/>
            </p:cNvSpPr>
            <p:nvPr/>
          </p:nvSpPr>
          <p:spPr bwMode="auto">
            <a:xfrm>
              <a:off x="3765" y="2409"/>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0371" name="Rectangle 9"/>
            <p:cNvSpPr>
              <a:spLocks noChangeArrowheads="1"/>
            </p:cNvSpPr>
            <p:nvPr/>
          </p:nvSpPr>
          <p:spPr bwMode="auto">
            <a:xfrm>
              <a:off x="4825" y="3112"/>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0379" name="Rectangle 9"/>
            <p:cNvSpPr>
              <a:spLocks noChangeArrowheads="1"/>
            </p:cNvSpPr>
            <p:nvPr/>
          </p:nvSpPr>
          <p:spPr bwMode="auto">
            <a:xfrm>
              <a:off x="4779" y="1842"/>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0380" name="Line 92"/>
            <p:cNvSpPr>
              <a:spLocks noChangeShapeType="1"/>
            </p:cNvSpPr>
            <p:nvPr/>
          </p:nvSpPr>
          <p:spPr bwMode="auto">
            <a:xfrm>
              <a:off x="4417" y="2454"/>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84" name="Text Box 67"/>
            <p:cNvSpPr txBox="1">
              <a:spLocks noChangeArrowheads="1"/>
            </p:cNvSpPr>
            <p:nvPr/>
          </p:nvSpPr>
          <p:spPr bwMode="auto">
            <a:xfrm>
              <a:off x="3724" y="2159"/>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0385" name="Text Box 67"/>
            <p:cNvSpPr txBox="1">
              <a:spLocks noChangeArrowheads="1"/>
            </p:cNvSpPr>
            <p:nvPr/>
          </p:nvSpPr>
          <p:spPr bwMode="auto">
            <a:xfrm>
              <a:off x="4735" y="1567"/>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0387" name="Text Box 67"/>
            <p:cNvSpPr txBox="1">
              <a:spLocks noChangeArrowheads="1"/>
            </p:cNvSpPr>
            <p:nvPr/>
          </p:nvSpPr>
          <p:spPr bwMode="auto">
            <a:xfrm>
              <a:off x="4785" y="286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0388" name="Line 63"/>
            <p:cNvSpPr>
              <a:spLocks noChangeShapeType="1"/>
            </p:cNvSpPr>
            <p:nvPr/>
          </p:nvSpPr>
          <p:spPr bwMode="auto">
            <a:xfrm>
              <a:off x="4348" y="188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89" name="Text Box 74"/>
            <p:cNvSpPr txBox="1">
              <a:spLocks noChangeArrowheads="1"/>
            </p:cNvSpPr>
            <p:nvPr/>
          </p:nvSpPr>
          <p:spPr bwMode="auto">
            <a:xfrm>
              <a:off x="4257" y="3316"/>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a:t>
              </a:r>
            </a:p>
          </p:txBody>
        </p:sp>
        <p:sp>
          <p:nvSpPr>
            <p:cNvPr id="140390" name="Text Box 74"/>
            <p:cNvSpPr txBox="1">
              <a:spLocks noChangeArrowheads="1"/>
            </p:cNvSpPr>
            <p:nvPr/>
          </p:nvSpPr>
          <p:spPr bwMode="auto">
            <a:xfrm>
              <a:off x="3850" y="3679"/>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ea typeface="楷体_GB2312" pitchFamily="49" charset="-122"/>
                </a:rPr>
                <a:t>直流</a:t>
              </a:r>
            </a:p>
          </p:txBody>
        </p:sp>
      </p:grpSp>
      <p:graphicFrame>
        <p:nvGraphicFramePr>
          <p:cNvPr id="140404" name="Object 116">
            <a:hlinkClick r:id="" action="ppaction://ole?verb=0"/>
          </p:cNvPr>
          <p:cNvGraphicFramePr>
            <a:graphicFrameLocks/>
          </p:cNvGraphicFramePr>
          <p:nvPr/>
        </p:nvGraphicFramePr>
        <p:xfrm>
          <a:off x="5311775" y="2295525"/>
          <a:ext cx="1096963" cy="588963"/>
        </p:xfrm>
        <a:graphic>
          <a:graphicData uri="http://schemas.openxmlformats.org/presentationml/2006/ole">
            <mc:AlternateContent xmlns:mc="http://schemas.openxmlformats.org/markup-compatibility/2006">
              <mc:Choice xmlns:v="urn:schemas-microsoft-com:vml" Requires="v">
                <p:oleObj spid="_x0000_s140411" name="Equation" r:id="rId3" imgW="482400" imgH="228600" progId="Equation.DSMT4">
                  <p:embed/>
                </p:oleObj>
              </mc:Choice>
              <mc:Fallback>
                <p:oleObj name="Equation" r:id="rId3" imgW="482400" imgH="228600" progId="Equation.DSMT4">
                  <p:embed/>
                  <p:pic>
                    <p:nvPicPr>
                      <p:cNvPr id="0" name="Object 1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775" y="2295525"/>
                        <a:ext cx="1096963" cy="588963"/>
                      </a:xfrm>
                      <a:prstGeom prst="rect">
                        <a:avLst/>
                      </a:prstGeom>
                      <a:solidFill>
                        <a:srgbClr val="00FFFF"/>
                      </a:solidFill>
                      <a:ln>
                        <a:noFill/>
                      </a:ln>
                      <a:effectLst/>
                      <a:extLst>
                        <a:ext uri="{91240B29-F687-4F45-9708-019B960494DF}">
                          <a14:hiddenLine xmlns:a14="http://schemas.microsoft.com/office/drawing/2010/main" w="19050">
                            <a:solidFill>
                              <a:srgbClr val="66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405" name="Object 117"/>
          <p:cNvGraphicFramePr>
            <a:graphicFrameLocks noChangeAspect="1"/>
          </p:cNvGraphicFramePr>
          <p:nvPr/>
        </p:nvGraphicFramePr>
        <p:xfrm>
          <a:off x="5410200" y="6227763"/>
          <a:ext cx="2617788" cy="585787"/>
        </p:xfrm>
        <a:graphic>
          <a:graphicData uri="http://schemas.openxmlformats.org/presentationml/2006/ole">
            <mc:AlternateContent xmlns:mc="http://schemas.openxmlformats.org/markup-compatibility/2006">
              <mc:Choice xmlns:v="urn:schemas-microsoft-com:vml" Requires="v">
                <p:oleObj spid="_x0000_s140412" name="Equation" r:id="rId5" imgW="927000" imgH="241200" progId="Equation.DSMT4">
                  <p:embed/>
                </p:oleObj>
              </mc:Choice>
              <mc:Fallback>
                <p:oleObj name="Equation" r:id="rId5" imgW="927000" imgH="241200" progId="Equation.DSMT4">
                  <p:embed/>
                  <p:pic>
                    <p:nvPicPr>
                      <p:cNvPr id="0" name="Object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6227763"/>
                        <a:ext cx="2617788" cy="585787"/>
                      </a:xfrm>
                      <a:prstGeom prst="rect">
                        <a:avLst/>
                      </a:prstGeom>
                      <a:solidFill>
                        <a:srgbClr val="00FFFF"/>
                      </a:solidFill>
                      <a:ln>
                        <a:noFill/>
                      </a:ln>
                      <a:effectLst/>
                      <a:extLst>
                        <a:ext uri="{91240B29-F687-4F45-9708-019B960494DF}">
                          <a14:hiddenLine xmlns:a14="http://schemas.microsoft.com/office/drawing/2010/main" w="28575">
                            <a:solidFill>
                              <a:srgbClr val="66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1" name="AutoShape 71"/>
          <p:cNvSpPr>
            <a:spLocks noChangeArrowheads="1"/>
          </p:cNvSpPr>
          <p:nvPr/>
        </p:nvSpPr>
        <p:spPr bwMode="auto">
          <a:xfrm>
            <a:off x="4283075" y="4365625"/>
            <a:ext cx="468313" cy="215900"/>
          </a:xfrm>
          <a:prstGeom prst="rightArrow">
            <a:avLst>
              <a:gd name="adj1" fmla="val 50000"/>
              <a:gd name="adj2" fmla="val 54228"/>
            </a:avLst>
          </a:prstGeom>
          <a:solidFill>
            <a:srgbClr val="00FF00"/>
          </a:solidFill>
          <a:ln w="12700" cap="sq">
            <a:solidFill>
              <a:schemeClr val="tx1"/>
            </a:solidFill>
            <a:miter lim="800000"/>
            <a:headEnd/>
            <a:tailEnd/>
          </a:ln>
        </p:spPr>
        <p:txBody>
          <a:bodyPr wrap="none" anchor="ctr"/>
          <a:lstStyle/>
          <a:p>
            <a:pPr algn="ctr">
              <a:spcBef>
                <a:spcPct val="50000"/>
              </a:spcBef>
              <a:buClr>
                <a:schemeClr val="accent2"/>
              </a:buClr>
              <a:buSzPct val="75000"/>
              <a:buFont typeface="Monotype Sorts"/>
              <a:buNone/>
            </a:pPr>
            <a:endParaRPr kumimoji="0" lang="zh-CN" altLang="en-US" b="1">
              <a:solidFill>
                <a:srgbClr val="FF3300"/>
              </a:solidFill>
              <a:ea typeface="楷体_GB2312" pitchFamily="49" charset="-122"/>
            </a:endParaRPr>
          </a:p>
        </p:txBody>
      </p:sp>
      <p:sp>
        <p:nvSpPr>
          <p:cNvPr id="140407" name="Rectangle 119"/>
          <p:cNvSpPr>
            <a:spLocks noChangeArrowheads="1"/>
          </p:cNvSpPr>
          <p:nvPr/>
        </p:nvSpPr>
        <p:spPr bwMode="auto">
          <a:xfrm>
            <a:off x="3752850" y="3105150"/>
            <a:ext cx="1611313"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lnSpc>
                <a:spcPct val="90000"/>
              </a:lnSpc>
              <a:spcBef>
                <a:spcPct val="50000"/>
              </a:spcBef>
            </a:pPr>
            <a:r>
              <a:rPr lang="en-US" altLang="zh-CN" b="1">
                <a:solidFill>
                  <a:srgbClr val="0000FF"/>
                </a:solidFill>
                <a:ea typeface="楷体_GB2312" pitchFamily="49" charset="-122"/>
              </a:rPr>
              <a:t>(1)</a:t>
            </a:r>
            <a:r>
              <a:rPr lang="zh-CN" altLang="en-US" b="1">
                <a:solidFill>
                  <a:srgbClr val="0000FF"/>
                </a:solidFill>
                <a:ea typeface="楷体_GB2312" pitchFamily="49" charset="-122"/>
              </a:rPr>
              <a:t>直流电源作用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0295"/>
                                        </p:tgtEl>
                                        <p:attrNameLst>
                                          <p:attrName>style.visibility</p:attrName>
                                        </p:attrNameLst>
                                      </p:cBhvr>
                                      <p:to>
                                        <p:strVal val="visible"/>
                                      </p:to>
                                    </p:set>
                                    <p:animEffect transition="in" filter="box(in)">
                                      <p:cBhvr>
                                        <p:cTn id="7" dur="500"/>
                                        <p:tgtEl>
                                          <p:spTgt spid="140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296"/>
                                        </p:tgtEl>
                                        <p:attrNameLst>
                                          <p:attrName>style.visibility</p:attrName>
                                        </p:attrNameLst>
                                      </p:cBhvr>
                                      <p:to>
                                        <p:strVal val="visible"/>
                                      </p:to>
                                    </p:set>
                                    <p:animEffect transition="in" filter="dissolve">
                                      <p:cBhvr>
                                        <p:cTn id="12" dur="500"/>
                                        <p:tgtEl>
                                          <p:spTgt spid="14029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40391"/>
                                        </p:tgtEl>
                                        <p:attrNameLst>
                                          <p:attrName>style.visibility</p:attrName>
                                        </p:attrNameLst>
                                      </p:cBhvr>
                                      <p:to>
                                        <p:strVal val="visible"/>
                                      </p:to>
                                    </p:set>
                                    <p:animEffect transition="in" filter="dissolve">
                                      <p:cBhvr>
                                        <p:cTn id="16" dur="500"/>
                                        <p:tgtEl>
                                          <p:spTgt spid="1403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0407"/>
                                        </p:tgtEl>
                                        <p:attrNameLst>
                                          <p:attrName>style.visibility</p:attrName>
                                        </p:attrNameLst>
                                      </p:cBhvr>
                                      <p:to>
                                        <p:strVal val="visible"/>
                                      </p:to>
                                    </p:set>
                                    <p:animEffect transition="in" filter="dissolve">
                                      <p:cBhvr>
                                        <p:cTn id="21" dur="500"/>
                                        <p:tgtEl>
                                          <p:spTgt spid="140407"/>
                                        </p:tgtEl>
                                      </p:cBhvr>
                                    </p:animEffect>
                                  </p:childTnLst>
                                </p:cTn>
                              </p:par>
                            </p:childTnLst>
                          </p:cTn>
                        </p:par>
                        <p:par>
                          <p:cTn id="22" fill="hold" nodeType="afterGroup">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51271"/>
                                        </p:tgtEl>
                                        <p:attrNameLst>
                                          <p:attrName>style.visibility</p:attrName>
                                        </p:attrNameLst>
                                      </p:cBhvr>
                                      <p:to>
                                        <p:strVal val="visible"/>
                                      </p:to>
                                    </p:set>
                                    <p:anim calcmode="lin" valueType="num">
                                      <p:cBhvr additive="base">
                                        <p:cTn id="25" dur="500" fill="hold"/>
                                        <p:tgtEl>
                                          <p:spTgt spid="51271"/>
                                        </p:tgtEl>
                                        <p:attrNameLst>
                                          <p:attrName>ppt_x</p:attrName>
                                        </p:attrNameLst>
                                      </p:cBhvr>
                                      <p:tavLst>
                                        <p:tav tm="0">
                                          <p:val>
                                            <p:strVal val="0-#ppt_w/2"/>
                                          </p:val>
                                        </p:tav>
                                        <p:tav tm="100000">
                                          <p:val>
                                            <p:strVal val="#ppt_x"/>
                                          </p:val>
                                        </p:tav>
                                      </p:tavLst>
                                    </p:anim>
                                    <p:anim calcmode="lin" valueType="num">
                                      <p:cBhvr additive="base">
                                        <p:cTn id="26" dur="500" fill="hold"/>
                                        <p:tgtEl>
                                          <p:spTgt spid="512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40408"/>
                                        </p:tgtEl>
                                        <p:attrNameLst>
                                          <p:attrName>style.visibility</p:attrName>
                                        </p:attrNameLst>
                                      </p:cBhvr>
                                      <p:to>
                                        <p:strVal val="visible"/>
                                      </p:to>
                                    </p:set>
                                    <p:animEffect transition="in" filter="dissolve">
                                      <p:cBhvr>
                                        <p:cTn id="31" dur="500"/>
                                        <p:tgtEl>
                                          <p:spTgt spid="14040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40404"/>
                                        </p:tgtEl>
                                        <p:attrNameLst>
                                          <p:attrName>style.visibility</p:attrName>
                                        </p:attrNameLst>
                                      </p:cBhvr>
                                      <p:to>
                                        <p:strVal val="visible"/>
                                      </p:to>
                                    </p:set>
                                    <p:anim calcmode="lin" valueType="num">
                                      <p:cBhvr additive="base">
                                        <p:cTn id="36" dur="500" fill="hold"/>
                                        <p:tgtEl>
                                          <p:spTgt spid="140404"/>
                                        </p:tgtEl>
                                        <p:attrNameLst>
                                          <p:attrName>ppt_x</p:attrName>
                                        </p:attrNameLst>
                                      </p:cBhvr>
                                      <p:tavLst>
                                        <p:tav tm="0">
                                          <p:val>
                                            <p:strVal val="#ppt_x"/>
                                          </p:val>
                                        </p:tav>
                                        <p:tav tm="100000">
                                          <p:val>
                                            <p:strVal val="#ppt_x"/>
                                          </p:val>
                                        </p:tav>
                                      </p:tavLst>
                                    </p:anim>
                                    <p:anim calcmode="lin" valueType="num">
                                      <p:cBhvr additive="base">
                                        <p:cTn id="37" dur="500" fill="hold"/>
                                        <p:tgtEl>
                                          <p:spTgt spid="14040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0405"/>
                                        </p:tgtEl>
                                        <p:attrNameLst>
                                          <p:attrName>style.visibility</p:attrName>
                                        </p:attrNameLst>
                                      </p:cBhvr>
                                      <p:to>
                                        <p:strVal val="visible"/>
                                      </p:to>
                                    </p:set>
                                    <p:animEffect transition="in" filter="blinds(horizontal)">
                                      <p:cBhvr>
                                        <p:cTn id="42" dur="500"/>
                                        <p:tgtEl>
                                          <p:spTgt spid="14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autoUpdateAnimBg="0"/>
      <p:bldP spid="140296" grpId="0"/>
      <p:bldP spid="51271" grpId="0" animBg="1"/>
      <p:bldP spid="1404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ChangeArrowheads="1"/>
          </p:cNvSpPr>
          <p:nvPr/>
        </p:nvSpPr>
        <p:spPr bwMode="auto">
          <a:xfrm>
            <a:off x="442913" y="54927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楷体_GB2312" pitchFamily="49" charset="-122"/>
              </a:rPr>
              <a:t>例：如图电路中</a:t>
            </a:r>
            <a:r>
              <a:rPr lang="en-US" altLang="zh-CN" b="1">
                <a:ea typeface="楷体_GB2312" pitchFamily="49" charset="-122"/>
              </a:rPr>
              <a:t>u</a:t>
            </a:r>
            <a:r>
              <a:rPr lang="en-US" altLang="zh-CN" b="1" baseline="-25000">
                <a:ea typeface="楷体_GB2312" pitchFamily="49" charset="-122"/>
              </a:rPr>
              <a:t>s</a:t>
            </a:r>
            <a:r>
              <a:rPr lang="en-US" altLang="zh-CN" b="1">
                <a:ea typeface="楷体_GB2312" pitchFamily="49" charset="-122"/>
              </a:rPr>
              <a:t>(t)=10sin(2t)v</a:t>
            </a:r>
            <a:r>
              <a:rPr lang="zh-CN" altLang="en-US" b="1">
                <a:ea typeface="楷体_GB2312" pitchFamily="49" charset="-122"/>
              </a:rPr>
              <a:t>，</a:t>
            </a:r>
            <a:r>
              <a:rPr lang="zh-CN" altLang="en-US" b="1">
                <a:ea typeface="楷体_GB2312" pitchFamily="49" charset="-122"/>
                <a:sym typeface="cajcd fntst" pitchFamily="18" charset="2"/>
              </a:rPr>
              <a:t>求电流</a:t>
            </a:r>
            <a:r>
              <a:rPr lang="en-US" altLang="zh-CN" b="1" i="1">
                <a:ea typeface="楷体_GB2312" pitchFamily="49" charset="-122"/>
                <a:sym typeface="cajcd fntst" pitchFamily="18" charset="2"/>
              </a:rPr>
              <a:t>i</a:t>
            </a:r>
            <a:r>
              <a:rPr lang="zh-CN" altLang="en-US" b="1">
                <a:ea typeface="楷体_GB2312" pitchFamily="49" charset="-122"/>
                <a:sym typeface="cajcd fntst" pitchFamily="18" charset="2"/>
              </a:rPr>
              <a:t>的有效值及电阻功率。</a:t>
            </a:r>
          </a:p>
        </p:txBody>
      </p:sp>
      <p:grpSp>
        <p:nvGrpSpPr>
          <p:cNvPr id="144389" name="Group 5"/>
          <p:cNvGrpSpPr>
            <a:grpSpLocks/>
          </p:cNvGrpSpPr>
          <p:nvPr/>
        </p:nvGrpSpPr>
        <p:grpSpPr bwMode="auto">
          <a:xfrm>
            <a:off x="603250" y="1516063"/>
            <a:ext cx="2997200" cy="3749675"/>
            <a:chOff x="589" y="1567"/>
            <a:chExt cx="1888" cy="2362"/>
          </a:xfrm>
        </p:grpSpPr>
        <p:sp>
          <p:nvSpPr>
            <p:cNvPr id="144390" name="Rectangle 43"/>
            <p:cNvSpPr>
              <a:spLocks noChangeArrowheads="1"/>
            </p:cNvSpPr>
            <p:nvPr/>
          </p:nvSpPr>
          <p:spPr bwMode="auto">
            <a:xfrm>
              <a:off x="589" y="2454"/>
              <a:ext cx="1888" cy="704"/>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44391" name="Rectangle 43"/>
            <p:cNvSpPr>
              <a:spLocks noChangeArrowheads="1"/>
            </p:cNvSpPr>
            <p:nvPr/>
          </p:nvSpPr>
          <p:spPr bwMode="auto">
            <a:xfrm>
              <a:off x="589" y="1883"/>
              <a:ext cx="1888" cy="179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44392" name="Oval 47"/>
            <p:cNvSpPr>
              <a:spLocks noChangeArrowheads="1"/>
            </p:cNvSpPr>
            <p:nvPr/>
          </p:nvSpPr>
          <p:spPr bwMode="auto">
            <a:xfrm>
              <a:off x="1429" y="267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44393" name="Text Box 45"/>
            <p:cNvSpPr txBox="1">
              <a:spLocks noChangeArrowheads="1"/>
            </p:cNvSpPr>
            <p:nvPr/>
          </p:nvSpPr>
          <p:spPr bwMode="auto">
            <a:xfrm>
              <a:off x="1303" y="2493"/>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44394" name="Text Box 46"/>
            <p:cNvSpPr txBox="1">
              <a:spLocks noChangeArrowheads="1"/>
            </p:cNvSpPr>
            <p:nvPr/>
          </p:nvSpPr>
          <p:spPr bwMode="auto">
            <a:xfrm>
              <a:off x="1293" y="279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44395" name="Freeform 58"/>
            <p:cNvSpPr>
              <a:spLocks/>
            </p:cNvSpPr>
            <p:nvPr/>
          </p:nvSpPr>
          <p:spPr bwMode="auto">
            <a:xfrm rot="5400000">
              <a:off x="929" y="1707"/>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sp>
          <p:nvSpPr>
            <p:cNvPr id="144396" name="Text Box 65"/>
            <p:cNvSpPr txBox="1">
              <a:spLocks noChangeArrowheads="1"/>
            </p:cNvSpPr>
            <p:nvPr/>
          </p:nvSpPr>
          <p:spPr bwMode="auto">
            <a:xfrm>
              <a:off x="1134" y="2636"/>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a:t>
              </a:r>
              <a:endParaRPr lang="en-US" altLang="zh-CN" sz="2000" b="1">
                <a:ea typeface="楷体_GB2312" pitchFamily="49" charset="-122"/>
              </a:endParaRPr>
            </a:p>
          </p:txBody>
        </p:sp>
        <p:sp>
          <p:nvSpPr>
            <p:cNvPr id="144397" name="Text Box 74"/>
            <p:cNvSpPr txBox="1">
              <a:spLocks noChangeArrowheads="1"/>
            </p:cNvSpPr>
            <p:nvPr/>
          </p:nvSpPr>
          <p:spPr bwMode="auto">
            <a:xfrm>
              <a:off x="748" y="1570"/>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1.2H</a:t>
              </a:r>
            </a:p>
          </p:txBody>
        </p:sp>
        <p:sp>
          <p:nvSpPr>
            <p:cNvPr id="144398" name="Text Box 75"/>
            <p:cNvSpPr txBox="1">
              <a:spLocks noChangeArrowheads="1"/>
            </p:cNvSpPr>
            <p:nvPr/>
          </p:nvSpPr>
          <p:spPr bwMode="auto">
            <a:xfrm>
              <a:off x="1474" y="1592"/>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i</a:t>
              </a:r>
              <a:endParaRPr lang="en-US" altLang="zh-CN" sz="2000" b="1">
                <a:ea typeface="楷体_GB2312" pitchFamily="49" charset="-122"/>
              </a:endParaRPr>
            </a:p>
          </p:txBody>
        </p:sp>
        <p:grpSp>
          <p:nvGrpSpPr>
            <p:cNvPr id="144399" name="Group 12"/>
            <p:cNvGrpSpPr>
              <a:grpSpLocks/>
            </p:cNvGrpSpPr>
            <p:nvPr/>
          </p:nvGrpSpPr>
          <p:grpSpPr bwMode="auto">
            <a:xfrm>
              <a:off x="1292" y="3544"/>
              <a:ext cx="408" cy="272"/>
              <a:chOff x="2517" y="2568"/>
              <a:chExt cx="408" cy="272"/>
            </a:xfrm>
          </p:grpSpPr>
          <p:sp>
            <p:nvSpPr>
              <p:cNvPr id="144400" name="Line 13"/>
              <p:cNvSpPr>
                <a:spLocks noChangeShapeType="1"/>
              </p:cNvSpPr>
              <p:nvPr/>
            </p:nvSpPr>
            <p:spPr bwMode="auto">
              <a:xfrm>
                <a:off x="2517" y="2704"/>
                <a:ext cx="13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4401" name="Oval 14"/>
              <p:cNvSpPr>
                <a:spLocks noChangeArrowheads="1"/>
              </p:cNvSpPr>
              <p:nvPr/>
            </p:nvSpPr>
            <p:spPr bwMode="auto">
              <a:xfrm>
                <a:off x="2653" y="2568"/>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p>
            </p:txBody>
          </p:sp>
          <p:sp>
            <p:nvSpPr>
              <p:cNvPr id="144402" name="Line 15"/>
              <p:cNvSpPr>
                <a:spLocks noChangeShapeType="1"/>
              </p:cNvSpPr>
              <p:nvPr/>
            </p:nvSpPr>
            <p:spPr bwMode="auto">
              <a:xfrm>
                <a:off x="2789" y="2568"/>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403" name="Rectangle 9"/>
            <p:cNvSpPr>
              <a:spLocks noChangeArrowheads="1"/>
            </p:cNvSpPr>
            <p:nvPr/>
          </p:nvSpPr>
          <p:spPr bwMode="auto">
            <a:xfrm>
              <a:off x="839" y="2409"/>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4404" name="Rectangle 9"/>
            <p:cNvSpPr>
              <a:spLocks noChangeArrowheads="1"/>
            </p:cNvSpPr>
            <p:nvPr/>
          </p:nvSpPr>
          <p:spPr bwMode="auto">
            <a:xfrm>
              <a:off x="1973" y="3112"/>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4405" name="Freeform 58"/>
            <p:cNvSpPr>
              <a:spLocks/>
            </p:cNvSpPr>
            <p:nvPr/>
          </p:nvSpPr>
          <p:spPr bwMode="auto">
            <a:xfrm rot="5400000">
              <a:off x="929" y="2977"/>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grpSp>
          <p:nvGrpSpPr>
            <p:cNvPr id="144406" name="Group 53"/>
            <p:cNvGrpSpPr>
              <a:grpSpLocks/>
            </p:cNvGrpSpPr>
            <p:nvPr/>
          </p:nvGrpSpPr>
          <p:grpSpPr bwMode="auto">
            <a:xfrm>
              <a:off x="1883" y="2358"/>
              <a:ext cx="317" cy="188"/>
              <a:chOff x="3334" y="1911"/>
              <a:chExt cx="317" cy="188"/>
            </a:xfrm>
          </p:grpSpPr>
          <p:sp useBgFill="1">
            <p:nvSpPr>
              <p:cNvPr id="144407" name="Rectangle 54"/>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rot="10800000" vert="eaVert" wrap="none" anchor="ctr"/>
              <a:lstStyle/>
              <a:p>
                <a:pPr algn="ctr"/>
                <a:endParaRPr lang="zh-CN" altLang="en-US" b="1"/>
              </a:p>
            </p:txBody>
          </p:sp>
          <p:sp>
            <p:nvSpPr>
              <p:cNvPr id="144408" name="Line 55"/>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9" name="Rectangle 56"/>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4410" name="Rectangle 57"/>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4411" name="Line 58"/>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412" name="Rectangle 9"/>
            <p:cNvSpPr>
              <a:spLocks noChangeArrowheads="1"/>
            </p:cNvSpPr>
            <p:nvPr/>
          </p:nvSpPr>
          <p:spPr bwMode="auto">
            <a:xfrm>
              <a:off x="1927" y="1842"/>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4413" name="Line 29"/>
            <p:cNvSpPr>
              <a:spLocks noChangeShapeType="1"/>
            </p:cNvSpPr>
            <p:nvPr/>
          </p:nvSpPr>
          <p:spPr bwMode="auto">
            <a:xfrm>
              <a:off x="1565" y="2454"/>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4" name="Line 30"/>
            <p:cNvSpPr>
              <a:spLocks noChangeShapeType="1"/>
            </p:cNvSpPr>
            <p:nvPr/>
          </p:nvSpPr>
          <p:spPr bwMode="auto">
            <a:xfrm>
              <a:off x="589" y="2454"/>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5" name="Line 31"/>
            <p:cNvSpPr>
              <a:spLocks noChangeShapeType="1"/>
            </p:cNvSpPr>
            <p:nvPr/>
          </p:nvSpPr>
          <p:spPr bwMode="auto">
            <a:xfrm>
              <a:off x="2472" y="2454"/>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6" name="Text Box 74"/>
            <p:cNvSpPr txBox="1">
              <a:spLocks noChangeArrowheads="1"/>
            </p:cNvSpPr>
            <p:nvPr/>
          </p:nvSpPr>
          <p:spPr bwMode="auto">
            <a:xfrm>
              <a:off x="816" y="2825"/>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2H</a:t>
              </a:r>
            </a:p>
          </p:txBody>
        </p:sp>
        <p:sp>
          <p:nvSpPr>
            <p:cNvPr id="144417" name="Text Box 67"/>
            <p:cNvSpPr txBox="1">
              <a:spLocks noChangeArrowheads="1"/>
            </p:cNvSpPr>
            <p:nvPr/>
          </p:nvSpPr>
          <p:spPr bwMode="auto">
            <a:xfrm>
              <a:off x="799" y="2159"/>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4418" name="Text Box 67"/>
            <p:cNvSpPr txBox="1">
              <a:spLocks noChangeArrowheads="1"/>
            </p:cNvSpPr>
            <p:nvPr/>
          </p:nvSpPr>
          <p:spPr bwMode="auto">
            <a:xfrm>
              <a:off x="1883" y="1567"/>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4419" name="Text Box 67"/>
            <p:cNvSpPr txBox="1">
              <a:spLocks noChangeArrowheads="1"/>
            </p:cNvSpPr>
            <p:nvPr/>
          </p:nvSpPr>
          <p:spPr bwMode="auto">
            <a:xfrm>
              <a:off x="1837" y="2092"/>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0.5F</a:t>
              </a:r>
            </a:p>
          </p:txBody>
        </p:sp>
        <p:sp>
          <p:nvSpPr>
            <p:cNvPr id="144420" name="Text Box 67"/>
            <p:cNvSpPr txBox="1">
              <a:spLocks noChangeArrowheads="1"/>
            </p:cNvSpPr>
            <p:nvPr/>
          </p:nvSpPr>
          <p:spPr bwMode="auto">
            <a:xfrm>
              <a:off x="1933" y="2863"/>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4421" name="Line 63"/>
            <p:cNvSpPr>
              <a:spLocks noChangeShapeType="1"/>
            </p:cNvSpPr>
            <p:nvPr/>
          </p:nvSpPr>
          <p:spPr bwMode="auto">
            <a:xfrm>
              <a:off x="1496" y="1882"/>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2" name="Text Box 74"/>
            <p:cNvSpPr txBox="1">
              <a:spLocks noChangeArrowheads="1"/>
            </p:cNvSpPr>
            <p:nvPr/>
          </p:nvSpPr>
          <p:spPr bwMode="auto">
            <a:xfrm>
              <a:off x="1405" y="3316"/>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2A</a:t>
              </a:r>
            </a:p>
          </p:txBody>
        </p:sp>
        <p:sp>
          <p:nvSpPr>
            <p:cNvPr id="144423" name="Text Box 74"/>
            <p:cNvSpPr txBox="1">
              <a:spLocks noChangeArrowheads="1"/>
            </p:cNvSpPr>
            <p:nvPr/>
          </p:nvSpPr>
          <p:spPr bwMode="auto">
            <a:xfrm>
              <a:off x="998" y="3679"/>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ea typeface="楷体_GB2312" pitchFamily="49" charset="-122"/>
                </a:rPr>
                <a:t>直流</a:t>
              </a:r>
            </a:p>
          </p:txBody>
        </p:sp>
      </p:grpSp>
      <p:graphicFrame>
        <p:nvGraphicFramePr>
          <p:cNvPr id="144443" name="Object 59">
            <a:hlinkClick r:id="" action="ppaction://ole?verb=0"/>
          </p:cNvPr>
          <p:cNvGraphicFramePr>
            <a:graphicFrameLocks/>
          </p:cNvGraphicFramePr>
          <p:nvPr/>
        </p:nvGraphicFramePr>
        <p:xfrm>
          <a:off x="5722938" y="4697413"/>
          <a:ext cx="865187" cy="819150"/>
        </p:xfrm>
        <a:graphic>
          <a:graphicData uri="http://schemas.openxmlformats.org/presentationml/2006/ole">
            <mc:AlternateContent xmlns:mc="http://schemas.openxmlformats.org/markup-compatibility/2006">
              <mc:Choice xmlns:v="urn:schemas-microsoft-com:vml" Requires="v">
                <p:oleObj spid="_x0000_s144499" name="Equation" r:id="rId3" imgW="380880" imgH="317160" progId="Equation.DSMT4">
                  <p:embed/>
                </p:oleObj>
              </mc:Choice>
              <mc:Fallback>
                <p:oleObj name="Equation" r:id="rId3" imgW="380880" imgH="317160" progId="Equation.DSMT4">
                  <p:embed/>
                  <p:pic>
                    <p:nvPicPr>
                      <p:cNvPr id="0" name="Object 5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2938" y="4697413"/>
                        <a:ext cx="865187" cy="819150"/>
                      </a:xfrm>
                      <a:prstGeom prst="rect">
                        <a:avLst/>
                      </a:prstGeom>
                      <a:solidFill>
                        <a:srgbClr val="00FFFF"/>
                      </a:solidFill>
                      <a:ln>
                        <a:noFill/>
                      </a:ln>
                      <a:effectLst/>
                      <a:extLst>
                        <a:ext uri="{91240B29-F687-4F45-9708-019B960494DF}">
                          <a14:hiddenLine xmlns:a14="http://schemas.microsoft.com/office/drawing/2010/main" w="19050">
                            <a:solidFill>
                              <a:srgbClr val="66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444" name="Object 60"/>
          <p:cNvGraphicFramePr>
            <a:graphicFrameLocks noChangeAspect="1"/>
          </p:cNvGraphicFramePr>
          <p:nvPr/>
        </p:nvGraphicFramePr>
        <p:xfrm>
          <a:off x="6899275" y="4948238"/>
          <a:ext cx="1111250" cy="554037"/>
        </p:xfrm>
        <a:graphic>
          <a:graphicData uri="http://schemas.openxmlformats.org/presentationml/2006/ole">
            <mc:AlternateContent xmlns:mc="http://schemas.openxmlformats.org/markup-compatibility/2006">
              <mc:Choice xmlns:v="urn:schemas-microsoft-com:vml" Requires="v">
                <p:oleObj spid="_x0000_s144500" name="Equation" r:id="rId5" imgW="393480" imgH="228600" progId="Equation.DSMT4">
                  <p:embed/>
                </p:oleObj>
              </mc:Choice>
              <mc:Fallback>
                <p:oleObj name="Equation" r:id="rId5" imgW="393480" imgH="228600" progId="Equation.DSMT4">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9275" y="4948238"/>
                        <a:ext cx="1111250" cy="554037"/>
                      </a:xfrm>
                      <a:prstGeom prst="rect">
                        <a:avLst/>
                      </a:prstGeom>
                      <a:solidFill>
                        <a:srgbClr val="00FFFF"/>
                      </a:solidFill>
                      <a:ln>
                        <a:noFill/>
                      </a:ln>
                      <a:effectLst/>
                      <a:extLst>
                        <a:ext uri="{91240B29-F687-4F45-9708-019B960494DF}">
                          <a14:hiddenLine xmlns:a14="http://schemas.microsoft.com/office/drawing/2010/main" w="28575">
                            <a:solidFill>
                              <a:srgbClr val="66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1" name="AutoShape 71"/>
          <p:cNvSpPr>
            <a:spLocks noChangeArrowheads="1"/>
          </p:cNvSpPr>
          <p:nvPr/>
        </p:nvSpPr>
        <p:spPr bwMode="auto">
          <a:xfrm>
            <a:off x="4283075" y="3389313"/>
            <a:ext cx="468313" cy="215900"/>
          </a:xfrm>
          <a:prstGeom prst="rightArrow">
            <a:avLst>
              <a:gd name="adj1" fmla="val 50000"/>
              <a:gd name="adj2" fmla="val 54228"/>
            </a:avLst>
          </a:prstGeom>
          <a:solidFill>
            <a:srgbClr val="00FF00"/>
          </a:solidFill>
          <a:ln w="12700" cap="sq">
            <a:solidFill>
              <a:schemeClr val="tx1"/>
            </a:solidFill>
            <a:miter lim="800000"/>
            <a:headEnd/>
            <a:tailEnd/>
          </a:ln>
        </p:spPr>
        <p:txBody>
          <a:bodyPr wrap="none" anchor="ctr"/>
          <a:lstStyle/>
          <a:p>
            <a:pPr algn="ctr">
              <a:spcBef>
                <a:spcPct val="50000"/>
              </a:spcBef>
              <a:buClr>
                <a:schemeClr val="accent2"/>
              </a:buClr>
              <a:buSzPct val="75000"/>
              <a:buFont typeface="Monotype Sorts"/>
              <a:buNone/>
            </a:pPr>
            <a:endParaRPr kumimoji="0" lang="zh-CN" altLang="en-US" b="1">
              <a:solidFill>
                <a:srgbClr val="FF3300"/>
              </a:solidFill>
              <a:ea typeface="楷体_GB2312" pitchFamily="49" charset="-122"/>
            </a:endParaRPr>
          </a:p>
        </p:txBody>
      </p:sp>
      <p:sp>
        <p:nvSpPr>
          <p:cNvPr id="144446" name="Rectangle 62"/>
          <p:cNvSpPr>
            <a:spLocks noChangeArrowheads="1"/>
          </p:cNvSpPr>
          <p:nvPr/>
        </p:nvSpPr>
        <p:spPr bwMode="auto">
          <a:xfrm>
            <a:off x="3752850" y="2128838"/>
            <a:ext cx="1611313"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lnSpc>
                <a:spcPct val="90000"/>
              </a:lnSpc>
              <a:spcBef>
                <a:spcPct val="50000"/>
              </a:spcBef>
            </a:pPr>
            <a:r>
              <a:rPr lang="en-US" altLang="zh-CN" b="1">
                <a:solidFill>
                  <a:srgbClr val="0000FF"/>
                </a:solidFill>
                <a:ea typeface="楷体_GB2312" pitchFamily="49" charset="-122"/>
              </a:rPr>
              <a:t>(1)</a:t>
            </a:r>
            <a:r>
              <a:rPr lang="zh-CN" altLang="en-US" b="1">
                <a:solidFill>
                  <a:srgbClr val="0000FF"/>
                </a:solidFill>
                <a:ea typeface="楷体_GB2312" pitchFamily="49" charset="-122"/>
              </a:rPr>
              <a:t>交流电源作用</a:t>
            </a:r>
          </a:p>
        </p:txBody>
      </p:sp>
      <p:grpSp>
        <p:nvGrpSpPr>
          <p:cNvPr id="144495" name="Group 111"/>
          <p:cNvGrpSpPr>
            <a:grpSpLocks/>
          </p:cNvGrpSpPr>
          <p:nvPr/>
        </p:nvGrpSpPr>
        <p:grpSpPr bwMode="auto">
          <a:xfrm>
            <a:off x="5400675" y="1484313"/>
            <a:ext cx="2997200" cy="2624137"/>
            <a:chOff x="3402" y="935"/>
            <a:chExt cx="1888" cy="1653"/>
          </a:xfrm>
        </p:grpSpPr>
        <p:sp>
          <p:nvSpPr>
            <p:cNvPr id="144456" name="Rectangle 43"/>
            <p:cNvSpPr>
              <a:spLocks noChangeArrowheads="1"/>
            </p:cNvSpPr>
            <p:nvPr/>
          </p:nvSpPr>
          <p:spPr bwMode="auto">
            <a:xfrm>
              <a:off x="3402" y="1839"/>
              <a:ext cx="1888" cy="704"/>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44457" name="Rectangle 43"/>
            <p:cNvSpPr>
              <a:spLocks noChangeArrowheads="1"/>
            </p:cNvSpPr>
            <p:nvPr/>
          </p:nvSpPr>
          <p:spPr bwMode="auto">
            <a:xfrm>
              <a:off x="3402" y="1268"/>
              <a:ext cx="1888" cy="1275"/>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ea typeface="楷体_GB2312" pitchFamily="49" charset="-122"/>
              </a:endParaRPr>
            </a:p>
          </p:txBody>
        </p:sp>
        <p:sp>
          <p:nvSpPr>
            <p:cNvPr id="144458" name="Oval 47"/>
            <p:cNvSpPr>
              <a:spLocks noChangeArrowheads="1"/>
            </p:cNvSpPr>
            <p:nvPr/>
          </p:nvSpPr>
          <p:spPr bwMode="auto">
            <a:xfrm>
              <a:off x="4242" y="2063"/>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sz="2000" b="1">
                <a:ea typeface="楷体_GB2312" pitchFamily="49" charset="-122"/>
              </a:endParaRPr>
            </a:p>
          </p:txBody>
        </p:sp>
        <p:sp>
          <p:nvSpPr>
            <p:cNvPr id="144459" name="Text Box 45"/>
            <p:cNvSpPr txBox="1">
              <a:spLocks noChangeArrowheads="1"/>
            </p:cNvSpPr>
            <p:nvPr/>
          </p:nvSpPr>
          <p:spPr bwMode="auto">
            <a:xfrm>
              <a:off x="4116" y="1878"/>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a:t>
              </a:r>
            </a:p>
          </p:txBody>
        </p:sp>
        <p:sp>
          <p:nvSpPr>
            <p:cNvPr id="144460" name="Text Box 46"/>
            <p:cNvSpPr txBox="1">
              <a:spLocks noChangeArrowheads="1"/>
            </p:cNvSpPr>
            <p:nvPr/>
          </p:nvSpPr>
          <p:spPr bwMode="auto">
            <a:xfrm>
              <a:off x="4106" y="218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2000" b="1">
                  <a:solidFill>
                    <a:schemeClr val="tx2"/>
                  </a:solidFill>
                  <a:ea typeface="楷体_GB2312" pitchFamily="49" charset="-122"/>
                  <a:sym typeface="Symbol" pitchFamily="18" charset="2"/>
                </a:rPr>
                <a:t>_</a:t>
              </a:r>
            </a:p>
          </p:txBody>
        </p:sp>
        <p:sp>
          <p:nvSpPr>
            <p:cNvPr id="144461" name="Freeform 58"/>
            <p:cNvSpPr>
              <a:spLocks/>
            </p:cNvSpPr>
            <p:nvPr/>
          </p:nvSpPr>
          <p:spPr bwMode="auto">
            <a:xfrm rot="5400000">
              <a:off x="3742" y="1092"/>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sp>
          <p:nvSpPr>
            <p:cNvPr id="144462" name="Text Box 65"/>
            <p:cNvSpPr txBox="1">
              <a:spLocks noChangeArrowheads="1"/>
            </p:cNvSpPr>
            <p:nvPr/>
          </p:nvSpPr>
          <p:spPr bwMode="auto">
            <a:xfrm>
              <a:off x="3947" y="2021"/>
              <a:ext cx="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u</a:t>
              </a:r>
              <a:r>
                <a:rPr lang="en-US" altLang="zh-CN" sz="2000" b="1" baseline="-25000">
                  <a:ea typeface="楷体_GB2312" pitchFamily="49" charset="-122"/>
                </a:rPr>
                <a:t>S</a:t>
              </a:r>
              <a:endParaRPr lang="en-US" altLang="zh-CN" sz="2000" b="1">
                <a:ea typeface="楷体_GB2312" pitchFamily="49" charset="-122"/>
              </a:endParaRPr>
            </a:p>
          </p:txBody>
        </p:sp>
        <p:sp>
          <p:nvSpPr>
            <p:cNvPr id="144463" name="Text Box 74"/>
            <p:cNvSpPr txBox="1">
              <a:spLocks noChangeArrowheads="1"/>
            </p:cNvSpPr>
            <p:nvPr/>
          </p:nvSpPr>
          <p:spPr bwMode="auto">
            <a:xfrm>
              <a:off x="3561" y="935"/>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t>j2.4</a:t>
              </a:r>
              <a:r>
                <a:rPr lang="en-US" altLang="zh-CN" sz="2000" b="1">
                  <a:sym typeface="Symbol" pitchFamily="18" charset="2"/>
                </a:rPr>
                <a:t></a:t>
              </a:r>
            </a:p>
          </p:txBody>
        </p:sp>
        <p:sp>
          <p:nvSpPr>
            <p:cNvPr id="144464" name="Text Box 75"/>
            <p:cNvSpPr txBox="1">
              <a:spLocks noChangeArrowheads="1"/>
            </p:cNvSpPr>
            <p:nvPr/>
          </p:nvSpPr>
          <p:spPr bwMode="auto">
            <a:xfrm>
              <a:off x="4287" y="977"/>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ea typeface="楷体_GB2312" pitchFamily="49" charset="-122"/>
                </a:rPr>
                <a:t>I</a:t>
              </a:r>
              <a:r>
                <a:rPr lang="en-US" altLang="zh-CN" sz="2000" b="1" baseline="-25000">
                  <a:ea typeface="楷体_GB2312" pitchFamily="49" charset="-122"/>
                </a:rPr>
                <a:t>1</a:t>
              </a:r>
            </a:p>
          </p:txBody>
        </p:sp>
        <p:sp>
          <p:nvSpPr>
            <p:cNvPr id="144469" name="Rectangle 9"/>
            <p:cNvSpPr>
              <a:spLocks noChangeArrowheads="1"/>
            </p:cNvSpPr>
            <p:nvPr/>
          </p:nvSpPr>
          <p:spPr bwMode="auto">
            <a:xfrm>
              <a:off x="3652" y="1794"/>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4470" name="Rectangle 9"/>
            <p:cNvSpPr>
              <a:spLocks noChangeArrowheads="1"/>
            </p:cNvSpPr>
            <p:nvPr/>
          </p:nvSpPr>
          <p:spPr bwMode="auto">
            <a:xfrm>
              <a:off x="4786" y="2497"/>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4471" name="Freeform 58"/>
            <p:cNvSpPr>
              <a:spLocks/>
            </p:cNvSpPr>
            <p:nvPr/>
          </p:nvSpPr>
          <p:spPr bwMode="auto">
            <a:xfrm rot="5400000">
              <a:off x="3742" y="2362"/>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sz="2000">
                <a:ea typeface="楷体_GB2312" pitchFamily="49" charset="-122"/>
              </a:endParaRPr>
            </a:p>
          </p:txBody>
        </p:sp>
        <p:grpSp>
          <p:nvGrpSpPr>
            <p:cNvPr id="144472" name="Group 53"/>
            <p:cNvGrpSpPr>
              <a:grpSpLocks/>
            </p:cNvGrpSpPr>
            <p:nvPr/>
          </p:nvGrpSpPr>
          <p:grpSpPr bwMode="auto">
            <a:xfrm>
              <a:off x="4696" y="1743"/>
              <a:ext cx="317" cy="188"/>
              <a:chOff x="3334" y="1911"/>
              <a:chExt cx="317" cy="188"/>
            </a:xfrm>
          </p:grpSpPr>
          <p:sp useBgFill="1">
            <p:nvSpPr>
              <p:cNvPr id="144473" name="Rectangle 54"/>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rot="10800000" vert="eaVert" wrap="none" anchor="ctr"/>
              <a:lstStyle/>
              <a:p>
                <a:pPr algn="ctr"/>
                <a:endParaRPr lang="zh-CN" altLang="en-US" b="1"/>
              </a:p>
            </p:txBody>
          </p:sp>
          <p:sp>
            <p:nvSpPr>
              <p:cNvPr id="144474" name="Line 55"/>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75" name="Rectangle 56"/>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4476" name="Rectangle 57"/>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4477" name="Line 58"/>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478" name="Rectangle 9"/>
            <p:cNvSpPr>
              <a:spLocks noChangeArrowheads="1"/>
            </p:cNvSpPr>
            <p:nvPr/>
          </p:nvSpPr>
          <p:spPr bwMode="auto">
            <a:xfrm>
              <a:off x="4740" y="1227"/>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4479" name="Line 95"/>
            <p:cNvSpPr>
              <a:spLocks noChangeShapeType="1"/>
            </p:cNvSpPr>
            <p:nvPr/>
          </p:nvSpPr>
          <p:spPr bwMode="auto">
            <a:xfrm>
              <a:off x="4378" y="1839"/>
              <a:ext cx="0" cy="704"/>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80" name="Line 96"/>
            <p:cNvSpPr>
              <a:spLocks noChangeShapeType="1"/>
            </p:cNvSpPr>
            <p:nvPr/>
          </p:nvSpPr>
          <p:spPr bwMode="auto">
            <a:xfrm>
              <a:off x="3402" y="1839"/>
              <a:ext cx="0" cy="704"/>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81" name="Line 97"/>
            <p:cNvSpPr>
              <a:spLocks noChangeShapeType="1"/>
            </p:cNvSpPr>
            <p:nvPr/>
          </p:nvSpPr>
          <p:spPr bwMode="auto">
            <a:xfrm>
              <a:off x="5285" y="1839"/>
              <a:ext cx="0" cy="704"/>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83" name="Text Box 67"/>
            <p:cNvSpPr txBox="1">
              <a:spLocks noChangeArrowheads="1"/>
            </p:cNvSpPr>
            <p:nvPr/>
          </p:nvSpPr>
          <p:spPr bwMode="auto">
            <a:xfrm>
              <a:off x="3612" y="1544"/>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1</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4484" name="Text Box 67"/>
            <p:cNvSpPr txBox="1">
              <a:spLocks noChangeArrowheads="1"/>
            </p:cNvSpPr>
            <p:nvPr/>
          </p:nvSpPr>
          <p:spPr bwMode="auto">
            <a:xfrm>
              <a:off x="4696" y="952"/>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4486" name="Text Box 67"/>
            <p:cNvSpPr txBox="1">
              <a:spLocks noChangeArrowheads="1"/>
            </p:cNvSpPr>
            <p:nvPr/>
          </p:nvSpPr>
          <p:spPr bwMode="auto">
            <a:xfrm>
              <a:off x="4746" y="2248"/>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ea typeface="楷体_GB2312" pitchFamily="49" charset="-122"/>
                </a:rPr>
                <a:t>4</a:t>
              </a:r>
              <a:r>
                <a:rPr lang="en-US" altLang="zh-CN" sz="2000" b="1">
                  <a:ea typeface="楷体_GB2312" pitchFamily="49" charset="-122"/>
                  <a:sym typeface="Symbol" pitchFamily="18" charset="2"/>
                </a:rPr>
                <a:t></a:t>
              </a:r>
              <a:endParaRPr lang="en-US" altLang="zh-CN" sz="2000" b="1">
                <a:ea typeface="楷体_GB2312" pitchFamily="49" charset="-122"/>
              </a:endParaRPr>
            </a:p>
          </p:txBody>
        </p:sp>
        <p:sp>
          <p:nvSpPr>
            <p:cNvPr id="144487" name="Line 63"/>
            <p:cNvSpPr>
              <a:spLocks noChangeShapeType="1"/>
            </p:cNvSpPr>
            <p:nvPr/>
          </p:nvSpPr>
          <p:spPr bwMode="auto">
            <a:xfrm>
              <a:off x="4309" y="1267"/>
              <a:ext cx="91"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90" name="Text Box 74"/>
            <p:cNvSpPr txBox="1">
              <a:spLocks noChangeArrowheads="1"/>
            </p:cNvSpPr>
            <p:nvPr/>
          </p:nvSpPr>
          <p:spPr bwMode="auto">
            <a:xfrm>
              <a:off x="3605" y="2205"/>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t>j4</a:t>
              </a:r>
              <a:r>
                <a:rPr lang="en-US" altLang="zh-CN" sz="2000" b="1">
                  <a:sym typeface="Symbol" pitchFamily="18" charset="2"/>
                </a:rPr>
                <a:t></a:t>
              </a:r>
            </a:p>
          </p:txBody>
        </p:sp>
        <p:sp>
          <p:nvSpPr>
            <p:cNvPr id="144491" name="Text Box 74"/>
            <p:cNvSpPr txBox="1">
              <a:spLocks noChangeArrowheads="1"/>
            </p:cNvSpPr>
            <p:nvPr/>
          </p:nvSpPr>
          <p:spPr bwMode="auto">
            <a:xfrm>
              <a:off x="4626" y="1480"/>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a:t>-j1</a:t>
              </a:r>
              <a:r>
                <a:rPr lang="en-US" altLang="zh-CN" sz="2000" b="1">
                  <a:sym typeface="Symbol" pitchFamily="18" charset="2"/>
                </a:rPr>
                <a:t></a:t>
              </a:r>
            </a:p>
          </p:txBody>
        </p:sp>
      </p:grpSp>
      <p:sp>
        <p:nvSpPr>
          <p:cNvPr id="144492" name="Rectangle 108"/>
          <p:cNvSpPr>
            <a:spLocks noChangeArrowheads="1"/>
          </p:cNvSpPr>
          <p:nvPr/>
        </p:nvSpPr>
        <p:spPr bwMode="auto">
          <a:xfrm>
            <a:off x="6370638" y="4292600"/>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solidFill>
                  <a:srgbClr val="0000FF"/>
                </a:solidFill>
                <a:latin typeface="宋体" pitchFamily="2" charset="-122"/>
                <a:ea typeface="楷体_GB2312" pitchFamily="49" charset="-122"/>
              </a:rPr>
              <a:t>平衡电轿</a:t>
            </a:r>
            <a:endParaRPr lang="zh-CN" altLang="en-US" b="1">
              <a:solidFill>
                <a:srgbClr val="0000FF"/>
              </a:solidFill>
              <a:ea typeface="楷体_GB2312" pitchFamily="49" charset="-122"/>
            </a:endParaRPr>
          </a:p>
        </p:txBody>
      </p:sp>
      <p:sp>
        <p:nvSpPr>
          <p:cNvPr id="144493" name="Rectangle 109"/>
          <p:cNvSpPr>
            <a:spLocks noChangeArrowheads="1"/>
          </p:cNvSpPr>
          <p:nvPr/>
        </p:nvSpPr>
        <p:spPr bwMode="auto">
          <a:xfrm>
            <a:off x="760413" y="5734050"/>
            <a:ext cx="17589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spcBef>
                <a:spcPct val="50000"/>
              </a:spcBef>
            </a:pPr>
            <a:r>
              <a:rPr lang="zh-CN" altLang="en-US" b="1">
                <a:ea typeface="楷体_GB2312" pitchFamily="49" charset="-122"/>
              </a:rPr>
              <a:t>叠加：</a:t>
            </a:r>
          </a:p>
        </p:txBody>
      </p:sp>
      <p:graphicFrame>
        <p:nvGraphicFramePr>
          <p:cNvPr id="144494" name="Object 110"/>
          <p:cNvGraphicFramePr>
            <a:graphicFrameLocks noChangeAspect="1"/>
          </p:cNvGraphicFramePr>
          <p:nvPr/>
        </p:nvGraphicFramePr>
        <p:xfrm>
          <a:off x="2700338" y="5635625"/>
          <a:ext cx="4032250" cy="1177925"/>
        </p:xfrm>
        <a:graphic>
          <a:graphicData uri="http://schemas.openxmlformats.org/presentationml/2006/ole">
            <mc:AlternateContent xmlns:mc="http://schemas.openxmlformats.org/markup-compatibility/2006">
              <mc:Choice xmlns:v="urn:schemas-microsoft-com:vml" Requires="v">
                <p:oleObj spid="_x0000_s144501" name="Equation" r:id="rId7" imgW="1180800" imgH="482400" progId="Equation.DSMT4">
                  <p:embed/>
                </p:oleObj>
              </mc:Choice>
              <mc:Fallback>
                <p:oleObj name="Equation" r:id="rId7" imgW="1180800" imgH="482400" progId="Equation.DSMT4">
                  <p:embed/>
                  <p:pic>
                    <p:nvPicPr>
                      <p:cNvPr id="0" name="Object 1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5635625"/>
                        <a:ext cx="4032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446"/>
                                        </p:tgtEl>
                                        <p:attrNameLst>
                                          <p:attrName>style.visibility</p:attrName>
                                        </p:attrNameLst>
                                      </p:cBhvr>
                                      <p:to>
                                        <p:strVal val="visible"/>
                                      </p:to>
                                    </p:set>
                                    <p:animEffect transition="in" filter="dissolve">
                                      <p:cBhvr>
                                        <p:cTn id="7" dur="500"/>
                                        <p:tgtEl>
                                          <p:spTgt spid="144446"/>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1271"/>
                                        </p:tgtEl>
                                        <p:attrNameLst>
                                          <p:attrName>style.visibility</p:attrName>
                                        </p:attrNameLst>
                                      </p:cBhvr>
                                      <p:to>
                                        <p:strVal val="visible"/>
                                      </p:to>
                                    </p:set>
                                    <p:anim calcmode="lin" valueType="num">
                                      <p:cBhvr additive="base">
                                        <p:cTn id="11" dur="500" fill="hold"/>
                                        <p:tgtEl>
                                          <p:spTgt spid="51271"/>
                                        </p:tgtEl>
                                        <p:attrNameLst>
                                          <p:attrName>ppt_x</p:attrName>
                                        </p:attrNameLst>
                                      </p:cBhvr>
                                      <p:tavLst>
                                        <p:tav tm="0">
                                          <p:val>
                                            <p:strVal val="0-#ppt_w/2"/>
                                          </p:val>
                                        </p:tav>
                                        <p:tav tm="100000">
                                          <p:val>
                                            <p:strVal val="#ppt_x"/>
                                          </p:val>
                                        </p:tav>
                                      </p:tavLst>
                                    </p:anim>
                                    <p:anim calcmode="lin" valueType="num">
                                      <p:cBhvr additive="base">
                                        <p:cTn id="12" dur="500" fill="hold"/>
                                        <p:tgtEl>
                                          <p:spTgt spid="5127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4495"/>
                                        </p:tgtEl>
                                        <p:attrNameLst>
                                          <p:attrName>style.visibility</p:attrName>
                                        </p:attrNameLst>
                                      </p:cBhvr>
                                      <p:to>
                                        <p:strVal val="visible"/>
                                      </p:to>
                                    </p:set>
                                    <p:animEffect transition="in" filter="dissolve">
                                      <p:cBhvr>
                                        <p:cTn id="17" dur="500"/>
                                        <p:tgtEl>
                                          <p:spTgt spid="144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4492"/>
                                        </p:tgtEl>
                                        <p:attrNameLst>
                                          <p:attrName>style.visibility</p:attrName>
                                        </p:attrNameLst>
                                      </p:cBhvr>
                                      <p:to>
                                        <p:strVal val="visible"/>
                                      </p:to>
                                    </p:set>
                                    <p:animEffect transition="in" filter="dissolve">
                                      <p:cBhvr>
                                        <p:cTn id="22" dur="500"/>
                                        <p:tgtEl>
                                          <p:spTgt spid="1444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44443"/>
                                        </p:tgtEl>
                                        <p:attrNameLst>
                                          <p:attrName>style.visibility</p:attrName>
                                        </p:attrNameLst>
                                      </p:cBhvr>
                                      <p:to>
                                        <p:strVal val="visible"/>
                                      </p:to>
                                    </p:set>
                                    <p:anim calcmode="lin" valueType="num">
                                      <p:cBhvr additive="base">
                                        <p:cTn id="27" dur="500" fill="hold"/>
                                        <p:tgtEl>
                                          <p:spTgt spid="144443"/>
                                        </p:tgtEl>
                                        <p:attrNameLst>
                                          <p:attrName>ppt_x</p:attrName>
                                        </p:attrNameLst>
                                      </p:cBhvr>
                                      <p:tavLst>
                                        <p:tav tm="0">
                                          <p:val>
                                            <p:strVal val="#ppt_x"/>
                                          </p:val>
                                        </p:tav>
                                        <p:tav tm="100000">
                                          <p:val>
                                            <p:strVal val="#ppt_x"/>
                                          </p:val>
                                        </p:tav>
                                      </p:tavLst>
                                    </p:anim>
                                    <p:anim calcmode="lin" valueType="num">
                                      <p:cBhvr additive="base">
                                        <p:cTn id="28" dur="500" fill="hold"/>
                                        <p:tgtEl>
                                          <p:spTgt spid="14444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44444"/>
                                        </p:tgtEl>
                                        <p:attrNameLst>
                                          <p:attrName>style.visibility</p:attrName>
                                        </p:attrNameLst>
                                      </p:cBhvr>
                                      <p:to>
                                        <p:strVal val="visible"/>
                                      </p:to>
                                    </p:set>
                                    <p:animEffect transition="in" filter="blinds(horizontal)">
                                      <p:cBhvr>
                                        <p:cTn id="33" dur="500"/>
                                        <p:tgtEl>
                                          <p:spTgt spid="1444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4493"/>
                                        </p:tgtEl>
                                        <p:attrNameLst>
                                          <p:attrName>style.visibility</p:attrName>
                                        </p:attrNameLst>
                                      </p:cBhvr>
                                      <p:to>
                                        <p:strVal val="visible"/>
                                      </p:to>
                                    </p:set>
                                    <p:anim calcmode="lin" valueType="num">
                                      <p:cBhvr additive="base">
                                        <p:cTn id="38" dur="500" fill="hold"/>
                                        <p:tgtEl>
                                          <p:spTgt spid="144493"/>
                                        </p:tgtEl>
                                        <p:attrNameLst>
                                          <p:attrName>ppt_x</p:attrName>
                                        </p:attrNameLst>
                                      </p:cBhvr>
                                      <p:tavLst>
                                        <p:tav tm="0">
                                          <p:val>
                                            <p:strVal val="#ppt_x"/>
                                          </p:val>
                                        </p:tav>
                                        <p:tav tm="100000">
                                          <p:val>
                                            <p:strVal val="#ppt_x"/>
                                          </p:val>
                                        </p:tav>
                                      </p:tavLst>
                                    </p:anim>
                                    <p:anim calcmode="lin" valueType="num">
                                      <p:cBhvr additive="base">
                                        <p:cTn id="39" dur="500" fill="hold"/>
                                        <p:tgtEl>
                                          <p:spTgt spid="144493"/>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144494"/>
                                        </p:tgtEl>
                                        <p:attrNameLst>
                                          <p:attrName>style.visibility</p:attrName>
                                        </p:attrNameLst>
                                      </p:cBhvr>
                                      <p:to>
                                        <p:strVal val="visible"/>
                                      </p:to>
                                    </p:set>
                                    <p:anim calcmode="lin" valueType="num">
                                      <p:cBhvr additive="base">
                                        <p:cTn id="44" dur="500" fill="hold"/>
                                        <p:tgtEl>
                                          <p:spTgt spid="144494"/>
                                        </p:tgtEl>
                                        <p:attrNameLst>
                                          <p:attrName>ppt_x</p:attrName>
                                        </p:attrNameLst>
                                      </p:cBhvr>
                                      <p:tavLst>
                                        <p:tav tm="0">
                                          <p:val>
                                            <p:strVal val="1+#ppt_w/2"/>
                                          </p:val>
                                        </p:tav>
                                        <p:tav tm="100000">
                                          <p:val>
                                            <p:strVal val="#ppt_x"/>
                                          </p:val>
                                        </p:tav>
                                      </p:tavLst>
                                    </p:anim>
                                    <p:anim calcmode="lin" valueType="num">
                                      <p:cBhvr additive="base">
                                        <p:cTn id="45" dur="500" fill="hold"/>
                                        <p:tgtEl>
                                          <p:spTgt spid="144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1" grpId="0" animBg="1"/>
      <p:bldP spid="144446" grpId="0"/>
      <p:bldP spid="144492" grpId="0"/>
      <p:bldP spid="14449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11188" y="944563"/>
            <a:ext cx="7883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50000"/>
              </a:spcBef>
            </a:pPr>
            <a:r>
              <a:rPr lang="zh-CN" altLang="en-US" b="1">
                <a:ea typeface="楷体_GB2312" pitchFamily="49" charset="-122"/>
              </a:rPr>
              <a:t>计算非正弦周期交流电路应注意的问题</a:t>
            </a:r>
          </a:p>
        </p:txBody>
      </p:sp>
      <p:sp>
        <p:nvSpPr>
          <p:cNvPr id="74755" name="Rectangle 3"/>
          <p:cNvSpPr>
            <a:spLocks noChangeArrowheads="1"/>
          </p:cNvSpPr>
          <p:nvPr/>
        </p:nvSpPr>
        <p:spPr bwMode="auto">
          <a:xfrm>
            <a:off x="719138" y="1662113"/>
            <a:ext cx="80660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spcBef>
                <a:spcPct val="50000"/>
              </a:spcBef>
            </a:pPr>
            <a:r>
              <a:rPr lang="en-US" altLang="zh-CN" b="1">
                <a:ea typeface="楷体_GB2312" pitchFamily="49" charset="-122"/>
              </a:rPr>
              <a:t>(1). </a:t>
            </a:r>
            <a:r>
              <a:rPr lang="zh-CN" altLang="en-US" b="1">
                <a:ea typeface="楷体_GB2312" pitchFamily="49" charset="-122"/>
              </a:rPr>
              <a:t>最后结果只能是瞬时值叠加，</a:t>
            </a:r>
            <a:r>
              <a:rPr lang="zh-CN" altLang="en-US" b="1">
                <a:solidFill>
                  <a:srgbClr val="0000FF"/>
                </a:solidFill>
                <a:ea typeface="楷体_GB2312" pitchFamily="49" charset="-122"/>
              </a:rPr>
              <a:t>不同频率正弦量不能用相量相加</a:t>
            </a:r>
            <a:r>
              <a:rPr lang="zh-CN" altLang="en-US" b="1">
                <a:ea typeface="楷体_GB2312" pitchFamily="49" charset="-122"/>
              </a:rPr>
              <a:t>。</a:t>
            </a:r>
          </a:p>
        </p:txBody>
      </p:sp>
      <p:sp>
        <p:nvSpPr>
          <p:cNvPr id="74757" name="Rectangle 5"/>
          <p:cNvSpPr>
            <a:spLocks noChangeArrowheads="1"/>
          </p:cNvSpPr>
          <p:nvPr/>
        </p:nvSpPr>
        <p:spPr bwMode="auto">
          <a:xfrm>
            <a:off x="719138" y="3705225"/>
            <a:ext cx="74914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spcBef>
                <a:spcPct val="50000"/>
              </a:spcBef>
            </a:pPr>
            <a:r>
              <a:rPr lang="en-US" altLang="zh-CN" b="1">
                <a:ea typeface="楷体_GB2312" pitchFamily="49" charset="-122"/>
              </a:rPr>
              <a:t>(2). </a:t>
            </a:r>
            <a:r>
              <a:rPr lang="zh-CN" altLang="en-US" b="1">
                <a:ea typeface="楷体_GB2312" pitchFamily="49" charset="-122"/>
              </a:rPr>
              <a:t>不同频率对应的 </a:t>
            </a:r>
            <a:r>
              <a:rPr lang="en-US" altLang="zh-CN" b="1" i="1">
                <a:ea typeface="楷体_GB2312" pitchFamily="49" charset="-122"/>
              </a:rPr>
              <a:t>X</a:t>
            </a:r>
            <a:r>
              <a:rPr lang="en-US" altLang="zh-CN" b="1" i="1" baseline="-25000">
                <a:ea typeface="楷体_GB2312" pitchFamily="49" charset="-122"/>
              </a:rPr>
              <a:t>L</a:t>
            </a:r>
            <a:r>
              <a:rPr lang="zh-CN" altLang="en-US" b="1">
                <a:ea typeface="楷体_GB2312" pitchFamily="49" charset="-122"/>
              </a:rPr>
              <a:t>、</a:t>
            </a:r>
            <a:r>
              <a:rPr lang="en-US" altLang="zh-CN" b="1" i="1">
                <a:ea typeface="楷体_GB2312" pitchFamily="49" charset="-122"/>
              </a:rPr>
              <a:t>X</a:t>
            </a:r>
            <a:r>
              <a:rPr lang="en-US" altLang="zh-CN" b="1" i="1" baseline="-25000">
                <a:ea typeface="楷体_GB2312" pitchFamily="49" charset="-122"/>
              </a:rPr>
              <a:t>C</a:t>
            </a:r>
            <a:r>
              <a:rPr lang="zh-CN" altLang="en-US" b="1">
                <a:ea typeface="楷体_GB2312" pitchFamily="49" charset="-122"/>
              </a:rPr>
              <a:t>不同。</a:t>
            </a:r>
          </a:p>
        </p:txBody>
      </p:sp>
      <p:grpSp>
        <p:nvGrpSpPr>
          <p:cNvPr id="2" name="Group 6"/>
          <p:cNvGrpSpPr>
            <a:grpSpLocks/>
          </p:cNvGrpSpPr>
          <p:nvPr/>
        </p:nvGrpSpPr>
        <p:grpSpPr bwMode="auto">
          <a:xfrm>
            <a:off x="1774825" y="2949575"/>
            <a:ext cx="457200" cy="609600"/>
            <a:chOff x="1104" y="1632"/>
            <a:chExt cx="384" cy="720"/>
          </a:xfrm>
        </p:grpSpPr>
        <p:sp>
          <p:nvSpPr>
            <p:cNvPr id="19467" name="Line 7"/>
            <p:cNvSpPr>
              <a:spLocks noChangeShapeType="1"/>
            </p:cNvSpPr>
            <p:nvPr/>
          </p:nvSpPr>
          <p:spPr bwMode="auto">
            <a:xfrm>
              <a:off x="1200" y="1632"/>
              <a:ext cx="288" cy="72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8"/>
            <p:cNvSpPr>
              <a:spLocks noChangeShapeType="1"/>
            </p:cNvSpPr>
            <p:nvPr/>
          </p:nvSpPr>
          <p:spPr bwMode="auto">
            <a:xfrm flipH="1">
              <a:off x="1104" y="1632"/>
              <a:ext cx="384" cy="72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9"/>
          <p:cNvGrpSpPr>
            <a:grpSpLocks/>
          </p:cNvGrpSpPr>
          <p:nvPr/>
        </p:nvGrpSpPr>
        <p:grpSpPr bwMode="auto">
          <a:xfrm>
            <a:off x="1323975" y="2943225"/>
            <a:ext cx="6446838" cy="654050"/>
            <a:chOff x="744" y="2412"/>
            <a:chExt cx="4639" cy="841"/>
          </a:xfrm>
        </p:grpSpPr>
        <p:graphicFrame>
          <p:nvGraphicFramePr>
            <p:cNvPr id="19458" name="Object 10">
              <a:hlinkClick r:id="" action="ppaction://ole?verb=0"/>
            </p:cNvPr>
            <p:cNvGraphicFramePr>
              <a:graphicFrameLocks/>
            </p:cNvGraphicFramePr>
            <p:nvPr/>
          </p:nvGraphicFramePr>
          <p:xfrm>
            <a:off x="744" y="2412"/>
            <a:ext cx="4309" cy="661"/>
          </p:xfrm>
          <a:graphic>
            <a:graphicData uri="http://schemas.openxmlformats.org/presentationml/2006/ole">
              <mc:AlternateContent xmlns:mc="http://schemas.openxmlformats.org/markup-compatibility/2006">
                <mc:Choice xmlns:v="urn:schemas-microsoft-com:vml" Requires="v">
                  <p:oleObj spid="_x0000_s19471" name="公式" r:id="rId4" imgW="1701720" imgH="241200" progId="Equation.3">
                    <p:embed/>
                  </p:oleObj>
                </mc:Choice>
                <mc:Fallback>
                  <p:oleObj name="公式" r:id="rId4" imgW="1701720" imgH="241200" progId="Equation.3">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 y="2412"/>
                          <a:ext cx="4309"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6" name="Text Box 11"/>
            <p:cNvSpPr txBox="1">
              <a:spLocks noChangeArrowheads="1"/>
            </p:cNvSpPr>
            <p:nvPr/>
          </p:nvSpPr>
          <p:spPr bwMode="auto">
            <a:xfrm>
              <a:off x="5031" y="2508"/>
              <a:ext cx="352"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3200" b="1">
                  <a:solidFill>
                    <a:schemeClr val="tx2"/>
                  </a:solidFill>
                  <a:ea typeface="楷体_GB2312" pitchFamily="49" charset="-122"/>
                </a:rPr>
                <a:t>...</a:t>
              </a:r>
            </a:p>
          </p:txBody>
        </p:sp>
      </p:grpSp>
      <p:sp>
        <p:nvSpPr>
          <p:cNvPr id="74768" name="Text Box 16"/>
          <p:cNvSpPr txBox="1">
            <a:spLocks noChangeArrowheads="1"/>
          </p:cNvSpPr>
          <p:nvPr/>
        </p:nvSpPr>
        <p:spPr bwMode="auto">
          <a:xfrm>
            <a:off x="1187450" y="4437063"/>
            <a:ext cx="658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感抗和容抗在不同谐波时值不同。</a:t>
            </a:r>
          </a:p>
        </p:txBody>
      </p:sp>
      <p:sp>
        <p:nvSpPr>
          <p:cNvPr id="74769" name="Rectangle 17"/>
          <p:cNvSpPr>
            <a:spLocks noChangeArrowheads="1"/>
          </p:cNvSpPr>
          <p:nvPr/>
        </p:nvSpPr>
        <p:spPr bwMode="auto">
          <a:xfrm>
            <a:off x="717550" y="5119688"/>
            <a:ext cx="80676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spcBef>
                <a:spcPct val="50000"/>
              </a:spcBef>
            </a:pPr>
            <a:r>
              <a:rPr lang="en-US" altLang="zh-CN" b="1">
                <a:ea typeface="楷体_GB2312" pitchFamily="49" charset="-122"/>
              </a:rPr>
              <a:t>(3).</a:t>
            </a:r>
            <a:r>
              <a:rPr lang="en-US" altLang="zh-CN" b="1">
                <a:solidFill>
                  <a:srgbClr val="0000FF"/>
                </a:solidFill>
                <a:ea typeface="楷体_GB2312" pitchFamily="49" charset="-122"/>
              </a:rPr>
              <a:t> </a:t>
            </a:r>
            <a:r>
              <a:rPr lang="zh-CN" altLang="en-US" b="1">
                <a:solidFill>
                  <a:srgbClr val="0000FF"/>
                </a:solidFill>
                <a:ea typeface="楷体_GB2312" pitchFamily="49" charset="-122"/>
              </a:rPr>
              <a:t>若支路阻抗为零，则发生了串联谐振；若支路阻抗为无穷，则发生了并联谐振。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4755">
                                            <p:txEl>
                                              <p:pRg st="0" end="0"/>
                                            </p:txEl>
                                          </p:spTgt>
                                        </p:tgtEl>
                                        <p:attrNameLst>
                                          <p:attrName>style.visibility</p:attrName>
                                        </p:attrNameLst>
                                      </p:cBhvr>
                                      <p:to>
                                        <p:strVal val="visible"/>
                                      </p:to>
                                    </p:set>
                                    <p:animEffect transition="in" filter="wipe(left)">
                                      <p:cBhvr>
                                        <p:cTn id="13" dur="500"/>
                                        <p:tgtEl>
                                          <p:spTgt spid="7475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9"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4757">
                                            <p:txEl>
                                              <p:pRg st="0" end="0"/>
                                            </p:txEl>
                                          </p:spTgt>
                                        </p:tgtEl>
                                        <p:attrNameLst>
                                          <p:attrName>style.visibility</p:attrName>
                                        </p:attrNameLst>
                                      </p:cBhvr>
                                      <p:to>
                                        <p:strVal val="visible"/>
                                      </p:to>
                                    </p:set>
                                    <p:animEffect transition="in" filter="wipe(left)">
                                      <p:cBhvr>
                                        <p:cTn id="29" dur="500"/>
                                        <p:tgtEl>
                                          <p:spTgt spid="7475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4768"/>
                                        </p:tgtEl>
                                        <p:attrNameLst>
                                          <p:attrName>style.visibility</p:attrName>
                                        </p:attrNameLst>
                                      </p:cBhvr>
                                      <p:to>
                                        <p:strVal val="visible"/>
                                      </p:to>
                                    </p:set>
                                    <p:animEffect transition="in" filter="dissolve">
                                      <p:cBhvr>
                                        <p:cTn id="34" dur="500"/>
                                        <p:tgtEl>
                                          <p:spTgt spid="747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4769">
                                            <p:txEl>
                                              <p:pRg st="0" end="0"/>
                                            </p:txEl>
                                          </p:spTgt>
                                        </p:tgtEl>
                                        <p:attrNameLst>
                                          <p:attrName>style.visibility</p:attrName>
                                        </p:attrNameLst>
                                      </p:cBhvr>
                                      <p:to>
                                        <p:strVal val="visible"/>
                                      </p:to>
                                    </p:set>
                                    <p:animEffect transition="in" filter="wipe(left)">
                                      <p:cBhvr>
                                        <p:cTn id="39" dur="500"/>
                                        <p:tgtEl>
                                          <p:spTgt spid="747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build="p" autoUpdateAnimBg="0"/>
      <p:bldP spid="74757" grpId="0" build="p" autoUpdateAnimBg="0"/>
      <p:bldP spid="74768" grpId="0"/>
      <p:bldP spid="7476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1"/>
          <p:cNvGrpSpPr>
            <a:grpSpLocks/>
          </p:cNvGrpSpPr>
          <p:nvPr/>
        </p:nvGrpSpPr>
        <p:grpSpPr bwMode="auto">
          <a:xfrm>
            <a:off x="288925" y="573088"/>
            <a:ext cx="8928100" cy="973137"/>
            <a:chOff x="182" y="164"/>
            <a:chExt cx="5624" cy="613"/>
          </a:xfrm>
        </p:grpSpPr>
        <p:sp>
          <p:nvSpPr>
            <p:cNvPr id="69636" name="Text Box 4"/>
            <p:cNvSpPr txBox="1">
              <a:spLocks noChangeArrowheads="1"/>
            </p:cNvSpPr>
            <p:nvPr/>
          </p:nvSpPr>
          <p:spPr bwMode="auto">
            <a:xfrm>
              <a:off x="182" y="164"/>
              <a:ext cx="5624" cy="51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例：如图所示电路，</a:t>
              </a:r>
              <a:r>
                <a:rPr lang="en-US" altLang="zh-CN" b="1" i="1">
                  <a:ea typeface="楷体_GB2312" pitchFamily="49" charset="-122"/>
                </a:rPr>
                <a:t>R</a:t>
              </a:r>
              <a:r>
                <a:rPr lang="en-US" altLang="zh-CN" b="1" baseline="-25000">
                  <a:ea typeface="楷体_GB2312" pitchFamily="49" charset="-122"/>
                </a:rPr>
                <a:t>1</a:t>
              </a:r>
              <a:r>
                <a:rPr lang="en-US" altLang="zh-CN" b="1">
                  <a:ea typeface="楷体_GB2312" pitchFamily="49" charset="-122"/>
                </a:rPr>
                <a:t>=5</a:t>
              </a:r>
              <a:r>
                <a:rPr lang="el-GR" altLang="zh-CN" b="1">
                  <a:ea typeface="楷体_GB2312" pitchFamily="49" charset="-122"/>
                  <a:cs typeface="Times New Roman" pitchFamily="18" charset="0"/>
                </a:rPr>
                <a:t>Ω</a:t>
              </a:r>
              <a:r>
                <a:rPr lang="zh-CN" altLang="en-US" b="1">
                  <a:ea typeface="楷体_GB2312" pitchFamily="49" charset="-122"/>
                  <a:cs typeface="Times New Roman" pitchFamily="18" charset="0"/>
                </a:rPr>
                <a:t>， </a:t>
              </a:r>
              <a:r>
                <a:rPr lang="en-US" altLang="zh-CN" b="1" i="1">
                  <a:ea typeface="楷体_GB2312" pitchFamily="49" charset="-122"/>
                </a:rPr>
                <a:t>L</a:t>
              </a:r>
              <a:r>
                <a:rPr lang="en-US" altLang="zh-CN" b="1" baseline="-25000">
                  <a:ea typeface="楷体_GB2312" pitchFamily="49" charset="-122"/>
                </a:rPr>
                <a:t>1</a:t>
              </a:r>
              <a:r>
                <a:rPr lang="en-US" altLang="zh-CN" b="1">
                  <a:ea typeface="楷体_GB2312" pitchFamily="49" charset="-122"/>
                </a:rPr>
                <a:t>=0.4H</a:t>
              </a:r>
              <a:r>
                <a:rPr lang="zh-CN" altLang="en-US" b="1">
                  <a:ea typeface="楷体_GB2312" pitchFamily="49" charset="-122"/>
                </a:rPr>
                <a:t>， </a:t>
              </a:r>
              <a:r>
                <a:rPr lang="en-US" altLang="zh-CN" b="1" i="1">
                  <a:ea typeface="楷体_GB2312" pitchFamily="49" charset="-122"/>
                </a:rPr>
                <a:t>C</a:t>
              </a:r>
              <a:r>
                <a:rPr lang="en-US" altLang="zh-CN" b="1">
                  <a:ea typeface="楷体_GB2312" pitchFamily="49" charset="-122"/>
                </a:rPr>
                <a:t>=0.025F</a:t>
              </a:r>
              <a:r>
                <a:rPr lang="zh-CN" altLang="en-US" b="1">
                  <a:ea typeface="楷体_GB2312" pitchFamily="49" charset="-122"/>
                </a:rPr>
                <a:t>， </a:t>
              </a:r>
              <a:r>
                <a:rPr lang="en-US" altLang="zh-CN" b="1" i="1">
                  <a:ea typeface="楷体_GB2312" pitchFamily="49" charset="-122"/>
                </a:rPr>
                <a:t>L</a:t>
              </a:r>
              <a:r>
                <a:rPr lang="en-US" altLang="zh-CN" b="1" baseline="-25000">
                  <a:ea typeface="楷体_GB2312" pitchFamily="49" charset="-122"/>
                </a:rPr>
                <a:t>2</a:t>
              </a:r>
              <a:r>
                <a:rPr lang="en-US" altLang="zh-CN" b="1">
                  <a:ea typeface="楷体_GB2312" pitchFamily="49" charset="-122"/>
                </a:rPr>
                <a:t>=0.05H</a:t>
              </a:r>
              <a:r>
                <a:rPr lang="zh-CN" altLang="en-US" b="1">
                  <a:ea typeface="楷体_GB2312" pitchFamily="49" charset="-122"/>
                </a:rPr>
                <a:t>， </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=5</a:t>
              </a:r>
              <a:r>
                <a:rPr lang="el-GR" altLang="zh-CN" b="1">
                  <a:ea typeface="楷体_GB2312" pitchFamily="49" charset="-122"/>
                </a:rPr>
                <a:t>Ω</a:t>
              </a:r>
              <a:r>
                <a:rPr lang="en-US" altLang="zh-CN" b="1">
                  <a:ea typeface="楷体_GB2312" pitchFamily="49" charset="-122"/>
                </a:rPr>
                <a:t> </a:t>
              </a:r>
              <a:r>
                <a:rPr lang="zh-CN" altLang="en-US" b="1">
                  <a:ea typeface="楷体_GB2312" pitchFamily="49" charset="-122"/>
                </a:rPr>
                <a:t>，求电压</a:t>
              </a:r>
              <a:r>
                <a:rPr lang="en-US" altLang="zh-CN" b="1" i="1">
                  <a:ea typeface="楷体_GB2312" pitchFamily="49" charset="-122"/>
                </a:rPr>
                <a:t>u</a:t>
              </a:r>
              <a:r>
                <a:rPr lang="en-US" altLang="zh-CN" b="1">
                  <a:ea typeface="楷体_GB2312" pitchFamily="49" charset="-122"/>
                </a:rPr>
                <a:t>(t) </a:t>
              </a:r>
            </a:p>
          </p:txBody>
        </p:sp>
        <p:graphicFrame>
          <p:nvGraphicFramePr>
            <p:cNvPr id="20488" name="Object 5"/>
            <p:cNvGraphicFramePr>
              <a:graphicFrameLocks noChangeAspect="1"/>
            </p:cNvGraphicFramePr>
            <p:nvPr/>
          </p:nvGraphicFramePr>
          <p:xfrm>
            <a:off x="1973" y="364"/>
            <a:ext cx="3561" cy="413"/>
          </p:xfrm>
          <a:graphic>
            <a:graphicData uri="http://schemas.openxmlformats.org/presentationml/2006/ole">
              <mc:AlternateContent xmlns:mc="http://schemas.openxmlformats.org/markup-compatibility/2006">
                <mc:Choice xmlns:v="urn:schemas-microsoft-com:vml" Requires="v">
                  <p:oleObj spid="_x0000_s20542" name="Equation" r:id="rId4" imgW="2476440" imgH="279360" progId="Equation.DSMT4">
                    <p:embed/>
                  </p:oleObj>
                </mc:Choice>
                <mc:Fallback>
                  <p:oleObj name="Equation" r:id="rId4" imgW="2476440" imgH="279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 y="364"/>
                          <a:ext cx="3561" cy="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9639" name="Text Box 7"/>
          <p:cNvSpPr txBox="1">
            <a:spLocks noChangeArrowheads="1"/>
          </p:cNvSpPr>
          <p:nvPr/>
        </p:nvSpPr>
        <p:spPr bwMode="auto">
          <a:xfrm>
            <a:off x="1079500" y="1941513"/>
            <a:ext cx="298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采用叠加原理        </a:t>
            </a:r>
          </a:p>
        </p:txBody>
      </p:sp>
      <p:sp>
        <p:nvSpPr>
          <p:cNvPr id="69640" name="Text Box 8"/>
          <p:cNvSpPr txBox="1">
            <a:spLocks noChangeArrowheads="1"/>
          </p:cNvSpPr>
          <p:nvPr/>
        </p:nvSpPr>
        <p:spPr bwMode="auto">
          <a:xfrm>
            <a:off x="393700" y="2492375"/>
            <a:ext cx="4465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①5V</a:t>
            </a:r>
            <a:r>
              <a:rPr lang="zh-CN" altLang="en-US" b="1">
                <a:solidFill>
                  <a:srgbClr val="0000FF"/>
                </a:solidFill>
                <a:ea typeface="楷体_GB2312" pitchFamily="49" charset="-122"/>
              </a:rPr>
              <a:t>单独作用时：</a:t>
            </a:r>
          </a:p>
        </p:txBody>
      </p:sp>
      <p:graphicFrame>
        <p:nvGraphicFramePr>
          <p:cNvPr id="69646" name="Object 14"/>
          <p:cNvGraphicFramePr>
            <a:graphicFrameLocks noChangeAspect="1"/>
          </p:cNvGraphicFramePr>
          <p:nvPr/>
        </p:nvGraphicFramePr>
        <p:xfrm>
          <a:off x="1584325" y="4221163"/>
          <a:ext cx="4176713" cy="858837"/>
        </p:xfrm>
        <a:graphic>
          <a:graphicData uri="http://schemas.openxmlformats.org/presentationml/2006/ole">
            <mc:AlternateContent xmlns:mc="http://schemas.openxmlformats.org/markup-compatibility/2006">
              <mc:Choice xmlns:v="urn:schemas-microsoft-com:vml" Requires="v">
                <p:oleObj spid="_x0000_s20543" name="Equation" r:id="rId6" imgW="4813200" imgH="990360" progId="Equation.3">
                  <p:embed/>
                </p:oleObj>
              </mc:Choice>
              <mc:Fallback>
                <p:oleObj name="Equation" r:id="rId6" imgW="4813200" imgH="99036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325" y="4221163"/>
                        <a:ext cx="4176713"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0"/>
          <p:cNvGrpSpPr>
            <a:grpSpLocks/>
          </p:cNvGrpSpPr>
          <p:nvPr/>
        </p:nvGrpSpPr>
        <p:grpSpPr bwMode="auto">
          <a:xfrm>
            <a:off x="5148263" y="1690688"/>
            <a:ext cx="3708400" cy="2087562"/>
            <a:chOff x="3220" y="1412"/>
            <a:chExt cx="2336" cy="1315"/>
          </a:xfrm>
        </p:grpSpPr>
        <p:sp>
          <p:nvSpPr>
            <p:cNvPr id="20503" name="Line 101"/>
            <p:cNvSpPr>
              <a:spLocks noChangeShapeType="1"/>
            </p:cNvSpPr>
            <p:nvPr/>
          </p:nvSpPr>
          <p:spPr bwMode="auto">
            <a:xfrm>
              <a:off x="4173" y="2115"/>
              <a:ext cx="0" cy="612"/>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0504" name="Line 16"/>
            <p:cNvSpPr>
              <a:spLocks noChangeShapeType="1"/>
            </p:cNvSpPr>
            <p:nvPr/>
          </p:nvSpPr>
          <p:spPr bwMode="auto">
            <a:xfrm>
              <a:off x="3904" y="1412"/>
              <a:ext cx="0" cy="703"/>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17"/>
            <p:cNvSpPr>
              <a:spLocks noChangeShapeType="1"/>
            </p:cNvSpPr>
            <p:nvPr/>
          </p:nvSpPr>
          <p:spPr bwMode="auto">
            <a:xfrm>
              <a:off x="4469" y="1412"/>
              <a:ext cx="0" cy="703"/>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Text Box 19"/>
            <p:cNvSpPr txBox="1">
              <a:spLocks noChangeArrowheads="1"/>
            </p:cNvSpPr>
            <p:nvPr/>
          </p:nvSpPr>
          <p:spPr bwMode="auto">
            <a:xfrm>
              <a:off x="3966" y="163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1</a:t>
              </a:r>
              <a:endParaRPr lang="en-US" altLang="zh-CN" b="1">
                <a:ea typeface="楷体_GB2312" pitchFamily="49" charset="-122"/>
              </a:endParaRPr>
            </a:p>
          </p:txBody>
        </p:sp>
        <p:sp>
          <p:nvSpPr>
            <p:cNvPr id="20507" name="Text Box 20"/>
            <p:cNvSpPr txBox="1">
              <a:spLocks noChangeArrowheads="1"/>
            </p:cNvSpPr>
            <p:nvPr/>
          </p:nvSpPr>
          <p:spPr bwMode="auto">
            <a:xfrm>
              <a:off x="4263" y="225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2</a:t>
              </a:r>
              <a:endParaRPr lang="en-US" altLang="zh-CN" b="1">
                <a:ea typeface="楷体_GB2312" pitchFamily="49" charset="-122"/>
              </a:endParaRPr>
            </a:p>
          </p:txBody>
        </p:sp>
        <p:sp>
          <p:nvSpPr>
            <p:cNvPr id="20508" name="Text Box 21"/>
            <p:cNvSpPr txBox="1">
              <a:spLocks noChangeArrowheads="1"/>
            </p:cNvSpPr>
            <p:nvPr/>
          </p:nvSpPr>
          <p:spPr bwMode="auto">
            <a:xfrm>
              <a:off x="4500" y="161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endParaRPr lang="en-US" altLang="zh-CN" b="1">
                <a:ea typeface="楷体_GB2312" pitchFamily="49" charset="-122"/>
              </a:endParaRPr>
            </a:p>
          </p:txBody>
        </p:sp>
        <p:sp>
          <p:nvSpPr>
            <p:cNvPr id="20509" name="Text Box 22"/>
            <p:cNvSpPr txBox="1">
              <a:spLocks noChangeArrowheads="1"/>
            </p:cNvSpPr>
            <p:nvPr/>
          </p:nvSpPr>
          <p:spPr bwMode="auto">
            <a:xfrm>
              <a:off x="4672" y="1917"/>
              <a:ext cx="4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20510" name="Freeform 25"/>
            <p:cNvSpPr>
              <a:spLocks/>
            </p:cNvSpPr>
            <p:nvPr/>
          </p:nvSpPr>
          <p:spPr bwMode="auto">
            <a:xfrm rot="10800000">
              <a:off x="3881" y="1616"/>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ea typeface="楷体_GB2312" pitchFamily="49" charset="-122"/>
              </a:endParaRPr>
            </a:p>
          </p:txBody>
        </p:sp>
        <p:grpSp>
          <p:nvGrpSpPr>
            <p:cNvPr id="20511" name="Group 27"/>
            <p:cNvGrpSpPr>
              <a:grpSpLocks/>
            </p:cNvGrpSpPr>
            <p:nvPr/>
          </p:nvGrpSpPr>
          <p:grpSpPr bwMode="auto">
            <a:xfrm>
              <a:off x="4377" y="1616"/>
              <a:ext cx="182" cy="317"/>
              <a:chOff x="4059" y="1873"/>
              <a:chExt cx="182" cy="317"/>
            </a:xfrm>
          </p:grpSpPr>
          <p:sp useBgFill="1">
            <p:nvSpPr>
              <p:cNvPr id="20528" name="Rectangle 28"/>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20529" name="Line 29"/>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0" name="Rectangle 30"/>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20531" name="Rectangle 31"/>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20532" name="Line 32"/>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12" name="Freeform 91"/>
            <p:cNvSpPr>
              <a:spLocks/>
            </p:cNvSpPr>
            <p:nvPr/>
          </p:nvSpPr>
          <p:spPr bwMode="auto">
            <a:xfrm rot="10800000">
              <a:off x="4150" y="2251"/>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ea typeface="楷体_GB2312" pitchFamily="49" charset="-122"/>
              </a:endParaRPr>
            </a:p>
          </p:txBody>
        </p:sp>
        <p:sp>
          <p:nvSpPr>
            <p:cNvPr id="20513" name="Oval 95"/>
            <p:cNvSpPr>
              <a:spLocks noChangeArrowheads="1"/>
            </p:cNvSpPr>
            <p:nvPr/>
          </p:nvSpPr>
          <p:spPr bwMode="auto">
            <a:xfrm>
              <a:off x="3220" y="220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ea typeface="楷体_GB2312" pitchFamily="49" charset="-122"/>
              </a:endParaRPr>
            </a:p>
          </p:txBody>
        </p:sp>
        <p:sp>
          <p:nvSpPr>
            <p:cNvPr id="20514" name="Line 96"/>
            <p:cNvSpPr>
              <a:spLocks noChangeShapeType="1"/>
            </p:cNvSpPr>
            <p:nvPr/>
          </p:nvSpPr>
          <p:spPr bwMode="auto">
            <a:xfrm>
              <a:off x="3356" y="2727"/>
              <a:ext cx="167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0515" name="Line 97"/>
            <p:cNvSpPr>
              <a:spLocks noChangeShapeType="1"/>
            </p:cNvSpPr>
            <p:nvPr/>
          </p:nvSpPr>
          <p:spPr bwMode="auto">
            <a:xfrm>
              <a:off x="5035" y="1412"/>
              <a:ext cx="0" cy="13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0516" name="Line 98"/>
            <p:cNvSpPr>
              <a:spLocks noChangeShapeType="1"/>
            </p:cNvSpPr>
            <p:nvPr/>
          </p:nvSpPr>
          <p:spPr bwMode="auto">
            <a:xfrm>
              <a:off x="3357" y="1412"/>
              <a:ext cx="167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0517" name="Line 99"/>
            <p:cNvSpPr>
              <a:spLocks noChangeShapeType="1"/>
            </p:cNvSpPr>
            <p:nvPr/>
          </p:nvSpPr>
          <p:spPr bwMode="auto">
            <a:xfrm>
              <a:off x="3356" y="1412"/>
              <a:ext cx="0" cy="13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0518" name="Line 100"/>
            <p:cNvSpPr>
              <a:spLocks noChangeShapeType="1"/>
            </p:cNvSpPr>
            <p:nvPr/>
          </p:nvSpPr>
          <p:spPr bwMode="auto">
            <a:xfrm>
              <a:off x="3901" y="2115"/>
              <a:ext cx="56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0519" name="Rectangle 102"/>
            <p:cNvSpPr>
              <a:spLocks noChangeArrowheads="1"/>
            </p:cNvSpPr>
            <p:nvPr/>
          </p:nvSpPr>
          <p:spPr bwMode="auto">
            <a:xfrm rot="5400000">
              <a:off x="4899" y="2023"/>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20520" name="Rectangle 94"/>
            <p:cNvSpPr>
              <a:spLocks noChangeArrowheads="1"/>
            </p:cNvSpPr>
            <p:nvPr/>
          </p:nvSpPr>
          <p:spPr bwMode="auto">
            <a:xfrm rot="5400000">
              <a:off x="3221" y="1774"/>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20521" name="Text Box 103"/>
            <p:cNvSpPr txBox="1">
              <a:spLocks noChangeArrowheads="1"/>
            </p:cNvSpPr>
            <p:nvPr/>
          </p:nvSpPr>
          <p:spPr bwMode="auto">
            <a:xfrm>
              <a:off x="3381" y="197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0522" name="Text Box 104"/>
            <p:cNvSpPr txBox="1">
              <a:spLocks noChangeArrowheads="1"/>
            </p:cNvSpPr>
            <p:nvPr/>
          </p:nvSpPr>
          <p:spPr bwMode="auto">
            <a:xfrm>
              <a:off x="3394" y="231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20523" name="Text Box 105"/>
            <p:cNvSpPr txBox="1">
              <a:spLocks noChangeArrowheads="1"/>
            </p:cNvSpPr>
            <p:nvPr/>
          </p:nvSpPr>
          <p:spPr bwMode="auto">
            <a:xfrm>
              <a:off x="3447" y="2183"/>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S</a:t>
              </a:r>
              <a:r>
                <a:rPr lang="en-US" altLang="zh-CN" b="1" i="1">
                  <a:ea typeface="楷体_GB2312" pitchFamily="49" charset="-122"/>
                </a:rPr>
                <a:t>(t)</a:t>
              </a:r>
            </a:p>
          </p:txBody>
        </p:sp>
        <p:sp>
          <p:nvSpPr>
            <p:cNvPr id="20524" name="Text Box 106"/>
            <p:cNvSpPr txBox="1">
              <a:spLocks noChangeArrowheads="1"/>
            </p:cNvSpPr>
            <p:nvPr/>
          </p:nvSpPr>
          <p:spPr bwMode="auto">
            <a:xfrm>
              <a:off x="3402" y="1684"/>
              <a:ext cx="4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sp>
          <p:nvSpPr>
            <p:cNvPr id="20525" name="Text Box 107"/>
            <p:cNvSpPr txBox="1">
              <a:spLocks noChangeArrowheads="1"/>
            </p:cNvSpPr>
            <p:nvPr/>
          </p:nvSpPr>
          <p:spPr bwMode="auto">
            <a:xfrm>
              <a:off x="5014" y="159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0526" name="Text Box 108"/>
            <p:cNvSpPr txBox="1">
              <a:spLocks noChangeArrowheads="1"/>
            </p:cNvSpPr>
            <p:nvPr/>
          </p:nvSpPr>
          <p:spPr bwMode="auto">
            <a:xfrm>
              <a:off x="5027" y="21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20527" name="Text Box 109"/>
            <p:cNvSpPr txBox="1">
              <a:spLocks noChangeArrowheads="1"/>
            </p:cNvSpPr>
            <p:nvPr/>
          </p:nvSpPr>
          <p:spPr bwMode="auto">
            <a:xfrm>
              <a:off x="5080" y="1895"/>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u(t)</a:t>
              </a:r>
            </a:p>
          </p:txBody>
        </p:sp>
      </p:grpSp>
      <p:sp>
        <p:nvSpPr>
          <p:cNvPr id="69744" name="Text Box 112"/>
          <p:cNvSpPr txBox="1">
            <a:spLocks noChangeArrowheads="1"/>
          </p:cNvSpPr>
          <p:nvPr/>
        </p:nvSpPr>
        <p:spPr bwMode="auto">
          <a:xfrm>
            <a:off x="360363" y="1941513"/>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p>
        </p:txBody>
      </p:sp>
      <p:sp>
        <p:nvSpPr>
          <p:cNvPr id="69745" name="Text Box 113"/>
          <p:cNvSpPr txBox="1">
            <a:spLocks noChangeArrowheads="1"/>
          </p:cNvSpPr>
          <p:nvPr/>
        </p:nvSpPr>
        <p:spPr bwMode="auto">
          <a:xfrm>
            <a:off x="971550" y="3043238"/>
            <a:ext cx="2557463"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ea typeface="楷体_GB2312" pitchFamily="49" charset="-122"/>
              </a:rPr>
              <a:t>u</a:t>
            </a:r>
            <a:r>
              <a:rPr lang="en-US" altLang="zh-CN" b="1" baseline="-25000">
                <a:ea typeface="楷体_GB2312" pitchFamily="49" charset="-122"/>
              </a:rPr>
              <a:t>1</a:t>
            </a:r>
            <a:r>
              <a:rPr lang="en-US" altLang="zh-CN" b="1">
                <a:ea typeface="楷体_GB2312" pitchFamily="49" charset="-122"/>
              </a:rPr>
              <a:t>(t)=0</a:t>
            </a:r>
          </a:p>
        </p:txBody>
      </p:sp>
      <p:sp>
        <p:nvSpPr>
          <p:cNvPr id="69746" name="Text Box 114"/>
          <p:cNvSpPr txBox="1">
            <a:spLocks noChangeArrowheads="1"/>
          </p:cNvSpPr>
          <p:nvPr/>
        </p:nvSpPr>
        <p:spPr bwMode="auto">
          <a:xfrm>
            <a:off x="395288" y="3656013"/>
            <a:ext cx="489585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②</a:t>
            </a:r>
            <a:r>
              <a:rPr lang="zh-CN" altLang="en-US" b="1">
                <a:solidFill>
                  <a:srgbClr val="0000FF"/>
                </a:solidFill>
                <a:ea typeface="楷体_GB2312" pitchFamily="49" charset="-122"/>
              </a:rPr>
              <a:t>基波</a:t>
            </a:r>
            <a:r>
              <a:rPr lang="en-US" altLang="zh-CN" b="1">
                <a:solidFill>
                  <a:srgbClr val="0000FF"/>
                </a:solidFill>
                <a:ea typeface="楷体_GB2312" pitchFamily="49" charset="-122"/>
              </a:rPr>
              <a:t>10sin(10t)</a:t>
            </a:r>
            <a:r>
              <a:rPr lang="zh-CN" altLang="en-US" b="1">
                <a:solidFill>
                  <a:srgbClr val="0000FF"/>
                </a:solidFill>
                <a:ea typeface="楷体_GB2312" pitchFamily="49" charset="-122"/>
              </a:rPr>
              <a:t>单独作用时：</a:t>
            </a:r>
          </a:p>
        </p:txBody>
      </p:sp>
      <p:sp>
        <p:nvSpPr>
          <p:cNvPr id="69747" name="Text Box 115"/>
          <p:cNvSpPr txBox="1">
            <a:spLocks noChangeArrowheads="1"/>
          </p:cNvSpPr>
          <p:nvPr/>
        </p:nvSpPr>
        <p:spPr bwMode="auto">
          <a:xfrm>
            <a:off x="468313" y="4370388"/>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由于：</a:t>
            </a:r>
          </a:p>
        </p:txBody>
      </p:sp>
      <p:sp>
        <p:nvSpPr>
          <p:cNvPr id="69748" name="Text Box 116"/>
          <p:cNvSpPr txBox="1">
            <a:spLocks noChangeArrowheads="1"/>
          </p:cNvSpPr>
          <p:nvPr/>
        </p:nvSpPr>
        <p:spPr bwMode="auto">
          <a:xfrm>
            <a:off x="684213" y="5276850"/>
            <a:ext cx="478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solidFill>
                  <a:srgbClr val="FF0000"/>
                </a:solidFill>
                <a:ea typeface="楷体_GB2312" pitchFamily="49" charset="-122"/>
              </a:rPr>
              <a:t>L</a:t>
            </a:r>
            <a:r>
              <a:rPr lang="en-US" altLang="zh-CN" b="1" baseline="-25000">
                <a:solidFill>
                  <a:srgbClr val="FF0000"/>
                </a:solidFill>
                <a:ea typeface="楷体_GB2312" pitchFamily="49" charset="-122"/>
              </a:rPr>
              <a:t>1</a:t>
            </a:r>
            <a:r>
              <a:rPr lang="zh-CN" altLang="en-US" b="1">
                <a:solidFill>
                  <a:srgbClr val="FF0000"/>
                </a:solidFill>
                <a:ea typeface="楷体_GB2312" pitchFamily="49" charset="-122"/>
              </a:rPr>
              <a:t>与</a:t>
            </a:r>
            <a:r>
              <a:rPr lang="en-US" altLang="zh-CN" b="1" i="1">
                <a:solidFill>
                  <a:srgbClr val="FF0000"/>
                </a:solidFill>
                <a:ea typeface="楷体_GB2312" pitchFamily="49" charset="-122"/>
              </a:rPr>
              <a:t>C</a:t>
            </a:r>
            <a:r>
              <a:rPr lang="zh-CN" altLang="en-US" b="1">
                <a:solidFill>
                  <a:srgbClr val="FF0000"/>
                </a:solidFill>
                <a:ea typeface="楷体_GB2312" pitchFamily="49" charset="-122"/>
              </a:rPr>
              <a:t>发生并联谐振</a:t>
            </a:r>
          </a:p>
        </p:txBody>
      </p:sp>
      <p:graphicFrame>
        <p:nvGraphicFramePr>
          <p:cNvPr id="69749" name="Object 117"/>
          <p:cNvGraphicFramePr>
            <a:graphicFrameLocks noGrp="1" noChangeAspect="1"/>
          </p:cNvGraphicFramePr>
          <p:nvPr>
            <p:ph/>
          </p:nvPr>
        </p:nvGraphicFramePr>
        <p:xfrm>
          <a:off x="935038" y="5805488"/>
          <a:ext cx="5580062" cy="603250"/>
        </p:xfrm>
        <a:graphic>
          <a:graphicData uri="http://schemas.openxmlformats.org/presentationml/2006/ole">
            <mc:AlternateContent xmlns:mc="http://schemas.openxmlformats.org/markup-compatibility/2006">
              <mc:Choice xmlns:v="urn:schemas-microsoft-com:vml" Requires="v">
                <p:oleObj spid="_x0000_s20544" name="Equation" r:id="rId8" imgW="2349360" imgH="253800" progId="Equation.DSMT4">
                  <p:embed/>
                </p:oleObj>
              </mc:Choice>
              <mc:Fallback>
                <p:oleObj name="Equation" r:id="rId8" imgW="2349360" imgH="253800" progId="Equation.DSMT4">
                  <p:embed/>
                  <p:pic>
                    <p:nvPicPr>
                      <p:cNvPr id="0"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038" y="5805488"/>
                        <a:ext cx="558006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113"/>
          <p:cNvSpPr txBox="1">
            <a:spLocks noChangeArrowheads="1"/>
          </p:cNvSpPr>
          <p:nvPr/>
        </p:nvSpPr>
        <p:spPr bwMode="auto">
          <a:xfrm>
            <a:off x="6443663" y="3913188"/>
            <a:ext cx="1555750"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defRPr/>
            </a:pPr>
            <a:r>
              <a:rPr lang="en-US" altLang="zh-CN" b="1" i="1" dirty="0">
                <a:latin typeface="+mn-lt"/>
              </a:rPr>
              <a:t>u</a:t>
            </a:r>
            <a:r>
              <a:rPr lang="en-US" altLang="zh-CN" b="1" baseline="-25000" dirty="0">
                <a:latin typeface="+mn-lt"/>
              </a:rPr>
              <a:t>1</a:t>
            </a:r>
            <a:r>
              <a:rPr lang="en-US" altLang="zh-CN" b="1" dirty="0">
                <a:latin typeface="+mn-lt"/>
              </a:rPr>
              <a:t>(t)=0</a:t>
            </a:r>
          </a:p>
        </p:txBody>
      </p:sp>
      <p:graphicFrame>
        <p:nvGraphicFramePr>
          <p:cNvPr id="5" name="Object 117"/>
          <p:cNvGraphicFramePr>
            <a:graphicFrameLocks noChangeAspect="1"/>
          </p:cNvGraphicFramePr>
          <p:nvPr/>
        </p:nvGraphicFramePr>
        <p:xfrm>
          <a:off x="6443663" y="4424363"/>
          <a:ext cx="2351087" cy="552450"/>
        </p:xfrm>
        <a:graphic>
          <a:graphicData uri="http://schemas.openxmlformats.org/presentationml/2006/ole">
            <mc:AlternateContent xmlns:mc="http://schemas.openxmlformats.org/markup-compatibility/2006">
              <mc:Choice xmlns:v="urn:schemas-microsoft-com:vml" Requires="v">
                <p:oleObj spid="_x0000_s20545" name="Equation" r:id="rId10" imgW="1231560" imgH="253800" progId="Equation.DSMT4">
                  <p:embed/>
                </p:oleObj>
              </mc:Choice>
              <mc:Fallback>
                <p:oleObj name="Equation" r:id="rId10" imgW="1231560" imgH="253800" progId="Equation.DSMT4">
                  <p:embed/>
                  <p:pic>
                    <p:nvPicPr>
                      <p:cNvPr id="0" name="Object 1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3663" y="4424363"/>
                        <a:ext cx="2351087" cy="552450"/>
                      </a:xfrm>
                      <a:prstGeom prst="rect">
                        <a:avLst/>
                      </a:prstGeom>
                      <a:solidFill>
                        <a:srgbClr val="00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744">
                                            <p:txEl>
                                              <p:pRg st="0" end="0"/>
                                            </p:txEl>
                                          </p:spTgt>
                                        </p:tgtEl>
                                        <p:attrNameLst>
                                          <p:attrName>style.visibility</p:attrName>
                                        </p:attrNameLst>
                                      </p:cBhvr>
                                      <p:to>
                                        <p:strVal val="visible"/>
                                      </p:to>
                                    </p:set>
                                    <p:animEffect transition="in" filter="wipe(left)">
                                      <p:cBhvr>
                                        <p:cTn id="7" dur="500"/>
                                        <p:tgtEl>
                                          <p:spTgt spid="697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9">
                                            <p:txEl>
                                              <p:pRg st="0" end="0"/>
                                            </p:txEl>
                                          </p:spTgt>
                                        </p:tgtEl>
                                        <p:attrNameLst>
                                          <p:attrName>style.visibility</p:attrName>
                                        </p:attrNameLst>
                                      </p:cBhvr>
                                      <p:to>
                                        <p:strVal val="visible"/>
                                      </p:to>
                                    </p:set>
                                    <p:animEffect transition="in" filter="wipe(left)">
                                      <p:cBhvr>
                                        <p:cTn id="12" dur="500"/>
                                        <p:tgtEl>
                                          <p:spTgt spid="696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640">
                                            <p:txEl>
                                              <p:pRg st="0" end="0"/>
                                            </p:txEl>
                                          </p:spTgt>
                                        </p:tgtEl>
                                        <p:attrNameLst>
                                          <p:attrName>style.visibility</p:attrName>
                                        </p:attrNameLst>
                                      </p:cBhvr>
                                      <p:to>
                                        <p:strVal val="visible"/>
                                      </p:to>
                                    </p:set>
                                    <p:animEffect transition="in" filter="box(out)">
                                      <p:cBhvr>
                                        <p:cTn id="17" dur="500"/>
                                        <p:tgtEl>
                                          <p:spTgt spid="6964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9745">
                                            <p:txEl>
                                              <p:pRg st="0" end="0"/>
                                            </p:txEl>
                                          </p:spTgt>
                                        </p:tgtEl>
                                        <p:attrNameLst>
                                          <p:attrName>style.visibility</p:attrName>
                                        </p:attrNameLst>
                                      </p:cBhvr>
                                      <p:to>
                                        <p:strVal val="visible"/>
                                      </p:to>
                                    </p:set>
                                    <p:animEffect transition="in" filter="box(out)">
                                      <p:cBhvr>
                                        <p:cTn id="22" dur="500"/>
                                        <p:tgtEl>
                                          <p:spTgt spid="6974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9746">
                                            <p:txEl>
                                              <p:pRg st="0" end="0"/>
                                            </p:txEl>
                                          </p:spTgt>
                                        </p:tgtEl>
                                        <p:attrNameLst>
                                          <p:attrName>style.visibility</p:attrName>
                                        </p:attrNameLst>
                                      </p:cBhvr>
                                      <p:to>
                                        <p:strVal val="visible"/>
                                      </p:to>
                                    </p:set>
                                    <p:animEffect transition="in" filter="box(out)">
                                      <p:cBhvr>
                                        <p:cTn id="32" dur="500"/>
                                        <p:tgtEl>
                                          <p:spTgt spid="697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9747">
                                            <p:txEl>
                                              <p:pRg st="0" end="0"/>
                                            </p:txEl>
                                          </p:spTgt>
                                        </p:tgtEl>
                                        <p:attrNameLst>
                                          <p:attrName>style.visibility</p:attrName>
                                        </p:attrNameLst>
                                      </p:cBhvr>
                                      <p:to>
                                        <p:strVal val="visible"/>
                                      </p:to>
                                    </p:set>
                                    <p:animEffect transition="in" filter="box(out)">
                                      <p:cBhvr>
                                        <p:cTn id="37" dur="500"/>
                                        <p:tgtEl>
                                          <p:spTgt spid="6974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69646"/>
                                        </p:tgtEl>
                                        <p:attrNameLst>
                                          <p:attrName>style.visibility</p:attrName>
                                        </p:attrNameLst>
                                      </p:cBhvr>
                                      <p:to>
                                        <p:strVal val="visible"/>
                                      </p:to>
                                    </p:set>
                                    <p:animEffect transition="in" filter="slide(fromLeft)">
                                      <p:cBhvr>
                                        <p:cTn id="42" dur="500"/>
                                        <p:tgtEl>
                                          <p:spTgt spid="696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748"/>
                                        </p:tgtEl>
                                        <p:attrNameLst>
                                          <p:attrName>style.visibility</p:attrName>
                                        </p:attrNameLst>
                                      </p:cBhvr>
                                      <p:to>
                                        <p:strVal val="visible"/>
                                      </p:to>
                                    </p:set>
                                    <p:animEffect transition="in" filter="dissolve">
                                      <p:cBhvr>
                                        <p:cTn id="47" dur="500"/>
                                        <p:tgtEl>
                                          <p:spTgt spid="697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69749"/>
                                        </p:tgtEl>
                                        <p:attrNameLst>
                                          <p:attrName>style.visibility</p:attrName>
                                        </p:attrNameLst>
                                      </p:cBhvr>
                                      <p:to>
                                        <p:strVal val="visible"/>
                                      </p:to>
                                    </p:set>
                                    <p:anim calcmode="lin" valueType="num">
                                      <p:cBhvr additive="base">
                                        <p:cTn id="52" dur="500" fill="hold"/>
                                        <p:tgtEl>
                                          <p:spTgt spid="69749"/>
                                        </p:tgtEl>
                                        <p:attrNameLst>
                                          <p:attrName>ppt_x</p:attrName>
                                        </p:attrNameLst>
                                      </p:cBhvr>
                                      <p:tavLst>
                                        <p:tav tm="0">
                                          <p:val>
                                            <p:strVal val="0-#ppt_w/2"/>
                                          </p:val>
                                        </p:tav>
                                        <p:tav tm="100000">
                                          <p:val>
                                            <p:strVal val="#ppt_x"/>
                                          </p:val>
                                        </p:tav>
                                      </p:tavLst>
                                    </p:anim>
                                    <p:anim calcmode="lin" valueType="num">
                                      <p:cBhvr additive="base">
                                        <p:cTn id="53" dur="500" fill="hold"/>
                                        <p:tgtEl>
                                          <p:spTgt spid="69749"/>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uild="p" autoUpdateAnimBg="0"/>
      <p:bldP spid="69640" grpId="0" build="p" autoUpdateAnimBg="0"/>
      <p:bldP spid="69744" grpId="0" build="p" autoUpdateAnimBg="0"/>
      <p:bldP spid="69745" grpId="0" build="p" autoUpdateAnimBg="0"/>
      <p:bldP spid="69746" grpId="0" build="p" autoUpdateAnimBg="0"/>
      <p:bldP spid="69747" grpId="0" build="p" autoUpdateAnimBg="0"/>
      <p:bldP spid="69748" grpId="0"/>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1"/>
          <p:cNvGrpSpPr>
            <a:grpSpLocks/>
          </p:cNvGrpSpPr>
          <p:nvPr/>
        </p:nvGrpSpPr>
        <p:grpSpPr bwMode="auto">
          <a:xfrm>
            <a:off x="288925" y="573088"/>
            <a:ext cx="8928100" cy="973137"/>
            <a:chOff x="182" y="164"/>
            <a:chExt cx="5624" cy="613"/>
          </a:xfrm>
        </p:grpSpPr>
        <p:sp>
          <p:nvSpPr>
            <p:cNvPr id="69636" name="Text Box 4"/>
            <p:cNvSpPr txBox="1">
              <a:spLocks noChangeArrowheads="1"/>
            </p:cNvSpPr>
            <p:nvPr/>
          </p:nvSpPr>
          <p:spPr bwMode="auto">
            <a:xfrm>
              <a:off x="182" y="164"/>
              <a:ext cx="5624" cy="51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例：如图所示电路，</a:t>
              </a:r>
              <a:r>
                <a:rPr lang="en-US" altLang="zh-CN" b="1" i="1">
                  <a:ea typeface="楷体_GB2312" pitchFamily="49" charset="-122"/>
                </a:rPr>
                <a:t>R</a:t>
              </a:r>
              <a:r>
                <a:rPr lang="en-US" altLang="zh-CN" b="1" baseline="-25000">
                  <a:ea typeface="楷体_GB2312" pitchFamily="49" charset="-122"/>
                </a:rPr>
                <a:t>1</a:t>
              </a:r>
              <a:r>
                <a:rPr lang="en-US" altLang="zh-CN" b="1">
                  <a:ea typeface="楷体_GB2312" pitchFamily="49" charset="-122"/>
                </a:rPr>
                <a:t>=5</a:t>
              </a:r>
              <a:r>
                <a:rPr lang="el-GR" altLang="zh-CN" b="1">
                  <a:ea typeface="楷体_GB2312" pitchFamily="49" charset="-122"/>
                  <a:cs typeface="Times New Roman" pitchFamily="18" charset="0"/>
                </a:rPr>
                <a:t>Ω</a:t>
              </a:r>
              <a:r>
                <a:rPr lang="zh-CN" altLang="en-US" b="1">
                  <a:ea typeface="楷体_GB2312" pitchFamily="49" charset="-122"/>
                  <a:cs typeface="Times New Roman" pitchFamily="18" charset="0"/>
                </a:rPr>
                <a:t>， </a:t>
              </a:r>
              <a:r>
                <a:rPr lang="en-US" altLang="zh-CN" b="1" i="1">
                  <a:ea typeface="楷体_GB2312" pitchFamily="49" charset="-122"/>
                </a:rPr>
                <a:t>L</a:t>
              </a:r>
              <a:r>
                <a:rPr lang="en-US" altLang="zh-CN" b="1" baseline="-25000">
                  <a:ea typeface="楷体_GB2312" pitchFamily="49" charset="-122"/>
                </a:rPr>
                <a:t>1</a:t>
              </a:r>
              <a:r>
                <a:rPr lang="en-US" altLang="zh-CN" b="1">
                  <a:ea typeface="楷体_GB2312" pitchFamily="49" charset="-122"/>
                </a:rPr>
                <a:t>=0.4H</a:t>
              </a:r>
              <a:r>
                <a:rPr lang="zh-CN" altLang="en-US" b="1">
                  <a:ea typeface="楷体_GB2312" pitchFamily="49" charset="-122"/>
                </a:rPr>
                <a:t>， </a:t>
              </a:r>
              <a:r>
                <a:rPr lang="en-US" altLang="zh-CN" b="1" i="1">
                  <a:ea typeface="楷体_GB2312" pitchFamily="49" charset="-122"/>
                </a:rPr>
                <a:t>C</a:t>
              </a:r>
              <a:r>
                <a:rPr lang="en-US" altLang="zh-CN" b="1">
                  <a:ea typeface="楷体_GB2312" pitchFamily="49" charset="-122"/>
                </a:rPr>
                <a:t>=0.025F</a:t>
              </a:r>
              <a:r>
                <a:rPr lang="zh-CN" altLang="en-US" b="1">
                  <a:ea typeface="楷体_GB2312" pitchFamily="49" charset="-122"/>
                </a:rPr>
                <a:t>， </a:t>
              </a:r>
              <a:r>
                <a:rPr lang="en-US" altLang="zh-CN" b="1" i="1">
                  <a:ea typeface="楷体_GB2312" pitchFamily="49" charset="-122"/>
                </a:rPr>
                <a:t>L</a:t>
              </a:r>
              <a:r>
                <a:rPr lang="en-US" altLang="zh-CN" b="1" baseline="-25000">
                  <a:ea typeface="楷体_GB2312" pitchFamily="49" charset="-122"/>
                </a:rPr>
                <a:t>2</a:t>
              </a:r>
              <a:r>
                <a:rPr lang="en-US" altLang="zh-CN" b="1">
                  <a:ea typeface="楷体_GB2312" pitchFamily="49" charset="-122"/>
                </a:rPr>
                <a:t>=0.05H</a:t>
              </a:r>
              <a:r>
                <a:rPr lang="zh-CN" altLang="en-US" b="1">
                  <a:ea typeface="楷体_GB2312" pitchFamily="49" charset="-122"/>
                </a:rPr>
                <a:t>， </a:t>
              </a:r>
              <a:r>
                <a:rPr lang="en-US" altLang="zh-CN" b="1" i="1">
                  <a:ea typeface="楷体_GB2312" pitchFamily="49" charset="-122"/>
                </a:rPr>
                <a:t>R</a:t>
              </a:r>
              <a:r>
                <a:rPr lang="en-US" altLang="zh-CN" b="1" baseline="-25000">
                  <a:ea typeface="楷体_GB2312" pitchFamily="49" charset="-122"/>
                </a:rPr>
                <a:t>2</a:t>
              </a:r>
              <a:r>
                <a:rPr lang="en-US" altLang="zh-CN" b="1">
                  <a:ea typeface="楷体_GB2312" pitchFamily="49" charset="-122"/>
                </a:rPr>
                <a:t>=5</a:t>
              </a:r>
              <a:r>
                <a:rPr lang="el-GR" altLang="zh-CN" b="1">
                  <a:ea typeface="楷体_GB2312" pitchFamily="49" charset="-122"/>
                </a:rPr>
                <a:t>Ω</a:t>
              </a:r>
              <a:r>
                <a:rPr lang="en-US" altLang="zh-CN" b="1">
                  <a:ea typeface="楷体_GB2312" pitchFamily="49" charset="-122"/>
                </a:rPr>
                <a:t> </a:t>
              </a:r>
              <a:r>
                <a:rPr lang="zh-CN" altLang="en-US" b="1">
                  <a:ea typeface="楷体_GB2312" pitchFamily="49" charset="-122"/>
                </a:rPr>
                <a:t>，求电压</a:t>
              </a:r>
              <a:r>
                <a:rPr lang="en-US" altLang="zh-CN" b="1" i="1">
                  <a:ea typeface="楷体_GB2312" pitchFamily="49" charset="-122"/>
                </a:rPr>
                <a:t>u</a:t>
              </a:r>
              <a:r>
                <a:rPr lang="en-US" altLang="zh-CN" b="1">
                  <a:ea typeface="楷体_GB2312" pitchFamily="49" charset="-122"/>
                </a:rPr>
                <a:t>(t) </a:t>
              </a:r>
            </a:p>
          </p:txBody>
        </p:sp>
        <p:graphicFrame>
          <p:nvGraphicFramePr>
            <p:cNvPr id="121860" name="Object 5"/>
            <p:cNvGraphicFramePr>
              <a:graphicFrameLocks noChangeAspect="1"/>
            </p:cNvGraphicFramePr>
            <p:nvPr/>
          </p:nvGraphicFramePr>
          <p:xfrm>
            <a:off x="1973" y="364"/>
            <a:ext cx="3561" cy="413"/>
          </p:xfrm>
          <a:graphic>
            <a:graphicData uri="http://schemas.openxmlformats.org/presentationml/2006/ole">
              <mc:AlternateContent xmlns:mc="http://schemas.openxmlformats.org/markup-compatibility/2006">
                <mc:Choice xmlns:v="urn:schemas-microsoft-com:vml" Requires="v">
                  <p:oleObj spid="_x0000_s121919" name="Equation" r:id="rId4" imgW="2476440" imgH="279360" progId="Equation.DSMT4">
                    <p:embed/>
                  </p:oleObj>
                </mc:Choice>
                <mc:Fallback>
                  <p:oleObj name="Equation" r:id="rId4" imgW="2476440" imgH="279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 y="364"/>
                          <a:ext cx="3561" cy="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9639" name="Text Box 7"/>
          <p:cNvSpPr txBox="1">
            <a:spLocks noChangeArrowheads="1"/>
          </p:cNvSpPr>
          <p:nvPr/>
        </p:nvSpPr>
        <p:spPr bwMode="auto">
          <a:xfrm>
            <a:off x="1079500" y="1941513"/>
            <a:ext cx="298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采用叠加原理        </a:t>
            </a:r>
          </a:p>
        </p:txBody>
      </p:sp>
      <p:grpSp>
        <p:nvGrpSpPr>
          <p:cNvPr id="3" name="Group 110"/>
          <p:cNvGrpSpPr>
            <a:grpSpLocks/>
          </p:cNvGrpSpPr>
          <p:nvPr/>
        </p:nvGrpSpPr>
        <p:grpSpPr bwMode="auto">
          <a:xfrm>
            <a:off x="5148263" y="1690688"/>
            <a:ext cx="3708400" cy="2087562"/>
            <a:chOff x="3220" y="1412"/>
            <a:chExt cx="2336" cy="1315"/>
          </a:xfrm>
        </p:grpSpPr>
        <p:sp>
          <p:nvSpPr>
            <p:cNvPr id="121865" name="Line 101"/>
            <p:cNvSpPr>
              <a:spLocks noChangeShapeType="1"/>
            </p:cNvSpPr>
            <p:nvPr/>
          </p:nvSpPr>
          <p:spPr bwMode="auto">
            <a:xfrm>
              <a:off x="4173" y="2115"/>
              <a:ext cx="0" cy="612"/>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21866" name="Line 16"/>
            <p:cNvSpPr>
              <a:spLocks noChangeShapeType="1"/>
            </p:cNvSpPr>
            <p:nvPr/>
          </p:nvSpPr>
          <p:spPr bwMode="auto">
            <a:xfrm>
              <a:off x="3904" y="1412"/>
              <a:ext cx="0" cy="703"/>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867" name="Line 17"/>
            <p:cNvSpPr>
              <a:spLocks noChangeShapeType="1"/>
            </p:cNvSpPr>
            <p:nvPr/>
          </p:nvSpPr>
          <p:spPr bwMode="auto">
            <a:xfrm>
              <a:off x="4469" y="1412"/>
              <a:ext cx="0" cy="703"/>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868" name="Text Box 19"/>
            <p:cNvSpPr txBox="1">
              <a:spLocks noChangeArrowheads="1"/>
            </p:cNvSpPr>
            <p:nvPr/>
          </p:nvSpPr>
          <p:spPr bwMode="auto">
            <a:xfrm>
              <a:off x="3966" y="163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1</a:t>
              </a:r>
              <a:endParaRPr lang="en-US" altLang="zh-CN" b="1">
                <a:ea typeface="楷体_GB2312" pitchFamily="49" charset="-122"/>
              </a:endParaRPr>
            </a:p>
          </p:txBody>
        </p:sp>
        <p:sp>
          <p:nvSpPr>
            <p:cNvPr id="121869" name="Text Box 20"/>
            <p:cNvSpPr txBox="1">
              <a:spLocks noChangeArrowheads="1"/>
            </p:cNvSpPr>
            <p:nvPr/>
          </p:nvSpPr>
          <p:spPr bwMode="auto">
            <a:xfrm>
              <a:off x="4263" y="225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2</a:t>
              </a:r>
              <a:endParaRPr lang="en-US" altLang="zh-CN" b="1">
                <a:ea typeface="楷体_GB2312" pitchFamily="49" charset="-122"/>
              </a:endParaRPr>
            </a:p>
          </p:txBody>
        </p:sp>
        <p:sp>
          <p:nvSpPr>
            <p:cNvPr id="121870" name="Text Box 21"/>
            <p:cNvSpPr txBox="1">
              <a:spLocks noChangeArrowheads="1"/>
            </p:cNvSpPr>
            <p:nvPr/>
          </p:nvSpPr>
          <p:spPr bwMode="auto">
            <a:xfrm>
              <a:off x="4500" y="161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endParaRPr lang="en-US" altLang="zh-CN" b="1">
                <a:ea typeface="楷体_GB2312" pitchFamily="49" charset="-122"/>
              </a:endParaRPr>
            </a:p>
          </p:txBody>
        </p:sp>
        <p:sp>
          <p:nvSpPr>
            <p:cNvPr id="121871" name="Text Box 22"/>
            <p:cNvSpPr txBox="1">
              <a:spLocks noChangeArrowheads="1"/>
            </p:cNvSpPr>
            <p:nvPr/>
          </p:nvSpPr>
          <p:spPr bwMode="auto">
            <a:xfrm>
              <a:off x="4672" y="1917"/>
              <a:ext cx="4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R</a:t>
              </a:r>
              <a:r>
                <a:rPr lang="en-US" altLang="zh-CN" b="1" baseline="-25000">
                  <a:ea typeface="楷体_GB2312" pitchFamily="49" charset="-122"/>
                </a:rPr>
                <a:t>2</a:t>
              </a:r>
              <a:endParaRPr lang="en-US" altLang="zh-CN" b="1">
                <a:ea typeface="楷体_GB2312" pitchFamily="49" charset="-122"/>
              </a:endParaRPr>
            </a:p>
          </p:txBody>
        </p:sp>
        <p:sp>
          <p:nvSpPr>
            <p:cNvPr id="121872" name="Freeform 25"/>
            <p:cNvSpPr>
              <a:spLocks/>
            </p:cNvSpPr>
            <p:nvPr/>
          </p:nvSpPr>
          <p:spPr bwMode="auto">
            <a:xfrm rot="10800000">
              <a:off x="3881" y="1616"/>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ea typeface="楷体_GB2312" pitchFamily="49" charset="-122"/>
              </a:endParaRPr>
            </a:p>
          </p:txBody>
        </p:sp>
        <p:grpSp>
          <p:nvGrpSpPr>
            <p:cNvPr id="121873" name="Group 27"/>
            <p:cNvGrpSpPr>
              <a:grpSpLocks/>
            </p:cNvGrpSpPr>
            <p:nvPr/>
          </p:nvGrpSpPr>
          <p:grpSpPr bwMode="auto">
            <a:xfrm>
              <a:off x="4377" y="1616"/>
              <a:ext cx="182" cy="317"/>
              <a:chOff x="4059" y="1873"/>
              <a:chExt cx="182" cy="317"/>
            </a:xfrm>
          </p:grpSpPr>
          <p:sp useBgFill="1">
            <p:nvSpPr>
              <p:cNvPr id="121874" name="Rectangle 28"/>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121875" name="Line 29"/>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6" name="Rectangle 30"/>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21877" name="Rectangle 31"/>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121878" name="Line 32"/>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1879" name="Freeform 91"/>
            <p:cNvSpPr>
              <a:spLocks/>
            </p:cNvSpPr>
            <p:nvPr/>
          </p:nvSpPr>
          <p:spPr bwMode="auto">
            <a:xfrm rot="10800000">
              <a:off x="4150" y="2251"/>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a:lstStyle/>
            <a:p>
              <a:endParaRPr lang="zh-CN" altLang="en-US">
                <a:ea typeface="楷体_GB2312" pitchFamily="49" charset="-122"/>
              </a:endParaRPr>
            </a:p>
          </p:txBody>
        </p:sp>
        <p:sp>
          <p:nvSpPr>
            <p:cNvPr id="121880" name="Oval 95"/>
            <p:cNvSpPr>
              <a:spLocks noChangeArrowheads="1"/>
            </p:cNvSpPr>
            <p:nvPr/>
          </p:nvSpPr>
          <p:spPr bwMode="auto">
            <a:xfrm>
              <a:off x="3220" y="2206"/>
              <a:ext cx="272" cy="272"/>
            </a:xfrm>
            <a:prstGeom prst="ellipse">
              <a:avLst/>
            </a:prstGeom>
            <a:solidFill>
              <a:srgbClr val="00FFFF"/>
            </a:solidFill>
            <a:ln w="19050" algn="ctr">
              <a:solidFill>
                <a:schemeClr val="tx1"/>
              </a:solidFill>
              <a:round/>
              <a:headEnd/>
              <a:tailEnd/>
            </a:ln>
          </p:spPr>
          <p:txBody>
            <a:bodyPr wrap="none" anchor="ctr"/>
            <a:lstStyle/>
            <a:p>
              <a:pPr algn="ctr"/>
              <a:endParaRPr lang="zh-CN" altLang="zh-CN" b="1">
                <a:ea typeface="楷体_GB2312" pitchFamily="49" charset="-122"/>
              </a:endParaRPr>
            </a:p>
          </p:txBody>
        </p:sp>
        <p:sp>
          <p:nvSpPr>
            <p:cNvPr id="121881" name="Line 96"/>
            <p:cNvSpPr>
              <a:spLocks noChangeShapeType="1"/>
            </p:cNvSpPr>
            <p:nvPr/>
          </p:nvSpPr>
          <p:spPr bwMode="auto">
            <a:xfrm>
              <a:off x="3356" y="2727"/>
              <a:ext cx="167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21882" name="Line 97"/>
            <p:cNvSpPr>
              <a:spLocks noChangeShapeType="1"/>
            </p:cNvSpPr>
            <p:nvPr/>
          </p:nvSpPr>
          <p:spPr bwMode="auto">
            <a:xfrm>
              <a:off x="5035" y="1412"/>
              <a:ext cx="0" cy="13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21883" name="Line 98"/>
            <p:cNvSpPr>
              <a:spLocks noChangeShapeType="1"/>
            </p:cNvSpPr>
            <p:nvPr/>
          </p:nvSpPr>
          <p:spPr bwMode="auto">
            <a:xfrm>
              <a:off x="3357" y="1412"/>
              <a:ext cx="167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21884" name="Line 99"/>
            <p:cNvSpPr>
              <a:spLocks noChangeShapeType="1"/>
            </p:cNvSpPr>
            <p:nvPr/>
          </p:nvSpPr>
          <p:spPr bwMode="auto">
            <a:xfrm>
              <a:off x="3356" y="1412"/>
              <a:ext cx="0" cy="13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21885" name="Line 100"/>
            <p:cNvSpPr>
              <a:spLocks noChangeShapeType="1"/>
            </p:cNvSpPr>
            <p:nvPr/>
          </p:nvSpPr>
          <p:spPr bwMode="auto">
            <a:xfrm>
              <a:off x="3901" y="2115"/>
              <a:ext cx="56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21886" name="Rectangle 102"/>
            <p:cNvSpPr>
              <a:spLocks noChangeArrowheads="1"/>
            </p:cNvSpPr>
            <p:nvPr/>
          </p:nvSpPr>
          <p:spPr bwMode="auto">
            <a:xfrm rot="5400000">
              <a:off x="4899" y="2023"/>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121887" name="Rectangle 94"/>
            <p:cNvSpPr>
              <a:spLocks noChangeArrowheads="1"/>
            </p:cNvSpPr>
            <p:nvPr/>
          </p:nvSpPr>
          <p:spPr bwMode="auto">
            <a:xfrm rot="5400000">
              <a:off x="3221" y="1774"/>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121888" name="Text Box 103"/>
            <p:cNvSpPr txBox="1">
              <a:spLocks noChangeArrowheads="1"/>
            </p:cNvSpPr>
            <p:nvPr/>
          </p:nvSpPr>
          <p:spPr bwMode="auto">
            <a:xfrm>
              <a:off x="3381" y="197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121889" name="Text Box 104"/>
            <p:cNvSpPr txBox="1">
              <a:spLocks noChangeArrowheads="1"/>
            </p:cNvSpPr>
            <p:nvPr/>
          </p:nvSpPr>
          <p:spPr bwMode="auto">
            <a:xfrm>
              <a:off x="3394" y="231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121890" name="Text Box 105"/>
            <p:cNvSpPr txBox="1">
              <a:spLocks noChangeArrowheads="1"/>
            </p:cNvSpPr>
            <p:nvPr/>
          </p:nvSpPr>
          <p:spPr bwMode="auto">
            <a:xfrm>
              <a:off x="3447" y="2183"/>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S</a:t>
              </a:r>
              <a:r>
                <a:rPr lang="en-US" altLang="zh-CN" b="1" i="1">
                  <a:ea typeface="楷体_GB2312" pitchFamily="49" charset="-122"/>
                </a:rPr>
                <a:t>(t)</a:t>
              </a:r>
            </a:p>
          </p:txBody>
        </p:sp>
        <p:sp>
          <p:nvSpPr>
            <p:cNvPr id="121891" name="Text Box 106"/>
            <p:cNvSpPr txBox="1">
              <a:spLocks noChangeArrowheads="1"/>
            </p:cNvSpPr>
            <p:nvPr/>
          </p:nvSpPr>
          <p:spPr bwMode="auto">
            <a:xfrm>
              <a:off x="3402" y="1684"/>
              <a:ext cx="4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R</a:t>
              </a:r>
              <a:r>
                <a:rPr lang="en-US" altLang="zh-CN" b="1" baseline="-25000">
                  <a:ea typeface="楷体_GB2312" pitchFamily="49" charset="-122"/>
                </a:rPr>
                <a:t>1</a:t>
              </a:r>
              <a:endParaRPr lang="en-US" altLang="zh-CN" b="1">
                <a:ea typeface="楷体_GB2312" pitchFamily="49" charset="-122"/>
              </a:endParaRPr>
            </a:p>
          </p:txBody>
        </p:sp>
        <p:sp>
          <p:nvSpPr>
            <p:cNvPr id="121892" name="Text Box 107"/>
            <p:cNvSpPr txBox="1">
              <a:spLocks noChangeArrowheads="1"/>
            </p:cNvSpPr>
            <p:nvPr/>
          </p:nvSpPr>
          <p:spPr bwMode="auto">
            <a:xfrm>
              <a:off x="5014" y="159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121893" name="Text Box 108"/>
            <p:cNvSpPr txBox="1">
              <a:spLocks noChangeArrowheads="1"/>
            </p:cNvSpPr>
            <p:nvPr/>
          </p:nvSpPr>
          <p:spPr bwMode="auto">
            <a:xfrm>
              <a:off x="5027" y="21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121894" name="Text Box 109"/>
            <p:cNvSpPr txBox="1">
              <a:spLocks noChangeArrowheads="1"/>
            </p:cNvSpPr>
            <p:nvPr/>
          </p:nvSpPr>
          <p:spPr bwMode="auto">
            <a:xfrm>
              <a:off x="5080" y="1895"/>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u(t)</a:t>
              </a:r>
            </a:p>
          </p:txBody>
        </p:sp>
      </p:grpSp>
      <p:sp>
        <p:nvSpPr>
          <p:cNvPr id="69744" name="Text Box 112"/>
          <p:cNvSpPr txBox="1">
            <a:spLocks noChangeArrowheads="1"/>
          </p:cNvSpPr>
          <p:nvPr/>
        </p:nvSpPr>
        <p:spPr bwMode="auto">
          <a:xfrm>
            <a:off x="360363" y="1941513"/>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p>
        </p:txBody>
      </p:sp>
      <p:sp>
        <p:nvSpPr>
          <p:cNvPr id="69745" name="Text Box 113"/>
          <p:cNvSpPr txBox="1">
            <a:spLocks noChangeArrowheads="1"/>
          </p:cNvSpPr>
          <p:nvPr/>
        </p:nvSpPr>
        <p:spPr bwMode="auto">
          <a:xfrm>
            <a:off x="6443663" y="3913188"/>
            <a:ext cx="1555750"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defRPr/>
            </a:pPr>
            <a:r>
              <a:rPr lang="en-US" altLang="zh-CN" b="1" i="1" dirty="0">
                <a:latin typeface="+mn-lt"/>
              </a:rPr>
              <a:t>u</a:t>
            </a:r>
            <a:r>
              <a:rPr lang="en-US" altLang="zh-CN" b="1" baseline="-25000" dirty="0">
                <a:latin typeface="+mn-lt"/>
              </a:rPr>
              <a:t>1</a:t>
            </a:r>
            <a:r>
              <a:rPr lang="en-US" altLang="zh-CN" b="1" dirty="0">
                <a:latin typeface="+mn-lt"/>
              </a:rPr>
              <a:t>(t)=0</a:t>
            </a:r>
          </a:p>
        </p:txBody>
      </p:sp>
      <p:graphicFrame>
        <p:nvGraphicFramePr>
          <p:cNvPr id="69749" name="Object 117"/>
          <p:cNvGraphicFramePr>
            <a:graphicFrameLocks noChangeAspect="1"/>
          </p:cNvGraphicFramePr>
          <p:nvPr/>
        </p:nvGraphicFramePr>
        <p:xfrm>
          <a:off x="6443663" y="4424363"/>
          <a:ext cx="2351087" cy="552450"/>
        </p:xfrm>
        <a:graphic>
          <a:graphicData uri="http://schemas.openxmlformats.org/presentationml/2006/ole">
            <mc:AlternateContent xmlns:mc="http://schemas.openxmlformats.org/markup-compatibility/2006">
              <mc:Choice xmlns:v="urn:schemas-microsoft-com:vml" Requires="v">
                <p:oleObj spid="_x0000_s121920" name="Equation" r:id="rId6" imgW="1231560" imgH="253800" progId="Equation.DSMT4">
                  <p:embed/>
                </p:oleObj>
              </mc:Choice>
              <mc:Fallback>
                <p:oleObj name="Equation" r:id="rId6" imgW="1231560" imgH="253800" progId="Equation.DSMT4">
                  <p:embed/>
                  <p:pic>
                    <p:nvPicPr>
                      <p:cNvPr id="0"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4424363"/>
                        <a:ext cx="2351087" cy="552450"/>
                      </a:xfrm>
                      <a:prstGeom prst="rect">
                        <a:avLst/>
                      </a:prstGeom>
                      <a:solidFill>
                        <a:srgbClr val="00FFFF"/>
                      </a:solidFill>
                    </p:spPr>
                  </p:pic>
                </p:oleObj>
              </mc:Fallback>
            </mc:AlternateContent>
          </a:graphicData>
        </a:graphic>
      </p:graphicFrame>
      <p:sp>
        <p:nvSpPr>
          <p:cNvPr id="69751" name="Text Box 119"/>
          <p:cNvSpPr txBox="1">
            <a:spLocks noChangeArrowheads="1"/>
          </p:cNvSpPr>
          <p:nvPr/>
        </p:nvSpPr>
        <p:spPr bwMode="auto">
          <a:xfrm>
            <a:off x="395288" y="2457450"/>
            <a:ext cx="4429125"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③15sin(30t)</a:t>
            </a:r>
            <a:r>
              <a:rPr lang="zh-CN" altLang="en-US" b="1">
                <a:solidFill>
                  <a:srgbClr val="0000FF"/>
                </a:solidFill>
                <a:ea typeface="楷体_GB2312" pitchFamily="49" charset="-122"/>
              </a:rPr>
              <a:t>单独作用时：</a:t>
            </a:r>
          </a:p>
        </p:txBody>
      </p:sp>
      <p:graphicFrame>
        <p:nvGraphicFramePr>
          <p:cNvPr id="69752" name="Object 120"/>
          <p:cNvGraphicFramePr>
            <a:graphicFrameLocks noChangeAspect="1"/>
          </p:cNvGraphicFramePr>
          <p:nvPr/>
        </p:nvGraphicFramePr>
        <p:xfrm>
          <a:off x="611188" y="2952750"/>
          <a:ext cx="1943100" cy="1016000"/>
        </p:xfrm>
        <a:graphic>
          <a:graphicData uri="http://schemas.openxmlformats.org/presentationml/2006/ole">
            <mc:AlternateContent xmlns:mc="http://schemas.openxmlformats.org/markup-compatibility/2006">
              <mc:Choice xmlns:v="urn:schemas-microsoft-com:vml" Requires="v">
                <p:oleObj spid="_x0000_s121921" name="Equation" r:id="rId8" imgW="799920" imgH="419040" progId="Equation.DSMT4">
                  <p:embed/>
                </p:oleObj>
              </mc:Choice>
              <mc:Fallback>
                <p:oleObj name="Equation" r:id="rId8" imgW="799920" imgH="419040" progId="Equation.DSMT4">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2952750"/>
                        <a:ext cx="19431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753" name="Object 121"/>
          <p:cNvGraphicFramePr>
            <a:graphicFrameLocks noChangeAspect="1"/>
          </p:cNvGraphicFramePr>
          <p:nvPr/>
        </p:nvGraphicFramePr>
        <p:xfrm>
          <a:off x="647700" y="4906963"/>
          <a:ext cx="3924300" cy="430212"/>
        </p:xfrm>
        <a:graphic>
          <a:graphicData uri="http://schemas.openxmlformats.org/presentationml/2006/ole">
            <mc:AlternateContent xmlns:mc="http://schemas.openxmlformats.org/markup-compatibility/2006">
              <mc:Choice xmlns:v="urn:schemas-microsoft-com:vml" Requires="v">
                <p:oleObj spid="_x0000_s121922" name="Equation" r:id="rId10" imgW="4038480" imgH="444240" progId="Equation.3">
                  <p:embed/>
                </p:oleObj>
              </mc:Choice>
              <mc:Fallback>
                <p:oleObj name="Equation" r:id="rId10" imgW="4038480" imgH="444240" progId="Equation.3">
                  <p:embed/>
                  <p:pic>
                    <p:nvPicPr>
                      <p:cNvPr id="0" name="Object 1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 y="4906963"/>
                        <a:ext cx="39243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754" name="Text Box 122"/>
          <p:cNvSpPr txBox="1">
            <a:spLocks noChangeArrowheads="1"/>
          </p:cNvSpPr>
          <p:nvPr/>
        </p:nvSpPr>
        <p:spPr bwMode="auto">
          <a:xfrm>
            <a:off x="2159000" y="5456238"/>
            <a:ext cx="2700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0000"/>
                </a:solidFill>
                <a:ea typeface="楷体_GB2312" pitchFamily="49" charset="-122"/>
              </a:rPr>
              <a:t>发生串联谐振</a:t>
            </a:r>
          </a:p>
        </p:txBody>
      </p:sp>
      <p:sp>
        <p:nvSpPr>
          <p:cNvPr id="69755" name="Text Box 123"/>
          <p:cNvSpPr txBox="1">
            <a:spLocks noChangeArrowheads="1"/>
          </p:cNvSpPr>
          <p:nvPr/>
        </p:nvSpPr>
        <p:spPr bwMode="auto">
          <a:xfrm>
            <a:off x="4391025" y="5456238"/>
            <a:ext cx="1693863" cy="457200"/>
          </a:xfrm>
          <a:prstGeom prst="rect">
            <a:avLst/>
          </a:prstGeom>
          <a:noFill/>
          <a:ln w="9525">
            <a:noFill/>
            <a:miter lim="800000"/>
            <a:headEnd/>
            <a:tailEnd/>
          </a:ln>
          <a:effectLst/>
        </p:spPr>
        <p:txBody>
          <a:bodyPr>
            <a:spAutoFit/>
          </a:bodyPr>
          <a:lstStyle/>
          <a:p>
            <a:pPr>
              <a:spcBef>
                <a:spcPct val="50000"/>
              </a:spcBef>
              <a:defRPr/>
            </a:pPr>
            <a:r>
              <a:rPr lang="en-US" altLang="zh-CN" b="1" i="1" dirty="0">
                <a:latin typeface="+mn-lt"/>
              </a:rPr>
              <a:t>u</a:t>
            </a:r>
            <a:r>
              <a:rPr lang="en-US" altLang="zh-CN" b="1" baseline="-25000" dirty="0">
                <a:latin typeface="+mn-lt"/>
              </a:rPr>
              <a:t>3</a:t>
            </a:r>
            <a:r>
              <a:rPr lang="en-US" altLang="zh-CN" b="1" dirty="0">
                <a:latin typeface="+mn-lt"/>
              </a:rPr>
              <a:t>(t)=0</a:t>
            </a:r>
          </a:p>
        </p:txBody>
      </p:sp>
      <p:sp>
        <p:nvSpPr>
          <p:cNvPr id="69756" name="AutoShape 124"/>
          <p:cNvSpPr>
            <a:spLocks noChangeArrowheads="1"/>
          </p:cNvSpPr>
          <p:nvPr/>
        </p:nvSpPr>
        <p:spPr bwMode="auto">
          <a:xfrm>
            <a:off x="1512888" y="6200775"/>
            <a:ext cx="719137" cy="288925"/>
          </a:xfrm>
          <a:prstGeom prst="rightArrow">
            <a:avLst>
              <a:gd name="adj1" fmla="val 50000"/>
              <a:gd name="adj2" fmla="val 62225"/>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
        <p:nvSpPr>
          <p:cNvPr id="69757" name="Text Box 125"/>
          <p:cNvSpPr txBox="1">
            <a:spLocks noChangeArrowheads="1"/>
          </p:cNvSpPr>
          <p:nvPr/>
        </p:nvSpPr>
        <p:spPr bwMode="auto">
          <a:xfrm>
            <a:off x="2627313" y="6057900"/>
            <a:ext cx="4789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a:ea typeface="楷体_GB2312" pitchFamily="49" charset="-122"/>
              </a:rPr>
              <a:t>(t)=</a:t>
            </a:r>
            <a:r>
              <a:rPr lang="en-US" altLang="zh-CN" b="1" i="1">
                <a:ea typeface="楷体_GB2312" pitchFamily="49" charset="-122"/>
              </a:rPr>
              <a:t>u</a:t>
            </a:r>
            <a:r>
              <a:rPr lang="en-US" altLang="zh-CN" b="1" baseline="-25000">
                <a:ea typeface="楷体_GB2312" pitchFamily="49" charset="-122"/>
              </a:rPr>
              <a:t>1</a:t>
            </a:r>
            <a:r>
              <a:rPr lang="en-US" altLang="zh-CN" b="1">
                <a:ea typeface="楷体_GB2312" pitchFamily="49" charset="-122"/>
              </a:rPr>
              <a:t>(t)+</a:t>
            </a:r>
            <a:r>
              <a:rPr lang="en-US" altLang="zh-CN" b="1" i="1">
                <a:ea typeface="楷体_GB2312" pitchFamily="49" charset="-122"/>
              </a:rPr>
              <a:t>u</a:t>
            </a:r>
            <a:r>
              <a:rPr lang="en-US" altLang="zh-CN" b="1" baseline="-25000">
                <a:ea typeface="楷体_GB2312" pitchFamily="49" charset="-122"/>
              </a:rPr>
              <a:t>2</a:t>
            </a:r>
            <a:r>
              <a:rPr lang="en-US" altLang="zh-CN" b="1">
                <a:ea typeface="楷体_GB2312" pitchFamily="49" charset="-122"/>
              </a:rPr>
              <a:t>(t)+</a:t>
            </a:r>
            <a:r>
              <a:rPr lang="en-US" altLang="zh-CN" b="1" i="1">
                <a:ea typeface="楷体_GB2312" pitchFamily="49" charset="-122"/>
              </a:rPr>
              <a:t>u</a:t>
            </a:r>
            <a:r>
              <a:rPr lang="en-US" altLang="zh-CN" b="1" baseline="-25000">
                <a:ea typeface="楷体_GB2312" pitchFamily="49" charset="-122"/>
              </a:rPr>
              <a:t>3</a:t>
            </a:r>
            <a:r>
              <a:rPr lang="en-US" altLang="zh-CN" b="1">
                <a:ea typeface="楷体_GB2312" pitchFamily="49" charset="-122"/>
              </a:rPr>
              <a:t>(t)=5sin(10t) V</a:t>
            </a:r>
          </a:p>
        </p:txBody>
      </p:sp>
      <p:graphicFrame>
        <p:nvGraphicFramePr>
          <p:cNvPr id="69760" name="Object 128"/>
          <p:cNvGraphicFramePr>
            <a:graphicFrameLocks noChangeAspect="1"/>
          </p:cNvGraphicFramePr>
          <p:nvPr/>
        </p:nvGraphicFramePr>
        <p:xfrm>
          <a:off x="4427538" y="4032250"/>
          <a:ext cx="1728787" cy="476250"/>
        </p:xfrm>
        <a:graphic>
          <a:graphicData uri="http://schemas.openxmlformats.org/presentationml/2006/ole">
            <mc:AlternateContent xmlns:mc="http://schemas.openxmlformats.org/markup-compatibility/2006">
              <mc:Choice xmlns:v="urn:schemas-microsoft-com:vml" Requires="v">
                <p:oleObj spid="_x0000_s121923" name="Equation" r:id="rId12" imgW="736560" imgH="203040" progId="Equation.DSMT4">
                  <p:embed/>
                </p:oleObj>
              </mc:Choice>
              <mc:Fallback>
                <p:oleObj name="Equation" r:id="rId12" imgW="736560" imgH="203040" progId="Equation.DSMT4">
                  <p:embed/>
                  <p:pic>
                    <p:nvPicPr>
                      <p:cNvPr id="0" name="Object 1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7538" y="4032250"/>
                        <a:ext cx="1728787"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762" name="Object 130"/>
          <p:cNvGraphicFramePr>
            <a:graphicFrameLocks noChangeAspect="1"/>
          </p:cNvGraphicFramePr>
          <p:nvPr/>
        </p:nvGraphicFramePr>
        <p:xfrm>
          <a:off x="684213" y="3792538"/>
          <a:ext cx="3671887" cy="968375"/>
        </p:xfrm>
        <a:graphic>
          <a:graphicData uri="http://schemas.openxmlformats.org/presentationml/2006/ole">
            <mc:AlternateContent xmlns:mc="http://schemas.openxmlformats.org/markup-compatibility/2006">
              <mc:Choice xmlns:v="urn:schemas-microsoft-com:vml" Requires="v">
                <p:oleObj spid="_x0000_s121924" name="Equation" r:id="rId14" imgW="1663560" imgH="419040" progId="Equation.DSMT4">
                  <p:embed/>
                </p:oleObj>
              </mc:Choice>
              <mc:Fallback>
                <p:oleObj name="Equation" r:id="rId14" imgW="1663560" imgH="419040" progId="Equation.DSMT4">
                  <p:embed/>
                  <p:pic>
                    <p:nvPicPr>
                      <p:cNvPr id="0" name="Object 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3792538"/>
                        <a:ext cx="3671887"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123"/>
          <p:cNvSpPr txBox="1">
            <a:spLocks noChangeArrowheads="1"/>
          </p:cNvSpPr>
          <p:nvPr/>
        </p:nvSpPr>
        <p:spPr bwMode="auto">
          <a:xfrm>
            <a:off x="6443663" y="5049838"/>
            <a:ext cx="1481137"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defRPr/>
            </a:pPr>
            <a:r>
              <a:rPr lang="en-US" altLang="zh-CN" b="1" i="1" dirty="0">
                <a:latin typeface="+mn-lt"/>
              </a:rPr>
              <a:t>u</a:t>
            </a:r>
            <a:r>
              <a:rPr lang="en-US" altLang="zh-CN" b="1" baseline="-25000" dirty="0">
                <a:latin typeface="+mn-lt"/>
              </a:rPr>
              <a:t>3</a:t>
            </a:r>
            <a:r>
              <a:rPr lang="en-US" altLang="zh-CN" b="1" dirty="0">
                <a:latin typeface="+mn-lt"/>
              </a:rPr>
              <a:t>(t)=0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751">
                                            <p:txEl>
                                              <p:pRg st="0" end="0"/>
                                            </p:txEl>
                                          </p:spTgt>
                                        </p:tgtEl>
                                        <p:attrNameLst>
                                          <p:attrName>style.visibility</p:attrName>
                                        </p:attrNameLst>
                                      </p:cBhvr>
                                      <p:to>
                                        <p:strVal val="visible"/>
                                      </p:to>
                                    </p:set>
                                    <p:animEffect transition="in" filter="box(out)">
                                      <p:cBhvr>
                                        <p:cTn id="7" dur="500"/>
                                        <p:tgtEl>
                                          <p:spTgt spid="697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9752"/>
                                        </p:tgtEl>
                                        <p:attrNameLst>
                                          <p:attrName>style.visibility</p:attrName>
                                        </p:attrNameLst>
                                      </p:cBhvr>
                                      <p:to>
                                        <p:strVal val="visible"/>
                                      </p:to>
                                    </p:set>
                                    <p:anim calcmode="lin" valueType="num">
                                      <p:cBhvr additive="base">
                                        <p:cTn id="12" dur="500" fill="hold"/>
                                        <p:tgtEl>
                                          <p:spTgt spid="69752"/>
                                        </p:tgtEl>
                                        <p:attrNameLst>
                                          <p:attrName>ppt_x</p:attrName>
                                        </p:attrNameLst>
                                      </p:cBhvr>
                                      <p:tavLst>
                                        <p:tav tm="0">
                                          <p:val>
                                            <p:strVal val="0-#ppt_w/2"/>
                                          </p:val>
                                        </p:tav>
                                        <p:tav tm="100000">
                                          <p:val>
                                            <p:strVal val="#ppt_x"/>
                                          </p:val>
                                        </p:tav>
                                      </p:tavLst>
                                    </p:anim>
                                    <p:anim calcmode="lin" valueType="num">
                                      <p:cBhvr additive="base">
                                        <p:cTn id="13" dur="500" fill="hold"/>
                                        <p:tgtEl>
                                          <p:spTgt spid="6975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69762"/>
                                        </p:tgtEl>
                                        <p:attrNameLst>
                                          <p:attrName>style.visibility</p:attrName>
                                        </p:attrNameLst>
                                      </p:cBhvr>
                                      <p:to>
                                        <p:strVal val="visible"/>
                                      </p:to>
                                    </p:set>
                                    <p:animEffect transition="in" filter="dissolve">
                                      <p:cBhvr>
                                        <p:cTn id="18" dur="500"/>
                                        <p:tgtEl>
                                          <p:spTgt spid="697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69760"/>
                                        </p:tgtEl>
                                        <p:attrNameLst>
                                          <p:attrName>style.visibility</p:attrName>
                                        </p:attrNameLst>
                                      </p:cBhvr>
                                      <p:to>
                                        <p:strVal val="visible"/>
                                      </p:to>
                                    </p:set>
                                    <p:animEffect transition="in" filter="dissolve">
                                      <p:cBhvr>
                                        <p:cTn id="23" dur="500"/>
                                        <p:tgtEl>
                                          <p:spTgt spid="697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69753"/>
                                        </p:tgtEl>
                                        <p:attrNameLst>
                                          <p:attrName>style.visibility</p:attrName>
                                        </p:attrNameLst>
                                      </p:cBhvr>
                                      <p:to>
                                        <p:strVal val="visible"/>
                                      </p:to>
                                    </p:set>
                                    <p:anim calcmode="lin" valueType="num">
                                      <p:cBhvr additive="base">
                                        <p:cTn id="28" dur="500" fill="hold"/>
                                        <p:tgtEl>
                                          <p:spTgt spid="69753"/>
                                        </p:tgtEl>
                                        <p:attrNameLst>
                                          <p:attrName>ppt_x</p:attrName>
                                        </p:attrNameLst>
                                      </p:cBhvr>
                                      <p:tavLst>
                                        <p:tav tm="0">
                                          <p:val>
                                            <p:strVal val="0-#ppt_w/2"/>
                                          </p:val>
                                        </p:tav>
                                        <p:tav tm="100000">
                                          <p:val>
                                            <p:strVal val="#ppt_x"/>
                                          </p:val>
                                        </p:tav>
                                      </p:tavLst>
                                    </p:anim>
                                    <p:anim calcmode="lin" valueType="num">
                                      <p:cBhvr additive="base">
                                        <p:cTn id="29" dur="500" fill="hold"/>
                                        <p:tgtEl>
                                          <p:spTgt spid="6975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9754"/>
                                        </p:tgtEl>
                                        <p:attrNameLst>
                                          <p:attrName>style.visibility</p:attrName>
                                        </p:attrNameLst>
                                      </p:cBhvr>
                                      <p:to>
                                        <p:strVal val="visible"/>
                                      </p:to>
                                    </p:set>
                                    <p:animEffect transition="in" filter="dissolve">
                                      <p:cBhvr>
                                        <p:cTn id="34" dur="500"/>
                                        <p:tgtEl>
                                          <p:spTgt spid="6975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69755">
                                            <p:txEl>
                                              <p:pRg st="0" end="0"/>
                                            </p:txEl>
                                          </p:spTgt>
                                        </p:tgtEl>
                                        <p:attrNameLst>
                                          <p:attrName>style.visibility</p:attrName>
                                        </p:attrNameLst>
                                      </p:cBhvr>
                                      <p:to>
                                        <p:strVal val="visible"/>
                                      </p:to>
                                    </p:set>
                                    <p:animEffect transition="in" filter="box(out)">
                                      <p:cBhvr>
                                        <p:cTn id="39" dur="500"/>
                                        <p:tgtEl>
                                          <p:spTgt spid="69755">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9756"/>
                                        </p:tgtEl>
                                        <p:attrNameLst>
                                          <p:attrName>style.visibility</p:attrName>
                                        </p:attrNameLst>
                                      </p:cBhvr>
                                      <p:to>
                                        <p:strVal val="visible"/>
                                      </p:to>
                                    </p:set>
                                    <p:anim calcmode="lin" valueType="num">
                                      <p:cBhvr additive="base">
                                        <p:cTn id="49" dur="500" fill="hold"/>
                                        <p:tgtEl>
                                          <p:spTgt spid="69756"/>
                                        </p:tgtEl>
                                        <p:attrNameLst>
                                          <p:attrName>ppt_x</p:attrName>
                                        </p:attrNameLst>
                                      </p:cBhvr>
                                      <p:tavLst>
                                        <p:tav tm="0">
                                          <p:val>
                                            <p:strVal val="0-#ppt_w/2"/>
                                          </p:val>
                                        </p:tav>
                                        <p:tav tm="100000">
                                          <p:val>
                                            <p:strVal val="#ppt_x"/>
                                          </p:val>
                                        </p:tav>
                                      </p:tavLst>
                                    </p:anim>
                                    <p:anim calcmode="lin" valueType="num">
                                      <p:cBhvr additive="base">
                                        <p:cTn id="50" dur="500" fill="hold"/>
                                        <p:tgtEl>
                                          <p:spTgt spid="6975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69757">
                                            <p:txEl>
                                              <p:pRg st="0" end="0"/>
                                            </p:txEl>
                                          </p:spTgt>
                                        </p:tgtEl>
                                        <p:attrNameLst>
                                          <p:attrName>style.visibility</p:attrName>
                                        </p:attrNameLst>
                                      </p:cBhvr>
                                      <p:to>
                                        <p:strVal val="visible"/>
                                      </p:to>
                                    </p:set>
                                    <p:animEffect transition="in" filter="box(out)">
                                      <p:cBhvr>
                                        <p:cTn id="55" dur="500"/>
                                        <p:tgtEl>
                                          <p:spTgt spid="697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51" grpId="0" build="p" autoUpdateAnimBg="0"/>
      <p:bldP spid="69754" grpId="0"/>
      <p:bldP spid="69755" grpId="0" build="p" autoUpdateAnimBg="0"/>
      <p:bldP spid="69756" grpId="0" animBg="1"/>
      <p:bldP spid="69757" grpId="0" build="p" autoUpdateAnimBg="0"/>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341313" y="555625"/>
            <a:ext cx="8118475" cy="3378200"/>
            <a:chOff x="215" y="210"/>
            <a:chExt cx="5114" cy="2128"/>
          </a:xfrm>
        </p:grpSpPr>
        <p:sp>
          <p:nvSpPr>
            <p:cNvPr id="60421" name="Text Box 5"/>
            <p:cNvSpPr txBox="1">
              <a:spLocks noChangeArrowheads="1"/>
            </p:cNvSpPr>
            <p:nvPr/>
          </p:nvSpPr>
          <p:spPr bwMode="auto">
            <a:xfrm>
              <a:off x="215" y="210"/>
              <a:ext cx="5114" cy="212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b="1">
                  <a:ea typeface="楷体_GB2312" pitchFamily="49" charset="-122"/>
                </a:rPr>
                <a:t>例：电路如图所示，已知</a:t>
              </a:r>
              <a:r>
                <a:rPr lang="en-US" altLang="zh-CN" b="1">
                  <a:ea typeface="楷体_GB2312" pitchFamily="49" charset="-122"/>
                </a:rPr>
                <a:t>ω=1000rad/s</a:t>
              </a:r>
              <a:r>
                <a:rPr lang="zh-CN" altLang="en-US" b="1">
                  <a:ea typeface="楷体_GB2312" pitchFamily="49" charset="-122"/>
                </a:rPr>
                <a:t>，</a:t>
              </a:r>
              <a:r>
                <a:rPr lang="en-US" altLang="zh-CN" b="1">
                  <a:ea typeface="楷体_GB2312" pitchFamily="49" charset="-122"/>
                </a:rPr>
                <a:t>C=1μF</a:t>
              </a:r>
              <a:r>
                <a:rPr lang="zh-CN" altLang="en-US" b="1">
                  <a:ea typeface="楷体_GB2312" pitchFamily="49" charset="-122"/>
                </a:rPr>
                <a:t>，</a:t>
              </a:r>
              <a:r>
                <a:rPr lang="en-US" altLang="zh-CN" b="1">
                  <a:ea typeface="楷体_GB2312" pitchFamily="49" charset="-122"/>
                </a:rPr>
                <a:t>R=1Ω</a:t>
              </a:r>
              <a:r>
                <a:rPr lang="zh-CN" altLang="en-US" b="1">
                  <a:ea typeface="楷体_GB2312" pitchFamily="49" charset="-122"/>
                </a:rPr>
                <a:t>，</a:t>
              </a:r>
            </a:p>
            <a:p>
              <a:pPr eaLnBrk="1" hangingPunct="1">
                <a:lnSpc>
                  <a:spcPct val="120000"/>
                </a:lnSpc>
              </a:pPr>
              <a:endParaRPr lang="zh-CN" altLang="en-US" b="1">
                <a:ea typeface="楷体_GB2312" pitchFamily="49" charset="-122"/>
              </a:endParaRPr>
            </a:p>
            <a:p>
              <a:pPr eaLnBrk="1" hangingPunct="1">
                <a:lnSpc>
                  <a:spcPct val="120000"/>
                </a:lnSpc>
              </a:pPr>
              <a:r>
                <a:rPr lang="zh-CN" altLang="en-US" b="1">
                  <a:ea typeface="楷体_GB2312" pitchFamily="49" charset="-122"/>
                </a:rPr>
                <a:t>在稳态时，</a:t>
              </a:r>
              <a:r>
                <a:rPr lang="en-US" altLang="zh-CN" b="1" i="1">
                  <a:ea typeface="楷体_GB2312" pitchFamily="49" charset="-122"/>
                </a:rPr>
                <a:t>u</a:t>
              </a:r>
              <a:r>
                <a:rPr lang="en-US" altLang="zh-CN" b="1" baseline="-30000">
                  <a:ea typeface="楷体_GB2312" pitchFamily="49" charset="-122"/>
                </a:rPr>
                <a:t>R</a:t>
              </a:r>
              <a:r>
                <a:rPr lang="en-US" altLang="zh-CN" b="1">
                  <a:ea typeface="楷体_GB2312" pitchFamily="49" charset="-122"/>
                </a:rPr>
                <a:t>(t)</a:t>
              </a:r>
              <a:r>
                <a:rPr lang="zh-CN" altLang="en-US" b="1">
                  <a:ea typeface="楷体_GB2312" pitchFamily="49" charset="-122"/>
                </a:rPr>
                <a:t>中不含基波，而二次谐波与电源二次谐波电压相同，求：</a:t>
              </a:r>
            </a:p>
            <a:p>
              <a:pPr eaLnBrk="1" hangingPunct="1">
                <a:lnSpc>
                  <a:spcPct val="140000"/>
                </a:lnSpc>
              </a:pPr>
              <a:r>
                <a:rPr lang="en-US" altLang="zh-CN" b="1">
                  <a:ea typeface="楷体_GB2312" pitchFamily="49" charset="-122"/>
                </a:rPr>
                <a:t>(1)</a:t>
              </a:r>
              <a:r>
                <a:rPr lang="en-US" altLang="zh-CN" b="1" i="1">
                  <a:ea typeface="楷体_GB2312" pitchFamily="49" charset="-122"/>
                </a:rPr>
                <a:t>u</a:t>
              </a:r>
              <a:r>
                <a:rPr lang="en-US" altLang="zh-CN" b="1" baseline="-30000">
                  <a:ea typeface="楷体_GB2312" pitchFamily="49" charset="-122"/>
                </a:rPr>
                <a:t>s</a:t>
              </a:r>
              <a:r>
                <a:rPr lang="en-US" altLang="zh-CN" b="1">
                  <a:ea typeface="楷体_GB2312" pitchFamily="49" charset="-122"/>
                </a:rPr>
                <a:t>(t)</a:t>
              </a:r>
              <a:r>
                <a:rPr lang="zh-CN" altLang="en-US" b="1">
                  <a:ea typeface="楷体_GB2312" pitchFamily="49" charset="-122"/>
                </a:rPr>
                <a:t>的有效值 ；</a:t>
              </a:r>
            </a:p>
            <a:p>
              <a:pPr eaLnBrk="1" hangingPunct="1">
                <a:lnSpc>
                  <a:spcPct val="140000"/>
                </a:lnSpc>
              </a:pPr>
              <a:r>
                <a:rPr lang="en-US" altLang="zh-CN" b="1">
                  <a:ea typeface="楷体_GB2312" pitchFamily="49" charset="-122"/>
                </a:rPr>
                <a:t>(2)</a:t>
              </a:r>
              <a:r>
                <a:rPr lang="zh-CN" altLang="en-US" b="1">
                  <a:ea typeface="楷体_GB2312" pitchFamily="49" charset="-122"/>
                </a:rPr>
                <a:t>电感</a:t>
              </a:r>
              <a:r>
                <a:rPr lang="en-US" altLang="zh-CN" b="1" i="1">
                  <a:ea typeface="楷体_GB2312" pitchFamily="49" charset="-122"/>
                </a:rPr>
                <a:t>L</a:t>
              </a:r>
              <a:r>
                <a:rPr lang="en-US" altLang="zh-CN" b="1" baseline="-30000">
                  <a:ea typeface="楷体_GB2312" pitchFamily="49" charset="-122"/>
                </a:rPr>
                <a:t>1</a:t>
              </a:r>
              <a:r>
                <a:rPr lang="zh-CN" altLang="en-US" b="1">
                  <a:ea typeface="楷体_GB2312" pitchFamily="49" charset="-122"/>
                </a:rPr>
                <a:t>和</a:t>
              </a:r>
              <a:r>
                <a:rPr lang="en-US" altLang="zh-CN" b="1" i="1">
                  <a:ea typeface="楷体_GB2312" pitchFamily="49" charset="-122"/>
                </a:rPr>
                <a:t>L</a:t>
              </a:r>
              <a:r>
                <a:rPr lang="en-US" altLang="zh-CN" b="1" baseline="-30000">
                  <a:ea typeface="楷体_GB2312" pitchFamily="49" charset="-122"/>
                </a:rPr>
                <a:t>2  </a:t>
              </a:r>
              <a:r>
                <a:rPr lang="zh-CN" altLang="en-US" b="1">
                  <a:ea typeface="楷体_GB2312" pitchFamily="49" charset="-122"/>
                </a:rPr>
                <a:t>；</a:t>
              </a:r>
            </a:p>
            <a:p>
              <a:pPr eaLnBrk="1" hangingPunct="1">
                <a:lnSpc>
                  <a:spcPct val="140000"/>
                </a:lnSpc>
              </a:pPr>
              <a:r>
                <a:rPr lang="en-US" altLang="zh-CN" b="1">
                  <a:ea typeface="楷体_GB2312" pitchFamily="49" charset="-122"/>
                </a:rPr>
                <a:t>(3)</a:t>
              </a:r>
              <a:r>
                <a:rPr lang="zh-CN" altLang="en-US" b="1">
                  <a:ea typeface="楷体_GB2312" pitchFamily="49" charset="-122"/>
                </a:rPr>
                <a:t>电源发出的平均功率。</a:t>
              </a:r>
            </a:p>
          </p:txBody>
        </p:sp>
        <p:graphicFrame>
          <p:nvGraphicFramePr>
            <p:cNvPr id="21511" name="Object 6"/>
            <p:cNvGraphicFramePr>
              <a:graphicFrameLocks noChangeAspect="1"/>
            </p:cNvGraphicFramePr>
            <p:nvPr/>
          </p:nvGraphicFramePr>
          <p:xfrm>
            <a:off x="249" y="489"/>
            <a:ext cx="4785" cy="378"/>
          </p:xfrm>
          <a:graphic>
            <a:graphicData uri="http://schemas.openxmlformats.org/presentationml/2006/ole">
              <mc:AlternateContent xmlns:mc="http://schemas.openxmlformats.org/markup-compatibility/2006">
                <mc:Choice xmlns:v="urn:schemas-microsoft-com:vml" Requires="v">
                  <p:oleObj spid="_x0000_s21555" name="Equation" r:id="rId4" imgW="2641320" imgH="253800" progId="Equation.DSMT4">
                    <p:embed/>
                  </p:oleObj>
                </mc:Choice>
                <mc:Fallback>
                  <p:oleObj name="Equation" r:id="rId4" imgW="2641320" imgH="253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489"/>
                          <a:ext cx="4785"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0468" name="Object 52"/>
          <p:cNvGraphicFramePr>
            <a:graphicFrameLocks noChangeAspect="1"/>
          </p:cNvGraphicFramePr>
          <p:nvPr/>
        </p:nvGraphicFramePr>
        <p:xfrm>
          <a:off x="1511300" y="4113213"/>
          <a:ext cx="3492500" cy="641350"/>
        </p:xfrm>
        <a:graphic>
          <a:graphicData uri="http://schemas.openxmlformats.org/presentationml/2006/ole">
            <mc:AlternateContent xmlns:mc="http://schemas.openxmlformats.org/markup-compatibility/2006">
              <mc:Choice xmlns:v="urn:schemas-microsoft-com:vml" Requires="v">
                <p:oleObj spid="_x0000_s21556" name="Equation" r:id="rId6" imgW="1346040" imgH="279360" progId="Equation.DSMT4">
                  <p:embed/>
                </p:oleObj>
              </mc:Choice>
              <mc:Fallback>
                <p:oleObj name="Equation" r:id="rId6" imgW="1346040" imgH="279360" progId="Equation.DSMT4">
                  <p:embed/>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1300" y="4113213"/>
                        <a:ext cx="34925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74" name="Object 58"/>
          <p:cNvGraphicFramePr>
            <a:graphicFrameLocks noChangeAspect="1"/>
          </p:cNvGraphicFramePr>
          <p:nvPr/>
        </p:nvGraphicFramePr>
        <p:xfrm>
          <a:off x="1484313" y="5281613"/>
          <a:ext cx="1971675" cy="595312"/>
        </p:xfrm>
        <a:graphic>
          <a:graphicData uri="http://schemas.openxmlformats.org/presentationml/2006/ole">
            <mc:AlternateContent xmlns:mc="http://schemas.openxmlformats.org/markup-compatibility/2006">
              <mc:Choice xmlns:v="urn:schemas-microsoft-com:vml" Requires="v">
                <p:oleObj spid="_x0000_s21557" name="Equation" r:id="rId8" imgW="850680" imgH="241200" progId="Equation.DSMT4">
                  <p:embed/>
                </p:oleObj>
              </mc:Choice>
              <mc:Fallback>
                <p:oleObj name="Equation" r:id="rId8" imgW="850680" imgH="241200" progId="Equation.DSMT4">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4313" y="5281613"/>
                        <a:ext cx="19716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5"/>
          <p:cNvGrpSpPr>
            <a:grpSpLocks/>
          </p:cNvGrpSpPr>
          <p:nvPr/>
        </p:nvGrpSpPr>
        <p:grpSpPr bwMode="auto">
          <a:xfrm>
            <a:off x="4679950" y="1881188"/>
            <a:ext cx="3706813" cy="1943100"/>
            <a:chOff x="0" y="2841"/>
            <a:chExt cx="2335" cy="1224"/>
          </a:xfrm>
        </p:grpSpPr>
        <p:sp>
          <p:nvSpPr>
            <p:cNvPr id="21518" name="Line 106"/>
            <p:cNvSpPr>
              <a:spLocks noChangeShapeType="1"/>
            </p:cNvSpPr>
            <p:nvPr/>
          </p:nvSpPr>
          <p:spPr bwMode="auto">
            <a:xfrm>
              <a:off x="521" y="2999"/>
              <a:ext cx="8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107"/>
            <p:cNvSpPr>
              <a:spLocks noChangeShapeType="1"/>
            </p:cNvSpPr>
            <p:nvPr/>
          </p:nvSpPr>
          <p:spPr bwMode="auto">
            <a:xfrm>
              <a:off x="521" y="3430"/>
              <a:ext cx="8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110"/>
            <p:cNvSpPr>
              <a:spLocks noChangeShapeType="1"/>
            </p:cNvSpPr>
            <p:nvPr/>
          </p:nvSpPr>
          <p:spPr bwMode="auto">
            <a:xfrm>
              <a:off x="1383" y="3226"/>
              <a:ext cx="612"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Text Box 66"/>
            <p:cNvSpPr txBox="1">
              <a:spLocks noChangeArrowheads="1"/>
            </p:cNvSpPr>
            <p:nvPr/>
          </p:nvSpPr>
          <p:spPr bwMode="auto">
            <a:xfrm>
              <a:off x="1539" y="284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2</a:t>
              </a:r>
              <a:endParaRPr lang="en-US" altLang="zh-CN" b="1">
                <a:ea typeface="楷体_GB2312" pitchFamily="49" charset="-122"/>
              </a:endParaRPr>
            </a:p>
          </p:txBody>
        </p:sp>
        <p:sp>
          <p:nvSpPr>
            <p:cNvPr id="21522" name="Text Box 67"/>
            <p:cNvSpPr txBox="1">
              <a:spLocks noChangeArrowheads="1"/>
            </p:cNvSpPr>
            <p:nvPr/>
          </p:nvSpPr>
          <p:spPr bwMode="auto">
            <a:xfrm>
              <a:off x="859" y="2999"/>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1</a:t>
              </a:r>
              <a:endParaRPr lang="en-US" altLang="zh-CN" b="1">
                <a:ea typeface="楷体_GB2312" pitchFamily="49" charset="-122"/>
              </a:endParaRPr>
            </a:p>
          </p:txBody>
        </p:sp>
        <p:sp>
          <p:nvSpPr>
            <p:cNvPr id="21523" name="Text Box 70"/>
            <p:cNvSpPr txBox="1">
              <a:spLocks noChangeArrowheads="1"/>
            </p:cNvSpPr>
            <p:nvPr/>
          </p:nvSpPr>
          <p:spPr bwMode="auto">
            <a:xfrm>
              <a:off x="846" y="35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endParaRPr lang="en-US" altLang="zh-CN" b="1">
                <a:ea typeface="楷体_GB2312" pitchFamily="49" charset="-122"/>
              </a:endParaRPr>
            </a:p>
          </p:txBody>
        </p:sp>
        <p:sp>
          <p:nvSpPr>
            <p:cNvPr id="21524" name="Freeform 73"/>
            <p:cNvSpPr>
              <a:spLocks/>
            </p:cNvSpPr>
            <p:nvPr/>
          </p:nvSpPr>
          <p:spPr bwMode="auto">
            <a:xfrm rot="5400000">
              <a:off x="1632" y="3045"/>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sp>
          <p:nvSpPr>
            <p:cNvPr id="21525" name="Oval 88"/>
            <p:cNvSpPr>
              <a:spLocks noChangeArrowheads="1"/>
            </p:cNvSpPr>
            <p:nvPr/>
          </p:nvSpPr>
          <p:spPr bwMode="auto">
            <a:xfrm>
              <a:off x="113" y="4020"/>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21526" name="Oval 89"/>
            <p:cNvSpPr>
              <a:spLocks noChangeArrowheads="1"/>
            </p:cNvSpPr>
            <p:nvPr/>
          </p:nvSpPr>
          <p:spPr bwMode="auto">
            <a:xfrm>
              <a:off x="113" y="3204"/>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grpSp>
          <p:nvGrpSpPr>
            <p:cNvPr id="21527" name="Group 90"/>
            <p:cNvGrpSpPr>
              <a:grpSpLocks/>
            </p:cNvGrpSpPr>
            <p:nvPr/>
          </p:nvGrpSpPr>
          <p:grpSpPr bwMode="auto">
            <a:xfrm>
              <a:off x="794" y="3333"/>
              <a:ext cx="317" cy="188"/>
              <a:chOff x="3334" y="1911"/>
              <a:chExt cx="317" cy="188"/>
            </a:xfrm>
          </p:grpSpPr>
          <p:sp useBgFill="1">
            <p:nvSpPr>
              <p:cNvPr id="21542" name="Rectangle 91"/>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rot="10800000" vert="eaVert" wrap="none" anchor="ctr"/>
              <a:lstStyle/>
              <a:p>
                <a:endParaRPr lang="zh-CN" altLang="en-US">
                  <a:ea typeface="楷体_GB2312" pitchFamily="49" charset="-122"/>
                </a:endParaRPr>
              </a:p>
            </p:txBody>
          </p:sp>
          <p:sp>
            <p:nvSpPr>
              <p:cNvPr id="21543" name="Line 92"/>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4" name="Rectangle 93"/>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ea typeface="楷体_GB2312" pitchFamily="49" charset="-122"/>
                </a:endParaRPr>
              </a:p>
            </p:txBody>
          </p:sp>
          <p:sp>
            <p:nvSpPr>
              <p:cNvPr id="21545" name="Rectangle 94"/>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ea typeface="楷体_GB2312" pitchFamily="49" charset="-122"/>
                </a:endParaRPr>
              </a:p>
            </p:txBody>
          </p:sp>
          <p:sp>
            <p:nvSpPr>
              <p:cNvPr id="21546" name="Line 95"/>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8" name="Freeform 96"/>
            <p:cNvSpPr>
              <a:spLocks/>
            </p:cNvSpPr>
            <p:nvPr/>
          </p:nvSpPr>
          <p:spPr bwMode="auto">
            <a:xfrm rot="5400000">
              <a:off x="928" y="2818"/>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sp>
          <p:nvSpPr>
            <p:cNvPr id="21529" name="Line 98"/>
            <p:cNvSpPr>
              <a:spLocks noChangeShapeType="1"/>
            </p:cNvSpPr>
            <p:nvPr/>
          </p:nvSpPr>
          <p:spPr bwMode="auto">
            <a:xfrm>
              <a:off x="520" y="2999"/>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99"/>
            <p:cNvSpPr>
              <a:spLocks noChangeShapeType="1"/>
            </p:cNvSpPr>
            <p:nvPr/>
          </p:nvSpPr>
          <p:spPr bwMode="auto">
            <a:xfrm>
              <a:off x="1383" y="2999"/>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109"/>
            <p:cNvSpPr>
              <a:spLocks noChangeShapeType="1"/>
            </p:cNvSpPr>
            <p:nvPr/>
          </p:nvSpPr>
          <p:spPr bwMode="auto">
            <a:xfrm>
              <a:off x="1995" y="3226"/>
              <a:ext cx="0" cy="8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111"/>
            <p:cNvSpPr>
              <a:spLocks noChangeShapeType="1"/>
            </p:cNvSpPr>
            <p:nvPr/>
          </p:nvSpPr>
          <p:spPr bwMode="auto">
            <a:xfrm>
              <a:off x="158" y="4043"/>
              <a:ext cx="1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113"/>
            <p:cNvSpPr>
              <a:spLocks noChangeShapeType="1"/>
            </p:cNvSpPr>
            <p:nvPr/>
          </p:nvSpPr>
          <p:spPr bwMode="auto">
            <a:xfrm>
              <a:off x="158" y="3226"/>
              <a:ext cx="363"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1534" name="Rectangle 114"/>
            <p:cNvSpPr>
              <a:spLocks noChangeArrowheads="1"/>
            </p:cNvSpPr>
            <p:nvPr/>
          </p:nvSpPr>
          <p:spPr bwMode="auto">
            <a:xfrm rot="5400000">
              <a:off x="1859" y="3588"/>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21535" name="Text Box 115"/>
            <p:cNvSpPr txBox="1">
              <a:spLocks noChangeArrowheads="1"/>
            </p:cNvSpPr>
            <p:nvPr/>
          </p:nvSpPr>
          <p:spPr bwMode="auto">
            <a:xfrm>
              <a:off x="24" y="320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1536" name="Text Box 116"/>
            <p:cNvSpPr txBox="1">
              <a:spLocks noChangeArrowheads="1"/>
            </p:cNvSpPr>
            <p:nvPr/>
          </p:nvSpPr>
          <p:spPr bwMode="auto">
            <a:xfrm>
              <a:off x="45" y="36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21537" name="Text Box 117"/>
            <p:cNvSpPr txBox="1">
              <a:spLocks noChangeArrowheads="1"/>
            </p:cNvSpPr>
            <p:nvPr/>
          </p:nvSpPr>
          <p:spPr bwMode="auto">
            <a:xfrm>
              <a:off x="1746" y="323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1538" name="Text Box 118"/>
            <p:cNvSpPr txBox="1">
              <a:spLocks noChangeArrowheads="1"/>
            </p:cNvSpPr>
            <p:nvPr/>
          </p:nvSpPr>
          <p:spPr bwMode="auto">
            <a:xfrm>
              <a:off x="1746" y="364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21539" name="Text Box 119"/>
            <p:cNvSpPr txBox="1">
              <a:spLocks noChangeArrowheads="1"/>
            </p:cNvSpPr>
            <p:nvPr/>
          </p:nvSpPr>
          <p:spPr bwMode="auto">
            <a:xfrm>
              <a:off x="2040" y="349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R</a:t>
              </a:r>
            </a:p>
          </p:txBody>
        </p:sp>
        <p:sp>
          <p:nvSpPr>
            <p:cNvPr id="21540" name="Text Box 120"/>
            <p:cNvSpPr txBox="1">
              <a:spLocks noChangeArrowheads="1"/>
            </p:cNvSpPr>
            <p:nvPr/>
          </p:nvSpPr>
          <p:spPr bwMode="auto">
            <a:xfrm>
              <a:off x="0" y="3476"/>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S</a:t>
              </a:r>
              <a:r>
                <a:rPr lang="en-US" altLang="zh-CN" b="1" i="1">
                  <a:ea typeface="楷体_GB2312" pitchFamily="49" charset="-122"/>
                </a:rPr>
                <a:t>(t)</a:t>
              </a:r>
            </a:p>
          </p:txBody>
        </p:sp>
        <p:sp>
          <p:nvSpPr>
            <p:cNvPr id="21541" name="Text Box 121"/>
            <p:cNvSpPr txBox="1">
              <a:spLocks noChangeArrowheads="1"/>
            </p:cNvSpPr>
            <p:nvPr/>
          </p:nvSpPr>
          <p:spPr bwMode="auto">
            <a:xfrm>
              <a:off x="1474" y="3476"/>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R</a:t>
              </a:r>
              <a:r>
                <a:rPr lang="en-US" altLang="zh-CN" b="1" i="1">
                  <a:ea typeface="楷体_GB2312" pitchFamily="49" charset="-122"/>
                </a:rPr>
                <a:t>(t)</a:t>
              </a:r>
            </a:p>
          </p:txBody>
        </p:sp>
      </p:grpSp>
      <p:sp>
        <p:nvSpPr>
          <p:cNvPr id="60540" name="Text Box 124"/>
          <p:cNvSpPr txBox="1">
            <a:spLocks noChangeArrowheads="1"/>
          </p:cNvSpPr>
          <p:nvPr/>
        </p:nvSpPr>
        <p:spPr bwMode="auto">
          <a:xfrm>
            <a:off x="325438" y="4186238"/>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r>
              <a:rPr lang="en-US" altLang="zh-CN" b="1">
                <a:solidFill>
                  <a:srgbClr val="0000FF"/>
                </a:solidFill>
                <a:ea typeface="楷体_GB2312" pitchFamily="49" charset="-122"/>
              </a:rPr>
              <a:t>(1)</a:t>
            </a:r>
          </a:p>
        </p:txBody>
      </p:sp>
      <p:graphicFrame>
        <p:nvGraphicFramePr>
          <p:cNvPr id="60546" name="Object 130"/>
          <p:cNvGraphicFramePr>
            <a:graphicFrameLocks noChangeAspect="1"/>
          </p:cNvGraphicFramePr>
          <p:nvPr/>
        </p:nvGraphicFramePr>
        <p:xfrm>
          <a:off x="6372225" y="5349875"/>
          <a:ext cx="1187450" cy="454025"/>
        </p:xfrm>
        <a:graphic>
          <a:graphicData uri="http://schemas.openxmlformats.org/presentationml/2006/ole">
            <mc:AlternateContent xmlns:mc="http://schemas.openxmlformats.org/markup-compatibility/2006">
              <mc:Choice xmlns:v="urn:schemas-microsoft-com:vml" Requires="v">
                <p:oleObj spid="_x0000_s21558" name="Equation" r:id="rId10" imgW="457200" imgH="203040" progId="Equation.DSMT4">
                  <p:embed/>
                </p:oleObj>
              </mc:Choice>
              <mc:Fallback>
                <p:oleObj name="Equation" r:id="rId10" imgW="457200" imgH="203040" progId="Equation.DSMT4">
                  <p:embed/>
                  <p:pic>
                    <p:nvPicPr>
                      <p:cNvPr id="0" name="Object 1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5349875"/>
                        <a:ext cx="118745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548" name="Object 132"/>
          <p:cNvGraphicFramePr>
            <a:graphicFrameLocks noChangeAspect="1"/>
          </p:cNvGraphicFramePr>
          <p:nvPr/>
        </p:nvGraphicFramePr>
        <p:xfrm>
          <a:off x="4933950" y="4206875"/>
          <a:ext cx="1582738" cy="482600"/>
        </p:xfrm>
        <a:graphic>
          <a:graphicData uri="http://schemas.openxmlformats.org/presentationml/2006/ole">
            <mc:AlternateContent xmlns:mc="http://schemas.openxmlformats.org/markup-compatibility/2006">
              <mc:Choice xmlns:v="urn:schemas-microsoft-com:vml" Requires="v">
                <p:oleObj spid="_x0000_s21559" name="Equation" r:id="rId12" imgW="520560" imgH="203040" progId="Equation.DSMT4">
                  <p:embed/>
                </p:oleObj>
              </mc:Choice>
              <mc:Fallback>
                <p:oleObj name="Equation" r:id="rId12" imgW="520560" imgH="203040" progId="Equation.DSMT4">
                  <p:embed/>
                  <p:pic>
                    <p:nvPicPr>
                      <p:cNvPr id="0" name="Object 1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3950" y="4206875"/>
                        <a:ext cx="15827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550" name="Object 134"/>
          <p:cNvGraphicFramePr>
            <a:graphicFrameLocks noChangeAspect="1"/>
          </p:cNvGraphicFramePr>
          <p:nvPr/>
        </p:nvGraphicFramePr>
        <p:xfrm>
          <a:off x="3527425" y="5291138"/>
          <a:ext cx="2840038" cy="512762"/>
        </p:xfrm>
        <a:graphic>
          <a:graphicData uri="http://schemas.openxmlformats.org/presentationml/2006/ole">
            <mc:AlternateContent xmlns:mc="http://schemas.openxmlformats.org/markup-compatibility/2006">
              <mc:Choice xmlns:v="urn:schemas-microsoft-com:vml" Requires="v">
                <p:oleObj spid="_x0000_s21560" name="Equation" r:id="rId14" imgW="1104840" imgH="228600" progId="Equation.DSMT4">
                  <p:embed/>
                </p:oleObj>
              </mc:Choice>
              <mc:Fallback>
                <p:oleObj name="Equation" r:id="rId14" imgW="1104840" imgH="228600" progId="Equation.DSMT4">
                  <p:embed/>
                  <p:pic>
                    <p:nvPicPr>
                      <p:cNvPr id="0" name="Object 1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7425" y="5291138"/>
                        <a:ext cx="2840038"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558" name="Text Box 142"/>
          <p:cNvSpPr txBox="1">
            <a:spLocks noChangeArrowheads="1"/>
          </p:cNvSpPr>
          <p:nvPr/>
        </p:nvSpPr>
        <p:spPr bwMode="auto">
          <a:xfrm>
            <a:off x="969963" y="4808538"/>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(2)</a:t>
            </a:r>
          </a:p>
        </p:txBody>
      </p:sp>
      <p:sp>
        <p:nvSpPr>
          <p:cNvPr id="60559" name="Text Box 143"/>
          <p:cNvSpPr txBox="1">
            <a:spLocks noChangeArrowheads="1"/>
          </p:cNvSpPr>
          <p:nvPr/>
        </p:nvSpPr>
        <p:spPr bwMode="auto">
          <a:xfrm>
            <a:off x="1439863" y="4808538"/>
            <a:ext cx="756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要使</a:t>
            </a:r>
            <a:r>
              <a:rPr lang="en-US" altLang="zh-CN" b="1" i="1">
                <a:ea typeface="楷体_GB2312" pitchFamily="49" charset="-122"/>
              </a:rPr>
              <a:t>u</a:t>
            </a:r>
            <a:r>
              <a:rPr lang="en-US" altLang="zh-CN" b="1" baseline="-25000">
                <a:ea typeface="楷体_GB2312" pitchFamily="49" charset="-122"/>
              </a:rPr>
              <a:t>R</a:t>
            </a:r>
            <a:r>
              <a:rPr lang="en-US" altLang="zh-CN" b="1">
                <a:ea typeface="楷体_GB2312" pitchFamily="49" charset="-122"/>
              </a:rPr>
              <a:t>(t)</a:t>
            </a:r>
            <a:r>
              <a:rPr lang="zh-CN" altLang="en-US" b="1">
                <a:ea typeface="楷体_GB2312" pitchFamily="49" charset="-122"/>
              </a:rPr>
              <a:t>中不含基波，则</a:t>
            </a:r>
            <a:r>
              <a:rPr lang="en-US" altLang="zh-CN" b="1" i="1">
                <a:ea typeface="楷体_GB2312" pitchFamily="49" charset="-122"/>
              </a:rPr>
              <a:t>L</a:t>
            </a:r>
            <a:r>
              <a:rPr lang="en-US" altLang="zh-CN" b="1" baseline="-25000">
                <a:ea typeface="楷体_GB2312" pitchFamily="49" charset="-122"/>
              </a:rPr>
              <a:t>1</a:t>
            </a:r>
            <a:r>
              <a:rPr lang="zh-CN" altLang="en-US" b="1">
                <a:ea typeface="楷体_GB2312" pitchFamily="49" charset="-122"/>
              </a:rPr>
              <a:t>与</a:t>
            </a:r>
            <a:r>
              <a:rPr lang="en-US" altLang="zh-CN" b="1" i="1">
                <a:ea typeface="楷体_GB2312" pitchFamily="49" charset="-122"/>
              </a:rPr>
              <a:t>C</a:t>
            </a:r>
            <a:r>
              <a:rPr lang="zh-CN" altLang="en-US" b="1">
                <a:ea typeface="楷体_GB2312" pitchFamily="49" charset="-122"/>
              </a:rPr>
              <a:t>发生并联谐振</a:t>
            </a:r>
            <a:r>
              <a:rPr lang="en-US" altLang="zh-CN" b="1">
                <a:ea typeface="楷体_GB2312" pitchFamily="49" charset="-122"/>
              </a:rPr>
              <a:t>(</a:t>
            </a:r>
            <a:r>
              <a:rPr lang="zh-CN" altLang="en-US" b="1">
                <a:ea typeface="楷体_GB2312" pitchFamily="49" charset="-122"/>
              </a:rPr>
              <a:t>对</a:t>
            </a:r>
            <a:r>
              <a:rPr lang="zh-CN" altLang="en-US" b="1" i="1">
                <a:ea typeface="楷体_GB2312" pitchFamily="49" charset="-122"/>
                <a:sym typeface="Symbol" pitchFamily="18" charset="2"/>
              </a:rPr>
              <a:t></a:t>
            </a:r>
            <a:r>
              <a:rPr lang="zh-CN" altLang="en-US">
                <a:ea typeface="楷体_GB2312" pitchFamily="49" charset="-122"/>
                <a:sym typeface="Symbol" pitchFamily="18" charset="2"/>
              </a:rPr>
              <a:t> </a:t>
            </a:r>
            <a:r>
              <a:rPr lang="en-US" altLang="zh-CN" b="1">
                <a:ea typeface="楷体_GB2312" pitchFamily="49" charset="-122"/>
              </a:rPr>
              <a:t>)</a:t>
            </a:r>
            <a:r>
              <a:rPr lang="zh-CN" altLang="en-US" b="1">
                <a:ea typeface="楷体_GB2312" pitchFamily="49" charset="-122"/>
              </a:rPr>
              <a:t>。</a:t>
            </a:r>
          </a:p>
        </p:txBody>
      </p:sp>
      <p:sp>
        <p:nvSpPr>
          <p:cNvPr id="60561" name="Text Box 145"/>
          <p:cNvSpPr txBox="1">
            <a:spLocks noChangeArrowheads="1"/>
          </p:cNvSpPr>
          <p:nvPr/>
        </p:nvSpPr>
        <p:spPr bwMode="auto">
          <a:xfrm>
            <a:off x="395288" y="5773738"/>
            <a:ext cx="838993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b="1">
                <a:ea typeface="楷体_GB2312" pitchFamily="49" charset="-122"/>
              </a:rPr>
              <a:t>若使</a:t>
            </a:r>
            <a:r>
              <a:rPr lang="en-US" altLang="zh-CN" b="1" i="1">
                <a:ea typeface="楷体_GB2312" pitchFamily="49" charset="-122"/>
              </a:rPr>
              <a:t>u</a:t>
            </a:r>
            <a:r>
              <a:rPr lang="en-US" altLang="zh-CN" b="1" baseline="-30000">
                <a:ea typeface="楷体_GB2312" pitchFamily="49" charset="-122"/>
              </a:rPr>
              <a:t>R</a:t>
            </a:r>
            <a:r>
              <a:rPr lang="en-US" altLang="zh-CN" b="1">
                <a:ea typeface="楷体_GB2312" pitchFamily="49" charset="-122"/>
              </a:rPr>
              <a:t>(t)</a:t>
            </a:r>
            <a:r>
              <a:rPr lang="zh-CN" altLang="en-US" b="1">
                <a:ea typeface="楷体_GB2312" pitchFamily="49" charset="-122"/>
              </a:rPr>
              <a:t>中二次谐波与电源二次谐波电压相同，则</a:t>
            </a:r>
            <a:r>
              <a:rPr lang="en-US" altLang="zh-CN" b="1" i="1">
                <a:ea typeface="楷体_GB2312" pitchFamily="49" charset="-122"/>
              </a:rPr>
              <a:t>L</a:t>
            </a:r>
            <a:r>
              <a:rPr lang="zh-CN" altLang="en-US" b="1">
                <a:ea typeface="楷体_GB2312" pitchFamily="49" charset="-122"/>
              </a:rPr>
              <a:t>、</a:t>
            </a:r>
            <a:r>
              <a:rPr lang="en-US" altLang="zh-CN" b="1" i="1">
                <a:ea typeface="楷体_GB2312" pitchFamily="49" charset="-122"/>
              </a:rPr>
              <a:t>C</a:t>
            </a:r>
            <a:r>
              <a:rPr lang="zh-CN" altLang="en-US" b="1">
                <a:ea typeface="楷体_GB2312" pitchFamily="49" charset="-122"/>
              </a:rPr>
              <a:t>电路发生串联谐振。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0540"/>
                                        </p:tgtEl>
                                        <p:attrNameLst>
                                          <p:attrName>style.visibility</p:attrName>
                                        </p:attrNameLst>
                                      </p:cBhvr>
                                      <p:to>
                                        <p:strVal val="visible"/>
                                      </p:to>
                                    </p:set>
                                    <p:animEffect transition="in" filter="dissolve">
                                      <p:cBhvr>
                                        <p:cTn id="14" dur="500"/>
                                        <p:tgtEl>
                                          <p:spTgt spid="6054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0468"/>
                                        </p:tgtEl>
                                        <p:attrNameLst>
                                          <p:attrName>style.visibility</p:attrName>
                                        </p:attrNameLst>
                                      </p:cBhvr>
                                      <p:to>
                                        <p:strVal val="visible"/>
                                      </p:to>
                                    </p:set>
                                    <p:anim calcmode="lin" valueType="num">
                                      <p:cBhvr additive="base">
                                        <p:cTn id="19" dur="500" fill="hold"/>
                                        <p:tgtEl>
                                          <p:spTgt spid="60468"/>
                                        </p:tgtEl>
                                        <p:attrNameLst>
                                          <p:attrName>ppt_x</p:attrName>
                                        </p:attrNameLst>
                                      </p:cBhvr>
                                      <p:tavLst>
                                        <p:tav tm="0">
                                          <p:val>
                                            <p:strVal val="0-#ppt_w/2"/>
                                          </p:val>
                                        </p:tav>
                                        <p:tav tm="100000">
                                          <p:val>
                                            <p:strVal val="#ppt_x"/>
                                          </p:val>
                                        </p:tav>
                                      </p:tavLst>
                                    </p:anim>
                                    <p:anim calcmode="lin" valueType="num">
                                      <p:cBhvr additive="base">
                                        <p:cTn id="20" dur="500" fill="hold"/>
                                        <p:tgtEl>
                                          <p:spTgt spid="604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0548"/>
                                        </p:tgtEl>
                                        <p:attrNameLst>
                                          <p:attrName>style.visibility</p:attrName>
                                        </p:attrNameLst>
                                      </p:cBhvr>
                                      <p:to>
                                        <p:strVal val="visible"/>
                                      </p:to>
                                    </p:set>
                                    <p:anim calcmode="lin" valueType="num">
                                      <p:cBhvr additive="base">
                                        <p:cTn id="25" dur="500" fill="hold"/>
                                        <p:tgtEl>
                                          <p:spTgt spid="60548"/>
                                        </p:tgtEl>
                                        <p:attrNameLst>
                                          <p:attrName>ppt_x</p:attrName>
                                        </p:attrNameLst>
                                      </p:cBhvr>
                                      <p:tavLst>
                                        <p:tav tm="0">
                                          <p:val>
                                            <p:strVal val="0-#ppt_w/2"/>
                                          </p:val>
                                        </p:tav>
                                        <p:tav tm="100000">
                                          <p:val>
                                            <p:strVal val="#ppt_x"/>
                                          </p:val>
                                        </p:tav>
                                      </p:tavLst>
                                    </p:anim>
                                    <p:anim calcmode="lin" valueType="num">
                                      <p:cBhvr additive="base">
                                        <p:cTn id="26" dur="500" fill="hold"/>
                                        <p:tgtEl>
                                          <p:spTgt spid="605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0558"/>
                                        </p:tgtEl>
                                        <p:attrNameLst>
                                          <p:attrName>style.visibility</p:attrName>
                                        </p:attrNameLst>
                                      </p:cBhvr>
                                      <p:to>
                                        <p:strVal val="visible"/>
                                      </p:to>
                                    </p:set>
                                    <p:animEffect transition="in" filter="dissolve">
                                      <p:cBhvr>
                                        <p:cTn id="31" dur="500"/>
                                        <p:tgtEl>
                                          <p:spTgt spid="605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0559"/>
                                        </p:tgtEl>
                                        <p:attrNameLst>
                                          <p:attrName>style.visibility</p:attrName>
                                        </p:attrNameLst>
                                      </p:cBhvr>
                                      <p:to>
                                        <p:strVal val="visible"/>
                                      </p:to>
                                    </p:set>
                                    <p:animEffect transition="in" filter="dissolve">
                                      <p:cBhvr>
                                        <p:cTn id="36" dur="500"/>
                                        <p:tgtEl>
                                          <p:spTgt spid="6055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60474"/>
                                        </p:tgtEl>
                                        <p:attrNameLst>
                                          <p:attrName>style.visibility</p:attrName>
                                        </p:attrNameLst>
                                      </p:cBhvr>
                                      <p:to>
                                        <p:strVal val="visible"/>
                                      </p:to>
                                    </p:set>
                                    <p:anim calcmode="lin" valueType="num">
                                      <p:cBhvr additive="base">
                                        <p:cTn id="41" dur="500" fill="hold"/>
                                        <p:tgtEl>
                                          <p:spTgt spid="60474"/>
                                        </p:tgtEl>
                                        <p:attrNameLst>
                                          <p:attrName>ppt_x</p:attrName>
                                        </p:attrNameLst>
                                      </p:cBhvr>
                                      <p:tavLst>
                                        <p:tav tm="0">
                                          <p:val>
                                            <p:strVal val="0-#ppt_w/2"/>
                                          </p:val>
                                        </p:tav>
                                        <p:tav tm="100000">
                                          <p:val>
                                            <p:strVal val="#ppt_x"/>
                                          </p:val>
                                        </p:tav>
                                      </p:tavLst>
                                    </p:anim>
                                    <p:anim calcmode="lin" valueType="num">
                                      <p:cBhvr additive="base">
                                        <p:cTn id="42" dur="500" fill="hold"/>
                                        <p:tgtEl>
                                          <p:spTgt spid="60474"/>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60550"/>
                                        </p:tgtEl>
                                        <p:attrNameLst>
                                          <p:attrName>style.visibility</p:attrName>
                                        </p:attrNameLst>
                                      </p:cBhvr>
                                      <p:to>
                                        <p:strVal val="visible"/>
                                      </p:to>
                                    </p:set>
                                    <p:anim calcmode="lin" valueType="num">
                                      <p:cBhvr additive="base">
                                        <p:cTn id="47" dur="500" fill="hold"/>
                                        <p:tgtEl>
                                          <p:spTgt spid="60550"/>
                                        </p:tgtEl>
                                        <p:attrNameLst>
                                          <p:attrName>ppt_x</p:attrName>
                                        </p:attrNameLst>
                                      </p:cBhvr>
                                      <p:tavLst>
                                        <p:tav tm="0">
                                          <p:val>
                                            <p:strVal val="0-#ppt_w/2"/>
                                          </p:val>
                                        </p:tav>
                                        <p:tav tm="100000">
                                          <p:val>
                                            <p:strVal val="#ppt_x"/>
                                          </p:val>
                                        </p:tav>
                                      </p:tavLst>
                                    </p:anim>
                                    <p:anim calcmode="lin" valueType="num">
                                      <p:cBhvr additive="base">
                                        <p:cTn id="48" dur="500" fill="hold"/>
                                        <p:tgtEl>
                                          <p:spTgt spid="6055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60546"/>
                                        </p:tgtEl>
                                        <p:attrNameLst>
                                          <p:attrName>style.visibility</p:attrName>
                                        </p:attrNameLst>
                                      </p:cBhvr>
                                      <p:to>
                                        <p:strVal val="visible"/>
                                      </p:to>
                                    </p:set>
                                    <p:anim calcmode="lin" valueType="num">
                                      <p:cBhvr additive="base">
                                        <p:cTn id="53" dur="500" fill="hold"/>
                                        <p:tgtEl>
                                          <p:spTgt spid="60546"/>
                                        </p:tgtEl>
                                        <p:attrNameLst>
                                          <p:attrName>ppt_x</p:attrName>
                                        </p:attrNameLst>
                                      </p:cBhvr>
                                      <p:tavLst>
                                        <p:tav tm="0">
                                          <p:val>
                                            <p:strVal val="0-#ppt_w/2"/>
                                          </p:val>
                                        </p:tav>
                                        <p:tav tm="100000">
                                          <p:val>
                                            <p:strVal val="#ppt_x"/>
                                          </p:val>
                                        </p:tav>
                                      </p:tavLst>
                                    </p:anim>
                                    <p:anim calcmode="lin" valueType="num">
                                      <p:cBhvr additive="base">
                                        <p:cTn id="54" dur="500" fill="hold"/>
                                        <p:tgtEl>
                                          <p:spTgt spid="6054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60561"/>
                                        </p:tgtEl>
                                        <p:attrNameLst>
                                          <p:attrName>style.visibility</p:attrName>
                                        </p:attrNameLst>
                                      </p:cBhvr>
                                      <p:to>
                                        <p:strVal val="visible"/>
                                      </p:to>
                                    </p:set>
                                    <p:anim calcmode="lin" valueType="num">
                                      <p:cBhvr additive="base">
                                        <p:cTn id="59" dur="500" fill="hold"/>
                                        <p:tgtEl>
                                          <p:spTgt spid="60561"/>
                                        </p:tgtEl>
                                        <p:attrNameLst>
                                          <p:attrName>ppt_x</p:attrName>
                                        </p:attrNameLst>
                                      </p:cBhvr>
                                      <p:tavLst>
                                        <p:tav tm="0">
                                          <p:val>
                                            <p:strVal val="0-#ppt_w/2"/>
                                          </p:val>
                                        </p:tav>
                                        <p:tav tm="100000">
                                          <p:val>
                                            <p:strVal val="#ppt_x"/>
                                          </p:val>
                                        </p:tav>
                                      </p:tavLst>
                                    </p:anim>
                                    <p:anim calcmode="lin" valueType="num">
                                      <p:cBhvr additive="base">
                                        <p:cTn id="60" dur="500" fill="hold"/>
                                        <p:tgtEl>
                                          <p:spTgt spid="605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40" grpId="0"/>
      <p:bldP spid="60558" grpId="0"/>
      <p:bldP spid="60559" grpId="0"/>
      <p:bldP spid="6056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6" name="Group 2"/>
          <p:cNvGrpSpPr>
            <a:grpSpLocks/>
          </p:cNvGrpSpPr>
          <p:nvPr/>
        </p:nvGrpSpPr>
        <p:grpSpPr bwMode="auto">
          <a:xfrm>
            <a:off x="341313" y="555625"/>
            <a:ext cx="8118475" cy="3378200"/>
            <a:chOff x="215" y="210"/>
            <a:chExt cx="5114" cy="2128"/>
          </a:xfrm>
        </p:grpSpPr>
        <p:sp>
          <p:nvSpPr>
            <p:cNvPr id="67587" name="Text Box 3"/>
            <p:cNvSpPr txBox="1">
              <a:spLocks noChangeArrowheads="1"/>
            </p:cNvSpPr>
            <p:nvPr/>
          </p:nvSpPr>
          <p:spPr bwMode="auto">
            <a:xfrm>
              <a:off x="215" y="210"/>
              <a:ext cx="5114" cy="2128"/>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b="1">
                  <a:ea typeface="楷体_GB2312" pitchFamily="49" charset="-122"/>
                </a:rPr>
                <a:t>例：电路如图所示，已知</a:t>
              </a:r>
              <a:r>
                <a:rPr lang="en-US" altLang="zh-CN" b="1">
                  <a:ea typeface="楷体_GB2312" pitchFamily="49" charset="-122"/>
                </a:rPr>
                <a:t>ω=1000rad/s</a:t>
              </a:r>
              <a:r>
                <a:rPr lang="zh-CN" altLang="en-US" b="1">
                  <a:ea typeface="楷体_GB2312" pitchFamily="49" charset="-122"/>
                </a:rPr>
                <a:t>，</a:t>
              </a:r>
              <a:r>
                <a:rPr lang="en-US" altLang="zh-CN" b="1" i="1">
                  <a:ea typeface="楷体_GB2312" pitchFamily="49" charset="-122"/>
                </a:rPr>
                <a:t>C</a:t>
              </a:r>
              <a:r>
                <a:rPr lang="en-US" altLang="zh-CN" b="1">
                  <a:ea typeface="楷体_GB2312" pitchFamily="49" charset="-122"/>
                </a:rPr>
                <a:t>=1μF</a:t>
              </a:r>
              <a:r>
                <a:rPr lang="zh-CN" altLang="en-US" b="1">
                  <a:ea typeface="楷体_GB2312" pitchFamily="49" charset="-122"/>
                </a:rPr>
                <a:t>，</a:t>
              </a:r>
              <a:r>
                <a:rPr lang="en-US" altLang="zh-CN" b="1" i="1">
                  <a:ea typeface="楷体_GB2312" pitchFamily="49" charset="-122"/>
                </a:rPr>
                <a:t>R</a:t>
              </a:r>
              <a:r>
                <a:rPr lang="en-US" altLang="zh-CN" b="1">
                  <a:ea typeface="楷体_GB2312" pitchFamily="49" charset="-122"/>
                </a:rPr>
                <a:t>=1Ω</a:t>
              </a:r>
              <a:r>
                <a:rPr lang="zh-CN" altLang="en-US" b="1">
                  <a:ea typeface="楷体_GB2312" pitchFamily="49" charset="-122"/>
                </a:rPr>
                <a:t>，</a:t>
              </a:r>
            </a:p>
            <a:p>
              <a:pPr eaLnBrk="1" hangingPunct="1">
                <a:lnSpc>
                  <a:spcPct val="120000"/>
                </a:lnSpc>
              </a:pPr>
              <a:endParaRPr lang="zh-CN" altLang="en-US" b="1">
                <a:ea typeface="楷体_GB2312" pitchFamily="49" charset="-122"/>
              </a:endParaRPr>
            </a:p>
            <a:p>
              <a:pPr eaLnBrk="1" hangingPunct="1">
                <a:lnSpc>
                  <a:spcPct val="120000"/>
                </a:lnSpc>
              </a:pPr>
              <a:r>
                <a:rPr lang="zh-CN" altLang="en-US" b="1">
                  <a:ea typeface="楷体_GB2312" pitchFamily="49" charset="-122"/>
                </a:rPr>
                <a:t>在稳态时，</a:t>
              </a:r>
              <a:r>
                <a:rPr lang="en-US" altLang="zh-CN" b="1" i="1">
                  <a:ea typeface="楷体_GB2312" pitchFamily="49" charset="-122"/>
                </a:rPr>
                <a:t>u</a:t>
              </a:r>
              <a:r>
                <a:rPr lang="en-US" altLang="zh-CN" b="1" baseline="-30000">
                  <a:ea typeface="楷体_GB2312" pitchFamily="49" charset="-122"/>
                </a:rPr>
                <a:t>R</a:t>
              </a:r>
              <a:r>
                <a:rPr lang="en-US" altLang="zh-CN" b="1">
                  <a:ea typeface="楷体_GB2312" pitchFamily="49" charset="-122"/>
                </a:rPr>
                <a:t>(t)</a:t>
              </a:r>
              <a:r>
                <a:rPr lang="zh-CN" altLang="en-US" b="1">
                  <a:ea typeface="楷体_GB2312" pitchFamily="49" charset="-122"/>
                </a:rPr>
                <a:t>中不含基波，而二次谐波与电源二次谐波电压相同，求：</a:t>
              </a:r>
            </a:p>
            <a:p>
              <a:pPr eaLnBrk="1" hangingPunct="1">
                <a:lnSpc>
                  <a:spcPct val="140000"/>
                </a:lnSpc>
              </a:pPr>
              <a:r>
                <a:rPr lang="en-US" altLang="zh-CN" b="1">
                  <a:ea typeface="楷体_GB2312" pitchFamily="49" charset="-122"/>
                </a:rPr>
                <a:t>(1)</a:t>
              </a:r>
              <a:r>
                <a:rPr lang="en-US" altLang="zh-CN" b="1" i="1">
                  <a:ea typeface="楷体_GB2312" pitchFamily="49" charset="-122"/>
                </a:rPr>
                <a:t>u</a:t>
              </a:r>
              <a:r>
                <a:rPr lang="en-US" altLang="zh-CN" b="1" baseline="-30000">
                  <a:ea typeface="楷体_GB2312" pitchFamily="49" charset="-122"/>
                </a:rPr>
                <a:t>s</a:t>
              </a:r>
              <a:r>
                <a:rPr lang="en-US" altLang="zh-CN" b="1">
                  <a:ea typeface="楷体_GB2312" pitchFamily="49" charset="-122"/>
                </a:rPr>
                <a:t>(t)</a:t>
              </a:r>
              <a:r>
                <a:rPr lang="zh-CN" altLang="en-US" b="1">
                  <a:ea typeface="楷体_GB2312" pitchFamily="49" charset="-122"/>
                </a:rPr>
                <a:t>的有效值 ；</a:t>
              </a:r>
            </a:p>
            <a:p>
              <a:pPr eaLnBrk="1" hangingPunct="1">
                <a:lnSpc>
                  <a:spcPct val="140000"/>
                </a:lnSpc>
              </a:pPr>
              <a:r>
                <a:rPr lang="en-US" altLang="zh-CN" b="1">
                  <a:ea typeface="楷体_GB2312" pitchFamily="49" charset="-122"/>
                </a:rPr>
                <a:t>(2)</a:t>
              </a:r>
              <a:r>
                <a:rPr lang="zh-CN" altLang="en-US" b="1">
                  <a:ea typeface="楷体_GB2312" pitchFamily="49" charset="-122"/>
                </a:rPr>
                <a:t>电感</a:t>
              </a:r>
              <a:r>
                <a:rPr lang="en-US" altLang="zh-CN" b="1" i="1">
                  <a:ea typeface="楷体_GB2312" pitchFamily="49" charset="-122"/>
                </a:rPr>
                <a:t>L</a:t>
              </a:r>
              <a:r>
                <a:rPr lang="en-US" altLang="zh-CN" b="1" baseline="-30000">
                  <a:ea typeface="楷体_GB2312" pitchFamily="49" charset="-122"/>
                </a:rPr>
                <a:t>1</a:t>
              </a:r>
              <a:r>
                <a:rPr lang="zh-CN" altLang="en-US" b="1">
                  <a:ea typeface="楷体_GB2312" pitchFamily="49" charset="-122"/>
                </a:rPr>
                <a:t>和</a:t>
              </a:r>
              <a:r>
                <a:rPr lang="en-US" altLang="zh-CN" b="1" i="1">
                  <a:ea typeface="楷体_GB2312" pitchFamily="49" charset="-122"/>
                </a:rPr>
                <a:t>L</a:t>
              </a:r>
              <a:r>
                <a:rPr lang="en-US" altLang="zh-CN" b="1" baseline="-30000">
                  <a:ea typeface="楷体_GB2312" pitchFamily="49" charset="-122"/>
                </a:rPr>
                <a:t>2  </a:t>
              </a:r>
              <a:r>
                <a:rPr lang="zh-CN" altLang="en-US" b="1">
                  <a:ea typeface="楷体_GB2312" pitchFamily="49" charset="-122"/>
                </a:rPr>
                <a:t>；</a:t>
              </a:r>
            </a:p>
            <a:p>
              <a:pPr eaLnBrk="1" hangingPunct="1">
                <a:lnSpc>
                  <a:spcPct val="140000"/>
                </a:lnSpc>
              </a:pPr>
              <a:r>
                <a:rPr lang="en-US" altLang="zh-CN" b="1">
                  <a:ea typeface="楷体_GB2312" pitchFamily="49" charset="-122"/>
                </a:rPr>
                <a:t>(3)</a:t>
              </a:r>
              <a:r>
                <a:rPr lang="zh-CN" altLang="en-US" b="1">
                  <a:ea typeface="楷体_GB2312" pitchFamily="49" charset="-122"/>
                </a:rPr>
                <a:t>电源发出的平均功率。</a:t>
              </a:r>
            </a:p>
          </p:txBody>
        </p:sp>
        <p:graphicFrame>
          <p:nvGraphicFramePr>
            <p:cNvPr id="22535" name="Object 4"/>
            <p:cNvGraphicFramePr>
              <a:graphicFrameLocks noChangeAspect="1"/>
            </p:cNvGraphicFramePr>
            <p:nvPr/>
          </p:nvGraphicFramePr>
          <p:xfrm>
            <a:off x="249" y="489"/>
            <a:ext cx="4785" cy="378"/>
          </p:xfrm>
          <a:graphic>
            <a:graphicData uri="http://schemas.openxmlformats.org/presentationml/2006/ole">
              <mc:AlternateContent xmlns:mc="http://schemas.openxmlformats.org/markup-compatibility/2006">
                <mc:Choice xmlns:v="urn:schemas-microsoft-com:vml" Requires="v">
                  <p:oleObj spid="_x0000_s22579" name="Equation" r:id="rId4" imgW="2641320" imgH="253800" progId="Equation.DSMT4">
                    <p:embed/>
                  </p:oleObj>
                </mc:Choice>
                <mc:Fallback>
                  <p:oleObj name="Equation" r:id="rId4" imgW="264132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489"/>
                          <a:ext cx="4785"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537" name="Group 8"/>
          <p:cNvGrpSpPr>
            <a:grpSpLocks/>
          </p:cNvGrpSpPr>
          <p:nvPr/>
        </p:nvGrpSpPr>
        <p:grpSpPr bwMode="auto">
          <a:xfrm>
            <a:off x="4679950" y="1881188"/>
            <a:ext cx="3706813" cy="1943100"/>
            <a:chOff x="0" y="2841"/>
            <a:chExt cx="2335" cy="1224"/>
          </a:xfrm>
        </p:grpSpPr>
        <p:sp>
          <p:nvSpPr>
            <p:cNvPr id="22542" name="Line 9"/>
            <p:cNvSpPr>
              <a:spLocks noChangeShapeType="1"/>
            </p:cNvSpPr>
            <p:nvPr/>
          </p:nvSpPr>
          <p:spPr bwMode="auto">
            <a:xfrm>
              <a:off x="521" y="2999"/>
              <a:ext cx="8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10"/>
            <p:cNvSpPr>
              <a:spLocks noChangeShapeType="1"/>
            </p:cNvSpPr>
            <p:nvPr/>
          </p:nvSpPr>
          <p:spPr bwMode="auto">
            <a:xfrm>
              <a:off x="521" y="3430"/>
              <a:ext cx="8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11"/>
            <p:cNvSpPr>
              <a:spLocks noChangeShapeType="1"/>
            </p:cNvSpPr>
            <p:nvPr/>
          </p:nvSpPr>
          <p:spPr bwMode="auto">
            <a:xfrm>
              <a:off x="1383" y="3226"/>
              <a:ext cx="612"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Text Box 12"/>
            <p:cNvSpPr txBox="1">
              <a:spLocks noChangeArrowheads="1"/>
            </p:cNvSpPr>
            <p:nvPr/>
          </p:nvSpPr>
          <p:spPr bwMode="auto">
            <a:xfrm>
              <a:off x="1539" y="284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2</a:t>
              </a:r>
              <a:endParaRPr lang="en-US" altLang="zh-CN" b="1">
                <a:ea typeface="楷体_GB2312" pitchFamily="49" charset="-122"/>
              </a:endParaRPr>
            </a:p>
          </p:txBody>
        </p:sp>
        <p:sp>
          <p:nvSpPr>
            <p:cNvPr id="22546" name="Text Box 13"/>
            <p:cNvSpPr txBox="1">
              <a:spLocks noChangeArrowheads="1"/>
            </p:cNvSpPr>
            <p:nvPr/>
          </p:nvSpPr>
          <p:spPr bwMode="auto">
            <a:xfrm>
              <a:off x="859" y="2999"/>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1</a:t>
              </a:r>
              <a:endParaRPr lang="en-US" altLang="zh-CN" b="1">
                <a:ea typeface="楷体_GB2312" pitchFamily="49" charset="-122"/>
              </a:endParaRPr>
            </a:p>
          </p:txBody>
        </p:sp>
        <p:sp>
          <p:nvSpPr>
            <p:cNvPr id="22547" name="Text Box 14"/>
            <p:cNvSpPr txBox="1">
              <a:spLocks noChangeArrowheads="1"/>
            </p:cNvSpPr>
            <p:nvPr/>
          </p:nvSpPr>
          <p:spPr bwMode="auto">
            <a:xfrm>
              <a:off x="846" y="35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endParaRPr lang="en-US" altLang="zh-CN" b="1">
                <a:ea typeface="楷体_GB2312" pitchFamily="49" charset="-122"/>
              </a:endParaRPr>
            </a:p>
          </p:txBody>
        </p:sp>
        <p:sp>
          <p:nvSpPr>
            <p:cNvPr id="22548" name="Freeform 15"/>
            <p:cNvSpPr>
              <a:spLocks/>
            </p:cNvSpPr>
            <p:nvPr/>
          </p:nvSpPr>
          <p:spPr bwMode="auto">
            <a:xfrm rot="5400000">
              <a:off x="1632" y="3045"/>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sp>
          <p:nvSpPr>
            <p:cNvPr id="22549" name="Oval 16"/>
            <p:cNvSpPr>
              <a:spLocks noChangeArrowheads="1"/>
            </p:cNvSpPr>
            <p:nvPr/>
          </p:nvSpPr>
          <p:spPr bwMode="auto">
            <a:xfrm>
              <a:off x="113" y="4020"/>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22550" name="Oval 17"/>
            <p:cNvSpPr>
              <a:spLocks noChangeArrowheads="1"/>
            </p:cNvSpPr>
            <p:nvPr/>
          </p:nvSpPr>
          <p:spPr bwMode="auto">
            <a:xfrm>
              <a:off x="113" y="3204"/>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grpSp>
          <p:nvGrpSpPr>
            <p:cNvPr id="22551" name="Group 18"/>
            <p:cNvGrpSpPr>
              <a:grpSpLocks/>
            </p:cNvGrpSpPr>
            <p:nvPr/>
          </p:nvGrpSpPr>
          <p:grpSpPr bwMode="auto">
            <a:xfrm>
              <a:off x="794" y="3333"/>
              <a:ext cx="317" cy="188"/>
              <a:chOff x="3334" y="1911"/>
              <a:chExt cx="317" cy="188"/>
            </a:xfrm>
          </p:grpSpPr>
          <p:sp useBgFill="1">
            <p:nvSpPr>
              <p:cNvPr id="22566" name="Rectangle 19"/>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rot="10800000" vert="eaVert" wrap="none" anchor="ctr"/>
              <a:lstStyle/>
              <a:p>
                <a:endParaRPr lang="zh-CN" altLang="en-US">
                  <a:ea typeface="楷体_GB2312" pitchFamily="49" charset="-122"/>
                </a:endParaRPr>
              </a:p>
            </p:txBody>
          </p:sp>
          <p:sp>
            <p:nvSpPr>
              <p:cNvPr id="22567" name="Line 20"/>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Rectangle 21"/>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ea typeface="楷体_GB2312" pitchFamily="49" charset="-122"/>
                </a:endParaRPr>
              </a:p>
            </p:txBody>
          </p:sp>
          <p:sp>
            <p:nvSpPr>
              <p:cNvPr id="22569" name="Rectangle 22"/>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vert="eaVert" wrap="none" anchor="ctr"/>
              <a:lstStyle/>
              <a:p>
                <a:endParaRPr lang="zh-CN" altLang="en-US">
                  <a:ea typeface="楷体_GB2312" pitchFamily="49" charset="-122"/>
                </a:endParaRPr>
              </a:p>
            </p:txBody>
          </p:sp>
          <p:sp>
            <p:nvSpPr>
              <p:cNvPr id="22570" name="Line 23"/>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52" name="Freeform 24"/>
            <p:cNvSpPr>
              <a:spLocks/>
            </p:cNvSpPr>
            <p:nvPr/>
          </p:nvSpPr>
          <p:spPr bwMode="auto">
            <a:xfrm rot="5400000">
              <a:off x="928" y="2818"/>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rot="10800000" vert="eaVert"/>
            <a:lstStyle/>
            <a:p>
              <a:endParaRPr lang="zh-CN" altLang="en-US">
                <a:ea typeface="楷体_GB2312" pitchFamily="49" charset="-122"/>
              </a:endParaRPr>
            </a:p>
          </p:txBody>
        </p:sp>
        <p:sp>
          <p:nvSpPr>
            <p:cNvPr id="22553" name="Line 25"/>
            <p:cNvSpPr>
              <a:spLocks noChangeShapeType="1"/>
            </p:cNvSpPr>
            <p:nvPr/>
          </p:nvSpPr>
          <p:spPr bwMode="auto">
            <a:xfrm>
              <a:off x="520" y="2999"/>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26"/>
            <p:cNvSpPr>
              <a:spLocks noChangeShapeType="1"/>
            </p:cNvSpPr>
            <p:nvPr/>
          </p:nvSpPr>
          <p:spPr bwMode="auto">
            <a:xfrm>
              <a:off x="1383" y="2999"/>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27"/>
            <p:cNvSpPr>
              <a:spLocks noChangeShapeType="1"/>
            </p:cNvSpPr>
            <p:nvPr/>
          </p:nvSpPr>
          <p:spPr bwMode="auto">
            <a:xfrm>
              <a:off x="1995" y="3226"/>
              <a:ext cx="0" cy="8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28"/>
            <p:cNvSpPr>
              <a:spLocks noChangeShapeType="1"/>
            </p:cNvSpPr>
            <p:nvPr/>
          </p:nvSpPr>
          <p:spPr bwMode="auto">
            <a:xfrm>
              <a:off x="158" y="4043"/>
              <a:ext cx="1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29"/>
            <p:cNvSpPr>
              <a:spLocks noChangeShapeType="1"/>
            </p:cNvSpPr>
            <p:nvPr/>
          </p:nvSpPr>
          <p:spPr bwMode="auto">
            <a:xfrm>
              <a:off x="158" y="3226"/>
              <a:ext cx="363"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558" name="Rectangle 30"/>
            <p:cNvSpPr>
              <a:spLocks noChangeArrowheads="1"/>
            </p:cNvSpPr>
            <p:nvPr/>
          </p:nvSpPr>
          <p:spPr bwMode="auto">
            <a:xfrm rot="5400000">
              <a:off x="1859" y="3588"/>
              <a:ext cx="272" cy="91"/>
            </a:xfrm>
            <a:prstGeom prst="rect">
              <a:avLst/>
            </a:prstGeom>
            <a:solidFill>
              <a:srgbClr val="00FFFF"/>
            </a:solidFill>
            <a:ln w="19050" algn="ctr">
              <a:solidFill>
                <a:schemeClr val="tx1"/>
              </a:solidFill>
              <a:miter lim="800000"/>
              <a:headEnd/>
              <a:tailEnd/>
            </a:ln>
          </p:spPr>
          <p:txBody>
            <a:bodyPr rot="10800000" vert="eaVert" wrap="none" anchor="ctr"/>
            <a:lstStyle/>
            <a:p>
              <a:endParaRPr lang="zh-CN" altLang="en-US">
                <a:ea typeface="楷体_GB2312" pitchFamily="49" charset="-122"/>
              </a:endParaRPr>
            </a:p>
          </p:txBody>
        </p:sp>
        <p:sp>
          <p:nvSpPr>
            <p:cNvPr id="22559" name="Text Box 31"/>
            <p:cNvSpPr txBox="1">
              <a:spLocks noChangeArrowheads="1"/>
            </p:cNvSpPr>
            <p:nvPr/>
          </p:nvSpPr>
          <p:spPr bwMode="auto">
            <a:xfrm>
              <a:off x="24" y="320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2560" name="Text Box 32"/>
            <p:cNvSpPr txBox="1">
              <a:spLocks noChangeArrowheads="1"/>
            </p:cNvSpPr>
            <p:nvPr/>
          </p:nvSpPr>
          <p:spPr bwMode="auto">
            <a:xfrm>
              <a:off x="45" y="36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22561" name="Text Box 33"/>
            <p:cNvSpPr txBox="1">
              <a:spLocks noChangeArrowheads="1"/>
            </p:cNvSpPr>
            <p:nvPr/>
          </p:nvSpPr>
          <p:spPr bwMode="auto">
            <a:xfrm>
              <a:off x="1746" y="323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a:t>
              </a:r>
            </a:p>
          </p:txBody>
        </p:sp>
        <p:sp>
          <p:nvSpPr>
            <p:cNvPr id="22562" name="Text Box 34"/>
            <p:cNvSpPr txBox="1">
              <a:spLocks noChangeArrowheads="1"/>
            </p:cNvSpPr>
            <p:nvPr/>
          </p:nvSpPr>
          <p:spPr bwMode="auto">
            <a:xfrm>
              <a:off x="1746" y="364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b="1">
                  <a:solidFill>
                    <a:schemeClr val="tx2"/>
                  </a:solidFill>
                  <a:ea typeface="楷体_GB2312" pitchFamily="49" charset="-122"/>
                  <a:sym typeface="Symbol" pitchFamily="18" charset="2"/>
                </a:rPr>
                <a:t>_</a:t>
              </a:r>
            </a:p>
          </p:txBody>
        </p:sp>
        <p:sp>
          <p:nvSpPr>
            <p:cNvPr id="22563" name="Text Box 35"/>
            <p:cNvSpPr txBox="1">
              <a:spLocks noChangeArrowheads="1"/>
            </p:cNvSpPr>
            <p:nvPr/>
          </p:nvSpPr>
          <p:spPr bwMode="auto">
            <a:xfrm>
              <a:off x="2040" y="349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R</a:t>
              </a:r>
            </a:p>
          </p:txBody>
        </p:sp>
        <p:sp>
          <p:nvSpPr>
            <p:cNvPr id="22564" name="Text Box 36"/>
            <p:cNvSpPr txBox="1">
              <a:spLocks noChangeArrowheads="1"/>
            </p:cNvSpPr>
            <p:nvPr/>
          </p:nvSpPr>
          <p:spPr bwMode="auto">
            <a:xfrm>
              <a:off x="0" y="3476"/>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S</a:t>
              </a:r>
              <a:r>
                <a:rPr lang="en-US" altLang="zh-CN" b="1" i="1">
                  <a:ea typeface="楷体_GB2312" pitchFamily="49" charset="-122"/>
                </a:rPr>
                <a:t>(t)</a:t>
              </a:r>
            </a:p>
          </p:txBody>
        </p:sp>
        <p:sp>
          <p:nvSpPr>
            <p:cNvPr id="22565" name="Text Box 37"/>
            <p:cNvSpPr txBox="1">
              <a:spLocks noChangeArrowheads="1"/>
            </p:cNvSpPr>
            <p:nvPr/>
          </p:nvSpPr>
          <p:spPr bwMode="auto">
            <a:xfrm>
              <a:off x="1474" y="3476"/>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R</a:t>
              </a:r>
              <a:r>
                <a:rPr lang="en-US" altLang="zh-CN" b="1" i="1">
                  <a:ea typeface="楷体_GB2312" pitchFamily="49" charset="-122"/>
                </a:rPr>
                <a:t>(t)</a:t>
              </a:r>
            </a:p>
          </p:txBody>
        </p:sp>
      </p:grpSp>
      <p:graphicFrame>
        <p:nvGraphicFramePr>
          <p:cNvPr id="67626" name="Object 42"/>
          <p:cNvGraphicFramePr>
            <a:graphicFrameLocks noChangeAspect="1"/>
          </p:cNvGraphicFramePr>
          <p:nvPr/>
        </p:nvGraphicFramePr>
        <p:xfrm>
          <a:off x="4211638" y="6129338"/>
          <a:ext cx="2555875" cy="420687"/>
        </p:xfrm>
        <a:graphic>
          <a:graphicData uri="http://schemas.openxmlformats.org/presentationml/2006/ole">
            <mc:AlternateContent xmlns:mc="http://schemas.openxmlformats.org/markup-compatibility/2006">
              <mc:Choice xmlns:v="urn:schemas-microsoft-com:vml" Requires="v">
                <p:oleObj spid="_x0000_s22580" name="Equation" r:id="rId6" imgW="1079280" imgH="177480" progId="Equation.DSMT4">
                  <p:embed/>
                </p:oleObj>
              </mc:Choice>
              <mc:Fallback>
                <p:oleObj name="Equation" r:id="rId6" imgW="1079280" imgH="177480" progId="Equation.DSMT4">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6129338"/>
                        <a:ext cx="2555875"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28" name="Object 44"/>
          <p:cNvGraphicFramePr>
            <a:graphicFrameLocks noChangeAspect="1"/>
          </p:cNvGraphicFramePr>
          <p:nvPr/>
        </p:nvGraphicFramePr>
        <p:xfrm>
          <a:off x="6769100" y="6135688"/>
          <a:ext cx="1425575" cy="454025"/>
        </p:xfrm>
        <a:graphic>
          <a:graphicData uri="http://schemas.openxmlformats.org/presentationml/2006/ole">
            <mc:AlternateContent xmlns:mc="http://schemas.openxmlformats.org/markup-compatibility/2006">
              <mc:Choice xmlns:v="urn:schemas-microsoft-com:vml" Requires="v">
                <p:oleObj spid="_x0000_s22581" name="Equation" r:id="rId8" imgW="634680" imgH="203040" progId="Equation.DSMT4">
                  <p:embed/>
                </p:oleObj>
              </mc:Choice>
              <mc:Fallback>
                <p:oleObj name="Equation" r:id="rId8" imgW="634680" imgH="203040" progId="Equation.DSMT4">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9100" y="6135688"/>
                        <a:ext cx="142557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30" name="Object 46"/>
          <p:cNvGraphicFramePr>
            <a:graphicFrameLocks noChangeAspect="1"/>
          </p:cNvGraphicFramePr>
          <p:nvPr/>
        </p:nvGraphicFramePr>
        <p:xfrm>
          <a:off x="863600" y="6086475"/>
          <a:ext cx="3348038" cy="560388"/>
        </p:xfrm>
        <a:graphic>
          <a:graphicData uri="http://schemas.openxmlformats.org/presentationml/2006/ole">
            <mc:AlternateContent xmlns:mc="http://schemas.openxmlformats.org/markup-compatibility/2006">
              <mc:Choice xmlns:v="urn:schemas-microsoft-com:vml" Requires="v">
                <p:oleObj spid="_x0000_s22582" name="Equation" r:id="rId10" imgW="1358640" imgH="228600" progId="Equation.DSMT4">
                  <p:embed/>
                </p:oleObj>
              </mc:Choice>
              <mc:Fallback>
                <p:oleObj name="Equation" r:id="rId10" imgW="1358640" imgH="228600" progId="Equation.DSMT4">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3600" y="6086475"/>
                        <a:ext cx="3348038"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33" name="Object 49"/>
          <p:cNvGraphicFramePr>
            <a:graphicFrameLocks noChangeAspect="1"/>
          </p:cNvGraphicFramePr>
          <p:nvPr/>
        </p:nvGraphicFramePr>
        <p:xfrm>
          <a:off x="6616700" y="4357688"/>
          <a:ext cx="2095500" cy="763587"/>
        </p:xfrm>
        <a:graphic>
          <a:graphicData uri="http://schemas.openxmlformats.org/presentationml/2006/ole">
            <mc:AlternateContent xmlns:mc="http://schemas.openxmlformats.org/markup-compatibility/2006">
              <mc:Choice xmlns:v="urn:schemas-microsoft-com:vml" Requires="v">
                <p:oleObj spid="_x0000_s22583" name="Equation" r:id="rId12" imgW="698400" imgH="393480" progId="Equation.DSMT4">
                  <p:embed/>
                </p:oleObj>
              </mc:Choice>
              <mc:Fallback>
                <p:oleObj name="Equation" r:id="rId12" imgW="698400" imgH="393480" progId="Equation.DSMT4">
                  <p:embed/>
                  <p:pic>
                    <p:nvPicPr>
                      <p:cNvPr id="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16700" y="4357688"/>
                        <a:ext cx="2095500"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35" name="Object 51"/>
          <p:cNvGraphicFramePr>
            <a:graphicFrameLocks noChangeAspect="1"/>
          </p:cNvGraphicFramePr>
          <p:nvPr/>
        </p:nvGraphicFramePr>
        <p:xfrm>
          <a:off x="574675" y="3925888"/>
          <a:ext cx="5184775" cy="1673225"/>
        </p:xfrm>
        <a:graphic>
          <a:graphicData uri="http://schemas.openxmlformats.org/presentationml/2006/ole">
            <mc:AlternateContent xmlns:mc="http://schemas.openxmlformats.org/markup-compatibility/2006">
              <mc:Choice xmlns:v="urn:schemas-microsoft-com:vml" Requires="v">
                <p:oleObj spid="_x0000_s22584" name="Equation" r:id="rId14" imgW="1752480" imgH="812520" progId="Equation.DSMT4">
                  <p:embed/>
                </p:oleObj>
              </mc:Choice>
              <mc:Fallback>
                <p:oleObj name="Equation" r:id="rId14" imgW="1752480" imgH="812520" progId="Equation.DSMT4">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4675" y="3925888"/>
                        <a:ext cx="5184775" cy="167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40" name="Text Box 56"/>
          <p:cNvSpPr txBox="1">
            <a:spLocks noChangeArrowheads="1"/>
          </p:cNvSpPr>
          <p:nvPr/>
        </p:nvSpPr>
        <p:spPr bwMode="auto">
          <a:xfrm>
            <a:off x="431800" y="552132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(3)</a:t>
            </a:r>
          </a:p>
        </p:txBody>
      </p:sp>
      <p:sp>
        <p:nvSpPr>
          <p:cNvPr id="67641" name="Text Box 57"/>
          <p:cNvSpPr txBox="1">
            <a:spLocks noChangeArrowheads="1"/>
          </p:cNvSpPr>
          <p:nvPr/>
        </p:nvSpPr>
        <p:spPr bwMode="auto">
          <a:xfrm>
            <a:off x="900113" y="5541963"/>
            <a:ext cx="7812087" cy="457200"/>
          </a:xfrm>
          <a:prstGeom prst="rect">
            <a:avLst/>
          </a:prstGeom>
          <a:noFill/>
          <a:ln w="19050">
            <a:noFill/>
            <a:miter lim="800000"/>
            <a:headEnd/>
            <a:tailEnd/>
          </a:ln>
          <a:effec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b="1">
                <a:ea typeface="楷体_GB2312" pitchFamily="49" charset="-122"/>
              </a:rPr>
              <a:t>电源发出的平均功率为：</a:t>
            </a:r>
          </a:p>
        </p:txBody>
      </p:sp>
      <p:sp>
        <p:nvSpPr>
          <p:cNvPr id="22540" name="Text Box 58"/>
          <p:cNvSpPr txBox="1">
            <a:spLocks noChangeArrowheads="1"/>
          </p:cNvSpPr>
          <p:nvPr/>
        </p:nvSpPr>
        <p:spPr bwMode="auto">
          <a:xfrm>
            <a:off x="6516688" y="3817938"/>
            <a:ext cx="190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solidFill>
                  <a:srgbClr val="0000FF"/>
                </a:solidFill>
                <a:ea typeface="楷体_GB2312" pitchFamily="49" charset="-122"/>
              </a:rPr>
              <a:t>(L</a:t>
            </a:r>
            <a:r>
              <a:rPr lang="en-US" altLang="zh-CN" b="1" baseline="-25000">
                <a:solidFill>
                  <a:srgbClr val="0000FF"/>
                </a:solidFill>
                <a:ea typeface="楷体_GB2312" pitchFamily="49" charset="-122"/>
              </a:rPr>
              <a:t>1</a:t>
            </a:r>
            <a:r>
              <a:rPr lang="zh-CN" altLang="en-US" b="1">
                <a:solidFill>
                  <a:srgbClr val="0000FF"/>
                </a:solidFill>
                <a:ea typeface="楷体_GB2312" pitchFamily="49" charset="-122"/>
              </a:rPr>
              <a:t>＝</a:t>
            </a:r>
            <a:r>
              <a:rPr lang="en-US" altLang="zh-CN" b="1">
                <a:solidFill>
                  <a:srgbClr val="0000FF"/>
                </a:solidFill>
                <a:ea typeface="楷体_GB2312" pitchFamily="49" charset="-122"/>
              </a:rPr>
              <a:t>1H)</a:t>
            </a:r>
          </a:p>
        </p:txBody>
      </p:sp>
      <p:sp>
        <p:nvSpPr>
          <p:cNvPr id="67645" name="AutoShape 61"/>
          <p:cNvSpPr>
            <a:spLocks noChangeArrowheads="1"/>
          </p:cNvSpPr>
          <p:nvPr/>
        </p:nvSpPr>
        <p:spPr bwMode="auto">
          <a:xfrm>
            <a:off x="6048375" y="4646613"/>
            <a:ext cx="431800" cy="215900"/>
          </a:xfrm>
          <a:prstGeom prst="rightArrow">
            <a:avLst>
              <a:gd name="adj1" fmla="val 50000"/>
              <a:gd name="adj2" fmla="val 50000"/>
            </a:avLst>
          </a:prstGeom>
          <a:solidFill>
            <a:srgbClr val="00FF00"/>
          </a:solidFill>
          <a:ln w="12700" cap="sq">
            <a:solidFill>
              <a:schemeClr val="tx1"/>
            </a:solidFill>
            <a:miter lim="800000"/>
            <a:headEnd/>
            <a:tailEnd/>
          </a:ln>
        </p:spPr>
        <p:txBody>
          <a:bodyPr wrap="none" anchor="ctr"/>
          <a:lstStyle/>
          <a:p>
            <a:endParaRPr lang="zh-CN" altLang="en-US">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7635"/>
                                        </p:tgtEl>
                                        <p:attrNameLst>
                                          <p:attrName>style.visibility</p:attrName>
                                        </p:attrNameLst>
                                      </p:cBhvr>
                                      <p:to>
                                        <p:strVal val="visible"/>
                                      </p:to>
                                    </p:set>
                                    <p:anim calcmode="lin" valueType="num">
                                      <p:cBhvr additive="base">
                                        <p:cTn id="7" dur="500" fill="hold"/>
                                        <p:tgtEl>
                                          <p:spTgt spid="67635"/>
                                        </p:tgtEl>
                                        <p:attrNameLst>
                                          <p:attrName>ppt_x</p:attrName>
                                        </p:attrNameLst>
                                      </p:cBhvr>
                                      <p:tavLst>
                                        <p:tav tm="0">
                                          <p:val>
                                            <p:strVal val="0-#ppt_w/2"/>
                                          </p:val>
                                        </p:tav>
                                        <p:tav tm="100000">
                                          <p:val>
                                            <p:strVal val="#ppt_x"/>
                                          </p:val>
                                        </p:tav>
                                      </p:tavLst>
                                    </p:anim>
                                    <p:anim calcmode="lin" valueType="num">
                                      <p:cBhvr additive="base">
                                        <p:cTn id="8" dur="500" fill="hold"/>
                                        <p:tgtEl>
                                          <p:spTgt spid="67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645"/>
                                        </p:tgtEl>
                                        <p:attrNameLst>
                                          <p:attrName>style.visibility</p:attrName>
                                        </p:attrNameLst>
                                      </p:cBhvr>
                                      <p:to>
                                        <p:strVal val="visible"/>
                                      </p:to>
                                    </p:set>
                                    <p:anim calcmode="lin" valueType="num">
                                      <p:cBhvr additive="base">
                                        <p:cTn id="13" dur="500" fill="hold"/>
                                        <p:tgtEl>
                                          <p:spTgt spid="67645"/>
                                        </p:tgtEl>
                                        <p:attrNameLst>
                                          <p:attrName>ppt_x</p:attrName>
                                        </p:attrNameLst>
                                      </p:cBhvr>
                                      <p:tavLst>
                                        <p:tav tm="0">
                                          <p:val>
                                            <p:strVal val="0-#ppt_w/2"/>
                                          </p:val>
                                        </p:tav>
                                        <p:tav tm="100000">
                                          <p:val>
                                            <p:strVal val="#ppt_x"/>
                                          </p:val>
                                        </p:tav>
                                      </p:tavLst>
                                    </p:anim>
                                    <p:anim calcmode="lin" valueType="num">
                                      <p:cBhvr additive="base">
                                        <p:cTn id="14" dur="500" fill="hold"/>
                                        <p:tgtEl>
                                          <p:spTgt spid="676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7633"/>
                                        </p:tgtEl>
                                        <p:attrNameLst>
                                          <p:attrName>style.visibility</p:attrName>
                                        </p:attrNameLst>
                                      </p:cBhvr>
                                      <p:to>
                                        <p:strVal val="visible"/>
                                      </p:to>
                                    </p:set>
                                    <p:anim calcmode="lin" valueType="num">
                                      <p:cBhvr additive="base">
                                        <p:cTn id="19" dur="500" fill="hold"/>
                                        <p:tgtEl>
                                          <p:spTgt spid="67633"/>
                                        </p:tgtEl>
                                        <p:attrNameLst>
                                          <p:attrName>ppt_x</p:attrName>
                                        </p:attrNameLst>
                                      </p:cBhvr>
                                      <p:tavLst>
                                        <p:tav tm="0">
                                          <p:val>
                                            <p:strVal val="0-#ppt_w/2"/>
                                          </p:val>
                                        </p:tav>
                                        <p:tav tm="100000">
                                          <p:val>
                                            <p:strVal val="#ppt_x"/>
                                          </p:val>
                                        </p:tav>
                                      </p:tavLst>
                                    </p:anim>
                                    <p:anim calcmode="lin" valueType="num">
                                      <p:cBhvr additive="base">
                                        <p:cTn id="20" dur="500" fill="hold"/>
                                        <p:tgtEl>
                                          <p:spTgt spid="676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640"/>
                                        </p:tgtEl>
                                        <p:attrNameLst>
                                          <p:attrName>style.visibility</p:attrName>
                                        </p:attrNameLst>
                                      </p:cBhvr>
                                      <p:to>
                                        <p:strVal val="visible"/>
                                      </p:to>
                                    </p:set>
                                    <p:animEffect transition="in" filter="dissolve">
                                      <p:cBhvr>
                                        <p:cTn id="25" dur="500"/>
                                        <p:tgtEl>
                                          <p:spTgt spid="67640"/>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7641"/>
                                        </p:tgtEl>
                                        <p:attrNameLst>
                                          <p:attrName>style.visibility</p:attrName>
                                        </p:attrNameLst>
                                      </p:cBhvr>
                                      <p:to>
                                        <p:strVal val="visible"/>
                                      </p:to>
                                    </p:set>
                                    <p:animEffect transition="in" filter="dissolve">
                                      <p:cBhvr>
                                        <p:cTn id="29" dur="500"/>
                                        <p:tgtEl>
                                          <p:spTgt spid="6764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67630"/>
                                        </p:tgtEl>
                                        <p:attrNameLst>
                                          <p:attrName>style.visibility</p:attrName>
                                        </p:attrNameLst>
                                      </p:cBhvr>
                                      <p:to>
                                        <p:strVal val="visible"/>
                                      </p:to>
                                    </p:set>
                                    <p:anim calcmode="lin" valueType="num">
                                      <p:cBhvr additive="base">
                                        <p:cTn id="34" dur="500" fill="hold"/>
                                        <p:tgtEl>
                                          <p:spTgt spid="67630"/>
                                        </p:tgtEl>
                                        <p:attrNameLst>
                                          <p:attrName>ppt_x</p:attrName>
                                        </p:attrNameLst>
                                      </p:cBhvr>
                                      <p:tavLst>
                                        <p:tav tm="0">
                                          <p:val>
                                            <p:strVal val="0-#ppt_w/2"/>
                                          </p:val>
                                        </p:tav>
                                        <p:tav tm="100000">
                                          <p:val>
                                            <p:strVal val="#ppt_x"/>
                                          </p:val>
                                        </p:tav>
                                      </p:tavLst>
                                    </p:anim>
                                    <p:anim calcmode="lin" valueType="num">
                                      <p:cBhvr additive="base">
                                        <p:cTn id="35" dur="500" fill="hold"/>
                                        <p:tgtEl>
                                          <p:spTgt spid="6763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67626"/>
                                        </p:tgtEl>
                                        <p:attrNameLst>
                                          <p:attrName>style.visibility</p:attrName>
                                        </p:attrNameLst>
                                      </p:cBhvr>
                                      <p:to>
                                        <p:strVal val="visible"/>
                                      </p:to>
                                    </p:set>
                                    <p:anim calcmode="lin" valueType="num">
                                      <p:cBhvr additive="base">
                                        <p:cTn id="40" dur="500" fill="hold"/>
                                        <p:tgtEl>
                                          <p:spTgt spid="67626"/>
                                        </p:tgtEl>
                                        <p:attrNameLst>
                                          <p:attrName>ppt_x</p:attrName>
                                        </p:attrNameLst>
                                      </p:cBhvr>
                                      <p:tavLst>
                                        <p:tav tm="0">
                                          <p:val>
                                            <p:strVal val="0-#ppt_w/2"/>
                                          </p:val>
                                        </p:tav>
                                        <p:tav tm="100000">
                                          <p:val>
                                            <p:strVal val="#ppt_x"/>
                                          </p:val>
                                        </p:tav>
                                      </p:tavLst>
                                    </p:anim>
                                    <p:anim calcmode="lin" valueType="num">
                                      <p:cBhvr additive="base">
                                        <p:cTn id="41" dur="500" fill="hold"/>
                                        <p:tgtEl>
                                          <p:spTgt spid="6762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67628"/>
                                        </p:tgtEl>
                                        <p:attrNameLst>
                                          <p:attrName>style.visibility</p:attrName>
                                        </p:attrNameLst>
                                      </p:cBhvr>
                                      <p:to>
                                        <p:strVal val="visible"/>
                                      </p:to>
                                    </p:set>
                                    <p:anim calcmode="lin" valueType="num">
                                      <p:cBhvr additive="base">
                                        <p:cTn id="46" dur="500" fill="hold"/>
                                        <p:tgtEl>
                                          <p:spTgt spid="67628"/>
                                        </p:tgtEl>
                                        <p:attrNameLst>
                                          <p:attrName>ppt_x</p:attrName>
                                        </p:attrNameLst>
                                      </p:cBhvr>
                                      <p:tavLst>
                                        <p:tav tm="0">
                                          <p:val>
                                            <p:strVal val="0-#ppt_w/2"/>
                                          </p:val>
                                        </p:tav>
                                        <p:tav tm="100000">
                                          <p:val>
                                            <p:strVal val="#ppt_x"/>
                                          </p:val>
                                        </p:tav>
                                      </p:tavLst>
                                    </p:anim>
                                    <p:anim calcmode="lin" valueType="num">
                                      <p:cBhvr additive="base">
                                        <p:cTn id="47" dur="500" fill="hold"/>
                                        <p:tgtEl>
                                          <p:spTgt spid="67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0" grpId="0"/>
      <p:bldP spid="67641" grpId="0"/>
      <p:bldP spid="676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3" name="Object 5"/>
          <p:cNvGraphicFramePr>
            <a:graphicFrameLocks noChangeAspect="1"/>
          </p:cNvGraphicFramePr>
          <p:nvPr/>
        </p:nvGraphicFramePr>
        <p:xfrm>
          <a:off x="539750" y="3562350"/>
          <a:ext cx="3095625" cy="917575"/>
        </p:xfrm>
        <a:graphic>
          <a:graphicData uri="http://schemas.openxmlformats.org/presentationml/2006/ole">
            <mc:AlternateContent xmlns:mc="http://schemas.openxmlformats.org/markup-compatibility/2006">
              <mc:Choice xmlns:v="urn:schemas-microsoft-com:vml" Requires="v">
                <p:oleObj spid="_x0000_s76821" name="Equation" r:id="rId4" imgW="1206360" imgH="393480" progId="Equation.DSMT4">
                  <p:embed/>
                </p:oleObj>
              </mc:Choice>
              <mc:Fallback>
                <p:oleObj name="Equation" r:id="rId4" imgW="1206360" imgH="393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562350"/>
                        <a:ext cx="3095625" cy="91757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73734" name="Object 6"/>
          <p:cNvGraphicFramePr>
            <a:graphicFrameLocks noChangeAspect="1"/>
          </p:cNvGraphicFramePr>
          <p:nvPr/>
        </p:nvGraphicFramePr>
        <p:xfrm>
          <a:off x="576263" y="2600325"/>
          <a:ext cx="6062662" cy="941388"/>
        </p:xfrm>
        <a:graphic>
          <a:graphicData uri="http://schemas.openxmlformats.org/presentationml/2006/ole">
            <mc:AlternateContent xmlns:mc="http://schemas.openxmlformats.org/markup-compatibility/2006">
              <mc:Choice xmlns:v="urn:schemas-microsoft-com:vml" Requires="v">
                <p:oleObj spid="_x0000_s76822" name="Equation" r:id="rId6" imgW="2793960" imgH="431640" progId="Equation.DSMT4">
                  <p:embed/>
                </p:oleObj>
              </mc:Choice>
              <mc:Fallback>
                <p:oleObj name="Equation" r:id="rId6" imgW="2793960" imgH="431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263" y="2600325"/>
                        <a:ext cx="606266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F0000"/>
                            </a:solidFill>
                            <a:miter lim="800000"/>
                            <a:headEnd/>
                            <a:tailEnd/>
                          </a14:hiddenLine>
                        </a:ext>
                      </a:extLst>
                    </p:spPr>
                  </p:pic>
                </p:oleObj>
              </mc:Fallback>
            </mc:AlternateContent>
          </a:graphicData>
        </a:graphic>
      </p:graphicFrame>
      <p:graphicFrame>
        <p:nvGraphicFramePr>
          <p:cNvPr id="73738" name="Object 10"/>
          <p:cNvGraphicFramePr>
            <a:graphicFrameLocks noChangeAspect="1"/>
          </p:cNvGraphicFramePr>
          <p:nvPr/>
        </p:nvGraphicFramePr>
        <p:xfrm>
          <a:off x="504825" y="4532313"/>
          <a:ext cx="3835400" cy="841375"/>
        </p:xfrm>
        <a:graphic>
          <a:graphicData uri="http://schemas.openxmlformats.org/presentationml/2006/ole">
            <mc:AlternateContent xmlns:mc="http://schemas.openxmlformats.org/markup-compatibility/2006">
              <mc:Choice xmlns:v="urn:schemas-microsoft-com:vml" Requires="v">
                <p:oleObj spid="_x0000_s76823" name="Equation" r:id="rId8" imgW="1625400" imgH="393480" progId="Equation.DSMT4">
                  <p:embed/>
                </p:oleObj>
              </mc:Choice>
              <mc:Fallback>
                <p:oleObj name="Equation" r:id="rId8" imgW="1625400" imgH="39348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825" y="4532313"/>
                        <a:ext cx="3835400" cy="84137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73740" name="Object 12"/>
          <p:cNvGraphicFramePr>
            <a:graphicFrameLocks noChangeAspect="1"/>
          </p:cNvGraphicFramePr>
          <p:nvPr/>
        </p:nvGraphicFramePr>
        <p:xfrm>
          <a:off x="468313" y="5467350"/>
          <a:ext cx="3986212" cy="841375"/>
        </p:xfrm>
        <a:graphic>
          <a:graphicData uri="http://schemas.openxmlformats.org/presentationml/2006/ole">
            <mc:AlternateContent xmlns:mc="http://schemas.openxmlformats.org/markup-compatibility/2006">
              <mc:Choice xmlns:v="urn:schemas-microsoft-com:vml" Requires="v">
                <p:oleObj spid="_x0000_s76824" name="Equation" r:id="rId10" imgW="1688760" imgH="393480" progId="Equation.DSMT4">
                  <p:embed/>
                </p:oleObj>
              </mc:Choice>
              <mc:Fallback>
                <p:oleObj name="Equation" r:id="rId10" imgW="1688760" imgH="39348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5467350"/>
                        <a:ext cx="3986212" cy="84137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73744" name="Object 16"/>
          <p:cNvGraphicFramePr>
            <a:graphicFrameLocks noChangeAspect="1"/>
          </p:cNvGraphicFramePr>
          <p:nvPr/>
        </p:nvGraphicFramePr>
        <p:xfrm>
          <a:off x="3600450" y="3522663"/>
          <a:ext cx="3721100" cy="973137"/>
        </p:xfrm>
        <a:graphic>
          <a:graphicData uri="http://schemas.openxmlformats.org/presentationml/2006/ole">
            <mc:AlternateContent xmlns:mc="http://schemas.openxmlformats.org/markup-compatibility/2006">
              <mc:Choice xmlns:v="urn:schemas-microsoft-com:vml" Requires="v">
                <p:oleObj spid="_x0000_s76825" name="Equation" r:id="rId12" imgW="1143000" imgH="330120" progId="Equation.DSMT4">
                  <p:embed/>
                </p:oleObj>
              </mc:Choice>
              <mc:Fallback>
                <p:oleObj name="Equation" r:id="rId12" imgW="1143000" imgH="33012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0450" y="3522663"/>
                        <a:ext cx="3721100" cy="973137"/>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73746" name="Object 18"/>
          <p:cNvGraphicFramePr>
            <a:graphicFrameLocks noChangeAspect="1"/>
          </p:cNvGraphicFramePr>
          <p:nvPr/>
        </p:nvGraphicFramePr>
        <p:xfrm>
          <a:off x="4397375" y="4532313"/>
          <a:ext cx="4530725" cy="835025"/>
        </p:xfrm>
        <a:graphic>
          <a:graphicData uri="http://schemas.openxmlformats.org/presentationml/2006/ole">
            <mc:AlternateContent xmlns:mc="http://schemas.openxmlformats.org/markup-compatibility/2006">
              <mc:Choice xmlns:v="urn:schemas-microsoft-com:vml" Requires="v">
                <p:oleObj spid="_x0000_s76826" name="Equation" r:id="rId14" imgW="1625400" imgH="330120" progId="Equation.DSMT4">
                  <p:embed/>
                </p:oleObj>
              </mc:Choice>
              <mc:Fallback>
                <p:oleObj name="Equation" r:id="rId14" imgW="1625400" imgH="33012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97375" y="4532313"/>
                        <a:ext cx="4530725" cy="83502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73748" name="Object 20"/>
          <p:cNvGraphicFramePr>
            <a:graphicFrameLocks noChangeAspect="1"/>
          </p:cNvGraphicFramePr>
          <p:nvPr/>
        </p:nvGraphicFramePr>
        <p:xfrm>
          <a:off x="4416425" y="5467350"/>
          <a:ext cx="4487863" cy="811213"/>
        </p:xfrm>
        <a:graphic>
          <a:graphicData uri="http://schemas.openxmlformats.org/presentationml/2006/ole">
            <mc:AlternateContent xmlns:mc="http://schemas.openxmlformats.org/markup-compatibility/2006">
              <mc:Choice xmlns:v="urn:schemas-microsoft-com:vml" Requires="v">
                <p:oleObj spid="_x0000_s76827" name="Equation" r:id="rId16" imgW="1650960" imgH="330120" progId="Equation.DSMT4">
                  <p:embed/>
                </p:oleObj>
              </mc:Choice>
              <mc:Fallback>
                <p:oleObj name="Equation" r:id="rId16" imgW="1650960" imgH="33012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6425" y="5467350"/>
                        <a:ext cx="4487863" cy="811213"/>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73758" name="Text Box 30"/>
          <p:cNvSpPr txBox="1">
            <a:spLocks noChangeArrowheads="1"/>
          </p:cNvSpPr>
          <p:nvPr/>
        </p:nvSpPr>
        <p:spPr bwMode="auto">
          <a:xfrm>
            <a:off x="396875" y="760413"/>
            <a:ext cx="835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ea typeface="楷体_GB2312" pitchFamily="49" charset="-122"/>
              </a:rPr>
              <a:t>一、周期函数展开成傅里叶级数</a:t>
            </a:r>
          </a:p>
        </p:txBody>
      </p:sp>
      <p:sp>
        <p:nvSpPr>
          <p:cNvPr id="73759" name="Text Box 31"/>
          <p:cNvSpPr txBox="1">
            <a:spLocks noChangeArrowheads="1"/>
          </p:cNvSpPr>
          <p:nvPr/>
        </p:nvSpPr>
        <p:spPr bwMode="auto">
          <a:xfrm>
            <a:off x="1584325" y="2033588"/>
            <a:ext cx="5797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b="1">
                <a:ea typeface="楷体_GB2312" pitchFamily="49" charset="-122"/>
              </a:rPr>
              <a:t>在一周期内有有限个极大、极小值。</a:t>
            </a:r>
          </a:p>
        </p:txBody>
      </p:sp>
      <p:sp>
        <p:nvSpPr>
          <p:cNvPr id="73760" name="Text Box 32"/>
          <p:cNvSpPr txBox="1">
            <a:spLocks noChangeArrowheads="1"/>
          </p:cNvSpPr>
          <p:nvPr/>
        </p:nvSpPr>
        <p:spPr bwMode="auto">
          <a:xfrm>
            <a:off x="1619250" y="1349375"/>
            <a:ext cx="57626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b="1">
                <a:ea typeface="楷体_GB2312" pitchFamily="49" charset="-122"/>
              </a:rPr>
              <a:t>有限个第一间断点。</a:t>
            </a:r>
          </a:p>
        </p:txBody>
      </p:sp>
      <p:sp>
        <p:nvSpPr>
          <p:cNvPr id="73761" name="Text Box 33"/>
          <p:cNvSpPr txBox="1">
            <a:spLocks noChangeArrowheads="1"/>
          </p:cNvSpPr>
          <p:nvPr/>
        </p:nvSpPr>
        <p:spPr bwMode="auto">
          <a:xfrm>
            <a:off x="647700" y="1457325"/>
            <a:ext cx="179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58"/>
                                        </p:tgtEl>
                                        <p:attrNameLst>
                                          <p:attrName>style.visibility</p:attrName>
                                        </p:attrNameLst>
                                      </p:cBhvr>
                                      <p:to>
                                        <p:strVal val="visible"/>
                                      </p:to>
                                    </p:set>
                                    <p:animEffect transition="in" filter="wipe(left)">
                                      <p:cBhvr>
                                        <p:cTn id="7" dur="500"/>
                                        <p:tgtEl>
                                          <p:spTgt spid="73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761"/>
                                        </p:tgtEl>
                                        <p:attrNameLst>
                                          <p:attrName>style.visibility</p:attrName>
                                        </p:attrNameLst>
                                      </p:cBhvr>
                                      <p:to>
                                        <p:strVal val="visible"/>
                                      </p:to>
                                    </p:set>
                                    <p:animEffect transition="in" filter="dissolve">
                                      <p:cBhvr>
                                        <p:cTn id="12" dur="500"/>
                                        <p:tgtEl>
                                          <p:spTgt spid="73761"/>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3760"/>
                                        </p:tgtEl>
                                        <p:attrNameLst>
                                          <p:attrName>style.visibility</p:attrName>
                                        </p:attrNameLst>
                                      </p:cBhvr>
                                      <p:to>
                                        <p:strVal val="visible"/>
                                      </p:to>
                                    </p:set>
                                    <p:animEffect transition="in" filter="dissolve">
                                      <p:cBhvr>
                                        <p:cTn id="16" dur="500"/>
                                        <p:tgtEl>
                                          <p:spTgt spid="73760"/>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73759"/>
                                        </p:tgtEl>
                                        <p:attrNameLst>
                                          <p:attrName>style.visibility</p:attrName>
                                        </p:attrNameLst>
                                      </p:cBhvr>
                                      <p:to>
                                        <p:strVal val="visible"/>
                                      </p:to>
                                    </p:set>
                                    <p:animEffect transition="in" filter="dissolve">
                                      <p:cBhvr>
                                        <p:cTn id="20" dur="500"/>
                                        <p:tgtEl>
                                          <p:spTgt spid="737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3734"/>
                                        </p:tgtEl>
                                        <p:attrNameLst>
                                          <p:attrName>style.visibility</p:attrName>
                                        </p:attrNameLst>
                                      </p:cBhvr>
                                      <p:to>
                                        <p:strVal val="visible"/>
                                      </p:to>
                                    </p:set>
                                    <p:anim calcmode="lin" valueType="num">
                                      <p:cBhvr additive="base">
                                        <p:cTn id="25" dur="500" fill="hold"/>
                                        <p:tgtEl>
                                          <p:spTgt spid="73734"/>
                                        </p:tgtEl>
                                        <p:attrNameLst>
                                          <p:attrName>ppt_x</p:attrName>
                                        </p:attrNameLst>
                                      </p:cBhvr>
                                      <p:tavLst>
                                        <p:tav tm="0">
                                          <p:val>
                                            <p:strVal val="0-#ppt_w/2"/>
                                          </p:val>
                                        </p:tav>
                                        <p:tav tm="100000">
                                          <p:val>
                                            <p:strVal val="#ppt_x"/>
                                          </p:val>
                                        </p:tav>
                                      </p:tavLst>
                                    </p:anim>
                                    <p:anim calcmode="lin" valueType="num">
                                      <p:cBhvr additive="base">
                                        <p:cTn id="26" dur="500" fill="hold"/>
                                        <p:tgtEl>
                                          <p:spTgt spid="7373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73733"/>
                                        </p:tgtEl>
                                        <p:attrNameLst>
                                          <p:attrName>style.visibility</p:attrName>
                                        </p:attrNameLst>
                                      </p:cBhvr>
                                      <p:to>
                                        <p:strVal val="visible"/>
                                      </p:to>
                                    </p:set>
                                    <p:animEffect transition="in" filter="box(out)">
                                      <p:cBhvr>
                                        <p:cTn id="31" dur="500"/>
                                        <p:tgtEl>
                                          <p:spTgt spid="737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nodeType="clickEffect">
                                  <p:stCondLst>
                                    <p:cond delay="0"/>
                                  </p:stCondLst>
                                  <p:childTnLst>
                                    <p:set>
                                      <p:cBhvr>
                                        <p:cTn id="35" dur="1" fill="hold">
                                          <p:stCondLst>
                                            <p:cond delay="0"/>
                                          </p:stCondLst>
                                        </p:cTn>
                                        <p:tgtEl>
                                          <p:spTgt spid="73744"/>
                                        </p:tgtEl>
                                        <p:attrNameLst>
                                          <p:attrName>style.visibility</p:attrName>
                                        </p:attrNameLst>
                                      </p:cBhvr>
                                      <p:to>
                                        <p:strVal val="visible"/>
                                      </p:to>
                                    </p:set>
                                    <p:animEffect transition="in" filter="box(out)">
                                      <p:cBhvr>
                                        <p:cTn id="36" dur="500"/>
                                        <p:tgtEl>
                                          <p:spTgt spid="737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73738"/>
                                        </p:tgtEl>
                                        <p:attrNameLst>
                                          <p:attrName>style.visibility</p:attrName>
                                        </p:attrNameLst>
                                      </p:cBhvr>
                                      <p:to>
                                        <p:strVal val="visible"/>
                                      </p:to>
                                    </p:set>
                                    <p:animEffect transition="in" filter="box(out)">
                                      <p:cBhvr>
                                        <p:cTn id="41" dur="500"/>
                                        <p:tgtEl>
                                          <p:spTgt spid="737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73746"/>
                                        </p:tgtEl>
                                        <p:attrNameLst>
                                          <p:attrName>style.visibility</p:attrName>
                                        </p:attrNameLst>
                                      </p:cBhvr>
                                      <p:to>
                                        <p:strVal val="visible"/>
                                      </p:to>
                                    </p:set>
                                    <p:animEffect transition="in" filter="box(out)">
                                      <p:cBhvr>
                                        <p:cTn id="46" dur="500"/>
                                        <p:tgtEl>
                                          <p:spTgt spid="7374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nodeType="clickEffect">
                                  <p:stCondLst>
                                    <p:cond delay="0"/>
                                  </p:stCondLst>
                                  <p:childTnLst>
                                    <p:set>
                                      <p:cBhvr>
                                        <p:cTn id="50" dur="1" fill="hold">
                                          <p:stCondLst>
                                            <p:cond delay="0"/>
                                          </p:stCondLst>
                                        </p:cTn>
                                        <p:tgtEl>
                                          <p:spTgt spid="73740"/>
                                        </p:tgtEl>
                                        <p:attrNameLst>
                                          <p:attrName>style.visibility</p:attrName>
                                        </p:attrNameLst>
                                      </p:cBhvr>
                                      <p:to>
                                        <p:strVal val="visible"/>
                                      </p:to>
                                    </p:set>
                                    <p:animEffect transition="in" filter="box(out)">
                                      <p:cBhvr>
                                        <p:cTn id="51" dur="500"/>
                                        <p:tgtEl>
                                          <p:spTgt spid="7374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nodeType="clickEffect">
                                  <p:stCondLst>
                                    <p:cond delay="0"/>
                                  </p:stCondLst>
                                  <p:childTnLst>
                                    <p:set>
                                      <p:cBhvr>
                                        <p:cTn id="55" dur="1" fill="hold">
                                          <p:stCondLst>
                                            <p:cond delay="0"/>
                                          </p:stCondLst>
                                        </p:cTn>
                                        <p:tgtEl>
                                          <p:spTgt spid="73748"/>
                                        </p:tgtEl>
                                        <p:attrNameLst>
                                          <p:attrName>style.visibility</p:attrName>
                                        </p:attrNameLst>
                                      </p:cBhvr>
                                      <p:to>
                                        <p:strVal val="visible"/>
                                      </p:to>
                                    </p:set>
                                    <p:animEffect transition="in" filter="box(out)">
                                      <p:cBhvr>
                                        <p:cTn id="56" dur="500"/>
                                        <p:tgtEl>
                                          <p:spTgt spid="73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8" grpId="0" autoUpdateAnimBg="0"/>
      <p:bldP spid="73759" grpId="0"/>
      <p:bldP spid="73760" grpId="0"/>
      <p:bldP spid="737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Text Box 5"/>
          <p:cNvSpPr txBox="1">
            <a:spLocks noChangeArrowheads="1"/>
          </p:cNvSpPr>
          <p:nvPr/>
        </p:nvSpPr>
        <p:spPr bwMode="auto">
          <a:xfrm>
            <a:off x="431800" y="1319213"/>
            <a:ext cx="8251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楷体_GB2312" pitchFamily="49" charset="-122"/>
              </a:rPr>
              <a:t>     上述分析表明，交流分量的响应所占的比例甚小，谐波次数越高，响应分量的比例越小。</a:t>
            </a:r>
          </a:p>
          <a:p>
            <a:r>
              <a:rPr lang="zh-CN" altLang="en-US" b="1">
                <a:ea typeface="楷体_GB2312" pitchFamily="49" charset="-122"/>
              </a:rPr>
              <a:t>     </a:t>
            </a:r>
            <a:r>
              <a:rPr lang="zh-CN" altLang="en-US" b="1">
                <a:solidFill>
                  <a:srgbClr val="0000FF"/>
                </a:solidFill>
                <a:ea typeface="楷体_GB2312" pitchFamily="49" charset="-122"/>
              </a:rPr>
              <a:t>电感元件对高次谐波有着较强的抑制作用；</a:t>
            </a:r>
          </a:p>
          <a:p>
            <a:r>
              <a:rPr lang="zh-CN" altLang="en-US" b="1">
                <a:solidFill>
                  <a:srgbClr val="0000FF"/>
                </a:solidFill>
                <a:ea typeface="楷体_GB2312" pitchFamily="49" charset="-122"/>
              </a:rPr>
              <a:t>     而电容元件对高次谐波电流有畅通作用。</a:t>
            </a:r>
          </a:p>
        </p:txBody>
      </p:sp>
      <p:sp>
        <p:nvSpPr>
          <p:cNvPr id="136198" name="Text Box 6"/>
          <p:cNvSpPr txBox="1">
            <a:spLocks noChangeArrowheads="1"/>
          </p:cNvSpPr>
          <p:nvPr/>
        </p:nvSpPr>
        <p:spPr bwMode="auto">
          <a:xfrm>
            <a:off x="431800" y="3236913"/>
            <a:ext cx="8251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FF"/>
                </a:solidFill>
                <a:ea typeface="楷体_GB2312" pitchFamily="49" charset="-122"/>
              </a:rPr>
              <a:t>      在电力系统中</a:t>
            </a:r>
            <a:r>
              <a:rPr lang="zh-CN" altLang="en-US" b="1">
                <a:ea typeface="楷体_GB2312" pitchFamily="49" charset="-122"/>
              </a:rPr>
              <a:t>，高次谐波会给整个系统带来极大的危害，如使电能质量降低，损坏电力电容器、电缆、电动机等，增加线路损耗。</a:t>
            </a:r>
          </a:p>
          <a:p>
            <a:r>
              <a:rPr lang="zh-CN" altLang="en-US" b="1">
                <a:ea typeface="楷体_GB2312" pitchFamily="49" charset="-122"/>
              </a:rPr>
              <a:t>      因此，</a:t>
            </a:r>
            <a:r>
              <a:rPr lang="zh-CN" altLang="en-US" b="1">
                <a:solidFill>
                  <a:srgbClr val="0000FF"/>
                </a:solidFill>
                <a:ea typeface="楷体_GB2312" pitchFamily="49" charset="-122"/>
              </a:rPr>
              <a:t>要想办法消除高次谐波分量。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dissolve">
                                      <p:cBhvr>
                                        <p:cTn id="7" dur="500"/>
                                        <p:tgtEl>
                                          <p:spTgt spid="136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6198"/>
                                        </p:tgtEl>
                                        <p:attrNameLst>
                                          <p:attrName>style.visibility</p:attrName>
                                        </p:attrNameLst>
                                      </p:cBhvr>
                                      <p:to>
                                        <p:strVal val="visible"/>
                                      </p:to>
                                    </p:set>
                                    <p:animEffect transition="in" filter="dissolve">
                                      <p:cBhvr>
                                        <p:cTn id="12" dur="5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p:bldP spid="13619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58775" y="739775"/>
            <a:ext cx="838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ea typeface="楷体_GB2312" pitchFamily="49" charset="-122"/>
              </a:rPr>
              <a:t>低通滤波器：</a:t>
            </a:r>
            <a:r>
              <a:rPr lang="zh-CN" altLang="en-US" b="1">
                <a:ea typeface="楷体_GB2312" pitchFamily="49" charset="-122"/>
              </a:rPr>
              <a:t>滤掉输入的高频成分，通过低频成分。</a:t>
            </a:r>
          </a:p>
        </p:txBody>
      </p:sp>
      <p:sp>
        <p:nvSpPr>
          <p:cNvPr id="145447" name="Text Box 39"/>
          <p:cNvSpPr txBox="1">
            <a:spLocks noChangeArrowheads="1"/>
          </p:cNvSpPr>
          <p:nvPr/>
        </p:nvSpPr>
        <p:spPr bwMode="auto">
          <a:xfrm>
            <a:off x="381000" y="3727450"/>
            <a:ext cx="836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ea typeface="楷体_GB2312" pitchFamily="49" charset="-122"/>
              </a:rPr>
              <a:t>高通滤波器：</a:t>
            </a:r>
            <a:r>
              <a:rPr lang="zh-CN" altLang="en-US" b="1">
                <a:ea typeface="楷体_GB2312" pitchFamily="49" charset="-122"/>
              </a:rPr>
              <a:t>滤掉输入的低频成分，通过高频成分。</a:t>
            </a:r>
          </a:p>
        </p:txBody>
      </p:sp>
      <p:grpSp>
        <p:nvGrpSpPr>
          <p:cNvPr id="145537" name="Group 129"/>
          <p:cNvGrpSpPr>
            <a:grpSpLocks/>
          </p:cNvGrpSpPr>
          <p:nvPr/>
        </p:nvGrpSpPr>
        <p:grpSpPr bwMode="auto">
          <a:xfrm>
            <a:off x="2087563" y="1304925"/>
            <a:ext cx="4248150" cy="1905000"/>
            <a:chOff x="1315" y="711"/>
            <a:chExt cx="2676" cy="1200"/>
          </a:xfrm>
        </p:grpSpPr>
        <p:sp>
          <p:nvSpPr>
            <p:cNvPr id="145463" name="Line 55"/>
            <p:cNvSpPr>
              <a:spLocks noChangeShapeType="1"/>
            </p:cNvSpPr>
            <p:nvPr/>
          </p:nvSpPr>
          <p:spPr bwMode="auto">
            <a:xfrm>
              <a:off x="2857" y="1050"/>
              <a:ext cx="0" cy="839"/>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55" name="Line 47"/>
            <p:cNvSpPr>
              <a:spLocks noChangeShapeType="1"/>
            </p:cNvSpPr>
            <p:nvPr/>
          </p:nvSpPr>
          <p:spPr bwMode="auto">
            <a:xfrm>
              <a:off x="1497" y="1050"/>
              <a:ext cx="22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48" name="Rectangle 9"/>
            <p:cNvSpPr>
              <a:spLocks noChangeArrowheads="1"/>
            </p:cNvSpPr>
            <p:nvPr/>
          </p:nvSpPr>
          <p:spPr bwMode="auto">
            <a:xfrm>
              <a:off x="2018" y="999"/>
              <a:ext cx="272" cy="91"/>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grpSp>
          <p:nvGrpSpPr>
            <p:cNvPr id="145449" name="Group 47"/>
            <p:cNvGrpSpPr>
              <a:grpSpLocks/>
            </p:cNvGrpSpPr>
            <p:nvPr/>
          </p:nvGrpSpPr>
          <p:grpSpPr bwMode="auto">
            <a:xfrm>
              <a:off x="2766" y="1317"/>
              <a:ext cx="182" cy="317"/>
              <a:chOff x="4059" y="1873"/>
              <a:chExt cx="182" cy="317"/>
            </a:xfrm>
          </p:grpSpPr>
          <p:sp useBgFill="1">
            <p:nvSpPr>
              <p:cNvPr id="145450" name="Rectangle 48"/>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pPr algn="ctr"/>
                <a:endParaRPr lang="zh-CN" altLang="en-US" b="1"/>
              </a:p>
            </p:txBody>
          </p:sp>
          <p:sp>
            <p:nvSpPr>
              <p:cNvPr id="145451" name="Line 49"/>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52" name="Rectangle 50"/>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5453" name="Rectangle 51"/>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pPr algn="ctr"/>
                <a:endParaRPr lang="zh-CN" altLang="en-US" b="1"/>
              </a:p>
            </p:txBody>
          </p:sp>
          <p:sp>
            <p:nvSpPr>
              <p:cNvPr id="145454" name="Line 52"/>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5456" name="Oval 66"/>
            <p:cNvSpPr>
              <a:spLocks noChangeArrowheads="1"/>
            </p:cNvSpPr>
            <p:nvPr/>
          </p:nvSpPr>
          <p:spPr bwMode="auto">
            <a:xfrm>
              <a:off x="3720" y="1027"/>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457" name="Oval 96"/>
            <p:cNvSpPr>
              <a:spLocks noChangeArrowheads="1"/>
            </p:cNvSpPr>
            <p:nvPr/>
          </p:nvSpPr>
          <p:spPr bwMode="auto">
            <a:xfrm>
              <a:off x="1451" y="1022"/>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459" name="Line 51"/>
            <p:cNvSpPr>
              <a:spLocks noChangeShapeType="1"/>
            </p:cNvSpPr>
            <p:nvPr/>
          </p:nvSpPr>
          <p:spPr bwMode="auto">
            <a:xfrm>
              <a:off x="1497" y="1889"/>
              <a:ext cx="22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60" name="Oval 66"/>
            <p:cNvSpPr>
              <a:spLocks noChangeArrowheads="1"/>
            </p:cNvSpPr>
            <p:nvPr/>
          </p:nvSpPr>
          <p:spPr bwMode="auto">
            <a:xfrm>
              <a:off x="3720" y="1866"/>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461" name="Oval 96"/>
            <p:cNvSpPr>
              <a:spLocks noChangeArrowheads="1"/>
            </p:cNvSpPr>
            <p:nvPr/>
          </p:nvSpPr>
          <p:spPr bwMode="auto">
            <a:xfrm>
              <a:off x="1451" y="1861"/>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487" name="Text Box 67"/>
            <p:cNvSpPr txBox="1">
              <a:spLocks noChangeArrowheads="1"/>
            </p:cNvSpPr>
            <p:nvPr/>
          </p:nvSpPr>
          <p:spPr bwMode="auto">
            <a:xfrm>
              <a:off x="2041" y="711"/>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R</a:t>
              </a:r>
            </a:p>
          </p:txBody>
        </p:sp>
        <p:sp>
          <p:nvSpPr>
            <p:cNvPr id="145493" name="Text Box 67"/>
            <p:cNvSpPr txBox="1">
              <a:spLocks noChangeArrowheads="1"/>
            </p:cNvSpPr>
            <p:nvPr/>
          </p:nvSpPr>
          <p:spPr bwMode="auto">
            <a:xfrm>
              <a:off x="2968" y="134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C</a:t>
              </a:r>
            </a:p>
          </p:txBody>
        </p:sp>
        <p:sp>
          <p:nvSpPr>
            <p:cNvPr id="145495" name="Text Box 101"/>
            <p:cNvSpPr txBox="1">
              <a:spLocks noChangeArrowheads="1"/>
            </p:cNvSpPr>
            <p:nvPr/>
          </p:nvSpPr>
          <p:spPr bwMode="auto">
            <a:xfrm>
              <a:off x="1383" y="1210"/>
              <a:ext cx="2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a:t>
              </a:r>
              <a:endParaRPr lang="en-US" altLang="zh-CN" b="1" baseline="-25000"/>
            </a:p>
          </p:txBody>
        </p:sp>
        <p:sp>
          <p:nvSpPr>
            <p:cNvPr id="145496" name="Text Box 102"/>
            <p:cNvSpPr txBox="1">
              <a:spLocks noChangeArrowheads="1"/>
            </p:cNvSpPr>
            <p:nvPr/>
          </p:nvSpPr>
          <p:spPr bwMode="auto">
            <a:xfrm>
              <a:off x="1315" y="1357"/>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U</a:t>
              </a:r>
              <a:r>
                <a:rPr lang="en-US" altLang="zh-CN" b="1" i="1" baseline="-25000"/>
                <a:t>i</a:t>
              </a:r>
              <a:endParaRPr lang="en-US" altLang="zh-CN" b="1" i="1"/>
            </a:p>
          </p:txBody>
        </p:sp>
        <p:sp>
          <p:nvSpPr>
            <p:cNvPr id="145497" name="Text Box 101"/>
            <p:cNvSpPr txBox="1">
              <a:spLocks noChangeArrowheads="1"/>
            </p:cNvSpPr>
            <p:nvPr/>
          </p:nvSpPr>
          <p:spPr bwMode="auto">
            <a:xfrm>
              <a:off x="3651" y="1199"/>
              <a:ext cx="2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a:t>
              </a:r>
              <a:endParaRPr lang="en-US" altLang="zh-CN" b="1" baseline="-25000"/>
            </a:p>
          </p:txBody>
        </p:sp>
        <p:sp>
          <p:nvSpPr>
            <p:cNvPr id="145498" name="Text Box 102"/>
            <p:cNvSpPr txBox="1">
              <a:spLocks noChangeArrowheads="1"/>
            </p:cNvSpPr>
            <p:nvPr/>
          </p:nvSpPr>
          <p:spPr bwMode="auto">
            <a:xfrm>
              <a:off x="3583" y="1346"/>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U</a:t>
              </a:r>
              <a:r>
                <a:rPr lang="en-US" altLang="zh-CN" b="1" baseline="-25000"/>
                <a:t>o</a:t>
              </a:r>
              <a:endParaRPr lang="en-US" altLang="zh-CN" b="1"/>
            </a:p>
          </p:txBody>
        </p:sp>
        <p:sp>
          <p:nvSpPr>
            <p:cNvPr id="145503" name="Line 95"/>
            <p:cNvSpPr>
              <a:spLocks noChangeShapeType="1"/>
            </p:cNvSpPr>
            <p:nvPr/>
          </p:nvSpPr>
          <p:spPr bwMode="auto">
            <a:xfrm>
              <a:off x="1655" y="1257"/>
              <a:ext cx="0" cy="4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04" name="Line 96"/>
            <p:cNvSpPr>
              <a:spLocks noChangeShapeType="1"/>
            </p:cNvSpPr>
            <p:nvPr/>
          </p:nvSpPr>
          <p:spPr bwMode="auto">
            <a:xfrm>
              <a:off x="3538" y="1271"/>
              <a:ext cx="0" cy="4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5535" name="Group 127"/>
          <p:cNvGrpSpPr>
            <a:grpSpLocks/>
          </p:cNvGrpSpPr>
          <p:nvPr/>
        </p:nvGrpSpPr>
        <p:grpSpPr bwMode="auto">
          <a:xfrm>
            <a:off x="2087563" y="4292600"/>
            <a:ext cx="4248150" cy="1943100"/>
            <a:chOff x="249" y="2750"/>
            <a:chExt cx="2676" cy="1224"/>
          </a:xfrm>
        </p:grpSpPr>
        <p:sp>
          <p:nvSpPr>
            <p:cNvPr id="145506" name="Line 98"/>
            <p:cNvSpPr>
              <a:spLocks noChangeShapeType="1"/>
            </p:cNvSpPr>
            <p:nvPr/>
          </p:nvSpPr>
          <p:spPr bwMode="auto">
            <a:xfrm>
              <a:off x="1791" y="3113"/>
              <a:ext cx="0" cy="839"/>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07" name="Line 99"/>
            <p:cNvSpPr>
              <a:spLocks noChangeShapeType="1"/>
            </p:cNvSpPr>
            <p:nvPr/>
          </p:nvSpPr>
          <p:spPr bwMode="auto">
            <a:xfrm>
              <a:off x="431" y="3113"/>
              <a:ext cx="22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5" name="Oval 66"/>
            <p:cNvSpPr>
              <a:spLocks noChangeArrowheads="1"/>
            </p:cNvSpPr>
            <p:nvPr/>
          </p:nvSpPr>
          <p:spPr bwMode="auto">
            <a:xfrm>
              <a:off x="2654" y="3090"/>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516" name="Oval 96"/>
            <p:cNvSpPr>
              <a:spLocks noChangeArrowheads="1"/>
            </p:cNvSpPr>
            <p:nvPr/>
          </p:nvSpPr>
          <p:spPr bwMode="auto">
            <a:xfrm>
              <a:off x="385" y="3085"/>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517" name="Line 109"/>
            <p:cNvSpPr>
              <a:spLocks noChangeShapeType="1"/>
            </p:cNvSpPr>
            <p:nvPr/>
          </p:nvSpPr>
          <p:spPr bwMode="auto">
            <a:xfrm>
              <a:off x="431" y="3952"/>
              <a:ext cx="22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8" name="Oval 66"/>
            <p:cNvSpPr>
              <a:spLocks noChangeArrowheads="1"/>
            </p:cNvSpPr>
            <p:nvPr/>
          </p:nvSpPr>
          <p:spPr bwMode="auto">
            <a:xfrm>
              <a:off x="2654" y="3929"/>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519" name="Oval 96"/>
            <p:cNvSpPr>
              <a:spLocks noChangeArrowheads="1"/>
            </p:cNvSpPr>
            <p:nvPr/>
          </p:nvSpPr>
          <p:spPr bwMode="auto">
            <a:xfrm>
              <a:off x="385" y="3924"/>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p>
          </p:txBody>
        </p:sp>
        <p:sp>
          <p:nvSpPr>
            <p:cNvPr id="145520" name="Text Box 67"/>
            <p:cNvSpPr txBox="1">
              <a:spLocks noChangeArrowheads="1"/>
            </p:cNvSpPr>
            <p:nvPr/>
          </p:nvSpPr>
          <p:spPr bwMode="auto">
            <a:xfrm>
              <a:off x="1856" y="340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R</a:t>
              </a:r>
            </a:p>
          </p:txBody>
        </p:sp>
        <p:sp>
          <p:nvSpPr>
            <p:cNvPr id="145521" name="Text Box 67"/>
            <p:cNvSpPr txBox="1">
              <a:spLocks noChangeArrowheads="1"/>
            </p:cNvSpPr>
            <p:nvPr/>
          </p:nvSpPr>
          <p:spPr bwMode="auto">
            <a:xfrm>
              <a:off x="972" y="275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C</a:t>
              </a:r>
            </a:p>
          </p:txBody>
        </p:sp>
        <p:sp>
          <p:nvSpPr>
            <p:cNvPr id="145522" name="Text Box 101"/>
            <p:cNvSpPr txBox="1">
              <a:spLocks noChangeArrowheads="1"/>
            </p:cNvSpPr>
            <p:nvPr/>
          </p:nvSpPr>
          <p:spPr bwMode="auto">
            <a:xfrm>
              <a:off x="317" y="3273"/>
              <a:ext cx="2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a:t>
              </a:r>
              <a:endParaRPr lang="en-US" altLang="zh-CN" b="1" baseline="-25000"/>
            </a:p>
          </p:txBody>
        </p:sp>
        <p:sp>
          <p:nvSpPr>
            <p:cNvPr id="145523" name="Text Box 102"/>
            <p:cNvSpPr txBox="1">
              <a:spLocks noChangeArrowheads="1"/>
            </p:cNvSpPr>
            <p:nvPr/>
          </p:nvSpPr>
          <p:spPr bwMode="auto">
            <a:xfrm>
              <a:off x="249" y="342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U</a:t>
              </a:r>
              <a:r>
                <a:rPr lang="en-US" altLang="zh-CN" b="1" i="1" baseline="-25000"/>
                <a:t>i</a:t>
              </a:r>
              <a:endParaRPr lang="en-US" altLang="zh-CN" b="1" i="1"/>
            </a:p>
          </p:txBody>
        </p:sp>
        <p:sp>
          <p:nvSpPr>
            <p:cNvPr id="145524" name="Text Box 101"/>
            <p:cNvSpPr txBox="1">
              <a:spLocks noChangeArrowheads="1"/>
            </p:cNvSpPr>
            <p:nvPr/>
          </p:nvSpPr>
          <p:spPr bwMode="auto">
            <a:xfrm>
              <a:off x="2585" y="3262"/>
              <a:ext cx="2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a:t>
              </a:r>
              <a:endParaRPr lang="en-US" altLang="zh-CN" b="1" baseline="-25000"/>
            </a:p>
          </p:txBody>
        </p:sp>
        <p:sp>
          <p:nvSpPr>
            <p:cNvPr id="145525" name="Text Box 102"/>
            <p:cNvSpPr txBox="1">
              <a:spLocks noChangeArrowheads="1"/>
            </p:cNvSpPr>
            <p:nvPr/>
          </p:nvSpPr>
          <p:spPr bwMode="auto">
            <a:xfrm>
              <a:off x="2517" y="340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U</a:t>
              </a:r>
              <a:r>
                <a:rPr lang="en-US" altLang="zh-CN" b="1" baseline="-25000"/>
                <a:t>o</a:t>
              </a:r>
              <a:endParaRPr lang="en-US" altLang="zh-CN" b="1"/>
            </a:p>
          </p:txBody>
        </p:sp>
        <p:sp>
          <p:nvSpPr>
            <p:cNvPr id="145526" name="Line 118"/>
            <p:cNvSpPr>
              <a:spLocks noChangeShapeType="1"/>
            </p:cNvSpPr>
            <p:nvPr/>
          </p:nvSpPr>
          <p:spPr bwMode="auto">
            <a:xfrm>
              <a:off x="589" y="3320"/>
              <a:ext cx="0" cy="4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27" name="Line 119"/>
            <p:cNvSpPr>
              <a:spLocks noChangeShapeType="1"/>
            </p:cNvSpPr>
            <p:nvPr/>
          </p:nvSpPr>
          <p:spPr bwMode="auto">
            <a:xfrm>
              <a:off x="2472" y="3334"/>
              <a:ext cx="0" cy="4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5528" name="Group 53"/>
            <p:cNvGrpSpPr>
              <a:grpSpLocks/>
            </p:cNvGrpSpPr>
            <p:nvPr/>
          </p:nvGrpSpPr>
          <p:grpSpPr bwMode="auto">
            <a:xfrm>
              <a:off x="930" y="3015"/>
              <a:ext cx="317" cy="188"/>
              <a:chOff x="3334" y="1911"/>
              <a:chExt cx="317" cy="188"/>
            </a:xfrm>
          </p:grpSpPr>
          <p:sp useBgFill="1">
            <p:nvSpPr>
              <p:cNvPr id="145529" name="Rectangle 54"/>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rot="10800000" vert="eaVert" wrap="none" anchor="ctr"/>
              <a:lstStyle/>
              <a:p>
                <a:pPr algn="ctr"/>
                <a:endParaRPr lang="zh-CN" altLang="en-US" b="1"/>
              </a:p>
            </p:txBody>
          </p:sp>
          <p:sp>
            <p:nvSpPr>
              <p:cNvPr id="145530" name="Line 55"/>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31" name="Rectangle 56"/>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5532" name="Rectangle 57"/>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vert="eaVert" wrap="none" anchor="ctr"/>
              <a:lstStyle/>
              <a:p>
                <a:pPr algn="ctr"/>
                <a:endParaRPr lang="zh-CN" altLang="en-US" b="1"/>
              </a:p>
            </p:txBody>
          </p:sp>
          <p:sp>
            <p:nvSpPr>
              <p:cNvPr id="145533" name="Line 58"/>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5534" name="Rectangle 10"/>
            <p:cNvSpPr>
              <a:spLocks noChangeArrowheads="1"/>
            </p:cNvSpPr>
            <p:nvPr/>
          </p:nvSpPr>
          <p:spPr bwMode="auto">
            <a:xfrm rot="5400000">
              <a:off x="1656" y="3497"/>
              <a:ext cx="272" cy="91"/>
            </a:xfrm>
            <a:prstGeom prst="rect">
              <a:avLst/>
            </a:prstGeom>
            <a:solidFill>
              <a:srgbClr val="00FFFF"/>
            </a:solidFill>
            <a:ln w="19050" algn="ctr">
              <a:solidFill>
                <a:schemeClr val="tx1"/>
              </a:solidFill>
              <a:miter lim="800000"/>
              <a:headEnd/>
              <a:tailEnd/>
            </a:ln>
          </p:spPr>
          <p:txBody>
            <a:bodyPr rot="10800000" vert="eaVert" wrap="none" anchor="ctr"/>
            <a:lstStyle/>
            <a:p>
              <a:pPr algn="ct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dissolve">
                                      <p:cBhvr>
                                        <p:cTn id="7" dur="500"/>
                                        <p:tgtEl>
                                          <p:spTgt spid="14541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5537"/>
                                        </p:tgtEl>
                                        <p:attrNameLst>
                                          <p:attrName>style.visibility</p:attrName>
                                        </p:attrNameLst>
                                      </p:cBhvr>
                                      <p:to>
                                        <p:strVal val="visible"/>
                                      </p:to>
                                    </p:set>
                                    <p:animEffect transition="in" filter="dissolve">
                                      <p:cBhvr>
                                        <p:cTn id="11" dur="500"/>
                                        <p:tgtEl>
                                          <p:spTgt spid="1455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145447"/>
                                        </p:tgtEl>
                                        <p:attrNameLst>
                                          <p:attrName>style.visibility</p:attrName>
                                        </p:attrNameLst>
                                      </p:cBhvr>
                                      <p:to>
                                        <p:strVal val="visible"/>
                                      </p:to>
                                    </p:set>
                                    <p:anim calcmode="lin" valueType="num">
                                      <p:cBhvr>
                                        <p:cTn id="16" dur="500" fill="hold"/>
                                        <p:tgtEl>
                                          <p:spTgt spid="145447"/>
                                        </p:tgtEl>
                                        <p:attrNameLst>
                                          <p:attrName>ppt_w</p:attrName>
                                        </p:attrNameLst>
                                      </p:cBhvr>
                                      <p:tavLst>
                                        <p:tav tm="0">
                                          <p:val>
                                            <p:fltVal val="0"/>
                                          </p:val>
                                        </p:tav>
                                        <p:tav tm="100000">
                                          <p:val>
                                            <p:strVal val="#ppt_w"/>
                                          </p:val>
                                        </p:tav>
                                      </p:tavLst>
                                    </p:anim>
                                    <p:anim calcmode="lin" valueType="num">
                                      <p:cBhvr>
                                        <p:cTn id="17" dur="500" fill="hold"/>
                                        <p:tgtEl>
                                          <p:spTgt spid="145447"/>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45535"/>
                                        </p:tgtEl>
                                        <p:attrNameLst>
                                          <p:attrName>style.visibility</p:attrName>
                                        </p:attrNameLst>
                                      </p:cBhvr>
                                      <p:to>
                                        <p:strVal val="visible"/>
                                      </p:to>
                                    </p:set>
                                    <p:animEffect transition="in" filter="dissolve">
                                      <p:cBhvr>
                                        <p:cTn id="21" dur="500"/>
                                        <p:tgtEl>
                                          <p:spTgt spid="145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4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612775" y="739775"/>
            <a:ext cx="7488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其它形式的滤波电路：</a:t>
            </a:r>
          </a:p>
        </p:txBody>
      </p:sp>
      <p:sp>
        <p:nvSpPr>
          <p:cNvPr id="62568" name="Text Box 104"/>
          <p:cNvSpPr txBox="1">
            <a:spLocks noChangeArrowheads="1"/>
          </p:cNvSpPr>
          <p:nvPr/>
        </p:nvSpPr>
        <p:spPr bwMode="auto">
          <a:xfrm>
            <a:off x="1079500" y="4411663"/>
            <a:ext cx="320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000FF"/>
                </a:solidFill>
                <a:ea typeface="楷体_GB2312" pitchFamily="49" charset="-122"/>
              </a:rPr>
              <a:t>带通滤波器</a:t>
            </a:r>
          </a:p>
        </p:txBody>
      </p:sp>
      <p:sp>
        <p:nvSpPr>
          <p:cNvPr id="62569" name="Text Box 105"/>
          <p:cNvSpPr txBox="1">
            <a:spLocks noChangeArrowheads="1"/>
          </p:cNvSpPr>
          <p:nvPr/>
        </p:nvSpPr>
        <p:spPr bwMode="auto">
          <a:xfrm>
            <a:off x="5256213" y="4400550"/>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solidFill>
                  <a:srgbClr val="0000FF"/>
                </a:solidFill>
                <a:ea typeface="楷体_GB2312" pitchFamily="49" charset="-122"/>
              </a:rPr>
              <a:t>带阻滤波器</a:t>
            </a:r>
          </a:p>
        </p:txBody>
      </p:sp>
      <p:grpSp>
        <p:nvGrpSpPr>
          <p:cNvPr id="2" name="Group 254"/>
          <p:cNvGrpSpPr>
            <a:grpSpLocks/>
          </p:cNvGrpSpPr>
          <p:nvPr/>
        </p:nvGrpSpPr>
        <p:grpSpPr bwMode="auto">
          <a:xfrm>
            <a:off x="755650" y="1566863"/>
            <a:ext cx="3743325" cy="2400300"/>
            <a:chOff x="1701" y="171"/>
            <a:chExt cx="2358" cy="1512"/>
          </a:xfrm>
        </p:grpSpPr>
        <p:sp>
          <p:nvSpPr>
            <p:cNvPr id="30773" name="Line 206"/>
            <p:cNvSpPr>
              <a:spLocks noChangeShapeType="1"/>
            </p:cNvSpPr>
            <p:nvPr/>
          </p:nvSpPr>
          <p:spPr bwMode="auto">
            <a:xfrm>
              <a:off x="2677" y="777"/>
              <a:ext cx="0" cy="7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4" name="Line 207"/>
            <p:cNvSpPr>
              <a:spLocks noChangeShapeType="1"/>
            </p:cNvSpPr>
            <p:nvPr/>
          </p:nvSpPr>
          <p:spPr bwMode="auto">
            <a:xfrm>
              <a:off x="3085" y="777"/>
              <a:ext cx="0" cy="7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5" name="Line 214"/>
            <p:cNvSpPr>
              <a:spLocks noChangeShapeType="1"/>
            </p:cNvSpPr>
            <p:nvPr/>
          </p:nvSpPr>
          <p:spPr bwMode="auto">
            <a:xfrm>
              <a:off x="1746" y="572"/>
              <a:ext cx="22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Text Box 116"/>
            <p:cNvSpPr txBox="1">
              <a:spLocks noChangeArrowheads="1"/>
            </p:cNvSpPr>
            <p:nvPr/>
          </p:nvSpPr>
          <p:spPr bwMode="auto">
            <a:xfrm>
              <a:off x="2379" y="98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2</a:t>
              </a:r>
              <a:endParaRPr lang="en-US" altLang="zh-CN" b="1">
                <a:ea typeface="楷体_GB2312" pitchFamily="49" charset="-122"/>
              </a:endParaRPr>
            </a:p>
          </p:txBody>
        </p:sp>
        <p:sp>
          <p:nvSpPr>
            <p:cNvPr id="30777" name="Text Box 117"/>
            <p:cNvSpPr txBox="1">
              <a:spLocks noChangeArrowheads="1"/>
            </p:cNvSpPr>
            <p:nvPr/>
          </p:nvSpPr>
          <p:spPr bwMode="auto">
            <a:xfrm>
              <a:off x="1925" y="187"/>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1</a:t>
              </a:r>
              <a:endParaRPr lang="en-US" altLang="zh-CN" b="1">
                <a:ea typeface="楷体_GB2312" pitchFamily="49" charset="-122"/>
              </a:endParaRPr>
            </a:p>
          </p:txBody>
        </p:sp>
        <p:sp>
          <p:nvSpPr>
            <p:cNvPr id="30778" name="Text Box 118"/>
            <p:cNvSpPr txBox="1">
              <a:spLocks noChangeArrowheads="1"/>
            </p:cNvSpPr>
            <p:nvPr/>
          </p:nvSpPr>
          <p:spPr bwMode="auto">
            <a:xfrm>
              <a:off x="3175" y="98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r>
                <a:rPr lang="en-US" altLang="zh-CN" b="1" baseline="-25000">
                  <a:ea typeface="楷体_GB2312" pitchFamily="49" charset="-122"/>
                </a:rPr>
                <a:t>2</a:t>
              </a:r>
              <a:endParaRPr lang="en-US" altLang="zh-CN" b="1">
                <a:ea typeface="楷体_GB2312" pitchFamily="49" charset="-122"/>
              </a:endParaRPr>
            </a:p>
          </p:txBody>
        </p:sp>
        <p:sp>
          <p:nvSpPr>
            <p:cNvPr id="30779" name="Text Box 142"/>
            <p:cNvSpPr txBox="1">
              <a:spLocks noChangeArrowheads="1"/>
            </p:cNvSpPr>
            <p:nvPr/>
          </p:nvSpPr>
          <p:spPr bwMode="auto">
            <a:xfrm>
              <a:off x="3195" y="19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3</a:t>
              </a:r>
              <a:endParaRPr lang="en-US" altLang="zh-CN" b="1">
                <a:ea typeface="楷体_GB2312" pitchFamily="49" charset="-122"/>
              </a:endParaRPr>
            </a:p>
          </p:txBody>
        </p:sp>
        <p:sp>
          <p:nvSpPr>
            <p:cNvPr id="30780" name="Text Box 155"/>
            <p:cNvSpPr txBox="1">
              <a:spLocks noChangeArrowheads="1"/>
            </p:cNvSpPr>
            <p:nvPr/>
          </p:nvSpPr>
          <p:spPr bwMode="auto">
            <a:xfrm>
              <a:off x="2313" y="171"/>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r>
                <a:rPr lang="en-US" altLang="zh-CN" b="1" baseline="-25000">
                  <a:ea typeface="楷体_GB2312" pitchFamily="49" charset="-122"/>
                </a:rPr>
                <a:t>1</a:t>
              </a:r>
              <a:endParaRPr lang="en-US" altLang="zh-CN" b="1">
                <a:ea typeface="楷体_GB2312" pitchFamily="49" charset="-122"/>
              </a:endParaRPr>
            </a:p>
          </p:txBody>
        </p:sp>
        <p:sp>
          <p:nvSpPr>
            <p:cNvPr id="30781" name="Text Box 156"/>
            <p:cNvSpPr txBox="1">
              <a:spLocks noChangeArrowheads="1"/>
            </p:cNvSpPr>
            <p:nvPr/>
          </p:nvSpPr>
          <p:spPr bwMode="auto">
            <a:xfrm>
              <a:off x="3638" y="1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r>
                <a:rPr lang="en-US" altLang="zh-CN" b="1" baseline="-25000">
                  <a:ea typeface="楷体_GB2312" pitchFamily="49" charset="-122"/>
                </a:rPr>
                <a:t>3</a:t>
              </a:r>
              <a:endParaRPr lang="en-US" altLang="zh-CN" b="1">
                <a:ea typeface="楷体_GB2312" pitchFamily="49" charset="-122"/>
              </a:endParaRPr>
            </a:p>
          </p:txBody>
        </p:sp>
        <p:sp>
          <p:nvSpPr>
            <p:cNvPr id="30782" name="Freeform 166"/>
            <p:cNvSpPr>
              <a:spLocks/>
            </p:cNvSpPr>
            <p:nvPr/>
          </p:nvSpPr>
          <p:spPr bwMode="auto">
            <a:xfrm rot="10800000">
              <a:off x="2654" y="981"/>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sp>
          <p:nvSpPr>
            <p:cNvPr id="30783" name="Freeform 167"/>
            <p:cNvSpPr>
              <a:spLocks/>
            </p:cNvSpPr>
            <p:nvPr/>
          </p:nvSpPr>
          <p:spPr bwMode="auto">
            <a:xfrm rot="5400000">
              <a:off x="3265" y="391"/>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grpSp>
          <p:nvGrpSpPr>
            <p:cNvPr id="30784" name="Group 168"/>
            <p:cNvGrpSpPr>
              <a:grpSpLocks/>
            </p:cNvGrpSpPr>
            <p:nvPr/>
          </p:nvGrpSpPr>
          <p:grpSpPr bwMode="auto">
            <a:xfrm>
              <a:off x="2993" y="981"/>
              <a:ext cx="182" cy="317"/>
              <a:chOff x="4059" y="1873"/>
              <a:chExt cx="182" cy="317"/>
            </a:xfrm>
          </p:grpSpPr>
          <p:sp useBgFill="1">
            <p:nvSpPr>
              <p:cNvPr id="30807" name="Rectangle 169"/>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30808" name="Line 170"/>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9" name="Rectangle 171"/>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810" name="Rectangle 172"/>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811" name="Line 173"/>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85" name="Group 174"/>
            <p:cNvGrpSpPr>
              <a:grpSpLocks/>
            </p:cNvGrpSpPr>
            <p:nvPr/>
          </p:nvGrpSpPr>
          <p:grpSpPr bwMode="auto">
            <a:xfrm>
              <a:off x="3606" y="475"/>
              <a:ext cx="317" cy="188"/>
              <a:chOff x="3334" y="1911"/>
              <a:chExt cx="317" cy="188"/>
            </a:xfrm>
          </p:grpSpPr>
          <p:sp useBgFill="1">
            <p:nvSpPr>
              <p:cNvPr id="30802" name="Rectangle 175"/>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30803" name="Line 176"/>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4" name="Rectangle 177"/>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805" name="Rectangle 178"/>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806" name="Line 179"/>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86" name="Oval 182"/>
            <p:cNvSpPr>
              <a:spLocks noChangeArrowheads="1"/>
            </p:cNvSpPr>
            <p:nvPr/>
          </p:nvSpPr>
          <p:spPr bwMode="auto">
            <a:xfrm>
              <a:off x="4014" y="1638"/>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30787" name="Oval 183"/>
            <p:cNvSpPr>
              <a:spLocks noChangeArrowheads="1"/>
            </p:cNvSpPr>
            <p:nvPr/>
          </p:nvSpPr>
          <p:spPr bwMode="auto">
            <a:xfrm>
              <a:off x="4014" y="550"/>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30788" name="Oval 184"/>
            <p:cNvSpPr>
              <a:spLocks noChangeArrowheads="1"/>
            </p:cNvSpPr>
            <p:nvPr/>
          </p:nvSpPr>
          <p:spPr bwMode="auto">
            <a:xfrm>
              <a:off x="1701" y="1638"/>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30789" name="Oval 185"/>
            <p:cNvSpPr>
              <a:spLocks noChangeArrowheads="1"/>
            </p:cNvSpPr>
            <p:nvPr/>
          </p:nvSpPr>
          <p:spPr bwMode="auto">
            <a:xfrm>
              <a:off x="1701" y="550"/>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grpSp>
          <p:nvGrpSpPr>
            <p:cNvPr id="30790" name="Group 192"/>
            <p:cNvGrpSpPr>
              <a:grpSpLocks/>
            </p:cNvGrpSpPr>
            <p:nvPr/>
          </p:nvGrpSpPr>
          <p:grpSpPr bwMode="auto">
            <a:xfrm>
              <a:off x="2313" y="475"/>
              <a:ext cx="317" cy="188"/>
              <a:chOff x="3334" y="1911"/>
              <a:chExt cx="317" cy="188"/>
            </a:xfrm>
          </p:grpSpPr>
          <p:sp useBgFill="1">
            <p:nvSpPr>
              <p:cNvPr id="30797" name="Rectangle 193"/>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30798" name="Line 194"/>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9" name="Rectangle 195"/>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800" name="Rectangle 196"/>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801" name="Line 197"/>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91" name="Freeform 199"/>
            <p:cNvSpPr>
              <a:spLocks/>
            </p:cNvSpPr>
            <p:nvPr/>
          </p:nvSpPr>
          <p:spPr bwMode="auto">
            <a:xfrm rot="5400000">
              <a:off x="1995" y="391"/>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sp>
          <p:nvSpPr>
            <p:cNvPr id="30792" name="Line 202"/>
            <p:cNvSpPr>
              <a:spLocks noChangeShapeType="1"/>
            </p:cNvSpPr>
            <p:nvPr/>
          </p:nvSpPr>
          <p:spPr bwMode="auto">
            <a:xfrm>
              <a:off x="2881" y="572"/>
              <a:ext cx="0" cy="205"/>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93" name="Line 205"/>
            <p:cNvSpPr>
              <a:spLocks noChangeShapeType="1"/>
            </p:cNvSpPr>
            <p:nvPr/>
          </p:nvSpPr>
          <p:spPr bwMode="auto">
            <a:xfrm>
              <a:off x="1746" y="1661"/>
              <a:ext cx="22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4" name="Line 208"/>
            <p:cNvSpPr>
              <a:spLocks noChangeShapeType="1"/>
            </p:cNvSpPr>
            <p:nvPr/>
          </p:nvSpPr>
          <p:spPr bwMode="auto">
            <a:xfrm>
              <a:off x="2677" y="777"/>
              <a:ext cx="4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5" name="Line 211"/>
            <p:cNvSpPr>
              <a:spLocks noChangeShapeType="1"/>
            </p:cNvSpPr>
            <p:nvPr/>
          </p:nvSpPr>
          <p:spPr bwMode="auto">
            <a:xfrm>
              <a:off x="2677" y="1480"/>
              <a:ext cx="4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6" name="Line 213"/>
            <p:cNvSpPr>
              <a:spLocks noChangeShapeType="1"/>
            </p:cNvSpPr>
            <p:nvPr/>
          </p:nvSpPr>
          <p:spPr bwMode="auto">
            <a:xfrm>
              <a:off x="2881" y="1480"/>
              <a:ext cx="0" cy="181"/>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26"/>
          <p:cNvGrpSpPr>
            <a:grpSpLocks/>
          </p:cNvGrpSpPr>
          <p:nvPr/>
        </p:nvGrpSpPr>
        <p:grpSpPr bwMode="auto">
          <a:xfrm>
            <a:off x="4968875" y="1243013"/>
            <a:ext cx="3743325" cy="2700337"/>
            <a:chOff x="1701" y="2341"/>
            <a:chExt cx="2358" cy="1701"/>
          </a:xfrm>
        </p:grpSpPr>
        <p:sp>
          <p:nvSpPr>
            <p:cNvPr id="30729" name="Line 322"/>
            <p:cNvSpPr>
              <a:spLocks noChangeShapeType="1"/>
            </p:cNvSpPr>
            <p:nvPr/>
          </p:nvSpPr>
          <p:spPr bwMode="auto">
            <a:xfrm>
              <a:off x="3129" y="2704"/>
              <a:ext cx="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Line 321"/>
            <p:cNvSpPr>
              <a:spLocks noChangeShapeType="1"/>
            </p:cNvSpPr>
            <p:nvPr/>
          </p:nvSpPr>
          <p:spPr bwMode="auto">
            <a:xfrm>
              <a:off x="3129" y="3135"/>
              <a:ext cx="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Line 319"/>
            <p:cNvSpPr>
              <a:spLocks noChangeShapeType="1"/>
            </p:cNvSpPr>
            <p:nvPr/>
          </p:nvSpPr>
          <p:spPr bwMode="auto">
            <a:xfrm>
              <a:off x="2018" y="3135"/>
              <a:ext cx="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320"/>
            <p:cNvSpPr>
              <a:spLocks noChangeShapeType="1"/>
            </p:cNvSpPr>
            <p:nvPr/>
          </p:nvSpPr>
          <p:spPr bwMode="auto">
            <a:xfrm>
              <a:off x="2018" y="2704"/>
              <a:ext cx="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308"/>
            <p:cNvSpPr>
              <a:spLocks noChangeShapeType="1"/>
            </p:cNvSpPr>
            <p:nvPr/>
          </p:nvSpPr>
          <p:spPr bwMode="auto">
            <a:xfrm>
              <a:off x="2878" y="2931"/>
              <a:ext cx="0" cy="1089"/>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Text Box 218"/>
            <p:cNvSpPr txBox="1">
              <a:spLocks noChangeArrowheads="1"/>
            </p:cNvSpPr>
            <p:nvPr/>
          </p:nvSpPr>
          <p:spPr bwMode="auto">
            <a:xfrm>
              <a:off x="2923" y="3135"/>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2</a:t>
              </a:r>
              <a:endParaRPr lang="en-US" altLang="zh-CN" b="1">
                <a:ea typeface="楷体_GB2312" pitchFamily="49" charset="-122"/>
              </a:endParaRPr>
            </a:p>
          </p:txBody>
        </p:sp>
        <p:sp>
          <p:nvSpPr>
            <p:cNvPr id="30735" name="Text Box 219"/>
            <p:cNvSpPr txBox="1">
              <a:spLocks noChangeArrowheads="1"/>
            </p:cNvSpPr>
            <p:nvPr/>
          </p:nvSpPr>
          <p:spPr bwMode="auto">
            <a:xfrm>
              <a:off x="2177" y="234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1</a:t>
              </a:r>
              <a:endParaRPr lang="en-US" altLang="zh-CN" b="1">
                <a:ea typeface="楷体_GB2312" pitchFamily="49" charset="-122"/>
              </a:endParaRPr>
            </a:p>
          </p:txBody>
        </p:sp>
        <p:sp>
          <p:nvSpPr>
            <p:cNvPr id="30736" name="Text Box 220"/>
            <p:cNvSpPr txBox="1">
              <a:spLocks noChangeArrowheads="1"/>
            </p:cNvSpPr>
            <p:nvPr/>
          </p:nvSpPr>
          <p:spPr bwMode="auto">
            <a:xfrm>
              <a:off x="2958" y="354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r>
                <a:rPr lang="en-US" altLang="zh-CN" b="1" baseline="-25000">
                  <a:ea typeface="楷体_GB2312" pitchFamily="49" charset="-122"/>
                </a:rPr>
                <a:t>2</a:t>
              </a:r>
              <a:endParaRPr lang="en-US" altLang="zh-CN" b="1">
                <a:ea typeface="楷体_GB2312" pitchFamily="49" charset="-122"/>
              </a:endParaRPr>
            </a:p>
          </p:txBody>
        </p:sp>
        <p:sp>
          <p:nvSpPr>
            <p:cNvPr id="30737" name="Text Box 221"/>
            <p:cNvSpPr txBox="1">
              <a:spLocks noChangeArrowheads="1"/>
            </p:cNvSpPr>
            <p:nvPr/>
          </p:nvSpPr>
          <p:spPr bwMode="auto">
            <a:xfrm>
              <a:off x="3309" y="2341"/>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L</a:t>
              </a:r>
              <a:r>
                <a:rPr lang="en-US" altLang="zh-CN" b="1" baseline="-25000">
                  <a:ea typeface="楷体_GB2312" pitchFamily="49" charset="-122"/>
                </a:rPr>
                <a:t>3</a:t>
              </a:r>
              <a:endParaRPr lang="en-US" altLang="zh-CN" b="1">
                <a:ea typeface="楷体_GB2312" pitchFamily="49" charset="-122"/>
              </a:endParaRPr>
            </a:p>
          </p:txBody>
        </p:sp>
        <p:sp>
          <p:nvSpPr>
            <p:cNvPr id="30738" name="Text Box 222"/>
            <p:cNvSpPr txBox="1">
              <a:spLocks noChangeArrowheads="1"/>
            </p:cNvSpPr>
            <p:nvPr/>
          </p:nvSpPr>
          <p:spPr bwMode="auto">
            <a:xfrm>
              <a:off x="2200" y="3187"/>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r>
                <a:rPr lang="en-US" altLang="zh-CN" b="1" baseline="-25000">
                  <a:ea typeface="楷体_GB2312" pitchFamily="49" charset="-122"/>
                </a:rPr>
                <a:t>1</a:t>
              </a:r>
              <a:endParaRPr lang="en-US" altLang="zh-CN" b="1">
                <a:ea typeface="楷体_GB2312" pitchFamily="49" charset="-122"/>
              </a:endParaRPr>
            </a:p>
          </p:txBody>
        </p:sp>
        <p:sp>
          <p:nvSpPr>
            <p:cNvPr id="30739" name="Text Box 223"/>
            <p:cNvSpPr txBox="1">
              <a:spLocks noChangeArrowheads="1"/>
            </p:cNvSpPr>
            <p:nvPr/>
          </p:nvSpPr>
          <p:spPr bwMode="auto">
            <a:xfrm>
              <a:off x="3298" y="318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C</a:t>
              </a:r>
              <a:r>
                <a:rPr lang="en-US" altLang="zh-CN" b="1" baseline="-25000">
                  <a:ea typeface="楷体_GB2312" pitchFamily="49" charset="-122"/>
                </a:rPr>
                <a:t>3</a:t>
              </a:r>
              <a:endParaRPr lang="en-US" altLang="zh-CN" b="1">
                <a:ea typeface="楷体_GB2312" pitchFamily="49" charset="-122"/>
              </a:endParaRPr>
            </a:p>
          </p:txBody>
        </p:sp>
        <p:sp>
          <p:nvSpPr>
            <p:cNvPr id="30740" name="Freeform 224"/>
            <p:cNvSpPr>
              <a:spLocks/>
            </p:cNvSpPr>
            <p:nvPr/>
          </p:nvSpPr>
          <p:spPr bwMode="auto">
            <a:xfrm rot="10800000">
              <a:off x="2855" y="3135"/>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sp>
          <p:nvSpPr>
            <p:cNvPr id="30741" name="Freeform 225"/>
            <p:cNvSpPr>
              <a:spLocks/>
            </p:cNvSpPr>
            <p:nvPr/>
          </p:nvSpPr>
          <p:spPr bwMode="auto">
            <a:xfrm rot="5400000">
              <a:off x="3401" y="2523"/>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grpSp>
          <p:nvGrpSpPr>
            <p:cNvPr id="30742" name="Group 226"/>
            <p:cNvGrpSpPr>
              <a:grpSpLocks/>
            </p:cNvGrpSpPr>
            <p:nvPr/>
          </p:nvGrpSpPr>
          <p:grpSpPr bwMode="auto">
            <a:xfrm>
              <a:off x="2787" y="3521"/>
              <a:ext cx="182" cy="317"/>
              <a:chOff x="4059" y="1873"/>
              <a:chExt cx="182" cy="317"/>
            </a:xfrm>
          </p:grpSpPr>
          <p:sp useBgFill="1">
            <p:nvSpPr>
              <p:cNvPr id="30768" name="Rectangle 227"/>
              <p:cNvSpPr>
                <a:spLocks noChangeArrowheads="1"/>
              </p:cNvSpPr>
              <p:nvPr/>
            </p:nvSpPr>
            <p:spPr bwMode="auto">
              <a:xfrm>
                <a:off x="4059" y="1979"/>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30769" name="Line 228"/>
              <p:cNvSpPr>
                <a:spLocks noChangeShapeType="1"/>
              </p:cNvSpPr>
              <p:nvPr/>
            </p:nvSpPr>
            <p:spPr bwMode="auto">
              <a:xfrm flipV="1">
                <a:off x="4150" y="1873"/>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Rectangle 229"/>
              <p:cNvSpPr>
                <a:spLocks noChangeArrowheads="1"/>
              </p:cNvSpPr>
              <p:nvPr/>
            </p:nvSpPr>
            <p:spPr bwMode="auto">
              <a:xfrm>
                <a:off x="4060" y="1963"/>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771" name="Rectangle 230"/>
              <p:cNvSpPr>
                <a:spLocks noChangeArrowheads="1"/>
              </p:cNvSpPr>
              <p:nvPr/>
            </p:nvSpPr>
            <p:spPr bwMode="auto">
              <a:xfrm>
                <a:off x="4060" y="2054"/>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772" name="Line 231"/>
              <p:cNvSpPr>
                <a:spLocks noChangeShapeType="1"/>
              </p:cNvSpPr>
              <p:nvPr/>
            </p:nvSpPr>
            <p:spPr bwMode="auto">
              <a:xfrm flipV="1">
                <a:off x="4150" y="2100"/>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43" name="Group 232"/>
            <p:cNvGrpSpPr>
              <a:grpSpLocks/>
            </p:cNvGrpSpPr>
            <p:nvPr/>
          </p:nvGrpSpPr>
          <p:grpSpPr bwMode="auto">
            <a:xfrm>
              <a:off x="3289" y="3038"/>
              <a:ext cx="317" cy="188"/>
              <a:chOff x="3334" y="1911"/>
              <a:chExt cx="317" cy="188"/>
            </a:xfrm>
          </p:grpSpPr>
          <p:sp useBgFill="1">
            <p:nvSpPr>
              <p:cNvPr id="30763" name="Rectangle 233"/>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30764" name="Line 234"/>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Rectangle 235"/>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766" name="Rectangle 236"/>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767" name="Line 237"/>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44" name="Oval 238"/>
            <p:cNvSpPr>
              <a:spLocks noChangeArrowheads="1"/>
            </p:cNvSpPr>
            <p:nvPr/>
          </p:nvSpPr>
          <p:spPr bwMode="auto">
            <a:xfrm>
              <a:off x="4014" y="3997"/>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30745" name="Oval 239"/>
            <p:cNvSpPr>
              <a:spLocks noChangeArrowheads="1"/>
            </p:cNvSpPr>
            <p:nvPr/>
          </p:nvSpPr>
          <p:spPr bwMode="auto">
            <a:xfrm>
              <a:off x="4014" y="2909"/>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30746" name="Oval 240"/>
            <p:cNvSpPr>
              <a:spLocks noChangeArrowheads="1"/>
            </p:cNvSpPr>
            <p:nvPr/>
          </p:nvSpPr>
          <p:spPr bwMode="auto">
            <a:xfrm>
              <a:off x="1701" y="3997"/>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sp>
          <p:nvSpPr>
            <p:cNvPr id="30747" name="Oval 241"/>
            <p:cNvSpPr>
              <a:spLocks noChangeArrowheads="1"/>
            </p:cNvSpPr>
            <p:nvPr/>
          </p:nvSpPr>
          <p:spPr bwMode="auto">
            <a:xfrm>
              <a:off x="1701" y="2909"/>
              <a:ext cx="45" cy="45"/>
            </a:xfrm>
            <a:prstGeom prst="ellipse">
              <a:avLst/>
            </a:prstGeom>
            <a:noFill/>
            <a:ln w="190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1">
                <a:ea typeface="楷体_GB2312" pitchFamily="49" charset="-122"/>
              </a:endParaRPr>
            </a:p>
          </p:txBody>
        </p:sp>
        <p:grpSp>
          <p:nvGrpSpPr>
            <p:cNvPr id="30748" name="Group 242"/>
            <p:cNvGrpSpPr>
              <a:grpSpLocks/>
            </p:cNvGrpSpPr>
            <p:nvPr/>
          </p:nvGrpSpPr>
          <p:grpSpPr bwMode="auto">
            <a:xfrm>
              <a:off x="2177" y="3038"/>
              <a:ext cx="317" cy="188"/>
              <a:chOff x="3334" y="1911"/>
              <a:chExt cx="317" cy="188"/>
            </a:xfrm>
          </p:grpSpPr>
          <p:sp useBgFill="1">
            <p:nvSpPr>
              <p:cNvPr id="30758" name="Rectangle 243"/>
              <p:cNvSpPr>
                <a:spLocks noChangeArrowheads="1"/>
              </p:cNvSpPr>
              <p:nvPr/>
            </p:nvSpPr>
            <p:spPr bwMode="auto">
              <a:xfrm rot="5400000">
                <a:off x="3401" y="1957"/>
                <a:ext cx="182" cy="90"/>
              </a:xfrm>
              <a:prstGeom prst="rect">
                <a:avLst/>
              </a:prstGeom>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ea typeface="楷体_GB2312" pitchFamily="49" charset="-122"/>
                </a:endParaRPr>
              </a:p>
            </p:txBody>
          </p:sp>
          <p:sp>
            <p:nvSpPr>
              <p:cNvPr id="30759" name="Line 244"/>
              <p:cNvSpPr>
                <a:spLocks noChangeShapeType="1"/>
              </p:cNvSpPr>
              <p:nvPr/>
            </p:nvSpPr>
            <p:spPr bwMode="auto">
              <a:xfrm rot="16200000" flipV="1">
                <a:off x="3379"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Rectangle 245"/>
              <p:cNvSpPr>
                <a:spLocks noChangeArrowheads="1"/>
              </p:cNvSpPr>
              <p:nvPr/>
            </p:nvSpPr>
            <p:spPr bwMode="auto">
              <a:xfrm rot="-5400000">
                <a:off x="3356"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761" name="Rectangle 246"/>
              <p:cNvSpPr>
                <a:spLocks noChangeArrowheads="1"/>
              </p:cNvSpPr>
              <p:nvPr/>
            </p:nvSpPr>
            <p:spPr bwMode="auto">
              <a:xfrm rot="-5400000">
                <a:off x="3447" y="1986"/>
                <a:ext cx="181" cy="45"/>
              </a:xfrm>
              <a:prstGeom prst="rect">
                <a:avLst/>
              </a:prstGeom>
              <a:solidFill>
                <a:srgbClr val="00FFFF"/>
              </a:solidFill>
              <a:ln w="19050" algn="ctr">
                <a:solidFill>
                  <a:schemeClr val="tx1"/>
                </a:solidFill>
                <a:miter lim="800000"/>
                <a:headEnd/>
                <a:tailEnd/>
              </a:ln>
            </p:spPr>
            <p:txBody>
              <a:bodyPr wrap="none" anchor="ctr"/>
              <a:lstStyle/>
              <a:p>
                <a:endParaRPr lang="zh-CN" altLang="en-US">
                  <a:ea typeface="楷体_GB2312" pitchFamily="49" charset="-122"/>
                </a:endParaRPr>
              </a:p>
            </p:txBody>
          </p:sp>
          <p:sp>
            <p:nvSpPr>
              <p:cNvPr id="30762" name="Line 247"/>
              <p:cNvSpPr>
                <a:spLocks noChangeShapeType="1"/>
              </p:cNvSpPr>
              <p:nvPr/>
            </p:nvSpPr>
            <p:spPr bwMode="auto">
              <a:xfrm rot="16200000" flipV="1">
                <a:off x="3606" y="196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49" name="Freeform 248"/>
            <p:cNvSpPr>
              <a:spLocks/>
            </p:cNvSpPr>
            <p:nvPr/>
          </p:nvSpPr>
          <p:spPr bwMode="auto">
            <a:xfrm rot="5400000">
              <a:off x="2267" y="2523"/>
              <a:ext cx="91" cy="318"/>
            </a:xfrm>
            <a:custGeom>
              <a:avLst/>
              <a:gdLst>
                <a:gd name="T0" fmla="*/ 43 w 43"/>
                <a:gd name="T1" fmla="*/ 329 h 329"/>
                <a:gd name="T2" fmla="*/ 21 w 43"/>
                <a:gd name="T3" fmla="*/ 325 h 329"/>
                <a:gd name="T4" fmla="*/ 4 w 43"/>
                <a:gd name="T5" fmla="*/ 307 h 329"/>
                <a:gd name="T6" fmla="*/ 0 w 43"/>
                <a:gd name="T7" fmla="*/ 289 h 329"/>
                <a:gd name="T8" fmla="*/ 4 w 43"/>
                <a:gd name="T9" fmla="*/ 266 h 329"/>
                <a:gd name="T10" fmla="*/ 21 w 43"/>
                <a:gd name="T11" fmla="*/ 252 h 329"/>
                <a:gd name="T12" fmla="*/ 43 w 43"/>
                <a:gd name="T13" fmla="*/ 248 h 329"/>
                <a:gd name="T14" fmla="*/ 21 w 43"/>
                <a:gd name="T15" fmla="*/ 239 h 329"/>
                <a:gd name="T16" fmla="*/ 4 w 43"/>
                <a:gd name="T17" fmla="*/ 225 h 329"/>
                <a:gd name="T18" fmla="*/ 0 w 43"/>
                <a:gd name="T19" fmla="*/ 203 h 329"/>
                <a:gd name="T20" fmla="*/ 4 w 43"/>
                <a:gd name="T21" fmla="*/ 185 h 329"/>
                <a:gd name="T22" fmla="*/ 21 w 43"/>
                <a:gd name="T23" fmla="*/ 171 h 329"/>
                <a:gd name="T24" fmla="*/ 43 w 43"/>
                <a:gd name="T25" fmla="*/ 162 h 329"/>
                <a:gd name="T26" fmla="*/ 21 w 43"/>
                <a:gd name="T27" fmla="*/ 158 h 329"/>
                <a:gd name="T28" fmla="*/ 4 w 43"/>
                <a:gd name="T29" fmla="*/ 144 h 329"/>
                <a:gd name="T30" fmla="*/ 0 w 43"/>
                <a:gd name="T31" fmla="*/ 122 h 329"/>
                <a:gd name="T32" fmla="*/ 4 w 43"/>
                <a:gd name="T33" fmla="*/ 104 h 329"/>
                <a:gd name="T34" fmla="*/ 21 w 43"/>
                <a:gd name="T35" fmla="*/ 86 h 329"/>
                <a:gd name="T36" fmla="*/ 43 w 43"/>
                <a:gd name="T37" fmla="*/ 81 h 329"/>
                <a:gd name="T38" fmla="*/ 21 w 43"/>
                <a:gd name="T39" fmla="*/ 77 h 329"/>
                <a:gd name="T40" fmla="*/ 4 w 43"/>
                <a:gd name="T41" fmla="*/ 59 h 329"/>
                <a:gd name="T42" fmla="*/ 0 w 43"/>
                <a:gd name="T43" fmla="*/ 41 h 329"/>
                <a:gd name="T44" fmla="*/ 4 w 43"/>
                <a:gd name="T45" fmla="*/ 18 h 329"/>
                <a:gd name="T46" fmla="*/ 21 w 43"/>
                <a:gd name="T47" fmla="*/ 5 h 329"/>
                <a:gd name="T48" fmla="*/ 43 w 43"/>
                <a:gd name="T49" fmla="*/ 0 h 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29"/>
                <a:gd name="T77" fmla="*/ 43 w 43"/>
                <a:gd name="T78" fmla="*/ 329 h 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29">
                  <a:moveTo>
                    <a:pt x="43" y="329"/>
                  </a:moveTo>
                  <a:lnTo>
                    <a:pt x="21" y="325"/>
                  </a:lnTo>
                  <a:lnTo>
                    <a:pt x="4" y="307"/>
                  </a:lnTo>
                  <a:lnTo>
                    <a:pt x="0" y="289"/>
                  </a:lnTo>
                  <a:lnTo>
                    <a:pt x="4" y="266"/>
                  </a:lnTo>
                  <a:lnTo>
                    <a:pt x="21" y="252"/>
                  </a:lnTo>
                  <a:lnTo>
                    <a:pt x="43" y="248"/>
                  </a:lnTo>
                  <a:lnTo>
                    <a:pt x="21" y="239"/>
                  </a:lnTo>
                  <a:lnTo>
                    <a:pt x="4" y="225"/>
                  </a:lnTo>
                  <a:lnTo>
                    <a:pt x="0" y="203"/>
                  </a:lnTo>
                  <a:lnTo>
                    <a:pt x="4" y="185"/>
                  </a:lnTo>
                  <a:lnTo>
                    <a:pt x="21" y="171"/>
                  </a:lnTo>
                  <a:lnTo>
                    <a:pt x="43" y="162"/>
                  </a:lnTo>
                  <a:lnTo>
                    <a:pt x="21" y="158"/>
                  </a:lnTo>
                  <a:lnTo>
                    <a:pt x="4" y="144"/>
                  </a:lnTo>
                  <a:lnTo>
                    <a:pt x="0" y="122"/>
                  </a:lnTo>
                  <a:lnTo>
                    <a:pt x="4" y="104"/>
                  </a:lnTo>
                  <a:lnTo>
                    <a:pt x="21" y="86"/>
                  </a:lnTo>
                  <a:lnTo>
                    <a:pt x="43" y="81"/>
                  </a:lnTo>
                  <a:lnTo>
                    <a:pt x="21" y="77"/>
                  </a:lnTo>
                  <a:lnTo>
                    <a:pt x="4" y="59"/>
                  </a:lnTo>
                  <a:lnTo>
                    <a:pt x="0" y="41"/>
                  </a:lnTo>
                  <a:lnTo>
                    <a:pt x="4" y="18"/>
                  </a:lnTo>
                  <a:lnTo>
                    <a:pt x="21" y="5"/>
                  </a:lnTo>
                  <a:lnTo>
                    <a:pt x="43" y="0"/>
                  </a:lnTo>
                </a:path>
              </a:pathLst>
            </a:custGeom>
            <a:solidFill>
              <a:srgbClr val="00FFFF"/>
            </a:solidFill>
            <a:ln w="19050">
              <a:solidFill>
                <a:schemeClr val="tx1"/>
              </a:solidFill>
              <a:round/>
              <a:headEnd/>
              <a:tailEnd/>
            </a:ln>
          </p:spPr>
          <p:txBody>
            <a:bodyPr/>
            <a:lstStyle/>
            <a:p>
              <a:endParaRPr lang="zh-CN" altLang="en-US">
                <a:ea typeface="楷体_GB2312" pitchFamily="49" charset="-122"/>
              </a:endParaRPr>
            </a:p>
          </p:txBody>
        </p:sp>
        <p:sp>
          <p:nvSpPr>
            <p:cNvPr id="30750" name="Line 250"/>
            <p:cNvSpPr>
              <a:spLocks noChangeShapeType="1"/>
            </p:cNvSpPr>
            <p:nvPr/>
          </p:nvSpPr>
          <p:spPr bwMode="auto">
            <a:xfrm>
              <a:off x="1746" y="4020"/>
              <a:ext cx="22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1" name="Line 314"/>
            <p:cNvSpPr>
              <a:spLocks noChangeShapeType="1"/>
            </p:cNvSpPr>
            <p:nvPr/>
          </p:nvSpPr>
          <p:spPr bwMode="auto">
            <a:xfrm>
              <a:off x="2018" y="2704"/>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2" name="Line 315"/>
            <p:cNvSpPr>
              <a:spLocks noChangeShapeType="1"/>
            </p:cNvSpPr>
            <p:nvPr/>
          </p:nvSpPr>
          <p:spPr bwMode="auto">
            <a:xfrm>
              <a:off x="2631" y="2704"/>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3" name="Line 316"/>
            <p:cNvSpPr>
              <a:spLocks noChangeShapeType="1"/>
            </p:cNvSpPr>
            <p:nvPr/>
          </p:nvSpPr>
          <p:spPr bwMode="auto">
            <a:xfrm>
              <a:off x="3129" y="2704"/>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317"/>
            <p:cNvSpPr>
              <a:spLocks noChangeShapeType="1"/>
            </p:cNvSpPr>
            <p:nvPr/>
          </p:nvSpPr>
          <p:spPr bwMode="auto">
            <a:xfrm>
              <a:off x="3742" y="2704"/>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Line 323"/>
            <p:cNvSpPr>
              <a:spLocks noChangeShapeType="1"/>
            </p:cNvSpPr>
            <p:nvPr/>
          </p:nvSpPr>
          <p:spPr bwMode="auto">
            <a:xfrm>
              <a:off x="1746" y="2931"/>
              <a:ext cx="272" cy="0"/>
            </a:xfrm>
            <a:prstGeom prst="line">
              <a:avLst/>
            </a:prstGeom>
            <a:noFill/>
            <a:ln w="1905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56" name="Line 324"/>
            <p:cNvSpPr>
              <a:spLocks noChangeShapeType="1"/>
            </p:cNvSpPr>
            <p:nvPr/>
          </p:nvSpPr>
          <p:spPr bwMode="auto">
            <a:xfrm>
              <a:off x="3742" y="2931"/>
              <a:ext cx="272" cy="0"/>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757" name="Line 325"/>
            <p:cNvSpPr>
              <a:spLocks noChangeShapeType="1"/>
            </p:cNvSpPr>
            <p:nvPr/>
          </p:nvSpPr>
          <p:spPr bwMode="auto">
            <a:xfrm>
              <a:off x="2631" y="2931"/>
              <a:ext cx="498" cy="0"/>
            </a:xfrm>
            <a:prstGeom prst="line">
              <a:avLst/>
            </a:prstGeom>
            <a:noFill/>
            <a:ln w="1905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791" name="Text Box 327"/>
          <p:cNvSpPr txBox="1">
            <a:spLocks noChangeArrowheads="1"/>
          </p:cNvSpPr>
          <p:nvPr/>
        </p:nvSpPr>
        <p:spPr bwMode="auto">
          <a:xfrm>
            <a:off x="971550" y="4987925"/>
            <a:ext cx="342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a:solidFill>
                  <a:srgbClr val="0000FF"/>
                </a:solidFill>
                <a:ea typeface="楷体_GB2312" pitchFamily="49" charset="-122"/>
              </a:rPr>
              <a:t>(</a:t>
            </a:r>
            <a:r>
              <a:rPr lang="en-US" altLang="zh-CN" b="1" i="1">
                <a:solidFill>
                  <a:srgbClr val="0000FF"/>
                </a:solidFill>
                <a:ea typeface="楷体_GB2312" pitchFamily="49" charset="-122"/>
              </a:rPr>
              <a:t>band-pass filter</a:t>
            </a:r>
            <a:r>
              <a:rPr lang="en-US" altLang="zh-CN" b="1">
                <a:solidFill>
                  <a:srgbClr val="0000FF"/>
                </a:solidFill>
                <a:ea typeface="楷体_GB2312" pitchFamily="49" charset="-122"/>
              </a:rPr>
              <a:t>)</a:t>
            </a:r>
          </a:p>
        </p:txBody>
      </p:sp>
      <p:sp>
        <p:nvSpPr>
          <p:cNvPr id="62792" name="Text Box 328"/>
          <p:cNvSpPr txBox="1">
            <a:spLocks noChangeArrowheads="1"/>
          </p:cNvSpPr>
          <p:nvPr/>
        </p:nvSpPr>
        <p:spPr bwMode="auto">
          <a:xfrm>
            <a:off x="5076825" y="502285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a:solidFill>
                  <a:srgbClr val="0000FF"/>
                </a:solidFill>
                <a:ea typeface="楷体_GB2312" pitchFamily="49" charset="-122"/>
              </a:rPr>
              <a:t>(</a:t>
            </a:r>
            <a:r>
              <a:rPr lang="en-US" altLang="zh-CN" b="1" i="1">
                <a:solidFill>
                  <a:srgbClr val="0000FF"/>
                </a:solidFill>
                <a:ea typeface="楷体_GB2312" pitchFamily="49" charset="-122"/>
              </a:rPr>
              <a:t>band elimination filter</a:t>
            </a:r>
            <a:r>
              <a:rPr lang="en-US" altLang="zh-CN" b="1">
                <a:solidFill>
                  <a:srgbClr val="0000FF"/>
                </a:solidFill>
                <a:ea typeface="楷体_GB2312" pitchFamily="49" charset="-122"/>
              </a:rPr>
              <a:t>)</a:t>
            </a:r>
          </a:p>
        </p:txBody>
      </p:sp>
      <p:grpSp>
        <p:nvGrpSpPr>
          <p:cNvPr id="30813" name="Group 93"/>
          <p:cNvGrpSpPr>
            <a:grpSpLocks/>
          </p:cNvGrpSpPr>
          <p:nvPr/>
        </p:nvGrpSpPr>
        <p:grpSpPr bwMode="auto">
          <a:xfrm>
            <a:off x="6810375" y="5830888"/>
            <a:ext cx="1955800" cy="579437"/>
            <a:chOff x="3856" y="3722"/>
            <a:chExt cx="1232" cy="365"/>
          </a:xfrm>
        </p:grpSpPr>
        <p:sp>
          <p:nvSpPr>
            <p:cNvPr id="30814" name="Text Box 94"/>
            <p:cNvSpPr txBox="1">
              <a:spLocks noChangeArrowheads="1"/>
            </p:cNvSpPr>
            <p:nvPr/>
          </p:nvSpPr>
          <p:spPr bwMode="auto">
            <a:xfrm>
              <a:off x="4166" y="3722"/>
              <a:ext cx="92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FF0000"/>
                  </a:solidFill>
                  <a:ea typeface="楷体_GB2312" pitchFamily="49" charset="-122"/>
                </a:rPr>
                <a:t>End</a:t>
              </a:r>
            </a:p>
          </p:txBody>
        </p:sp>
        <p:sp>
          <p:nvSpPr>
            <p:cNvPr id="30815" name="Line 95"/>
            <p:cNvSpPr>
              <a:spLocks noChangeShapeType="1"/>
            </p:cNvSpPr>
            <p:nvPr/>
          </p:nvSpPr>
          <p:spPr bwMode="auto">
            <a:xfrm>
              <a:off x="3856" y="3920"/>
              <a:ext cx="3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2568"/>
                                        </p:tgtEl>
                                        <p:attrNameLst>
                                          <p:attrName>style.visibility</p:attrName>
                                        </p:attrNameLst>
                                      </p:cBhvr>
                                      <p:to>
                                        <p:strVal val="visible"/>
                                      </p:to>
                                    </p:set>
                                    <p:animEffect transition="in" filter="wipe(left)">
                                      <p:cBhvr>
                                        <p:cTn id="18" dur="500"/>
                                        <p:tgtEl>
                                          <p:spTgt spid="62568"/>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62791"/>
                                        </p:tgtEl>
                                        <p:attrNameLst>
                                          <p:attrName>style.visibility</p:attrName>
                                        </p:attrNameLst>
                                      </p:cBhvr>
                                      <p:to>
                                        <p:strVal val="visible"/>
                                      </p:to>
                                    </p:set>
                                    <p:animEffect transition="in" filter="wipe(left)">
                                      <p:cBhvr>
                                        <p:cTn id="22" dur="500"/>
                                        <p:tgtEl>
                                          <p:spTgt spid="627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569"/>
                                        </p:tgtEl>
                                        <p:attrNameLst>
                                          <p:attrName>style.visibility</p:attrName>
                                        </p:attrNameLst>
                                      </p:cBhvr>
                                      <p:to>
                                        <p:strVal val="visible"/>
                                      </p:to>
                                    </p:set>
                                    <p:animEffect transition="in" filter="wipe(left)">
                                      <p:cBhvr>
                                        <p:cTn id="32" dur="500"/>
                                        <p:tgtEl>
                                          <p:spTgt spid="62569"/>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2792"/>
                                        </p:tgtEl>
                                        <p:attrNameLst>
                                          <p:attrName>style.visibility</p:attrName>
                                        </p:attrNameLst>
                                      </p:cBhvr>
                                      <p:to>
                                        <p:strVal val="visible"/>
                                      </p:to>
                                    </p:set>
                                    <p:animEffect transition="in" filter="wipe(left)">
                                      <p:cBhvr>
                                        <p:cTn id="36" dur="500"/>
                                        <p:tgtEl>
                                          <p:spTgt spid="6279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7" presetClass="entr" presetSubtype="2" fill="hold" nodeType="clickEffect">
                                  <p:stCondLst>
                                    <p:cond delay="0"/>
                                  </p:stCondLst>
                                  <p:childTnLst>
                                    <p:set>
                                      <p:cBhvr>
                                        <p:cTn id="40" dur="1" fill="hold">
                                          <p:stCondLst>
                                            <p:cond delay="0"/>
                                          </p:stCondLst>
                                        </p:cTn>
                                        <p:tgtEl>
                                          <p:spTgt spid="30813"/>
                                        </p:tgtEl>
                                        <p:attrNameLst>
                                          <p:attrName>style.visibility</p:attrName>
                                        </p:attrNameLst>
                                      </p:cBhvr>
                                      <p:to>
                                        <p:strVal val="visible"/>
                                      </p:to>
                                    </p:set>
                                    <p:anim calcmode="lin" valueType="num">
                                      <p:cBhvr additive="base">
                                        <p:cTn id="41" dur="5000" fill="hold"/>
                                        <p:tgtEl>
                                          <p:spTgt spid="30813"/>
                                        </p:tgtEl>
                                        <p:attrNameLst>
                                          <p:attrName>ppt_x</p:attrName>
                                        </p:attrNameLst>
                                      </p:cBhvr>
                                      <p:tavLst>
                                        <p:tav tm="0">
                                          <p:val>
                                            <p:strVal val="1+#ppt_w/2"/>
                                          </p:val>
                                        </p:tav>
                                        <p:tav tm="100000">
                                          <p:val>
                                            <p:strVal val="#ppt_x"/>
                                          </p:val>
                                        </p:tav>
                                      </p:tavLst>
                                    </p:anim>
                                    <p:anim calcmode="lin" valueType="num">
                                      <p:cBhvr additive="base">
                                        <p:cTn id="42" dur="5000" fill="hold"/>
                                        <p:tgtEl>
                                          <p:spTgt spid="30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568" grpId="0" autoUpdateAnimBg="0"/>
      <p:bldP spid="62569" grpId="0" autoUpdateAnimBg="0"/>
      <p:bldP spid="62791" grpId="0" autoUpdateAnimBg="0"/>
      <p:bldP spid="6279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395288" y="785813"/>
            <a:ext cx="378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傅里叶级数另一种形式：</a:t>
            </a:r>
          </a:p>
        </p:txBody>
      </p:sp>
      <p:graphicFrame>
        <p:nvGraphicFramePr>
          <p:cNvPr id="91143" name="Object 7"/>
          <p:cNvGraphicFramePr>
            <a:graphicFrameLocks noChangeAspect="1"/>
          </p:cNvGraphicFramePr>
          <p:nvPr/>
        </p:nvGraphicFramePr>
        <p:xfrm>
          <a:off x="3671888" y="496888"/>
          <a:ext cx="4859337" cy="1057275"/>
        </p:xfrm>
        <a:graphic>
          <a:graphicData uri="http://schemas.openxmlformats.org/presentationml/2006/ole">
            <mc:AlternateContent xmlns:mc="http://schemas.openxmlformats.org/markup-compatibility/2006">
              <mc:Choice xmlns:v="urn:schemas-microsoft-com:vml" Requires="v">
                <p:oleObj spid="_x0000_s2067" name="Equation" r:id="rId4" imgW="1981080" imgH="431640" progId="Equation.DSMT4">
                  <p:embed/>
                </p:oleObj>
              </mc:Choice>
              <mc:Fallback>
                <p:oleObj name="Equation" r:id="rId4" imgW="198108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888" y="496888"/>
                        <a:ext cx="4859337"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8" name="Object 12"/>
          <p:cNvGraphicFramePr>
            <a:graphicFrameLocks noChangeAspect="1"/>
          </p:cNvGraphicFramePr>
          <p:nvPr/>
        </p:nvGraphicFramePr>
        <p:xfrm>
          <a:off x="395288" y="2397125"/>
          <a:ext cx="5327650" cy="1089025"/>
        </p:xfrm>
        <a:graphic>
          <a:graphicData uri="http://schemas.openxmlformats.org/presentationml/2006/ole">
            <mc:AlternateContent xmlns:mc="http://schemas.openxmlformats.org/markup-compatibility/2006">
              <mc:Choice xmlns:v="urn:schemas-microsoft-com:vml" Requires="v">
                <p:oleObj spid="_x0000_s2068" name="Equation" r:id="rId6" imgW="1917360" imgH="431640" progId="Equation.DSMT4">
                  <p:embed/>
                </p:oleObj>
              </mc:Choice>
              <mc:Fallback>
                <p:oleObj name="Equation" r:id="rId6" imgW="1917360" imgH="43164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2397125"/>
                        <a:ext cx="5327650" cy="108902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91150" name="Object 14"/>
          <p:cNvGraphicFramePr>
            <a:graphicFrameLocks noChangeAspect="1"/>
          </p:cNvGraphicFramePr>
          <p:nvPr/>
        </p:nvGraphicFramePr>
        <p:xfrm>
          <a:off x="1042988" y="1557338"/>
          <a:ext cx="3276600" cy="676275"/>
        </p:xfrm>
        <a:graphic>
          <a:graphicData uri="http://schemas.openxmlformats.org/presentationml/2006/ole">
            <mc:AlternateContent xmlns:mc="http://schemas.openxmlformats.org/markup-compatibility/2006">
              <mc:Choice xmlns:v="urn:schemas-microsoft-com:vml" Requires="v">
                <p:oleObj spid="_x0000_s2069" name="Equation" r:id="rId8" imgW="1282680" imgH="291960" progId="Equation.DSMT4">
                  <p:embed/>
                </p:oleObj>
              </mc:Choice>
              <mc:Fallback>
                <p:oleObj name="Equation" r:id="rId8" imgW="1282680" imgH="29196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1557338"/>
                        <a:ext cx="3276600" cy="67627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91152" name="Object 16"/>
          <p:cNvGraphicFramePr>
            <a:graphicFrameLocks noChangeAspect="1"/>
          </p:cNvGraphicFramePr>
          <p:nvPr/>
        </p:nvGraphicFramePr>
        <p:xfrm>
          <a:off x="1116013" y="3413125"/>
          <a:ext cx="3348037" cy="3024188"/>
        </p:xfrm>
        <a:graphic>
          <a:graphicData uri="http://schemas.openxmlformats.org/presentationml/2006/ole">
            <mc:AlternateContent xmlns:mc="http://schemas.openxmlformats.org/markup-compatibility/2006">
              <mc:Choice xmlns:v="urn:schemas-microsoft-com:vml" Requires="v">
                <p:oleObj spid="_x0000_s2070" name="Equation" r:id="rId10" imgW="1206360" imgH="1143000" progId="Equation.DSMT4">
                  <p:embed/>
                </p:oleObj>
              </mc:Choice>
              <mc:Fallback>
                <p:oleObj name="Equation" r:id="rId10" imgW="1206360" imgH="11430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3413125"/>
                        <a:ext cx="3348037" cy="30241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91154" name="Object 18"/>
          <p:cNvGraphicFramePr>
            <a:graphicFrameLocks noChangeAspect="1"/>
          </p:cNvGraphicFramePr>
          <p:nvPr/>
        </p:nvGraphicFramePr>
        <p:xfrm>
          <a:off x="4824413" y="1433513"/>
          <a:ext cx="2736850" cy="1068387"/>
        </p:xfrm>
        <a:graphic>
          <a:graphicData uri="http://schemas.openxmlformats.org/presentationml/2006/ole">
            <mc:AlternateContent xmlns:mc="http://schemas.openxmlformats.org/markup-compatibility/2006">
              <mc:Choice xmlns:v="urn:schemas-microsoft-com:vml" Requires="v">
                <p:oleObj spid="_x0000_s2071" name="Equation" r:id="rId12" imgW="1002960" imgH="431640" progId="Equation.DSMT4">
                  <p:embed/>
                </p:oleObj>
              </mc:Choice>
              <mc:Fallback>
                <p:oleObj name="Equation" r:id="rId12" imgW="1002960" imgH="43164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4413" y="1433513"/>
                        <a:ext cx="2736850" cy="1068387"/>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91156" name="AutoShape 20"/>
          <p:cNvSpPr>
            <a:spLocks noChangeArrowheads="1"/>
          </p:cNvSpPr>
          <p:nvPr/>
        </p:nvSpPr>
        <p:spPr bwMode="auto">
          <a:xfrm>
            <a:off x="5905500" y="3559175"/>
            <a:ext cx="2735263" cy="992188"/>
          </a:xfrm>
          <a:prstGeom prst="wedgeRoundRectCallout">
            <a:avLst>
              <a:gd name="adj1" fmla="val -116394"/>
              <a:gd name="adj2" fmla="val 24880"/>
              <a:gd name="adj3" fmla="val 16667"/>
            </a:avLst>
          </a:prstGeom>
          <a:solidFill>
            <a:srgbClr val="CCFFCC"/>
          </a:solidFill>
          <a:ln w="28575">
            <a:solidFill>
              <a:srgbClr val="0000FF"/>
            </a:solidFill>
            <a:miter lim="800000"/>
            <a:headEnd/>
            <a:tailEnd/>
          </a:ln>
        </p:spPr>
        <p:txBody>
          <a:bodyPr wrap="none" anchor="ctr"/>
          <a:lstStyle/>
          <a:p>
            <a:pPr algn="ctr"/>
            <a:r>
              <a:rPr lang="zh-CN" altLang="en-US" b="1">
                <a:solidFill>
                  <a:srgbClr val="0000FF"/>
                </a:solidFill>
                <a:ea typeface="楷体_GB2312" pitchFamily="49" charset="-122"/>
              </a:rPr>
              <a:t>基波（或</a:t>
            </a:r>
          </a:p>
          <a:p>
            <a:pPr algn="ctr"/>
            <a:r>
              <a:rPr lang="zh-CN" altLang="en-US" b="1">
                <a:solidFill>
                  <a:srgbClr val="0000FF"/>
                </a:solidFill>
                <a:ea typeface="楷体_GB2312" pitchFamily="49" charset="-122"/>
              </a:rPr>
              <a:t>一次谐波）</a:t>
            </a:r>
            <a:endParaRPr lang="zh-CN" altLang="en-US" b="1">
              <a:solidFill>
                <a:srgbClr val="FF0000"/>
              </a:solidFill>
              <a:ea typeface="楷体_GB2312" pitchFamily="49" charset="-122"/>
            </a:endParaRPr>
          </a:p>
        </p:txBody>
      </p:sp>
      <p:sp>
        <p:nvSpPr>
          <p:cNvPr id="91157" name="AutoShape 21"/>
          <p:cNvSpPr>
            <a:spLocks noChangeArrowheads="1"/>
          </p:cNvSpPr>
          <p:nvPr/>
        </p:nvSpPr>
        <p:spPr bwMode="auto">
          <a:xfrm>
            <a:off x="6013450" y="4711700"/>
            <a:ext cx="2590800" cy="992188"/>
          </a:xfrm>
          <a:prstGeom prst="wedgeRoundRectCallout">
            <a:avLst>
              <a:gd name="adj1" fmla="val -112620"/>
              <a:gd name="adj2" fmla="val -25838"/>
              <a:gd name="adj3" fmla="val 16667"/>
            </a:avLst>
          </a:prstGeom>
          <a:solidFill>
            <a:srgbClr val="CCFFCC"/>
          </a:solidFill>
          <a:ln w="28575">
            <a:solidFill>
              <a:srgbClr val="0000FF"/>
            </a:solidFill>
            <a:miter lim="800000"/>
            <a:headEnd/>
            <a:tailEnd/>
          </a:ln>
        </p:spPr>
        <p:txBody>
          <a:bodyPr wrap="none" anchor="ctr"/>
          <a:lstStyle/>
          <a:p>
            <a:pPr algn="ctr"/>
            <a:r>
              <a:rPr lang="zh-CN" altLang="en-US" b="1">
                <a:solidFill>
                  <a:srgbClr val="0000FF"/>
                </a:solidFill>
                <a:ea typeface="楷体_GB2312" pitchFamily="49" charset="-122"/>
              </a:rPr>
              <a:t>二次谐波</a:t>
            </a:r>
          </a:p>
          <a:p>
            <a:pPr algn="ctr"/>
            <a:r>
              <a:rPr lang="zh-CN" altLang="en-US" b="1">
                <a:solidFill>
                  <a:srgbClr val="0000FF"/>
                </a:solidFill>
                <a:ea typeface="楷体_GB2312" pitchFamily="49" charset="-122"/>
              </a:rPr>
              <a:t>（</a:t>
            </a:r>
            <a:r>
              <a:rPr lang="en-US" altLang="zh-CN" b="1">
                <a:solidFill>
                  <a:srgbClr val="0000FF"/>
                </a:solidFill>
                <a:ea typeface="楷体_GB2312" pitchFamily="49" charset="-122"/>
              </a:rPr>
              <a:t>2</a:t>
            </a:r>
            <a:r>
              <a:rPr lang="zh-CN" altLang="en-US" b="1">
                <a:solidFill>
                  <a:srgbClr val="0000FF"/>
                </a:solidFill>
                <a:ea typeface="楷体_GB2312" pitchFamily="49" charset="-122"/>
              </a:rPr>
              <a:t>倍频）</a:t>
            </a:r>
            <a:endParaRPr lang="zh-CN" altLang="en-US" b="1">
              <a:solidFill>
                <a:srgbClr val="FF0000"/>
              </a:solidFill>
              <a:ea typeface="楷体_GB2312" pitchFamily="49" charset="-122"/>
            </a:endParaRPr>
          </a:p>
        </p:txBody>
      </p:sp>
      <p:sp>
        <p:nvSpPr>
          <p:cNvPr id="91158" name="AutoShape 22"/>
          <p:cNvSpPr>
            <a:spLocks noChangeArrowheads="1"/>
          </p:cNvSpPr>
          <p:nvPr/>
        </p:nvSpPr>
        <p:spPr bwMode="auto">
          <a:xfrm>
            <a:off x="5903913" y="2874963"/>
            <a:ext cx="2735262" cy="534987"/>
          </a:xfrm>
          <a:prstGeom prst="wedgeRoundRectCallout">
            <a:avLst>
              <a:gd name="adj1" fmla="val -196954"/>
              <a:gd name="adj2" fmla="val 100444"/>
              <a:gd name="adj3" fmla="val 16667"/>
            </a:avLst>
          </a:prstGeom>
          <a:solidFill>
            <a:srgbClr val="CCFFCC"/>
          </a:solidFill>
          <a:ln w="28575">
            <a:solidFill>
              <a:srgbClr val="0000FF"/>
            </a:solidFill>
            <a:miter lim="800000"/>
            <a:headEnd/>
            <a:tailEnd/>
          </a:ln>
        </p:spPr>
        <p:txBody>
          <a:bodyPr wrap="none" anchor="ctr"/>
          <a:lstStyle/>
          <a:p>
            <a:pPr algn="ctr"/>
            <a:r>
              <a:rPr lang="zh-CN" altLang="en-US" b="1">
                <a:solidFill>
                  <a:srgbClr val="0000FF"/>
                </a:solidFill>
                <a:ea typeface="楷体_GB2312" pitchFamily="49" charset="-122"/>
              </a:rPr>
              <a:t>直流分量</a:t>
            </a:r>
            <a:endParaRPr lang="zh-CN" altLang="en-US" b="1">
              <a:solidFill>
                <a:srgbClr val="FF0000"/>
              </a:solidFill>
              <a:ea typeface="楷体_GB2312" pitchFamily="49" charset="-122"/>
            </a:endParaRPr>
          </a:p>
        </p:txBody>
      </p:sp>
      <p:sp>
        <p:nvSpPr>
          <p:cNvPr id="91159" name="AutoShape 23"/>
          <p:cNvSpPr>
            <a:spLocks noChangeArrowheads="1"/>
          </p:cNvSpPr>
          <p:nvPr/>
        </p:nvSpPr>
        <p:spPr bwMode="auto">
          <a:xfrm>
            <a:off x="6048375" y="5899150"/>
            <a:ext cx="2519363" cy="611188"/>
          </a:xfrm>
          <a:prstGeom prst="wedgeRoundRectCallout">
            <a:avLst>
              <a:gd name="adj1" fmla="val -116602"/>
              <a:gd name="adj2" fmla="val -17792"/>
              <a:gd name="adj3" fmla="val 16667"/>
            </a:avLst>
          </a:prstGeom>
          <a:solidFill>
            <a:srgbClr val="CCFFCC"/>
          </a:solidFill>
          <a:ln w="28575">
            <a:solidFill>
              <a:srgbClr val="0000FF"/>
            </a:solidFill>
            <a:miter lim="800000"/>
            <a:headEnd/>
            <a:tailEnd/>
          </a:ln>
        </p:spPr>
        <p:txBody>
          <a:bodyPr wrap="none" anchor="ctr"/>
          <a:lstStyle/>
          <a:p>
            <a:pPr algn="ctr"/>
            <a:r>
              <a:rPr lang="zh-CN" altLang="en-US" b="1">
                <a:solidFill>
                  <a:srgbClr val="0000FF"/>
                </a:solidFill>
                <a:ea typeface="楷体_GB2312" pitchFamily="49" charset="-122"/>
              </a:rPr>
              <a:t>高次谐波</a:t>
            </a:r>
            <a:endParaRPr lang="zh-CN" altLang="en-US" b="1">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wipe(left)">
                                      <p:cBhvr>
                                        <p:cTn id="7" dur="500"/>
                                        <p:tgtEl>
                                          <p:spTgt spid="9114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1143"/>
                                        </p:tgtEl>
                                        <p:attrNameLst>
                                          <p:attrName>style.visibility</p:attrName>
                                        </p:attrNameLst>
                                      </p:cBhvr>
                                      <p:to>
                                        <p:strVal val="visible"/>
                                      </p:to>
                                    </p:set>
                                    <p:animEffect transition="in" filter="dissolve">
                                      <p:cBhvr>
                                        <p:cTn id="11" dur="500"/>
                                        <p:tgtEl>
                                          <p:spTgt spid="911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91150"/>
                                        </p:tgtEl>
                                        <p:attrNameLst>
                                          <p:attrName>style.visibility</p:attrName>
                                        </p:attrNameLst>
                                      </p:cBhvr>
                                      <p:to>
                                        <p:strVal val="visible"/>
                                      </p:to>
                                    </p:set>
                                    <p:animEffect transition="in" filter="box(out)">
                                      <p:cBhvr>
                                        <p:cTn id="16" dur="500"/>
                                        <p:tgtEl>
                                          <p:spTgt spid="911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91154"/>
                                        </p:tgtEl>
                                        <p:attrNameLst>
                                          <p:attrName>style.visibility</p:attrName>
                                        </p:attrNameLst>
                                      </p:cBhvr>
                                      <p:to>
                                        <p:strVal val="visible"/>
                                      </p:to>
                                    </p:set>
                                    <p:animEffect transition="in" filter="box(out)">
                                      <p:cBhvr>
                                        <p:cTn id="21" dur="500"/>
                                        <p:tgtEl>
                                          <p:spTgt spid="911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91148"/>
                                        </p:tgtEl>
                                        <p:attrNameLst>
                                          <p:attrName>style.visibility</p:attrName>
                                        </p:attrNameLst>
                                      </p:cBhvr>
                                      <p:to>
                                        <p:strVal val="visible"/>
                                      </p:to>
                                    </p:set>
                                    <p:animEffect transition="in" filter="box(out)">
                                      <p:cBhvr>
                                        <p:cTn id="26" dur="500"/>
                                        <p:tgtEl>
                                          <p:spTgt spid="911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1152"/>
                                        </p:tgtEl>
                                        <p:attrNameLst>
                                          <p:attrName>style.visibility</p:attrName>
                                        </p:attrNameLst>
                                      </p:cBhvr>
                                      <p:to>
                                        <p:strVal val="visible"/>
                                      </p:to>
                                    </p:set>
                                    <p:animEffect transition="in" filter="dissolve">
                                      <p:cBhvr>
                                        <p:cTn id="31" dur="500"/>
                                        <p:tgtEl>
                                          <p:spTgt spid="911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1158"/>
                                        </p:tgtEl>
                                        <p:attrNameLst>
                                          <p:attrName>style.visibility</p:attrName>
                                        </p:attrNameLst>
                                      </p:cBhvr>
                                      <p:to>
                                        <p:strVal val="visible"/>
                                      </p:to>
                                    </p:set>
                                    <p:animEffect transition="in" filter="wipe(left)">
                                      <p:cBhvr>
                                        <p:cTn id="36" dur="500"/>
                                        <p:tgtEl>
                                          <p:spTgt spid="911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1156"/>
                                        </p:tgtEl>
                                        <p:attrNameLst>
                                          <p:attrName>style.visibility</p:attrName>
                                        </p:attrNameLst>
                                      </p:cBhvr>
                                      <p:to>
                                        <p:strVal val="visible"/>
                                      </p:to>
                                    </p:set>
                                    <p:animEffect transition="in" filter="wipe(left)">
                                      <p:cBhvr>
                                        <p:cTn id="41" dur="500"/>
                                        <p:tgtEl>
                                          <p:spTgt spid="9115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1157"/>
                                        </p:tgtEl>
                                        <p:attrNameLst>
                                          <p:attrName>style.visibility</p:attrName>
                                        </p:attrNameLst>
                                      </p:cBhvr>
                                      <p:to>
                                        <p:strVal val="visible"/>
                                      </p:to>
                                    </p:set>
                                    <p:animEffect transition="in" filter="wipe(left)">
                                      <p:cBhvr>
                                        <p:cTn id="46" dur="500"/>
                                        <p:tgtEl>
                                          <p:spTgt spid="9115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1159"/>
                                        </p:tgtEl>
                                        <p:attrNameLst>
                                          <p:attrName>style.visibility</p:attrName>
                                        </p:attrNameLst>
                                      </p:cBhvr>
                                      <p:to>
                                        <p:strVal val="visible"/>
                                      </p:to>
                                    </p:set>
                                    <p:animEffect transition="in" filter="wipe(left)">
                                      <p:cBhvr>
                                        <p:cTn id="51" dur="500"/>
                                        <p:tgtEl>
                                          <p:spTgt spid="91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utoUpdateAnimBg="0"/>
      <p:bldP spid="91156" grpId="0" animBg="1" autoUpdateAnimBg="0"/>
      <p:bldP spid="91157" grpId="0" animBg="1" autoUpdateAnimBg="0"/>
      <p:bldP spid="91158" grpId="0" animBg="1" autoUpdateAnimBg="0"/>
      <p:bldP spid="9115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ext Box 4"/>
          <p:cNvSpPr txBox="1">
            <a:spLocks noChangeArrowheads="1"/>
          </p:cNvSpPr>
          <p:nvPr/>
        </p:nvSpPr>
        <p:spPr bwMode="auto">
          <a:xfrm>
            <a:off x="971550" y="1557338"/>
            <a:ext cx="75961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0000FF"/>
                </a:solidFill>
                <a:ea typeface="楷体_GB2312" pitchFamily="49" charset="-122"/>
              </a:rPr>
              <a:t>        </a:t>
            </a:r>
            <a:r>
              <a:rPr lang="zh-CN" altLang="en-US" b="1">
                <a:solidFill>
                  <a:srgbClr val="0000FF"/>
                </a:solidFill>
                <a:ea typeface="楷体_GB2312" pitchFamily="49" charset="-122"/>
              </a:rPr>
              <a:t>在电力系统中</a:t>
            </a:r>
            <a:r>
              <a:rPr lang="zh-CN" altLang="en-US" b="1">
                <a:ea typeface="楷体_GB2312" pitchFamily="49" charset="-122"/>
              </a:rPr>
              <a:t>，高次谐波会给整个系统带来极大的危害，如使电能质量降低，损坏电力电容器、电缆、电动机等，增加线路损耗。</a:t>
            </a:r>
            <a:endParaRPr lang="zh-CN" altLang="en-US" b="1">
              <a:solidFill>
                <a:srgbClr val="0000FF"/>
              </a:solidFill>
              <a:ea typeface="楷体_GB2312" pitchFamily="49" charset="-122"/>
            </a:endParaRPr>
          </a:p>
        </p:txBody>
      </p:sp>
      <p:sp>
        <p:nvSpPr>
          <p:cNvPr id="103429" name="Text Box 5"/>
          <p:cNvSpPr txBox="1">
            <a:spLocks noChangeArrowheads="1"/>
          </p:cNvSpPr>
          <p:nvPr/>
        </p:nvSpPr>
        <p:spPr bwMode="auto">
          <a:xfrm>
            <a:off x="971550" y="3440113"/>
            <a:ext cx="759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    </a:t>
            </a:r>
            <a:r>
              <a:rPr lang="zh-CN" altLang="en-US" b="1">
                <a:ea typeface="楷体_GB2312" pitchFamily="49" charset="-122"/>
              </a:rPr>
              <a:t>因此，</a:t>
            </a:r>
            <a:r>
              <a:rPr lang="zh-CN" altLang="en-US" b="1">
                <a:solidFill>
                  <a:srgbClr val="0000FF"/>
                </a:solidFill>
                <a:ea typeface="楷体_GB2312" pitchFamily="49" charset="-122"/>
              </a:rPr>
              <a:t>要想办法消除高次谐波分量。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dissolve">
                                      <p:cBhvr>
                                        <p:cTn id="7" dur="500"/>
                                        <p:tgtEl>
                                          <p:spTgt spid="103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dissolve">
                                      <p:cBhvr>
                                        <p:cTn id="12"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87338" y="619125"/>
            <a:ext cx="822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例：求图示周期性矩形信号的傅里叶级数展开式。</a:t>
            </a:r>
          </a:p>
        </p:txBody>
      </p:sp>
      <p:sp>
        <p:nvSpPr>
          <p:cNvPr id="80920" name="Text Box 24"/>
          <p:cNvSpPr txBox="1">
            <a:spLocks noChangeArrowheads="1"/>
          </p:cNvSpPr>
          <p:nvPr/>
        </p:nvSpPr>
        <p:spPr bwMode="auto">
          <a:xfrm>
            <a:off x="827088" y="1196975"/>
            <a:ext cx="576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f</a:t>
            </a:r>
            <a:r>
              <a:rPr lang="en-US" altLang="zh-CN" b="1">
                <a:ea typeface="楷体_GB2312" pitchFamily="49" charset="-122"/>
              </a:rPr>
              <a:t>(t)</a:t>
            </a:r>
            <a:r>
              <a:rPr lang="zh-CN" altLang="en-US" b="1">
                <a:ea typeface="楷体_GB2312" pitchFamily="49" charset="-122"/>
              </a:rPr>
              <a:t>在第一个周期内的表达式为：</a:t>
            </a:r>
          </a:p>
        </p:txBody>
      </p:sp>
      <p:graphicFrame>
        <p:nvGraphicFramePr>
          <p:cNvPr id="80923" name="Object 27"/>
          <p:cNvGraphicFramePr>
            <a:graphicFrameLocks noChangeAspect="1"/>
          </p:cNvGraphicFramePr>
          <p:nvPr/>
        </p:nvGraphicFramePr>
        <p:xfrm>
          <a:off x="1943100" y="1927225"/>
          <a:ext cx="2268538" cy="709613"/>
        </p:xfrm>
        <a:graphic>
          <a:graphicData uri="http://schemas.openxmlformats.org/presentationml/2006/ole">
            <mc:AlternateContent xmlns:mc="http://schemas.openxmlformats.org/markup-compatibility/2006">
              <mc:Choice xmlns:v="urn:schemas-microsoft-com:vml" Requires="v">
                <p:oleObj spid="_x0000_s3120" name="Equation" r:id="rId4" imgW="1041120" imgH="317160" progId="Equation.DSMT4">
                  <p:embed/>
                </p:oleObj>
              </mc:Choice>
              <mc:Fallback>
                <p:oleObj name="Equation" r:id="rId4" imgW="1041120" imgH="317160" progId="Equation.DSMT4">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1927225"/>
                        <a:ext cx="2268538"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3"/>
          <p:cNvGrpSpPr>
            <a:grpSpLocks/>
          </p:cNvGrpSpPr>
          <p:nvPr/>
        </p:nvGrpSpPr>
        <p:grpSpPr bwMode="auto">
          <a:xfrm>
            <a:off x="4930775" y="944563"/>
            <a:ext cx="4105275" cy="2592387"/>
            <a:chOff x="612" y="754"/>
            <a:chExt cx="2586" cy="1633"/>
          </a:xfrm>
        </p:grpSpPr>
        <p:sp>
          <p:nvSpPr>
            <p:cNvPr id="3091" name="Line 33"/>
            <p:cNvSpPr>
              <a:spLocks noChangeShapeType="1"/>
            </p:cNvSpPr>
            <p:nvPr/>
          </p:nvSpPr>
          <p:spPr bwMode="auto">
            <a:xfrm>
              <a:off x="975" y="1706"/>
              <a:ext cx="21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2" name="Line 34"/>
            <p:cNvSpPr>
              <a:spLocks noChangeShapeType="1"/>
            </p:cNvSpPr>
            <p:nvPr/>
          </p:nvSpPr>
          <p:spPr bwMode="auto">
            <a:xfrm flipV="1">
              <a:off x="1066" y="890"/>
              <a:ext cx="0" cy="149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3" name="Line 35"/>
            <p:cNvSpPr>
              <a:spLocks noChangeShapeType="1"/>
            </p:cNvSpPr>
            <p:nvPr/>
          </p:nvSpPr>
          <p:spPr bwMode="auto">
            <a:xfrm>
              <a:off x="1519" y="1207"/>
              <a:ext cx="0" cy="97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4" name="Line 36"/>
            <p:cNvSpPr>
              <a:spLocks noChangeShapeType="1"/>
            </p:cNvSpPr>
            <p:nvPr/>
          </p:nvSpPr>
          <p:spPr bwMode="auto">
            <a:xfrm>
              <a:off x="1973" y="1207"/>
              <a:ext cx="0" cy="97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5" name="Line 37"/>
            <p:cNvSpPr>
              <a:spLocks noChangeShapeType="1"/>
            </p:cNvSpPr>
            <p:nvPr/>
          </p:nvSpPr>
          <p:spPr bwMode="auto">
            <a:xfrm>
              <a:off x="2426" y="1207"/>
              <a:ext cx="0" cy="97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6" name="Line 38"/>
            <p:cNvSpPr>
              <a:spLocks noChangeShapeType="1"/>
            </p:cNvSpPr>
            <p:nvPr/>
          </p:nvSpPr>
          <p:spPr bwMode="auto">
            <a:xfrm>
              <a:off x="1066" y="1207"/>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7" name="Line 40"/>
            <p:cNvSpPr>
              <a:spLocks noChangeShapeType="1"/>
            </p:cNvSpPr>
            <p:nvPr/>
          </p:nvSpPr>
          <p:spPr bwMode="auto">
            <a:xfrm>
              <a:off x="1519" y="2183"/>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8" name="Line 41"/>
            <p:cNvSpPr>
              <a:spLocks noChangeShapeType="1"/>
            </p:cNvSpPr>
            <p:nvPr/>
          </p:nvSpPr>
          <p:spPr bwMode="auto">
            <a:xfrm>
              <a:off x="1973" y="1207"/>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99" name="Line 42"/>
            <p:cNvSpPr>
              <a:spLocks noChangeShapeType="1"/>
            </p:cNvSpPr>
            <p:nvPr/>
          </p:nvSpPr>
          <p:spPr bwMode="auto">
            <a:xfrm>
              <a:off x="2426" y="2183"/>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100" name="Text Box 43"/>
            <p:cNvSpPr txBox="1">
              <a:spLocks noChangeArrowheads="1"/>
            </p:cNvSpPr>
            <p:nvPr/>
          </p:nvSpPr>
          <p:spPr bwMode="auto">
            <a:xfrm>
              <a:off x="1089" y="754"/>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f</a:t>
              </a:r>
              <a:r>
                <a:rPr lang="en-US" altLang="zh-CN" b="1">
                  <a:ea typeface="楷体_GB2312" pitchFamily="49" charset="-122"/>
                </a:rPr>
                <a:t>(t)</a:t>
              </a:r>
            </a:p>
          </p:txBody>
        </p:sp>
        <p:sp>
          <p:nvSpPr>
            <p:cNvPr id="3101" name="Text Box 44"/>
            <p:cNvSpPr txBox="1">
              <a:spLocks noChangeArrowheads="1"/>
            </p:cNvSpPr>
            <p:nvPr/>
          </p:nvSpPr>
          <p:spPr bwMode="auto">
            <a:xfrm>
              <a:off x="2948" y="1412"/>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p>
          </p:txBody>
        </p:sp>
        <p:sp>
          <p:nvSpPr>
            <p:cNvPr id="3102" name="Text Box 62"/>
            <p:cNvSpPr txBox="1">
              <a:spLocks noChangeArrowheads="1"/>
            </p:cNvSpPr>
            <p:nvPr/>
          </p:nvSpPr>
          <p:spPr bwMode="auto">
            <a:xfrm>
              <a:off x="1952" y="1706"/>
              <a:ext cx="4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cs typeface="Times New Roman" pitchFamily="18" charset="0"/>
                </a:rPr>
                <a:t>2π</a:t>
              </a:r>
            </a:p>
          </p:txBody>
        </p:sp>
        <p:sp>
          <p:nvSpPr>
            <p:cNvPr id="3103" name="Text Box 67"/>
            <p:cNvSpPr txBox="1">
              <a:spLocks noChangeArrowheads="1"/>
            </p:cNvSpPr>
            <p:nvPr/>
          </p:nvSpPr>
          <p:spPr bwMode="auto">
            <a:xfrm>
              <a:off x="1482" y="173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cs typeface="Times New Roman" pitchFamily="18" charset="0"/>
                </a:rPr>
                <a:t>π</a:t>
              </a:r>
            </a:p>
          </p:txBody>
        </p:sp>
        <p:sp>
          <p:nvSpPr>
            <p:cNvPr id="3104" name="Text Box 68"/>
            <p:cNvSpPr txBox="1">
              <a:spLocks noChangeArrowheads="1"/>
            </p:cNvSpPr>
            <p:nvPr/>
          </p:nvSpPr>
          <p:spPr bwMode="auto">
            <a:xfrm>
              <a:off x="1497" y="139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cs typeface="Times New Roman" pitchFamily="18" charset="0"/>
                </a:rPr>
                <a:t>T</a:t>
              </a:r>
              <a:r>
                <a:rPr lang="en-US" altLang="zh-CN" b="1">
                  <a:ea typeface="楷体_GB2312" pitchFamily="49" charset="-122"/>
                  <a:cs typeface="Times New Roman" pitchFamily="18" charset="0"/>
                </a:rPr>
                <a:t>/2</a:t>
              </a:r>
            </a:p>
          </p:txBody>
        </p:sp>
        <p:sp>
          <p:nvSpPr>
            <p:cNvPr id="3105" name="Text Box 69"/>
            <p:cNvSpPr txBox="1">
              <a:spLocks noChangeArrowheads="1"/>
            </p:cNvSpPr>
            <p:nvPr/>
          </p:nvSpPr>
          <p:spPr bwMode="auto">
            <a:xfrm>
              <a:off x="1995" y="138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cs typeface="Times New Roman" pitchFamily="18" charset="0"/>
                </a:rPr>
                <a:t>T</a:t>
              </a:r>
            </a:p>
          </p:txBody>
        </p:sp>
        <p:sp>
          <p:nvSpPr>
            <p:cNvPr id="3106" name="Text Box 70"/>
            <p:cNvSpPr txBox="1">
              <a:spLocks noChangeArrowheads="1"/>
            </p:cNvSpPr>
            <p:nvPr/>
          </p:nvSpPr>
          <p:spPr bwMode="auto">
            <a:xfrm>
              <a:off x="703" y="1056"/>
              <a:ext cx="5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m</a:t>
              </a:r>
            </a:p>
          </p:txBody>
        </p:sp>
        <p:sp>
          <p:nvSpPr>
            <p:cNvPr id="3107" name="Text Box 71"/>
            <p:cNvSpPr txBox="1">
              <a:spLocks noChangeArrowheads="1"/>
            </p:cNvSpPr>
            <p:nvPr/>
          </p:nvSpPr>
          <p:spPr bwMode="auto">
            <a:xfrm>
              <a:off x="612" y="1985"/>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m</a:t>
              </a:r>
            </a:p>
          </p:txBody>
        </p:sp>
        <p:sp>
          <p:nvSpPr>
            <p:cNvPr id="3108" name="Line 72"/>
            <p:cNvSpPr>
              <a:spLocks noChangeShapeType="1"/>
            </p:cNvSpPr>
            <p:nvPr/>
          </p:nvSpPr>
          <p:spPr bwMode="auto">
            <a:xfrm>
              <a:off x="1044" y="2183"/>
              <a:ext cx="453" cy="0"/>
            </a:xfrm>
            <a:prstGeom prst="line">
              <a:avLst/>
            </a:prstGeom>
            <a:noFill/>
            <a:ln w="635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aphicFrame>
        <p:nvGraphicFramePr>
          <p:cNvPr id="80975" name="Object 79"/>
          <p:cNvGraphicFramePr>
            <a:graphicFrameLocks noChangeAspect="1"/>
          </p:cNvGraphicFramePr>
          <p:nvPr/>
        </p:nvGraphicFramePr>
        <p:xfrm>
          <a:off x="1978025" y="1422400"/>
          <a:ext cx="2233613" cy="731838"/>
        </p:xfrm>
        <a:graphic>
          <a:graphicData uri="http://schemas.openxmlformats.org/presentationml/2006/ole">
            <mc:AlternateContent xmlns:mc="http://schemas.openxmlformats.org/markup-compatibility/2006">
              <mc:Choice xmlns:v="urn:schemas-microsoft-com:vml" Requires="v">
                <p:oleObj spid="_x0000_s3121" name="Equation" r:id="rId6" imgW="850680" imgH="317160" progId="Equation.DSMT4">
                  <p:embed/>
                </p:oleObj>
              </mc:Choice>
              <mc:Fallback>
                <p:oleObj name="Equation" r:id="rId6" imgW="850680" imgH="317160" progId="Equation.DSMT4">
                  <p:embed/>
                  <p:pic>
                    <p:nvPicPr>
                      <p:cNvPr id="0" name="Object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8025" y="1422400"/>
                        <a:ext cx="2233613"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77" name="AutoShape 81"/>
          <p:cNvSpPr>
            <a:spLocks/>
          </p:cNvSpPr>
          <p:nvPr/>
        </p:nvSpPr>
        <p:spPr bwMode="auto">
          <a:xfrm>
            <a:off x="1798638" y="1782763"/>
            <a:ext cx="144462" cy="612775"/>
          </a:xfrm>
          <a:prstGeom prst="leftBrace">
            <a:avLst>
              <a:gd name="adj1" fmla="val 353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80982" name="Text Box 86"/>
          <p:cNvSpPr txBox="1">
            <a:spLocks noChangeArrowheads="1"/>
          </p:cNvSpPr>
          <p:nvPr/>
        </p:nvSpPr>
        <p:spPr bwMode="auto">
          <a:xfrm>
            <a:off x="322263" y="1195388"/>
            <a:ext cx="118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p>
        </p:txBody>
      </p:sp>
      <p:graphicFrame>
        <p:nvGraphicFramePr>
          <p:cNvPr id="80985" name="Object 89"/>
          <p:cNvGraphicFramePr>
            <a:graphicFrameLocks noChangeAspect="1"/>
          </p:cNvGraphicFramePr>
          <p:nvPr/>
        </p:nvGraphicFramePr>
        <p:xfrm>
          <a:off x="539750" y="2568575"/>
          <a:ext cx="2339975" cy="823913"/>
        </p:xfrm>
        <a:graphic>
          <a:graphicData uri="http://schemas.openxmlformats.org/presentationml/2006/ole">
            <mc:AlternateContent xmlns:mc="http://schemas.openxmlformats.org/markup-compatibility/2006">
              <mc:Choice xmlns:v="urn:schemas-microsoft-com:vml" Requires="v">
                <p:oleObj spid="_x0000_s3122" name="Equation" r:id="rId8" imgW="1054080" imgH="393480" progId="Equation.DSMT4">
                  <p:embed/>
                </p:oleObj>
              </mc:Choice>
              <mc:Fallback>
                <p:oleObj name="Equation" r:id="rId8" imgW="1054080" imgH="393480" progId="Equation.DSMT4">
                  <p:embed/>
                  <p:pic>
                    <p:nvPicPr>
                      <p:cNvPr id="0" name="Object 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2568575"/>
                        <a:ext cx="2339975" cy="823913"/>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80987" name="Object 91"/>
          <p:cNvGraphicFramePr>
            <a:graphicFrameLocks noChangeAspect="1"/>
          </p:cNvGraphicFramePr>
          <p:nvPr/>
        </p:nvGraphicFramePr>
        <p:xfrm>
          <a:off x="1008063" y="4087813"/>
          <a:ext cx="6086475" cy="889000"/>
        </p:xfrm>
        <a:graphic>
          <a:graphicData uri="http://schemas.openxmlformats.org/presentationml/2006/ole">
            <mc:AlternateContent xmlns:mc="http://schemas.openxmlformats.org/markup-compatibility/2006">
              <mc:Choice xmlns:v="urn:schemas-microsoft-com:vml" Requires="v">
                <p:oleObj spid="_x0000_s3123" name="Equation" r:id="rId10" imgW="3225600" imgH="393480" progId="Equation.DSMT4">
                  <p:embed/>
                </p:oleObj>
              </mc:Choice>
              <mc:Fallback>
                <p:oleObj name="Equation" r:id="rId10" imgW="3225600" imgH="393480" progId="Equation.DSMT4">
                  <p:embed/>
                  <p:pic>
                    <p:nvPicPr>
                      <p:cNvPr id="0" name="Object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063" y="4087813"/>
                        <a:ext cx="60864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80993" name="Object 97"/>
          <p:cNvGraphicFramePr>
            <a:graphicFrameLocks noChangeAspect="1"/>
          </p:cNvGraphicFramePr>
          <p:nvPr/>
        </p:nvGraphicFramePr>
        <p:xfrm>
          <a:off x="3635375" y="3284538"/>
          <a:ext cx="3562350" cy="936625"/>
        </p:xfrm>
        <a:graphic>
          <a:graphicData uri="http://schemas.openxmlformats.org/presentationml/2006/ole">
            <mc:AlternateContent xmlns:mc="http://schemas.openxmlformats.org/markup-compatibility/2006">
              <mc:Choice xmlns:v="urn:schemas-microsoft-com:vml" Requires="v">
                <p:oleObj spid="_x0000_s3124" name="Equation" r:id="rId12" imgW="1663560" imgH="393480" progId="Equation.DSMT4">
                  <p:embed/>
                </p:oleObj>
              </mc:Choice>
              <mc:Fallback>
                <p:oleObj name="Equation" r:id="rId12" imgW="1663560" imgH="393480" progId="Equation.DSMT4">
                  <p:embed/>
                  <p:pic>
                    <p:nvPicPr>
                      <p:cNvPr id="0" name="Object 9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5375" y="3284538"/>
                        <a:ext cx="35623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80994" name="Object 98"/>
          <p:cNvGraphicFramePr>
            <a:graphicFrameLocks noChangeAspect="1"/>
          </p:cNvGraphicFramePr>
          <p:nvPr/>
        </p:nvGraphicFramePr>
        <p:xfrm>
          <a:off x="1008063" y="5707063"/>
          <a:ext cx="3276600" cy="939800"/>
        </p:xfrm>
        <a:graphic>
          <a:graphicData uri="http://schemas.openxmlformats.org/presentationml/2006/ole">
            <mc:AlternateContent xmlns:mc="http://schemas.openxmlformats.org/markup-compatibility/2006">
              <mc:Choice xmlns:v="urn:schemas-microsoft-com:vml" Requires="v">
                <p:oleObj spid="_x0000_s3125" name="Equation" r:id="rId14" imgW="1346040" imgH="393480" progId="Equation.DSMT4">
                  <p:embed/>
                </p:oleObj>
              </mc:Choice>
              <mc:Fallback>
                <p:oleObj name="Equation" r:id="rId14" imgW="1346040" imgH="393480" progId="Equation.DSMT4">
                  <p:embed/>
                  <p:pic>
                    <p:nvPicPr>
                      <p:cNvPr id="0" name="Object 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08063" y="5707063"/>
                        <a:ext cx="3276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0996" name="Object 100"/>
          <p:cNvGraphicFramePr>
            <a:graphicFrameLocks noChangeAspect="1"/>
          </p:cNvGraphicFramePr>
          <p:nvPr/>
        </p:nvGraphicFramePr>
        <p:xfrm>
          <a:off x="2951163" y="2713038"/>
          <a:ext cx="576262" cy="495300"/>
        </p:xfrm>
        <a:graphic>
          <a:graphicData uri="http://schemas.openxmlformats.org/presentationml/2006/ole">
            <mc:AlternateContent xmlns:mc="http://schemas.openxmlformats.org/markup-compatibility/2006">
              <mc:Choice xmlns:v="urn:schemas-microsoft-com:vml" Requires="v">
                <p:oleObj spid="_x0000_s3126" name="Equation" r:id="rId16" imgW="241200" imgH="177480" progId="Equation.DSMT4">
                  <p:embed/>
                </p:oleObj>
              </mc:Choice>
              <mc:Fallback>
                <p:oleObj name="Equation" r:id="rId16" imgW="241200" imgH="177480" progId="Equation.DSMT4">
                  <p:embed/>
                  <p:pic>
                    <p:nvPicPr>
                      <p:cNvPr id="0" name="Object 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51163" y="2713038"/>
                        <a:ext cx="5762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0999" name="Object 103"/>
          <p:cNvGraphicFramePr>
            <a:graphicFrameLocks noChangeAspect="1"/>
          </p:cNvGraphicFramePr>
          <p:nvPr/>
        </p:nvGraphicFramePr>
        <p:xfrm>
          <a:off x="504825" y="3355975"/>
          <a:ext cx="3022600" cy="804863"/>
        </p:xfrm>
        <a:graphic>
          <a:graphicData uri="http://schemas.openxmlformats.org/presentationml/2006/ole">
            <mc:AlternateContent xmlns:mc="http://schemas.openxmlformats.org/markup-compatibility/2006">
              <mc:Choice xmlns:v="urn:schemas-microsoft-com:vml" Requires="v">
                <p:oleObj spid="_x0000_s3127" name="Equation" r:id="rId18" imgW="1625400" imgH="393480" progId="Equation.DSMT4">
                  <p:embed/>
                </p:oleObj>
              </mc:Choice>
              <mc:Fallback>
                <p:oleObj name="Equation" r:id="rId18" imgW="1625400" imgH="393480" progId="Equation.DSMT4">
                  <p:embed/>
                  <p:pic>
                    <p:nvPicPr>
                      <p:cNvPr id="0" name="Object 10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4825" y="3355975"/>
                        <a:ext cx="3022600" cy="804863"/>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81005" name="Object 109"/>
          <p:cNvGraphicFramePr>
            <a:graphicFrameLocks noChangeAspect="1"/>
          </p:cNvGraphicFramePr>
          <p:nvPr/>
        </p:nvGraphicFramePr>
        <p:xfrm>
          <a:off x="971550" y="4908550"/>
          <a:ext cx="3529013" cy="839788"/>
        </p:xfrm>
        <a:graphic>
          <a:graphicData uri="http://schemas.openxmlformats.org/presentationml/2006/ole">
            <mc:AlternateContent xmlns:mc="http://schemas.openxmlformats.org/markup-compatibility/2006">
              <mc:Choice xmlns:v="urn:schemas-microsoft-com:vml" Requires="v">
                <p:oleObj spid="_x0000_s3128" name="Equation" r:id="rId20" imgW="1498320" imgH="393480" progId="Equation.DSMT4">
                  <p:embed/>
                </p:oleObj>
              </mc:Choice>
              <mc:Fallback>
                <p:oleObj name="Equation" r:id="rId20" imgW="1498320" imgH="393480" progId="Equation.DSMT4">
                  <p:embed/>
                  <p:pic>
                    <p:nvPicPr>
                      <p:cNvPr id="0" name="Object 10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1550" y="4908550"/>
                        <a:ext cx="3529013" cy="839788"/>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81007" name="Object 111"/>
          <p:cNvGraphicFramePr>
            <a:graphicFrameLocks noChangeAspect="1"/>
          </p:cNvGraphicFramePr>
          <p:nvPr/>
        </p:nvGraphicFramePr>
        <p:xfrm>
          <a:off x="4500563" y="4814888"/>
          <a:ext cx="3132137" cy="954087"/>
        </p:xfrm>
        <a:graphic>
          <a:graphicData uri="http://schemas.openxmlformats.org/presentationml/2006/ole">
            <mc:AlternateContent xmlns:mc="http://schemas.openxmlformats.org/markup-compatibility/2006">
              <mc:Choice xmlns:v="urn:schemas-microsoft-com:vml" Requires="v">
                <p:oleObj spid="_x0000_s3129" name="Equation" r:id="rId22" imgW="1434960" imgH="482400" progId="Equation.DSMT4">
                  <p:embed/>
                </p:oleObj>
              </mc:Choice>
              <mc:Fallback>
                <p:oleObj name="Equation" r:id="rId22" imgW="1434960" imgH="482400" progId="Equation.DSMT4">
                  <p:embed/>
                  <p:pic>
                    <p:nvPicPr>
                      <p:cNvPr id="0" name="Object 1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00563" y="4814888"/>
                        <a:ext cx="3132137" cy="954087"/>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81015" name="Text Box 119"/>
          <p:cNvSpPr txBox="1">
            <a:spLocks noChangeArrowheads="1"/>
          </p:cNvSpPr>
          <p:nvPr/>
        </p:nvSpPr>
        <p:spPr bwMode="auto">
          <a:xfrm>
            <a:off x="4511675" y="6248400"/>
            <a:ext cx="452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当</a:t>
            </a:r>
            <a:r>
              <a:rPr lang="en-US" altLang="zh-CN" b="1" i="1">
                <a:solidFill>
                  <a:srgbClr val="0000FF"/>
                </a:solidFill>
                <a:ea typeface="楷体_GB2312" pitchFamily="49" charset="-122"/>
              </a:rPr>
              <a:t>k</a:t>
            </a:r>
            <a:r>
              <a:rPr lang="zh-CN" altLang="en-US" b="1">
                <a:solidFill>
                  <a:srgbClr val="0000FF"/>
                </a:solidFill>
                <a:ea typeface="楷体_GB2312" pitchFamily="49" charset="-122"/>
              </a:rPr>
              <a:t>为偶数时：</a:t>
            </a:r>
            <a:r>
              <a:rPr lang="en-US" altLang="zh-CN" b="1" i="1">
                <a:solidFill>
                  <a:srgbClr val="0000FF"/>
                </a:solidFill>
                <a:ea typeface="楷体_GB2312" pitchFamily="49" charset="-122"/>
              </a:rPr>
              <a:t>B</a:t>
            </a:r>
            <a:r>
              <a:rPr lang="en-US" altLang="zh-CN" b="1" baseline="-25000">
                <a:solidFill>
                  <a:srgbClr val="0000FF"/>
                </a:solidFill>
                <a:ea typeface="楷体_GB2312" pitchFamily="49" charset="-122"/>
              </a:rPr>
              <a:t>km</a:t>
            </a:r>
            <a:r>
              <a:rPr lang="en-US" altLang="zh-CN" b="1">
                <a:solidFill>
                  <a:srgbClr val="0000FF"/>
                </a:solidFill>
                <a:ea typeface="楷体_GB2312" pitchFamily="49" charset="-122"/>
              </a:rPr>
              <a:t>=0</a:t>
            </a:r>
          </a:p>
        </p:txBody>
      </p:sp>
      <p:sp>
        <p:nvSpPr>
          <p:cNvPr id="81016" name="Text Box 120"/>
          <p:cNvSpPr txBox="1">
            <a:spLocks noChangeArrowheads="1"/>
          </p:cNvSpPr>
          <p:nvPr/>
        </p:nvSpPr>
        <p:spPr bwMode="auto">
          <a:xfrm>
            <a:off x="4500563" y="58150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当</a:t>
            </a:r>
            <a:r>
              <a:rPr lang="en-US" altLang="zh-CN" b="1" i="1">
                <a:solidFill>
                  <a:srgbClr val="0000FF"/>
                </a:solidFill>
                <a:ea typeface="楷体_GB2312" pitchFamily="49" charset="-122"/>
              </a:rPr>
              <a:t>k</a:t>
            </a:r>
            <a:r>
              <a:rPr lang="zh-CN" altLang="en-US" b="1">
                <a:solidFill>
                  <a:srgbClr val="0000FF"/>
                </a:solidFill>
                <a:ea typeface="楷体_GB2312" pitchFamily="49" charset="-122"/>
              </a:rPr>
              <a:t>为奇数时：</a:t>
            </a:r>
            <a:r>
              <a:rPr lang="en-US" altLang="zh-CN" b="1" i="1">
                <a:solidFill>
                  <a:srgbClr val="0000FF"/>
                </a:solidFill>
                <a:ea typeface="楷体_GB2312" pitchFamily="49" charset="-122"/>
              </a:rPr>
              <a:t>B</a:t>
            </a:r>
            <a:r>
              <a:rPr lang="en-US" altLang="zh-CN" b="1" baseline="-25000">
                <a:solidFill>
                  <a:srgbClr val="0000FF"/>
                </a:solidFill>
                <a:ea typeface="楷体_GB2312" pitchFamily="49" charset="-122"/>
              </a:rPr>
              <a:t>km</a:t>
            </a:r>
            <a:r>
              <a:rPr lang="en-US" altLang="zh-CN" b="1">
                <a:solidFill>
                  <a:srgbClr val="0000FF"/>
                </a:solidFill>
                <a:ea typeface="楷体_GB2312" pitchFamily="49" charset="-122"/>
              </a:rPr>
              <a:t>=4</a:t>
            </a:r>
            <a:r>
              <a:rPr lang="en-US" altLang="zh-CN" b="1" i="1">
                <a:solidFill>
                  <a:srgbClr val="0000FF"/>
                </a:solidFill>
                <a:ea typeface="楷体_GB2312" pitchFamily="49" charset="-122"/>
              </a:rPr>
              <a:t>U</a:t>
            </a:r>
            <a:r>
              <a:rPr lang="en-US" altLang="zh-CN" b="1" baseline="-25000">
                <a:solidFill>
                  <a:srgbClr val="0000FF"/>
                </a:solidFill>
                <a:ea typeface="楷体_GB2312" pitchFamily="49" charset="-122"/>
              </a:rPr>
              <a:t>m</a:t>
            </a:r>
            <a:r>
              <a:rPr lang="en-US" altLang="zh-CN" b="1">
                <a:solidFill>
                  <a:srgbClr val="0000FF"/>
                </a:solidFill>
                <a:ea typeface="楷体_GB2312" pitchFamily="49" charset="-122"/>
              </a:rPr>
              <a:t>/</a:t>
            </a:r>
            <a:r>
              <a:rPr lang="en-US" altLang="zh-CN" b="1" i="1">
                <a:solidFill>
                  <a:srgbClr val="0000FF"/>
                </a:solidFill>
                <a:ea typeface="楷体_GB2312" pitchFamily="49" charset="-122"/>
              </a:rPr>
              <a:t>k</a:t>
            </a:r>
            <a:r>
              <a:rPr lang="en-US" altLang="zh-CN" b="1">
                <a:solidFill>
                  <a:srgbClr val="0000FF"/>
                </a:solidFill>
                <a:ea typeface="楷体_GB2312" pitchFamily="49" charset="-122"/>
              </a:rPr>
              <a:t>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0920"/>
                                        </p:tgtEl>
                                        <p:attrNameLst>
                                          <p:attrName>style.visibility</p:attrName>
                                        </p:attrNameLst>
                                      </p:cBhvr>
                                      <p:to>
                                        <p:strVal val="visible"/>
                                      </p:to>
                                    </p:set>
                                    <p:anim calcmode="lin" valueType="num">
                                      <p:cBhvr additive="base">
                                        <p:cTn id="11" dur="500" fill="hold"/>
                                        <p:tgtEl>
                                          <p:spTgt spid="80920"/>
                                        </p:tgtEl>
                                        <p:attrNameLst>
                                          <p:attrName>ppt_x</p:attrName>
                                        </p:attrNameLst>
                                      </p:cBhvr>
                                      <p:tavLst>
                                        <p:tav tm="0">
                                          <p:val>
                                            <p:strVal val="0-#ppt_w/2"/>
                                          </p:val>
                                        </p:tav>
                                        <p:tav tm="100000">
                                          <p:val>
                                            <p:strVal val="#ppt_x"/>
                                          </p:val>
                                        </p:tav>
                                      </p:tavLst>
                                    </p:anim>
                                    <p:anim calcmode="lin" valueType="num">
                                      <p:cBhvr additive="base">
                                        <p:cTn id="12" dur="500" fill="hold"/>
                                        <p:tgtEl>
                                          <p:spTgt spid="8092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77"/>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80975"/>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809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80985"/>
                                        </p:tgtEl>
                                        <p:attrNameLst>
                                          <p:attrName>style.visibility</p:attrName>
                                        </p:attrNameLst>
                                      </p:cBhvr>
                                      <p:to>
                                        <p:strVal val="visible"/>
                                      </p:to>
                                    </p:set>
                                    <p:animEffect transition="in" filter="box(out)">
                                      <p:cBhvr>
                                        <p:cTn id="27" dur="500"/>
                                        <p:tgtEl>
                                          <p:spTgt spid="809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80996"/>
                                        </p:tgtEl>
                                        <p:attrNameLst>
                                          <p:attrName>style.visibility</p:attrName>
                                        </p:attrNameLst>
                                      </p:cBhvr>
                                      <p:to>
                                        <p:strVal val="visible"/>
                                      </p:to>
                                    </p:set>
                                    <p:anim calcmode="lin" valueType="num">
                                      <p:cBhvr additive="base">
                                        <p:cTn id="32" dur="500" fill="hold"/>
                                        <p:tgtEl>
                                          <p:spTgt spid="80996"/>
                                        </p:tgtEl>
                                        <p:attrNameLst>
                                          <p:attrName>ppt_x</p:attrName>
                                        </p:attrNameLst>
                                      </p:cBhvr>
                                      <p:tavLst>
                                        <p:tav tm="0">
                                          <p:val>
                                            <p:strVal val="0-#ppt_w/2"/>
                                          </p:val>
                                        </p:tav>
                                        <p:tav tm="100000">
                                          <p:val>
                                            <p:strVal val="#ppt_x"/>
                                          </p:val>
                                        </p:tav>
                                      </p:tavLst>
                                    </p:anim>
                                    <p:anim calcmode="lin" valueType="num">
                                      <p:cBhvr additive="base">
                                        <p:cTn id="33" dur="500" fill="hold"/>
                                        <p:tgtEl>
                                          <p:spTgt spid="8099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80999"/>
                                        </p:tgtEl>
                                        <p:attrNameLst>
                                          <p:attrName>style.visibility</p:attrName>
                                        </p:attrNameLst>
                                      </p:cBhvr>
                                      <p:to>
                                        <p:strVal val="visible"/>
                                      </p:to>
                                    </p:set>
                                    <p:animEffect transition="in" filter="box(out)">
                                      <p:cBhvr>
                                        <p:cTn id="38" dur="500"/>
                                        <p:tgtEl>
                                          <p:spTgt spid="809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80993"/>
                                        </p:tgtEl>
                                        <p:attrNameLst>
                                          <p:attrName>style.visibility</p:attrName>
                                        </p:attrNameLst>
                                      </p:cBhvr>
                                      <p:to>
                                        <p:strVal val="visible"/>
                                      </p:to>
                                    </p:set>
                                    <p:anim calcmode="lin" valueType="num">
                                      <p:cBhvr additive="base">
                                        <p:cTn id="43" dur="500" fill="hold"/>
                                        <p:tgtEl>
                                          <p:spTgt spid="80993"/>
                                        </p:tgtEl>
                                        <p:attrNameLst>
                                          <p:attrName>ppt_x</p:attrName>
                                        </p:attrNameLst>
                                      </p:cBhvr>
                                      <p:tavLst>
                                        <p:tav tm="0">
                                          <p:val>
                                            <p:strVal val="0-#ppt_w/2"/>
                                          </p:val>
                                        </p:tav>
                                        <p:tav tm="100000">
                                          <p:val>
                                            <p:strVal val="#ppt_x"/>
                                          </p:val>
                                        </p:tav>
                                      </p:tavLst>
                                    </p:anim>
                                    <p:anim calcmode="lin" valueType="num">
                                      <p:cBhvr additive="base">
                                        <p:cTn id="44" dur="500" fill="hold"/>
                                        <p:tgtEl>
                                          <p:spTgt spid="8099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80987"/>
                                        </p:tgtEl>
                                        <p:attrNameLst>
                                          <p:attrName>style.visibility</p:attrName>
                                        </p:attrNameLst>
                                      </p:cBhvr>
                                      <p:to>
                                        <p:strVal val="visible"/>
                                      </p:to>
                                    </p:set>
                                    <p:anim calcmode="lin" valueType="num">
                                      <p:cBhvr additive="base">
                                        <p:cTn id="49" dur="500" fill="hold"/>
                                        <p:tgtEl>
                                          <p:spTgt spid="80987"/>
                                        </p:tgtEl>
                                        <p:attrNameLst>
                                          <p:attrName>ppt_x</p:attrName>
                                        </p:attrNameLst>
                                      </p:cBhvr>
                                      <p:tavLst>
                                        <p:tav tm="0">
                                          <p:val>
                                            <p:strVal val="0-#ppt_w/2"/>
                                          </p:val>
                                        </p:tav>
                                        <p:tav tm="100000">
                                          <p:val>
                                            <p:strVal val="#ppt_x"/>
                                          </p:val>
                                        </p:tav>
                                      </p:tavLst>
                                    </p:anim>
                                    <p:anim calcmode="lin" valueType="num">
                                      <p:cBhvr additive="base">
                                        <p:cTn id="50" dur="500" fill="hold"/>
                                        <p:tgtEl>
                                          <p:spTgt spid="8098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81005"/>
                                        </p:tgtEl>
                                        <p:attrNameLst>
                                          <p:attrName>style.visibility</p:attrName>
                                        </p:attrNameLst>
                                      </p:cBhvr>
                                      <p:to>
                                        <p:strVal val="visible"/>
                                      </p:to>
                                    </p:set>
                                    <p:animEffect transition="in" filter="box(out)">
                                      <p:cBhvr>
                                        <p:cTn id="55" dur="500"/>
                                        <p:tgtEl>
                                          <p:spTgt spid="810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nodeType="clickEffect">
                                  <p:stCondLst>
                                    <p:cond delay="0"/>
                                  </p:stCondLst>
                                  <p:childTnLst>
                                    <p:set>
                                      <p:cBhvr>
                                        <p:cTn id="59" dur="1" fill="hold">
                                          <p:stCondLst>
                                            <p:cond delay="0"/>
                                          </p:stCondLst>
                                        </p:cTn>
                                        <p:tgtEl>
                                          <p:spTgt spid="81007"/>
                                        </p:tgtEl>
                                        <p:attrNameLst>
                                          <p:attrName>style.visibility</p:attrName>
                                        </p:attrNameLst>
                                      </p:cBhvr>
                                      <p:to>
                                        <p:strVal val="visible"/>
                                      </p:to>
                                    </p:set>
                                    <p:animEffect transition="in" filter="box(out)">
                                      <p:cBhvr>
                                        <p:cTn id="60" dur="500"/>
                                        <p:tgtEl>
                                          <p:spTgt spid="8100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nodeType="clickEffect">
                                  <p:stCondLst>
                                    <p:cond delay="0"/>
                                  </p:stCondLst>
                                  <p:childTnLst>
                                    <p:set>
                                      <p:cBhvr>
                                        <p:cTn id="64" dur="1" fill="hold">
                                          <p:stCondLst>
                                            <p:cond delay="0"/>
                                          </p:stCondLst>
                                        </p:cTn>
                                        <p:tgtEl>
                                          <p:spTgt spid="80994"/>
                                        </p:tgtEl>
                                        <p:attrNameLst>
                                          <p:attrName>style.visibility</p:attrName>
                                        </p:attrNameLst>
                                      </p:cBhvr>
                                      <p:to>
                                        <p:strVal val="visible"/>
                                      </p:to>
                                    </p:set>
                                    <p:anim calcmode="lin" valueType="num">
                                      <p:cBhvr additive="base">
                                        <p:cTn id="65" dur="500" fill="hold"/>
                                        <p:tgtEl>
                                          <p:spTgt spid="80994"/>
                                        </p:tgtEl>
                                        <p:attrNameLst>
                                          <p:attrName>ppt_x</p:attrName>
                                        </p:attrNameLst>
                                      </p:cBhvr>
                                      <p:tavLst>
                                        <p:tav tm="0">
                                          <p:val>
                                            <p:strVal val="0-#ppt_w/2"/>
                                          </p:val>
                                        </p:tav>
                                        <p:tav tm="100000">
                                          <p:val>
                                            <p:strVal val="#ppt_x"/>
                                          </p:val>
                                        </p:tav>
                                      </p:tavLst>
                                    </p:anim>
                                    <p:anim calcmode="lin" valueType="num">
                                      <p:cBhvr additive="base">
                                        <p:cTn id="66" dur="500" fill="hold"/>
                                        <p:tgtEl>
                                          <p:spTgt spid="80994"/>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81016"/>
                                        </p:tgtEl>
                                        <p:attrNameLst>
                                          <p:attrName>style.visibility</p:attrName>
                                        </p:attrNameLst>
                                      </p:cBhvr>
                                      <p:to>
                                        <p:strVal val="visible"/>
                                      </p:to>
                                    </p:set>
                                    <p:anim calcmode="lin" valueType="num">
                                      <p:cBhvr additive="base">
                                        <p:cTn id="71" dur="500" fill="hold"/>
                                        <p:tgtEl>
                                          <p:spTgt spid="81016"/>
                                        </p:tgtEl>
                                        <p:attrNameLst>
                                          <p:attrName>ppt_x</p:attrName>
                                        </p:attrNameLst>
                                      </p:cBhvr>
                                      <p:tavLst>
                                        <p:tav tm="0">
                                          <p:val>
                                            <p:strVal val="0-#ppt_w/2"/>
                                          </p:val>
                                        </p:tav>
                                        <p:tav tm="100000">
                                          <p:val>
                                            <p:strVal val="#ppt_x"/>
                                          </p:val>
                                        </p:tav>
                                      </p:tavLst>
                                    </p:anim>
                                    <p:anim calcmode="lin" valueType="num">
                                      <p:cBhvr additive="base">
                                        <p:cTn id="72" dur="500" fill="hold"/>
                                        <p:tgtEl>
                                          <p:spTgt spid="81016"/>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81015"/>
                                        </p:tgtEl>
                                        <p:attrNameLst>
                                          <p:attrName>style.visibility</p:attrName>
                                        </p:attrNameLst>
                                      </p:cBhvr>
                                      <p:to>
                                        <p:strVal val="visible"/>
                                      </p:to>
                                    </p:set>
                                    <p:anim calcmode="lin" valueType="num">
                                      <p:cBhvr additive="base">
                                        <p:cTn id="77" dur="500" fill="hold"/>
                                        <p:tgtEl>
                                          <p:spTgt spid="81015"/>
                                        </p:tgtEl>
                                        <p:attrNameLst>
                                          <p:attrName>ppt_x</p:attrName>
                                        </p:attrNameLst>
                                      </p:cBhvr>
                                      <p:tavLst>
                                        <p:tav tm="0">
                                          <p:val>
                                            <p:strVal val="0-#ppt_w/2"/>
                                          </p:val>
                                        </p:tav>
                                        <p:tav tm="100000">
                                          <p:val>
                                            <p:strVal val="#ppt_x"/>
                                          </p:val>
                                        </p:tav>
                                      </p:tavLst>
                                    </p:anim>
                                    <p:anim calcmode="lin" valueType="num">
                                      <p:cBhvr additive="base">
                                        <p:cTn id="78" dur="500" fill="hold"/>
                                        <p:tgtEl>
                                          <p:spTgt spid="810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0" grpId="0" autoUpdateAnimBg="0"/>
      <p:bldP spid="80977" grpId="0" animBg="1"/>
      <p:bldP spid="80982" grpId="0"/>
      <p:bldP spid="81015" grpId="0" autoUpdateAnimBg="0"/>
      <p:bldP spid="8101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61" name="Object 29"/>
          <p:cNvGraphicFramePr>
            <a:graphicFrameLocks noChangeAspect="1"/>
          </p:cNvGraphicFramePr>
          <p:nvPr/>
        </p:nvGraphicFramePr>
        <p:xfrm>
          <a:off x="792163" y="4149725"/>
          <a:ext cx="3470275" cy="877888"/>
        </p:xfrm>
        <a:graphic>
          <a:graphicData uri="http://schemas.openxmlformats.org/presentationml/2006/ole">
            <mc:AlternateContent xmlns:mc="http://schemas.openxmlformats.org/markup-compatibility/2006">
              <mc:Choice xmlns:v="urn:schemas-microsoft-com:vml" Requires="v">
                <p:oleObj spid="_x0000_s4155" name="Equation" r:id="rId4" imgW="1523880" imgH="393480" progId="Equation.DSMT4">
                  <p:embed/>
                </p:oleObj>
              </mc:Choice>
              <mc:Fallback>
                <p:oleObj name="Equation" r:id="rId4" imgW="1523880" imgH="39348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4149725"/>
                        <a:ext cx="34702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95263" name="Object 31"/>
          <p:cNvGraphicFramePr>
            <a:graphicFrameLocks noChangeAspect="1"/>
          </p:cNvGraphicFramePr>
          <p:nvPr/>
        </p:nvGraphicFramePr>
        <p:xfrm>
          <a:off x="792163" y="3309938"/>
          <a:ext cx="6840537" cy="839787"/>
        </p:xfrm>
        <a:graphic>
          <a:graphicData uri="http://schemas.openxmlformats.org/presentationml/2006/ole">
            <mc:AlternateContent xmlns:mc="http://schemas.openxmlformats.org/markup-compatibility/2006">
              <mc:Choice xmlns:v="urn:schemas-microsoft-com:vml" Requires="v">
                <p:oleObj spid="_x0000_s4156" name="Equation" r:id="rId6" imgW="3276360" imgH="393480" progId="Equation.DSMT4">
                  <p:embed/>
                </p:oleObj>
              </mc:Choice>
              <mc:Fallback>
                <p:oleObj name="Equation" r:id="rId6" imgW="3276360" imgH="39348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3309938"/>
                        <a:ext cx="68405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95265" name="Object 33"/>
          <p:cNvGraphicFramePr>
            <a:graphicFrameLocks noChangeAspect="1"/>
          </p:cNvGraphicFramePr>
          <p:nvPr/>
        </p:nvGraphicFramePr>
        <p:xfrm>
          <a:off x="863600" y="2403475"/>
          <a:ext cx="3441700" cy="881063"/>
        </p:xfrm>
        <a:graphic>
          <a:graphicData uri="http://schemas.openxmlformats.org/presentationml/2006/ole">
            <mc:AlternateContent xmlns:mc="http://schemas.openxmlformats.org/markup-compatibility/2006">
              <mc:Choice xmlns:v="urn:schemas-microsoft-com:vml" Requires="v">
                <p:oleObj spid="_x0000_s4157" name="Equation" r:id="rId8" imgW="1688760" imgH="393480" progId="Equation.DSMT4">
                  <p:embed/>
                </p:oleObj>
              </mc:Choice>
              <mc:Fallback>
                <p:oleObj name="Equation" r:id="rId8" imgW="1688760" imgH="393480"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00" y="2403475"/>
                        <a:ext cx="3441700" cy="881063"/>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95270" name="Object 38"/>
          <p:cNvGraphicFramePr>
            <a:graphicFrameLocks noChangeAspect="1"/>
          </p:cNvGraphicFramePr>
          <p:nvPr/>
        </p:nvGraphicFramePr>
        <p:xfrm>
          <a:off x="4252913" y="4329113"/>
          <a:ext cx="750887" cy="500062"/>
        </p:xfrm>
        <a:graphic>
          <a:graphicData uri="http://schemas.openxmlformats.org/presentationml/2006/ole">
            <mc:AlternateContent xmlns:mc="http://schemas.openxmlformats.org/markup-compatibility/2006">
              <mc:Choice xmlns:v="urn:schemas-microsoft-com:vml" Requires="v">
                <p:oleObj spid="_x0000_s4158" name="Equation" r:id="rId10" imgW="241200" imgH="177480" progId="Equation.DSMT4">
                  <p:embed/>
                </p:oleObj>
              </mc:Choice>
              <mc:Fallback>
                <p:oleObj name="Equation" r:id="rId10" imgW="241200" imgH="177480" progId="Equation.DSMT4">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52913" y="4329113"/>
                        <a:ext cx="750887" cy="500062"/>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95280" name="Text Box 48"/>
          <p:cNvSpPr txBox="1">
            <a:spLocks noChangeArrowheads="1"/>
          </p:cNvSpPr>
          <p:nvPr/>
        </p:nvSpPr>
        <p:spPr bwMode="auto">
          <a:xfrm>
            <a:off x="430213" y="4976813"/>
            <a:ext cx="662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0000FF"/>
                </a:solidFill>
                <a:ea typeface="楷体_GB2312" pitchFamily="49" charset="-122"/>
              </a:rPr>
              <a:t>根据函数为奇函数，也可得到：</a:t>
            </a:r>
            <a:r>
              <a:rPr lang="en-US" altLang="zh-CN" b="1" i="1">
                <a:solidFill>
                  <a:srgbClr val="0000FF"/>
                </a:solidFill>
                <a:ea typeface="楷体_GB2312" pitchFamily="49" charset="-122"/>
              </a:rPr>
              <a:t>C</a:t>
            </a:r>
            <a:r>
              <a:rPr lang="en-US" altLang="zh-CN" b="1" baseline="-25000">
                <a:solidFill>
                  <a:srgbClr val="0000FF"/>
                </a:solidFill>
                <a:ea typeface="楷体_GB2312" pitchFamily="49" charset="-122"/>
              </a:rPr>
              <a:t>km</a:t>
            </a:r>
            <a:r>
              <a:rPr lang="en-US" altLang="zh-CN" b="1">
                <a:solidFill>
                  <a:srgbClr val="0000FF"/>
                </a:solidFill>
                <a:ea typeface="楷体_GB2312" pitchFamily="49" charset="-122"/>
              </a:rPr>
              <a:t>=0</a:t>
            </a:r>
          </a:p>
        </p:txBody>
      </p:sp>
      <p:graphicFrame>
        <p:nvGraphicFramePr>
          <p:cNvPr id="95285" name="Object 53"/>
          <p:cNvGraphicFramePr>
            <a:graphicFrameLocks noChangeAspect="1"/>
          </p:cNvGraphicFramePr>
          <p:nvPr/>
        </p:nvGraphicFramePr>
        <p:xfrm>
          <a:off x="323850" y="1631950"/>
          <a:ext cx="3563938" cy="752475"/>
        </p:xfrm>
        <a:graphic>
          <a:graphicData uri="http://schemas.openxmlformats.org/presentationml/2006/ole">
            <mc:AlternateContent xmlns:mc="http://schemas.openxmlformats.org/markup-compatibility/2006">
              <mc:Choice xmlns:v="urn:schemas-microsoft-com:vml" Requires="v">
                <p:oleObj spid="_x0000_s4159" name="Equation" r:id="rId12" imgW="1688760" imgH="393480" progId="Equation.DSMT4">
                  <p:embed/>
                </p:oleObj>
              </mc:Choice>
              <mc:Fallback>
                <p:oleObj name="Equation" r:id="rId12" imgW="1688760" imgH="393480" progId="Equation.DSMT4">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850" y="1631950"/>
                        <a:ext cx="3563938" cy="752475"/>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95286" name="Text Box 54"/>
          <p:cNvSpPr txBox="1">
            <a:spLocks noChangeArrowheads="1"/>
          </p:cNvSpPr>
          <p:nvPr/>
        </p:nvSpPr>
        <p:spPr bwMode="auto">
          <a:xfrm>
            <a:off x="466725" y="5527675"/>
            <a:ext cx="338455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由此求得：</a:t>
            </a:r>
          </a:p>
        </p:txBody>
      </p:sp>
      <p:graphicFrame>
        <p:nvGraphicFramePr>
          <p:cNvPr id="95287" name="Object 55"/>
          <p:cNvGraphicFramePr>
            <a:graphicFrameLocks noChangeAspect="1"/>
          </p:cNvGraphicFramePr>
          <p:nvPr/>
        </p:nvGraphicFramePr>
        <p:xfrm>
          <a:off x="1228725" y="5876925"/>
          <a:ext cx="6943725" cy="914400"/>
        </p:xfrm>
        <a:graphic>
          <a:graphicData uri="http://schemas.openxmlformats.org/presentationml/2006/ole">
            <mc:AlternateContent xmlns:mc="http://schemas.openxmlformats.org/markup-compatibility/2006">
              <mc:Choice xmlns:v="urn:schemas-microsoft-com:vml" Requires="v">
                <p:oleObj spid="_x0000_s4160" name="Equation" r:id="rId14" imgW="3073320" imgH="393480" progId="Equation.DSMT4">
                  <p:embed/>
                </p:oleObj>
              </mc:Choice>
              <mc:Fallback>
                <p:oleObj name="Equation" r:id="rId14" imgW="3073320" imgH="393480" progId="Equation.DSMT4">
                  <p:embed/>
                  <p:pic>
                    <p:nvPicPr>
                      <p:cNvPr id="0" name="Object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8725" y="5876925"/>
                        <a:ext cx="6943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898" name="Text Box 2"/>
          <p:cNvSpPr txBox="1">
            <a:spLocks noChangeArrowheads="1"/>
          </p:cNvSpPr>
          <p:nvPr/>
        </p:nvSpPr>
        <p:spPr bwMode="auto">
          <a:xfrm>
            <a:off x="287338" y="619125"/>
            <a:ext cx="822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例：求图示周期性矩形信号的傅里叶级数展开式。</a:t>
            </a:r>
          </a:p>
        </p:txBody>
      </p:sp>
      <p:grpSp>
        <p:nvGrpSpPr>
          <p:cNvPr id="2" name="Group 73"/>
          <p:cNvGrpSpPr>
            <a:grpSpLocks/>
          </p:cNvGrpSpPr>
          <p:nvPr/>
        </p:nvGrpSpPr>
        <p:grpSpPr bwMode="auto">
          <a:xfrm>
            <a:off x="4930775" y="944563"/>
            <a:ext cx="4105275" cy="2592387"/>
            <a:chOff x="612" y="754"/>
            <a:chExt cx="2586" cy="1633"/>
          </a:xfrm>
        </p:grpSpPr>
        <p:sp>
          <p:nvSpPr>
            <p:cNvPr id="4130" name="Line 33"/>
            <p:cNvSpPr>
              <a:spLocks noChangeShapeType="1"/>
            </p:cNvSpPr>
            <p:nvPr/>
          </p:nvSpPr>
          <p:spPr bwMode="auto">
            <a:xfrm>
              <a:off x="975" y="1706"/>
              <a:ext cx="21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1" name="Line 34"/>
            <p:cNvSpPr>
              <a:spLocks noChangeShapeType="1"/>
            </p:cNvSpPr>
            <p:nvPr/>
          </p:nvSpPr>
          <p:spPr bwMode="auto">
            <a:xfrm flipV="1">
              <a:off x="1066" y="890"/>
              <a:ext cx="0" cy="149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2" name="Line 35"/>
            <p:cNvSpPr>
              <a:spLocks noChangeShapeType="1"/>
            </p:cNvSpPr>
            <p:nvPr/>
          </p:nvSpPr>
          <p:spPr bwMode="auto">
            <a:xfrm>
              <a:off x="1519" y="1207"/>
              <a:ext cx="0" cy="97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3" name="Line 36"/>
            <p:cNvSpPr>
              <a:spLocks noChangeShapeType="1"/>
            </p:cNvSpPr>
            <p:nvPr/>
          </p:nvSpPr>
          <p:spPr bwMode="auto">
            <a:xfrm>
              <a:off x="1973" y="1207"/>
              <a:ext cx="0" cy="97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4" name="Line 37"/>
            <p:cNvSpPr>
              <a:spLocks noChangeShapeType="1"/>
            </p:cNvSpPr>
            <p:nvPr/>
          </p:nvSpPr>
          <p:spPr bwMode="auto">
            <a:xfrm>
              <a:off x="2426" y="1207"/>
              <a:ext cx="0" cy="97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5" name="Line 38"/>
            <p:cNvSpPr>
              <a:spLocks noChangeShapeType="1"/>
            </p:cNvSpPr>
            <p:nvPr/>
          </p:nvSpPr>
          <p:spPr bwMode="auto">
            <a:xfrm>
              <a:off x="1066" y="1207"/>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6" name="Line 40"/>
            <p:cNvSpPr>
              <a:spLocks noChangeShapeType="1"/>
            </p:cNvSpPr>
            <p:nvPr/>
          </p:nvSpPr>
          <p:spPr bwMode="auto">
            <a:xfrm>
              <a:off x="1519" y="2183"/>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7" name="Line 41"/>
            <p:cNvSpPr>
              <a:spLocks noChangeShapeType="1"/>
            </p:cNvSpPr>
            <p:nvPr/>
          </p:nvSpPr>
          <p:spPr bwMode="auto">
            <a:xfrm>
              <a:off x="1973" y="1207"/>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8" name="Line 42"/>
            <p:cNvSpPr>
              <a:spLocks noChangeShapeType="1"/>
            </p:cNvSpPr>
            <p:nvPr/>
          </p:nvSpPr>
          <p:spPr bwMode="auto">
            <a:xfrm>
              <a:off x="2426" y="2183"/>
              <a:ext cx="45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139" name="Text Box 43"/>
            <p:cNvSpPr txBox="1">
              <a:spLocks noChangeArrowheads="1"/>
            </p:cNvSpPr>
            <p:nvPr/>
          </p:nvSpPr>
          <p:spPr bwMode="auto">
            <a:xfrm>
              <a:off x="1089" y="754"/>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f</a:t>
              </a:r>
              <a:r>
                <a:rPr lang="en-US" altLang="zh-CN" b="1">
                  <a:ea typeface="楷体_GB2312" pitchFamily="49" charset="-122"/>
                </a:rPr>
                <a:t>(t)</a:t>
              </a:r>
            </a:p>
          </p:txBody>
        </p:sp>
        <p:sp>
          <p:nvSpPr>
            <p:cNvPr id="4140" name="Text Box 44"/>
            <p:cNvSpPr txBox="1">
              <a:spLocks noChangeArrowheads="1"/>
            </p:cNvSpPr>
            <p:nvPr/>
          </p:nvSpPr>
          <p:spPr bwMode="auto">
            <a:xfrm>
              <a:off x="2948" y="1412"/>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t</a:t>
              </a:r>
            </a:p>
          </p:txBody>
        </p:sp>
        <p:sp>
          <p:nvSpPr>
            <p:cNvPr id="4141" name="Text Box 62"/>
            <p:cNvSpPr txBox="1">
              <a:spLocks noChangeArrowheads="1"/>
            </p:cNvSpPr>
            <p:nvPr/>
          </p:nvSpPr>
          <p:spPr bwMode="auto">
            <a:xfrm>
              <a:off x="1952" y="1706"/>
              <a:ext cx="4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cs typeface="Times New Roman" pitchFamily="18" charset="0"/>
                </a:rPr>
                <a:t>2π</a:t>
              </a:r>
            </a:p>
          </p:txBody>
        </p:sp>
        <p:sp>
          <p:nvSpPr>
            <p:cNvPr id="4142" name="Text Box 67"/>
            <p:cNvSpPr txBox="1">
              <a:spLocks noChangeArrowheads="1"/>
            </p:cNvSpPr>
            <p:nvPr/>
          </p:nvSpPr>
          <p:spPr bwMode="auto">
            <a:xfrm>
              <a:off x="1482" y="173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cs typeface="Times New Roman" pitchFamily="18" charset="0"/>
                </a:rPr>
                <a:t>π</a:t>
              </a:r>
            </a:p>
          </p:txBody>
        </p:sp>
        <p:sp>
          <p:nvSpPr>
            <p:cNvPr id="4143" name="Text Box 68"/>
            <p:cNvSpPr txBox="1">
              <a:spLocks noChangeArrowheads="1"/>
            </p:cNvSpPr>
            <p:nvPr/>
          </p:nvSpPr>
          <p:spPr bwMode="auto">
            <a:xfrm>
              <a:off x="1497" y="139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cs typeface="Times New Roman" pitchFamily="18" charset="0"/>
                </a:rPr>
                <a:t>T</a:t>
              </a:r>
              <a:r>
                <a:rPr lang="en-US" altLang="zh-CN" b="1">
                  <a:ea typeface="楷体_GB2312" pitchFamily="49" charset="-122"/>
                  <a:cs typeface="Times New Roman" pitchFamily="18" charset="0"/>
                </a:rPr>
                <a:t>/2</a:t>
              </a:r>
            </a:p>
          </p:txBody>
        </p:sp>
        <p:sp>
          <p:nvSpPr>
            <p:cNvPr id="4144" name="Text Box 69"/>
            <p:cNvSpPr txBox="1">
              <a:spLocks noChangeArrowheads="1"/>
            </p:cNvSpPr>
            <p:nvPr/>
          </p:nvSpPr>
          <p:spPr bwMode="auto">
            <a:xfrm>
              <a:off x="1995" y="138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cs typeface="Times New Roman" pitchFamily="18" charset="0"/>
                </a:rPr>
                <a:t>T</a:t>
              </a:r>
            </a:p>
          </p:txBody>
        </p:sp>
        <p:sp>
          <p:nvSpPr>
            <p:cNvPr id="4145" name="Text Box 70"/>
            <p:cNvSpPr txBox="1">
              <a:spLocks noChangeArrowheads="1"/>
            </p:cNvSpPr>
            <p:nvPr/>
          </p:nvSpPr>
          <p:spPr bwMode="auto">
            <a:xfrm>
              <a:off x="703" y="1056"/>
              <a:ext cx="5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ea typeface="楷体_GB2312" pitchFamily="49" charset="-122"/>
                </a:rPr>
                <a:t>U</a:t>
              </a:r>
              <a:r>
                <a:rPr lang="en-US" altLang="zh-CN" b="1" baseline="-25000">
                  <a:ea typeface="楷体_GB2312" pitchFamily="49" charset="-122"/>
                </a:rPr>
                <a:t>m</a:t>
              </a:r>
            </a:p>
          </p:txBody>
        </p:sp>
        <p:sp>
          <p:nvSpPr>
            <p:cNvPr id="4146" name="Text Box 71"/>
            <p:cNvSpPr txBox="1">
              <a:spLocks noChangeArrowheads="1"/>
            </p:cNvSpPr>
            <p:nvPr/>
          </p:nvSpPr>
          <p:spPr bwMode="auto">
            <a:xfrm>
              <a:off x="612" y="1985"/>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ea typeface="楷体_GB2312" pitchFamily="49" charset="-122"/>
                </a:rPr>
                <a:t>-</a:t>
              </a:r>
              <a:r>
                <a:rPr lang="en-US" altLang="zh-CN" b="1" i="1">
                  <a:ea typeface="楷体_GB2312" pitchFamily="49" charset="-122"/>
                </a:rPr>
                <a:t>U</a:t>
              </a:r>
              <a:r>
                <a:rPr lang="en-US" altLang="zh-CN" b="1" baseline="-25000">
                  <a:ea typeface="楷体_GB2312" pitchFamily="49" charset="-122"/>
                </a:rPr>
                <a:t>m</a:t>
              </a:r>
            </a:p>
          </p:txBody>
        </p:sp>
        <p:sp>
          <p:nvSpPr>
            <p:cNvPr id="4147" name="Line 72"/>
            <p:cNvSpPr>
              <a:spLocks noChangeShapeType="1"/>
            </p:cNvSpPr>
            <p:nvPr/>
          </p:nvSpPr>
          <p:spPr bwMode="auto">
            <a:xfrm>
              <a:off x="1044" y="2183"/>
              <a:ext cx="453" cy="0"/>
            </a:xfrm>
            <a:prstGeom prst="line">
              <a:avLst/>
            </a:prstGeom>
            <a:noFill/>
            <a:ln w="6350">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80982" name="Text Box 86"/>
          <p:cNvSpPr txBox="1">
            <a:spLocks noChangeArrowheads="1"/>
          </p:cNvSpPr>
          <p:nvPr/>
        </p:nvSpPr>
        <p:spPr bwMode="auto">
          <a:xfrm>
            <a:off x="322263" y="1195388"/>
            <a:ext cx="1189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00FF"/>
                </a:solidFill>
                <a:ea typeface="楷体_GB2312" pitchFamily="49" charset="-122"/>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5285"/>
                                        </p:tgtEl>
                                        <p:attrNameLst>
                                          <p:attrName>style.visibility</p:attrName>
                                        </p:attrNameLst>
                                      </p:cBhvr>
                                      <p:to>
                                        <p:strVal val="visible"/>
                                      </p:to>
                                    </p:set>
                                    <p:animEffect transition="in" filter="box(out)">
                                      <p:cBhvr>
                                        <p:cTn id="7" dur="500"/>
                                        <p:tgtEl>
                                          <p:spTgt spid="95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5265"/>
                                        </p:tgtEl>
                                        <p:attrNameLst>
                                          <p:attrName>style.visibility</p:attrName>
                                        </p:attrNameLst>
                                      </p:cBhvr>
                                      <p:to>
                                        <p:strVal val="visible"/>
                                      </p:to>
                                    </p:set>
                                    <p:animEffect transition="in" filter="box(out)">
                                      <p:cBhvr>
                                        <p:cTn id="12" dur="500"/>
                                        <p:tgtEl>
                                          <p:spTgt spid="952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95263"/>
                                        </p:tgtEl>
                                        <p:attrNameLst>
                                          <p:attrName>style.visibility</p:attrName>
                                        </p:attrNameLst>
                                      </p:cBhvr>
                                      <p:to>
                                        <p:strVal val="visible"/>
                                      </p:to>
                                    </p:set>
                                    <p:anim calcmode="lin" valueType="num">
                                      <p:cBhvr additive="base">
                                        <p:cTn id="17" dur="500" fill="hold"/>
                                        <p:tgtEl>
                                          <p:spTgt spid="95263"/>
                                        </p:tgtEl>
                                        <p:attrNameLst>
                                          <p:attrName>ppt_x</p:attrName>
                                        </p:attrNameLst>
                                      </p:cBhvr>
                                      <p:tavLst>
                                        <p:tav tm="0">
                                          <p:val>
                                            <p:strVal val="0-#ppt_w/2"/>
                                          </p:val>
                                        </p:tav>
                                        <p:tav tm="100000">
                                          <p:val>
                                            <p:strVal val="#ppt_x"/>
                                          </p:val>
                                        </p:tav>
                                      </p:tavLst>
                                    </p:anim>
                                    <p:anim calcmode="lin" valueType="num">
                                      <p:cBhvr additive="base">
                                        <p:cTn id="18" dur="500" fill="hold"/>
                                        <p:tgtEl>
                                          <p:spTgt spid="952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95261"/>
                                        </p:tgtEl>
                                        <p:attrNameLst>
                                          <p:attrName>style.visibility</p:attrName>
                                        </p:attrNameLst>
                                      </p:cBhvr>
                                      <p:to>
                                        <p:strVal val="visible"/>
                                      </p:to>
                                    </p:set>
                                    <p:anim calcmode="lin" valueType="num">
                                      <p:cBhvr additive="base">
                                        <p:cTn id="23" dur="500" fill="hold"/>
                                        <p:tgtEl>
                                          <p:spTgt spid="95261"/>
                                        </p:tgtEl>
                                        <p:attrNameLst>
                                          <p:attrName>ppt_x</p:attrName>
                                        </p:attrNameLst>
                                      </p:cBhvr>
                                      <p:tavLst>
                                        <p:tav tm="0">
                                          <p:val>
                                            <p:strVal val="0-#ppt_w/2"/>
                                          </p:val>
                                        </p:tav>
                                        <p:tav tm="100000">
                                          <p:val>
                                            <p:strVal val="#ppt_x"/>
                                          </p:val>
                                        </p:tav>
                                      </p:tavLst>
                                    </p:anim>
                                    <p:anim calcmode="lin" valueType="num">
                                      <p:cBhvr additive="base">
                                        <p:cTn id="24" dur="500" fill="hold"/>
                                        <p:tgtEl>
                                          <p:spTgt spid="9526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95270"/>
                                        </p:tgtEl>
                                        <p:attrNameLst>
                                          <p:attrName>style.visibility</p:attrName>
                                        </p:attrNameLst>
                                      </p:cBhvr>
                                      <p:to>
                                        <p:strVal val="visible"/>
                                      </p:to>
                                    </p:set>
                                    <p:animEffect transition="in" filter="box(out)">
                                      <p:cBhvr>
                                        <p:cTn id="29" dur="500"/>
                                        <p:tgtEl>
                                          <p:spTgt spid="9527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5280"/>
                                        </p:tgtEl>
                                        <p:attrNameLst>
                                          <p:attrName>style.visibility</p:attrName>
                                        </p:attrNameLst>
                                      </p:cBhvr>
                                      <p:to>
                                        <p:strVal val="visible"/>
                                      </p:to>
                                    </p:set>
                                    <p:anim calcmode="lin" valueType="num">
                                      <p:cBhvr additive="base">
                                        <p:cTn id="34" dur="500" fill="hold"/>
                                        <p:tgtEl>
                                          <p:spTgt spid="95280"/>
                                        </p:tgtEl>
                                        <p:attrNameLst>
                                          <p:attrName>ppt_x</p:attrName>
                                        </p:attrNameLst>
                                      </p:cBhvr>
                                      <p:tavLst>
                                        <p:tav tm="0">
                                          <p:val>
                                            <p:strVal val="0-#ppt_w/2"/>
                                          </p:val>
                                        </p:tav>
                                        <p:tav tm="100000">
                                          <p:val>
                                            <p:strVal val="#ppt_x"/>
                                          </p:val>
                                        </p:tav>
                                      </p:tavLst>
                                    </p:anim>
                                    <p:anim calcmode="lin" valueType="num">
                                      <p:cBhvr additive="base">
                                        <p:cTn id="35" dur="500" fill="hold"/>
                                        <p:tgtEl>
                                          <p:spTgt spid="9528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95286"/>
                                        </p:tgtEl>
                                        <p:attrNameLst>
                                          <p:attrName>style.visibility</p:attrName>
                                        </p:attrNameLst>
                                      </p:cBhvr>
                                      <p:to>
                                        <p:strVal val="visible"/>
                                      </p:to>
                                    </p:set>
                                    <p:anim calcmode="lin" valueType="num">
                                      <p:cBhvr additive="base">
                                        <p:cTn id="40" dur="500" fill="hold"/>
                                        <p:tgtEl>
                                          <p:spTgt spid="95286"/>
                                        </p:tgtEl>
                                        <p:attrNameLst>
                                          <p:attrName>ppt_x</p:attrName>
                                        </p:attrNameLst>
                                      </p:cBhvr>
                                      <p:tavLst>
                                        <p:tav tm="0">
                                          <p:val>
                                            <p:strVal val="0-#ppt_w/2"/>
                                          </p:val>
                                        </p:tav>
                                        <p:tav tm="100000">
                                          <p:val>
                                            <p:strVal val="#ppt_x"/>
                                          </p:val>
                                        </p:tav>
                                      </p:tavLst>
                                    </p:anim>
                                    <p:anim calcmode="lin" valueType="num">
                                      <p:cBhvr additive="base">
                                        <p:cTn id="41" dur="500" fill="hold"/>
                                        <p:tgtEl>
                                          <p:spTgt spid="9528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95287"/>
                                        </p:tgtEl>
                                        <p:attrNameLst>
                                          <p:attrName>style.visibility</p:attrName>
                                        </p:attrNameLst>
                                      </p:cBhvr>
                                      <p:to>
                                        <p:strVal val="visible"/>
                                      </p:to>
                                    </p:set>
                                    <p:anim calcmode="lin" valueType="num">
                                      <p:cBhvr additive="base">
                                        <p:cTn id="46" dur="500" fill="hold"/>
                                        <p:tgtEl>
                                          <p:spTgt spid="95287"/>
                                        </p:tgtEl>
                                        <p:attrNameLst>
                                          <p:attrName>ppt_x</p:attrName>
                                        </p:attrNameLst>
                                      </p:cBhvr>
                                      <p:tavLst>
                                        <p:tav tm="0">
                                          <p:val>
                                            <p:strVal val="0-#ppt_w/2"/>
                                          </p:val>
                                        </p:tav>
                                        <p:tav tm="100000">
                                          <p:val>
                                            <p:strVal val="#ppt_x"/>
                                          </p:val>
                                        </p:tav>
                                      </p:tavLst>
                                    </p:anim>
                                    <p:anim calcmode="lin" valueType="num">
                                      <p:cBhvr additive="base">
                                        <p:cTn id="47" dur="500" fill="hold"/>
                                        <p:tgtEl>
                                          <p:spTgt spid="95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80" grpId="0" autoUpdateAnimBg="0"/>
      <p:bldP spid="9528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357" name="Group 141"/>
          <p:cNvGrpSpPr>
            <a:grpSpLocks/>
          </p:cNvGrpSpPr>
          <p:nvPr/>
        </p:nvGrpSpPr>
        <p:grpSpPr bwMode="auto">
          <a:xfrm>
            <a:off x="1357313" y="4941888"/>
            <a:ext cx="3986212" cy="1512887"/>
            <a:chOff x="860" y="2636"/>
            <a:chExt cx="2511" cy="953"/>
          </a:xfrm>
        </p:grpSpPr>
        <p:sp>
          <p:nvSpPr>
            <p:cNvPr id="137358" name="Freeform 92"/>
            <p:cNvSpPr>
              <a:spLocks/>
            </p:cNvSpPr>
            <p:nvPr/>
          </p:nvSpPr>
          <p:spPr bwMode="auto">
            <a:xfrm>
              <a:off x="860" y="2689"/>
              <a:ext cx="54"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nvGrpSpPr>
            <p:cNvPr id="137359" name="Group 93"/>
            <p:cNvGrpSpPr>
              <a:grpSpLocks/>
            </p:cNvGrpSpPr>
            <p:nvPr/>
          </p:nvGrpSpPr>
          <p:grpSpPr bwMode="auto">
            <a:xfrm>
              <a:off x="914" y="2636"/>
              <a:ext cx="535" cy="135"/>
              <a:chOff x="233" y="2344"/>
              <a:chExt cx="321" cy="135"/>
            </a:xfrm>
          </p:grpSpPr>
          <p:sp>
            <p:nvSpPr>
              <p:cNvPr id="137360" name="Freeform 94"/>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61" name="Freeform 95"/>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62" name="Freeform 96"/>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grpSp>
        <p:sp>
          <p:nvSpPr>
            <p:cNvPr id="137363" name="Freeform 97"/>
            <p:cNvSpPr>
              <a:spLocks/>
            </p:cNvSpPr>
            <p:nvPr/>
          </p:nvSpPr>
          <p:spPr bwMode="auto">
            <a:xfrm flipV="1">
              <a:off x="1449" y="2689"/>
              <a:ext cx="106" cy="826"/>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364" name="Freeform 98"/>
            <p:cNvSpPr>
              <a:spLocks/>
            </p:cNvSpPr>
            <p:nvPr/>
          </p:nvSpPr>
          <p:spPr bwMode="auto">
            <a:xfrm flipV="1">
              <a:off x="2730" y="2689"/>
              <a:ext cx="53"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365" name="Freeform 99"/>
            <p:cNvSpPr>
              <a:spLocks/>
            </p:cNvSpPr>
            <p:nvPr/>
          </p:nvSpPr>
          <p:spPr bwMode="auto">
            <a:xfrm rot="10800000">
              <a:off x="2142" y="2689"/>
              <a:ext cx="54"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366" name="Freeform 100"/>
            <p:cNvSpPr>
              <a:spLocks/>
            </p:cNvSpPr>
            <p:nvPr/>
          </p:nvSpPr>
          <p:spPr bwMode="auto">
            <a:xfrm>
              <a:off x="2089" y="3102"/>
              <a:ext cx="53"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37367" name="Freeform 101"/>
            <p:cNvSpPr>
              <a:spLocks/>
            </p:cNvSpPr>
            <p:nvPr/>
          </p:nvSpPr>
          <p:spPr bwMode="auto">
            <a:xfrm flipV="1">
              <a:off x="2783" y="3102"/>
              <a:ext cx="54"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grpSp>
          <p:nvGrpSpPr>
            <p:cNvPr id="137368" name="Group 102"/>
            <p:cNvGrpSpPr>
              <a:grpSpLocks/>
            </p:cNvGrpSpPr>
            <p:nvPr/>
          </p:nvGrpSpPr>
          <p:grpSpPr bwMode="auto">
            <a:xfrm>
              <a:off x="1549" y="3416"/>
              <a:ext cx="536" cy="165"/>
              <a:chOff x="4264" y="2598"/>
              <a:chExt cx="323" cy="165"/>
            </a:xfrm>
          </p:grpSpPr>
          <p:sp>
            <p:nvSpPr>
              <p:cNvPr id="137369" name="Freeform 103"/>
              <p:cNvSpPr>
                <a:spLocks/>
              </p:cNvSpPr>
              <p:nvPr/>
            </p:nvSpPr>
            <p:spPr bwMode="auto">
              <a:xfrm flipV="1">
                <a:off x="4264"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70" name="Freeform 104"/>
              <p:cNvSpPr>
                <a:spLocks/>
              </p:cNvSpPr>
              <p:nvPr/>
            </p:nvSpPr>
            <p:spPr bwMode="auto">
              <a:xfrm flipV="1">
                <a:off x="4479"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71" name="Freeform 105"/>
              <p:cNvSpPr>
                <a:spLocks/>
              </p:cNvSpPr>
              <p:nvPr/>
            </p:nvSpPr>
            <p:spPr bwMode="auto">
              <a:xfrm>
                <a:off x="4372" y="2598"/>
                <a:ext cx="108" cy="83"/>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grpSp>
        <p:grpSp>
          <p:nvGrpSpPr>
            <p:cNvPr id="137372" name="Group 106"/>
            <p:cNvGrpSpPr>
              <a:grpSpLocks/>
            </p:cNvGrpSpPr>
            <p:nvPr/>
          </p:nvGrpSpPr>
          <p:grpSpPr bwMode="auto">
            <a:xfrm>
              <a:off x="2188" y="2636"/>
              <a:ext cx="542" cy="135"/>
              <a:chOff x="233" y="2344"/>
              <a:chExt cx="321" cy="135"/>
            </a:xfrm>
          </p:grpSpPr>
          <p:sp>
            <p:nvSpPr>
              <p:cNvPr id="137373" name="Freeform 107"/>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74" name="Freeform 108"/>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75" name="Freeform 109"/>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grpSp>
        <p:grpSp>
          <p:nvGrpSpPr>
            <p:cNvPr id="137376" name="Group 110"/>
            <p:cNvGrpSpPr>
              <a:grpSpLocks/>
            </p:cNvGrpSpPr>
            <p:nvPr/>
          </p:nvGrpSpPr>
          <p:grpSpPr bwMode="auto">
            <a:xfrm>
              <a:off x="2835" y="3424"/>
              <a:ext cx="536" cy="165"/>
              <a:chOff x="4264" y="2598"/>
              <a:chExt cx="323" cy="165"/>
            </a:xfrm>
          </p:grpSpPr>
          <p:sp>
            <p:nvSpPr>
              <p:cNvPr id="137377" name="Freeform 111"/>
              <p:cNvSpPr>
                <a:spLocks/>
              </p:cNvSpPr>
              <p:nvPr/>
            </p:nvSpPr>
            <p:spPr bwMode="auto">
              <a:xfrm flipV="1">
                <a:off x="4264"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78" name="Freeform 112"/>
              <p:cNvSpPr>
                <a:spLocks/>
              </p:cNvSpPr>
              <p:nvPr/>
            </p:nvSpPr>
            <p:spPr bwMode="auto">
              <a:xfrm flipV="1">
                <a:off x="4479"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79" name="Freeform 113"/>
              <p:cNvSpPr>
                <a:spLocks/>
              </p:cNvSpPr>
              <p:nvPr/>
            </p:nvSpPr>
            <p:spPr bwMode="auto">
              <a:xfrm>
                <a:off x="4372" y="2598"/>
                <a:ext cx="108" cy="83"/>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grpSp>
      </p:grpSp>
      <p:grpSp>
        <p:nvGrpSpPr>
          <p:cNvPr id="137330" name="Group 114"/>
          <p:cNvGrpSpPr>
            <a:grpSpLocks/>
          </p:cNvGrpSpPr>
          <p:nvPr/>
        </p:nvGrpSpPr>
        <p:grpSpPr bwMode="auto">
          <a:xfrm>
            <a:off x="1371600" y="3084513"/>
            <a:ext cx="4064000" cy="271462"/>
            <a:chOff x="868" y="2319"/>
            <a:chExt cx="2560" cy="171"/>
          </a:xfrm>
        </p:grpSpPr>
        <p:sp>
          <p:nvSpPr>
            <p:cNvPr id="137223" name="Freeform 9"/>
            <p:cNvSpPr>
              <a:spLocks/>
            </p:cNvSpPr>
            <p:nvPr/>
          </p:nvSpPr>
          <p:spPr bwMode="auto">
            <a:xfrm>
              <a:off x="868" y="2325"/>
              <a:ext cx="214" cy="83"/>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24" name="Freeform 10"/>
            <p:cNvSpPr>
              <a:spLocks/>
            </p:cNvSpPr>
            <p:nvPr/>
          </p:nvSpPr>
          <p:spPr bwMode="auto">
            <a:xfrm>
              <a:off x="1080" y="2407"/>
              <a:ext cx="215" cy="83"/>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28" name="Freeform 14"/>
            <p:cNvSpPr>
              <a:spLocks/>
            </p:cNvSpPr>
            <p:nvPr/>
          </p:nvSpPr>
          <p:spPr bwMode="auto">
            <a:xfrm>
              <a:off x="1295" y="2319"/>
              <a:ext cx="214" cy="83"/>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29" name="Freeform 15"/>
            <p:cNvSpPr>
              <a:spLocks/>
            </p:cNvSpPr>
            <p:nvPr/>
          </p:nvSpPr>
          <p:spPr bwMode="auto">
            <a:xfrm>
              <a:off x="1507" y="2401"/>
              <a:ext cx="215" cy="83"/>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34" name="Freeform 20"/>
            <p:cNvSpPr>
              <a:spLocks/>
            </p:cNvSpPr>
            <p:nvPr/>
          </p:nvSpPr>
          <p:spPr bwMode="auto">
            <a:xfrm>
              <a:off x="1721" y="2319"/>
              <a:ext cx="215" cy="83"/>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35" name="Freeform 21"/>
            <p:cNvSpPr>
              <a:spLocks/>
            </p:cNvSpPr>
            <p:nvPr/>
          </p:nvSpPr>
          <p:spPr bwMode="auto">
            <a:xfrm>
              <a:off x="1934" y="2401"/>
              <a:ext cx="215" cy="83"/>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39" name="Freeform 25"/>
            <p:cNvSpPr>
              <a:spLocks/>
            </p:cNvSpPr>
            <p:nvPr/>
          </p:nvSpPr>
          <p:spPr bwMode="auto">
            <a:xfrm>
              <a:off x="2147" y="2319"/>
              <a:ext cx="215" cy="83"/>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40" name="Freeform 26"/>
            <p:cNvSpPr>
              <a:spLocks/>
            </p:cNvSpPr>
            <p:nvPr/>
          </p:nvSpPr>
          <p:spPr bwMode="auto">
            <a:xfrm>
              <a:off x="2360" y="2401"/>
              <a:ext cx="215" cy="83"/>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45" name="Freeform 31"/>
            <p:cNvSpPr>
              <a:spLocks/>
            </p:cNvSpPr>
            <p:nvPr/>
          </p:nvSpPr>
          <p:spPr bwMode="auto">
            <a:xfrm>
              <a:off x="2574" y="2319"/>
              <a:ext cx="215" cy="83"/>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46" name="Freeform 32"/>
            <p:cNvSpPr>
              <a:spLocks/>
            </p:cNvSpPr>
            <p:nvPr/>
          </p:nvSpPr>
          <p:spPr bwMode="auto">
            <a:xfrm>
              <a:off x="2788" y="2401"/>
              <a:ext cx="213" cy="83"/>
            </a:xfrm>
            <a:custGeom>
              <a:avLst/>
              <a:gdLst>
                <a:gd name="T0" fmla="*/ 139 w 140"/>
                <a:gd name="T1" fmla="*/ 0 h 265"/>
                <a:gd name="T2" fmla="*/ 127 w 140"/>
                <a:gd name="T3" fmla="*/ 71 h 265"/>
                <a:gd name="T4" fmla="*/ 115 w 140"/>
                <a:gd name="T5" fmla="*/ 134 h 265"/>
                <a:gd name="T6" fmla="*/ 103 w 140"/>
                <a:gd name="T7" fmla="*/ 187 h 265"/>
                <a:gd name="T8" fmla="*/ 92 w 140"/>
                <a:gd name="T9" fmla="*/ 232 h 265"/>
                <a:gd name="T10" fmla="*/ 82 w 140"/>
                <a:gd name="T11" fmla="*/ 255 h 265"/>
                <a:gd name="T12" fmla="*/ 70 w 140"/>
                <a:gd name="T13" fmla="*/ 264 h 265"/>
                <a:gd name="T14" fmla="*/ 58 w 140"/>
                <a:gd name="T15" fmla="*/ 255 h 265"/>
                <a:gd name="T16" fmla="*/ 46 w 140"/>
                <a:gd name="T17" fmla="*/ 232 h 265"/>
                <a:gd name="T18" fmla="*/ 35 w 140"/>
                <a:gd name="T19" fmla="*/ 187 h 265"/>
                <a:gd name="T20" fmla="*/ 23 w 140"/>
                <a:gd name="T21" fmla="*/ 134 h 265"/>
                <a:gd name="T22" fmla="*/ 11 w 140"/>
                <a:gd name="T23" fmla="*/ 67 h 265"/>
                <a:gd name="T24" fmla="*/ 0 w 140"/>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139" y="0"/>
                  </a:moveTo>
                  <a:lnTo>
                    <a:pt x="127" y="71"/>
                  </a:lnTo>
                  <a:lnTo>
                    <a:pt x="115" y="134"/>
                  </a:lnTo>
                  <a:lnTo>
                    <a:pt x="103" y="187"/>
                  </a:lnTo>
                  <a:lnTo>
                    <a:pt x="92" y="232"/>
                  </a:lnTo>
                  <a:lnTo>
                    <a:pt x="82" y="255"/>
                  </a:lnTo>
                  <a:lnTo>
                    <a:pt x="70" y="264"/>
                  </a:lnTo>
                  <a:lnTo>
                    <a:pt x="58" y="255"/>
                  </a:lnTo>
                  <a:lnTo>
                    <a:pt x="46"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50" name="Freeform 36"/>
            <p:cNvSpPr>
              <a:spLocks/>
            </p:cNvSpPr>
            <p:nvPr/>
          </p:nvSpPr>
          <p:spPr bwMode="auto">
            <a:xfrm>
              <a:off x="3001" y="2319"/>
              <a:ext cx="214" cy="83"/>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51" name="Freeform 37"/>
            <p:cNvSpPr>
              <a:spLocks/>
            </p:cNvSpPr>
            <p:nvPr/>
          </p:nvSpPr>
          <p:spPr bwMode="auto">
            <a:xfrm>
              <a:off x="3213" y="2401"/>
              <a:ext cx="215" cy="83"/>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grpSp>
      <p:grpSp>
        <p:nvGrpSpPr>
          <p:cNvPr id="18" name="Group 40"/>
          <p:cNvGrpSpPr>
            <a:grpSpLocks/>
          </p:cNvGrpSpPr>
          <p:nvPr/>
        </p:nvGrpSpPr>
        <p:grpSpPr bwMode="auto">
          <a:xfrm>
            <a:off x="1355725" y="2438400"/>
            <a:ext cx="4116388" cy="1544638"/>
            <a:chOff x="1432" y="753"/>
            <a:chExt cx="2593" cy="1095"/>
          </a:xfrm>
        </p:grpSpPr>
        <p:grpSp>
          <p:nvGrpSpPr>
            <p:cNvPr id="137255" name="Group 41"/>
            <p:cNvGrpSpPr>
              <a:grpSpLocks/>
            </p:cNvGrpSpPr>
            <p:nvPr/>
          </p:nvGrpSpPr>
          <p:grpSpPr bwMode="auto">
            <a:xfrm>
              <a:off x="1432" y="753"/>
              <a:ext cx="1296" cy="1095"/>
              <a:chOff x="2122" y="528"/>
              <a:chExt cx="816" cy="529"/>
            </a:xfrm>
          </p:grpSpPr>
          <p:sp>
            <p:nvSpPr>
              <p:cNvPr id="137256" name="Freeform 42"/>
              <p:cNvSpPr>
                <a:spLocks/>
              </p:cNvSpPr>
              <p:nvPr/>
            </p:nvSpPr>
            <p:spPr bwMode="auto">
              <a:xfrm>
                <a:off x="2122"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8"/>
                  <a:gd name="T40" fmla="*/ 0 h 265"/>
                  <a:gd name="T41" fmla="*/ 408 w 408"/>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57" name="Freeform 43"/>
              <p:cNvSpPr>
                <a:spLocks/>
              </p:cNvSpPr>
              <p:nvPr/>
            </p:nvSpPr>
            <p:spPr bwMode="auto">
              <a:xfrm>
                <a:off x="2529"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265"/>
                  <a:gd name="T41" fmla="*/ 409 w 409"/>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grpSp>
        <p:grpSp>
          <p:nvGrpSpPr>
            <p:cNvPr id="137258" name="Group 44"/>
            <p:cNvGrpSpPr>
              <a:grpSpLocks/>
            </p:cNvGrpSpPr>
            <p:nvPr/>
          </p:nvGrpSpPr>
          <p:grpSpPr bwMode="auto">
            <a:xfrm>
              <a:off x="2729" y="753"/>
              <a:ext cx="1296" cy="1095"/>
              <a:chOff x="2938" y="528"/>
              <a:chExt cx="816" cy="529"/>
            </a:xfrm>
          </p:grpSpPr>
          <p:sp>
            <p:nvSpPr>
              <p:cNvPr id="137259" name="Freeform 45"/>
              <p:cNvSpPr>
                <a:spLocks/>
              </p:cNvSpPr>
              <p:nvPr/>
            </p:nvSpPr>
            <p:spPr bwMode="auto">
              <a:xfrm>
                <a:off x="2938"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8"/>
                  <a:gd name="T40" fmla="*/ 0 h 265"/>
                  <a:gd name="T41" fmla="*/ 408 w 408"/>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260" name="Freeform 46"/>
              <p:cNvSpPr>
                <a:spLocks/>
              </p:cNvSpPr>
              <p:nvPr/>
            </p:nvSpPr>
            <p:spPr bwMode="auto">
              <a:xfrm>
                <a:off x="3345"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265"/>
                  <a:gd name="T41" fmla="*/ 409 w 409"/>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grpSp>
      </p:grpSp>
      <p:grpSp>
        <p:nvGrpSpPr>
          <p:cNvPr id="137335" name="Group 119"/>
          <p:cNvGrpSpPr>
            <a:grpSpLocks/>
          </p:cNvGrpSpPr>
          <p:nvPr/>
        </p:nvGrpSpPr>
        <p:grpSpPr bwMode="auto">
          <a:xfrm>
            <a:off x="1365250" y="2455863"/>
            <a:ext cx="3986213" cy="1512887"/>
            <a:chOff x="860" y="2636"/>
            <a:chExt cx="2511" cy="953"/>
          </a:xfrm>
        </p:grpSpPr>
        <p:sp>
          <p:nvSpPr>
            <p:cNvPr id="137304" name="Freeform 92"/>
            <p:cNvSpPr>
              <a:spLocks/>
            </p:cNvSpPr>
            <p:nvPr/>
          </p:nvSpPr>
          <p:spPr bwMode="auto">
            <a:xfrm>
              <a:off x="860" y="2689"/>
              <a:ext cx="54"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grpSp>
          <p:nvGrpSpPr>
            <p:cNvPr id="137305" name="Group 93"/>
            <p:cNvGrpSpPr>
              <a:grpSpLocks/>
            </p:cNvGrpSpPr>
            <p:nvPr/>
          </p:nvGrpSpPr>
          <p:grpSpPr bwMode="auto">
            <a:xfrm>
              <a:off x="914" y="2636"/>
              <a:ext cx="535" cy="135"/>
              <a:chOff x="233" y="2344"/>
              <a:chExt cx="321" cy="135"/>
            </a:xfrm>
          </p:grpSpPr>
          <p:sp>
            <p:nvSpPr>
              <p:cNvPr id="137306" name="Freeform 94"/>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07" name="Freeform 95"/>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08" name="Freeform 96"/>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grpSp>
        <p:sp>
          <p:nvSpPr>
            <p:cNvPr id="137309" name="Freeform 97"/>
            <p:cNvSpPr>
              <a:spLocks/>
            </p:cNvSpPr>
            <p:nvPr/>
          </p:nvSpPr>
          <p:spPr bwMode="auto">
            <a:xfrm flipV="1">
              <a:off x="1449" y="2689"/>
              <a:ext cx="106" cy="826"/>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310" name="Freeform 98"/>
            <p:cNvSpPr>
              <a:spLocks/>
            </p:cNvSpPr>
            <p:nvPr/>
          </p:nvSpPr>
          <p:spPr bwMode="auto">
            <a:xfrm flipV="1">
              <a:off x="2730" y="2689"/>
              <a:ext cx="53"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311" name="Freeform 99"/>
            <p:cNvSpPr>
              <a:spLocks/>
            </p:cNvSpPr>
            <p:nvPr/>
          </p:nvSpPr>
          <p:spPr bwMode="auto">
            <a:xfrm rot="10800000">
              <a:off x="2142" y="2689"/>
              <a:ext cx="54"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312" name="Freeform 100"/>
            <p:cNvSpPr>
              <a:spLocks/>
            </p:cNvSpPr>
            <p:nvPr/>
          </p:nvSpPr>
          <p:spPr bwMode="auto">
            <a:xfrm>
              <a:off x="2089" y="3102"/>
              <a:ext cx="53"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37313" name="Freeform 101"/>
            <p:cNvSpPr>
              <a:spLocks/>
            </p:cNvSpPr>
            <p:nvPr/>
          </p:nvSpPr>
          <p:spPr bwMode="auto">
            <a:xfrm flipV="1">
              <a:off x="2783" y="3102"/>
              <a:ext cx="54"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grpSp>
          <p:nvGrpSpPr>
            <p:cNvPr id="137314" name="Group 102"/>
            <p:cNvGrpSpPr>
              <a:grpSpLocks/>
            </p:cNvGrpSpPr>
            <p:nvPr/>
          </p:nvGrpSpPr>
          <p:grpSpPr bwMode="auto">
            <a:xfrm>
              <a:off x="1549" y="3416"/>
              <a:ext cx="536" cy="165"/>
              <a:chOff x="4264" y="2598"/>
              <a:chExt cx="323" cy="165"/>
            </a:xfrm>
          </p:grpSpPr>
          <p:sp>
            <p:nvSpPr>
              <p:cNvPr id="137315" name="Freeform 103"/>
              <p:cNvSpPr>
                <a:spLocks/>
              </p:cNvSpPr>
              <p:nvPr/>
            </p:nvSpPr>
            <p:spPr bwMode="auto">
              <a:xfrm flipV="1">
                <a:off x="4264"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16" name="Freeform 104"/>
              <p:cNvSpPr>
                <a:spLocks/>
              </p:cNvSpPr>
              <p:nvPr/>
            </p:nvSpPr>
            <p:spPr bwMode="auto">
              <a:xfrm flipV="1">
                <a:off x="4479"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17" name="Freeform 105"/>
              <p:cNvSpPr>
                <a:spLocks/>
              </p:cNvSpPr>
              <p:nvPr/>
            </p:nvSpPr>
            <p:spPr bwMode="auto">
              <a:xfrm>
                <a:off x="4372" y="2598"/>
                <a:ext cx="108" cy="83"/>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grpSp>
        <p:grpSp>
          <p:nvGrpSpPr>
            <p:cNvPr id="137318" name="Group 106"/>
            <p:cNvGrpSpPr>
              <a:grpSpLocks/>
            </p:cNvGrpSpPr>
            <p:nvPr/>
          </p:nvGrpSpPr>
          <p:grpSpPr bwMode="auto">
            <a:xfrm>
              <a:off x="2188" y="2636"/>
              <a:ext cx="542" cy="135"/>
              <a:chOff x="233" y="2344"/>
              <a:chExt cx="321" cy="135"/>
            </a:xfrm>
          </p:grpSpPr>
          <p:sp>
            <p:nvSpPr>
              <p:cNvPr id="137319" name="Freeform 107"/>
              <p:cNvSpPr>
                <a:spLocks/>
              </p:cNvSpPr>
              <p:nvPr/>
            </p:nvSpPr>
            <p:spPr bwMode="auto">
              <a:xfrm>
                <a:off x="233" y="2344"/>
                <a:ext cx="108"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20" name="Freeform 108"/>
              <p:cNvSpPr>
                <a:spLocks/>
              </p:cNvSpPr>
              <p:nvPr/>
            </p:nvSpPr>
            <p:spPr bwMode="auto">
              <a:xfrm>
                <a:off x="447" y="2344"/>
                <a:ext cx="107" cy="68"/>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sp>
            <p:nvSpPr>
              <p:cNvPr id="137321" name="Freeform 109"/>
              <p:cNvSpPr>
                <a:spLocks/>
              </p:cNvSpPr>
              <p:nvPr/>
            </p:nvSpPr>
            <p:spPr bwMode="auto">
              <a:xfrm flipV="1">
                <a:off x="340" y="2412"/>
                <a:ext cx="108" cy="67"/>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grpSp>
        <p:grpSp>
          <p:nvGrpSpPr>
            <p:cNvPr id="137322" name="Group 110"/>
            <p:cNvGrpSpPr>
              <a:grpSpLocks/>
            </p:cNvGrpSpPr>
            <p:nvPr/>
          </p:nvGrpSpPr>
          <p:grpSpPr bwMode="auto">
            <a:xfrm>
              <a:off x="2835" y="3424"/>
              <a:ext cx="536" cy="165"/>
              <a:chOff x="4264" y="2598"/>
              <a:chExt cx="323" cy="165"/>
            </a:xfrm>
          </p:grpSpPr>
          <p:sp>
            <p:nvSpPr>
              <p:cNvPr id="137323" name="Freeform 111"/>
              <p:cNvSpPr>
                <a:spLocks/>
              </p:cNvSpPr>
              <p:nvPr/>
            </p:nvSpPr>
            <p:spPr bwMode="auto">
              <a:xfrm flipV="1">
                <a:off x="4264"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24" name="Freeform 112"/>
              <p:cNvSpPr>
                <a:spLocks/>
              </p:cNvSpPr>
              <p:nvPr/>
            </p:nvSpPr>
            <p:spPr bwMode="auto">
              <a:xfrm flipV="1">
                <a:off x="4479" y="2681"/>
                <a:ext cx="108" cy="82"/>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rot="10800000" wrap="none" anchor="ctr"/>
              <a:lstStyle/>
              <a:p>
                <a:endParaRPr lang="zh-CN" altLang="en-US">
                  <a:ea typeface="楷体_GB2312" pitchFamily="49" charset="-122"/>
                </a:endParaRPr>
              </a:p>
            </p:txBody>
          </p:sp>
          <p:sp>
            <p:nvSpPr>
              <p:cNvPr id="137325" name="Freeform 113"/>
              <p:cNvSpPr>
                <a:spLocks/>
              </p:cNvSpPr>
              <p:nvPr/>
            </p:nvSpPr>
            <p:spPr bwMode="auto">
              <a:xfrm>
                <a:off x="4372" y="2598"/>
                <a:ext cx="108" cy="83"/>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FF"/>
                </a:solidFill>
                <a:round/>
                <a:headEnd/>
                <a:tailEnd/>
              </a:ln>
            </p:spPr>
            <p:txBody>
              <a:bodyPr wrap="none" anchor="ctr"/>
              <a:lstStyle/>
              <a:p>
                <a:endParaRPr lang="zh-CN" altLang="en-US">
                  <a:ea typeface="楷体_GB2312" pitchFamily="49" charset="-122"/>
                </a:endParaRPr>
              </a:p>
            </p:txBody>
          </p:sp>
        </p:grpSp>
      </p:grpSp>
      <p:sp>
        <p:nvSpPr>
          <p:cNvPr id="137328" name="Text Box 2"/>
          <p:cNvSpPr txBox="1">
            <a:spLocks noChangeArrowheads="1"/>
          </p:cNvSpPr>
          <p:nvPr/>
        </p:nvSpPr>
        <p:spPr bwMode="auto">
          <a:xfrm>
            <a:off x="358775" y="620713"/>
            <a:ext cx="4213225"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a typeface="楷体_GB2312" pitchFamily="49" charset="-122"/>
              </a:rPr>
              <a:t>周期函数的傅里叶展开</a:t>
            </a:r>
          </a:p>
        </p:txBody>
      </p:sp>
      <p:sp>
        <p:nvSpPr>
          <p:cNvPr id="137329" name="AutoShape 113"/>
          <p:cNvSpPr>
            <a:spLocks noChangeArrowheads="1"/>
          </p:cNvSpPr>
          <p:nvPr/>
        </p:nvSpPr>
        <p:spPr bwMode="auto">
          <a:xfrm>
            <a:off x="6767513" y="1809750"/>
            <a:ext cx="1989137" cy="574675"/>
          </a:xfrm>
          <a:prstGeom prst="wedgeRoundRectCallout">
            <a:avLst>
              <a:gd name="adj1" fmla="val -176495"/>
              <a:gd name="adj2" fmla="val 119611"/>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基波分量</a:t>
            </a:r>
          </a:p>
        </p:txBody>
      </p:sp>
      <p:sp>
        <p:nvSpPr>
          <p:cNvPr id="137331" name="AutoShape 115"/>
          <p:cNvSpPr>
            <a:spLocks noChangeArrowheads="1"/>
          </p:cNvSpPr>
          <p:nvPr/>
        </p:nvSpPr>
        <p:spPr bwMode="auto">
          <a:xfrm>
            <a:off x="6767513" y="2530475"/>
            <a:ext cx="1989137" cy="574675"/>
          </a:xfrm>
          <a:prstGeom prst="wedgeRoundRectCallout">
            <a:avLst>
              <a:gd name="adj1" fmla="val -139468"/>
              <a:gd name="adj2" fmla="val 50829"/>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三次谐波</a:t>
            </a:r>
          </a:p>
        </p:txBody>
      </p:sp>
      <p:grpSp>
        <p:nvGrpSpPr>
          <p:cNvPr id="137334" name="Group 118"/>
          <p:cNvGrpSpPr>
            <a:grpSpLocks/>
          </p:cNvGrpSpPr>
          <p:nvPr/>
        </p:nvGrpSpPr>
        <p:grpSpPr bwMode="auto">
          <a:xfrm>
            <a:off x="738188" y="1890713"/>
            <a:ext cx="5734050" cy="1862137"/>
            <a:chOff x="465" y="919"/>
            <a:chExt cx="3612" cy="1173"/>
          </a:xfrm>
        </p:grpSpPr>
        <p:sp>
          <p:nvSpPr>
            <p:cNvPr id="137252" name="Line 38"/>
            <p:cNvSpPr>
              <a:spLocks noChangeShapeType="1"/>
            </p:cNvSpPr>
            <p:nvPr/>
          </p:nvSpPr>
          <p:spPr bwMode="auto">
            <a:xfrm flipV="1">
              <a:off x="848" y="1059"/>
              <a:ext cx="0" cy="1033"/>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53" name="Line 39"/>
            <p:cNvSpPr>
              <a:spLocks noChangeShapeType="1"/>
            </p:cNvSpPr>
            <p:nvPr/>
          </p:nvSpPr>
          <p:spPr bwMode="auto">
            <a:xfrm>
              <a:off x="625" y="1744"/>
              <a:ext cx="3194"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 Box 24"/>
            <p:cNvSpPr txBox="1">
              <a:spLocks noChangeArrowheads="1"/>
            </p:cNvSpPr>
            <p:nvPr/>
          </p:nvSpPr>
          <p:spPr bwMode="auto">
            <a:xfrm>
              <a:off x="465" y="919"/>
              <a:ext cx="5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f</a:t>
              </a:r>
              <a:r>
                <a:rPr lang="en-US" altLang="zh-CN" b="1">
                  <a:ea typeface="楷体_GB2312" pitchFamily="49" charset="-122"/>
                </a:rPr>
                <a:t>(</a:t>
              </a:r>
              <a:r>
                <a:rPr lang="en-US" altLang="zh-CN" b="1" i="1">
                  <a:ea typeface="楷体_GB2312" pitchFamily="49" charset="-122"/>
                </a:rPr>
                <a:t>t</a:t>
              </a:r>
              <a:r>
                <a:rPr lang="en-US" altLang="zh-CN" b="1">
                  <a:ea typeface="楷体_GB2312" pitchFamily="49" charset="-122"/>
                </a:rPr>
                <a:t>)</a:t>
              </a:r>
              <a:endParaRPr lang="zh-CN" altLang="en-US" b="1">
                <a:ea typeface="楷体_GB2312" pitchFamily="49" charset="-122"/>
              </a:endParaRPr>
            </a:p>
          </p:txBody>
        </p:sp>
        <p:sp>
          <p:nvSpPr>
            <p:cNvPr id="3" name="Text Box 24"/>
            <p:cNvSpPr txBox="1">
              <a:spLocks noChangeArrowheads="1"/>
            </p:cNvSpPr>
            <p:nvPr/>
          </p:nvSpPr>
          <p:spPr bwMode="auto">
            <a:xfrm>
              <a:off x="3832" y="1554"/>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t</a:t>
              </a:r>
              <a:endParaRPr lang="zh-CN" altLang="en-US" b="1" i="1">
                <a:ea typeface="楷体_GB2312" pitchFamily="49" charset="-122"/>
              </a:endParaRPr>
            </a:p>
          </p:txBody>
        </p:sp>
      </p:grpSp>
      <p:sp>
        <p:nvSpPr>
          <p:cNvPr id="137336" name="AutoShape 120"/>
          <p:cNvSpPr>
            <a:spLocks noChangeArrowheads="1"/>
          </p:cNvSpPr>
          <p:nvPr/>
        </p:nvSpPr>
        <p:spPr bwMode="auto">
          <a:xfrm>
            <a:off x="6264275" y="3249613"/>
            <a:ext cx="2457450" cy="574675"/>
          </a:xfrm>
          <a:prstGeom prst="wedgeRoundRectCallout">
            <a:avLst>
              <a:gd name="adj1" fmla="val -87014"/>
              <a:gd name="adj2" fmla="val 51657"/>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基波</a:t>
            </a:r>
            <a:r>
              <a:rPr lang="en-US" altLang="zh-CN" b="1">
                <a:ea typeface="楷体_GB2312" pitchFamily="49" charset="-122"/>
              </a:rPr>
              <a:t>+</a:t>
            </a:r>
            <a:r>
              <a:rPr lang="zh-CN" altLang="en-US" b="1">
                <a:ea typeface="楷体_GB2312" pitchFamily="49" charset="-122"/>
              </a:rPr>
              <a:t>三次谐波</a:t>
            </a:r>
          </a:p>
        </p:txBody>
      </p:sp>
      <p:sp>
        <p:nvSpPr>
          <p:cNvPr id="137381" name="AutoShape 165"/>
          <p:cNvSpPr>
            <a:spLocks noChangeArrowheads="1"/>
          </p:cNvSpPr>
          <p:nvPr/>
        </p:nvSpPr>
        <p:spPr bwMode="auto">
          <a:xfrm>
            <a:off x="6759575" y="5049838"/>
            <a:ext cx="1989138" cy="574675"/>
          </a:xfrm>
          <a:prstGeom prst="wedgeRoundRectCallout">
            <a:avLst>
              <a:gd name="adj1" fmla="val -130847"/>
              <a:gd name="adj2" fmla="val 40884"/>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五次谐波</a:t>
            </a:r>
          </a:p>
        </p:txBody>
      </p:sp>
      <p:grpSp>
        <p:nvGrpSpPr>
          <p:cNvPr id="137382" name="Group 166"/>
          <p:cNvGrpSpPr>
            <a:grpSpLocks/>
          </p:cNvGrpSpPr>
          <p:nvPr/>
        </p:nvGrpSpPr>
        <p:grpSpPr bwMode="auto">
          <a:xfrm>
            <a:off x="730250" y="4376738"/>
            <a:ext cx="5734050" cy="1862137"/>
            <a:chOff x="465" y="919"/>
            <a:chExt cx="3612" cy="1173"/>
          </a:xfrm>
        </p:grpSpPr>
        <p:sp>
          <p:nvSpPr>
            <p:cNvPr id="137383" name="Line 38"/>
            <p:cNvSpPr>
              <a:spLocks noChangeShapeType="1"/>
            </p:cNvSpPr>
            <p:nvPr/>
          </p:nvSpPr>
          <p:spPr bwMode="auto">
            <a:xfrm flipV="1">
              <a:off x="848" y="1059"/>
              <a:ext cx="0" cy="1033"/>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384" name="Line 39"/>
            <p:cNvSpPr>
              <a:spLocks noChangeShapeType="1"/>
            </p:cNvSpPr>
            <p:nvPr/>
          </p:nvSpPr>
          <p:spPr bwMode="auto">
            <a:xfrm>
              <a:off x="625" y="1744"/>
              <a:ext cx="3194"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0" name="Text Box 24"/>
            <p:cNvSpPr txBox="1">
              <a:spLocks noChangeArrowheads="1"/>
            </p:cNvSpPr>
            <p:nvPr/>
          </p:nvSpPr>
          <p:spPr bwMode="auto">
            <a:xfrm>
              <a:off x="465" y="919"/>
              <a:ext cx="5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f</a:t>
              </a:r>
              <a:r>
                <a:rPr lang="en-US" altLang="zh-CN" b="1">
                  <a:ea typeface="楷体_GB2312" pitchFamily="49" charset="-122"/>
                </a:rPr>
                <a:t>(</a:t>
              </a:r>
              <a:r>
                <a:rPr lang="en-US" altLang="zh-CN" b="1" i="1">
                  <a:ea typeface="楷体_GB2312" pitchFamily="49" charset="-122"/>
                </a:rPr>
                <a:t>t</a:t>
              </a:r>
              <a:r>
                <a:rPr lang="en-US" altLang="zh-CN" b="1">
                  <a:ea typeface="楷体_GB2312" pitchFamily="49" charset="-122"/>
                </a:rPr>
                <a:t>)</a:t>
              </a:r>
              <a:endParaRPr lang="zh-CN" altLang="en-US" b="1">
                <a:ea typeface="楷体_GB2312" pitchFamily="49" charset="-122"/>
              </a:endParaRPr>
            </a:p>
          </p:txBody>
        </p:sp>
        <p:sp>
          <p:nvSpPr>
            <p:cNvPr id="4" name="Text Box 24"/>
            <p:cNvSpPr txBox="1">
              <a:spLocks noChangeArrowheads="1"/>
            </p:cNvSpPr>
            <p:nvPr/>
          </p:nvSpPr>
          <p:spPr bwMode="auto">
            <a:xfrm>
              <a:off x="3832" y="1554"/>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i="1">
                  <a:ea typeface="楷体_GB2312" pitchFamily="49" charset="-122"/>
                </a:rPr>
                <a:t>t</a:t>
              </a:r>
              <a:endParaRPr lang="zh-CN" altLang="en-US" b="1" i="1">
                <a:ea typeface="楷体_GB2312" pitchFamily="49" charset="-122"/>
              </a:endParaRPr>
            </a:p>
          </p:txBody>
        </p:sp>
      </p:grpSp>
      <p:sp>
        <p:nvSpPr>
          <p:cNvPr id="137387" name="AutoShape 171"/>
          <p:cNvSpPr>
            <a:spLocks noChangeArrowheads="1"/>
          </p:cNvSpPr>
          <p:nvPr/>
        </p:nvSpPr>
        <p:spPr bwMode="auto">
          <a:xfrm>
            <a:off x="6256338" y="4329113"/>
            <a:ext cx="2457450" cy="574675"/>
          </a:xfrm>
          <a:prstGeom prst="wedgeRoundRectCallout">
            <a:avLst>
              <a:gd name="adj1" fmla="val -128486"/>
              <a:gd name="adj2" fmla="val 67403"/>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基波</a:t>
            </a:r>
            <a:r>
              <a:rPr lang="en-US" altLang="zh-CN" b="1">
                <a:ea typeface="楷体_GB2312" pitchFamily="49" charset="-122"/>
              </a:rPr>
              <a:t>+</a:t>
            </a:r>
            <a:r>
              <a:rPr lang="zh-CN" altLang="en-US" b="1">
                <a:ea typeface="楷体_GB2312" pitchFamily="49" charset="-122"/>
              </a:rPr>
              <a:t>三次谐波</a:t>
            </a:r>
          </a:p>
        </p:txBody>
      </p:sp>
      <p:graphicFrame>
        <p:nvGraphicFramePr>
          <p:cNvPr id="137388" name="Object 172"/>
          <p:cNvGraphicFramePr>
            <a:graphicFrameLocks noChangeAspect="1"/>
          </p:cNvGraphicFramePr>
          <p:nvPr/>
        </p:nvGraphicFramePr>
        <p:xfrm>
          <a:off x="395288" y="1125538"/>
          <a:ext cx="5688012" cy="773112"/>
        </p:xfrm>
        <a:graphic>
          <a:graphicData uri="http://schemas.openxmlformats.org/presentationml/2006/ole">
            <mc:AlternateContent xmlns:mc="http://schemas.openxmlformats.org/markup-compatibility/2006">
              <mc:Choice xmlns:v="urn:schemas-microsoft-com:vml" Requires="v">
                <p:oleObj spid="_x0000_s137465" name="Equation" r:id="rId4" imgW="2908080" imgH="393480" progId="Equation.DSMT4">
                  <p:embed/>
                </p:oleObj>
              </mc:Choice>
              <mc:Fallback>
                <p:oleObj name="Equation" r:id="rId4" imgW="2908080" imgH="393480" progId="Equation.DSMT4">
                  <p:embed/>
                  <p:pic>
                    <p:nvPicPr>
                      <p:cNvPr id="0" name="Object 1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125538"/>
                        <a:ext cx="5688012"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7431" name="Group 215"/>
          <p:cNvGrpSpPr>
            <a:grpSpLocks/>
          </p:cNvGrpSpPr>
          <p:nvPr/>
        </p:nvGrpSpPr>
        <p:grpSpPr bwMode="auto">
          <a:xfrm>
            <a:off x="1341438" y="5589588"/>
            <a:ext cx="4094162" cy="184150"/>
            <a:chOff x="845" y="3521"/>
            <a:chExt cx="2579" cy="116"/>
          </a:xfrm>
        </p:grpSpPr>
        <p:sp>
          <p:nvSpPr>
            <p:cNvPr id="137396" name="Freeform 9"/>
            <p:cNvSpPr>
              <a:spLocks/>
            </p:cNvSpPr>
            <p:nvPr/>
          </p:nvSpPr>
          <p:spPr bwMode="auto">
            <a:xfrm>
              <a:off x="845" y="3530"/>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397" name="Freeform 10"/>
            <p:cNvSpPr>
              <a:spLocks/>
            </p:cNvSpPr>
            <p:nvPr/>
          </p:nvSpPr>
          <p:spPr bwMode="auto">
            <a:xfrm>
              <a:off x="972" y="3577"/>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11" name="Freeform 9"/>
            <p:cNvSpPr>
              <a:spLocks/>
            </p:cNvSpPr>
            <p:nvPr/>
          </p:nvSpPr>
          <p:spPr bwMode="auto">
            <a:xfrm>
              <a:off x="1099" y="3530"/>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12" name="Freeform 10"/>
            <p:cNvSpPr>
              <a:spLocks/>
            </p:cNvSpPr>
            <p:nvPr/>
          </p:nvSpPr>
          <p:spPr bwMode="auto">
            <a:xfrm>
              <a:off x="1226" y="3577"/>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13" name="Freeform 9"/>
            <p:cNvSpPr>
              <a:spLocks/>
            </p:cNvSpPr>
            <p:nvPr/>
          </p:nvSpPr>
          <p:spPr bwMode="auto">
            <a:xfrm>
              <a:off x="1360" y="3524"/>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15" name="Freeform 9"/>
            <p:cNvSpPr>
              <a:spLocks/>
            </p:cNvSpPr>
            <p:nvPr/>
          </p:nvSpPr>
          <p:spPr bwMode="auto">
            <a:xfrm>
              <a:off x="1617" y="3533"/>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16" name="Freeform 10"/>
            <p:cNvSpPr>
              <a:spLocks/>
            </p:cNvSpPr>
            <p:nvPr/>
          </p:nvSpPr>
          <p:spPr bwMode="auto">
            <a:xfrm>
              <a:off x="1744" y="3580"/>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17" name="Freeform 9"/>
            <p:cNvSpPr>
              <a:spLocks/>
            </p:cNvSpPr>
            <p:nvPr/>
          </p:nvSpPr>
          <p:spPr bwMode="auto">
            <a:xfrm>
              <a:off x="1871" y="3533"/>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18" name="Freeform 10"/>
            <p:cNvSpPr>
              <a:spLocks/>
            </p:cNvSpPr>
            <p:nvPr/>
          </p:nvSpPr>
          <p:spPr bwMode="auto">
            <a:xfrm>
              <a:off x="1998" y="3580"/>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0" name="Freeform 10"/>
            <p:cNvSpPr>
              <a:spLocks/>
            </p:cNvSpPr>
            <p:nvPr/>
          </p:nvSpPr>
          <p:spPr bwMode="auto">
            <a:xfrm>
              <a:off x="1492" y="3578"/>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1" name="Freeform 9"/>
            <p:cNvSpPr>
              <a:spLocks/>
            </p:cNvSpPr>
            <p:nvPr/>
          </p:nvSpPr>
          <p:spPr bwMode="auto">
            <a:xfrm>
              <a:off x="2135" y="3527"/>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2" name="Freeform 10"/>
            <p:cNvSpPr>
              <a:spLocks/>
            </p:cNvSpPr>
            <p:nvPr/>
          </p:nvSpPr>
          <p:spPr bwMode="auto">
            <a:xfrm>
              <a:off x="2262" y="3574"/>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3" name="Freeform 9"/>
            <p:cNvSpPr>
              <a:spLocks/>
            </p:cNvSpPr>
            <p:nvPr/>
          </p:nvSpPr>
          <p:spPr bwMode="auto">
            <a:xfrm>
              <a:off x="2389" y="3527"/>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4" name="Freeform 10"/>
            <p:cNvSpPr>
              <a:spLocks/>
            </p:cNvSpPr>
            <p:nvPr/>
          </p:nvSpPr>
          <p:spPr bwMode="auto">
            <a:xfrm>
              <a:off x="2516" y="3574"/>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5" name="Freeform 9"/>
            <p:cNvSpPr>
              <a:spLocks/>
            </p:cNvSpPr>
            <p:nvPr/>
          </p:nvSpPr>
          <p:spPr bwMode="auto">
            <a:xfrm>
              <a:off x="2650" y="3521"/>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6" name="Freeform 9"/>
            <p:cNvSpPr>
              <a:spLocks/>
            </p:cNvSpPr>
            <p:nvPr/>
          </p:nvSpPr>
          <p:spPr bwMode="auto">
            <a:xfrm>
              <a:off x="2907" y="3530"/>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7" name="Freeform 10"/>
            <p:cNvSpPr>
              <a:spLocks/>
            </p:cNvSpPr>
            <p:nvPr/>
          </p:nvSpPr>
          <p:spPr bwMode="auto">
            <a:xfrm>
              <a:off x="3034" y="3577"/>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8" name="Freeform 9"/>
            <p:cNvSpPr>
              <a:spLocks/>
            </p:cNvSpPr>
            <p:nvPr/>
          </p:nvSpPr>
          <p:spPr bwMode="auto">
            <a:xfrm>
              <a:off x="3161" y="3530"/>
              <a:ext cx="136" cy="57"/>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
                <a:gd name="T40" fmla="*/ 0 h 265"/>
                <a:gd name="T41" fmla="*/ 140 w 140"/>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29" name="Freeform 10"/>
            <p:cNvSpPr>
              <a:spLocks/>
            </p:cNvSpPr>
            <p:nvPr/>
          </p:nvSpPr>
          <p:spPr bwMode="auto">
            <a:xfrm>
              <a:off x="3288" y="3577"/>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sp>
          <p:nvSpPr>
            <p:cNvPr id="137430" name="Freeform 10"/>
            <p:cNvSpPr>
              <a:spLocks/>
            </p:cNvSpPr>
            <p:nvPr/>
          </p:nvSpPr>
          <p:spPr bwMode="auto">
            <a:xfrm>
              <a:off x="2782" y="3575"/>
              <a:ext cx="136" cy="57"/>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65"/>
                <a:gd name="T41" fmla="*/ 141 w 141"/>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81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pitchFamily="49" charset="-122"/>
              </a:endParaRPr>
            </a:p>
          </p:txBody>
        </p:sp>
      </p:grpSp>
      <p:sp>
        <p:nvSpPr>
          <p:cNvPr id="137432" name="AutoShape 216"/>
          <p:cNvSpPr>
            <a:spLocks noChangeArrowheads="1"/>
          </p:cNvSpPr>
          <p:nvPr/>
        </p:nvSpPr>
        <p:spPr bwMode="auto">
          <a:xfrm>
            <a:off x="6264275" y="5807075"/>
            <a:ext cx="2457450" cy="825500"/>
          </a:xfrm>
          <a:prstGeom prst="wedgeRoundRectCallout">
            <a:avLst>
              <a:gd name="adj1" fmla="val -84301"/>
              <a:gd name="adj2" fmla="val 15579"/>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基波</a:t>
            </a:r>
            <a:r>
              <a:rPr lang="en-US" altLang="zh-CN" b="1">
                <a:ea typeface="楷体_GB2312" pitchFamily="49" charset="-122"/>
              </a:rPr>
              <a:t>+</a:t>
            </a:r>
            <a:r>
              <a:rPr lang="zh-CN" altLang="en-US" b="1">
                <a:ea typeface="楷体_GB2312" pitchFamily="49" charset="-122"/>
              </a:rPr>
              <a:t>三次</a:t>
            </a:r>
            <a:r>
              <a:rPr lang="en-US" altLang="zh-CN" b="1">
                <a:ea typeface="楷体_GB2312" pitchFamily="49" charset="-122"/>
              </a:rPr>
              <a:t>+</a:t>
            </a:r>
            <a:r>
              <a:rPr lang="zh-CN" altLang="en-US" b="1">
                <a:ea typeface="楷体_GB2312" pitchFamily="49" charset="-122"/>
              </a:rPr>
              <a:t>五次谐波</a:t>
            </a:r>
          </a:p>
        </p:txBody>
      </p:sp>
      <p:grpSp>
        <p:nvGrpSpPr>
          <p:cNvPr id="137433" name="Group 217"/>
          <p:cNvGrpSpPr>
            <a:grpSpLocks/>
          </p:cNvGrpSpPr>
          <p:nvPr/>
        </p:nvGrpSpPr>
        <p:grpSpPr bwMode="auto">
          <a:xfrm>
            <a:off x="1357313" y="4986338"/>
            <a:ext cx="4054475" cy="1412875"/>
            <a:chOff x="855" y="3141"/>
            <a:chExt cx="2554" cy="890"/>
          </a:xfrm>
        </p:grpSpPr>
        <p:sp>
          <p:nvSpPr>
            <p:cNvPr id="137434" name="Freeform 92"/>
            <p:cNvSpPr>
              <a:spLocks/>
            </p:cNvSpPr>
            <p:nvPr/>
          </p:nvSpPr>
          <p:spPr bwMode="auto">
            <a:xfrm>
              <a:off x="855" y="3166"/>
              <a:ext cx="20"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37435" name="Freeform 97"/>
            <p:cNvSpPr>
              <a:spLocks/>
            </p:cNvSpPr>
            <p:nvPr/>
          </p:nvSpPr>
          <p:spPr bwMode="auto">
            <a:xfrm flipV="1">
              <a:off x="1479" y="3166"/>
              <a:ext cx="40" cy="826"/>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436" name="Freeform 98"/>
            <p:cNvSpPr>
              <a:spLocks/>
            </p:cNvSpPr>
            <p:nvPr/>
          </p:nvSpPr>
          <p:spPr bwMode="auto">
            <a:xfrm flipV="1">
              <a:off x="2767" y="3214"/>
              <a:ext cx="20"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437" name="Freeform 99"/>
            <p:cNvSpPr>
              <a:spLocks/>
            </p:cNvSpPr>
            <p:nvPr/>
          </p:nvSpPr>
          <p:spPr bwMode="auto">
            <a:xfrm rot="10800000">
              <a:off x="2134" y="3190"/>
              <a:ext cx="20"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sp>
          <p:nvSpPr>
            <p:cNvPr id="137438" name="Freeform 100"/>
            <p:cNvSpPr>
              <a:spLocks/>
            </p:cNvSpPr>
            <p:nvPr/>
          </p:nvSpPr>
          <p:spPr bwMode="auto">
            <a:xfrm>
              <a:off x="2115" y="3584"/>
              <a:ext cx="20"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楷体_GB2312" pitchFamily="49" charset="-122"/>
              </a:endParaRPr>
            </a:p>
          </p:txBody>
        </p:sp>
        <p:sp>
          <p:nvSpPr>
            <p:cNvPr id="137439" name="Freeform 101"/>
            <p:cNvSpPr>
              <a:spLocks/>
            </p:cNvSpPr>
            <p:nvPr/>
          </p:nvSpPr>
          <p:spPr bwMode="auto">
            <a:xfrm flipV="1">
              <a:off x="2784" y="3597"/>
              <a:ext cx="20" cy="413"/>
            </a:xfrm>
            <a:custGeom>
              <a:avLst/>
              <a:gdLst>
                <a:gd name="T0" fmla="*/ 0 w 48"/>
                <a:gd name="T1" fmla="*/ 240 h 240"/>
                <a:gd name="T2" fmla="*/ 48 w 48"/>
                <a:gd name="T3" fmla="*/ 0 h 240"/>
                <a:gd name="T4" fmla="*/ 0 60000 65536"/>
                <a:gd name="T5" fmla="*/ 0 60000 65536"/>
                <a:gd name="T6" fmla="*/ 0 w 48"/>
                <a:gd name="T7" fmla="*/ 0 h 240"/>
                <a:gd name="T8" fmla="*/ 48 w 48"/>
                <a:gd name="T9" fmla="*/ 240 h 240"/>
              </a:gdLst>
              <a:ahLst/>
              <a:cxnLst>
                <a:cxn ang="T4">
                  <a:pos x="T0" y="T1"/>
                </a:cxn>
                <a:cxn ang="T5">
                  <a:pos x="T2" y="T3"/>
                </a:cxn>
              </a:cxnLst>
              <a:rect l="T6" t="T7" r="T8" b="T9"/>
              <a:pathLst>
                <a:path w="48" h="240">
                  <a:moveTo>
                    <a:pt x="0" y="240"/>
                  </a:moveTo>
                  <a:cubicBezTo>
                    <a:pt x="0" y="240"/>
                    <a:pt x="24" y="120"/>
                    <a:pt x="4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ea typeface="楷体_GB2312" pitchFamily="49" charset="-122"/>
              </a:endParaRPr>
            </a:p>
          </p:txBody>
        </p:sp>
        <p:grpSp>
          <p:nvGrpSpPr>
            <p:cNvPr id="137440" name="Group 224"/>
            <p:cNvGrpSpPr>
              <a:grpSpLocks/>
            </p:cNvGrpSpPr>
            <p:nvPr/>
          </p:nvGrpSpPr>
          <p:grpSpPr bwMode="auto">
            <a:xfrm>
              <a:off x="875" y="3141"/>
              <a:ext cx="609" cy="67"/>
              <a:chOff x="894" y="3135"/>
              <a:chExt cx="585" cy="91"/>
            </a:xfrm>
          </p:grpSpPr>
          <p:sp>
            <p:nvSpPr>
              <p:cNvPr id="137441" name="Freeform 94"/>
              <p:cNvSpPr>
                <a:spLocks/>
              </p:cNvSpPr>
              <p:nvPr/>
            </p:nvSpPr>
            <p:spPr bwMode="auto">
              <a:xfrm>
                <a:off x="894" y="3135"/>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42" name="Freeform 96"/>
              <p:cNvSpPr>
                <a:spLocks/>
              </p:cNvSpPr>
              <p:nvPr/>
            </p:nvSpPr>
            <p:spPr bwMode="auto">
              <a:xfrm flipV="1">
                <a:off x="1013" y="3176"/>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43" name="Freeform 94"/>
              <p:cNvSpPr>
                <a:spLocks/>
              </p:cNvSpPr>
              <p:nvPr/>
            </p:nvSpPr>
            <p:spPr bwMode="auto">
              <a:xfrm>
                <a:off x="1127" y="3144"/>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44" name="Freeform 95"/>
              <p:cNvSpPr>
                <a:spLocks/>
              </p:cNvSpPr>
              <p:nvPr/>
            </p:nvSpPr>
            <p:spPr bwMode="auto">
              <a:xfrm>
                <a:off x="1360" y="3158"/>
                <a:ext cx="119"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45" name="Freeform 96"/>
              <p:cNvSpPr>
                <a:spLocks/>
              </p:cNvSpPr>
              <p:nvPr/>
            </p:nvSpPr>
            <p:spPr bwMode="auto">
              <a:xfrm flipV="1">
                <a:off x="1247" y="3185"/>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grpSp>
        <p:grpSp>
          <p:nvGrpSpPr>
            <p:cNvPr id="137446" name="Group 230"/>
            <p:cNvGrpSpPr>
              <a:grpSpLocks/>
            </p:cNvGrpSpPr>
            <p:nvPr/>
          </p:nvGrpSpPr>
          <p:grpSpPr bwMode="auto">
            <a:xfrm>
              <a:off x="2154" y="3165"/>
              <a:ext cx="609" cy="67"/>
              <a:chOff x="894" y="3135"/>
              <a:chExt cx="585" cy="91"/>
            </a:xfrm>
          </p:grpSpPr>
          <p:sp>
            <p:nvSpPr>
              <p:cNvPr id="137447" name="Freeform 94"/>
              <p:cNvSpPr>
                <a:spLocks/>
              </p:cNvSpPr>
              <p:nvPr/>
            </p:nvSpPr>
            <p:spPr bwMode="auto">
              <a:xfrm>
                <a:off x="894" y="3135"/>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48" name="Freeform 96"/>
              <p:cNvSpPr>
                <a:spLocks/>
              </p:cNvSpPr>
              <p:nvPr/>
            </p:nvSpPr>
            <p:spPr bwMode="auto">
              <a:xfrm flipV="1">
                <a:off x="1013" y="3176"/>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49" name="Freeform 94"/>
              <p:cNvSpPr>
                <a:spLocks/>
              </p:cNvSpPr>
              <p:nvPr/>
            </p:nvSpPr>
            <p:spPr bwMode="auto">
              <a:xfrm>
                <a:off x="1127" y="3144"/>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50" name="Freeform 95"/>
              <p:cNvSpPr>
                <a:spLocks/>
              </p:cNvSpPr>
              <p:nvPr/>
            </p:nvSpPr>
            <p:spPr bwMode="auto">
              <a:xfrm>
                <a:off x="1360" y="3158"/>
                <a:ext cx="119"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51" name="Freeform 96"/>
              <p:cNvSpPr>
                <a:spLocks/>
              </p:cNvSpPr>
              <p:nvPr/>
            </p:nvSpPr>
            <p:spPr bwMode="auto">
              <a:xfrm flipV="1">
                <a:off x="1247" y="3185"/>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grpSp>
        <p:grpSp>
          <p:nvGrpSpPr>
            <p:cNvPr id="137452" name="Group 236"/>
            <p:cNvGrpSpPr>
              <a:grpSpLocks/>
            </p:cNvGrpSpPr>
            <p:nvPr/>
          </p:nvGrpSpPr>
          <p:grpSpPr bwMode="auto">
            <a:xfrm rot="10800000">
              <a:off x="1518" y="3953"/>
              <a:ext cx="609" cy="67"/>
              <a:chOff x="894" y="3135"/>
              <a:chExt cx="585" cy="91"/>
            </a:xfrm>
          </p:grpSpPr>
          <p:sp>
            <p:nvSpPr>
              <p:cNvPr id="137453" name="Freeform 94"/>
              <p:cNvSpPr>
                <a:spLocks/>
              </p:cNvSpPr>
              <p:nvPr/>
            </p:nvSpPr>
            <p:spPr bwMode="auto">
              <a:xfrm>
                <a:off x="894" y="3135"/>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54" name="Freeform 96"/>
              <p:cNvSpPr>
                <a:spLocks/>
              </p:cNvSpPr>
              <p:nvPr/>
            </p:nvSpPr>
            <p:spPr bwMode="auto">
              <a:xfrm flipV="1">
                <a:off x="1013" y="3176"/>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55" name="Freeform 94"/>
              <p:cNvSpPr>
                <a:spLocks/>
              </p:cNvSpPr>
              <p:nvPr/>
            </p:nvSpPr>
            <p:spPr bwMode="auto">
              <a:xfrm>
                <a:off x="1127" y="3144"/>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56" name="Freeform 95"/>
              <p:cNvSpPr>
                <a:spLocks/>
              </p:cNvSpPr>
              <p:nvPr/>
            </p:nvSpPr>
            <p:spPr bwMode="auto">
              <a:xfrm>
                <a:off x="1360" y="3158"/>
                <a:ext cx="119"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57" name="Freeform 96"/>
              <p:cNvSpPr>
                <a:spLocks/>
              </p:cNvSpPr>
              <p:nvPr/>
            </p:nvSpPr>
            <p:spPr bwMode="auto">
              <a:xfrm flipV="1">
                <a:off x="1247" y="3185"/>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grpSp>
        <p:grpSp>
          <p:nvGrpSpPr>
            <p:cNvPr id="137458" name="Group 242"/>
            <p:cNvGrpSpPr>
              <a:grpSpLocks/>
            </p:cNvGrpSpPr>
            <p:nvPr/>
          </p:nvGrpSpPr>
          <p:grpSpPr bwMode="auto">
            <a:xfrm rot="10800000">
              <a:off x="2800" y="3964"/>
              <a:ext cx="609" cy="67"/>
              <a:chOff x="894" y="3135"/>
              <a:chExt cx="585" cy="91"/>
            </a:xfrm>
          </p:grpSpPr>
          <p:sp>
            <p:nvSpPr>
              <p:cNvPr id="137459" name="Freeform 94"/>
              <p:cNvSpPr>
                <a:spLocks/>
              </p:cNvSpPr>
              <p:nvPr/>
            </p:nvSpPr>
            <p:spPr bwMode="auto">
              <a:xfrm>
                <a:off x="894" y="3135"/>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60" name="Freeform 96"/>
              <p:cNvSpPr>
                <a:spLocks/>
              </p:cNvSpPr>
              <p:nvPr/>
            </p:nvSpPr>
            <p:spPr bwMode="auto">
              <a:xfrm flipV="1">
                <a:off x="1013" y="3176"/>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sp>
            <p:nvSpPr>
              <p:cNvPr id="137461" name="Freeform 94"/>
              <p:cNvSpPr>
                <a:spLocks/>
              </p:cNvSpPr>
              <p:nvPr/>
            </p:nvSpPr>
            <p:spPr bwMode="auto">
              <a:xfrm>
                <a:off x="1127" y="3144"/>
                <a:ext cx="120"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62" name="Freeform 95"/>
              <p:cNvSpPr>
                <a:spLocks/>
              </p:cNvSpPr>
              <p:nvPr/>
            </p:nvSpPr>
            <p:spPr bwMode="auto">
              <a:xfrm>
                <a:off x="1360" y="3158"/>
                <a:ext cx="119"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rot="10800000" wrap="none" anchor="ctr"/>
              <a:lstStyle/>
              <a:p>
                <a:endParaRPr lang="zh-CN" altLang="en-US">
                  <a:ea typeface="楷体_GB2312" pitchFamily="49" charset="-122"/>
                </a:endParaRPr>
              </a:p>
            </p:txBody>
          </p:sp>
          <p:sp>
            <p:nvSpPr>
              <p:cNvPr id="137463" name="Freeform 96"/>
              <p:cNvSpPr>
                <a:spLocks/>
              </p:cNvSpPr>
              <p:nvPr/>
            </p:nvSpPr>
            <p:spPr bwMode="auto">
              <a:xfrm flipV="1">
                <a:off x="1247" y="3185"/>
                <a:ext cx="121" cy="41"/>
              </a:xfrm>
              <a:custGeom>
                <a:avLst/>
                <a:gdLst>
                  <a:gd name="T0" fmla="*/ 0 w 192"/>
                  <a:gd name="T1" fmla="*/ 240 h 240"/>
                  <a:gd name="T2" fmla="*/ 96 w 192"/>
                  <a:gd name="T3" fmla="*/ 0 h 240"/>
                  <a:gd name="T4" fmla="*/ 192 w 192"/>
                  <a:gd name="T5" fmla="*/ 24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0" y="240"/>
                    </a:moveTo>
                    <a:cubicBezTo>
                      <a:pt x="32" y="120"/>
                      <a:pt x="64" y="0"/>
                      <a:pt x="96" y="0"/>
                    </a:cubicBezTo>
                    <a:cubicBezTo>
                      <a:pt x="128" y="0"/>
                      <a:pt x="160" y="120"/>
                      <a:pt x="192" y="240"/>
                    </a:cubicBezTo>
                  </a:path>
                </a:pathLst>
              </a:custGeom>
              <a:solidFill>
                <a:srgbClr val="FFFFCC"/>
              </a:solidFill>
              <a:ln w="38100">
                <a:solidFill>
                  <a:srgbClr val="FF0000"/>
                </a:solidFill>
                <a:round/>
                <a:headEnd/>
                <a:tailEnd/>
              </a:ln>
            </p:spPr>
            <p:txBody>
              <a:bodyPr wrap="none" anchor="ctr"/>
              <a:lstStyle/>
              <a:p>
                <a:endParaRPr lang="zh-CN" altLang="en-US">
                  <a:ea typeface="楷体_GB2312"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vertic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7329"/>
                                        </p:tgtEl>
                                        <p:attrNameLst>
                                          <p:attrName>style.visibility</p:attrName>
                                        </p:attrNameLst>
                                      </p:cBhvr>
                                      <p:to>
                                        <p:strVal val="visible"/>
                                      </p:to>
                                    </p:set>
                                    <p:anim calcmode="lin" valueType="num">
                                      <p:cBhvr additive="base">
                                        <p:cTn id="12" dur="500" fill="hold"/>
                                        <p:tgtEl>
                                          <p:spTgt spid="137329"/>
                                        </p:tgtEl>
                                        <p:attrNameLst>
                                          <p:attrName>ppt_x</p:attrName>
                                        </p:attrNameLst>
                                      </p:cBhvr>
                                      <p:tavLst>
                                        <p:tav tm="0">
                                          <p:val>
                                            <p:strVal val="1+#ppt_w/2"/>
                                          </p:val>
                                        </p:tav>
                                        <p:tav tm="100000">
                                          <p:val>
                                            <p:strVal val="#ppt_x"/>
                                          </p:val>
                                        </p:tav>
                                      </p:tavLst>
                                    </p:anim>
                                    <p:anim calcmode="lin" valueType="num">
                                      <p:cBhvr additive="base">
                                        <p:cTn id="13" dur="500" fill="hold"/>
                                        <p:tgtEl>
                                          <p:spTgt spid="13732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137330"/>
                                        </p:tgtEl>
                                        <p:attrNameLst>
                                          <p:attrName>style.visibility</p:attrName>
                                        </p:attrNameLst>
                                      </p:cBhvr>
                                      <p:to>
                                        <p:strVal val="visible"/>
                                      </p:to>
                                    </p:set>
                                    <p:animEffect transition="in" filter="blinds(vertical)">
                                      <p:cBhvr>
                                        <p:cTn id="18" dur="500"/>
                                        <p:tgtEl>
                                          <p:spTgt spid="1373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37331"/>
                                        </p:tgtEl>
                                        <p:attrNameLst>
                                          <p:attrName>style.visibility</p:attrName>
                                        </p:attrNameLst>
                                      </p:cBhvr>
                                      <p:to>
                                        <p:strVal val="visible"/>
                                      </p:to>
                                    </p:set>
                                    <p:anim calcmode="lin" valueType="num">
                                      <p:cBhvr additive="base">
                                        <p:cTn id="23" dur="500" fill="hold"/>
                                        <p:tgtEl>
                                          <p:spTgt spid="137331"/>
                                        </p:tgtEl>
                                        <p:attrNameLst>
                                          <p:attrName>ppt_x</p:attrName>
                                        </p:attrNameLst>
                                      </p:cBhvr>
                                      <p:tavLst>
                                        <p:tav tm="0">
                                          <p:val>
                                            <p:strVal val="1+#ppt_w/2"/>
                                          </p:val>
                                        </p:tav>
                                        <p:tav tm="100000">
                                          <p:val>
                                            <p:strVal val="#ppt_x"/>
                                          </p:val>
                                        </p:tav>
                                      </p:tavLst>
                                    </p:anim>
                                    <p:anim calcmode="lin" valueType="num">
                                      <p:cBhvr additive="base">
                                        <p:cTn id="24" dur="500" fill="hold"/>
                                        <p:tgtEl>
                                          <p:spTgt spid="13733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nodeType="clickEffect">
                                  <p:stCondLst>
                                    <p:cond delay="0"/>
                                  </p:stCondLst>
                                  <p:childTnLst>
                                    <p:set>
                                      <p:cBhvr>
                                        <p:cTn id="28" dur="1" fill="hold">
                                          <p:stCondLst>
                                            <p:cond delay="0"/>
                                          </p:stCondLst>
                                        </p:cTn>
                                        <p:tgtEl>
                                          <p:spTgt spid="137335"/>
                                        </p:tgtEl>
                                        <p:attrNameLst>
                                          <p:attrName>style.visibility</p:attrName>
                                        </p:attrNameLst>
                                      </p:cBhvr>
                                      <p:to>
                                        <p:strVal val="visible"/>
                                      </p:to>
                                    </p:set>
                                    <p:animEffect transition="in" filter="blinds(vertical)">
                                      <p:cBhvr>
                                        <p:cTn id="29" dur="500"/>
                                        <p:tgtEl>
                                          <p:spTgt spid="1373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37336"/>
                                        </p:tgtEl>
                                        <p:attrNameLst>
                                          <p:attrName>style.visibility</p:attrName>
                                        </p:attrNameLst>
                                      </p:cBhvr>
                                      <p:to>
                                        <p:strVal val="visible"/>
                                      </p:to>
                                    </p:set>
                                    <p:anim calcmode="lin" valueType="num">
                                      <p:cBhvr additive="base">
                                        <p:cTn id="34" dur="500" fill="hold"/>
                                        <p:tgtEl>
                                          <p:spTgt spid="137336"/>
                                        </p:tgtEl>
                                        <p:attrNameLst>
                                          <p:attrName>ppt_x</p:attrName>
                                        </p:attrNameLst>
                                      </p:cBhvr>
                                      <p:tavLst>
                                        <p:tav tm="0">
                                          <p:val>
                                            <p:strVal val="1+#ppt_w/2"/>
                                          </p:val>
                                        </p:tav>
                                        <p:tav tm="100000">
                                          <p:val>
                                            <p:strVal val="#ppt_x"/>
                                          </p:val>
                                        </p:tav>
                                      </p:tavLst>
                                    </p:anim>
                                    <p:anim calcmode="lin" valueType="num">
                                      <p:cBhvr additive="base">
                                        <p:cTn id="35" dur="500" fill="hold"/>
                                        <p:tgtEl>
                                          <p:spTgt spid="13733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37382"/>
                                        </p:tgtEl>
                                        <p:attrNameLst>
                                          <p:attrName>style.visibility</p:attrName>
                                        </p:attrNameLst>
                                      </p:cBhvr>
                                      <p:to>
                                        <p:strVal val="visible"/>
                                      </p:to>
                                    </p:set>
                                    <p:animEffect transition="in" filter="dissolve">
                                      <p:cBhvr>
                                        <p:cTn id="40" dur="500"/>
                                        <p:tgtEl>
                                          <p:spTgt spid="1373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nodeType="clickEffect">
                                  <p:stCondLst>
                                    <p:cond delay="0"/>
                                  </p:stCondLst>
                                  <p:childTnLst>
                                    <p:set>
                                      <p:cBhvr>
                                        <p:cTn id="44" dur="1" fill="hold">
                                          <p:stCondLst>
                                            <p:cond delay="0"/>
                                          </p:stCondLst>
                                        </p:cTn>
                                        <p:tgtEl>
                                          <p:spTgt spid="137357"/>
                                        </p:tgtEl>
                                        <p:attrNameLst>
                                          <p:attrName>style.visibility</p:attrName>
                                        </p:attrNameLst>
                                      </p:cBhvr>
                                      <p:to>
                                        <p:strVal val="visible"/>
                                      </p:to>
                                    </p:set>
                                    <p:animEffect transition="in" filter="blinds(vertical)">
                                      <p:cBhvr>
                                        <p:cTn id="45" dur="500"/>
                                        <p:tgtEl>
                                          <p:spTgt spid="1373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37387"/>
                                        </p:tgtEl>
                                        <p:attrNameLst>
                                          <p:attrName>style.visibility</p:attrName>
                                        </p:attrNameLst>
                                      </p:cBhvr>
                                      <p:to>
                                        <p:strVal val="visible"/>
                                      </p:to>
                                    </p:set>
                                    <p:anim calcmode="lin" valueType="num">
                                      <p:cBhvr additive="base">
                                        <p:cTn id="50" dur="500" fill="hold"/>
                                        <p:tgtEl>
                                          <p:spTgt spid="137387"/>
                                        </p:tgtEl>
                                        <p:attrNameLst>
                                          <p:attrName>ppt_x</p:attrName>
                                        </p:attrNameLst>
                                      </p:cBhvr>
                                      <p:tavLst>
                                        <p:tav tm="0">
                                          <p:val>
                                            <p:strVal val="1+#ppt_w/2"/>
                                          </p:val>
                                        </p:tav>
                                        <p:tav tm="100000">
                                          <p:val>
                                            <p:strVal val="#ppt_x"/>
                                          </p:val>
                                        </p:tav>
                                      </p:tavLst>
                                    </p:anim>
                                    <p:anim calcmode="lin" valueType="num">
                                      <p:cBhvr additive="base">
                                        <p:cTn id="51" dur="500" fill="hold"/>
                                        <p:tgtEl>
                                          <p:spTgt spid="137387"/>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nodeType="clickEffect">
                                  <p:stCondLst>
                                    <p:cond delay="0"/>
                                  </p:stCondLst>
                                  <p:childTnLst>
                                    <p:set>
                                      <p:cBhvr>
                                        <p:cTn id="55" dur="1" fill="hold">
                                          <p:stCondLst>
                                            <p:cond delay="0"/>
                                          </p:stCondLst>
                                        </p:cTn>
                                        <p:tgtEl>
                                          <p:spTgt spid="137431"/>
                                        </p:tgtEl>
                                        <p:attrNameLst>
                                          <p:attrName>style.visibility</p:attrName>
                                        </p:attrNameLst>
                                      </p:cBhvr>
                                      <p:to>
                                        <p:strVal val="visible"/>
                                      </p:to>
                                    </p:set>
                                    <p:animEffect transition="in" filter="blinds(vertical)">
                                      <p:cBhvr>
                                        <p:cTn id="56" dur="500"/>
                                        <p:tgtEl>
                                          <p:spTgt spid="13743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37381"/>
                                        </p:tgtEl>
                                        <p:attrNameLst>
                                          <p:attrName>style.visibility</p:attrName>
                                        </p:attrNameLst>
                                      </p:cBhvr>
                                      <p:to>
                                        <p:strVal val="visible"/>
                                      </p:to>
                                    </p:set>
                                    <p:anim calcmode="lin" valueType="num">
                                      <p:cBhvr additive="base">
                                        <p:cTn id="61" dur="500" fill="hold"/>
                                        <p:tgtEl>
                                          <p:spTgt spid="137381"/>
                                        </p:tgtEl>
                                        <p:attrNameLst>
                                          <p:attrName>ppt_x</p:attrName>
                                        </p:attrNameLst>
                                      </p:cBhvr>
                                      <p:tavLst>
                                        <p:tav tm="0">
                                          <p:val>
                                            <p:strVal val="1+#ppt_w/2"/>
                                          </p:val>
                                        </p:tav>
                                        <p:tav tm="100000">
                                          <p:val>
                                            <p:strVal val="#ppt_x"/>
                                          </p:val>
                                        </p:tav>
                                      </p:tavLst>
                                    </p:anim>
                                    <p:anim calcmode="lin" valueType="num">
                                      <p:cBhvr additive="base">
                                        <p:cTn id="62" dur="500" fill="hold"/>
                                        <p:tgtEl>
                                          <p:spTgt spid="13738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137433"/>
                                        </p:tgtEl>
                                        <p:attrNameLst>
                                          <p:attrName>style.visibility</p:attrName>
                                        </p:attrNameLst>
                                      </p:cBhvr>
                                      <p:to>
                                        <p:strVal val="visible"/>
                                      </p:to>
                                    </p:set>
                                    <p:animEffect transition="in" filter="blinds(vertical)">
                                      <p:cBhvr>
                                        <p:cTn id="67" dur="500"/>
                                        <p:tgtEl>
                                          <p:spTgt spid="1374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37432"/>
                                        </p:tgtEl>
                                        <p:attrNameLst>
                                          <p:attrName>style.visibility</p:attrName>
                                        </p:attrNameLst>
                                      </p:cBhvr>
                                      <p:to>
                                        <p:strVal val="visible"/>
                                      </p:to>
                                    </p:set>
                                    <p:anim calcmode="lin" valueType="num">
                                      <p:cBhvr additive="base">
                                        <p:cTn id="72" dur="500" fill="hold"/>
                                        <p:tgtEl>
                                          <p:spTgt spid="137432"/>
                                        </p:tgtEl>
                                        <p:attrNameLst>
                                          <p:attrName>ppt_x</p:attrName>
                                        </p:attrNameLst>
                                      </p:cBhvr>
                                      <p:tavLst>
                                        <p:tav tm="0">
                                          <p:val>
                                            <p:strVal val="1+#ppt_w/2"/>
                                          </p:val>
                                        </p:tav>
                                        <p:tav tm="100000">
                                          <p:val>
                                            <p:strVal val="#ppt_x"/>
                                          </p:val>
                                        </p:tav>
                                      </p:tavLst>
                                    </p:anim>
                                    <p:anim calcmode="lin" valueType="num">
                                      <p:cBhvr additive="base">
                                        <p:cTn id="73" dur="500" fill="hold"/>
                                        <p:tgtEl>
                                          <p:spTgt spid="1374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29" grpId="0" animBg="1"/>
      <p:bldP spid="137331" grpId="0" animBg="1"/>
      <p:bldP spid="137336" grpId="0" animBg="1"/>
      <p:bldP spid="137381" grpId="0" animBg="1"/>
      <p:bldP spid="137387" grpId="0" animBg="1"/>
      <p:bldP spid="137432" grpId="0" animBg="1"/>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2246</Words>
  <Application>Microsoft Office PowerPoint</Application>
  <PresentationFormat>全屏显示(4:3)</PresentationFormat>
  <Paragraphs>473</Paragraphs>
  <Slides>42</Slides>
  <Notes>38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45" baseType="lpstr">
      <vt:lpstr>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设非正弦周期电压傅立叶级数展开式为：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YDC</dc:creator>
  <cp:lastModifiedBy>AutoBVT</cp:lastModifiedBy>
  <cp:revision>48</cp:revision>
  <dcterms:created xsi:type="dcterms:W3CDTF">2000-08-25T00:25:56Z</dcterms:created>
  <dcterms:modified xsi:type="dcterms:W3CDTF">2016-04-21T14:33:11Z</dcterms:modified>
</cp:coreProperties>
</file>