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57" r:id="rId2"/>
    <p:sldId id="510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45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00FFFF"/>
    <a:srgbClr val="FF0000"/>
    <a:srgbClr val="FF9900"/>
    <a:srgbClr val="FF0066"/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0" autoAdjust="0"/>
    <p:restoredTop sz="93408" autoAdjust="0"/>
  </p:normalViewPr>
  <p:slideViewPr>
    <p:cSldViewPr snapToGrid="0">
      <p:cViewPr>
        <p:scale>
          <a:sx n="75" d="100"/>
          <a:sy n="75" d="100"/>
        </p:scale>
        <p:origin x="-336" y="-102"/>
      </p:cViewPr>
      <p:guideLst>
        <p:guide orient="horz" pos="4319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F19160D-8DCA-4B57-A1CB-8395A5741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378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1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6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0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8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975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5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28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826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849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 userDrawn="1"/>
        </p:nvSpPr>
        <p:spPr bwMode="auto">
          <a:xfrm>
            <a:off x="323850" y="44450"/>
            <a:ext cx="8569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13</a:t>
            </a:r>
            <a:r>
              <a:rPr lang="zh-CN" altLang="en-US" sz="1800" b="0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 暂态分析方法之复频域分析法</a:t>
            </a:r>
            <a:endParaRPr lang="zh-CN" altLang="en-US" sz="1800" b="0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6872" name="Line 8"/>
          <p:cNvSpPr>
            <a:spLocks noChangeShapeType="1"/>
          </p:cNvSpPr>
          <p:nvPr userDrawn="1"/>
        </p:nvSpPr>
        <p:spPr bwMode="auto">
          <a:xfrm>
            <a:off x="250825" y="404813"/>
            <a:ext cx="8637588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042988" y="1266825"/>
            <a:ext cx="7467600" cy="5168900"/>
            <a:chOff x="480" y="344"/>
            <a:chExt cx="4704" cy="3256"/>
          </a:xfrm>
        </p:grpSpPr>
        <p:sp>
          <p:nvSpPr>
            <p:cNvPr id="32770" name="WordArt 2"/>
            <p:cNvSpPr>
              <a:spLocks noChangeArrowheads="1" noChangeShapeType="1" noTextEdit="1"/>
            </p:cNvSpPr>
            <p:nvPr/>
          </p:nvSpPr>
          <p:spPr bwMode="auto">
            <a:xfrm>
              <a:off x="480" y="344"/>
              <a:ext cx="4320" cy="22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9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zh-CN" altLang="en-US" sz="2800" kern="10" dirty="0" smtClean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第十三章</a:t>
              </a:r>
              <a:endParaRPr lang="zh-CN" altLang="en-US" sz="28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endParaRPr>
            </a:p>
            <a:p>
              <a:pPr algn="ctr"/>
              <a:r>
                <a:rPr lang="zh-CN" altLang="en-US" sz="2800" kern="10" dirty="0" smtClean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暂态</a:t>
              </a:r>
              <a:r>
                <a:rPr lang="zh-CN" altLang="en-US" sz="2800" kern="10" dirty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分析方法之复频域分析</a:t>
              </a:r>
              <a:r>
                <a:rPr lang="zh-CN" altLang="en-US" sz="2800" kern="10" dirty="0" smtClean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法</a:t>
              </a:r>
              <a:endParaRPr lang="zh-CN" altLang="en-US" sz="28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endParaRPr>
            </a:p>
          </p:txBody>
        </p:sp>
        <p:sp>
          <p:nvSpPr>
            <p:cNvPr id="32771" name="Text Box 3"/>
            <p:cNvSpPr txBox="1">
              <a:spLocks noChangeArrowheads="1"/>
            </p:cNvSpPr>
            <p:nvPr/>
          </p:nvSpPr>
          <p:spPr bwMode="auto">
            <a:xfrm>
              <a:off x="1670" y="2666"/>
              <a:ext cx="27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3200">
                <a:solidFill>
                  <a:srgbClr val="FF0000"/>
                </a:solidFill>
                <a:ea typeface="华文行楷" pitchFamily="2" charset="-122"/>
              </a:endParaRPr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38" y="3312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5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609600" y="6731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部分分式法求拉普拉斯反变换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923925" y="1984375"/>
            <a:ext cx="2978150" cy="517525"/>
            <a:chOff x="710" y="1178"/>
            <a:chExt cx="1876" cy="326"/>
          </a:xfrm>
        </p:grpSpPr>
        <p:sp>
          <p:nvSpPr>
            <p:cNvPr id="102425" name="Text Box 25"/>
            <p:cNvSpPr txBox="1">
              <a:spLocks noChangeArrowheads="1"/>
            </p:cNvSpPr>
            <p:nvPr/>
          </p:nvSpPr>
          <p:spPr bwMode="auto">
            <a:xfrm>
              <a:off x="710" y="117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k</a:t>
              </a:r>
              <a:r>
                <a:rPr lang="en-US" altLang="zh-CN"/>
                <a:t>=(S</a:t>
              </a:r>
              <a:r>
                <a:rPr lang="en-US" altLang="zh-CN">
                  <a:cs typeface="Times New Roman" pitchFamily="18" charset="0"/>
                </a:rPr>
                <a:t>–p</a:t>
              </a:r>
              <a:r>
                <a:rPr lang="en-US" altLang="zh-CN" baseline="-25000">
                  <a:cs typeface="Times New Roman" pitchFamily="18" charset="0"/>
                </a:rPr>
                <a:t>k</a:t>
              </a:r>
              <a:r>
                <a:rPr lang="en-US" altLang="zh-CN"/>
                <a:t>)F(S) </a:t>
              </a:r>
              <a:r>
                <a:rPr lang="en-US" altLang="zh-CN" baseline="-25000"/>
                <a:t>S=</a:t>
              </a:r>
            </a:p>
          </p:txBody>
        </p:sp>
        <p:sp>
          <p:nvSpPr>
            <p:cNvPr id="102426" name="Text Box 26"/>
            <p:cNvSpPr txBox="1">
              <a:spLocks noChangeArrowheads="1"/>
            </p:cNvSpPr>
            <p:nvPr/>
          </p:nvSpPr>
          <p:spPr bwMode="auto">
            <a:xfrm>
              <a:off x="2096" y="1248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p</a:t>
              </a:r>
              <a:r>
                <a:rPr lang="en-US" altLang="zh-CN" sz="2000" baseline="-25000"/>
                <a:t>k</a:t>
              </a: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>
              <a:off x="1960" y="1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914400" y="1104900"/>
            <a:ext cx="6391275" cy="812800"/>
            <a:chOff x="662" y="2632"/>
            <a:chExt cx="4026" cy="512"/>
          </a:xfrm>
        </p:grpSpPr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662" y="27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grpSp>
          <p:nvGrpSpPr>
            <p:cNvPr id="102431" name="Group 31"/>
            <p:cNvGrpSpPr>
              <a:grpSpLocks/>
            </p:cNvGrpSpPr>
            <p:nvPr/>
          </p:nvGrpSpPr>
          <p:grpSpPr bwMode="auto">
            <a:xfrm>
              <a:off x="1200" y="2634"/>
              <a:ext cx="592" cy="510"/>
              <a:chOff x="1536" y="2754"/>
              <a:chExt cx="592" cy="510"/>
            </a:xfrm>
          </p:grpSpPr>
          <p:sp>
            <p:nvSpPr>
              <p:cNvPr id="102432" name="Text Box 32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1</a:t>
                </a:r>
                <a:endParaRPr lang="en-US" altLang="zh-CN" baseline="-25000"/>
              </a:p>
            </p:txBody>
          </p:sp>
          <p:sp>
            <p:nvSpPr>
              <p:cNvPr id="102433" name="Line 33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4" name="Text Box 34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</p:grpSp>
        <p:grpSp>
          <p:nvGrpSpPr>
            <p:cNvPr id="102435" name="Group 35"/>
            <p:cNvGrpSpPr>
              <a:grpSpLocks/>
            </p:cNvGrpSpPr>
            <p:nvPr/>
          </p:nvGrpSpPr>
          <p:grpSpPr bwMode="auto">
            <a:xfrm>
              <a:off x="1832" y="2632"/>
              <a:ext cx="592" cy="510"/>
              <a:chOff x="1536" y="2754"/>
              <a:chExt cx="592" cy="510"/>
            </a:xfrm>
          </p:grpSpPr>
          <p:sp>
            <p:nvSpPr>
              <p:cNvPr id="102436" name="Text Box 36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2</a:t>
                </a:r>
                <a:endParaRPr lang="en-US" altLang="zh-CN" baseline="-25000"/>
              </a:p>
            </p:txBody>
          </p:sp>
          <p:sp>
            <p:nvSpPr>
              <p:cNvPr id="102437" name="Line 37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8" name="Text Box 38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</p:grpSp>
        <p:grpSp>
          <p:nvGrpSpPr>
            <p:cNvPr id="102439" name="Group 39"/>
            <p:cNvGrpSpPr>
              <a:grpSpLocks/>
            </p:cNvGrpSpPr>
            <p:nvPr/>
          </p:nvGrpSpPr>
          <p:grpSpPr bwMode="auto">
            <a:xfrm>
              <a:off x="2960" y="2632"/>
              <a:ext cx="592" cy="510"/>
              <a:chOff x="1536" y="2754"/>
              <a:chExt cx="592" cy="510"/>
            </a:xfrm>
          </p:grpSpPr>
          <p:sp>
            <p:nvSpPr>
              <p:cNvPr id="102440" name="Text Box 40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k</a:t>
                </a:r>
                <a:endParaRPr lang="en-US" altLang="zh-CN" baseline="-25000"/>
              </a:p>
            </p:txBody>
          </p:sp>
          <p:sp>
            <p:nvSpPr>
              <p:cNvPr id="102441" name="Line 41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2" name="Text Box 42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k</a:t>
                </a:r>
              </a:p>
            </p:txBody>
          </p:sp>
        </p:grpSp>
        <p:grpSp>
          <p:nvGrpSpPr>
            <p:cNvPr id="102443" name="Group 43"/>
            <p:cNvGrpSpPr>
              <a:grpSpLocks/>
            </p:cNvGrpSpPr>
            <p:nvPr/>
          </p:nvGrpSpPr>
          <p:grpSpPr bwMode="auto">
            <a:xfrm>
              <a:off x="4096" y="2632"/>
              <a:ext cx="592" cy="510"/>
              <a:chOff x="1536" y="2754"/>
              <a:chExt cx="592" cy="510"/>
            </a:xfrm>
          </p:grpSpPr>
          <p:sp>
            <p:nvSpPr>
              <p:cNvPr id="102444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n</a:t>
                </a:r>
                <a:endParaRPr lang="en-US" altLang="zh-CN" baseline="-25000"/>
              </a:p>
            </p:txBody>
          </p:sp>
          <p:sp>
            <p:nvSpPr>
              <p:cNvPr id="102445" name="Line 45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6" name="Text Box 46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n</a:t>
                </a:r>
              </a:p>
            </p:txBody>
          </p:sp>
        </p:grpSp>
        <p:sp>
          <p:nvSpPr>
            <p:cNvPr id="102447" name="Text Box 47"/>
            <p:cNvSpPr txBox="1">
              <a:spLocks noChangeArrowheads="1"/>
            </p:cNvSpPr>
            <p:nvPr/>
          </p:nvSpPr>
          <p:spPr bwMode="auto">
            <a:xfrm>
              <a:off x="1656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grpSp>
          <p:nvGrpSpPr>
            <p:cNvPr id="102448" name="Group 48"/>
            <p:cNvGrpSpPr>
              <a:grpSpLocks/>
            </p:cNvGrpSpPr>
            <p:nvPr/>
          </p:nvGrpSpPr>
          <p:grpSpPr bwMode="auto">
            <a:xfrm>
              <a:off x="3568" y="2784"/>
              <a:ext cx="406" cy="251"/>
              <a:chOff x="1478" y="3496"/>
              <a:chExt cx="406" cy="251"/>
            </a:xfrm>
          </p:grpSpPr>
          <p:sp>
            <p:nvSpPr>
              <p:cNvPr id="102449" name="Text Box 49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2450" name="Text Box 50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2451" name="Text Box 51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sp>
          <p:nvSpPr>
            <p:cNvPr id="102452" name="Text Box 52"/>
            <p:cNvSpPr txBox="1">
              <a:spLocks noChangeArrowheads="1"/>
            </p:cNvSpPr>
            <p:nvPr/>
          </p:nvSpPr>
          <p:spPr bwMode="auto">
            <a:xfrm>
              <a:off x="2288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grpSp>
          <p:nvGrpSpPr>
            <p:cNvPr id="102453" name="Group 53"/>
            <p:cNvGrpSpPr>
              <a:grpSpLocks/>
            </p:cNvGrpSpPr>
            <p:nvPr/>
          </p:nvGrpSpPr>
          <p:grpSpPr bwMode="auto">
            <a:xfrm>
              <a:off x="2448" y="2784"/>
              <a:ext cx="406" cy="251"/>
              <a:chOff x="1478" y="3496"/>
              <a:chExt cx="406" cy="251"/>
            </a:xfrm>
          </p:grpSpPr>
          <p:sp>
            <p:nvSpPr>
              <p:cNvPr id="102454" name="Text Box 54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2455" name="Text Box 55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2456" name="Text Box 56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sp>
          <p:nvSpPr>
            <p:cNvPr id="102457" name="Text Box 57"/>
            <p:cNvSpPr txBox="1">
              <a:spLocks noChangeArrowheads="1"/>
            </p:cNvSpPr>
            <p:nvPr/>
          </p:nvSpPr>
          <p:spPr bwMode="auto">
            <a:xfrm>
              <a:off x="3414" y="2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2458" name="Text Box 58"/>
            <p:cNvSpPr txBox="1">
              <a:spLocks noChangeArrowheads="1"/>
            </p:cNvSpPr>
            <p:nvPr/>
          </p:nvSpPr>
          <p:spPr bwMode="auto">
            <a:xfrm>
              <a:off x="2792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2459" name="Text Box 59"/>
            <p:cNvSpPr txBox="1">
              <a:spLocks noChangeArrowheads="1"/>
            </p:cNvSpPr>
            <p:nvPr/>
          </p:nvSpPr>
          <p:spPr bwMode="auto">
            <a:xfrm>
              <a:off x="3904" y="2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102485" name="Group 85"/>
          <p:cNvGrpSpPr>
            <a:grpSpLocks/>
          </p:cNvGrpSpPr>
          <p:nvPr/>
        </p:nvGrpSpPr>
        <p:grpSpPr bwMode="auto">
          <a:xfrm>
            <a:off x="1222375" y="3362325"/>
            <a:ext cx="3695700" cy="803275"/>
            <a:chOff x="770" y="2190"/>
            <a:chExt cx="2328" cy="506"/>
          </a:xfrm>
        </p:grpSpPr>
        <p:sp>
          <p:nvSpPr>
            <p:cNvPr id="102461" name="Text Box 61"/>
            <p:cNvSpPr txBox="1">
              <a:spLocks noChangeArrowheads="1"/>
            </p:cNvSpPr>
            <p:nvPr/>
          </p:nvSpPr>
          <p:spPr bwMode="auto">
            <a:xfrm>
              <a:off x="1200" y="2408"/>
              <a:ext cx="1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(S+1)(S+2)(S+3)</a:t>
              </a:r>
            </a:p>
          </p:txBody>
        </p:sp>
        <p:sp>
          <p:nvSpPr>
            <p:cNvPr id="102462" name="Text Box 62"/>
            <p:cNvSpPr txBox="1">
              <a:spLocks noChangeArrowheads="1"/>
            </p:cNvSpPr>
            <p:nvPr/>
          </p:nvSpPr>
          <p:spPr bwMode="auto">
            <a:xfrm>
              <a:off x="1552" y="2190"/>
              <a:ext cx="1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+3S+5</a:t>
              </a:r>
            </a:p>
          </p:txBody>
        </p:sp>
        <p:sp>
          <p:nvSpPr>
            <p:cNvPr id="102463" name="Line 63"/>
            <p:cNvSpPr>
              <a:spLocks noChangeShapeType="1"/>
            </p:cNvSpPr>
            <p:nvPr/>
          </p:nvSpPr>
          <p:spPr bwMode="auto">
            <a:xfrm>
              <a:off x="1306" y="243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4" name="Text Box 64"/>
            <p:cNvSpPr txBox="1">
              <a:spLocks noChangeArrowheads="1"/>
            </p:cNvSpPr>
            <p:nvPr/>
          </p:nvSpPr>
          <p:spPr bwMode="auto">
            <a:xfrm>
              <a:off x="770" y="228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</p:grpSp>
      <p:grpSp>
        <p:nvGrpSpPr>
          <p:cNvPr id="102470" name="Group 70"/>
          <p:cNvGrpSpPr>
            <a:grpSpLocks/>
          </p:cNvGrpSpPr>
          <p:nvPr/>
        </p:nvGrpSpPr>
        <p:grpSpPr bwMode="auto">
          <a:xfrm>
            <a:off x="974725" y="2489200"/>
            <a:ext cx="6645275" cy="790575"/>
            <a:chOff x="614" y="1568"/>
            <a:chExt cx="4186" cy="498"/>
          </a:xfrm>
        </p:grpSpPr>
        <p:sp>
          <p:nvSpPr>
            <p:cNvPr id="102460" name="Text Box 60"/>
            <p:cNvSpPr txBox="1">
              <a:spLocks noChangeArrowheads="1"/>
            </p:cNvSpPr>
            <p:nvPr/>
          </p:nvSpPr>
          <p:spPr bwMode="auto">
            <a:xfrm>
              <a:off x="614" y="1658"/>
              <a:ext cx="4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例 求                    的反变换</a:t>
              </a:r>
            </a:p>
          </p:txBody>
        </p:sp>
        <p:grpSp>
          <p:nvGrpSpPr>
            <p:cNvPr id="102469" name="Group 69"/>
            <p:cNvGrpSpPr>
              <a:grpSpLocks/>
            </p:cNvGrpSpPr>
            <p:nvPr/>
          </p:nvGrpSpPr>
          <p:grpSpPr bwMode="auto">
            <a:xfrm>
              <a:off x="1224" y="1568"/>
              <a:ext cx="2328" cy="498"/>
              <a:chOff x="770" y="2286"/>
              <a:chExt cx="2328" cy="498"/>
            </a:xfrm>
          </p:grpSpPr>
          <p:sp>
            <p:nvSpPr>
              <p:cNvPr id="102465" name="Text Box 65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3</a:t>
                </a:r>
                <a:r>
                  <a:rPr lang="en-US" altLang="zh-CN"/>
                  <a:t>+6S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+11S+6</a:t>
                </a:r>
              </a:p>
            </p:txBody>
          </p:sp>
          <p:sp>
            <p:nvSpPr>
              <p:cNvPr id="102466" name="Text Box 66"/>
              <p:cNvSpPr txBox="1">
                <a:spLocks noChangeArrowheads="1"/>
              </p:cNvSpPr>
              <p:nvPr/>
            </p:nvSpPr>
            <p:spPr bwMode="auto">
              <a:xfrm>
                <a:off x="1552" y="2286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+3S+5</a:t>
                </a:r>
              </a:p>
            </p:txBody>
          </p:sp>
          <p:sp>
            <p:nvSpPr>
              <p:cNvPr id="102467" name="Line 67"/>
              <p:cNvSpPr>
                <a:spLocks noChangeShapeType="1"/>
              </p:cNvSpPr>
              <p:nvPr/>
            </p:nvSpPr>
            <p:spPr bwMode="auto">
              <a:xfrm>
                <a:off x="1306" y="252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8" name="Text Box 68"/>
              <p:cNvSpPr txBox="1">
                <a:spLocks noChangeArrowheads="1"/>
              </p:cNvSpPr>
              <p:nvPr/>
            </p:nvSpPr>
            <p:spPr bwMode="auto">
              <a:xfrm>
                <a:off x="770" y="2382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F(S)=</a:t>
                </a:r>
              </a:p>
            </p:txBody>
          </p:sp>
        </p:grpSp>
      </p:grpSp>
      <p:grpSp>
        <p:nvGrpSpPr>
          <p:cNvPr id="102484" name="Group 84"/>
          <p:cNvGrpSpPr>
            <a:grpSpLocks/>
          </p:cNvGrpSpPr>
          <p:nvPr/>
        </p:nvGrpSpPr>
        <p:grpSpPr bwMode="auto">
          <a:xfrm>
            <a:off x="4022725" y="3279775"/>
            <a:ext cx="2974975" cy="847725"/>
            <a:chOff x="2534" y="2138"/>
            <a:chExt cx="1874" cy="534"/>
          </a:xfrm>
        </p:grpSpPr>
        <p:sp>
          <p:nvSpPr>
            <p:cNvPr id="102471" name="Text Box 71"/>
            <p:cNvSpPr txBox="1">
              <a:spLocks noChangeArrowheads="1"/>
            </p:cNvSpPr>
            <p:nvPr/>
          </p:nvSpPr>
          <p:spPr bwMode="auto">
            <a:xfrm>
              <a:off x="2726" y="237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S+1</a:t>
              </a:r>
            </a:p>
          </p:txBody>
        </p:sp>
        <p:sp>
          <p:nvSpPr>
            <p:cNvPr id="102472" name="Text Box 72"/>
            <p:cNvSpPr txBox="1">
              <a:spLocks noChangeArrowheads="1"/>
            </p:cNvSpPr>
            <p:nvPr/>
          </p:nvSpPr>
          <p:spPr bwMode="auto">
            <a:xfrm>
              <a:off x="3264" y="238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S+2</a:t>
              </a:r>
            </a:p>
          </p:txBody>
        </p:sp>
        <p:sp>
          <p:nvSpPr>
            <p:cNvPr id="102473" name="Text Box 73"/>
            <p:cNvSpPr txBox="1">
              <a:spLocks noChangeArrowheads="1"/>
            </p:cNvSpPr>
            <p:nvPr/>
          </p:nvSpPr>
          <p:spPr bwMode="auto">
            <a:xfrm>
              <a:off x="3864" y="238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S+3</a:t>
              </a:r>
            </a:p>
          </p:txBody>
        </p:sp>
        <p:sp>
          <p:nvSpPr>
            <p:cNvPr id="102474" name="Text Box 74"/>
            <p:cNvSpPr txBox="1">
              <a:spLocks noChangeArrowheads="1"/>
            </p:cNvSpPr>
            <p:nvPr/>
          </p:nvSpPr>
          <p:spPr bwMode="auto">
            <a:xfrm>
              <a:off x="2782" y="2138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2475" name="Text Box 75"/>
            <p:cNvSpPr txBox="1">
              <a:spLocks noChangeArrowheads="1"/>
            </p:cNvSpPr>
            <p:nvPr/>
          </p:nvSpPr>
          <p:spPr bwMode="auto">
            <a:xfrm>
              <a:off x="3336" y="2144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2476" name="Text Box 76"/>
            <p:cNvSpPr txBox="1">
              <a:spLocks noChangeArrowheads="1"/>
            </p:cNvSpPr>
            <p:nvPr/>
          </p:nvSpPr>
          <p:spPr bwMode="auto">
            <a:xfrm>
              <a:off x="3926" y="2152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02477" name="Line 77"/>
            <p:cNvSpPr>
              <a:spLocks noChangeShapeType="1"/>
            </p:cNvSpPr>
            <p:nvPr/>
          </p:nvSpPr>
          <p:spPr bwMode="auto">
            <a:xfrm>
              <a:off x="2736" y="24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8" name="Text Box 78"/>
            <p:cNvSpPr txBox="1">
              <a:spLocks noChangeArrowheads="1"/>
            </p:cNvSpPr>
            <p:nvPr/>
          </p:nvSpPr>
          <p:spPr bwMode="auto">
            <a:xfrm>
              <a:off x="3094" y="229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2480" name="Text Box 80"/>
            <p:cNvSpPr txBox="1">
              <a:spLocks noChangeArrowheads="1"/>
            </p:cNvSpPr>
            <p:nvPr/>
          </p:nvSpPr>
          <p:spPr bwMode="auto">
            <a:xfrm>
              <a:off x="3656" y="231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2481" name="Line 81"/>
            <p:cNvSpPr>
              <a:spLocks noChangeShapeType="1"/>
            </p:cNvSpPr>
            <p:nvPr/>
          </p:nvSpPr>
          <p:spPr bwMode="auto">
            <a:xfrm>
              <a:off x="3296" y="24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2" name="Line 82"/>
            <p:cNvSpPr>
              <a:spLocks noChangeShapeType="1"/>
            </p:cNvSpPr>
            <p:nvPr/>
          </p:nvSpPr>
          <p:spPr bwMode="auto">
            <a:xfrm>
              <a:off x="3864" y="244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3" name="Text Box 83"/>
            <p:cNvSpPr txBox="1">
              <a:spLocks noChangeArrowheads="1"/>
            </p:cNvSpPr>
            <p:nvPr/>
          </p:nvSpPr>
          <p:spPr bwMode="auto">
            <a:xfrm>
              <a:off x="2534" y="228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102493" name="Group 93"/>
          <p:cNvGrpSpPr>
            <a:grpSpLocks/>
          </p:cNvGrpSpPr>
          <p:nvPr/>
        </p:nvGrpSpPr>
        <p:grpSpPr bwMode="auto">
          <a:xfrm>
            <a:off x="1228725" y="4168775"/>
            <a:ext cx="3673475" cy="796925"/>
            <a:chOff x="758" y="2666"/>
            <a:chExt cx="2314" cy="502"/>
          </a:xfrm>
        </p:grpSpPr>
        <p:sp>
          <p:nvSpPr>
            <p:cNvPr id="102486" name="Text Box 86"/>
            <p:cNvSpPr txBox="1">
              <a:spLocks noChangeArrowheads="1"/>
            </p:cNvSpPr>
            <p:nvPr/>
          </p:nvSpPr>
          <p:spPr bwMode="auto">
            <a:xfrm>
              <a:off x="758" y="2762"/>
              <a:ext cx="1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r>
                <a:rPr lang="en-US" altLang="zh-CN"/>
                <a:t>=(S+1)F(S)=</a:t>
              </a:r>
            </a:p>
          </p:txBody>
        </p:sp>
        <p:sp>
          <p:nvSpPr>
            <p:cNvPr id="102487" name="Text Box 87"/>
            <p:cNvSpPr txBox="1">
              <a:spLocks noChangeArrowheads="1"/>
            </p:cNvSpPr>
            <p:nvPr/>
          </p:nvSpPr>
          <p:spPr bwMode="auto">
            <a:xfrm>
              <a:off x="2006" y="2880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(S+2)(S+3)</a:t>
              </a:r>
            </a:p>
          </p:txBody>
        </p:sp>
        <p:sp>
          <p:nvSpPr>
            <p:cNvPr id="102488" name="Text Box 88"/>
            <p:cNvSpPr txBox="1">
              <a:spLocks noChangeArrowheads="1"/>
            </p:cNvSpPr>
            <p:nvPr/>
          </p:nvSpPr>
          <p:spPr bwMode="auto">
            <a:xfrm>
              <a:off x="2078" y="2666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+3S+5</a:t>
              </a:r>
            </a:p>
          </p:txBody>
        </p:sp>
        <p:sp>
          <p:nvSpPr>
            <p:cNvPr id="102489" name="Line 89"/>
            <p:cNvSpPr>
              <a:spLocks noChangeShapeType="1"/>
            </p:cNvSpPr>
            <p:nvPr/>
          </p:nvSpPr>
          <p:spPr bwMode="auto">
            <a:xfrm>
              <a:off x="2080" y="291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94" name="Group 94"/>
          <p:cNvGrpSpPr>
            <a:grpSpLocks/>
          </p:cNvGrpSpPr>
          <p:nvPr/>
        </p:nvGrpSpPr>
        <p:grpSpPr bwMode="auto">
          <a:xfrm>
            <a:off x="4695825" y="4343400"/>
            <a:ext cx="787400" cy="703263"/>
            <a:chOff x="2958" y="2736"/>
            <a:chExt cx="496" cy="443"/>
          </a:xfrm>
        </p:grpSpPr>
        <p:sp>
          <p:nvSpPr>
            <p:cNvPr id="102490" name="Line 90"/>
            <p:cNvSpPr>
              <a:spLocks noChangeShapeType="1"/>
            </p:cNvSpPr>
            <p:nvPr/>
          </p:nvSpPr>
          <p:spPr bwMode="auto">
            <a:xfrm>
              <a:off x="2976" y="27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1" name="Text Box 91"/>
            <p:cNvSpPr txBox="1">
              <a:spLocks noChangeArrowheads="1"/>
            </p:cNvSpPr>
            <p:nvPr/>
          </p:nvSpPr>
          <p:spPr bwMode="auto">
            <a:xfrm>
              <a:off x="2958" y="2929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–1</a:t>
              </a:r>
              <a:endParaRPr lang="en-US" altLang="zh-CN" sz="2000"/>
            </a:p>
          </p:txBody>
        </p:sp>
      </p:grpSp>
      <p:sp>
        <p:nvSpPr>
          <p:cNvPr id="102492" name="Text Box 92"/>
          <p:cNvSpPr txBox="1">
            <a:spLocks noChangeArrowheads="1"/>
          </p:cNvSpPr>
          <p:nvPr/>
        </p:nvSpPr>
        <p:spPr bwMode="auto">
          <a:xfrm>
            <a:off x="5283200" y="4321175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=1.5</a:t>
            </a:r>
          </a:p>
        </p:txBody>
      </p:sp>
      <p:grpSp>
        <p:nvGrpSpPr>
          <p:cNvPr id="102495" name="Group 95"/>
          <p:cNvGrpSpPr>
            <a:grpSpLocks/>
          </p:cNvGrpSpPr>
          <p:nvPr/>
        </p:nvGrpSpPr>
        <p:grpSpPr bwMode="auto">
          <a:xfrm>
            <a:off x="1216025" y="5003800"/>
            <a:ext cx="3673475" cy="796925"/>
            <a:chOff x="758" y="2666"/>
            <a:chExt cx="2314" cy="502"/>
          </a:xfrm>
        </p:grpSpPr>
        <p:sp>
          <p:nvSpPr>
            <p:cNvPr id="102496" name="Text Box 96"/>
            <p:cNvSpPr txBox="1">
              <a:spLocks noChangeArrowheads="1"/>
            </p:cNvSpPr>
            <p:nvPr/>
          </p:nvSpPr>
          <p:spPr bwMode="auto">
            <a:xfrm>
              <a:off x="758" y="2762"/>
              <a:ext cx="1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r>
                <a:rPr lang="en-US" altLang="zh-CN"/>
                <a:t>=(S+2)F(S)=</a:t>
              </a:r>
            </a:p>
          </p:txBody>
        </p:sp>
        <p:sp>
          <p:nvSpPr>
            <p:cNvPr id="102497" name="Text Box 97"/>
            <p:cNvSpPr txBox="1">
              <a:spLocks noChangeArrowheads="1"/>
            </p:cNvSpPr>
            <p:nvPr/>
          </p:nvSpPr>
          <p:spPr bwMode="auto">
            <a:xfrm>
              <a:off x="2006" y="2880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(S+1)(S+3)</a:t>
              </a:r>
            </a:p>
          </p:txBody>
        </p:sp>
        <p:sp>
          <p:nvSpPr>
            <p:cNvPr id="102498" name="Text Box 98"/>
            <p:cNvSpPr txBox="1">
              <a:spLocks noChangeArrowheads="1"/>
            </p:cNvSpPr>
            <p:nvPr/>
          </p:nvSpPr>
          <p:spPr bwMode="auto">
            <a:xfrm>
              <a:off x="2078" y="2666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+3S+5</a:t>
              </a:r>
            </a:p>
          </p:txBody>
        </p:sp>
        <p:sp>
          <p:nvSpPr>
            <p:cNvPr id="102499" name="Line 99"/>
            <p:cNvSpPr>
              <a:spLocks noChangeShapeType="1"/>
            </p:cNvSpPr>
            <p:nvPr/>
          </p:nvSpPr>
          <p:spPr bwMode="auto">
            <a:xfrm>
              <a:off x="2080" y="291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00" name="Group 100"/>
          <p:cNvGrpSpPr>
            <a:grpSpLocks/>
          </p:cNvGrpSpPr>
          <p:nvPr/>
        </p:nvGrpSpPr>
        <p:grpSpPr bwMode="auto">
          <a:xfrm>
            <a:off x="4708525" y="5114925"/>
            <a:ext cx="787400" cy="703263"/>
            <a:chOff x="2958" y="2736"/>
            <a:chExt cx="496" cy="443"/>
          </a:xfrm>
        </p:grpSpPr>
        <p:sp>
          <p:nvSpPr>
            <p:cNvPr id="102501" name="Line 101"/>
            <p:cNvSpPr>
              <a:spLocks noChangeShapeType="1"/>
            </p:cNvSpPr>
            <p:nvPr/>
          </p:nvSpPr>
          <p:spPr bwMode="auto">
            <a:xfrm>
              <a:off x="2976" y="27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2" name="Text Box 102"/>
            <p:cNvSpPr txBox="1">
              <a:spLocks noChangeArrowheads="1"/>
            </p:cNvSpPr>
            <p:nvPr/>
          </p:nvSpPr>
          <p:spPr bwMode="auto">
            <a:xfrm>
              <a:off x="2958" y="2929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–2</a:t>
              </a:r>
              <a:endParaRPr lang="en-US" altLang="zh-CN" sz="2000"/>
            </a:p>
          </p:txBody>
        </p:sp>
      </p:grpSp>
      <p:sp>
        <p:nvSpPr>
          <p:cNvPr id="102503" name="Text Box 103"/>
          <p:cNvSpPr txBox="1">
            <a:spLocks noChangeArrowheads="1"/>
          </p:cNvSpPr>
          <p:nvPr/>
        </p:nvSpPr>
        <p:spPr bwMode="auto">
          <a:xfrm>
            <a:off x="5270500" y="51562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cs typeface="Times New Roman" pitchFamily="18" charset="0"/>
              </a:rPr>
              <a:t>–</a:t>
            </a:r>
            <a:r>
              <a:rPr lang="en-US" altLang="zh-CN"/>
              <a:t>3</a:t>
            </a:r>
          </a:p>
        </p:txBody>
      </p:sp>
      <p:grpSp>
        <p:nvGrpSpPr>
          <p:cNvPr id="102504" name="Group 104"/>
          <p:cNvGrpSpPr>
            <a:grpSpLocks/>
          </p:cNvGrpSpPr>
          <p:nvPr/>
        </p:nvGrpSpPr>
        <p:grpSpPr bwMode="auto">
          <a:xfrm>
            <a:off x="1225550" y="5778500"/>
            <a:ext cx="3673475" cy="796925"/>
            <a:chOff x="758" y="2666"/>
            <a:chExt cx="2314" cy="502"/>
          </a:xfrm>
        </p:grpSpPr>
        <p:sp>
          <p:nvSpPr>
            <p:cNvPr id="102505" name="Text Box 105"/>
            <p:cNvSpPr txBox="1">
              <a:spLocks noChangeArrowheads="1"/>
            </p:cNvSpPr>
            <p:nvPr/>
          </p:nvSpPr>
          <p:spPr bwMode="auto">
            <a:xfrm>
              <a:off x="758" y="2762"/>
              <a:ext cx="1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  <a:r>
                <a:rPr lang="en-US" altLang="zh-CN"/>
                <a:t>=(S+3)F(S)=</a:t>
              </a:r>
            </a:p>
          </p:txBody>
        </p:sp>
        <p:sp>
          <p:nvSpPr>
            <p:cNvPr id="102506" name="Text Box 106"/>
            <p:cNvSpPr txBox="1">
              <a:spLocks noChangeArrowheads="1"/>
            </p:cNvSpPr>
            <p:nvPr/>
          </p:nvSpPr>
          <p:spPr bwMode="auto">
            <a:xfrm>
              <a:off x="2006" y="2880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(S+1)(S+2)</a:t>
              </a:r>
            </a:p>
          </p:txBody>
        </p:sp>
        <p:sp>
          <p:nvSpPr>
            <p:cNvPr id="102507" name="Text Box 107"/>
            <p:cNvSpPr txBox="1">
              <a:spLocks noChangeArrowheads="1"/>
            </p:cNvSpPr>
            <p:nvPr/>
          </p:nvSpPr>
          <p:spPr bwMode="auto">
            <a:xfrm>
              <a:off x="2078" y="2666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+3S+5</a:t>
              </a:r>
            </a:p>
          </p:txBody>
        </p:sp>
        <p:sp>
          <p:nvSpPr>
            <p:cNvPr id="102508" name="Line 108"/>
            <p:cNvSpPr>
              <a:spLocks noChangeShapeType="1"/>
            </p:cNvSpPr>
            <p:nvPr/>
          </p:nvSpPr>
          <p:spPr bwMode="auto">
            <a:xfrm>
              <a:off x="2080" y="291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09" name="Group 109"/>
          <p:cNvGrpSpPr>
            <a:grpSpLocks/>
          </p:cNvGrpSpPr>
          <p:nvPr/>
        </p:nvGrpSpPr>
        <p:grpSpPr bwMode="auto">
          <a:xfrm>
            <a:off x="4718050" y="5889625"/>
            <a:ext cx="787400" cy="703263"/>
            <a:chOff x="2958" y="2736"/>
            <a:chExt cx="496" cy="443"/>
          </a:xfrm>
        </p:grpSpPr>
        <p:sp>
          <p:nvSpPr>
            <p:cNvPr id="102510" name="Line 110"/>
            <p:cNvSpPr>
              <a:spLocks noChangeShapeType="1"/>
            </p:cNvSpPr>
            <p:nvPr/>
          </p:nvSpPr>
          <p:spPr bwMode="auto">
            <a:xfrm>
              <a:off x="2976" y="27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1" name="Text Box 111"/>
            <p:cNvSpPr txBox="1">
              <a:spLocks noChangeArrowheads="1"/>
            </p:cNvSpPr>
            <p:nvPr/>
          </p:nvSpPr>
          <p:spPr bwMode="auto">
            <a:xfrm>
              <a:off x="2958" y="2929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–3</a:t>
              </a:r>
              <a:endParaRPr lang="en-US" altLang="zh-CN" sz="2000"/>
            </a:p>
          </p:txBody>
        </p:sp>
      </p:grpSp>
      <p:sp>
        <p:nvSpPr>
          <p:cNvPr id="102512" name="Text Box 112"/>
          <p:cNvSpPr txBox="1">
            <a:spLocks noChangeArrowheads="1"/>
          </p:cNvSpPr>
          <p:nvPr/>
        </p:nvSpPr>
        <p:spPr bwMode="auto">
          <a:xfrm>
            <a:off x="5280025" y="59309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cs typeface="Times New Roman" pitchFamily="18" charset="0"/>
              </a:rPr>
              <a:t>2.5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0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2" grpId="0" autoUpdateAnimBg="0"/>
      <p:bldP spid="102503" grpId="0" autoUpdateAnimBg="0"/>
      <p:bldP spid="1025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65" name="Group 41"/>
          <p:cNvGrpSpPr>
            <a:grpSpLocks/>
          </p:cNvGrpSpPr>
          <p:nvPr/>
        </p:nvGrpSpPr>
        <p:grpSpPr bwMode="auto">
          <a:xfrm>
            <a:off x="1295400" y="1844675"/>
            <a:ext cx="5867400" cy="809625"/>
            <a:chOff x="864" y="284"/>
            <a:chExt cx="3696" cy="510"/>
          </a:xfrm>
        </p:grpSpPr>
        <p:grpSp>
          <p:nvGrpSpPr>
            <p:cNvPr id="103447" name="Group 23"/>
            <p:cNvGrpSpPr>
              <a:grpSpLocks/>
            </p:cNvGrpSpPr>
            <p:nvPr/>
          </p:nvGrpSpPr>
          <p:grpSpPr bwMode="auto">
            <a:xfrm>
              <a:off x="864" y="288"/>
              <a:ext cx="2328" cy="506"/>
              <a:chOff x="770" y="2190"/>
              <a:chExt cx="2328" cy="506"/>
            </a:xfrm>
          </p:grpSpPr>
          <p:sp>
            <p:nvSpPr>
              <p:cNvPr id="103448" name="Text Box 24"/>
              <p:cNvSpPr txBox="1">
                <a:spLocks noChangeArrowheads="1"/>
              </p:cNvSpPr>
              <p:nvPr/>
            </p:nvSpPr>
            <p:spPr bwMode="auto">
              <a:xfrm>
                <a:off x="1200" y="2408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(S+1)(S+2)(S+3)</a:t>
                </a:r>
              </a:p>
            </p:txBody>
          </p:sp>
          <p:sp>
            <p:nvSpPr>
              <p:cNvPr id="103449" name="Text Box 25"/>
              <p:cNvSpPr txBox="1">
                <a:spLocks noChangeArrowheads="1"/>
              </p:cNvSpPr>
              <p:nvPr/>
            </p:nvSpPr>
            <p:spPr bwMode="auto">
              <a:xfrm>
                <a:off x="1552" y="2190"/>
                <a:ext cx="15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+3S+5</a:t>
                </a:r>
              </a:p>
            </p:txBody>
          </p:sp>
          <p:sp>
            <p:nvSpPr>
              <p:cNvPr id="103450" name="Line 26"/>
              <p:cNvSpPr>
                <a:spLocks noChangeShapeType="1"/>
              </p:cNvSpPr>
              <p:nvPr/>
            </p:nvSpPr>
            <p:spPr bwMode="auto">
              <a:xfrm>
                <a:off x="1306" y="2430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1" name="Text Box 27"/>
              <p:cNvSpPr txBox="1">
                <a:spLocks noChangeArrowheads="1"/>
              </p:cNvSpPr>
              <p:nvPr/>
            </p:nvSpPr>
            <p:spPr bwMode="auto">
              <a:xfrm>
                <a:off x="770" y="2286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F(S)=</a:t>
                </a:r>
              </a:p>
            </p:txBody>
          </p:sp>
        </p:grp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2820" y="476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S+1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3358" y="482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S+2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3958" y="482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S+3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828" y="284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1.5</a:t>
              </a:r>
              <a:endParaRPr lang="en-US" altLang="zh-CN" baseline="-25000"/>
            </a:p>
          </p:txBody>
        </p:sp>
        <p:sp>
          <p:nvSpPr>
            <p:cNvPr id="103457" name="Text Box 33"/>
            <p:cNvSpPr txBox="1">
              <a:spLocks noChangeArrowheads="1"/>
            </p:cNvSpPr>
            <p:nvPr/>
          </p:nvSpPr>
          <p:spPr bwMode="auto">
            <a:xfrm>
              <a:off x="3430" y="298"/>
              <a:ext cx="4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–3</a:t>
              </a:r>
              <a:endParaRPr lang="en-US" altLang="zh-CN" baseline="-25000"/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3972" y="298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2.5</a:t>
              </a:r>
              <a:endParaRPr lang="en-US" altLang="zh-CN" baseline="-25000"/>
            </a:p>
          </p:txBody>
        </p:sp>
        <p:sp>
          <p:nvSpPr>
            <p:cNvPr id="103459" name="Line 35"/>
            <p:cNvSpPr>
              <a:spLocks noChangeShapeType="1"/>
            </p:cNvSpPr>
            <p:nvPr/>
          </p:nvSpPr>
          <p:spPr bwMode="auto">
            <a:xfrm>
              <a:off x="2830" y="53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0" name="Text Box 36"/>
            <p:cNvSpPr txBox="1">
              <a:spLocks noChangeArrowheads="1"/>
            </p:cNvSpPr>
            <p:nvPr/>
          </p:nvSpPr>
          <p:spPr bwMode="auto">
            <a:xfrm>
              <a:off x="3188" y="3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3461" name="Text Box 37"/>
            <p:cNvSpPr txBox="1">
              <a:spLocks noChangeArrowheads="1"/>
            </p:cNvSpPr>
            <p:nvPr/>
          </p:nvSpPr>
          <p:spPr bwMode="auto">
            <a:xfrm>
              <a:off x="3750" y="41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3390" y="53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3" name="Line 39"/>
            <p:cNvSpPr>
              <a:spLocks noChangeShapeType="1"/>
            </p:cNvSpPr>
            <p:nvPr/>
          </p:nvSpPr>
          <p:spPr bwMode="auto">
            <a:xfrm>
              <a:off x="3958" y="53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4" name="Text Box 40"/>
            <p:cNvSpPr txBox="1">
              <a:spLocks noChangeArrowheads="1"/>
            </p:cNvSpPr>
            <p:nvPr/>
          </p:nvSpPr>
          <p:spPr bwMode="auto">
            <a:xfrm>
              <a:off x="2628" y="3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sp>
        <p:nvSpPr>
          <p:cNvPr id="103467" name="Text Box 43"/>
          <p:cNvSpPr txBox="1">
            <a:spLocks noChangeArrowheads="1"/>
          </p:cNvSpPr>
          <p:nvPr/>
        </p:nvSpPr>
        <p:spPr bwMode="auto">
          <a:xfrm>
            <a:off x="609600" y="965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部分分式法求拉普拉斯反变换</a:t>
            </a:r>
          </a:p>
        </p:txBody>
      </p:sp>
      <p:sp>
        <p:nvSpPr>
          <p:cNvPr id="103468" name="Text Box 44"/>
          <p:cNvSpPr txBox="1">
            <a:spLocks noChangeArrowheads="1"/>
          </p:cNvSpPr>
          <p:nvPr/>
        </p:nvSpPr>
        <p:spPr bwMode="auto">
          <a:xfrm>
            <a:off x="1333500" y="2768600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f(t)=£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[F(S)]=1.5e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–3e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–2t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+2.5e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–3t       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    t  0</a:t>
            </a:r>
            <a:endParaRPr lang="en-US" altLang="zh-CN"/>
          </a:p>
        </p:txBody>
      </p:sp>
      <p:sp>
        <p:nvSpPr>
          <p:cNvPr id="103469" name="Text Box 45"/>
          <p:cNvSpPr txBox="1">
            <a:spLocks noChangeArrowheads="1"/>
          </p:cNvSpPr>
          <p:nvPr/>
        </p:nvSpPr>
        <p:spPr bwMode="auto">
          <a:xfrm>
            <a:off x="850900" y="33655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除含实数单极点外，还含有复数单极点</a:t>
            </a:r>
          </a:p>
        </p:txBody>
      </p:sp>
      <p:sp>
        <p:nvSpPr>
          <p:cNvPr id="103470" name="Text Box 46"/>
          <p:cNvSpPr txBox="1">
            <a:spLocks noChangeArrowheads="1"/>
          </p:cNvSpPr>
          <p:nvPr/>
        </p:nvSpPr>
        <p:spPr bwMode="auto">
          <a:xfrm>
            <a:off x="838200" y="14351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只含实数单极点</a:t>
            </a:r>
          </a:p>
        </p:txBody>
      </p:sp>
      <p:sp>
        <p:nvSpPr>
          <p:cNvPr id="103471" name="Text Box 47"/>
          <p:cNvSpPr txBox="1">
            <a:spLocks noChangeArrowheads="1"/>
          </p:cNvSpPr>
          <p:nvPr/>
        </p:nvSpPr>
        <p:spPr bwMode="auto">
          <a:xfrm>
            <a:off x="1292225" y="3876675"/>
            <a:ext cx="580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(1)  </a:t>
            </a:r>
            <a:r>
              <a:rPr lang="zh-CN" altLang="en-US">
                <a:ea typeface="楷体_GB2312" pitchFamily="49" charset="-122"/>
              </a:rPr>
              <a:t>复数极点是共轭形式成对出现的</a:t>
            </a:r>
          </a:p>
        </p:txBody>
      </p:sp>
      <p:grpSp>
        <p:nvGrpSpPr>
          <p:cNvPr id="103482" name="Group 58"/>
          <p:cNvGrpSpPr>
            <a:grpSpLocks/>
          </p:cNvGrpSpPr>
          <p:nvPr/>
        </p:nvGrpSpPr>
        <p:grpSpPr bwMode="auto">
          <a:xfrm>
            <a:off x="1743075" y="4292600"/>
            <a:ext cx="2387600" cy="806450"/>
            <a:chOff x="672" y="2698"/>
            <a:chExt cx="1504" cy="508"/>
          </a:xfrm>
        </p:grpSpPr>
        <p:sp>
          <p:nvSpPr>
            <p:cNvPr id="103472" name="Text Box 48"/>
            <p:cNvSpPr txBox="1">
              <a:spLocks noChangeArrowheads="1"/>
            </p:cNvSpPr>
            <p:nvPr/>
          </p:nvSpPr>
          <p:spPr bwMode="auto">
            <a:xfrm>
              <a:off x="672" y="283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sp>
          <p:nvSpPr>
            <p:cNvPr id="103473" name="Text Box 49"/>
            <p:cNvSpPr txBox="1">
              <a:spLocks noChangeArrowheads="1"/>
            </p:cNvSpPr>
            <p:nvPr/>
          </p:nvSpPr>
          <p:spPr bwMode="auto">
            <a:xfrm>
              <a:off x="1158" y="2918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>
                  <a:cs typeface="Times New Roman" pitchFamily="18" charset="0"/>
                </a:rPr>
                <a:t>–(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+j</a:t>
              </a:r>
              <a:r>
                <a:rPr lang="en-US" altLang="zh-CN">
                  <a:cs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03475" name="Line 51"/>
            <p:cNvSpPr>
              <a:spLocks noChangeShapeType="1"/>
            </p:cNvSpPr>
            <p:nvPr/>
          </p:nvSpPr>
          <p:spPr bwMode="auto">
            <a:xfrm>
              <a:off x="1216" y="297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6" name="Text Box 52"/>
            <p:cNvSpPr txBox="1">
              <a:spLocks noChangeArrowheads="1"/>
            </p:cNvSpPr>
            <p:nvPr/>
          </p:nvSpPr>
          <p:spPr bwMode="auto">
            <a:xfrm>
              <a:off x="1438" y="269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3477" name="Text Box 53"/>
            <p:cNvSpPr txBox="1">
              <a:spLocks noChangeArrowheads="1"/>
            </p:cNvSpPr>
            <p:nvPr/>
          </p:nvSpPr>
          <p:spPr bwMode="auto">
            <a:xfrm>
              <a:off x="1920" y="2842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103487" name="Group 63"/>
          <p:cNvGrpSpPr>
            <a:grpSpLocks/>
          </p:cNvGrpSpPr>
          <p:nvPr/>
        </p:nvGrpSpPr>
        <p:grpSpPr bwMode="auto">
          <a:xfrm>
            <a:off x="4029075" y="4302125"/>
            <a:ext cx="2143125" cy="812800"/>
            <a:chOff x="2112" y="2704"/>
            <a:chExt cx="1350" cy="512"/>
          </a:xfrm>
        </p:grpSpPr>
        <p:sp>
          <p:nvSpPr>
            <p:cNvPr id="103474" name="Text Box 50"/>
            <p:cNvSpPr txBox="1">
              <a:spLocks noChangeArrowheads="1"/>
            </p:cNvSpPr>
            <p:nvPr/>
          </p:nvSpPr>
          <p:spPr bwMode="auto">
            <a:xfrm>
              <a:off x="2112" y="2928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>
                  <a:cs typeface="Times New Roman" pitchFamily="18" charset="0"/>
                </a:rPr>
                <a:t>–(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–j</a:t>
              </a:r>
              <a:r>
                <a:rPr lang="en-US" altLang="zh-CN">
                  <a:cs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03478" name="Text Box 54"/>
            <p:cNvSpPr txBox="1">
              <a:spLocks noChangeArrowheads="1"/>
            </p:cNvSpPr>
            <p:nvPr/>
          </p:nvSpPr>
          <p:spPr bwMode="auto">
            <a:xfrm>
              <a:off x="2880" y="2848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3480" name="Line 56"/>
            <p:cNvSpPr>
              <a:spLocks noChangeShapeType="1"/>
            </p:cNvSpPr>
            <p:nvPr/>
          </p:nvSpPr>
          <p:spPr bwMode="auto">
            <a:xfrm>
              <a:off x="2152" y="297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1" name="Text Box 57"/>
            <p:cNvSpPr txBox="1">
              <a:spLocks noChangeArrowheads="1"/>
            </p:cNvSpPr>
            <p:nvPr/>
          </p:nvSpPr>
          <p:spPr bwMode="auto">
            <a:xfrm>
              <a:off x="2344" y="270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grpSp>
          <p:nvGrpSpPr>
            <p:cNvPr id="103483" name="Group 59"/>
            <p:cNvGrpSpPr>
              <a:grpSpLocks/>
            </p:cNvGrpSpPr>
            <p:nvPr/>
          </p:nvGrpSpPr>
          <p:grpSpPr bwMode="auto">
            <a:xfrm>
              <a:off x="3056" y="2864"/>
              <a:ext cx="406" cy="251"/>
              <a:chOff x="1478" y="3496"/>
              <a:chExt cx="406" cy="251"/>
            </a:xfrm>
          </p:grpSpPr>
          <p:sp>
            <p:nvSpPr>
              <p:cNvPr id="103484" name="Text Box 60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3485" name="Text Box 61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3486" name="Text Box 62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</p:grpSp>
      <p:sp>
        <p:nvSpPr>
          <p:cNvPr id="103488" name="Text Box 64"/>
          <p:cNvSpPr txBox="1">
            <a:spLocks noChangeArrowheads="1"/>
          </p:cNvSpPr>
          <p:nvPr/>
        </p:nvSpPr>
        <p:spPr bwMode="auto">
          <a:xfrm>
            <a:off x="1270000" y="51943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(2)  </a:t>
            </a:r>
            <a:r>
              <a:rPr lang="zh-CN" altLang="en-US">
                <a:ea typeface="楷体_GB2312" pitchFamily="49" charset="-122"/>
              </a:rPr>
              <a:t>与复数极点对应的两个常数也互为共轭复数</a:t>
            </a:r>
          </a:p>
        </p:txBody>
      </p:sp>
      <p:grpSp>
        <p:nvGrpSpPr>
          <p:cNvPr id="103491" name="Group 67"/>
          <p:cNvGrpSpPr>
            <a:grpSpLocks/>
          </p:cNvGrpSpPr>
          <p:nvPr/>
        </p:nvGrpSpPr>
        <p:grpSpPr bwMode="auto">
          <a:xfrm>
            <a:off x="1905000" y="5549900"/>
            <a:ext cx="1311275" cy="622300"/>
            <a:chOff x="1104" y="3592"/>
            <a:chExt cx="826" cy="392"/>
          </a:xfrm>
        </p:grpSpPr>
        <p:sp>
          <p:nvSpPr>
            <p:cNvPr id="103489" name="Text Box 65"/>
            <p:cNvSpPr txBox="1">
              <a:spLocks noChangeArrowheads="1"/>
            </p:cNvSpPr>
            <p:nvPr/>
          </p:nvSpPr>
          <p:spPr bwMode="auto">
            <a:xfrm>
              <a:off x="1104" y="3696"/>
              <a:ext cx="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r>
                <a:rPr lang="en-US" altLang="zh-CN"/>
                <a:t>=A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3490" name="Text Box 66"/>
            <p:cNvSpPr txBox="1">
              <a:spLocks noChangeArrowheads="1"/>
            </p:cNvSpPr>
            <p:nvPr/>
          </p:nvSpPr>
          <p:spPr bwMode="auto">
            <a:xfrm>
              <a:off x="1448" y="3592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~</a:t>
              </a:r>
            </a:p>
          </p:txBody>
        </p:sp>
      </p:grpSp>
      <p:grpSp>
        <p:nvGrpSpPr>
          <p:cNvPr id="103503" name="Group 79"/>
          <p:cNvGrpSpPr>
            <a:grpSpLocks/>
          </p:cNvGrpSpPr>
          <p:nvPr/>
        </p:nvGrpSpPr>
        <p:grpSpPr bwMode="auto">
          <a:xfrm>
            <a:off x="1812925" y="6202363"/>
            <a:ext cx="2438400" cy="490537"/>
            <a:chOff x="816" y="3701"/>
            <a:chExt cx="1536" cy="309"/>
          </a:xfrm>
        </p:grpSpPr>
        <p:grpSp>
          <p:nvGrpSpPr>
            <p:cNvPr id="103499" name="Group 75"/>
            <p:cNvGrpSpPr>
              <a:grpSpLocks/>
            </p:cNvGrpSpPr>
            <p:nvPr/>
          </p:nvGrpSpPr>
          <p:grpSpPr bwMode="auto">
            <a:xfrm>
              <a:off x="1142" y="3722"/>
              <a:ext cx="1210" cy="288"/>
              <a:chOff x="1142" y="3722"/>
              <a:chExt cx="1210" cy="288"/>
            </a:xfrm>
          </p:grpSpPr>
          <p:sp>
            <p:nvSpPr>
              <p:cNvPr id="103493" name="Text Box 69"/>
              <p:cNvSpPr txBox="1">
                <a:spLocks noChangeArrowheads="1"/>
              </p:cNvSpPr>
              <p:nvPr/>
            </p:nvSpPr>
            <p:spPr bwMode="auto">
              <a:xfrm>
                <a:off x="1142" y="3722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= A</a:t>
                </a:r>
                <a:r>
                  <a:rPr lang="en-US" altLang="zh-CN" baseline="-25000"/>
                  <a:t>1 </a:t>
                </a:r>
                <a:r>
                  <a:rPr lang="en-US" altLang="zh-CN"/>
                  <a:t>e</a:t>
                </a:r>
                <a:r>
                  <a:rPr lang="en-US" altLang="zh-CN" baseline="30000"/>
                  <a:t>j</a:t>
                </a:r>
                <a:r>
                  <a:rPr lang="en-US" altLang="zh-CN" baseline="30000">
                    <a:sym typeface="Symbol" pitchFamily="18" charset="2"/>
                  </a:rPr>
                  <a:t></a:t>
                </a:r>
                <a:endParaRPr lang="en-US" altLang="zh-CN" baseline="30000"/>
              </a:p>
            </p:txBody>
          </p:sp>
          <p:sp>
            <p:nvSpPr>
              <p:cNvPr id="103494" name="Line 70"/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95" name="Line 71"/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501" name="Text Box 77"/>
            <p:cNvSpPr txBox="1">
              <a:spLocks noChangeArrowheads="1"/>
            </p:cNvSpPr>
            <p:nvPr/>
          </p:nvSpPr>
          <p:spPr bwMode="auto">
            <a:xfrm>
              <a:off x="816" y="3701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令</a:t>
              </a:r>
            </a:p>
          </p:txBody>
        </p:sp>
      </p:grpSp>
      <p:grpSp>
        <p:nvGrpSpPr>
          <p:cNvPr id="103504" name="Group 80"/>
          <p:cNvGrpSpPr>
            <a:grpSpLocks/>
          </p:cNvGrpSpPr>
          <p:nvPr/>
        </p:nvGrpSpPr>
        <p:grpSpPr bwMode="auto">
          <a:xfrm>
            <a:off x="4187825" y="6181725"/>
            <a:ext cx="2441575" cy="469900"/>
            <a:chOff x="2312" y="3688"/>
            <a:chExt cx="1538" cy="296"/>
          </a:xfrm>
        </p:grpSpPr>
        <p:grpSp>
          <p:nvGrpSpPr>
            <p:cNvPr id="103500" name="Group 76"/>
            <p:cNvGrpSpPr>
              <a:grpSpLocks/>
            </p:cNvGrpSpPr>
            <p:nvPr/>
          </p:nvGrpSpPr>
          <p:grpSpPr bwMode="auto">
            <a:xfrm>
              <a:off x="2640" y="3696"/>
              <a:ext cx="1210" cy="288"/>
              <a:chOff x="2640" y="3696"/>
              <a:chExt cx="1210" cy="288"/>
            </a:xfrm>
          </p:grpSpPr>
          <p:sp>
            <p:nvSpPr>
              <p:cNvPr id="103496" name="Text Box 72"/>
              <p:cNvSpPr txBox="1">
                <a:spLocks noChangeArrowheads="1"/>
              </p:cNvSpPr>
              <p:nvPr/>
            </p:nvSpPr>
            <p:spPr bwMode="auto">
              <a:xfrm>
                <a:off x="2640" y="3696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 A</a:t>
                </a:r>
                <a:r>
                  <a:rPr lang="en-US" altLang="zh-CN" baseline="-25000"/>
                  <a:t>1 </a:t>
                </a:r>
                <a:r>
                  <a:rPr lang="en-US" altLang="zh-CN"/>
                  <a:t>e</a:t>
                </a:r>
                <a:r>
                  <a:rPr lang="en-US" altLang="zh-CN" baseline="30000">
                    <a:cs typeface="Times New Roman" pitchFamily="18" charset="0"/>
                  </a:rPr>
                  <a:t>–</a:t>
                </a:r>
                <a:r>
                  <a:rPr lang="en-US" altLang="zh-CN" baseline="30000"/>
                  <a:t>j</a:t>
                </a:r>
                <a:r>
                  <a:rPr lang="en-US" altLang="zh-CN" baseline="30000">
                    <a:sym typeface="Symbol" pitchFamily="18" charset="2"/>
                  </a:rPr>
                  <a:t></a:t>
                </a:r>
                <a:endParaRPr lang="en-US" altLang="zh-CN" baseline="30000"/>
              </a:p>
            </p:txBody>
          </p:sp>
          <p:sp>
            <p:nvSpPr>
              <p:cNvPr id="103497" name="Line 73"/>
              <p:cNvSpPr>
                <a:spLocks noChangeShapeType="1"/>
              </p:cNvSpPr>
              <p:nvPr/>
            </p:nvSpPr>
            <p:spPr bwMode="auto">
              <a:xfrm>
                <a:off x="3034" y="376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98" name="Line 74"/>
              <p:cNvSpPr>
                <a:spLocks noChangeShapeType="1"/>
              </p:cNvSpPr>
              <p:nvPr/>
            </p:nvSpPr>
            <p:spPr bwMode="auto">
              <a:xfrm>
                <a:off x="3274" y="376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502" name="Text Box 78"/>
            <p:cNvSpPr txBox="1">
              <a:spLocks noChangeArrowheads="1"/>
            </p:cNvSpPr>
            <p:nvPr/>
          </p:nvSpPr>
          <p:spPr bwMode="auto">
            <a:xfrm>
              <a:off x="2312" y="368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则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4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8" grpId="0" autoUpdateAnimBg="0"/>
      <p:bldP spid="103469" grpId="0" autoUpdateAnimBg="0"/>
      <p:bldP spid="103471" grpId="0" autoUpdateAnimBg="0"/>
      <p:bldP spid="10348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609600" y="1143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部分分式法求拉普拉斯反变换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850900" y="17018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除含实数单极点外，还含有复数单极点</a:t>
            </a:r>
          </a:p>
        </p:txBody>
      </p:sp>
      <p:grpSp>
        <p:nvGrpSpPr>
          <p:cNvPr id="104501" name="Group 53"/>
          <p:cNvGrpSpPr>
            <a:grpSpLocks/>
          </p:cNvGrpSpPr>
          <p:nvPr/>
        </p:nvGrpSpPr>
        <p:grpSpPr bwMode="auto">
          <a:xfrm>
            <a:off x="1676400" y="2212975"/>
            <a:ext cx="4429125" cy="822325"/>
            <a:chOff x="1056" y="1098"/>
            <a:chExt cx="2790" cy="518"/>
          </a:xfrm>
        </p:grpSpPr>
        <p:grpSp>
          <p:nvGrpSpPr>
            <p:cNvPr id="104474" name="Group 26"/>
            <p:cNvGrpSpPr>
              <a:grpSpLocks/>
            </p:cNvGrpSpPr>
            <p:nvPr/>
          </p:nvGrpSpPr>
          <p:grpSpPr bwMode="auto">
            <a:xfrm>
              <a:off x="1056" y="1098"/>
              <a:ext cx="1504" cy="508"/>
              <a:chOff x="672" y="2698"/>
              <a:chExt cx="1504" cy="508"/>
            </a:xfrm>
          </p:grpSpPr>
          <p:sp>
            <p:nvSpPr>
              <p:cNvPr id="104475" name="Text Box 27"/>
              <p:cNvSpPr txBox="1">
                <a:spLocks noChangeArrowheads="1"/>
              </p:cNvSpPr>
              <p:nvPr/>
            </p:nvSpPr>
            <p:spPr bwMode="auto">
              <a:xfrm>
                <a:off x="672" y="2832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F(S)=</a:t>
                </a:r>
              </a:p>
            </p:txBody>
          </p:sp>
          <p:sp>
            <p:nvSpPr>
              <p:cNvPr id="104476" name="Text Box 28"/>
              <p:cNvSpPr txBox="1">
                <a:spLocks noChangeArrowheads="1"/>
              </p:cNvSpPr>
              <p:nvPr/>
            </p:nvSpPr>
            <p:spPr bwMode="auto">
              <a:xfrm>
                <a:off x="1158" y="2918"/>
                <a:ext cx="10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>
                    <a:cs typeface="Times New Roman" pitchFamily="18" charset="0"/>
                  </a:rPr>
                  <a:t>–(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+j</a:t>
                </a:r>
                <a:r>
                  <a:rPr lang="en-US" altLang="zh-CN">
                    <a:cs typeface="Times New Roman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04477" name="Line 29"/>
              <p:cNvSpPr>
                <a:spLocks noChangeShapeType="1"/>
              </p:cNvSpPr>
              <p:nvPr/>
            </p:nvSpPr>
            <p:spPr bwMode="auto">
              <a:xfrm>
                <a:off x="1216" y="297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8" name="Text Box 30"/>
              <p:cNvSpPr txBox="1">
                <a:spLocks noChangeArrowheads="1"/>
              </p:cNvSpPr>
              <p:nvPr/>
            </p:nvSpPr>
            <p:spPr bwMode="auto">
              <a:xfrm>
                <a:off x="1438" y="269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104479" name="Text Box 31"/>
              <p:cNvSpPr txBox="1">
                <a:spLocks noChangeArrowheads="1"/>
              </p:cNvSpPr>
              <p:nvPr/>
            </p:nvSpPr>
            <p:spPr bwMode="auto">
              <a:xfrm>
                <a:off x="1920" y="2842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104480" name="Group 32"/>
            <p:cNvGrpSpPr>
              <a:grpSpLocks/>
            </p:cNvGrpSpPr>
            <p:nvPr/>
          </p:nvGrpSpPr>
          <p:grpSpPr bwMode="auto">
            <a:xfrm>
              <a:off x="2496" y="1104"/>
              <a:ext cx="1350" cy="512"/>
              <a:chOff x="2112" y="2704"/>
              <a:chExt cx="1350" cy="512"/>
            </a:xfrm>
          </p:grpSpPr>
          <p:sp>
            <p:nvSpPr>
              <p:cNvPr id="104481" name="Text Box 33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0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>
                    <a:cs typeface="Times New Roman" pitchFamily="18" charset="0"/>
                  </a:rPr>
                  <a:t>–(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–j</a:t>
                </a:r>
                <a:r>
                  <a:rPr lang="en-US" altLang="zh-CN">
                    <a:cs typeface="Times New Roman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04482" name="Text Box 34"/>
              <p:cNvSpPr txBox="1">
                <a:spLocks noChangeArrowheads="1"/>
              </p:cNvSpPr>
              <p:nvPr/>
            </p:nvSpPr>
            <p:spPr bwMode="auto">
              <a:xfrm>
                <a:off x="2880" y="2848"/>
                <a:ext cx="2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04483" name="Line 35"/>
              <p:cNvSpPr>
                <a:spLocks noChangeShapeType="1"/>
              </p:cNvSpPr>
              <p:nvPr/>
            </p:nvSpPr>
            <p:spPr bwMode="auto">
              <a:xfrm>
                <a:off x="2152" y="297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84" name="Text Box 36"/>
              <p:cNvSpPr txBox="1">
                <a:spLocks noChangeArrowheads="1"/>
              </p:cNvSpPr>
              <p:nvPr/>
            </p:nvSpPr>
            <p:spPr bwMode="auto">
              <a:xfrm>
                <a:off x="2344" y="270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grpSp>
            <p:nvGrpSpPr>
              <p:cNvPr id="104485" name="Group 37"/>
              <p:cNvGrpSpPr>
                <a:grpSpLocks/>
              </p:cNvGrpSpPr>
              <p:nvPr/>
            </p:nvGrpSpPr>
            <p:grpSpPr bwMode="auto">
              <a:xfrm>
                <a:off x="3056" y="2864"/>
                <a:ext cx="406" cy="251"/>
                <a:chOff x="1478" y="3496"/>
                <a:chExt cx="406" cy="251"/>
              </a:xfrm>
            </p:grpSpPr>
            <p:sp>
              <p:nvSpPr>
                <p:cNvPr id="10448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78" y="3497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44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592" y="3496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44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12" y="3496"/>
                  <a:ext cx="1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</p:grpSp>
        </p:grpSp>
      </p:grpSp>
      <p:grpSp>
        <p:nvGrpSpPr>
          <p:cNvPr id="104545" name="Group 97"/>
          <p:cNvGrpSpPr>
            <a:grpSpLocks/>
          </p:cNvGrpSpPr>
          <p:nvPr/>
        </p:nvGrpSpPr>
        <p:grpSpPr bwMode="auto">
          <a:xfrm>
            <a:off x="1739900" y="3187700"/>
            <a:ext cx="4816475" cy="498475"/>
            <a:chOff x="1096" y="1680"/>
            <a:chExt cx="3034" cy="314"/>
          </a:xfrm>
        </p:grpSpPr>
        <p:grpSp>
          <p:nvGrpSpPr>
            <p:cNvPr id="104489" name="Group 41"/>
            <p:cNvGrpSpPr>
              <a:grpSpLocks/>
            </p:cNvGrpSpPr>
            <p:nvPr/>
          </p:nvGrpSpPr>
          <p:grpSpPr bwMode="auto">
            <a:xfrm>
              <a:off x="1096" y="1685"/>
              <a:ext cx="1536" cy="309"/>
              <a:chOff x="816" y="3701"/>
              <a:chExt cx="1536" cy="309"/>
            </a:xfrm>
          </p:grpSpPr>
          <p:grpSp>
            <p:nvGrpSpPr>
              <p:cNvPr id="104490" name="Group 42"/>
              <p:cNvGrpSpPr>
                <a:grpSpLocks/>
              </p:cNvGrpSpPr>
              <p:nvPr/>
            </p:nvGrpSpPr>
            <p:grpSpPr bwMode="auto">
              <a:xfrm>
                <a:off x="1142" y="3722"/>
                <a:ext cx="1210" cy="288"/>
                <a:chOff x="1142" y="3722"/>
                <a:chExt cx="1210" cy="288"/>
              </a:xfrm>
            </p:grpSpPr>
            <p:sp>
              <p:nvSpPr>
                <p:cNvPr id="1044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42" y="3722"/>
                  <a:ext cx="12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1</a:t>
                  </a:r>
                  <a:r>
                    <a:rPr lang="en-US" altLang="zh-CN"/>
                    <a:t>= A</a:t>
                  </a:r>
                  <a:r>
                    <a:rPr lang="en-US" altLang="zh-CN" baseline="-25000"/>
                    <a:t>1 </a:t>
                  </a:r>
                  <a:r>
                    <a:rPr lang="en-US" altLang="zh-CN"/>
                    <a:t>e</a:t>
                  </a:r>
                  <a:r>
                    <a:rPr lang="en-US" altLang="zh-CN" baseline="30000"/>
                    <a:t>j</a:t>
                  </a:r>
                  <a:r>
                    <a:rPr lang="en-US" altLang="zh-CN" baseline="30000">
                      <a:sym typeface="Symbol" pitchFamily="18" charset="2"/>
                    </a:rPr>
                    <a:t></a:t>
                  </a:r>
                  <a:endParaRPr lang="en-US" altLang="zh-CN" baseline="30000"/>
                </a:p>
              </p:txBody>
            </p:sp>
            <p:sp>
              <p:nvSpPr>
                <p:cNvPr id="104492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379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93" name="Line 45"/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494" name="Text Box 46"/>
              <p:cNvSpPr txBox="1">
                <a:spLocks noChangeArrowheads="1"/>
              </p:cNvSpPr>
              <p:nvPr/>
            </p:nvSpPr>
            <p:spPr bwMode="auto">
              <a:xfrm>
                <a:off x="816" y="370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令</a:t>
                </a:r>
              </a:p>
            </p:txBody>
          </p:sp>
        </p:grpSp>
        <p:grpSp>
          <p:nvGrpSpPr>
            <p:cNvPr id="104495" name="Group 47"/>
            <p:cNvGrpSpPr>
              <a:grpSpLocks/>
            </p:cNvGrpSpPr>
            <p:nvPr/>
          </p:nvGrpSpPr>
          <p:grpSpPr bwMode="auto">
            <a:xfrm>
              <a:off x="2592" y="1680"/>
              <a:ext cx="1538" cy="296"/>
              <a:chOff x="2312" y="3688"/>
              <a:chExt cx="1538" cy="296"/>
            </a:xfrm>
          </p:grpSpPr>
          <p:grpSp>
            <p:nvGrpSpPr>
              <p:cNvPr id="104496" name="Group 48"/>
              <p:cNvGrpSpPr>
                <a:grpSpLocks/>
              </p:cNvGrpSpPr>
              <p:nvPr/>
            </p:nvGrpSpPr>
            <p:grpSpPr bwMode="auto">
              <a:xfrm>
                <a:off x="2640" y="3696"/>
                <a:ext cx="1210" cy="288"/>
                <a:chOff x="2640" y="3696"/>
                <a:chExt cx="1210" cy="288"/>
              </a:xfrm>
            </p:grpSpPr>
            <p:sp>
              <p:nvSpPr>
                <p:cNvPr id="1044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640" y="3696"/>
                  <a:ext cx="12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2</a:t>
                  </a:r>
                  <a:r>
                    <a:rPr lang="en-US" altLang="zh-CN"/>
                    <a:t>= A</a:t>
                  </a:r>
                  <a:r>
                    <a:rPr lang="en-US" altLang="zh-CN" baseline="-25000"/>
                    <a:t>1 </a:t>
                  </a:r>
                  <a:r>
                    <a:rPr lang="en-US" altLang="zh-CN"/>
                    <a:t>e</a:t>
                  </a:r>
                  <a:r>
                    <a:rPr lang="en-US" altLang="zh-CN" baseline="30000">
                      <a:cs typeface="Times New Roman" pitchFamily="18" charset="0"/>
                    </a:rPr>
                    <a:t>–</a:t>
                  </a:r>
                  <a:r>
                    <a:rPr lang="en-US" altLang="zh-CN" baseline="30000"/>
                    <a:t>j</a:t>
                  </a:r>
                  <a:r>
                    <a:rPr lang="en-US" altLang="zh-CN" baseline="30000">
                      <a:sym typeface="Symbol" pitchFamily="18" charset="2"/>
                    </a:rPr>
                    <a:t></a:t>
                  </a:r>
                  <a:endParaRPr lang="en-US" altLang="zh-CN" baseline="30000"/>
                </a:p>
              </p:txBody>
            </p:sp>
            <p:sp>
              <p:nvSpPr>
                <p:cNvPr id="104498" name="Line 50"/>
                <p:cNvSpPr>
                  <a:spLocks noChangeShapeType="1"/>
                </p:cNvSpPr>
                <p:nvPr/>
              </p:nvSpPr>
              <p:spPr bwMode="auto">
                <a:xfrm>
                  <a:off x="3034" y="376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99" name="Line 51"/>
                <p:cNvSpPr>
                  <a:spLocks noChangeShapeType="1"/>
                </p:cNvSpPr>
                <p:nvPr/>
              </p:nvSpPr>
              <p:spPr bwMode="auto">
                <a:xfrm>
                  <a:off x="3274" y="376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00" name="Text Box 52"/>
              <p:cNvSpPr txBox="1">
                <a:spLocks noChangeArrowheads="1"/>
              </p:cNvSpPr>
              <p:nvPr/>
            </p:nvSpPr>
            <p:spPr bwMode="auto">
              <a:xfrm>
                <a:off x="2312" y="3688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则</a:t>
                </a:r>
              </a:p>
            </p:txBody>
          </p:sp>
        </p:grpSp>
      </p:grpSp>
      <p:grpSp>
        <p:nvGrpSpPr>
          <p:cNvPr id="104524" name="Group 76"/>
          <p:cNvGrpSpPr>
            <a:grpSpLocks/>
          </p:cNvGrpSpPr>
          <p:nvPr/>
        </p:nvGrpSpPr>
        <p:grpSpPr bwMode="auto">
          <a:xfrm>
            <a:off x="1384300" y="3940175"/>
            <a:ext cx="4889500" cy="457200"/>
            <a:chOff x="662" y="2186"/>
            <a:chExt cx="3080" cy="288"/>
          </a:xfrm>
        </p:grpSpPr>
        <p:sp>
          <p:nvSpPr>
            <p:cNvPr id="104506" name="Text Box 58"/>
            <p:cNvSpPr txBox="1">
              <a:spLocks noChangeArrowheads="1"/>
            </p:cNvSpPr>
            <p:nvPr/>
          </p:nvSpPr>
          <p:spPr bwMode="auto">
            <a:xfrm>
              <a:off x="662" y="2186"/>
              <a:ext cx="2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f(t)= A</a:t>
              </a:r>
              <a:r>
                <a:rPr lang="en-US" altLang="zh-CN" baseline="-25000"/>
                <a:t>1</a:t>
              </a:r>
              <a:r>
                <a:rPr lang="en-US" altLang="zh-CN"/>
                <a:t> 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</a:t>
              </a:r>
              <a:r>
                <a:rPr lang="en-US" altLang="zh-CN"/>
                <a:t>e</a:t>
              </a:r>
              <a:r>
                <a:rPr lang="en-US" altLang="zh-CN" baseline="30000">
                  <a:cs typeface="Times New Roman" pitchFamily="18" charset="0"/>
                </a:rPr>
                <a:t>(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+j</a:t>
              </a:r>
              <a:r>
                <a:rPr lang="en-US" altLang="zh-CN" baseline="30000">
                  <a:cs typeface="Times New Roman" pitchFamily="18" charset="0"/>
                </a:rPr>
                <a:t>)t </a:t>
              </a:r>
              <a:r>
                <a:rPr lang="en-US" altLang="zh-CN">
                  <a:cs typeface="Times New Roman" pitchFamily="18" charset="0"/>
                </a:rPr>
                <a:t>+ A</a:t>
              </a:r>
              <a:r>
                <a:rPr lang="en-US" altLang="zh-CN" baseline="-25000">
                  <a:cs typeface="Times New Roman" pitchFamily="18" charset="0"/>
                </a:rPr>
                <a:t>1 </a:t>
              </a:r>
              <a:r>
                <a:rPr lang="en-US" altLang="zh-CN"/>
                <a:t>e</a:t>
              </a:r>
              <a:r>
                <a:rPr lang="en-US" altLang="zh-CN" baseline="30000">
                  <a:cs typeface="Times New Roman" pitchFamily="18" charset="0"/>
                </a:rPr>
                <a:t>–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sym typeface="Symbol" pitchFamily="18" charset="2"/>
                </a:rPr>
                <a:t>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</a:rPr>
                <a:t>(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–j</a:t>
              </a:r>
              <a:r>
                <a:rPr lang="en-US" altLang="zh-CN" baseline="30000">
                  <a:cs typeface="Times New Roman" pitchFamily="18" charset="0"/>
                </a:rPr>
                <a:t>)t </a:t>
              </a:r>
              <a:r>
                <a:rPr lang="en-US" altLang="zh-CN">
                  <a:cs typeface="Times New Roman" pitchFamily="18" charset="0"/>
                </a:rPr>
                <a:t>+</a:t>
              </a: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1104" y="2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8" name="Line 60"/>
            <p:cNvSpPr>
              <a:spLocks noChangeShapeType="1"/>
            </p:cNvSpPr>
            <p:nvPr/>
          </p:nvSpPr>
          <p:spPr bwMode="auto">
            <a:xfrm>
              <a:off x="1344" y="2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9" name="Line 61"/>
            <p:cNvSpPr>
              <a:spLocks noChangeShapeType="1"/>
            </p:cNvSpPr>
            <p:nvPr/>
          </p:nvSpPr>
          <p:spPr bwMode="auto">
            <a:xfrm>
              <a:off x="2240" y="2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0" name="Line 62"/>
            <p:cNvSpPr>
              <a:spLocks noChangeShapeType="1"/>
            </p:cNvSpPr>
            <p:nvPr/>
          </p:nvSpPr>
          <p:spPr bwMode="auto">
            <a:xfrm>
              <a:off x="2472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11" name="Group 63"/>
            <p:cNvGrpSpPr>
              <a:grpSpLocks/>
            </p:cNvGrpSpPr>
            <p:nvPr/>
          </p:nvGrpSpPr>
          <p:grpSpPr bwMode="auto">
            <a:xfrm>
              <a:off x="3336" y="2200"/>
              <a:ext cx="406" cy="251"/>
              <a:chOff x="1478" y="3496"/>
              <a:chExt cx="406" cy="251"/>
            </a:xfrm>
          </p:grpSpPr>
          <p:sp>
            <p:nvSpPr>
              <p:cNvPr id="104512" name="Text Box 64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13" name="Text Box 65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14" name="Text Box 66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</p:grpSp>
      <p:grpSp>
        <p:nvGrpSpPr>
          <p:cNvPr id="104532" name="Group 84"/>
          <p:cNvGrpSpPr>
            <a:grpSpLocks/>
          </p:cNvGrpSpPr>
          <p:nvPr/>
        </p:nvGrpSpPr>
        <p:grpSpPr bwMode="auto">
          <a:xfrm>
            <a:off x="1384300" y="4546600"/>
            <a:ext cx="5334000" cy="457200"/>
            <a:chOff x="672" y="2544"/>
            <a:chExt cx="3360" cy="288"/>
          </a:xfrm>
        </p:grpSpPr>
        <p:sp>
          <p:nvSpPr>
            <p:cNvPr id="104515" name="Text Box 67"/>
            <p:cNvSpPr txBox="1">
              <a:spLocks noChangeArrowheads="1"/>
            </p:cNvSpPr>
            <p:nvPr/>
          </p:nvSpPr>
          <p:spPr bwMode="auto">
            <a:xfrm>
              <a:off x="672" y="2544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= A</a:t>
              </a:r>
              <a:r>
                <a:rPr lang="en-US" altLang="zh-CN" baseline="-25000"/>
                <a:t>1</a:t>
              </a:r>
              <a:r>
                <a:rPr lang="en-US" altLang="zh-CN"/>
                <a:t> 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baseline="30000">
                  <a:cs typeface="Times New Roman" pitchFamily="18" charset="0"/>
                </a:rPr>
                <a:t>t </a:t>
              </a:r>
              <a:r>
                <a:rPr lang="en-US" altLang="zh-CN">
                  <a:cs typeface="Times New Roman" pitchFamily="18" charset="0"/>
                </a:rPr>
                <a:t>[</a:t>
              </a:r>
              <a:r>
                <a:rPr lang="en-US" altLang="zh-CN"/>
                <a:t>e</a:t>
              </a:r>
              <a:r>
                <a:rPr lang="en-US" altLang="zh-CN" baseline="30000"/>
                <a:t>j</a:t>
              </a:r>
              <a:r>
                <a:rPr lang="en-US" altLang="zh-CN" baseline="30000">
                  <a:cs typeface="Times New Roman" pitchFamily="18" charset="0"/>
                </a:rPr>
                <a:t>(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</a:t>
              </a:r>
              <a:r>
                <a:rPr lang="en-US" altLang="zh-CN" baseline="30000">
                  <a:cs typeface="Times New Roman" pitchFamily="18" charset="0"/>
                </a:rPr>
                <a:t>t 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CN" baseline="30000">
                  <a:sym typeface="Symbol" pitchFamily="18" charset="2"/>
                </a:rPr>
                <a:t></a:t>
              </a:r>
              <a:r>
                <a:rPr lang="en-US" altLang="zh-CN" baseline="30000">
                  <a:cs typeface="Times New Roman" pitchFamily="18" charset="0"/>
                </a:rPr>
                <a:t>) </a:t>
              </a:r>
              <a:r>
                <a:rPr lang="en-US" altLang="zh-CN">
                  <a:cs typeface="Times New Roman" pitchFamily="18" charset="0"/>
                </a:rPr>
                <a:t>+ 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–j</a:t>
              </a:r>
              <a:r>
                <a:rPr lang="en-US" altLang="zh-CN" baseline="30000">
                  <a:cs typeface="Times New Roman" pitchFamily="18" charset="0"/>
                </a:rPr>
                <a:t>(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</a:t>
              </a:r>
              <a:r>
                <a:rPr lang="en-US" altLang="zh-CN" baseline="30000">
                  <a:cs typeface="Times New Roman" pitchFamily="18" charset="0"/>
                </a:rPr>
                <a:t>t + </a:t>
              </a:r>
              <a:r>
                <a:rPr lang="en-US" altLang="zh-CN" baseline="30000">
                  <a:sym typeface="Symbol" pitchFamily="18" charset="2"/>
                </a:rPr>
                <a:t></a:t>
              </a:r>
              <a:r>
                <a:rPr lang="en-US" altLang="zh-CN" baseline="30000">
                  <a:cs typeface="Times New Roman" pitchFamily="18" charset="0"/>
                </a:rPr>
                <a:t>) </a:t>
              </a:r>
              <a:r>
                <a:rPr lang="en-US" altLang="zh-CN">
                  <a:cs typeface="Times New Roman" pitchFamily="18" charset="0"/>
                </a:rPr>
                <a:t>] +</a:t>
              </a:r>
            </a:p>
          </p:txBody>
        </p:sp>
        <p:sp>
          <p:nvSpPr>
            <p:cNvPr id="104516" name="Line 68"/>
            <p:cNvSpPr>
              <a:spLocks noChangeShapeType="1"/>
            </p:cNvSpPr>
            <p:nvPr/>
          </p:nvSpPr>
          <p:spPr bwMode="auto">
            <a:xfrm>
              <a:off x="1106" y="26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7" name="Line 69"/>
            <p:cNvSpPr>
              <a:spLocks noChangeShapeType="1"/>
            </p:cNvSpPr>
            <p:nvPr/>
          </p:nvSpPr>
          <p:spPr bwMode="auto">
            <a:xfrm>
              <a:off x="1354" y="26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20" name="Group 72"/>
            <p:cNvGrpSpPr>
              <a:grpSpLocks/>
            </p:cNvGrpSpPr>
            <p:nvPr/>
          </p:nvGrpSpPr>
          <p:grpSpPr bwMode="auto">
            <a:xfrm>
              <a:off x="3312" y="2550"/>
              <a:ext cx="406" cy="251"/>
              <a:chOff x="1478" y="3496"/>
              <a:chExt cx="406" cy="251"/>
            </a:xfrm>
          </p:grpSpPr>
          <p:sp>
            <p:nvSpPr>
              <p:cNvPr id="104521" name="Text Box 73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22" name="Text Box 74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23" name="Text Box 75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</p:grpSp>
      <p:grpSp>
        <p:nvGrpSpPr>
          <p:cNvPr id="104533" name="Group 85"/>
          <p:cNvGrpSpPr>
            <a:grpSpLocks/>
          </p:cNvGrpSpPr>
          <p:nvPr/>
        </p:nvGrpSpPr>
        <p:grpSpPr bwMode="auto">
          <a:xfrm>
            <a:off x="1397000" y="5130800"/>
            <a:ext cx="5334000" cy="457200"/>
            <a:chOff x="672" y="2928"/>
            <a:chExt cx="3360" cy="288"/>
          </a:xfrm>
        </p:grpSpPr>
        <p:sp>
          <p:nvSpPr>
            <p:cNvPr id="104525" name="Text Box 77"/>
            <p:cNvSpPr txBox="1">
              <a:spLocks noChangeArrowheads="1"/>
            </p:cNvSpPr>
            <p:nvPr/>
          </p:nvSpPr>
          <p:spPr bwMode="auto">
            <a:xfrm>
              <a:off x="672" y="2928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=2 A</a:t>
              </a:r>
              <a:r>
                <a:rPr lang="en-US" altLang="zh-CN" baseline="-25000"/>
                <a:t>1</a:t>
              </a:r>
              <a:r>
                <a:rPr lang="en-US" altLang="zh-CN"/>
                <a:t> 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baseline="30000">
                  <a:cs typeface="Times New Roman" pitchFamily="18" charset="0"/>
                </a:rPr>
                <a:t>t </a:t>
              </a:r>
              <a:r>
                <a:rPr lang="en-US" altLang="zh-CN">
                  <a:cs typeface="Times New Roman" pitchFamily="18" charset="0"/>
                </a:rPr>
                <a:t>cos(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t+ </a:t>
              </a:r>
              <a:r>
                <a:rPr lang="en-US" altLang="zh-CN">
                  <a:sym typeface="Symbol" pitchFamily="18" charset="2"/>
                </a:rPr>
                <a:t></a:t>
              </a:r>
              <a:r>
                <a:rPr lang="en-US" altLang="zh-CN">
                  <a:cs typeface="Times New Roman" pitchFamily="18" charset="0"/>
                </a:rPr>
                <a:t>) +</a:t>
              </a:r>
            </a:p>
          </p:txBody>
        </p:sp>
        <p:sp>
          <p:nvSpPr>
            <p:cNvPr id="104526" name="Line 78"/>
            <p:cNvSpPr>
              <a:spLocks noChangeShapeType="1"/>
            </p:cNvSpPr>
            <p:nvPr/>
          </p:nvSpPr>
          <p:spPr bwMode="auto">
            <a:xfrm>
              <a:off x="1202" y="298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7" name="Line 79"/>
            <p:cNvSpPr>
              <a:spLocks noChangeShapeType="1"/>
            </p:cNvSpPr>
            <p:nvPr/>
          </p:nvSpPr>
          <p:spPr bwMode="auto">
            <a:xfrm>
              <a:off x="1442" y="298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28" name="Group 80"/>
            <p:cNvGrpSpPr>
              <a:grpSpLocks/>
            </p:cNvGrpSpPr>
            <p:nvPr/>
          </p:nvGrpSpPr>
          <p:grpSpPr bwMode="auto">
            <a:xfrm>
              <a:off x="2720" y="2944"/>
              <a:ext cx="406" cy="251"/>
              <a:chOff x="1478" y="3496"/>
              <a:chExt cx="406" cy="251"/>
            </a:xfrm>
          </p:grpSpPr>
          <p:sp>
            <p:nvSpPr>
              <p:cNvPr id="104529" name="Text Box 81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30" name="Text Box 82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4531" name="Text Box 83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</p:grpSp>
      <p:sp>
        <p:nvSpPr>
          <p:cNvPr id="104534" name="Text Box 86"/>
          <p:cNvSpPr txBox="1">
            <a:spLocks noChangeArrowheads="1"/>
          </p:cNvSpPr>
          <p:nvPr/>
        </p:nvSpPr>
        <p:spPr bwMode="auto">
          <a:xfrm>
            <a:off x="1066800" y="5956300"/>
            <a:ext cx="649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注意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zh-CN" altLang="en-US">
                <a:ea typeface="楷体_GB2312" pitchFamily="49" charset="-122"/>
              </a:rPr>
              <a:t>是虚部为正的极点对应的那个常数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0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77925" y="4959350"/>
            <a:ext cx="138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*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2451100" y="4857750"/>
            <a:ext cx="3276600" cy="457200"/>
            <a:chOff x="1522" y="2756"/>
            <a:chExt cx="2064" cy="288"/>
          </a:xfrm>
        </p:grpSpPr>
        <p:sp>
          <p:nvSpPr>
            <p:cNvPr id="105476" name="Line 4"/>
            <p:cNvSpPr>
              <a:spLocks noChangeShapeType="1"/>
            </p:cNvSpPr>
            <p:nvPr/>
          </p:nvSpPr>
          <p:spPr bwMode="auto">
            <a:xfrm>
              <a:off x="1522" y="3022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2376" y="275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5749925" y="4749800"/>
            <a:ext cx="285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域代数方程（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初始条件含在其中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407150" y="56816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（复频域）</a:t>
            </a:r>
          </a:p>
        </p:txBody>
      </p:sp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6169025" y="5565775"/>
            <a:ext cx="777875" cy="1127125"/>
            <a:chOff x="3864" y="3202"/>
            <a:chExt cx="490" cy="710"/>
          </a:xfrm>
        </p:grpSpPr>
        <p:sp>
          <p:nvSpPr>
            <p:cNvPr id="105481" name="Freeform 9"/>
            <p:cNvSpPr>
              <a:spLocks/>
            </p:cNvSpPr>
            <p:nvPr/>
          </p:nvSpPr>
          <p:spPr bwMode="auto">
            <a:xfrm>
              <a:off x="4114" y="3202"/>
              <a:ext cx="1" cy="468"/>
            </a:xfrm>
            <a:custGeom>
              <a:avLst/>
              <a:gdLst>
                <a:gd name="T0" fmla="*/ 0 w 1"/>
                <a:gd name="T1" fmla="*/ 0 h 468"/>
                <a:gd name="T2" fmla="*/ 0 w 1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8">
                  <a:moveTo>
                    <a:pt x="0" y="0"/>
                  </a:moveTo>
                  <a:lnTo>
                    <a:pt x="0" y="4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3864" y="36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Y(S)</a:t>
              </a:r>
            </a:p>
          </p:txBody>
        </p:sp>
      </p:grpSp>
      <p:grpSp>
        <p:nvGrpSpPr>
          <p:cNvPr id="105483" name="Group 11"/>
          <p:cNvGrpSpPr>
            <a:grpSpLocks/>
          </p:cNvGrpSpPr>
          <p:nvPr/>
        </p:nvGrpSpPr>
        <p:grpSpPr bwMode="auto">
          <a:xfrm>
            <a:off x="2451100" y="6022975"/>
            <a:ext cx="3276600" cy="476250"/>
            <a:chOff x="1522" y="3490"/>
            <a:chExt cx="2064" cy="300"/>
          </a:xfrm>
        </p:grpSpPr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>
              <a:off x="1522" y="3790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Text Box 13"/>
            <p:cNvSpPr txBox="1">
              <a:spLocks noChangeArrowheads="1"/>
            </p:cNvSpPr>
            <p:nvPr/>
          </p:nvSpPr>
          <p:spPr bwMode="auto">
            <a:xfrm>
              <a:off x="2386" y="3490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</a:t>
              </a:r>
            </a:p>
          </p:txBody>
        </p:sp>
      </p:grp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1368425" y="5546725"/>
            <a:ext cx="1943100" cy="1146175"/>
            <a:chOff x="840" y="3190"/>
            <a:chExt cx="1224" cy="722"/>
          </a:xfrm>
        </p:grpSpPr>
        <p:sp>
          <p:nvSpPr>
            <p:cNvPr id="105487" name="Freeform 15"/>
            <p:cNvSpPr>
              <a:spLocks/>
            </p:cNvSpPr>
            <p:nvPr/>
          </p:nvSpPr>
          <p:spPr bwMode="auto">
            <a:xfrm>
              <a:off x="1042" y="3190"/>
              <a:ext cx="1" cy="468"/>
            </a:xfrm>
            <a:custGeom>
              <a:avLst/>
              <a:gdLst>
                <a:gd name="T0" fmla="*/ 0 w 1"/>
                <a:gd name="T1" fmla="*/ 0 h 468"/>
                <a:gd name="T2" fmla="*/ 0 w 1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8">
                  <a:moveTo>
                    <a:pt x="0" y="0"/>
                  </a:moveTo>
                  <a:lnTo>
                    <a:pt x="0" y="4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840" y="362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y(t)</a:t>
              </a:r>
            </a:p>
          </p:txBody>
        </p:sp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1046" y="3224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初始条件</a:t>
              </a:r>
            </a:p>
          </p:txBody>
        </p:sp>
      </p:grp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15925" y="56022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（时域）</a:t>
            </a:r>
          </a:p>
        </p:txBody>
      </p:sp>
      <p:grpSp>
        <p:nvGrpSpPr>
          <p:cNvPr id="105502" name="Group 30"/>
          <p:cNvGrpSpPr>
            <a:grpSpLocks/>
          </p:cNvGrpSpPr>
          <p:nvPr/>
        </p:nvGrpSpPr>
        <p:grpSpPr bwMode="auto">
          <a:xfrm>
            <a:off x="974725" y="520700"/>
            <a:ext cx="6645275" cy="790575"/>
            <a:chOff x="614" y="480"/>
            <a:chExt cx="4186" cy="498"/>
          </a:xfrm>
        </p:grpSpPr>
        <p:sp>
          <p:nvSpPr>
            <p:cNvPr id="105496" name="Text Box 24"/>
            <p:cNvSpPr txBox="1">
              <a:spLocks noChangeArrowheads="1"/>
            </p:cNvSpPr>
            <p:nvPr/>
          </p:nvSpPr>
          <p:spPr bwMode="auto">
            <a:xfrm>
              <a:off x="614" y="570"/>
              <a:ext cx="41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例 求                     的反变换</a:t>
              </a:r>
            </a:p>
          </p:txBody>
        </p:sp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1728" y="69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[(S+2)</a:t>
              </a:r>
              <a:r>
                <a:rPr lang="en-US" altLang="zh-CN" baseline="30000"/>
                <a:t>2</a:t>
              </a:r>
              <a:r>
                <a:rPr lang="en-US" altLang="zh-CN"/>
                <a:t>+4](S+1)</a:t>
              </a:r>
            </a:p>
          </p:txBody>
        </p:sp>
        <p:sp>
          <p:nvSpPr>
            <p:cNvPr id="105498" name="Text Box 26"/>
            <p:cNvSpPr txBox="1">
              <a:spLocks noChangeArrowheads="1"/>
            </p:cNvSpPr>
            <p:nvPr/>
          </p:nvSpPr>
          <p:spPr bwMode="auto">
            <a:xfrm>
              <a:off x="2006" y="480"/>
              <a:ext cx="1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+3S+7</a:t>
              </a:r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1224" y="57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1760" y="72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15" name="Group 43"/>
          <p:cNvGrpSpPr>
            <a:grpSpLocks/>
          </p:cNvGrpSpPr>
          <p:nvPr/>
        </p:nvGrpSpPr>
        <p:grpSpPr bwMode="auto">
          <a:xfrm>
            <a:off x="1943100" y="1155700"/>
            <a:ext cx="6121400" cy="1016000"/>
            <a:chOff x="840" y="1040"/>
            <a:chExt cx="3856" cy="640"/>
          </a:xfrm>
        </p:grpSpPr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840" y="1272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sp>
          <p:nvSpPr>
            <p:cNvPr id="105503" name="Text Box 31"/>
            <p:cNvSpPr txBox="1">
              <a:spLocks noChangeArrowheads="1"/>
            </p:cNvSpPr>
            <p:nvPr/>
          </p:nvSpPr>
          <p:spPr bwMode="auto">
            <a:xfrm>
              <a:off x="1334" y="1370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 </a:t>
              </a:r>
              <a:r>
                <a:rPr lang="en-US" altLang="zh-CN">
                  <a:cs typeface="Times New Roman" pitchFamily="18" charset="0"/>
                </a:rPr>
                <a:t>– (–2+j2)</a:t>
              </a:r>
            </a:p>
          </p:txBody>
        </p:sp>
        <p:sp>
          <p:nvSpPr>
            <p:cNvPr id="105504" name="Text Box 32"/>
            <p:cNvSpPr txBox="1">
              <a:spLocks noChangeArrowheads="1"/>
            </p:cNvSpPr>
            <p:nvPr/>
          </p:nvSpPr>
          <p:spPr bwMode="auto">
            <a:xfrm>
              <a:off x="2440" y="139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 </a:t>
              </a:r>
              <a:r>
                <a:rPr lang="en-US" altLang="zh-CN">
                  <a:cs typeface="Times New Roman" pitchFamily="18" charset="0"/>
                </a:rPr>
                <a:t>– (–2–j2)</a:t>
              </a:r>
            </a:p>
          </p:txBody>
        </p:sp>
        <p:sp>
          <p:nvSpPr>
            <p:cNvPr id="105505" name="Text Box 33"/>
            <p:cNvSpPr txBox="1">
              <a:spLocks noChangeArrowheads="1"/>
            </p:cNvSpPr>
            <p:nvPr/>
          </p:nvSpPr>
          <p:spPr bwMode="auto">
            <a:xfrm>
              <a:off x="3544" y="136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 </a:t>
              </a:r>
              <a:r>
                <a:rPr lang="en-US" altLang="zh-CN">
                  <a:cs typeface="Times New Roman" pitchFamily="18" charset="0"/>
                </a:rPr>
                <a:t>+1</a:t>
              </a:r>
            </a:p>
          </p:txBody>
        </p:sp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1384" y="141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2480" y="141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>
              <a:off x="3576" y="14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9" name="Text Box 37"/>
            <p:cNvSpPr txBox="1">
              <a:spLocks noChangeArrowheads="1"/>
            </p:cNvSpPr>
            <p:nvPr/>
          </p:nvSpPr>
          <p:spPr bwMode="auto">
            <a:xfrm>
              <a:off x="1718" y="113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5510" name="Text Box 38"/>
            <p:cNvSpPr txBox="1">
              <a:spLocks noChangeArrowheads="1"/>
            </p:cNvSpPr>
            <p:nvPr/>
          </p:nvSpPr>
          <p:spPr bwMode="auto">
            <a:xfrm>
              <a:off x="2816" y="114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5511" name="Text Box 39"/>
            <p:cNvSpPr txBox="1">
              <a:spLocks noChangeArrowheads="1"/>
            </p:cNvSpPr>
            <p:nvPr/>
          </p:nvSpPr>
          <p:spPr bwMode="auto">
            <a:xfrm>
              <a:off x="3608" y="1136"/>
              <a:ext cx="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05512" name="Text Box 40"/>
            <p:cNvSpPr txBox="1">
              <a:spLocks noChangeArrowheads="1"/>
            </p:cNvSpPr>
            <p:nvPr/>
          </p:nvSpPr>
          <p:spPr bwMode="auto">
            <a:xfrm>
              <a:off x="2848" y="104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~</a:t>
              </a:r>
            </a:p>
          </p:txBody>
        </p:sp>
        <p:sp>
          <p:nvSpPr>
            <p:cNvPr id="105513" name="Text Box 41"/>
            <p:cNvSpPr txBox="1">
              <a:spLocks noChangeArrowheads="1"/>
            </p:cNvSpPr>
            <p:nvPr/>
          </p:nvSpPr>
          <p:spPr bwMode="auto">
            <a:xfrm>
              <a:off x="3368" y="128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5514" name="Text Box 42"/>
            <p:cNvSpPr txBox="1">
              <a:spLocks noChangeArrowheads="1"/>
            </p:cNvSpPr>
            <p:nvPr/>
          </p:nvSpPr>
          <p:spPr bwMode="auto">
            <a:xfrm>
              <a:off x="2280" y="128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105535" name="Group 63"/>
          <p:cNvGrpSpPr>
            <a:grpSpLocks/>
          </p:cNvGrpSpPr>
          <p:nvPr/>
        </p:nvGrpSpPr>
        <p:grpSpPr bwMode="auto">
          <a:xfrm>
            <a:off x="1965325" y="2273300"/>
            <a:ext cx="4600575" cy="825500"/>
            <a:chOff x="864" y="1754"/>
            <a:chExt cx="2898" cy="520"/>
          </a:xfrm>
        </p:grpSpPr>
        <p:sp>
          <p:nvSpPr>
            <p:cNvPr id="105517" name="Text Box 45"/>
            <p:cNvSpPr txBox="1">
              <a:spLocks noChangeArrowheads="1"/>
            </p:cNvSpPr>
            <p:nvPr/>
          </p:nvSpPr>
          <p:spPr bwMode="auto">
            <a:xfrm>
              <a:off x="864" y="1864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r>
                <a:rPr lang="en-US" altLang="zh-CN"/>
                <a:t>=</a:t>
              </a:r>
            </a:p>
          </p:txBody>
        </p:sp>
        <p:sp>
          <p:nvSpPr>
            <p:cNvPr id="105518" name="Text Box 46"/>
            <p:cNvSpPr txBox="1">
              <a:spLocks noChangeArrowheads="1"/>
            </p:cNvSpPr>
            <p:nvPr/>
          </p:nvSpPr>
          <p:spPr bwMode="auto">
            <a:xfrm>
              <a:off x="2744" y="2024"/>
              <a:ext cx="10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  <a:r>
                <a:rPr lang="en-US" altLang="zh-CN" sz="2000">
                  <a:cs typeface="Times New Roman" pitchFamily="18" charset="0"/>
                </a:rPr>
                <a:t>= –2+j2</a:t>
              </a:r>
            </a:p>
          </p:txBody>
        </p:sp>
        <p:sp>
          <p:nvSpPr>
            <p:cNvPr id="105519" name="Text Box 47"/>
            <p:cNvSpPr txBox="1">
              <a:spLocks noChangeArrowheads="1"/>
            </p:cNvSpPr>
            <p:nvPr/>
          </p:nvSpPr>
          <p:spPr bwMode="auto">
            <a:xfrm>
              <a:off x="1208" y="197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[S </a:t>
              </a:r>
              <a:r>
                <a:rPr lang="en-US" altLang="zh-CN">
                  <a:cs typeface="Times New Roman" pitchFamily="18" charset="0"/>
                </a:rPr>
                <a:t>– (–2–j2)](S+1)</a:t>
              </a:r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1248" y="200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1" name="Text Box 59"/>
            <p:cNvSpPr txBox="1">
              <a:spLocks noChangeArrowheads="1"/>
            </p:cNvSpPr>
            <p:nvPr/>
          </p:nvSpPr>
          <p:spPr bwMode="auto">
            <a:xfrm>
              <a:off x="1542" y="1754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+3S+7</a:t>
              </a:r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2760" y="184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33" name="Text Box 61"/>
          <p:cNvSpPr txBox="1">
            <a:spLocks noChangeArrowheads="1"/>
          </p:cNvSpPr>
          <p:nvPr/>
        </p:nvSpPr>
        <p:spPr bwMode="auto">
          <a:xfrm>
            <a:off x="5851525" y="2438400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=0.25e</a:t>
            </a:r>
            <a:r>
              <a:rPr lang="en-US" altLang="zh-CN" baseline="30000"/>
              <a:t>j90</a:t>
            </a:r>
            <a:r>
              <a:rPr lang="en-US" altLang="zh-CN" baseline="30000">
                <a:cs typeface="Times New Roman" pitchFamily="18" charset="0"/>
              </a:rPr>
              <a:t>°</a:t>
            </a:r>
            <a:endParaRPr lang="en-US" altLang="zh-CN" baseline="30000"/>
          </a:p>
        </p:txBody>
      </p:sp>
      <p:grpSp>
        <p:nvGrpSpPr>
          <p:cNvPr id="105547" name="Group 75"/>
          <p:cNvGrpSpPr>
            <a:grpSpLocks/>
          </p:cNvGrpSpPr>
          <p:nvPr/>
        </p:nvGrpSpPr>
        <p:grpSpPr bwMode="auto">
          <a:xfrm>
            <a:off x="1971675" y="3187700"/>
            <a:ext cx="2968625" cy="790575"/>
            <a:chOff x="1090" y="2304"/>
            <a:chExt cx="1870" cy="498"/>
          </a:xfrm>
        </p:grpSpPr>
        <p:sp>
          <p:nvSpPr>
            <p:cNvPr id="105538" name="Text Box 66"/>
            <p:cNvSpPr txBox="1">
              <a:spLocks noChangeArrowheads="1"/>
            </p:cNvSpPr>
            <p:nvPr/>
          </p:nvSpPr>
          <p:spPr bwMode="auto">
            <a:xfrm>
              <a:off x="1448" y="2514"/>
              <a:ext cx="10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(S+2)</a:t>
              </a:r>
              <a:r>
                <a:rPr lang="en-US" altLang="zh-CN" baseline="30000"/>
                <a:t>2</a:t>
              </a:r>
              <a:r>
                <a:rPr lang="en-US" altLang="zh-CN"/>
                <a:t>+4</a:t>
              </a:r>
            </a:p>
          </p:txBody>
        </p:sp>
        <p:sp>
          <p:nvSpPr>
            <p:cNvPr id="105539" name="Text Box 67"/>
            <p:cNvSpPr txBox="1">
              <a:spLocks noChangeArrowheads="1"/>
            </p:cNvSpPr>
            <p:nvPr/>
          </p:nvSpPr>
          <p:spPr bwMode="auto">
            <a:xfrm>
              <a:off x="1464" y="230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+3S+7</a:t>
              </a:r>
            </a:p>
          </p:txBody>
        </p:sp>
        <p:sp>
          <p:nvSpPr>
            <p:cNvPr id="105540" name="Text Box 68"/>
            <p:cNvSpPr txBox="1">
              <a:spLocks noChangeArrowheads="1"/>
            </p:cNvSpPr>
            <p:nvPr/>
          </p:nvSpPr>
          <p:spPr bwMode="auto">
            <a:xfrm>
              <a:off x="1090" y="2400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  <a:r>
                <a:rPr lang="en-US" altLang="zh-CN"/>
                <a:t>=</a:t>
              </a:r>
            </a:p>
          </p:txBody>
        </p:sp>
        <p:sp>
          <p:nvSpPr>
            <p:cNvPr id="105542" name="Line 70"/>
            <p:cNvSpPr>
              <a:spLocks noChangeShapeType="1"/>
            </p:cNvSpPr>
            <p:nvPr/>
          </p:nvSpPr>
          <p:spPr bwMode="auto">
            <a:xfrm>
              <a:off x="1488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3" name="Line 71"/>
            <p:cNvSpPr>
              <a:spLocks noChangeShapeType="1"/>
            </p:cNvSpPr>
            <p:nvPr/>
          </p:nvSpPr>
          <p:spPr bwMode="auto">
            <a:xfrm>
              <a:off x="2344" y="23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4" name="Text Box 72"/>
            <p:cNvSpPr txBox="1">
              <a:spLocks noChangeArrowheads="1"/>
            </p:cNvSpPr>
            <p:nvPr/>
          </p:nvSpPr>
          <p:spPr bwMode="auto">
            <a:xfrm>
              <a:off x="2326" y="2529"/>
              <a:ext cx="6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  <a:r>
                <a:rPr lang="en-US" altLang="zh-CN" sz="2000">
                  <a:cs typeface="Times New Roman" pitchFamily="18" charset="0"/>
                </a:rPr>
                <a:t>= –1</a:t>
              </a:r>
            </a:p>
          </p:txBody>
        </p:sp>
      </p:grpSp>
      <p:sp>
        <p:nvSpPr>
          <p:cNvPr id="105545" name="Text Box 73"/>
          <p:cNvSpPr txBox="1">
            <a:spLocks noChangeArrowheads="1"/>
          </p:cNvSpPr>
          <p:nvPr/>
        </p:nvSpPr>
        <p:spPr bwMode="auto">
          <a:xfrm>
            <a:off x="4492625" y="3340100"/>
            <a:ext cx="85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=1</a:t>
            </a:r>
          </a:p>
        </p:txBody>
      </p:sp>
      <p:sp>
        <p:nvSpPr>
          <p:cNvPr id="105548" name="Text Box 76"/>
          <p:cNvSpPr txBox="1">
            <a:spLocks noChangeArrowheads="1"/>
          </p:cNvSpPr>
          <p:nvPr/>
        </p:nvSpPr>
        <p:spPr bwMode="auto">
          <a:xfrm>
            <a:off x="1219200" y="4102100"/>
            <a:ext cx="679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f(t)=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[F(S)]=0.5e</a:t>
            </a:r>
            <a:r>
              <a:rPr lang="en-US" altLang="zh-CN" baseline="30000">
                <a:cs typeface="Times New Roman" pitchFamily="18" charset="0"/>
              </a:rPr>
              <a:t>–2t</a:t>
            </a:r>
            <a:r>
              <a:rPr lang="en-US" altLang="zh-CN">
                <a:cs typeface="Times New Roman" pitchFamily="18" charset="0"/>
              </a:rPr>
              <a:t>cos(2t+90°) + e</a:t>
            </a:r>
            <a:r>
              <a:rPr lang="en-US" altLang="zh-CN" baseline="30000">
                <a:cs typeface="Times New Roman" pitchFamily="18" charset="0"/>
              </a:rPr>
              <a:t>–t </a:t>
            </a:r>
            <a:r>
              <a:rPr lang="en-US" altLang="zh-CN">
                <a:cs typeface="Times New Roman" pitchFamily="18" charset="0"/>
              </a:rPr>
              <a:t>       t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 0</a:t>
            </a:r>
            <a:endParaRPr lang="en-US" altLang="zh-CN" baseline="300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8" grpId="0" autoUpdateAnimBg="0"/>
      <p:bldP spid="105479" grpId="0" autoUpdateAnimBg="0"/>
      <p:bldP spid="105494" grpId="0" autoUpdateAnimBg="0"/>
      <p:bldP spid="105533" grpId="0" autoUpdateAnimBg="0"/>
      <p:bldP spid="105545" grpId="0" autoUpdateAnimBg="0"/>
      <p:bldP spid="1055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6" name="Group 64"/>
          <p:cNvGrpSpPr>
            <a:grpSpLocks/>
          </p:cNvGrpSpPr>
          <p:nvPr/>
        </p:nvGrpSpPr>
        <p:grpSpPr bwMode="auto">
          <a:xfrm>
            <a:off x="2111375" y="2755900"/>
            <a:ext cx="3673475" cy="1219200"/>
            <a:chOff x="1342" y="2283"/>
            <a:chExt cx="2314" cy="768"/>
          </a:xfrm>
        </p:grpSpPr>
        <p:sp>
          <p:nvSpPr>
            <p:cNvPr id="3102" name="Line 30"/>
            <p:cNvSpPr>
              <a:spLocks noChangeShapeType="1"/>
            </p:cNvSpPr>
            <p:nvPr/>
          </p:nvSpPr>
          <p:spPr bwMode="auto">
            <a:xfrm>
              <a:off x="1344" y="2283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1342" y="2453"/>
              <a:ext cx="23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（讨论电路基本定律，元件</a:t>
              </a:r>
            </a:p>
            <a:p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特性方程的复频域形式）</a:t>
              </a:r>
            </a:p>
          </p:txBody>
        </p:sp>
      </p:grpSp>
      <p:grpSp>
        <p:nvGrpSpPr>
          <p:cNvPr id="3111" name="Group 39"/>
          <p:cNvGrpSpPr>
            <a:grpSpLocks/>
          </p:cNvGrpSpPr>
          <p:nvPr/>
        </p:nvGrpSpPr>
        <p:grpSpPr bwMode="auto">
          <a:xfrm>
            <a:off x="2876550" y="2863850"/>
            <a:ext cx="4230688" cy="1658938"/>
            <a:chOff x="1824" y="2796"/>
            <a:chExt cx="2665" cy="1045"/>
          </a:xfrm>
        </p:grpSpPr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1824" y="3840"/>
              <a:ext cx="2664" cy="1"/>
            </a:xfrm>
            <a:custGeom>
              <a:avLst/>
              <a:gdLst>
                <a:gd name="T0" fmla="*/ 0 w 2664"/>
                <a:gd name="T1" fmla="*/ 0 h 1"/>
                <a:gd name="T2" fmla="*/ 2664 w 26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64" h="1">
                  <a:moveTo>
                    <a:pt x="0" y="0"/>
                  </a:moveTo>
                  <a:lnTo>
                    <a:pt x="2664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488" y="2796"/>
              <a:ext cx="1" cy="1044"/>
            </a:xfrm>
            <a:custGeom>
              <a:avLst/>
              <a:gdLst>
                <a:gd name="T0" fmla="*/ 0 w 1"/>
                <a:gd name="T1" fmla="*/ 1044 h 1044"/>
                <a:gd name="T2" fmla="*/ 0 w 1"/>
                <a:gd name="T3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1044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27" name="Text Box 55"/>
          <p:cNvSpPr txBox="1">
            <a:spLocks noChangeArrowheads="1"/>
          </p:cNvSpPr>
          <p:nvPr/>
        </p:nvSpPr>
        <p:spPr bwMode="auto">
          <a:xfrm>
            <a:off x="971550" y="1341438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获得复频域代数方程的途径</a:t>
            </a:r>
          </a:p>
        </p:txBody>
      </p:sp>
      <p:grpSp>
        <p:nvGrpSpPr>
          <p:cNvPr id="3133" name="Group 61"/>
          <p:cNvGrpSpPr>
            <a:grpSpLocks/>
          </p:cNvGrpSpPr>
          <p:nvPr/>
        </p:nvGrpSpPr>
        <p:grpSpPr bwMode="auto">
          <a:xfrm>
            <a:off x="1352550" y="2082800"/>
            <a:ext cx="2511425" cy="533400"/>
            <a:chOff x="864" y="1859"/>
            <a:chExt cx="1582" cy="336"/>
          </a:xfrm>
        </p:grpSpPr>
        <p:sp>
          <p:nvSpPr>
            <p:cNvPr id="3095" name="Rectangle 23"/>
            <p:cNvSpPr>
              <a:spLocks noChangeArrowheads="1"/>
            </p:cNvSpPr>
            <p:nvPr/>
          </p:nvSpPr>
          <p:spPr bwMode="auto">
            <a:xfrm>
              <a:off x="864" y="1859"/>
              <a:ext cx="1008" cy="3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900" y="1872"/>
              <a:ext cx="1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时域电路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3028950" y="1966913"/>
            <a:ext cx="2819400" cy="914400"/>
            <a:chOff x="1920" y="1786"/>
            <a:chExt cx="1776" cy="576"/>
          </a:xfrm>
        </p:grpSpPr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1920" y="2051"/>
              <a:ext cx="492" cy="1"/>
            </a:xfrm>
            <a:custGeom>
              <a:avLst/>
              <a:gdLst>
                <a:gd name="T0" fmla="*/ 0 w 492"/>
                <a:gd name="T1" fmla="*/ 0 h 1"/>
                <a:gd name="T2" fmla="*/ 492 w 4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2" h="1">
                  <a:moveTo>
                    <a:pt x="0" y="0"/>
                  </a:moveTo>
                  <a:lnTo>
                    <a:pt x="492" y="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2448" y="1824"/>
              <a:ext cx="1008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2504" y="1786"/>
              <a:ext cx="119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微分方程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  <a:ea typeface="楷体_GB2312" pitchFamily="49" charset="-122"/>
                </a:rPr>
                <a:t>(</a:t>
              </a:r>
              <a:r>
                <a:rPr lang="zh-CN" altLang="en-US" sz="2000">
                  <a:solidFill>
                    <a:schemeClr val="bg1"/>
                  </a:solidFill>
                  <a:ea typeface="楷体_GB2312" pitchFamily="49" charset="-122"/>
                </a:rPr>
                <a:t>初始条件</a:t>
              </a:r>
              <a:r>
                <a:rPr lang="en-US" altLang="zh-CN" sz="2000">
                  <a:solidFill>
                    <a:schemeClr val="bg1"/>
                  </a:solidFill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3135" name="Group 63"/>
          <p:cNvGrpSpPr>
            <a:grpSpLocks/>
          </p:cNvGrpSpPr>
          <p:nvPr/>
        </p:nvGrpSpPr>
        <p:grpSpPr bwMode="auto">
          <a:xfrm>
            <a:off x="5505450" y="1951038"/>
            <a:ext cx="2720975" cy="822325"/>
            <a:chOff x="3480" y="1776"/>
            <a:chExt cx="1714" cy="518"/>
          </a:xfrm>
        </p:grpSpPr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3564" y="18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3480" y="2051"/>
              <a:ext cx="492" cy="1"/>
            </a:xfrm>
            <a:custGeom>
              <a:avLst/>
              <a:gdLst>
                <a:gd name="T0" fmla="*/ 0 w 492"/>
                <a:gd name="T1" fmla="*/ 0 h 1"/>
                <a:gd name="T2" fmla="*/ 492 w 4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2" h="1">
                  <a:moveTo>
                    <a:pt x="0" y="0"/>
                  </a:moveTo>
                  <a:lnTo>
                    <a:pt x="492" y="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Rectangle 38"/>
            <p:cNvSpPr>
              <a:spLocks noChangeArrowheads="1"/>
            </p:cNvSpPr>
            <p:nvPr/>
          </p:nvSpPr>
          <p:spPr bwMode="auto">
            <a:xfrm>
              <a:off x="4032" y="1811"/>
              <a:ext cx="1008" cy="48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4042" y="1776"/>
              <a:ext cx="11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频域</a:t>
              </a:r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S</a:t>
              </a:r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代数方程</a:t>
              </a:r>
            </a:p>
          </p:txBody>
        </p:sp>
      </p:grpSp>
      <p:grpSp>
        <p:nvGrpSpPr>
          <p:cNvPr id="3137" name="Group 65"/>
          <p:cNvGrpSpPr>
            <a:grpSpLocks/>
          </p:cNvGrpSpPr>
          <p:nvPr/>
        </p:nvGrpSpPr>
        <p:grpSpPr bwMode="auto">
          <a:xfrm>
            <a:off x="1212850" y="4121150"/>
            <a:ext cx="1920875" cy="781050"/>
            <a:chOff x="776" y="3143"/>
            <a:chExt cx="1210" cy="492"/>
          </a:xfrm>
        </p:grpSpPr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864" y="3155"/>
              <a:ext cx="960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776" y="3143"/>
              <a:ext cx="121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频域电路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（运算模型）</a:t>
              </a: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二、运算法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69925" y="1054100"/>
            <a:ext cx="573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13-2-1  </a:t>
            </a:r>
            <a:r>
              <a:rPr lang="en-US" altLang="zh-CN" dirty="0">
                <a:solidFill>
                  <a:schemeClr val="accent2"/>
                </a:solidFill>
                <a:ea typeface="仿宋_GB2312" pitchFamily="49" charset="-122"/>
              </a:rPr>
              <a:t>KCL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dirty="0">
                <a:solidFill>
                  <a:schemeClr val="accent2"/>
                </a:solidFill>
                <a:ea typeface="仿宋_GB2312" pitchFamily="49" charset="-122"/>
              </a:rPr>
              <a:t>KVL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的运算形式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5875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KCL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769100" y="21336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（运算电流）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0" y="31877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I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(S)=0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914400" y="5410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KVL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5486400" y="41783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/>
              <a:t> I</a:t>
            </a:r>
            <a:r>
              <a:rPr lang="en-US" altLang="zh-CN" baseline="-25000"/>
              <a:t>1</a:t>
            </a:r>
            <a:r>
              <a:rPr lang="en-US" altLang="zh-CN"/>
              <a:t>(S)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en-US" altLang="zh-CN"/>
              <a:t>(S)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/>
              <a:t>I</a:t>
            </a:r>
            <a:r>
              <a:rPr lang="en-US" altLang="zh-CN" baseline="-25000"/>
              <a:t>3</a:t>
            </a:r>
            <a:r>
              <a:rPr lang="en-US" altLang="zh-CN"/>
              <a:t>(S) =0 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501775" y="2120900"/>
            <a:ext cx="122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i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(t)=0</a:t>
            </a:r>
          </a:p>
        </p:txBody>
      </p:sp>
      <p:grpSp>
        <p:nvGrpSpPr>
          <p:cNvPr id="5162" name="Group 42"/>
          <p:cNvGrpSpPr>
            <a:grpSpLocks/>
          </p:cNvGrpSpPr>
          <p:nvPr/>
        </p:nvGrpSpPr>
        <p:grpSpPr bwMode="auto">
          <a:xfrm>
            <a:off x="2882900" y="2105025"/>
            <a:ext cx="4029075" cy="593725"/>
            <a:chOff x="2774" y="1154"/>
            <a:chExt cx="2538" cy="374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3786" y="1316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3796" y="1154"/>
              <a:ext cx="3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5161" name="Text Box 41"/>
            <p:cNvSpPr txBox="1">
              <a:spLocks noChangeArrowheads="1"/>
            </p:cNvSpPr>
            <p:nvPr/>
          </p:nvSpPr>
          <p:spPr bwMode="auto">
            <a:xfrm>
              <a:off x="2774" y="1174"/>
              <a:ext cx="2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     £[</a:t>
              </a:r>
              <a:r>
                <a:rPr lang="en-US" altLang="zh-CN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k</a:t>
              </a:r>
              <a:r>
                <a:rPr lang="en-US" altLang="zh-CN">
                  <a:sym typeface="Symbol" pitchFamily="18" charset="2"/>
                </a:rPr>
                <a:t>(t)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]= 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>
                  <a:sym typeface="Symbol" pitchFamily="18" charset="2"/>
                </a:rPr>
                <a:t>i</a:t>
              </a:r>
              <a:r>
                <a:rPr lang="en-US" altLang="zh-CN" baseline="-25000">
                  <a:sym typeface="Symbol" pitchFamily="18" charset="2"/>
                </a:rPr>
                <a:t>k</a:t>
              </a:r>
              <a:r>
                <a:rPr lang="en-US" altLang="zh-CN">
                  <a:sym typeface="Symbol" pitchFamily="18" charset="2"/>
                </a:rPr>
                <a:t>(t)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dt=I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</a:t>
              </a:r>
            </a:p>
          </p:txBody>
        </p:sp>
      </p:grpSp>
      <p:grpSp>
        <p:nvGrpSpPr>
          <p:cNvPr id="5171" name="Group 51"/>
          <p:cNvGrpSpPr>
            <a:grpSpLocks/>
          </p:cNvGrpSpPr>
          <p:nvPr/>
        </p:nvGrpSpPr>
        <p:grpSpPr bwMode="auto">
          <a:xfrm>
            <a:off x="1631950" y="2673350"/>
            <a:ext cx="2270125" cy="517525"/>
            <a:chOff x="1036" y="1308"/>
            <a:chExt cx="1430" cy="326"/>
          </a:xfrm>
        </p:grpSpPr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036" y="13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352" y="1346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线性性质</a:t>
              </a:r>
            </a:p>
          </p:txBody>
        </p:sp>
        <p:sp>
          <p:nvSpPr>
            <p:cNvPr id="5163" name="AutoShape 43"/>
            <p:cNvSpPr>
              <a:spLocks noChangeArrowheads="1"/>
            </p:cNvSpPr>
            <p:nvPr/>
          </p:nvSpPr>
          <p:spPr bwMode="auto">
            <a:xfrm>
              <a:off x="1240" y="134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2895600" y="3886200"/>
            <a:ext cx="2622550" cy="1311275"/>
            <a:chOff x="1824" y="2312"/>
            <a:chExt cx="1652" cy="826"/>
          </a:xfrm>
        </p:grpSpPr>
        <p:sp>
          <p:nvSpPr>
            <p:cNvPr id="5164" name="AutoShape 44"/>
            <p:cNvSpPr>
              <a:spLocks noChangeArrowheads="1"/>
            </p:cNvSpPr>
            <p:nvPr/>
          </p:nvSpPr>
          <p:spPr bwMode="auto">
            <a:xfrm>
              <a:off x="1824" y="2600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68" name="Group 48"/>
            <p:cNvGrpSpPr>
              <a:grpSpLocks/>
            </p:cNvGrpSpPr>
            <p:nvPr/>
          </p:nvGrpSpPr>
          <p:grpSpPr bwMode="auto">
            <a:xfrm>
              <a:off x="2352" y="2312"/>
              <a:ext cx="1124" cy="826"/>
              <a:chOff x="2880" y="2064"/>
              <a:chExt cx="1124" cy="826"/>
            </a:xfrm>
          </p:grpSpPr>
          <p:grpSp>
            <p:nvGrpSpPr>
              <p:cNvPr id="5153" name="Group 33"/>
              <p:cNvGrpSpPr>
                <a:grpSpLocks/>
              </p:cNvGrpSpPr>
              <p:nvPr/>
            </p:nvGrpSpPr>
            <p:grpSpPr bwMode="auto">
              <a:xfrm>
                <a:off x="2880" y="2064"/>
                <a:ext cx="1124" cy="826"/>
                <a:chOff x="2668" y="2352"/>
                <a:chExt cx="1124" cy="826"/>
              </a:xfrm>
            </p:grpSpPr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716" y="2698"/>
                  <a:ext cx="876" cy="444"/>
                </a:xfrm>
                <a:custGeom>
                  <a:avLst/>
                  <a:gdLst>
                    <a:gd name="T0" fmla="*/ 0 w 876"/>
                    <a:gd name="T1" fmla="*/ 444 h 444"/>
                    <a:gd name="T2" fmla="*/ 120 w 876"/>
                    <a:gd name="T3" fmla="*/ 276 h 444"/>
                    <a:gd name="T4" fmla="*/ 336 w 876"/>
                    <a:gd name="T5" fmla="*/ 108 h 444"/>
                    <a:gd name="T6" fmla="*/ 592 w 876"/>
                    <a:gd name="T7" fmla="*/ 28 h 444"/>
                    <a:gd name="T8" fmla="*/ 876 w 876"/>
                    <a:gd name="T9" fmla="*/ 0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6" h="444">
                      <a:moveTo>
                        <a:pt x="0" y="444"/>
                      </a:moveTo>
                      <a:cubicBezTo>
                        <a:pt x="20" y="416"/>
                        <a:pt x="64" y="332"/>
                        <a:pt x="120" y="276"/>
                      </a:cubicBezTo>
                      <a:cubicBezTo>
                        <a:pt x="176" y="220"/>
                        <a:pt x="257" y="149"/>
                        <a:pt x="336" y="108"/>
                      </a:cubicBezTo>
                      <a:cubicBezTo>
                        <a:pt x="415" y="67"/>
                        <a:pt x="502" y="46"/>
                        <a:pt x="592" y="28"/>
                      </a:cubicBezTo>
                      <a:cubicBezTo>
                        <a:pt x="682" y="10"/>
                        <a:pt x="817" y="6"/>
                        <a:pt x="876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668" y="2470"/>
                  <a:ext cx="336" cy="356"/>
                </a:xfrm>
                <a:custGeom>
                  <a:avLst/>
                  <a:gdLst>
                    <a:gd name="T0" fmla="*/ 0 w 336"/>
                    <a:gd name="T1" fmla="*/ 0 h 356"/>
                    <a:gd name="T2" fmla="*/ 152 w 336"/>
                    <a:gd name="T3" fmla="*/ 56 h 356"/>
                    <a:gd name="T4" fmla="*/ 280 w 336"/>
                    <a:gd name="T5" fmla="*/ 204 h 356"/>
                    <a:gd name="T6" fmla="*/ 336 w 336"/>
                    <a:gd name="T7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6" h="356">
                      <a:moveTo>
                        <a:pt x="0" y="0"/>
                      </a:moveTo>
                      <a:cubicBezTo>
                        <a:pt x="25" y="9"/>
                        <a:pt x="105" y="22"/>
                        <a:pt x="152" y="56"/>
                      </a:cubicBezTo>
                      <a:cubicBezTo>
                        <a:pt x="199" y="90"/>
                        <a:pt x="249" y="154"/>
                        <a:pt x="280" y="204"/>
                      </a:cubicBezTo>
                      <a:cubicBezTo>
                        <a:pt x="311" y="254"/>
                        <a:pt x="324" y="324"/>
                        <a:pt x="336" y="356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812" y="2518"/>
                  <a:ext cx="84" cy="76"/>
                </a:xfrm>
                <a:custGeom>
                  <a:avLst/>
                  <a:gdLst>
                    <a:gd name="T0" fmla="*/ 0 w 84"/>
                    <a:gd name="T1" fmla="*/ 0 h 76"/>
                    <a:gd name="T2" fmla="*/ 84 w 84"/>
                    <a:gd name="T3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4" h="76">
                      <a:moveTo>
                        <a:pt x="0" y="0"/>
                      </a:moveTo>
                      <a:lnTo>
                        <a:pt x="84" y="7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756" y="2972"/>
                  <a:ext cx="80" cy="108"/>
                </a:xfrm>
                <a:custGeom>
                  <a:avLst/>
                  <a:gdLst>
                    <a:gd name="T0" fmla="*/ 0 w 80"/>
                    <a:gd name="T1" fmla="*/ 108 h 108"/>
                    <a:gd name="T2" fmla="*/ 80 w 80"/>
                    <a:gd name="T3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0" h="108">
                      <a:moveTo>
                        <a:pt x="0" y="108"/>
                      </a:moveTo>
                      <a:lnTo>
                        <a:pt x="8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3256" y="2714"/>
                  <a:ext cx="136" cy="24"/>
                </a:xfrm>
                <a:custGeom>
                  <a:avLst/>
                  <a:gdLst>
                    <a:gd name="T0" fmla="*/ 0 w 136"/>
                    <a:gd name="T1" fmla="*/ 24 h 24"/>
                    <a:gd name="T2" fmla="*/ 136 w 136"/>
                    <a:gd name="T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6" h="24">
                      <a:moveTo>
                        <a:pt x="0" y="24"/>
                      </a:moveTo>
                      <a:lnTo>
                        <a:pt x="136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850" y="2352"/>
                  <a:ext cx="94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I</a:t>
                  </a:r>
                  <a:r>
                    <a:rPr lang="en-US" altLang="zh-CN" sz="2000" baseline="-25000"/>
                    <a:t>1</a:t>
                  </a:r>
                  <a:r>
                    <a:rPr lang="en-US" altLang="zh-CN" sz="2000"/>
                    <a:t>(S)</a:t>
                  </a:r>
                </a:p>
              </p:txBody>
            </p:sp>
            <p:sp>
              <p:nvSpPr>
                <p:cNvPr id="515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00" y="2928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I</a:t>
                  </a:r>
                  <a:r>
                    <a:rPr lang="en-US" altLang="zh-CN" sz="2000" baseline="-25000"/>
                    <a:t>3</a:t>
                  </a:r>
                  <a:r>
                    <a:rPr lang="en-US" altLang="zh-CN" sz="2000"/>
                    <a:t>(S)</a:t>
                  </a:r>
                  <a:endParaRPr lang="en-US" altLang="zh-CN" sz="2000" baseline="-25000"/>
                </a:p>
              </p:txBody>
            </p:sp>
            <p:sp>
              <p:nvSpPr>
                <p:cNvPr id="51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32" y="2728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I</a:t>
                  </a:r>
                  <a:r>
                    <a:rPr lang="en-US" altLang="zh-CN" sz="2000" baseline="-25000"/>
                    <a:t>2</a:t>
                  </a:r>
                  <a:r>
                    <a:rPr lang="en-US" altLang="zh-CN" sz="2000"/>
                    <a:t>(S)</a:t>
                  </a:r>
                  <a:endParaRPr lang="en-US" altLang="zh-CN" sz="2000" baseline="-25000"/>
                </a:p>
              </p:txBody>
            </p:sp>
          </p:grpSp>
          <p:sp>
            <p:nvSpPr>
              <p:cNvPr id="5165" name="Oval 45"/>
              <p:cNvSpPr>
                <a:spLocks noChangeArrowheads="1"/>
              </p:cNvSpPr>
              <p:nvPr/>
            </p:nvSpPr>
            <p:spPr bwMode="auto">
              <a:xfrm>
                <a:off x="3196" y="25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67" name="Group 47"/>
          <p:cNvGrpSpPr>
            <a:grpSpLocks/>
          </p:cNvGrpSpPr>
          <p:nvPr/>
        </p:nvGrpSpPr>
        <p:grpSpPr bwMode="auto">
          <a:xfrm>
            <a:off x="914400" y="3810000"/>
            <a:ext cx="1619250" cy="1330325"/>
            <a:chOff x="1056" y="2016"/>
            <a:chExt cx="1020" cy="838"/>
          </a:xfrm>
        </p:grpSpPr>
        <p:grpSp>
          <p:nvGrpSpPr>
            <p:cNvPr id="5159" name="Group 39"/>
            <p:cNvGrpSpPr>
              <a:grpSpLocks/>
            </p:cNvGrpSpPr>
            <p:nvPr/>
          </p:nvGrpSpPr>
          <p:grpSpPr bwMode="auto">
            <a:xfrm>
              <a:off x="1056" y="2016"/>
              <a:ext cx="1020" cy="838"/>
              <a:chOff x="1056" y="2282"/>
              <a:chExt cx="1020" cy="838"/>
            </a:xfrm>
          </p:grpSpPr>
          <p:sp>
            <p:nvSpPr>
              <p:cNvPr id="5134" name="Freeform 14"/>
              <p:cNvSpPr>
                <a:spLocks/>
              </p:cNvSpPr>
              <p:nvPr/>
            </p:nvSpPr>
            <p:spPr bwMode="auto">
              <a:xfrm>
                <a:off x="1200" y="2676"/>
                <a:ext cx="876" cy="444"/>
              </a:xfrm>
              <a:custGeom>
                <a:avLst/>
                <a:gdLst>
                  <a:gd name="T0" fmla="*/ 0 w 876"/>
                  <a:gd name="T1" fmla="*/ 444 h 444"/>
                  <a:gd name="T2" fmla="*/ 120 w 876"/>
                  <a:gd name="T3" fmla="*/ 276 h 444"/>
                  <a:gd name="T4" fmla="*/ 336 w 876"/>
                  <a:gd name="T5" fmla="*/ 108 h 444"/>
                  <a:gd name="T6" fmla="*/ 592 w 876"/>
                  <a:gd name="T7" fmla="*/ 28 h 444"/>
                  <a:gd name="T8" fmla="*/ 876 w 876"/>
                  <a:gd name="T9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" h="444">
                    <a:moveTo>
                      <a:pt x="0" y="444"/>
                    </a:moveTo>
                    <a:cubicBezTo>
                      <a:pt x="20" y="416"/>
                      <a:pt x="64" y="332"/>
                      <a:pt x="120" y="276"/>
                    </a:cubicBezTo>
                    <a:cubicBezTo>
                      <a:pt x="176" y="220"/>
                      <a:pt x="257" y="149"/>
                      <a:pt x="336" y="108"/>
                    </a:cubicBezTo>
                    <a:cubicBezTo>
                      <a:pt x="415" y="67"/>
                      <a:pt x="502" y="46"/>
                      <a:pt x="592" y="28"/>
                    </a:cubicBezTo>
                    <a:cubicBezTo>
                      <a:pt x="682" y="10"/>
                      <a:pt x="817" y="6"/>
                      <a:pt x="87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1152" y="2448"/>
                <a:ext cx="336" cy="356"/>
              </a:xfrm>
              <a:custGeom>
                <a:avLst/>
                <a:gdLst>
                  <a:gd name="T0" fmla="*/ 0 w 336"/>
                  <a:gd name="T1" fmla="*/ 0 h 356"/>
                  <a:gd name="T2" fmla="*/ 152 w 336"/>
                  <a:gd name="T3" fmla="*/ 56 h 356"/>
                  <a:gd name="T4" fmla="*/ 280 w 336"/>
                  <a:gd name="T5" fmla="*/ 204 h 356"/>
                  <a:gd name="T6" fmla="*/ 336 w 336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" h="356">
                    <a:moveTo>
                      <a:pt x="0" y="0"/>
                    </a:moveTo>
                    <a:cubicBezTo>
                      <a:pt x="25" y="9"/>
                      <a:pt x="105" y="22"/>
                      <a:pt x="152" y="56"/>
                    </a:cubicBezTo>
                    <a:cubicBezTo>
                      <a:pt x="199" y="90"/>
                      <a:pt x="249" y="154"/>
                      <a:pt x="280" y="204"/>
                    </a:cubicBezTo>
                    <a:cubicBezTo>
                      <a:pt x="311" y="254"/>
                      <a:pt x="324" y="324"/>
                      <a:pt x="336" y="35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1296" y="2496"/>
                <a:ext cx="84" cy="76"/>
              </a:xfrm>
              <a:custGeom>
                <a:avLst/>
                <a:gdLst>
                  <a:gd name="T0" fmla="*/ 0 w 84"/>
                  <a:gd name="T1" fmla="*/ 0 h 76"/>
                  <a:gd name="T2" fmla="*/ 84 w 84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" h="76">
                    <a:moveTo>
                      <a:pt x="0" y="0"/>
                    </a:moveTo>
                    <a:lnTo>
                      <a:pt x="84" y="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1264" y="2936"/>
                <a:ext cx="76" cy="76"/>
              </a:xfrm>
              <a:custGeom>
                <a:avLst/>
                <a:gdLst>
                  <a:gd name="T0" fmla="*/ 0 w 76"/>
                  <a:gd name="T1" fmla="*/ 76 h 76"/>
                  <a:gd name="T2" fmla="*/ 76 w 76"/>
                  <a:gd name="T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6" h="76">
                    <a:moveTo>
                      <a:pt x="0" y="76"/>
                    </a:moveTo>
                    <a:lnTo>
                      <a:pt x="7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1740" y="2692"/>
                <a:ext cx="136" cy="24"/>
              </a:xfrm>
              <a:custGeom>
                <a:avLst/>
                <a:gdLst>
                  <a:gd name="T0" fmla="*/ 0 w 136"/>
                  <a:gd name="T1" fmla="*/ 24 h 24"/>
                  <a:gd name="T2" fmla="*/ 136 w 136"/>
                  <a:gd name="T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6" h="24">
                    <a:moveTo>
                      <a:pt x="0" y="24"/>
                    </a:moveTo>
                    <a:lnTo>
                      <a:pt x="13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Text Box 19"/>
              <p:cNvSpPr txBox="1">
                <a:spLocks noChangeArrowheads="1"/>
              </p:cNvSpPr>
              <p:nvPr/>
            </p:nvSpPr>
            <p:spPr bwMode="auto">
              <a:xfrm>
                <a:off x="1334" y="2282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5140" name="Text Box 20"/>
              <p:cNvSpPr txBox="1">
                <a:spLocks noChangeArrowheads="1"/>
              </p:cNvSpPr>
              <p:nvPr/>
            </p:nvSpPr>
            <p:spPr bwMode="auto">
              <a:xfrm>
                <a:off x="1056" y="268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5141" name="Text Box 21"/>
              <p:cNvSpPr txBox="1">
                <a:spLocks noChangeArrowheads="1"/>
              </p:cNvSpPr>
              <p:nvPr/>
            </p:nvSpPr>
            <p:spPr bwMode="auto">
              <a:xfrm>
                <a:off x="1728" y="238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2</a:t>
                </a:r>
              </a:p>
            </p:txBody>
          </p:sp>
        </p:grpSp>
        <p:sp>
          <p:nvSpPr>
            <p:cNvPr id="5166" name="Oval 46"/>
            <p:cNvSpPr>
              <a:spLocks noChangeArrowheads="1"/>
            </p:cNvSpPr>
            <p:nvPr/>
          </p:nvSpPr>
          <p:spPr bwMode="auto">
            <a:xfrm>
              <a:off x="1468" y="251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736725" y="6054725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U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(S)=0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二、运算法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8" grpId="0" autoUpdateAnimBg="0"/>
      <p:bldP spid="5133" grpId="0" autoUpdateAnimBg="0"/>
      <p:bldP spid="5155" grpId="0" autoUpdateAnimBg="0"/>
      <p:bldP spid="5158" grpId="0" autoUpdateAnimBg="0"/>
      <p:bldP spid="5160" grpId="0" autoUpdateAnimBg="0"/>
      <p:bldP spid="5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93700"/>
            <a:ext cx="573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电路元件的运算模型     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8509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、线性时不变电阻元件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219710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、线性时不变电感元件</a:t>
            </a:r>
          </a:p>
        </p:txBody>
      </p:sp>
      <p:grpSp>
        <p:nvGrpSpPr>
          <p:cNvPr id="6182" name="Group 38"/>
          <p:cNvGrpSpPr>
            <a:grpSpLocks/>
          </p:cNvGrpSpPr>
          <p:nvPr/>
        </p:nvGrpSpPr>
        <p:grpSpPr bwMode="auto">
          <a:xfrm>
            <a:off x="1219200" y="2630488"/>
            <a:ext cx="2260600" cy="1039812"/>
            <a:chOff x="1176" y="1657"/>
            <a:chExt cx="1424" cy="655"/>
          </a:xfrm>
        </p:grpSpPr>
        <p:grpSp>
          <p:nvGrpSpPr>
            <p:cNvPr id="6150" name="Group 6"/>
            <p:cNvGrpSpPr>
              <a:grpSpLocks/>
            </p:cNvGrpSpPr>
            <p:nvPr/>
          </p:nvGrpSpPr>
          <p:grpSpPr bwMode="auto">
            <a:xfrm rot="-5400000">
              <a:off x="1834" y="1766"/>
              <a:ext cx="79" cy="292"/>
              <a:chOff x="3340" y="2927"/>
              <a:chExt cx="79" cy="292"/>
            </a:xfrm>
          </p:grpSpPr>
          <p:sp>
            <p:nvSpPr>
              <p:cNvPr id="6151" name="Freeform 7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248" y="1908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448" y="1908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1296" y="19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2016" y="19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440" y="19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766" y="1661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1346" y="1657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i(t)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176" y="199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2388" y="190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1658" y="1994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u(t)</a:t>
              </a:r>
            </a:p>
          </p:txBody>
        </p:sp>
      </p:grpSp>
      <p:grpSp>
        <p:nvGrpSpPr>
          <p:cNvPr id="6242" name="Group 98"/>
          <p:cNvGrpSpPr>
            <a:grpSpLocks/>
          </p:cNvGrpSpPr>
          <p:nvPr/>
        </p:nvGrpSpPr>
        <p:grpSpPr bwMode="auto">
          <a:xfrm>
            <a:off x="5029200" y="2476500"/>
            <a:ext cx="2762250" cy="1344613"/>
            <a:chOff x="3168" y="1288"/>
            <a:chExt cx="1740" cy="847"/>
          </a:xfrm>
        </p:grpSpPr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 rot="-5400000">
              <a:off x="3826" y="1529"/>
              <a:ext cx="79" cy="292"/>
              <a:chOff x="3340" y="2927"/>
              <a:chExt cx="79" cy="292"/>
            </a:xfrm>
          </p:grpSpPr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24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3240" y="1671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764" y="1671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288" y="170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4008" y="1703"/>
              <a:ext cx="760" cy="1"/>
            </a:xfrm>
            <a:custGeom>
              <a:avLst/>
              <a:gdLst>
                <a:gd name="T0" fmla="*/ 0 w 760"/>
                <a:gd name="T1" fmla="*/ 0 h 1"/>
                <a:gd name="T2" fmla="*/ 760 w 7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0" h="1">
                  <a:moveTo>
                    <a:pt x="0" y="0"/>
                  </a:moveTo>
                  <a:lnTo>
                    <a:pt x="7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3432" y="170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3738" y="1404"/>
              <a:ext cx="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SL</a:t>
              </a:r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3338" y="1420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I(S)</a:t>
              </a:r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3168" y="181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4696" y="1731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854" y="1817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6179" name="Oval 35"/>
            <p:cNvSpPr>
              <a:spLocks noChangeAspect="1" noChangeArrowheads="1"/>
            </p:cNvSpPr>
            <p:nvPr/>
          </p:nvSpPr>
          <p:spPr bwMode="auto">
            <a:xfrm>
              <a:off x="4272" y="1587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4452" y="143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4104" y="1335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4124" y="1288"/>
              <a:ext cx="5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Li(0-)</a:t>
              </a:r>
            </a:p>
          </p:txBody>
        </p:sp>
      </p:grpSp>
      <p:grpSp>
        <p:nvGrpSpPr>
          <p:cNvPr id="6188" name="Group 44"/>
          <p:cNvGrpSpPr>
            <a:grpSpLocks/>
          </p:cNvGrpSpPr>
          <p:nvPr/>
        </p:nvGrpSpPr>
        <p:grpSpPr bwMode="auto">
          <a:xfrm>
            <a:off x="1323975" y="3746500"/>
            <a:ext cx="2073275" cy="822325"/>
            <a:chOff x="1142" y="2318"/>
            <a:chExt cx="1306" cy="518"/>
          </a:xfrm>
        </p:grpSpPr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1142" y="2438"/>
              <a:ext cx="1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u(t)=L</a:t>
              </a:r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1706" y="2318"/>
              <a:ext cx="4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di(t)</a:t>
              </a:r>
            </a:p>
            <a:p>
              <a:r>
                <a:rPr lang="en-US" altLang="zh-CN"/>
                <a:t> dt</a:t>
              </a:r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1764" y="2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5133975" y="3983038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U(S)=SLI(S)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–Li(0-)</a:t>
            </a:r>
          </a:p>
        </p:txBody>
      </p:sp>
      <p:grpSp>
        <p:nvGrpSpPr>
          <p:cNvPr id="6200" name="Group 56"/>
          <p:cNvGrpSpPr>
            <a:grpSpLocks/>
          </p:cNvGrpSpPr>
          <p:nvPr/>
        </p:nvGrpSpPr>
        <p:grpSpPr bwMode="auto">
          <a:xfrm>
            <a:off x="1371600" y="5194300"/>
            <a:ext cx="3429000" cy="838200"/>
            <a:chOff x="3168" y="2918"/>
            <a:chExt cx="2160" cy="528"/>
          </a:xfrm>
        </p:grpSpPr>
        <p:sp>
          <p:nvSpPr>
            <p:cNvPr id="6192" name="Text Box 48"/>
            <p:cNvSpPr txBox="1">
              <a:spLocks noChangeArrowheads="1"/>
            </p:cNvSpPr>
            <p:nvPr/>
          </p:nvSpPr>
          <p:spPr bwMode="auto">
            <a:xfrm>
              <a:off x="3168" y="302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      U(S)+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6195" name="Group 51"/>
            <p:cNvGrpSpPr>
              <a:grpSpLocks/>
            </p:cNvGrpSpPr>
            <p:nvPr/>
          </p:nvGrpSpPr>
          <p:grpSpPr bwMode="auto">
            <a:xfrm>
              <a:off x="3626" y="2918"/>
              <a:ext cx="586" cy="518"/>
              <a:chOff x="3590" y="2918"/>
              <a:chExt cx="586" cy="518"/>
            </a:xfrm>
          </p:grpSpPr>
          <p:sp>
            <p:nvSpPr>
              <p:cNvPr id="6193" name="Text Box 49"/>
              <p:cNvSpPr txBox="1">
                <a:spLocks noChangeArrowheads="1"/>
              </p:cNvSpPr>
              <p:nvPr/>
            </p:nvSpPr>
            <p:spPr bwMode="auto">
              <a:xfrm>
                <a:off x="3590" y="2918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1</a:t>
                </a:r>
              </a:p>
              <a:p>
                <a:r>
                  <a:rPr lang="en-US" altLang="zh-CN"/>
                  <a:t>SL</a:t>
                </a:r>
              </a:p>
            </p:txBody>
          </p:sp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>
                <a:off x="3648" y="31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99" name="Group 55"/>
            <p:cNvGrpSpPr>
              <a:grpSpLocks/>
            </p:cNvGrpSpPr>
            <p:nvPr/>
          </p:nvGrpSpPr>
          <p:grpSpPr bwMode="auto">
            <a:xfrm>
              <a:off x="4368" y="2928"/>
              <a:ext cx="586" cy="518"/>
              <a:chOff x="4368" y="2928"/>
              <a:chExt cx="586" cy="518"/>
            </a:xfrm>
          </p:grpSpPr>
          <p:sp>
            <p:nvSpPr>
              <p:cNvPr id="6197" name="Text Box 53"/>
              <p:cNvSpPr txBox="1">
                <a:spLocks noChangeArrowheads="1"/>
              </p:cNvSpPr>
              <p:nvPr/>
            </p:nvSpPr>
            <p:spPr bwMode="auto">
              <a:xfrm>
                <a:off x="4368" y="2928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i(0-)</a:t>
                </a:r>
              </a:p>
              <a:p>
                <a:r>
                  <a:rPr lang="en-US" altLang="zh-CN"/>
                  <a:t> S</a:t>
                </a:r>
              </a:p>
            </p:txBody>
          </p:sp>
          <p:sp>
            <p:nvSpPr>
              <p:cNvPr id="6198" name="Freeform 54"/>
              <p:cNvSpPr>
                <a:spLocks/>
              </p:cNvSpPr>
              <p:nvPr/>
            </p:nvSpPr>
            <p:spPr bwMode="auto">
              <a:xfrm>
                <a:off x="4426" y="3178"/>
                <a:ext cx="326" cy="2"/>
              </a:xfrm>
              <a:custGeom>
                <a:avLst/>
                <a:gdLst>
                  <a:gd name="T0" fmla="*/ 0 w 326"/>
                  <a:gd name="T1" fmla="*/ 0 h 2"/>
                  <a:gd name="T2" fmla="*/ 326 w 32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6" h="2">
                    <a:moveTo>
                      <a:pt x="0" y="0"/>
                    </a:moveTo>
                    <a:lnTo>
                      <a:pt x="326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241" name="Group 97"/>
          <p:cNvGrpSpPr>
            <a:grpSpLocks/>
          </p:cNvGrpSpPr>
          <p:nvPr/>
        </p:nvGrpSpPr>
        <p:grpSpPr bwMode="auto">
          <a:xfrm>
            <a:off x="5257800" y="4510088"/>
            <a:ext cx="2490788" cy="2208212"/>
            <a:chOff x="3312" y="2496"/>
            <a:chExt cx="1569" cy="1391"/>
          </a:xfrm>
        </p:grpSpPr>
        <p:grpSp>
          <p:nvGrpSpPr>
            <p:cNvPr id="6203" name="Group 59"/>
            <p:cNvGrpSpPr>
              <a:grpSpLocks/>
            </p:cNvGrpSpPr>
            <p:nvPr/>
          </p:nvGrpSpPr>
          <p:grpSpPr bwMode="auto">
            <a:xfrm rot="-5400000">
              <a:off x="4066" y="2765"/>
              <a:ext cx="79" cy="292"/>
              <a:chOff x="3340" y="2927"/>
              <a:chExt cx="79" cy="292"/>
            </a:xfrm>
          </p:grpSpPr>
          <p:sp>
            <p:nvSpPr>
              <p:cNvPr id="6204" name="Freeform 60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Freeform 61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Freeform 62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07" name="Oval 63"/>
            <p:cNvSpPr>
              <a:spLocks noChangeArrowheads="1"/>
            </p:cNvSpPr>
            <p:nvPr/>
          </p:nvSpPr>
          <p:spPr bwMode="auto">
            <a:xfrm>
              <a:off x="3312" y="2907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Oval 64"/>
            <p:cNvSpPr>
              <a:spLocks noChangeArrowheads="1"/>
            </p:cNvSpPr>
            <p:nvPr/>
          </p:nvSpPr>
          <p:spPr bwMode="auto">
            <a:xfrm>
              <a:off x="4824" y="2911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Freeform 65"/>
            <p:cNvSpPr>
              <a:spLocks/>
            </p:cNvSpPr>
            <p:nvPr/>
          </p:nvSpPr>
          <p:spPr bwMode="auto">
            <a:xfrm>
              <a:off x="3372" y="2940"/>
              <a:ext cx="588" cy="1"/>
            </a:xfrm>
            <a:custGeom>
              <a:avLst/>
              <a:gdLst>
                <a:gd name="T0" fmla="*/ 0 w 588"/>
                <a:gd name="T1" fmla="*/ 0 h 1"/>
                <a:gd name="T2" fmla="*/ 588 w 58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1">
                  <a:moveTo>
                    <a:pt x="0" y="0"/>
                  </a:moveTo>
                  <a:lnTo>
                    <a:pt x="5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1" name="Line 67"/>
            <p:cNvSpPr>
              <a:spLocks noChangeShapeType="1"/>
            </p:cNvSpPr>
            <p:nvPr/>
          </p:nvSpPr>
          <p:spPr bwMode="auto">
            <a:xfrm>
              <a:off x="3456" y="293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3" name="Text Box 69"/>
            <p:cNvSpPr txBox="1">
              <a:spLocks noChangeArrowheads="1"/>
            </p:cNvSpPr>
            <p:nvPr/>
          </p:nvSpPr>
          <p:spPr bwMode="auto">
            <a:xfrm>
              <a:off x="3360" y="2656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I(S)</a:t>
              </a:r>
            </a:p>
          </p:txBody>
        </p:sp>
        <p:sp>
          <p:nvSpPr>
            <p:cNvPr id="6214" name="Text Box 70"/>
            <p:cNvSpPr txBox="1">
              <a:spLocks noChangeArrowheads="1"/>
            </p:cNvSpPr>
            <p:nvPr/>
          </p:nvSpPr>
          <p:spPr bwMode="auto">
            <a:xfrm>
              <a:off x="3328" y="35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215" name="Text Box 71"/>
            <p:cNvSpPr txBox="1">
              <a:spLocks noChangeArrowheads="1"/>
            </p:cNvSpPr>
            <p:nvPr/>
          </p:nvSpPr>
          <p:spPr bwMode="auto">
            <a:xfrm>
              <a:off x="4656" y="3483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216" name="Text Box 72"/>
            <p:cNvSpPr txBox="1">
              <a:spLocks noChangeArrowheads="1"/>
            </p:cNvSpPr>
            <p:nvPr/>
          </p:nvSpPr>
          <p:spPr bwMode="auto">
            <a:xfrm>
              <a:off x="3914" y="3569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6217" name="Oval 73"/>
            <p:cNvSpPr>
              <a:spLocks noChangeAspect="1" noChangeArrowheads="1"/>
            </p:cNvSpPr>
            <p:nvPr/>
          </p:nvSpPr>
          <p:spPr bwMode="auto">
            <a:xfrm>
              <a:off x="3996" y="333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Freeform 77"/>
            <p:cNvSpPr>
              <a:spLocks/>
            </p:cNvSpPr>
            <p:nvPr/>
          </p:nvSpPr>
          <p:spPr bwMode="auto">
            <a:xfrm>
              <a:off x="4116" y="3348"/>
              <a:ext cx="1" cy="228"/>
            </a:xfrm>
            <a:custGeom>
              <a:avLst/>
              <a:gdLst>
                <a:gd name="T0" fmla="*/ 0 w 1"/>
                <a:gd name="T1" fmla="*/ 0 h 228"/>
                <a:gd name="T2" fmla="*/ 0 w 1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">
                  <a:moveTo>
                    <a:pt x="0" y="0"/>
                  </a:moveTo>
                  <a:lnTo>
                    <a:pt x="0" y="22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2" name="Freeform 78"/>
            <p:cNvSpPr>
              <a:spLocks/>
            </p:cNvSpPr>
            <p:nvPr/>
          </p:nvSpPr>
          <p:spPr bwMode="auto">
            <a:xfrm>
              <a:off x="4248" y="2940"/>
              <a:ext cx="588" cy="1"/>
            </a:xfrm>
            <a:custGeom>
              <a:avLst/>
              <a:gdLst>
                <a:gd name="T0" fmla="*/ 0 w 588"/>
                <a:gd name="T1" fmla="*/ 0 h 1"/>
                <a:gd name="T2" fmla="*/ 588 w 58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8" h="1">
                  <a:moveTo>
                    <a:pt x="0" y="0"/>
                  </a:moveTo>
                  <a:lnTo>
                    <a:pt x="5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27" name="Group 83"/>
            <p:cNvGrpSpPr>
              <a:grpSpLocks/>
            </p:cNvGrpSpPr>
            <p:nvPr/>
          </p:nvGrpSpPr>
          <p:grpSpPr bwMode="auto">
            <a:xfrm>
              <a:off x="3996" y="2496"/>
              <a:ext cx="314" cy="415"/>
              <a:chOff x="5136" y="2688"/>
              <a:chExt cx="314" cy="415"/>
            </a:xfrm>
          </p:grpSpPr>
          <p:sp>
            <p:nvSpPr>
              <p:cNvPr id="6224" name="Text Box 80"/>
              <p:cNvSpPr txBox="1">
                <a:spLocks noChangeArrowheads="1"/>
              </p:cNvSpPr>
              <p:nvPr/>
            </p:nvSpPr>
            <p:spPr bwMode="auto">
              <a:xfrm>
                <a:off x="5136" y="2688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 1</a:t>
                </a:r>
              </a:p>
            </p:txBody>
          </p:sp>
          <p:sp>
            <p:nvSpPr>
              <p:cNvPr id="6225" name="Line 81"/>
              <p:cNvSpPr>
                <a:spLocks noChangeShapeType="1"/>
              </p:cNvSpPr>
              <p:nvPr/>
            </p:nvSpPr>
            <p:spPr bwMode="auto">
              <a:xfrm>
                <a:off x="5184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Text Box 82"/>
              <p:cNvSpPr txBox="1">
                <a:spLocks noChangeArrowheads="1"/>
              </p:cNvSpPr>
              <p:nvPr/>
            </p:nvSpPr>
            <p:spPr bwMode="auto">
              <a:xfrm>
                <a:off x="5138" y="2853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SL</a:t>
                </a:r>
              </a:p>
            </p:txBody>
          </p:sp>
        </p:grpSp>
        <p:grpSp>
          <p:nvGrpSpPr>
            <p:cNvPr id="6230" name="Group 86"/>
            <p:cNvGrpSpPr>
              <a:grpSpLocks/>
            </p:cNvGrpSpPr>
            <p:nvPr/>
          </p:nvGrpSpPr>
          <p:grpSpPr bwMode="auto">
            <a:xfrm>
              <a:off x="4154" y="3050"/>
              <a:ext cx="646" cy="428"/>
              <a:chOff x="3962" y="3326"/>
              <a:chExt cx="646" cy="428"/>
            </a:xfrm>
          </p:grpSpPr>
          <p:sp>
            <p:nvSpPr>
              <p:cNvPr id="6223" name="Text Box 79"/>
              <p:cNvSpPr txBox="1">
                <a:spLocks noChangeArrowheads="1"/>
              </p:cNvSpPr>
              <p:nvPr/>
            </p:nvSpPr>
            <p:spPr bwMode="auto">
              <a:xfrm>
                <a:off x="3962" y="3326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i(0-) </a:t>
                </a:r>
                <a:endParaRPr lang="en-US" altLang="zh-CN" sz="2000" b="0"/>
              </a:p>
            </p:txBody>
          </p:sp>
          <p:sp>
            <p:nvSpPr>
              <p:cNvPr id="6228" name="Text Box 84"/>
              <p:cNvSpPr txBox="1">
                <a:spLocks noChangeArrowheads="1"/>
              </p:cNvSpPr>
              <p:nvPr/>
            </p:nvSpPr>
            <p:spPr bwMode="auto">
              <a:xfrm>
                <a:off x="4008" y="3504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  <a:endParaRPr lang="en-US" altLang="zh-CN" b="0"/>
              </a:p>
            </p:txBody>
          </p:sp>
          <p:sp>
            <p:nvSpPr>
              <p:cNvPr id="6229" name="Line 85"/>
              <p:cNvSpPr>
                <a:spLocks noChangeShapeType="1"/>
              </p:cNvSpPr>
              <p:nvPr/>
            </p:nvSpPr>
            <p:spPr bwMode="auto">
              <a:xfrm>
                <a:off x="3984" y="35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33" name="Group 89"/>
            <p:cNvGrpSpPr>
              <a:grpSpLocks/>
            </p:cNvGrpSpPr>
            <p:nvPr/>
          </p:nvGrpSpPr>
          <p:grpSpPr bwMode="auto">
            <a:xfrm>
              <a:off x="3732" y="2940"/>
              <a:ext cx="264" cy="505"/>
              <a:chOff x="3540" y="3096"/>
              <a:chExt cx="264" cy="505"/>
            </a:xfrm>
          </p:grpSpPr>
          <p:sp>
            <p:nvSpPr>
              <p:cNvPr id="6231" name="Freeform 87"/>
              <p:cNvSpPr>
                <a:spLocks/>
              </p:cNvSpPr>
              <p:nvPr/>
            </p:nvSpPr>
            <p:spPr bwMode="auto">
              <a:xfrm>
                <a:off x="3540" y="3096"/>
                <a:ext cx="1" cy="504"/>
              </a:xfrm>
              <a:custGeom>
                <a:avLst/>
                <a:gdLst>
                  <a:gd name="T0" fmla="*/ 0 w 1"/>
                  <a:gd name="T1" fmla="*/ 0 h 504"/>
                  <a:gd name="T2" fmla="*/ 0 w 1"/>
                  <a:gd name="T3" fmla="*/ 504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504">
                    <a:moveTo>
                      <a:pt x="0" y="0"/>
                    </a:moveTo>
                    <a:lnTo>
                      <a:pt x="0" y="50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2" name="Freeform 88"/>
              <p:cNvSpPr>
                <a:spLocks/>
              </p:cNvSpPr>
              <p:nvPr/>
            </p:nvSpPr>
            <p:spPr bwMode="auto">
              <a:xfrm>
                <a:off x="3540" y="3600"/>
                <a:ext cx="264" cy="1"/>
              </a:xfrm>
              <a:custGeom>
                <a:avLst/>
                <a:gdLst>
                  <a:gd name="T0" fmla="*/ 0 w 264"/>
                  <a:gd name="T1" fmla="*/ 0 h 1"/>
                  <a:gd name="T2" fmla="*/ 264 w 26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4" h="1">
                    <a:moveTo>
                      <a:pt x="0" y="0"/>
                    </a:moveTo>
                    <a:lnTo>
                      <a:pt x="26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35" name="Freeform 91"/>
            <p:cNvSpPr>
              <a:spLocks/>
            </p:cNvSpPr>
            <p:nvPr/>
          </p:nvSpPr>
          <p:spPr bwMode="auto">
            <a:xfrm flipH="1">
              <a:off x="4595" y="2940"/>
              <a:ext cx="1" cy="504"/>
            </a:xfrm>
            <a:custGeom>
              <a:avLst/>
              <a:gdLst>
                <a:gd name="T0" fmla="*/ 0 w 1"/>
                <a:gd name="T1" fmla="*/ 0 h 504"/>
                <a:gd name="T2" fmla="*/ 0 w 1"/>
                <a:gd name="T3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04">
                  <a:moveTo>
                    <a:pt x="0" y="0"/>
                  </a:moveTo>
                  <a:lnTo>
                    <a:pt x="0" y="5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Freeform 92"/>
            <p:cNvSpPr>
              <a:spLocks/>
            </p:cNvSpPr>
            <p:nvPr/>
          </p:nvSpPr>
          <p:spPr bwMode="auto">
            <a:xfrm>
              <a:off x="4224" y="3440"/>
              <a:ext cx="372" cy="4"/>
            </a:xfrm>
            <a:custGeom>
              <a:avLst/>
              <a:gdLst>
                <a:gd name="T0" fmla="*/ 372 w 372"/>
                <a:gd name="T1" fmla="*/ 0 h 4"/>
                <a:gd name="T2" fmla="*/ 0 w 372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2" h="4">
                  <a:moveTo>
                    <a:pt x="372" y="0"/>
                  </a:moveTo>
                  <a:lnTo>
                    <a:pt x="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7" name="Freeform 93"/>
            <p:cNvSpPr>
              <a:spLocks/>
            </p:cNvSpPr>
            <p:nvPr/>
          </p:nvSpPr>
          <p:spPr bwMode="auto">
            <a:xfrm flipH="1">
              <a:off x="3792" y="3444"/>
              <a:ext cx="148" cy="1"/>
            </a:xfrm>
            <a:custGeom>
              <a:avLst/>
              <a:gdLst>
                <a:gd name="T0" fmla="*/ 148 w 148"/>
                <a:gd name="T1" fmla="*/ 0 h 1"/>
                <a:gd name="T2" fmla="*/ 0 w 14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">
                  <a:moveTo>
                    <a:pt x="148" y="0"/>
                  </a:moveTo>
                  <a:lnTo>
                    <a:pt x="0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4" name="Group 100"/>
          <p:cNvGrpSpPr>
            <a:grpSpLocks/>
          </p:cNvGrpSpPr>
          <p:nvPr/>
        </p:nvGrpSpPr>
        <p:grpSpPr bwMode="auto">
          <a:xfrm>
            <a:off x="3076575" y="3762375"/>
            <a:ext cx="1968500" cy="830263"/>
            <a:chOff x="1938" y="2223"/>
            <a:chExt cx="1240" cy="523"/>
          </a:xfrm>
        </p:grpSpPr>
        <p:sp>
          <p:nvSpPr>
            <p:cNvPr id="6190" name="Text Box 46"/>
            <p:cNvSpPr txBox="1">
              <a:spLocks noChangeArrowheads="1"/>
            </p:cNvSpPr>
            <p:nvPr/>
          </p:nvSpPr>
          <p:spPr bwMode="auto">
            <a:xfrm>
              <a:off x="2254" y="22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  <p:sp>
          <p:nvSpPr>
            <p:cNvPr id="6239" name="Text Box 95"/>
            <p:cNvSpPr txBox="1">
              <a:spLocks noChangeArrowheads="1"/>
            </p:cNvSpPr>
            <p:nvPr/>
          </p:nvSpPr>
          <p:spPr bwMode="auto">
            <a:xfrm>
              <a:off x="2016" y="2496"/>
              <a:ext cx="11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ea typeface="楷体_GB2312" pitchFamily="49" charset="-122"/>
                </a:rPr>
                <a:t>微分性质</a:t>
              </a:r>
            </a:p>
          </p:txBody>
        </p:sp>
        <p:sp>
          <p:nvSpPr>
            <p:cNvPr id="6240" name="Line 96"/>
            <p:cNvSpPr>
              <a:spLocks noChangeShapeType="1"/>
            </p:cNvSpPr>
            <p:nvPr/>
          </p:nvSpPr>
          <p:spPr bwMode="auto">
            <a:xfrm>
              <a:off x="1938" y="2501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72" name="Group 128"/>
          <p:cNvGrpSpPr>
            <a:grpSpLocks/>
          </p:cNvGrpSpPr>
          <p:nvPr/>
        </p:nvGrpSpPr>
        <p:grpSpPr bwMode="auto">
          <a:xfrm>
            <a:off x="1295400" y="1231900"/>
            <a:ext cx="2159000" cy="954088"/>
            <a:chOff x="816" y="624"/>
            <a:chExt cx="1360" cy="601"/>
          </a:xfrm>
        </p:grpSpPr>
        <p:sp>
          <p:nvSpPr>
            <p:cNvPr id="6250" name="Oval 106"/>
            <p:cNvSpPr>
              <a:spLocks noChangeArrowheads="1"/>
            </p:cNvSpPr>
            <p:nvPr/>
          </p:nvSpPr>
          <p:spPr bwMode="auto">
            <a:xfrm>
              <a:off x="888" y="875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" name="Oval 107"/>
            <p:cNvSpPr>
              <a:spLocks noChangeArrowheads="1"/>
            </p:cNvSpPr>
            <p:nvPr/>
          </p:nvSpPr>
          <p:spPr bwMode="auto">
            <a:xfrm>
              <a:off x="2048" y="875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" name="Line 108"/>
            <p:cNvSpPr>
              <a:spLocks noChangeShapeType="1"/>
            </p:cNvSpPr>
            <p:nvPr/>
          </p:nvSpPr>
          <p:spPr bwMode="auto">
            <a:xfrm>
              <a:off x="936" y="90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Line 109"/>
            <p:cNvSpPr>
              <a:spLocks noChangeShapeType="1"/>
            </p:cNvSpPr>
            <p:nvPr/>
          </p:nvSpPr>
          <p:spPr bwMode="auto">
            <a:xfrm>
              <a:off x="1616" y="90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Line 110"/>
            <p:cNvSpPr>
              <a:spLocks noChangeShapeType="1"/>
            </p:cNvSpPr>
            <p:nvPr/>
          </p:nvSpPr>
          <p:spPr bwMode="auto">
            <a:xfrm>
              <a:off x="1080" y="90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Text Box 111"/>
            <p:cNvSpPr txBox="1">
              <a:spLocks noChangeArrowheads="1"/>
            </p:cNvSpPr>
            <p:nvPr/>
          </p:nvSpPr>
          <p:spPr bwMode="auto">
            <a:xfrm>
              <a:off x="1406" y="64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sp>
          <p:nvSpPr>
            <p:cNvPr id="6256" name="Text Box 112"/>
            <p:cNvSpPr txBox="1">
              <a:spLocks noChangeArrowheads="1"/>
            </p:cNvSpPr>
            <p:nvPr/>
          </p:nvSpPr>
          <p:spPr bwMode="auto">
            <a:xfrm>
              <a:off x="986" y="624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i(t)</a:t>
              </a:r>
            </a:p>
          </p:txBody>
        </p:sp>
        <p:sp>
          <p:nvSpPr>
            <p:cNvPr id="6257" name="Text Box 113"/>
            <p:cNvSpPr txBox="1">
              <a:spLocks noChangeArrowheads="1"/>
            </p:cNvSpPr>
            <p:nvPr/>
          </p:nvSpPr>
          <p:spPr bwMode="auto">
            <a:xfrm>
              <a:off x="816" y="92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258" name="Text Box 114"/>
            <p:cNvSpPr txBox="1">
              <a:spLocks noChangeArrowheads="1"/>
            </p:cNvSpPr>
            <p:nvPr/>
          </p:nvSpPr>
          <p:spPr bwMode="auto">
            <a:xfrm>
              <a:off x="1964" y="819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259" name="Text Box 115"/>
            <p:cNvSpPr txBox="1">
              <a:spLocks noChangeArrowheads="1"/>
            </p:cNvSpPr>
            <p:nvPr/>
          </p:nvSpPr>
          <p:spPr bwMode="auto">
            <a:xfrm>
              <a:off x="1282" y="937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u(t)</a:t>
              </a:r>
            </a:p>
          </p:txBody>
        </p:sp>
        <p:sp>
          <p:nvSpPr>
            <p:cNvPr id="6260" name="Rectangle 116"/>
            <p:cNvSpPr>
              <a:spLocks noChangeArrowheads="1"/>
            </p:cNvSpPr>
            <p:nvPr/>
          </p:nvSpPr>
          <p:spPr bwMode="auto">
            <a:xfrm rot="-5400000">
              <a:off x="1456" y="78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73" name="Group 129"/>
          <p:cNvGrpSpPr>
            <a:grpSpLocks/>
          </p:cNvGrpSpPr>
          <p:nvPr/>
        </p:nvGrpSpPr>
        <p:grpSpPr bwMode="auto">
          <a:xfrm>
            <a:off x="5238750" y="1179513"/>
            <a:ext cx="2159000" cy="979487"/>
            <a:chOff x="3268" y="557"/>
            <a:chExt cx="1360" cy="617"/>
          </a:xfrm>
        </p:grpSpPr>
        <p:sp>
          <p:nvSpPr>
            <p:cNvPr id="6261" name="Oval 117"/>
            <p:cNvSpPr>
              <a:spLocks noChangeArrowheads="1"/>
            </p:cNvSpPr>
            <p:nvPr/>
          </p:nvSpPr>
          <p:spPr bwMode="auto">
            <a:xfrm>
              <a:off x="3340" y="824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2" name="Oval 118"/>
            <p:cNvSpPr>
              <a:spLocks noChangeArrowheads="1"/>
            </p:cNvSpPr>
            <p:nvPr/>
          </p:nvSpPr>
          <p:spPr bwMode="auto">
            <a:xfrm>
              <a:off x="4500" y="824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3" name="Line 119"/>
            <p:cNvSpPr>
              <a:spLocks noChangeShapeType="1"/>
            </p:cNvSpPr>
            <p:nvPr/>
          </p:nvSpPr>
          <p:spPr bwMode="auto">
            <a:xfrm>
              <a:off x="3388" y="85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4" name="Line 120"/>
            <p:cNvSpPr>
              <a:spLocks noChangeShapeType="1"/>
            </p:cNvSpPr>
            <p:nvPr/>
          </p:nvSpPr>
          <p:spPr bwMode="auto">
            <a:xfrm>
              <a:off x="4068" y="85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121"/>
            <p:cNvSpPr>
              <a:spLocks noChangeShapeType="1"/>
            </p:cNvSpPr>
            <p:nvPr/>
          </p:nvSpPr>
          <p:spPr bwMode="auto">
            <a:xfrm>
              <a:off x="3532" y="8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Text Box 122"/>
            <p:cNvSpPr txBox="1">
              <a:spLocks noChangeArrowheads="1"/>
            </p:cNvSpPr>
            <p:nvPr/>
          </p:nvSpPr>
          <p:spPr bwMode="auto">
            <a:xfrm>
              <a:off x="3858" y="593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sp>
          <p:nvSpPr>
            <p:cNvPr id="6267" name="Text Box 123"/>
            <p:cNvSpPr txBox="1">
              <a:spLocks noChangeArrowheads="1"/>
            </p:cNvSpPr>
            <p:nvPr/>
          </p:nvSpPr>
          <p:spPr bwMode="auto">
            <a:xfrm>
              <a:off x="3422" y="557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</a:t>
              </a:r>
            </a:p>
          </p:txBody>
        </p:sp>
        <p:sp>
          <p:nvSpPr>
            <p:cNvPr id="6268" name="Text Box 124"/>
            <p:cNvSpPr txBox="1">
              <a:spLocks noChangeArrowheads="1"/>
            </p:cNvSpPr>
            <p:nvPr/>
          </p:nvSpPr>
          <p:spPr bwMode="auto">
            <a:xfrm>
              <a:off x="3268" y="87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6269" name="Text Box 125"/>
            <p:cNvSpPr txBox="1">
              <a:spLocks noChangeArrowheads="1"/>
            </p:cNvSpPr>
            <p:nvPr/>
          </p:nvSpPr>
          <p:spPr bwMode="auto">
            <a:xfrm>
              <a:off x="4416" y="76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6270" name="Text Box 126"/>
            <p:cNvSpPr txBox="1">
              <a:spLocks noChangeArrowheads="1"/>
            </p:cNvSpPr>
            <p:nvPr/>
          </p:nvSpPr>
          <p:spPr bwMode="auto">
            <a:xfrm>
              <a:off x="3734" y="886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 rot="-5400000">
              <a:off x="3908" y="733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1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61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84225" y="104140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、线性时不变电容元件</a:t>
            </a:r>
          </a:p>
        </p:txBody>
      </p:sp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5105400" y="2351088"/>
            <a:ext cx="2565400" cy="1890712"/>
            <a:chOff x="3252" y="681"/>
            <a:chExt cx="1616" cy="1191"/>
          </a:xfrm>
        </p:grpSpPr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3252" y="967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3312" y="998"/>
              <a:ext cx="732" cy="3"/>
            </a:xfrm>
            <a:custGeom>
              <a:avLst/>
              <a:gdLst>
                <a:gd name="T0" fmla="*/ 0 w 732"/>
                <a:gd name="T1" fmla="*/ 3 h 3"/>
                <a:gd name="T2" fmla="*/ 732 w 73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2" h="3">
                  <a:moveTo>
                    <a:pt x="0" y="3"/>
                  </a:moveTo>
                  <a:lnTo>
                    <a:pt x="73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4076" y="996"/>
              <a:ext cx="734" cy="2"/>
            </a:xfrm>
            <a:custGeom>
              <a:avLst/>
              <a:gdLst>
                <a:gd name="T0" fmla="*/ 0 w 734"/>
                <a:gd name="T1" fmla="*/ 0 h 2"/>
                <a:gd name="T2" fmla="*/ 734 w 734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34" h="2">
                  <a:moveTo>
                    <a:pt x="0" y="0"/>
                  </a:moveTo>
                  <a:lnTo>
                    <a:pt x="734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3408" y="9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Text Box 40"/>
            <p:cNvSpPr txBox="1">
              <a:spLocks noChangeArrowheads="1"/>
            </p:cNvSpPr>
            <p:nvPr/>
          </p:nvSpPr>
          <p:spPr bwMode="auto">
            <a:xfrm>
              <a:off x="3350" y="732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I(S)</a:t>
              </a:r>
            </a:p>
          </p:txBody>
        </p:sp>
        <p:sp>
          <p:nvSpPr>
            <p:cNvPr id="7209" name="Text Box 41"/>
            <p:cNvSpPr txBox="1">
              <a:spLocks noChangeArrowheads="1"/>
            </p:cNvSpPr>
            <p:nvPr/>
          </p:nvSpPr>
          <p:spPr bwMode="auto">
            <a:xfrm>
              <a:off x="3360" y="158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840" y="1584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grpSp>
          <p:nvGrpSpPr>
            <p:cNvPr id="7213" name="Group 45"/>
            <p:cNvGrpSpPr>
              <a:grpSpLocks/>
            </p:cNvGrpSpPr>
            <p:nvPr/>
          </p:nvGrpSpPr>
          <p:grpSpPr bwMode="auto">
            <a:xfrm rot="5400000">
              <a:off x="3960" y="976"/>
              <a:ext cx="192" cy="48"/>
              <a:chOff x="960" y="2688"/>
              <a:chExt cx="192" cy="48"/>
            </a:xfrm>
          </p:grpSpPr>
          <p:sp>
            <p:nvSpPr>
              <p:cNvPr id="7214" name="Line 46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Line 47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8" name="Text Box 50"/>
            <p:cNvSpPr txBox="1">
              <a:spLocks noChangeArrowheads="1"/>
            </p:cNvSpPr>
            <p:nvPr/>
          </p:nvSpPr>
          <p:spPr bwMode="auto">
            <a:xfrm>
              <a:off x="3902" y="681"/>
              <a:ext cx="4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SC</a:t>
              </a:r>
            </a:p>
          </p:txBody>
        </p:sp>
        <p:sp>
          <p:nvSpPr>
            <p:cNvPr id="7222" name="Rectangle 54"/>
            <p:cNvSpPr>
              <a:spLocks noChangeArrowheads="1"/>
            </p:cNvSpPr>
            <p:nvPr/>
          </p:nvSpPr>
          <p:spPr bwMode="auto">
            <a:xfrm>
              <a:off x="4560" y="15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4800" y="960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36" name="Group 68"/>
            <p:cNvGrpSpPr>
              <a:grpSpLocks/>
            </p:cNvGrpSpPr>
            <p:nvPr/>
          </p:nvGrpSpPr>
          <p:grpSpPr bwMode="auto">
            <a:xfrm>
              <a:off x="3935" y="1355"/>
              <a:ext cx="227" cy="230"/>
              <a:chOff x="3935" y="1487"/>
              <a:chExt cx="227" cy="230"/>
            </a:xfrm>
          </p:grpSpPr>
          <p:sp>
            <p:nvSpPr>
              <p:cNvPr id="7226" name="Oval 58"/>
              <p:cNvSpPr>
                <a:spLocks noChangeAspect="1" noChangeArrowheads="1"/>
              </p:cNvSpPr>
              <p:nvPr/>
            </p:nvSpPr>
            <p:spPr bwMode="auto">
              <a:xfrm rot="-5400000">
                <a:off x="3935" y="1490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Freeform 59"/>
              <p:cNvSpPr>
                <a:spLocks/>
              </p:cNvSpPr>
              <p:nvPr/>
            </p:nvSpPr>
            <p:spPr bwMode="auto">
              <a:xfrm>
                <a:off x="4048" y="1487"/>
                <a:ext cx="2" cy="225"/>
              </a:xfrm>
              <a:custGeom>
                <a:avLst/>
                <a:gdLst>
                  <a:gd name="T0" fmla="*/ 0 w 2"/>
                  <a:gd name="T1" fmla="*/ 225 h 225"/>
                  <a:gd name="T2" fmla="*/ 2 w 2"/>
                  <a:gd name="T3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225">
                    <a:moveTo>
                      <a:pt x="0" y="225"/>
                    </a:moveTo>
                    <a:lnTo>
                      <a:pt x="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3684" y="1456"/>
              <a:ext cx="252" cy="1"/>
            </a:xfrm>
            <a:custGeom>
              <a:avLst/>
              <a:gdLst>
                <a:gd name="T0" fmla="*/ 252 w 252"/>
                <a:gd name="T1" fmla="*/ 0 h 1"/>
                <a:gd name="T2" fmla="*/ 0 w 2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2" h="1">
                  <a:moveTo>
                    <a:pt x="252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>
              <a:off x="3684" y="1000"/>
              <a:ext cx="1" cy="464"/>
            </a:xfrm>
            <a:custGeom>
              <a:avLst/>
              <a:gdLst>
                <a:gd name="T0" fmla="*/ 0 w 1"/>
                <a:gd name="T1" fmla="*/ 464 h 464"/>
                <a:gd name="T2" fmla="*/ 0 w 1"/>
                <a:gd name="T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4">
                  <a:moveTo>
                    <a:pt x="0" y="46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flipH="1">
              <a:off x="3744" y="14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 flipH="1">
              <a:off x="4164" y="1460"/>
              <a:ext cx="252" cy="1"/>
            </a:xfrm>
            <a:custGeom>
              <a:avLst/>
              <a:gdLst>
                <a:gd name="T0" fmla="*/ 252 w 252"/>
                <a:gd name="T1" fmla="*/ 0 h 1"/>
                <a:gd name="T2" fmla="*/ 0 w 2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2" h="1">
                  <a:moveTo>
                    <a:pt x="252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4416" y="996"/>
              <a:ext cx="1" cy="472"/>
            </a:xfrm>
            <a:custGeom>
              <a:avLst/>
              <a:gdLst>
                <a:gd name="T0" fmla="*/ 0 w 1"/>
                <a:gd name="T1" fmla="*/ 472 h 472"/>
                <a:gd name="T2" fmla="*/ 1 w 1"/>
                <a:gd name="T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72">
                  <a:moveTo>
                    <a:pt x="0" y="472"/>
                  </a:moveTo>
                  <a:lnTo>
                    <a:pt x="1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Text Box 72"/>
            <p:cNvSpPr txBox="1">
              <a:spLocks noChangeArrowheads="1"/>
            </p:cNvSpPr>
            <p:nvPr/>
          </p:nvSpPr>
          <p:spPr bwMode="auto">
            <a:xfrm>
              <a:off x="3698" y="1137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cu(0-)</a:t>
              </a:r>
            </a:p>
          </p:txBody>
        </p:sp>
      </p:grpSp>
      <p:grpSp>
        <p:nvGrpSpPr>
          <p:cNvPr id="7251" name="Group 83"/>
          <p:cNvGrpSpPr>
            <a:grpSpLocks/>
          </p:cNvGrpSpPr>
          <p:nvPr/>
        </p:nvGrpSpPr>
        <p:grpSpPr bwMode="auto">
          <a:xfrm>
            <a:off x="1295400" y="1574800"/>
            <a:ext cx="3429000" cy="838200"/>
            <a:chOff x="1056" y="2208"/>
            <a:chExt cx="2160" cy="528"/>
          </a:xfrm>
        </p:grpSpPr>
        <p:sp>
          <p:nvSpPr>
            <p:cNvPr id="7243" name="Text Box 75"/>
            <p:cNvSpPr txBox="1">
              <a:spLocks noChangeArrowheads="1"/>
            </p:cNvSpPr>
            <p:nvPr/>
          </p:nvSpPr>
          <p:spPr bwMode="auto">
            <a:xfrm>
              <a:off x="1056" y="231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U(S)=      I(S)+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244" name="Group 76"/>
            <p:cNvGrpSpPr>
              <a:grpSpLocks/>
            </p:cNvGrpSpPr>
            <p:nvPr/>
          </p:nvGrpSpPr>
          <p:grpSpPr bwMode="auto">
            <a:xfrm>
              <a:off x="1550" y="2208"/>
              <a:ext cx="586" cy="518"/>
              <a:chOff x="3590" y="2918"/>
              <a:chExt cx="586" cy="518"/>
            </a:xfrm>
          </p:grpSpPr>
          <p:sp>
            <p:nvSpPr>
              <p:cNvPr id="7245" name="Text Box 77"/>
              <p:cNvSpPr txBox="1">
                <a:spLocks noChangeArrowheads="1"/>
              </p:cNvSpPr>
              <p:nvPr/>
            </p:nvSpPr>
            <p:spPr bwMode="auto">
              <a:xfrm>
                <a:off x="3590" y="2918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1</a:t>
                </a:r>
              </a:p>
              <a:p>
                <a:r>
                  <a:rPr lang="en-US" altLang="zh-CN"/>
                  <a:t>SC</a:t>
                </a:r>
              </a:p>
            </p:txBody>
          </p:sp>
          <p:sp>
            <p:nvSpPr>
              <p:cNvPr id="7246" name="Line 78"/>
              <p:cNvSpPr>
                <a:spLocks noChangeShapeType="1"/>
              </p:cNvSpPr>
              <p:nvPr/>
            </p:nvSpPr>
            <p:spPr bwMode="auto">
              <a:xfrm>
                <a:off x="3648" y="31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48" name="Text Box 80"/>
            <p:cNvSpPr txBox="1">
              <a:spLocks noChangeArrowheads="1"/>
            </p:cNvSpPr>
            <p:nvPr/>
          </p:nvSpPr>
          <p:spPr bwMode="auto">
            <a:xfrm>
              <a:off x="2268" y="2218"/>
              <a:ext cx="5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u(0-)</a:t>
              </a:r>
            </a:p>
            <a:p>
              <a:r>
                <a:rPr lang="en-US" altLang="zh-CN"/>
                <a:t>  S</a:t>
              </a:r>
            </a:p>
          </p:txBody>
        </p:sp>
        <p:sp>
          <p:nvSpPr>
            <p:cNvPr id="7249" name="Freeform 81"/>
            <p:cNvSpPr>
              <a:spLocks/>
            </p:cNvSpPr>
            <p:nvPr/>
          </p:nvSpPr>
          <p:spPr bwMode="auto">
            <a:xfrm>
              <a:off x="2326" y="2468"/>
              <a:ext cx="326" cy="2"/>
            </a:xfrm>
            <a:custGeom>
              <a:avLst/>
              <a:gdLst>
                <a:gd name="T0" fmla="*/ 0 w 326"/>
                <a:gd name="T1" fmla="*/ 0 h 2"/>
                <a:gd name="T2" fmla="*/ 326 w 32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6" h="2">
                  <a:moveTo>
                    <a:pt x="0" y="0"/>
                  </a:moveTo>
                  <a:lnTo>
                    <a:pt x="326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50" name="Text Box 82"/>
          <p:cNvSpPr txBox="1">
            <a:spLocks noChangeArrowheads="1"/>
          </p:cNvSpPr>
          <p:nvPr/>
        </p:nvSpPr>
        <p:spPr bwMode="auto">
          <a:xfrm>
            <a:off x="4848225" y="17113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I(S)=SCU(S)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–Cu(0-)</a:t>
            </a:r>
          </a:p>
        </p:txBody>
      </p:sp>
      <p:sp>
        <p:nvSpPr>
          <p:cNvPr id="7252" name="Text Box 84"/>
          <p:cNvSpPr txBox="1">
            <a:spLocks noChangeArrowheads="1"/>
          </p:cNvSpPr>
          <p:nvPr/>
        </p:nvSpPr>
        <p:spPr bwMode="auto">
          <a:xfrm>
            <a:off x="838200" y="4241800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、线性时不变耦合电感元件</a:t>
            </a:r>
          </a:p>
        </p:txBody>
      </p:sp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485775" y="508000"/>
            <a:ext cx="573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电路元件的运算模型      </a:t>
            </a:r>
          </a:p>
        </p:txBody>
      </p:sp>
      <p:grpSp>
        <p:nvGrpSpPr>
          <p:cNvPr id="7261" name="Group 93"/>
          <p:cNvGrpSpPr>
            <a:grpSpLocks/>
          </p:cNvGrpSpPr>
          <p:nvPr/>
        </p:nvGrpSpPr>
        <p:grpSpPr bwMode="auto">
          <a:xfrm>
            <a:off x="1371600" y="2540000"/>
            <a:ext cx="2605088" cy="1397000"/>
            <a:chOff x="864" y="1760"/>
            <a:chExt cx="1641" cy="880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936" y="2199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984" y="2231"/>
              <a:ext cx="552" cy="1"/>
            </a:xfrm>
            <a:custGeom>
              <a:avLst/>
              <a:gdLst>
                <a:gd name="T0" fmla="*/ 0 w 552"/>
                <a:gd name="T1" fmla="*/ 0 h 1"/>
                <a:gd name="T2" fmla="*/ 552 w 5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2" h="1">
                  <a:moveTo>
                    <a:pt x="0" y="0"/>
                  </a:moveTo>
                  <a:lnTo>
                    <a:pt x="5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580" y="2228"/>
              <a:ext cx="884" cy="3"/>
            </a:xfrm>
            <a:custGeom>
              <a:avLst/>
              <a:gdLst>
                <a:gd name="T0" fmla="*/ 0 w 884"/>
                <a:gd name="T1" fmla="*/ 0 h 3"/>
                <a:gd name="T2" fmla="*/ 884 w 884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4" h="3">
                  <a:moveTo>
                    <a:pt x="0" y="0"/>
                  </a:moveTo>
                  <a:lnTo>
                    <a:pt x="884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128" y="223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1034" y="1948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I(S)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864" y="234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478" y="2345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7188" name="Oval 20"/>
            <p:cNvSpPr>
              <a:spLocks noChangeAspect="1" noChangeArrowheads="1"/>
            </p:cNvSpPr>
            <p:nvPr/>
          </p:nvSpPr>
          <p:spPr bwMode="auto">
            <a:xfrm>
              <a:off x="1908" y="2115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1802" y="1836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u(0-)/S</a:t>
              </a:r>
            </a:p>
          </p:txBody>
        </p:sp>
        <p:grpSp>
          <p:nvGrpSpPr>
            <p:cNvPr id="7192" name="Group 24"/>
            <p:cNvGrpSpPr>
              <a:grpSpLocks/>
            </p:cNvGrpSpPr>
            <p:nvPr/>
          </p:nvGrpSpPr>
          <p:grpSpPr bwMode="auto">
            <a:xfrm rot="5400000">
              <a:off x="1464" y="2208"/>
              <a:ext cx="192" cy="48"/>
              <a:chOff x="960" y="2688"/>
              <a:chExt cx="192" cy="48"/>
            </a:xfrm>
          </p:grpSpPr>
          <p:sp>
            <p:nvSpPr>
              <p:cNvPr id="7193" name="Line 25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26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97" name="Group 29"/>
            <p:cNvGrpSpPr>
              <a:grpSpLocks/>
            </p:cNvGrpSpPr>
            <p:nvPr/>
          </p:nvGrpSpPr>
          <p:grpSpPr bwMode="auto">
            <a:xfrm>
              <a:off x="1382" y="1760"/>
              <a:ext cx="402" cy="391"/>
              <a:chOff x="1662" y="672"/>
              <a:chExt cx="402" cy="391"/>
            </a:xfrm>
          </p:grpSpPr>
          <p:sp>
            <p:nvSpPr>
              <p:cNvPr id="7183" name="Text Box 15"/>
              <p:cNvSpPr txBox="1">
                <a:spLocks noChangeArrowheads="1"/>
              </p:cNvSpPr>
              <p:nvPr/>
            </p:nvSpPr>
            <p:spPr bwMode="auto">
              <a:xfrm>
                <a:off x="1728" y="672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7195" name="Text Box 27"/>
              <p:cNvSpPr txBox="1">
                <a:spLocks noChangeArrowheads="1"/>
              </p:cNvSpPr>
              <p:nvPr/>
            </p:nvSpPr>
            <p:spPr bwMode="auto">
              <a:xfrm>
                <a:off x="1662" y="813"/>
                <a:ext cx="4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SC</a:t>
                </a:r>
              </a:p>
            </p:txBody>
          </p:sp>
          <p:sp>
            <p:nvSpPr>
              <p:cNvPr id="7196" name="Line 28"/>
              <p:cNvSpPr>
                <a:spLocks noChangeShapeType="1"/>
              </p:cNvSpPr>
              <p:nvPr/>
            </p:nvSpPr>
            <p:spPr bwMode="auto">
              <a:xfrm>
                <a:off x="1724" y="8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1680" y="196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2088" y="19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184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</a:p>
          </p:txBody>
        </p:sp>
        <p:sp>
          <p:nvSpPr>
            <p:cNvPr id="7260" name="Oval 92"/>
            <p:cNvSpPr>
              <a:spLocks noChangeArrowheads="1"/>
            </p:cNvSpPr>
            <p:nvPr/>
          </p:nvSpPr>
          <p:spPr bwMode="auto">
            <a:xfrm>
              <a:off x="2448" y="2198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05" name="Group 137"/>
          <p:cNvGrpSpPr>
            <a:grpSpLocks/>
          </p:cNvGrpSpPr>
          <p:nvPr/>
        </p:nvGrpSpPr>
        <p:grpSpPr bwMode="auto">
          <a:xfrm>
            <a:off x="444500" y="4787900"/>
            <a:ext cx="2914650" cy="1663700"/>
            <a:chOff x="280" y="2840"/>
            <a:chExt cx="1836" cy="1048"/>
          </a:xfrm>
        </p:grpSpPr>
        <p:grpSp>
          <p:nvGrpSpPr>
            <p:cNvPr id="7288" name="Group 120"/>
            <p:cNvGrpSpPr>
              <a:grpSpLocks/>
            </p:cNvGrpSpPr>
            <p:nvPr/>
          </p:nvGrpSpPr>
          <p:grpSpPr bwMode="auto">
            <a:xfrm>
              <a:off x="280" y="2840"/>
              <a:ext cx="1702" cy="510"/>
              <a:chOff x="566" y="2744"/>
              <a:chExt cx="1702" cy="510"/>
            </a:xfrm>
          </p:grpSpPr>
          <p:sp>
            <p:nvSpPr>
              <p:cNvPr id="7262" name="Text Box 94"/>
              <p:cNvSpPr txBox="1">
                <a:spLocks noChangeArrowheads="1"/>
              </p:cNvSpPr>
              <p:nvPr/>
            </p:nvSpPr>
            <p:spPr bwMode="auto">
              <a:xfrm>
                <a:off x="566" y="2858"/>
                <a:ext cx="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=L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      </a:t>
                </a:r>
              </a:p>
            </p:txBody>
          </p:sp>
          <p:grpSp>
            <p:nvGrpSpPr>
              <p:cNvPr id="7267" name="Group 99"/>
              <p:cNvGrpSpPr>
                <a:grpSpLocks/>
              </p:cNvGrpSpPr>
              <p:nvPr/>
            </p:nvGrpSpPr>
            <p:grpSpPr bwMode="auto">
              <a:xfrm>
                <a:off x="1080" y="2744"/>
                <a:ext cx="540" cy="510"/>
                <a:chOff x="1334" y="3194"/>
                <a:chExt cx="540" cy="510"/>
              </a:xfrm>
            </p:grpSpPr>
            <p:sp>
              <p:nvSpPr>
                <p:cNvPr id="726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334" y="319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di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726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336" y="3416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-25000"/>
                </a:p>
              </p:txBody>
            </p:sp>
            <p:sp>
              <p:nvSpPr>
                <p:cNvPr id="7270" name="Line 102"/>
                <p:cNvSpPr>
                  <a:spLocks noChangeShapeType="1"/>
                </p:cNvSpPr>
                <p:nvPr/>
              </p:nvSpPr>
              <p:spPr bwMode="auto">
                <a:xfrm>
                  <a:off x="1376" y="34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1" name="Group 103"/>
              <p:cNvGrpSpPr>
                <a:grpSpLocks/>
              </p:cNvGrpSpPr>
              <p:nvPr/>
            </p:nvGrpSpPr>
            <p:grpSpPr bwMode="auto">
              <a:xfrm>
                <a:off x="1728" y="2744"/>
                <a:ext cx="540" cy="510"/>
                <a:chOff x="1334" y="3194"/>
                <a:chExt cx="540" cy="510"/>
              </a:xfrm>
            </p:grpSpPr>
            <p:sp>
              <p:nvSpPr>
                <p:cNvPr id="727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34" y="319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di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727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36" y="3416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-25000"/>
                </a:p>
              </p:txBody>
            </p:sp>
            <p:sp>
              <p:nvSpPr>
                <p:cNvPr id="7274" name="Line 106"/>
                <p:cNvSpPr>
                  <a:spLocks noChangeShapeType="1"/>
                </p:cNvSpPr>
                <p:nvPr/>
              </p:nvSpPr>
              <p:spPr bwMode="auto">
                <a:xfrm>
                  <a:off x="1376" y="34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77" name="Text Box 109"/>
              <p:cNvSpPr txBox="1">
                <a:spLocks noChangeArrowheads="1"/>
              </p:cNvSpPr>
              <p:nvPr/>
            </p:nvSpPr>
            <p:spPr bwMode="auto">
              <a:xfrm>
                <a:off x="1352" y="285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7278" name="Text Box 110"/>
              <p:cNvSpPr txBox="1">
                <a:spLocks noChangeArrowheads="1"/>
              </p:cNvSpPr>
              <p:nvPr/>
            </p:nvSpPr>
            <p:spPr bwMode="auto">
              <a:xfrm>
                <a:off x="1362" y="2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  <p:sp>
            <p:nvSpPr>
              <p:cNvPr id="7279" name="Text Box 111"/>
              <p:cNvSpPr txBox="1">
                <a:spLocks noChangeArrowheads="1"/>
              </p:cNvSpPr>
              <p:nvPr/>
            </p:nvSpPr>
            <p:spPr bwMode="auto">
              <a:xfrm>
                <a:off x="1496" y="288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M</a:t>
                </a:r>
              </a:p>
            </p:txBody>
          </p:sp>
        </p:grpSp>
        <p:grpSp>
          <p:nvGrpSpPr>
            <p:cNvPr id="7287" name="Group 119"/>
            <p:cNvGrpSpPr>
              <a:grpSpLocks/>
            </p:cNvGrpSpPr>
            <p:nvPr/>
          </p:nvGrpSpPr>
          <p:grpSpPr bwMode="auto">
            <a:xfrm>
              <a:off x="280" y="3378"/>
              <a:ext cx="1836" cy="510"/>
              <a:chOff x="528" y="3312"/>
              <a:chExt cx="1836" cy="510"/>
            </a:xfrm>
          </p:grpSpPr>
          <p:grpSp>
            <p:nvGrpSpPr>
              <p:cNvPr id="7266" name="Group 98"/>
              <p:cNvGrpSpPr>
                <a:grpSpLocks/>
              </p:cNvGrpSpPr>
              <p:nvPr/>
            </p:nvGrpSpPr>
            <p:grpSpPr bwMode="auto">
              <a:xfrm>
                <a:off x="1200" y="3312"/>
                <a:ext cx="540" cy="510"/>
                <a:chOff x="1334" y="3194"/>
                <a:chExt cx="540" cy="510"/>
              </a:xfrm>
            </p:grpSpPr>
            <p:sp>
              <p:nvSpPr>
                <p:cNvPr id="726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34" y="319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di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726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336" y="3416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-25000"/>
                </a:p>
              </p:txBody>
            </p:sp>
            <p:sp>
              <p:nvSpPr>
                <p:cNvPr id="7265" name="Line 97"/>
                <p:cNvSpPr>
                  <a:spLocks noChangeShapeType="1"/>
                </p:cNvSpPr>
                <p:nvPr/>
              </p:nvSpPr>
              <p:spPr bwMode="auto">
                <a:xfrm>
                  <a:off x="1376" y="34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75" name="Text Box 107"/>
              <p:cNvSpPr txBox="1">
                <a:spLocks noChangeArrowheads="1"/>
              </p:cNvSpPr>
              <p:nvPr/>
            </p:nvSpPr>
            <p:spPr bwMode="auto">
              <a:xfrm>
                <a:off x="832" y="342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7276" name="Text Box 108"/>
              <p:cNvSpPr txBox="1">
                <a:spLocks noChangeArrowheads="1"/>
              </p:cNvSpPr>
              <p:nvPr/>
            </p:nvSpPr>
            <p:spPr bwMode="auto">
              <a:xfrm>
                <a:off x="840" y="3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  <p:sp>
            <p:nvSpPr>
              <p:cNvPr id="7281" name="Text Box 113"/>
              <p:cNvSpPr txBox="1">
                <a:spLocks noChangeArrowheads="1"/>
              </p:cNvSpPr>
              <p:nvPr/>
            </p:nvSpPr>
            <p:spPr bwMode="auto">
              <a:xfrm>
                <a:off x="528" y="3456"/>
                <a:ext cx="18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              +L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      </a:t>
                </a:r>
              </a:p>
            </p:txBody>
          </p:sp>
          <p:sp>
            <p:nvSpPr>
              <p:cNvPr id="7282" name="Text Box 114"/>
              <p:cNvSpPr txBox="1">
                <a:spLocks noChangeArrowheads="1"/>
              </p:cNvSpPr>
              <p:nvPr/>
            </p:nvSpPr>
            <p:spPr bwMode="auto">
              <a:xfrm>
                <a:off x="968" y="3456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M</a:t>
                </a:r>
              </a:p>
            </p:txBody>
          </p:sp>
          <p:grpSp>
            <p:nvGrpSpPr>
              <p:cNvPr id="7283" name="Group 115"/>
              <p:cNvGrpSpPr>
                <a:grpSpLocks/>
              </p:cNvGrpSpPr>
              <p:nvPr/>
            </p:nvGrpSpPr>
            <p:grpSpPr bwMode="auto">
              <a:xfrm>
                <a:off x="1824" y="3312"/>
                <a:ext cx="540" cy="510"/>
                <a:chOff x="1334" y="3194"/>
                <a:chExt cx="540" cy="510"/>
              </a:xfrm>
            </p:grpSpPr>
            <p:sp>
              <p:nvSpPr>
                <p:cNvPr id="728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334" y="3194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di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728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336" y="3416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-25000"/>
                </a:p>
              </p:txBody>
            </p:sp>
            <p:sp>
              <p:nvSpPr>
                <p:cNvPr id="7286" name="Line 118"/>
                <p:cNvSpPr>
                  <a:spLocks noChangeShapeType="1"/>
                </p:cNvSpPr>
                <p:nvPr/>
              </p:nvSpPr>
              <p:spPr bwMode="auto">
                <a:xfrm>
                  <a:off x="1376" y="34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296" name="Group 128"/>
          <p:cNvGrpSpPr>
            <a:grpSpLocks/>
          </p:cNvGrpSpPr>
          <p:nvPr/>
        </p:nvGrpSpPr>
        <p:grpSpPr bwMode="auto">
          <a:xfrm>
            <a:off x="3946525" y="4851400"/>
            <a:ext cx="4816475" cy="939800"/>
            <a:chOff x="2534" y="2896"/>
            <a:chExt cx="3034" cy="592"/>
          </a:xfrm>
        </p:grpSpPr>
        <p:sp>
          <p:nvSpPr>
            <p:cNvPr id="7289" name="Text Box 121"/>
            <p:cNvSpPr txBox="1">
              <a:spLocks noChangeArrowheads="1"/>
            </p:cNvSpPr>
            <p:nvPr/>
          </p:nvSpPr>
          <p:spPr bwMode="auto">
            <a:xfrm>
              <a:off x="2534" y="2906"/>
              <a:ext cx="303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(S)=SL</a:t>
              </a:r>
              <a:r>
                <a:rPr lang="en-US" altLang="zh-CN" baseline="-25000"/>
                <a:t>1</a:t>
              </a:r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(S)     SMI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  <a:r>
                <a:rPr lang="en-US" altLang="zh-CN">
                  <a:cs typeface="Times New Roman" pitchFamily="18" charset="0"/>
                </a:rPr>
                <a:t>–L</a:t>
              </a:r>
              <a:r>
                <a:rPr lang="en-US" altLang="zh-CN" baseline="-25000">
                  <a:cs typeface="Times New Roman" pitchFamily="18" charset="0"/>
                </a:rPr>
                <a:t>1</a:t>
              </a:r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</a:t>
              </a:r>
            </a:p>
            <a:p>
              <a:r>
                <a:rPr lang="en-US" altLang="zh-CN">
                  <a:cs typeface="Times New Roman" pitchFamily="18" charset="0"/>
                </a:rPr>
                <a:t>               M</a:t>
              </a:r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 </a:t>
              </a:r>
            </a:p>
          </p:txBody>
        </p:sp>
        <p:sp>
          <p:nvSpPr>
            <p:cNvPr id="7292" name="Text Box 124"/>
            <p:cNvSpPr txBox="1">
              <a:spLocks noChangeArrowheads="1"/>
            </p:cNvSpPr>
            <p:nvPr/>
          </p:nvSpPr>
          <p:spPr bwMode="auto">
            <a:xfrm>
              <a:off x="3808" y="28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293" name="Text Box 125"/>
            <p:cNvSpPr txBox="1">
              <a:spLocks noChangeArrowheads="1"/>
            </p:cNvSpPr>
            <p:nvPr/>
          </p:nvSpPr>
          <p:spPr bwMode="auto">
            <a:xfrm>
              <a:off x="38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7294" name="Text Box 126"/>
            <p:cNvSpPr txBox="1">
              <a:spLocks noChangeArrowheads="1"/>
            </p:cNvSpPr>
            <p:nvPr/>
          </p:nvSpPr>
          <p:spPr bwMode="auto">
            <a:xfrm>
              <a:off x="3096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7295" name="Text Box 127"/>
            <p:cNvSpPr txBox="1">
              <a:spLocks noChangeArrowheads="1"/>
            </p:cNvSpPr>
            <p:nvPr/>
          </p:nvSpPr>
          <p:spPr bwMode="auto">
            <a:xfrm>
              <a:off x="3080" y="320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7297" name="Group 129"/>
          <p:cNvGrpSpPr>
            <a:grpSpLocks/>
          </p:cNvGrpSpPr>
          <p:nvPr/>
        </p:nvGrpSpPr>
        <p:grpSpPr bwMode="auto">
          <a:xfrm>
            <a:off x="3949700" y="5778500"/>
            <a:ext cx="4816475" cy="939800"/>
            <a:chOff x="2534" y="2896"/>
            <a:chExt cx="3034" cy="592"/>
          </a:xfrm>
        </p:grpSpPr>
        <p:sp>
          <p:nvSpPr>
            <p:cNvPr id="7298" name="Text Box 130"/>
            <p:cNvSpPr txBox="1">
              <a:spLocks noChangeArrowheads="1"/>
            </p:cNvSpPr>
            <p:nvPr/>
          </p:nvSpPr>
          <p:spPr bwMode="auto">
            <a:xfrm>
              <a:off x="2534" y="2906"/>
              <a:ext cx="303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(S)=SL</a:t>
              </a:r>
              <a:r>
                <a:rPr lang="en-US" altLang="zh-CN" baseline="-25000"/>
                <a:t>2</a:t>
              </a:r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  <a:r>
                <a:rPr lang="en-US" altLang="zh-CN"/>
                <a:t>(S)     SMI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  <a:r>
                <a:rPr lang="en-US" altLang="zh-CN">
                  <a:cs typeface="Times New Roman" pitchFamily="18" charset="0"/>
                </a:rPr>
                <a:t>–L</a:t>
              </a:r>
              <a:r>
                <a:rPr lang="en-US" altLang="zh-CN" baseline="-25000">
                  <a:cs typeface="Times New Roman" pitchFamily="18" charset="0"/>
                </a:rPr>
                <a:t>2</a:t>
              </a:r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</a:t>
              </a:r>
            </a:p>
            <a:p>
              <a:r>
                <a:rPr lang="en-US" altLang="zh-CN">
                  <a:cs typeface="Times New Roman" pitchFamily="18" charset="0"/>
                </a:rPr>
                <a:t>               M</a:t>
              </a:r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 </a:t>
              </a:r>
            </a:p>
          </p:txBody>
        </p:sp>
        <p:sp>
          <p:nvSpPr>
            <p:cNvPr id="7299" name="Text Box 131"/>
            <p:cNvSpPr txBox="1">
              <a:spLocks noChangeArrowheads="1"/>
            </p:cNvSpPr>
            <p:nvPr/>
          </p:nvSpPr>
          <p:spPr bwMode="auto">
            <a:xfrm>
              <a:off x="3808" y="28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300" name="Text Box 132"/>
            <p:cNvSpPr txBox="1">
              <a:spLocks noChangeArrowheads="1"/>
            </p:cNvSpPr>
            <p:nvPr/>
          </p:nvSpPr>
          <p:spPr bwMode="auto">
            <a:xfrm>
              <a:off x="38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7301" name="Text Box 133"/>
            <p:cNvSpPr txBox="1">
              <a:spLocks noChangeArrowheads="1"/>
            </p:cNvSpPr>
            <p:nvPr/>
          </p:nvSpPr>
          <p:spPr bwMode="auto">
            <a:xfrm>
              <a:off x="3096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7302" name="Text Box 134"/>
            <p:cNvSpPr txBox="1">
              <a:spLocks noChangeArrowheads="1"/>
            </p:cNvSpPr>
            <p:nvPr/>
          </p:nvSpPr>
          <p:spPr bwMode="auto">
            <a:xfrm>
              <a:off x="3080" y="320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76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250" grpId="0" autoUpdateAnimBg="0"/>
      <p:bldP spid="72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23825" y="2305050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82675" y="2339975"/>
            <a:ext cx="7140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初具电源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附加电源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(0-)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(0-)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提供，参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考方向，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L</a:t>
            </a:r>
            <a:r>
              <a:rPr lang="en-US" altLang="zh-CN">
                <a:ea typeface="楷体_GB2312" pitchFamily="49" charset="-122"/>
              </a:rPr>
              <a:t>(S), U</a:t>
            </a:r>
            <a:r>
              <a:rPr lang="en-US" altLang="zh-CN" baseline="-25000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(S)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等的计算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66800" y="3314700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考虑零状态情况   运算阻抗与运算导纳    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85775" y="495300"/>
            <a:ext cx="573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电路元件的运算模型      </a:t>
            </a:r>
          </a:p>
        </p:txBody>
      </p:sp>
      <p:grpSp>
        <p:nvGrpSpPr>
          <p:cNvPr id="44115" name="Group 83"/>
          <p:cNvGrpSpPr>
            <a:grpSpLocks/>
          </p:cNvGrpSpPr>
          <p:nvPr/>
        </p:nvGrpSpPr>
        <p:grpSpPr bwMode="auto">
          <a:xfrm>
            <a:off x="6083300" y="3848100"/>
            <a:ext cx="2298700" cy="1317625"/>
            <a:chOff x="1288" y="3218"/>
            <a:chExt cx="1448" cy="830"/>
          </a:xfrm>
        </p:grpSpPr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>
              <a:off x="1296" y="3218"/>
              <a:ext cx="1440" cy="518"/>
              <a:chOff x="816" y="3216"/>
              <a:chExt cx="1440" cy="518"/>
            </a:xfrm>
          </p:grpSpPr>
          <p:sp>
            <p:nvSpPr>
              <p:cNvPr id="44039" name="Text Box 7"/>
              <p:cNvSpPr txBox="1">
                <a:spLocks noChangeArrowheads="1"/>
              </p:cNvSpPr>
              <p:nvPr/>
            </p:nvSpPr>
            <p:spPr bwMode="auto">
              <a:xfrm>
                <a:off x="816" y="3322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U(S)=      I(S)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grpSp>
            <p:nvGrpSpPr>
              <p:cNvPr id="44040" name="Group 8"/>
              <p:cNvGrpSpPr>
                <a:grpSpLocks/>
              </p:cNvGrpSpPr>
              <p:nvPr/>
            </p:nvGrpSpPr>
            <p:grpSpPr bwMode="auto">
              <a:xfrm>
                <a:off x="1310" y="3216"/>
                <a:ext cx="586" cy="518"/>
                <a:chOff x="3590" y="2918"/>
                <a:chExt cx="586" cy="518"/>
              </a:xfrm>
            </p:grpSpPr>
            <p:sp>
              <p:nvSpPr>
                <p:cNvPr id="440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90" y="2918"/>
                  <a:ext cx="58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  1</a:t>
                  </a:r>
                </a:p>
                <a:p>
                  <a:r>
                    <a:rPr lang="en-US" altLang="zh-CN">
                      <a:solidFill>
                        <a:srgbClr val="FF0000"/>
                      </a:solidFill>
                    </a:rPr>
                    <a:t>S</a:t>
                  </a:r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44042" name="Line 10"/>
                <p:cNvSpPr>
                  <a:spLocks noChangeShapeType="1"/>
                </p:cNvSpPr>
                <p:nvPr/>
              </p:nvSpPr>
              <p:spPr bwMode="auto">
                <a:xfrm>
                  <a:off x="3648" y="316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1288" y="376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</a:t>
              </a:r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/>
                <a:t>CU(S)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4114" name="Group 82"/>
          <p:cNvGrpSpPr>
            <a:grpSpLocks/>
          </p:cNvGrpSpPr>
          <p:nvPr/>
        </p:nvGrpSpPr>
        <p:grpSpPr bwMode="auto">
          <a:xfrm>
            <a:off x="3200400" y="4165600"/>
            <a:ext cx="2070100" cy="1219200"/>
            <a:chOff x="1288" y="2400"/>
            <a:chExt cx="1304" cy="768"/>
          </a:xfrm>
        </p:grpSpPr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288" y="24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U(S)=</a:t>
              </a:r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/>
                <a:t>LI(S)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44057" name="Group 25"/>
            <p:cNvGrpSpPr>
              <a:grpSpLocks/>
            </p:cNvGrpSpPr>
            <p:nvPr/>
          </p:nvGrpSpPr>
          <p:grpSpPr bwMode="auto">
            <a:xfrm>
              <a:off x="1296" y="2650"/>
              <a:ext cx="1296" cy="518"/>
              <a:chOff x="816" y="2736"/>
              <a:chExt cx="1296" cy="518"/>
            </a:xfrm>
          </p:grpSpPr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I(S)=      U(S)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050" name="Text Box 18"/>
              <p:cNvSpPr txBox="1">
                <a:spLocks noChangeArrowheads="1"/>
              </p:cNvSpPr>
              <p:nvPr/>
            </p:nvSpPr>
            <p:spPr bwMode="auto">
              <a:xfrm>
                <a:off x="1256" y="2736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1</a:t>
                </a:r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/>
                  <a:t>L</a:t>
                </a:r>
              </a:p>
            </p:txBody>
          </p:sp>
          <p:sp>
            <p:nvSpPr>
              <p:cNvPr id="44051" name="Line 19"/>
              <p:cNvSpPr>
                <a:spLocks noChangeShapeType="1"/>
              </p:cNvSpPr>
              <p:nvPr/>
            </p:nvSpPr>
            <p:spPr bwMode="auto">
              <a:xfrm>
                <a:off x="1314" y="29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113" name="Group 81"/>
          <p:cNvGrpSpPr>
            <a:grpSpLocks/>
          </p:cNvGrpSpPr>
          <p:nvPr/>
        </p:nvGrpSpPr>
        <p:grpSpPr bwMode="auto">
          <a:xfrm>
            <a:off x="609600" y="4140200"/>
            <a:ext cx="1844675" cy="927100"/>
            <a:chOff x="1286" y="1584"/>
            <a:chExt cx="1162" cy="584"/>
          </a:xfrm>
        </p:grpSpPr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286" y="1584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U(S)=RI(S)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286" y="1880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I(S)=GU(S)</a:t>
              </a:r>
            </a:p>
          </p:txBody>
        </p:sp>
      </p:grpSp>
      <p:grpSp>
        <p:nvGrpSpPr>
          <p:cNvPr id="44116" name="Group 84"/>
          <p:cNvGrpSpPr>
            <a:grpSpLocks/>
          </p:cNvGrpSpPr>
          <p:nvPr/>
        </p:nvGrpSpPr>
        <p:grpSpPr bwMode="auto">
          <a:xfrm>
            <a:off x="609600" y="5499100"/>
            <a:ext cx="1844675" cy="1079500"/>
            <a:chOff x="3110" y="1496"/>
            <a:chExt cx="1162" cy="680"/>
          </a:xfrm>
        </p:grpSpPr>
        <p:grpSp>
          <p:nvGrpSpPr>
            <p:cNvPr id="44075" name="Group 43"/>
            <p:cNvGrpSpPr>
              <a:grpSpLocks/>
            </p:cNvGrpSpPr>
            <p:nvPr/>
          </p:nvGrpSpPr>
          <p:grpSpPr bwMode="auto">
            <a:xfrm>
              <a:off x="3110" y="1496"/>
              <a:ext cx="1162" cy="362"/>
              <a:chOff x="3062" y="1632"/>
              <a:chExt cx="1162" cy="362"/>
            </a:xfrm>
          </p:grpSpPr>
          <p:sp>
            <p:nvSpPr>
              <p:cNvPr id="44071" name="Text Box 39"/>
              <p:cNvSpPr txBox="1">
                <a:spLocks noChangeArrowheads="1"/>
              </p:cNvSpPr>
              <p:nvPr/>
            </p:nvSpPr>
            <p:spPr bwMode="auto">
              <a:xfrm>
                <a:off x="3062" y="1706"/>
                <a:ext cx="11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U=RI</a:t>
                </a:r>
              </a:p>
            </p:txBody>
          </p:sp>
          <p:sp>
            <p:nvSpPr>
              <p:cNvPr id="44073" name="Text Box 41"/>
              <p:cNvSpPr txBox="1">
                <a:spLocks noChangeArrowheads="1"/>
              </p:cNvSpPr>
              <p:nvPr/>
            </p:nvSpPr>
            <p:spPr bwMode="auto">
              <a:xfrm>
                <a:off x="3112" y="1632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074" name="Text Box 42"/>
              <p:cNvSpPr txBox="1">
                <a:spLocks noChangeArrowheads="1"/>
              </p:cNvSpPr>
              <p:nvPr/>
            </p:nvSpPr>
            <p:spPr bwMode="auto">
              <a:xfrm>
                <a:off x="3456" y="1632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  <p:grpSp>
          <p:nvGrpSpPr>
            <p:cNvPr id="44078" name="Group 46"/>
            <p:cNvGrpSpPr>
              <a:grpSpLocks/>
            </p:cNvGrpSpPr>
            <p:nvPr/>
          </p:nvGrpSpPr>
          <p:grpSpPr bwMode="auto">
            <a:xfrm>
              <a:off x="3120" y="1808"/>
              <a:ext cx="872" cy="368"/>
              <a:chOff x="3064" y="1984"/>
              <a:chExt cx="872" cy="368"/>
            </a:xfrm>
          </p:grpSpPr>
          <p:sp>
            <p:nvSpPr>
              <p:cNvPr id="44072" name="Text Box 40"/>
              <p:cNvSpPr txBox="1">
                <a:spLocks noChangeArrowheads="1"/>
              </p:cNvSpPr>
              <p:nvPr/>
            </p:nvSpPr>
            <p:spPr bwMode="auto">
              <a:xfrm>
                <a:off x="3064" y="2064"/>
                <a:ext cx="8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I=GU</a:t>
                </a:r>
              </a:p>
            </p:txBody>
          </p:sp>
          <p:sp>
            <p:nvSpPr>
              <p:cNvPr id="44076" name="Text Box 44"/>
              <p:cNvSpPr txBox="1">
                <a:spLocks noChangeArrowheads="1"/>
              </p:cNvSpPr>
              <p:nvPr/>
            </p:nvSpPr>
            <p:spPr bwMode="auto">
              <a:xfrm>
                <a:off x="3072" y="198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077" name="Text Box 45"/>
              <p:cNvSpPr txBox="1">
                <a:spLocks noChangeArrowheads="1"/>
              </p:cNvSpPr>
              <p:nvPr/>
            </p:nvSpPr>
            <p:spPr bwMode="auto">
              <a:xfrm>
                <a:off x="3440" y="198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</p:grpSp>
      <p:grpSp>
        <p:nvGrpSpPr>
          <p:cNvPr id="44117" name="Group 85"/>
          <p:cNvGrpSpPr>
            <a:grpSpLocks/>
          </p:cNvGrpSpPr>
          <p:nvPr/>
        </p:nvGrpSpPr>
        <p:grpSpPr bwMode="auto">
          <a:xfrm>
            <a:off x="3175000" y="5410200"/>
            <a:ext cx="2082800" cy="1317625"/>
            <a:chOff x="3104" y="2304"/>
            <a:chExt cx="1312" cy="830"/>
          </a:xfrm>
        </p:grpSpPr>
        <p:grpSp>
          <p:nvGrpSpPr>
            <p:cNvPr id="44081" name="Group 49"/>
            <p:cNvGrpSpPr>
              <a:grpSpLocks/>
            </p:cNvGrpSpPr>
            <p:nvPr/>
          </p:nvGrpSpPr>
          <p:grpSpPr bwMode="auto">
            <a:xfrm>
              <a:off x="3104" y="2304"/>
              <a:ext cx="1248" cy="360"/>
              <a:chOff x="3120" y="2376"/>
              <a:chExt cx="1248" cy="360"/>
            </a:xfrm>
          </p:grpSpPr>
          <p:sp>
            <p:nvSpPr>
              <p:cNvPr id="44066" name="Text Box 34"/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U=</a:t>
                </a:r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  <a:r>
                  <a:rPr lang="en-US" altLang="zh-CN">
                    <a:solidFill>
                      <a:srgbClr val="FF0000"/>
                    </a:solidFill>
                    <a:sym typeface="Symbol" pitchFamily="18" charset="2"/>
                  </a:rPr>
                  <a:t></a:t>
                </a:r>
                <a:r>
                  <a:rPr lang="en-US" altLang="zh-CN"/>
                  <a:t>LI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079" name="Text Box 47"/>
              <p:cNvSpPr txBox="1">
                <a:spLocks noChangeArrowheads="1"/>
              </p:cNvSpPr>
              <p:nvPr/>
            </p:nvSpPr>
            <p:spPr bwMode="auto">
              <a:xfrm>
                <a:off x="3168" y="2376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080" name="Text Box 48"/>
              <p:cNvSpPr txBox="1">
                <a:spLocks noChangeArrowheads="1"/>
              </p:cNvSpPr>
              <p:nvPr/>
            </p:nvSpPr>
            <p:spPr bwMode="auto">
              <a:xfrm>
                <a:off x="3712" y="2376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  <p:grpSp>
          <p:nvGrpSpPr>
            <p:cNvPr id="44085" name="Group 53"/>
            <p:cNvGrpSpPr>
              <a:grpSpLocks/>
            </p:cNvGrpSpPr>
            <p:nvPr/>
          </p:nvGrpSpPr>
          <p:grpSpPr bwMode="auto">
            <a:xfrm>
              <a:off x="3120" y="2616"/>
              <a:ext cx="1296" cy="518"/>
              <a:chOff x="4032" y="2368"/>
              <a:chExt cx="1296" cy="518"/>
            </a:xfrm>
          </p:grpSpPr>
          <p:sp>
            <p:nvSpPr>
              <p:cNvPr id="44068" name="Text Box 3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I=        U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069" name="Text Box 37"/>
              <p:cNvSpPr txBox="1">
                <a:spLocks noChangeArrowheads="1"/>
              </p:cNvSpPr>
              <p:nvPr/>
            </p:nvSpPr>
            <p:spPr bwMode="auto">
              <a:xfrm>
                <a:off x="4264" y="2368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1</a:t>
                </a:r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  <a:r>
                  <a:rPr lang="en-US" altLang="zh-CN">
                    <a:solidFill>
                      <a:srgbClr val="FF0000"/>
                    </a:solidFill>
                    <a:sym typeface="Symbol" pitchFamily="18" charset="2"/>
                  </a:rPr>
                  <a:t></a:t>
                </a:r>
                <a:r>
                  <a:rPr lang="en-US" altLang="zh-CN"/>
                  <a:t>L</a:t>
                </a:r>
              </a:p>
            </p:txBody>
          </p:sp>
          <p:sp>
            <p:nvSpPr>
              <p:cNvPr id="44082" name="Line 50"/>
              <p:cNvSpPr>
                <a:spLocks noChangeShapeType="1"/>
              </p:cNvSpPr>
              <p:nvPr/>
            </p:nvSpPr>
            <p:spPr bwMode="auto">
              <a:xfrm>
                <a:off x="4304" y="264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Text Box 51"/>
              <p:cNvSpPr txBox="1">
                <a:spLocks noChangeArrowheads="1"/>
              </p:cNvSpPr>
              <p:nvPr/>
            </p:nvSpPr>
            <p:spPr bwMode="auto">
              <a:xfrm>
                <a:off x="4040" y="2416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084" name="Text Box 52"/>
              <p:cNvSpPr txBox="1">
                <a:spLocks noChangeArrowheads="1"/>
              </p:cNvSpPr>
              <p:nvPr/>
            </p:nvSpPr>
            <p:spPr bwMode="auto">
              <a:xfrm>
                <a:off x="4648" y="2416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</p:grp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6096000" y="5321300"/>
            <a:ext cx="2057400" cy="1343025"/>
            <a:chOff x="3120" y="3194"/>
            <a:chExt cx="1296" cy="846"/>
          </a:xfrm>
        </p:grpSpPr>
        <p:grpSp>
          <p:nvGrpSpPr>
            <p:cNvPr id="44098" name="Group 66"/>
            <p:cNvGrpSpPr>
              <a:grpSpLocks/>
            </p:cNvGrpSpPr>
            <p:nvPr/>
          </p:nvGrpSpPr>
          <p:grpSpPr bwMode="auto">
            <a:xfrm>
              <a:off x="3120" y="3194"/>
              <a:ext cx="1296" cy="518"/>
              <a:chOff x="3168" y="3216"/>
              <a:chExt cx="1296" cy="518"/>
            </a:xfrm>
          </p:grpSpPr>
          <p:sp>
            <p:nvSpPr>
              <p:cNvPr id="44093" name="Text Box 61"/>
              <p:cNvSpPr txBox="1">
                <a:spLocks noChangeArrowheads="1"/>
              </p:cNvSpPr>
              <p:nvPr/>
            </p:nvSpPr>
            <p:spPr bwMode="auto">
              <a:xfrm>
                <a:off x="3168" y="3344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U=        I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094" name="Text Box 62"/>
              <p:cNvSpPr txBox="1">
                <a:spLocks noChangeArrowheads="1"/>
              </p:cNvSpPr>
              <p:nvPr/>
            </p:nvSpPr>
            <p:spPr bwMode="auto">
              <a:xfrm>
                <a:off x="3440" y="3216"/>
                <a:ext cx="58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1</a:t>
                </a:r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  <a:r>
                  <a:rPr lang="en-US" altLang="zh-CN">
                    <a:solidFill>
                      <a:srgbClr val="FF0000"/>
                    </a:solidFill>
                    <a:sym typeface="Symbol" pitchFamily="18" charset="2"/>
                  </a:rPr>
                  <a:t></a:t>
                </a:r>
                <a:r>
                  <a:rPr lang="en-US" altLang="zh-CN"/>
                  <a:t>C</a:t>
                </a:r>
              </a:p>
            </p:txBody>
          </p:sp>
          <p:sp>
            <p:nvSpPr>
              <p:cNvPr id="44095" name="Line 63"/>
              <p:cNvSpPr>
                <a:spLocks noChangeShapeType="1"/>
              </p:cNvSpPr>
              <p:nvPr/>
            </p:nvSpPr>
            <p:spPr bwMode="auto">
              <a:xfrm>
                <a:off x="3504" y="34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6" name="Text Box 64"/>
              <p:cNvSpPr txBox="1">
                <a:spLocks noChangeArrowheads="1"/>
              </p:cNvSpPr>
              <p:nvPr/>
            </p:nvSpPr>
            <p:spPr bwMode="auto">
              <a:xfrm>
                <a:off x="3224" y="326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097" name="Text Box 65"/>
              <p:cNvSpPr txBox="1">
                <a:spLocks noChangeArrowheads="1"/>
              </p:cNvSpPr>
              <p:nvPr/>
            </p:nvSpPr>
            <p:spPr bwMode="auto">
              <a:xfrm>
                <a:off x="3808" y="326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  <p:grpSp>
          <p:nvGrpSpPr>
            <p:cNvPr id="44109" name="Group 77"/>
            <p:cNvGrpSpPr>
              <a:grpSpLocks/>
            </p:cNvGrpSpPr>
            <p:nvPr/>
          </p:nvGrpSpPr>
          <p:grpSpPr bwMode="auto">
            <a:xfrm>
              <a:off x="3120" y="3680"/>
              <a:ext cx="1248" cy="360"/>
              <a:chOff x="2928" y="3744"/>
              <a:chExt cx="1248" cy="360"/>
            </a:xfrm>
          </p:grpSpPr>
          <p:sp>
            <p:nvSpPr>
              <p:cNvPr id="44106" name="Text Box 74"/>
              <p:cNvSpPr txBox="1">
                <a:spLocks noChangeArrowheads="1"/>
              </p:cNvSpPr>
              <p:nvPr/>
            </p:nvSpPr>
            <p:spPr bwMode="auto">
              <a:xfrm>
                <a:off x="2928" y="3816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I=</a:t>
                </a:r>
                <a:r>
                  <a:rPr lang="en-US" altLang="zh-CN">
                    <a:solidFill>
                      <a:srgbClr val="FF0000"/>
                    </a:solidFill>
                  </a:rPr>
                  <a:t>j</a:t>
                </a:r>
                <a:r>
                  <a:rPr lang="en-US" altLang="zh-CN">
                    <a:solidFill>
                      <a:srgbClr val="FF0000"/>
                    </a:solidFill>
                    <a:sym typeface="Symbol" pitchFamily="18" charset="2"/>
                  </a:rPr>
                  <a:t></a:t>
                </a:r>
                <a:r>
                  <a:rPr lang="en-US" altLang="zh-CN"/>
                  <a:t>CU</a:t>
                </a:r>
                <a:endParaRPr lang="en-US" altLang="zh-CN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107" name="Text Box 75"/>
              <p:cNvSpPr txBox="1">
                <a:spLocks noChangeArrowheads="1"/>
              </p:cNvSpPr>
              <p:nvPr/>
            </p:nvSpPr>
            <p:spPr bwMode="auto">
              <a:xfrm>
                <a:off x="2936" y="374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  <p:sp>
            <p:nvSpPr>
              <p:cNvPr id="44108" name="Text Box 76"/>
              <p:cNvSpPr txBox="1">
                <a:spLocks noChangeArrowheads="1"/>
              </p:cNvSpPr>
              <p:nvPr/>
            </p:nvSpPr>
            <p:spPr bwMode="auto">
              <a:xfrm>
                <a:off x="3504" y="3744"/>
                <a:ext cx="1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</a:rPr>
                  <a:t>•</a:t>
                </a:r>
                <a:endParaRPr lang="en-US" altLang="zh-CN" sz="1800"/>
              </a:p>
            </p:txBody>
          </p:sp>
        </p:grpSp>
      </p:grpSp>
      <p:grpSp>
        <p:nvGrpSpPr>
          <p:cNvPr id="44161" name="Group 129"/>
          <p:cNvGrpSpPr>
            <a:grpSpLocks/>
          </p:cNvGrpSpPr>
          <p:nvPr/>
        </p:nvGrpSpPr>
        <p:grpSpPr bwMode="auto">
          <a:xfrm>
            <a:off x="1371600" y="850900"/>
            <a:ext cx="6186488" cy="1446213"/>
            <a:chOff x="864" y="368"/>
            <a:chExt cx="3897" cy="911"/>
          </a:xfrm>
        </p:grpSpPr>
        <p:grpSp>
          <p:nvGrpSpPr>
            <p:cNvPr id="44119" name="Group 87"/>
            <p:cNvGrpSpPr>
              <a:grpSpLocks/>
            </p:cNvGrpSpPr>
            <p:nvPr/>
          </p:nvGrpSpPr>
          <p:grpSpPr bwMode="auto">
            <a:xfrm>
              <a:off x="864" y="432"/>
              <a:ext cx="1740" cy="847"/>
              <a:chOff x="3168" y="1288"/>
              <a:chExt cx="1740" cy="847"/>
            </a:xfrm>
          </p:grpSpPr>
          <p:grpSp>
            <p:nvGrpSpPr>
              <p:cNvPr id="44120" name="Group 88"/>
              <p:cNvGrpSpPr>
                <a:grpSpLocks/>
              </p:cNvGrpSpPr>
              <p:nvPr/>
            </p:nvGrpSpPr>
            <p:grpSpPr bwMode="auto">
              <a:xfrm rot="-5400000">
                <a:off x="3826" y="1529"/>
                <a:ext cx="79" cy="292"/>
                <a:chOff x="3340" y="2927"/>
                <a:chExt cx="79" cy="292"/>
              </a:xfrm>
            </p:grpSpPr>
            <p:sp>
              <p:nvSpPr>
                <p:cNvPr id="44121" name="Freeform 89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2" name="Freeform 90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3" name="Freeform 91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24" name="Oval 92"/>
              <p:cNvSpPr>
                <a:spLocks noChangeArrowheads="1"/>
              </p:cNvSpPr>
              <p:nvPr/>
            </p:nvSpPr>
            <p:spPr bwMode="auto">
              <a:xfrm>
                <a:off x="3240" y="1671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25" name="Oval 93"/>
              <p:cNvSpPr>
                <a:spLocks noChangeArrowheads="1"/>
              </p:cNvSpPr>
              <p:nvPr/>
            </p:nvSpPr>
            <p:spPr bwMode="auto">
              <a:xfrm>
                <a:off x="4764" y="1671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26" name="Line 94"/>
              <p:cNvSpPr>
                <a:spLocks noChangeShapeType="1"/>
              </p:cNvSpPr>
              <p:nvPr/>
            </p:nvSpPr>
            <p:spPr bwMode="auto">
              <a:xfrm>
                <a:off x="3288" y="1703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7" name="Freeform 95"/>
              <p:cNvSpPr>
                <a:spLocks/>
              </p:cNvSpPr>
              <p:nvPr/>
            </p:nvSpPr>
            <p:spPr bwMode="auto">
              <a:xfrm>
                <a:off x="4008" y="1703"/>
                <a:ext cx="760" cy="1"/>
              </a:xfrm>
              <a:custGeom>
                <a:avLst/>
                <a:gdLst>
                  <a:gd name="T0" fmla="*/ 0 w 760"/>
                  <a:gd name="T1" fmla="*/ 0 h 1"/>
                  <a:gd name="T2" fmla="*/ 760 w 76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60" h="1">
                    <a:moveTo>
                      <a:pt x="0" y="0"/>
                    </a:moveTo>
                    <a:lnTo>
                      <a:pt x="76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8" name="Line 96"/>
              <p:cNvSpPr>
                <a:spLocks noChangeShapeType="1"/>
              </p:cNvSpPr>
              <p:nvPr/>
            </p:nvSpPr>
            <p:spPr bwMode="auto">
              <a:xfrm>
                <a:off x="3432" y="170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9" name="Text Box 97"/>
              <p:cNvSpPr txBox="1">
                <a:spLocks noChangeArrowheads="1"/>
              </p:cNvSpPr>
              <p:nvPr/>
            </p:nvSpPr>
            <p:spPr bwMode="auto">
              <a:xfrm>
                <a:off x="3738" y="1404"/>
                <a:ext cx="5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SL</a:t>
                </a:r>
              </a:p>
            </p:txBody>
          </p:sp>
          <p:sp>
            <p:nvSpPr>
              <p:cNvPr id="44130" name="Text Box 98"/>
              <p:cNvSpPr txBox="1">
                <a:spLocks noChangeArrowheads="1"/>
              </p:cNvSpPr>
              <p:nvPr/>
            </p:nvSpPr>
            <p:spPr bwMode="auto">
              <a:xfrm>
                <a:off x="3338" y="142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I(S)</a:t>
                </a:r>
              </a:p>
            </p:txBody>
          </p:sp>
          <p:sp>
            <p:nvSpPr>
              <p:cNvPr id="44131" name="Text Box 99"/>
              <p:cNvSpPr txBox="1">
                <a:spLocks noChangeArrowheads="1"/>
              </p:cNvSpPr>
              <p:nvPr/>
            </p:nvSpPr>
            <p:spPr bwMode="auto">
              <a:xfrm>
                <a:off x="3168" y="1815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4132" name="Text Box 100"/>
              <p:cNvSpPr txBox="1">
                <a:spLocks noChangeArrowheads="1"/>
              </p:cNvSpPr>
              <p:nvPr/>
            </p:nvSpPr>
            <p:spPr bwMode="auto">
              <a:xfrm>
                <a:off x="4696" y="1731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  <p:sp>
            <p:nvSpPr>
              <p:cNvPr id="44133" name="Text Box 101"/>
              <p:cNvSpPr txBox="1">
                <a:spLocks noChangeArrowheads="1"/>
              </p:cNvSpPr>
              <p:nvPr/>
            </p:nvSpPr>
            <p:spPr bwMode="auto">
              <a:xfrm>
                <a:off x="3854" y="1817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U(S)</a:t>
                </a:r>
              </a:p>
            </p:txBody>
          </p:sp>
          <p:sp>
            <p:nvSpPr>
              <p:cNvPr id="44134" name="Oval 102"/>
              <p:cNvSpPr>
                <a:spLocks noChangeAspect="1" noChangeArrowheads="1"/>
              </p:cNvSpPr>
              <p:nvPr/>
            </p:nvSpPr>
            <p:spPr bwMode="auto">
              <a:xfrm>
                <a:off x="4272" y="1587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35" name="Text Box 103"/>
              <p:cNvSpPr txBox="1">
                <a:spLocks noChangeArrowheads="1"/>
              </p:cNvSpPr>
              <p:nvPr/>
            </p:nvSpPr>
            <p:spPr bwMode="auto">
              <a:xfrm>
                <a:off x="4452" y="1431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4136" name="Text Box 104"/>
              <p:cNvSpPr txBox="1">
                <a:spLocks noChangeArrowheads="1"/>
              </p:cNvSpPr>
              <p:nvPr/>
            </p:nvSpPr>
            <p:spPr bwMode="auto">
              <a:xfrm>
                <a:off x="4104" y="1335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  <p:sp>
            <p:nvSpPr>
              <p:cNvPr id="44137" name="Text Box 105"/>
              <p:cNvSpPr txBox="1">
                <a:spLocks noChangeArrowheads="1"/>
              </p:cNvSpPr>
              <p:nvPr/>
            </p:nvSpPr>
            <p:spPr bwMode="auto">
              <a:xfrm>
                <a:off x="4124" y="1288"/>
                <a:ext cx="5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Li(0-)</a:t>
                </a:r>
              </a:p>
            </p:txBody>
          </p:sp>
        </p:grpSp>
        <p:grpSp>
          <p:nvGrpSpPr>
            <p:cNvPr id="44138" name="Group 106"/>
            <p:cNvGrpSpPr>
              <a:grpSpLocks/>
            </p:cNvGrpSpPr>
            <p:nvPr/>
          </p:nvGrpSpPr>
          <p:grpSpPr bwMode="auto">
            <a:xfrm>
              <a:off x="3120" y="368"/>
              <a:ext cx="1641" cy="880"/>
              <a:chOff x="864" y="1760"/>
              <a:chExt cx="1641" cy="880"/>
            </a:xfrm>
          </p:grpSpPr>
          <p:sp>
            <p:nvSpPr>
              <p:cNvPr id="44139" name="Oval 107"/>
              <p:cNvSpPr>
                <a:spLocks noChangeArrowheads="1"/>
              </p:cNvSpPr>
              <p:nvPr/>
            </p:nvSpPr>
            <p:spPr bwMode="auto">
              <a:xfrm>
                <a:off x="936" y="2199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0" name="Freeform 108"/>
              <p:cNvSpPr>
                <a:spLocks/>
              </p:cNvSpPr>
              <p:nvPr/>
            </p:nvSpPr>
            <p:spPr bwMode="auto">
              <a:xfrm>
                <a:off x="984" y="2231"/>
                <a:ext cx="552" cy="1"/>
              </a:xfrm>
              <a:custGeom>
                <a:avLst/>
                <a:gdLst>
                  <a:gd name="T0" fmla="*/ 0 w 552"/>
                  <a:gd name="T1" fmla="*/ 0 h 1"/>
                  <a:gd name="T2" fmla="*/ 552 w 55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2" h="1">
                    <a:moveTo>
                      <a:pt x="0" y="0"/>
                    </a:moveTo>
                    <a:lnTo>
                      <a:pt x="55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Freeform 109"/>
              <p:cNvSpPr>
                <a:spLocks/>
              </p:cNvSpPr>
              <p:nvPr/>
            </p:nvSpPr>
            <p:spPr bwMode="auto">
              <a:xfrm>
                <a:off x="1580" y="2228"/>
                <a:ext cx="884" cy="3"/>
              </a:xfrm>
              <a:custGeom>
                <a:avLst/>
                <a:gdLst>
                  <a:gd name="T0" fmla="*/ 0 w 884"/>
                  <a:gd name="T1" fmla="*/ 0 h 3"/>
                  <a:gd name="T2" fmla="*/ 884 w 884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4" h="3">
                    <a:moveTo>
                      <a:pt x="0" y="0"/>
                    </a:moveTo>
                    <a:lnTo>
                      <a:pt x="884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2" name="Line 110"/>
              <p:cNvSpPr>
                <a:spLocks noChangeShapeType="1"/>
              </p:cNvSpPr>
              <p:nvPr/>
            </p:nvSpPr>
            <p:spPr bwMode="auto">
              <a:xfrm>
                <a:off x="1128" y="2231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3" name="Text Box 111"/>
              <p:cNvSpPr txBox="1">
                <a:spLocks noChangeArrowheads="1"/>
              </p:cNvSpPr>
              <p:nvPr/>
            </p:nvSpPr>
            <p:spPr bwMode="auto">
              <a:xfrm>
                <a:off x="1034" y="1948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I(S)</a:t>
                </a:r>
              </a:p>
            </p:txBody>
          </p:sp>
          <p:sp>
            <p:nvSpPr>
              <p:cNvPr id="44144" name="Text Box 112"/>
              <p:cNvSpPr txBox="1">
                <a:spLocks noChangeArrowheads="1"/>
              </p:cNvSpPr>
              <p:nvPr/>
            </p:nvSpPr>
            <p:spPr bwMode="auto">
              <a:xfrm>
                <a:off x="864" y="2343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4145" name="Text Box 113"/>
              <p:cNvSpPr txBox="1">
                <a:spLocks noChangeArrowheads="1"/>
              </p:cNvSpPr>
              <p:nvPr/>
            </p:nvSpPr>
            <p:spPr bwMode="auto">
              <a:xfrm>
                <a:off x="1478" y="2345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U(S)</a:t>
                </a:r>
              </a:p>
            </p:txBody>
          </p:sp>
          <p:sp>
            <p:nvSpPr>
              <p:cNvPr id="44146" name="Oval 114"/>
              <p:cNvSpPr>
                <a:spLocks noChangeAspect="1" noChangeArrowheads="1"/>
              </p:cNvSpPr>
              <p:nvPr/>
            </p:nvSpPr>
            <p:spPr bwMode="auto">
              <a:xfrm>
                <a:off x="1908" y="2115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47" name="Text Box 115"/>
              <p:cNvSpPr txBox="1">
                <a:spLocks noChangeArrowheads="1"/>
              </p:cNvSpPr>
              <p:nvPr/>
            </p:nvSpPr>
            <p:spPr bwMode="auto">
              <a:xfrm>
                <a:off x="1802" y="1836"/>
                <a:ext cx="5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u(0-)/S</a:t>
                </a:r>
              </a:p>
            </p:txBody>
          </p:sp>
          <p:grpSp>
            <p:nvGrpSpPr>
              <p:cNvPr id="44148" name="Group 116"/>
              <p:cNvGrpSpPr>
                <a:grpSpLocks/>
              </p:cNvGrpSpPr>
              <p:nvPr/>
            </p:nvGrpSpPr>
            <p:grpSpPr bwMode="auto">
              <a:xfrm rot="5400000">
                <a:off x="1464" y="2208"/>
                <a:ext cx="192" cy="48"/>
                <a:chOff x="960" y="2688"/>
                <a:chExt cx="192" cy="48"/>
              </a:xfrm>
            </p:grpSpPr>
            <p:sp>
              <p:nvSpPr>
                <p:cNvPr id="44149" name="Line 117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50" name="Line 118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51" name="Group 119"/>
              <p:cNvGrpSpPr>
                <a:grpSpLocks/>
              </p:cNvGrpSpPr>
              <p:nvPr/>
            </p:nvGrpSpPr>
            <p:grpSpPr bwMode="auto">
              <a:xfrm>
                <a:off x="1382" y="1760"/>
                <a:ext cx="402" cy="391"/>
                <a:chOff x="1662" y="672"/>
                <a:chExt cx="402" cy="391"/>
              </a:xfrm>
            </p:grpSpPr>
            <p:sp>
              <p:nvSpPr>
                <p:cNvPr id="4415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728" y="672"/>
                  <a:ext cx="29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4415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662" y="813"/>
                  <a:ext cx="4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SC</a:t>
                  </a:r>
                </a:p>
              </p:txBody>
            </p:sp>
            <p:sp>
              <p:nvSpPr>
                <p:cNvPr id="44154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8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55" name="Text Box 123"/>
              <p:cNvSpPr txBox="1">
                <a:spLocks noChangeArrowheads="1"/>
              </p:cNvSpPr>
              <p:nvPr/>
            </p:nvSpPr>
            <p:spPr bwMode="auto">
              <a:xfrm>
                <a:off x="1680" y="196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4156" name="Rectangle 124"/>
              <p:cNvSpPr>
                <a:spLocks noChangeArrowheads="1"/>
              </p:cNvSpPr>
              <p:nvPr/>
            </p:nvSpPr>
            <p:spPr bwMode="auto">
              <a:xfrm>
                <a:off x="2088" y="19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 </a:t>
                </a:r>
              </a:p>
            </p:txBody>
          </p:sp>
          <p:sp>
            <p:nvSpPr>
              <p:cNvPr id="44157" name="Rectangle 125"/>
              <p:cNvSpPr>
                <a:spLocks noChangeArrowheads="1"/>
              </p:cNvSpPr>
              <p:nvPr/>
            </p:nvSpPr>
            <p:spPr bwMode="auto">
              <a:xfrm>
                <a:off x="2184" y="235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 </a:t>
                </a:r>
              </a:p>
            </p:txBody>
          </p:sp>
          <p:sp>
            <p:nvSpPr>
              <p:cNvPr id="44158" name="Oval 126"/>
              <p:cNvSpPr>
                <a:spLocks noChangeArrowheads="1"/>
              </p:cNvSpPr>
              <p:nvPr/>
            </p:nvSpPr>
            <p:spPr bwMode="auto">
              <a:xfrm>
                <a:off x="2448" y="2198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0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1800" y="4191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95375" y="939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电路基本定律、元件特性的描述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50975" y="4148138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S</a:t>
            </a:r>
            <a:r>
              <a:rPr lang="en-US" altLang="zh-CN"/>
              <a:t>(t)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en-US" altLang="zh-CN" baseline="-25000"/>
              <a:t>S</a:t>
            </a:r>
            <a:r>
              <a:rPr lang="en-US" altLang="zh-CN"/>
              <a:t>(t)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66850" y="471646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k</a:t>
            </a:r>
            <a:r>
              <a:rPr lang="en-US" altLang="zh-CN"/>
              <a:t>(t)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en-US" altLang="zh-CN" baseline="-25000"/>
              <a:t>k</a:t>
            </a:r>
            <a:r>
              <a:rPr lang="en-US" altLang="zh-CN"/>
              <a:t>(t)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90600" y="5270500"/>
            <a:ext cx="277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L</a:t>
            </a:r>
            <a:r>
              <a:rPr lang="zh-CN" altLang="en-US">
                <a:ea typeface="楷体_GB2312" pitchFamily="49" charset="-122"/>
              </a:rPr>
              <a:t>、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等元件</a:t>
            </a:r>
          </a:p>
        </p:txBody>
      </p:sp>
      <p:sp>
        <p:nvSpPr>
          <p:cNvPr id="8285" name="Rectangle 93"/>
          <p:cNvSpPr>
            <a:spLocks noChangeArrowheads="1"/>
          </p:cNvSpPr>
          <p:nvPr/>
        </p:nvSpPr>
        <p:spPr bwMode="auto">
          <a:xfrm>
            <a:off x="1676400" y="5842000"/>
            <a:ext cx="1600200" cy="609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时域电路</a:t>
            </a:r>
          </a:p>
        </p:txBody>
      </p:sp>
      <p:grpSp>
        <p:nvGrpSpPr>
          <p:cNvPr id="8297" name="Group 105"/>
          <p:cNvGrpSpPr>
            <a:grpSpLocks/>
          </p:cNvGrpSpPr>
          <p:nvPr/>
        </p:nvGrpSpPr>
        <p:grpSpPr bwMode="auto">
          <a:xfrm>
            <a:off x="3429000" y="5765800"/>
            <a:ext cx="3540125" cy="990600"/>
            <a:chOff x="2160" y="2064"/>
            <a:chExt cx="2230" cy="624"/>
          </a:xfrm>
        </p:grpSpPr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2160" y="2284"/>
              <a:ext cx="644" cy="2"/>
            </a:xfrm>
            <a:custGeom>
              <a:avLst/>
              <a:gdLst>
                <a:gd name="T0" fmla="*/ 0 w 644"/>
                <a:gd name="T1" fmla="*/ 0 h 2"/>
                <a:gd name="T2" fmla="*/ 644 w 644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4" h="2">
                  <a:moveTo>
                    <a:pt x="0" y="0"/>
                  </a:moveTo>
                  <a:lnTo>
                    <a:pt x="644" y="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96" name="Group 104"/>
            <p:cNvGrpSpPr>
              <a:grpSpLocks/>
            </p:cNvGrpSpPr>
            <p:nvPr/>
          </p:nvGrpSpPr>
          <p:grpSpPr bwMode="auto">
            <a:xfrm>
              <a:off x="3072" y="2064"/>
              <a:ext cx="1318" cy="624"/>
              <a:chOff x="3072" y="2064"/>
              <a:chExt cx="1318" cy="624"/>
            </a:xfrm>
          </p:grpSpPr>
          <p:sp>
            <p:nvSpPr>
              <p:cNvPr id="8288" name="Rectangle 9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1056" cy="624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9" name="Text Box 97"/>
              <p:cNvSpPr txBox="1">
                <a:spLocks noChangeArrowheads="1"/>
              </p:cNvSpPr>
              <p:nvPr/>
            </p:nvSpPr>
            <p:spPr bwMode="auto">
              <a:xfrm>
                <a:off x="3142" y="2112"/>
                <a:ext cx="124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运算电路</a:t>
                </a:r>
              </a:p>
              <a:p>
                <a:r>
                  <a:rPr lang="en-US" altLang="zh-CN" sz="2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sz="2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频域电路</a:t>
                </a:r>
                <a:r>
                  <a:rPr lang="en-US" altLang="zh-CN" sz="2000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</a:p>
            </p:txBody>
          </p:sp>
        </p:grpSp>
      </p:grpSp>
      <p:grpSp>
        <p:nvGrpSpPr>
          <p:cNvPr id="8292" name="Group 100"/>
          <p:cNvGrpSpPr>
            <a:grpSpLocks/>
          </p:cNvGrpSpPr>
          <p:nvPr/>
        </p:nvGrpSpPr>
        <p:grpSpPr bwMode="auto">
          <a:xfrm>
            <a:off x="3429000" y="4030663"/>
            <a:ext cx="3219450" cy="592137"/>
            <a:chOff x="2160" y="971"/>
            <a:chExt cx="2028" cy="373"/>
          </a:xfrm>
        </p:grpSpPr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2160" y="1222"/>
              <a:ext cx="648" cy="2"/>
            </a:xfrm>
            <a:custGeom>
              <a:avLst/>
              <a:gdLst>
                <a:gd name="T0" fmla="*/ 0 w 648"/>
                <a:gd name="T1" fmla="*/ 0 h 2"/>
                <a:gd name="T2" fmla="*/ 648 w 648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8" h="2">
                  <a:moveTo>
                    <a:pt x="0" y="0"/>
                  </a:moveTo>
                  <a:lnTo>
                    <a:pt x="648" y="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2304" y="9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  <p:sp>
          <p:nvSpPr>
            <p:cNvPr id="8290" name="Text Box 98"/>
            <p:cNvSpPr txBox="1">
              <a:spLocks noChangeArrowheads="1"/>
            </p:cNvSpPr>
            <p:nvPr/>
          </p:nvSpPr>
          <p:spPr bwMode="auto">
            <a:xfrm>
              <a:off x="3052" y="1056"/>
              <a:ext cx="1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r>
                <a:rPr lang="en-US" altLang="zh-CN"/>
                <a:t>(S)</a:t>
              </a:r>
              <a:r>
                <a:rPr lang="zh-CN" altLang="en-US"/>
                <a:t>、</a:t>
              </a:r>
              <a:r>
                <a:rPr lang="en-US" altLang="zh-CN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(S)</a:t>
              </a:r>
            </a:p>
          </p:txBody>
        </p:sp>
      </p:grpSp>
      <p:grpSp>
        <p:nvGrpSpPr>
          <p:cNvPr id="8293" name="Group 101"/>
          <p:cNvGrpSpPr>
            <a:grpSpLocks/>
          </p:cNvGrpSpPr>
          <p:nvPr/>
        </p:nvGrpSpPr>
        <p:grpSpPr bwMode="auto">
          <a:xfrm>
            <a:off x="3429000" y="4562475"/>
            <a:ext cx="3251200" cy="593725"/>
            <a:chOff x="2160" y="1306"/>
            <a:chExt cx="2048" cy="374"/>
          </a:xfrm>
        </p:grpSpPr>
        <p:sp>
          <p:nvSpPr>
            <p:cNvPr id="8202" name="Freeform 10"/>
            <p:cNvSpPr>
              <a:spLocks/>
            </p:cNvSpPr>
            <p:nvPr/>
          </p:nvSpPr>
          <p:spPr bwMode="auto">
            <a:xfrm>
              <a:off x="2160" y="1558"/>
              <a:ext cx="652" cy="2"/>
            </a:xfrm>
            <a:custGeom>
              <a:avLst/>
              <a:gdLst>
                <a:gd name="T0" fmla="*/ 0 w 652"/>
                <a:gd name="T1" fmla="*/ 0 h 2"/>
                <a:gd name="T2" fmla="*/ 652 w 652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2" h="2">
                  <a:moveTo>
                    <a:pt x="0" y="0"/>
                  </a:moveTo>
                  <a:lnTo>
                    <a:pt x="652" y="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Rectangle 92"/>
            <p:cNvSpPr>
              <a:spLocks noChangeArrowheads="1"/>
            </p:cNvSpPr>
            <p:nvPr/>
          </p:nvSpPr>
          <p:spPr bwMode="auto">
            <a:xfrm>
              <a:off x="2304" y="13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</a:p>
          </p:txBody>
        </p:sp>
        <p:sp>
          <p:nvSpPr>
            <p:cNvPr id="8291" name="Text Box 99"/>
            <p:cNvSpPr txBox="1">
              <a:spLocks noChangeArrowheads="1"/>
            </p:cNvSpPr>
            <p:nvPr/>
          </p:nvSpPr>
          <p:spPr bwMode="auto">
            <a:xfrm>
              <a:off x="3072" y="1392"/>
              <a:ext cx="11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k</a:t>
              </a:r>
              <a:r>
                <a:rPr lang="en-US" altLang="zh-CN"/>
                <a:t>(S)</a:t>
              </a:r>
              <a:r>
                <a:rPr lang="zh-CN" altLang="en-US"/>
                <a:t>、</a:t>
              </a:r>
              <a:r>
                <a:rPr lang="en-US" altLang="zh-CN"/>
                <a:t>I</a:t>
              </a:r>
              <a:r>
                <a:rPr lang="en-US" altLang="zh-CN" baseline="-25000"/>
                <a:t>k</a:t>
              </a:r>
              <a:r>
                <a:rPr lang="en-US" altLang="zh-CN"/>
                <a:t>(S)</a:t>
              </a:r>
            </a:p>
          </p:txBody>
        </p:sp>
      </p:grpSp>
      <p:grpSp>
        <p:nvGrpSpPr>
          <p:cNvPr id="8295" name="Group 103"/>
          <p:cNvGrpSpPr>
            <a:grpSpLocks/>
          </p:cNvGrpSpPr>
          <p:nvPr/>
        </p:nvGrpSpPr>
        <p:grpSpPr bwMode="auto">
          <a:xfrm>
            <a:off x="3429000" y="5224463"/>
            <a:ext cx="5464175" cy="457200"/>
            <a:chOff x="2160" y="1723"/>
            <a:chExt cx="3442" cy="288"/>
          </a:xfrm>
        </p:grpSpPr>
        <p:sp>
          <p:nvSpPr>
            <p:cNvPr id="8201" name="Freeform 9"/>
            <p:cNvSpPr>
              <a:spLocks/>
            </p:cNvSpPr>
            <p:nvPr/>
          </p:nvSpPr>
          <p:spPr bwMode="auto">
            <a:xfrm>
              <a:off x="2160" y="1892"/>
              <a:ext cx="648" cy="3"/>
            </a:xfrm>
            <a:custGeom>
              <a:avLst/>
              <a:gdLst>
                <a:gd name="T0" fmla="*/ 0 w 648"/>
                <a:gd name="T1" fmla="*/ 3 h 3"/>
                <a:gd name="T2" fmla="*/ 648 w 64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8" h="3">
                  <a:moveTo>
                    <a:pt x="0" y="3"/>
                  </a:move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Text Box 102"/>
            <p:cNvSpPr txBox="1">
              <a:spLocks noChangeArrowheads="1"/>
            </p:cNvSpPr>
            <p:nvPr/>
          </p:nvSpPr>
          <p:spPr bwMode="auto">
            <a:xfrm>
              <a:off x="2976" y="1723"/>
              <a:ext cx="26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运算阻抗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或导纳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和初具电源</a:t>
              </a:r>
            </a:p>
          </p:txBody>
        </p:sp>
      </p:grpSp>
      <p:sp>
        <p:nvSpPr>
          <p:cNvPr id="8301" name="Rectangle 109"/>
          <p:cNvSpPr>
            <a:spLocks noChangeArrowheads="1"/>
          </p:cNvSpPr>
          <p:nvPr/>
        </p:nvSpPr>
        <p:spPr bwMode="auto">
          <a:xfrm>
            <a:off x="4673600" y="1447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I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(S)=0</a:t>
            </a:r>
          </a:p>
        </p:txBody>
      </p:sp>
      <p:sp>
        <p:nvSpPr>
          <p:cNvPr id="8302" name="Text Box 110"/>
          <p:cNvSpPr txBox="1">
            <a:spLocks noChangeArrowheads="1"/>
          </p:cNvSpPr>
          <p:nvPr/>
        </p:nvSpPr>
        <p:spPr bwMode="auto">
          <a:xfrm>
            <a:off x="4673600" y="1981200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U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(S)=0</a:t>
            </a:r>
          </a:p>
        </p:txBody>
      </p:sp>
      <p:sp>
        <p:nvSpPr>
          <p:cNvPr id="8303" name="Rectangle 111"/>
          <p:cNvSpPr>
            <a:spLocks noChangeArrowheads="1"/>
          </p:cNvSpPr>
          <p:nvPr/>
        </p:nvSpPr>
        <p:spPr bwMode="auto">
          <a:xfrm>
            <a:off x="1447800" y="14605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i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(t)=0</a:t>
            </a:r>
          </a:p>
        </p:txBody>
      </p:sp>
      <p:sp>
        <p:nvSpPr>
          <p:cNvPr id="8304" name="Rectangle 112"/>
          <p:cNvSpPr>
            <a:spLocks noChangeArrowheads="1"/>
          </p:cNvSpPr>
          <p:nvPr/>
        </p:nvSpPr>
        <p:spPr bwMode="auto">
          <a:xfrm>
            <a:off x="1447800" y="1981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u</a:t>
            </a:r>
            <a:r>
              <a:rPr lang="en-US" altLang="zh-CN" baseline="-25000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(t)=0</a:t>
            </a:r>
          </a:p>
        </p:txBody>
      </p:sp>
      <p:sp>
        <p:nvSpPr>
          <p:cNvPr id="8305" name="Text Box 113"/>
          <p:cNvSpPr txBox="1">
            <a:spLocks noChangeArrowheads="1"/>
          </p:cNvSpPr>
          <p:nvPr/>
        </p:nvSpPr>
        <p:spPr bwMode="auto">
          <a:xfrm>
            <a:off x="4660900" y="25019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U(S)=RI(S)</a:t>
            </a:r>
            <a:endParaRPr lang="en-US" altLang="zh-CN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8318" name="Group 126"/>
          <p:cNvGrpSpPr>
            <a:grpSpLocks/>
          </p:cNvGrpSpPr>
          <p:nvPr/>
        </p:nvGrpSpPr>
        <p:grpSpPr bwMode="auto">
          <a:xfrm>
            <a:off x="4660900" y="3365500"/>
            <a:ext cx="3429000" cy="838200"/>
            <a:chOff x="2920" y="1976"/>
            <a:chExt cx="2160" cy="528"/>
          </a:xfrm>
        </p:grpSpPr>
        <p:sp>
          <p:nvSpPr>
            <p:cNvPr id="8307" name="Text Box 115"/>
            <p:cNvSpPr txBox="1">
              <a:spLocks noChangeArrowheads="1"/>
            </p:cNvSpPr>
            <p:nvPr/>
          </p:nvSpPr>
          <p:spPr bwMode="auto">
            <a:xfrm>
              <a:off x="2920" y="2082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U(S)=      I(S)</a:t>
              </a:r>
              <a:r>
                <a:rPr lang="en-US" altLang="zh-CN">
                  <a:solidFill>
                    <a:srgbClr val="FF0000"/>
                  </a:solidFill>
                </a:rPr>
                <a:t>+</a:t>
              </a:r>
              <a:endPara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309" name="Text Box 117"/>
            <p:cNvSpPr txBox="1">
              <a:spLocks noChangeArrowheads="1"/>
            </p:cNvSpPr>
            <p:nvPr/>
          </p:nvSpPr>
          <p:spPr bwMode="auto">
            <a:xfrm>
              <a:off x="3414" y="1976"/>
              <a:ext cx="5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1</a:t>
              </a:r>
            </a:p>
            <a:p>
              <a:r>
                <a:rPr lang="en-US" altLang="zh-CN"/>
                <a:t>SC</a:t>
              </a:r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472" y="222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Text Box 119"/>
            <p:cNvSpPr txBox="1">
              <a:spLocks noChangeArrowheads="1"/>
            </p:cNvSpPr>
            <p:nvPr/>
          </p:nvSpPr>
          <p:spPr bwMode="auto">
            <a:xfrm>
              <a:off x="4132" y="1986"/>
              <a:ext cx="5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u(0-)</a:t>
              </a:r>
            </a:p>
            <a:p>
              <a:r>
                <a:rPr lang="en-US" altLang="zh-CN"/>
                <a:t>  </a:t>
              </a:r>
              <a:r>
                <a:rPr lang="en-US" altLang="zh-CN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8312" name="Freeform 120"/>
            <p:cNvSpPr>
              <a:spLocks/>
            </p:cNvSpPr>
            <p:nvPr/>
          </p:nvSpPr>
          <p:spPr bwMode="auto">
            <a:xfrm>
              <a:off x="4222" y="2252"/>
              <a:ext cx="326" cy="2"/>
            </a:xfrm>
            <a:custGeom>
              <a:avLst/>
              <a:gdLst>
                <a:gd name="T0" fmla="*/ 0 w 326"/>
                <a:gd name="T1" fmla="*/ 0 h 2"/>
                <a:gd name="T2" fmla="*/ 326 w 32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6" h="2">
                  <a:moveTo>
                    <a:pt x="0" y="0"/>
                  </a:moveTo>
                  <a:lnTo>
                    <a:pt x="326" y="2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13" name="Text Box 121"/>
          <p:cNvSpPr txBox="1">
            <a:spLocks noChangeArrowheads="1"/>
          </p:cNvSpPr>
          <p:nvPr/>
        </p:nvSpPr>
        <p:spPr bwMode="auto">
          <a:xfrm>
            <a:off x="4660900" y="29845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U(S)=SLI(S)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–Li(0-)</a:t>
            </a:r>
          </a:p>
        </p:txBody>
      </p:sp>
      <p:sp>
        <p:nvSpPr>
          <p:cNvPr id="8314" name="Rectangle 122"/>
          <p:cNvSpPr>
            <a:spLocks noChangeArrowheads="1"/>
          </p:cNvSpPr>
          <p:nvPr/>
        </p:nvSpPr>
        <p:spPr bwMode="auto">
          <a:xfrm>
            <a:off x="1435100" y="29591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u</a:t>
            </a:r>
            <a:r>
              <a:rPr lang="en-US" altLang="zh-CN" baseline="-25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(t)=Ri(t)</a:t>
            </a:r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5486400" y="3048000"/>
            <a:ext cx="3810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5486400" y="3429000"/>
            <a:ext cx="4572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4" dur="500"/>
                                        <p:tgtEl>
                                          <p:spTgt spid="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285" grpId="0" animBg="1" autoUpdateAnimBg="0"/>
      <p:bldP spid="8301" grpId="0" autoUpdateAnimBg="0"/>
      <p:bldP spid="8302" grpId="0" autoUpdateAnimBg="0"/>
      <p:bldP spid="8303" grpId="0" autoUpdateAnimBg="0"/>
      <p:bldP spid="8304" grpId="0" autoUpdateAnimBg="0"/>
      <p:bldP spid="8305" grpId="0" autoUpdateAnimBg="0"/>
      <p:bldP spid="8313" grpId="0" autoUpdateAnimBg="0"/>
      <p:bldP spid="8314" grpId="0" autoUpdateAnimBg="0"/>
      <p:bldP spid="8319" grpId="0" animBg="1"/>
      <p:bldP spid="83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460500" y="3162300"/>
            <a:ext cx="478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y(0</a:t>
            </a:r>
            <a:r>
              <a:rPr lang="en-US" altLang="zh-CN" baseline="-25000">
                <a:ea typeface="楷体_GB2312" pitchFamily="49" charset="-122"/>
              </a:rPr>
              <a:t>+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en-US" altLang="zh-CN" baseline="30000">
                <a:ea typeface="楷体_GB2312" pitchFamily="49" charset="-122"/>
              </a:rPr>
              <a:t>(1)</a:t>
            </a:r>
            <a:r>
              <a:rPr lang="en-US" altLang="zh-CN">
                <a:ea typeface="楷体_GB2312" pitchFamily="49" charset="-122"/>
              </a:rPr>
              <a:t>(0</a:t>
            </a:r>
            <a:r>
              <a:rPr lang="en-US" altLang="zh-CN" baseline="-25000">
                <a:ea typeface="楷体_GB2312" pitchFamily="49" charset="-122"/>
              </a:rPr>
              <a:t>+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· · ·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ea typeface="楷体_GB2312" pitchFamily="49" charset="-122"/>
              </a:rPr>
              <a:t>y</a:t>
            </a:r>
            <a:r>
              <a:rPr lang="en-US" altLang="zh-CN" baseline="30000">
                <a:ea typeface="楷体_GB2312" pitchFamily="49" charset="-122"/>
              </a:rPr>
              <a:t>(n</a:t>
            </a:r>
            <a:r>
              <a:rPr lang="en-US" altLang="zh-CN" baseline="30000">
                <a:ea typeface="楷体_GB2312" pitchFamily="49" charset="-122"/>
                <a:sym typeface="Symbol" pitchFamily="18" charset="2"/>
              </a:rPr>
              <a:t>–</a:t>
            </a:r>
            <a:r>
              <a:rPr lang="en-US" altLang="zh-CN" baseline="30000">
                <a:ea typeface="楷体_GB2312" pitchFamily="49" charset="-122"/>
              </a:rPr>
              <a:t>1)</a:t>
            </a:r>
            <a:r>
              <a:rPr lang="en-US" altLang="zh-CN">
                <a:ea typeface="楷体_GB2312" pitchFamily="49" charset="-122"/>
              </a:rPr>
              <a:t>(0</a:t>
            </a:r>
            <a:r>
              <a:rPr lang="en-US" altLang="zh-CN" baseline="-25000">
                <a:ea typeface="楷体_GB2312" pitchFamily="49" charset="-122"/>
              </a:rPr>
              <a:t>+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381000" y="10795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、动态网络的描述</a:t>
            </a: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3962400" y="685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itchFamily="2" charset="-122"/>
              </a:rPr>
              <a:t>引言</a:t>
            </a:r>
          </a:p>
        </p:txBody>
      </p:sp>
      <p:grpSp>
        <p:nvGrpSpPr>
          <p:cNvPr id="2115" name="Group 67"/>
          <p:cNvGrpSpPr>
            <a:grpSpLocks/>
          </p:cNvGrpSpPr>
          <p:nvPr/>
        </p:nvGrpSpPr>
        <p:grpSpPr bwMode="auto">
          <a:xfrm>
            <a:off x="1143000" y="3429000"/>
            <a:ext cx="6416675" cy="977900"/>
            <a:chOff x="422" y="1966"/>
            <a:chExt cx="4042" cy="616"/>
          </a:xfrm>
        </p:grpSpPr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422" y="2154"/>
              <a:ext cx="4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对正弦稳态</a:t>
              </a:r>
              <a:r>
                <a:rPr lang="en-US" altLang="zh-CN"/>
                <a:t>,  x(t)</a:t>
              </a:r>
              <a:r>
                <a:rPr lang="en-US" altLang="zh-CN">
                  <a:sym typeface="Symbol" pitchFamily="18" charset="2"/>
                </a:rPr>
                <a:t>     ,  y(t)       ,       j</a:t>
              </a:r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3360" y="2064"/>
              <a:ext cx="3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d</a:t>
              </a:r>
            </a:p>
            <a:p>
              <a:r>
                <a:rPr lang="en-US" altLang="zh-CN"/>
                <a:t>dt</a:t>
              </a:r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3398" y="2324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09" name="Group 61"/>
            <p:cNvGrpSpPr>
              <a:grpSpLocks/>
            </p:cNvGrpSpPr>
            <p:nvPr/>
          </p:nvGrpSpPr>
          <p:grpSpPr bwMode="auto">
            <a:xfrm>
              <a:off x="2066" y="1966"/>
              <a:ext cx="466" cy="504"/>
              <a:chOff x="4176" y="2165"/>
              <a:chExt cx="466" cy="504"/>
            </a:xfrm>
          </p:grpSpPr>
          <p:sp>
            <p:nvSpPr>
              <p:cNvPr id="2110" name="Text Box 62"/>
              <p:cNvSpPr txBox="1">
                <a:spLocks noChangeArrowheads="1"/>
              </p:cNvSpPr>
              <p:nvPr/>
            </p:nvSpPr>
            <p:spPr bwMode="auto">
              <a:xfrm>
                <a:off x="4176" y="2381"/>
                <a:ext cx="4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X</a:t>
                </a:r>
                <a:endParaRPr lang="en-US" altLang="zh-CN" baseline="-25000"/>
              </a:p>
            </p:txBody>
          </p:sp>
          <p:sp>
            <p:nvSpPr>
              <p:cNvPr id="2111" name="Text Box 63"/>
              <p:cNvSpPr txBox="1">
                <a:spLocks noChangeArrowheads="1"/>
              </p:cNvSpPr>
              <p:nvPr/>
            </p:nvSpPr>
            <p:spPr bwMode="auto">
              <a:xfrm>
                <a:off x="4224" y="216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/>
                  <a:t>.</a:t>
                </a:r>
              </a:p>
            </p:txBody>
          </p:sp>
        </p:grpSp>
        <p:grpSp>
          <p:nvGrpSpPr>
            <p:cNvPr id="2112" name="Group 64"/>
            <p:cNvGrpSpPr>
              <a:grpSpLocks/>
            </p:cNvGrpSpPr>
            <p:nvPr/>
          </p:nvGrpSpPr>
          <p:grpSpPr bwMode="auto">
            <a:xfrm>
              <a:off x="2976" y="1976"/>
              <a:ext cx="466" cy="504"/>
              <a:chOff x="4176" y="2165"/>
              <a:chExt cx="466" cy="504"/>
            </a:xfrm>
          </p:grpSpPr>
          <p:sp>
            <p:nvSpPr>
              <p:cNvPr id="2113" name="Text Box 65"/>
              <p:cNvSpPr txBox="1">
                <a:spLocks noChangeArrowheads="1"/>
              </p:cNvSpPr>
              <p:nvPr/>
            </p:nvSpPr>
            <p:spPr bwMode="auto">
              <a:xfrm>
                <a:off x="4176" y="2381"/>
                <a:ext cx="4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Y</a:t>
                </a:r>
                <a:endParaRPr lang="en-US" altLang="zh-CN" baseline="-25000"/>
              </a:p>
            </p:txBody>
          </p:sp>
          <p:sp>
            <p:nvSpPr>
              <p:cNvPr id="2114" name="Text Box 66"/>
              <p:cNvSpPr txBox="1">
                <a:spLocks noChangeArrowheads="1"/>
              </p:cNvSpPr>
              <p:nvPr/>
            </p:nvSpPr>
            <p:spPr bwMode="auto">
              <a:xfrm>
                <a:off x="4224" y="216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/>
                  <a:t>.</a:t>
                </a:r>
              </a:p>
            </p:txBody>
          </p:sp>
        </p:grpSp>
      </p:grp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1130300" y="54483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问题：一般动态网络的分析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324600" y="3162300"/>
            <a:ext cx="199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时域分析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201" name="Group 153"/>
          <p:cNvGrpSpPr>
            <a:grpSpLocks/>
          </p:cNvGrpSpPr>
          <p:nvPr/>
        </p:nvGrpSpPr>
        <p:grpSpPr bwMode="auto">
          <a:xfrm>
            <a:off x="1279525" y="4267200"/>
            <a:ext cx="6873875" cy="1130300"/>
            <a:chOff x="806" y="2688"/>
            <a:chExt cx="4330" cy="712"/>
          </a:xfrm>
        </p:grpSpPr>
        <p:sp>
          <p:nvSpPr>
            <p:cNvPr id="2126" name="Text Box 78"/>
            <p:cNvSpPr txBox="1">
              <a:spLocks noChangeArrowheads="1"/>
            </p:cNvSpPr>
            <p:nvPr/>
          </p:nvSpPr>
          <p:spPr bwMode="auto">
            <a:xfrm>
              <a:off x="806" y="2768"/>
              <a:ext cx="4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[a</a:t>
              </a:r>
              <a:r>
                <a:rPr lang="en-US" altLang="zh-CN" baseline="-25000"/>
                <a:t>n</a:t>
              </a:r>
              <a:r>
                <a:rPr lang="en-US" altLang="zh-CN"/>
                <a:t>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</a:t>
              </a:r>
              <a:r>
                <a:rPr lang="en-US" altLang="zh-CN" baseline="30000"/>
                <a:t>n</a:t>
              </a:r>
              <a:r>
                <a:rPr lang="en-US" altLang="zh-CN"/>
                <a:t>+a</a:t>
              </a:r>
              <a:r>
                <a:rPr lang="en-US" altLang="zh-CN" baseline="-25000"/>
                <a:t>n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 baseline="-25000"/>
                <a:t>1</a:t>
              </a:r>
              <a:r>
                <a:rPr lang="en-US" altLang="zh-CN"/>
                <a:t>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</a:t>
              </a:r>
              <a:r>
                <a:rPr lang="en-US" altLang="zh-CN" baseline="30000"/>
                <a:t>n</a:t>
              </a:r>
              <a:r>
                <a:rPr lang="en-US" altLang="zh-CN" baseline="30000">
                  <a:cs typeface="Times New Roman" pitchFamily="18" charset="0"/>
                </a:rPr>
                <a:t>–1</a:t>
              </a:r>
              <a:r>
                <a:rPr lang="en-US" altLang="zh-CN">
                  <a:cs typeface="Times New Roman" pitchFamily="18" charset="0"/>
                </a:rPr>
                <a:t>+         +a</a:t>
              </a:r>
              <a:r>
                <a:rPr lang="en-US" altLang="zh-CN" baseline="-25000">
                  <a:cs typeface="Times New Roman" pitchFamily="18" charset="0"/>
                </a:rPr>
                <a:t>1</a:t>
              </a:r>
              <a:r>
                <a:rPr lang="en-US" altLang="zh-CN">
                  <a:cs typeface="Times New Roman" pitchFamily="18" charset="0"/>
                </a:rPr>
                <a:t>(</a:t>
              </a:r>
              <a:r>
                <a:rPr lang="en-US" altLang="zh-CN"/>
                <a:t>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>
                  <a:cs typeface="Times New Roman" pitchFamily="18" charset="0"/>
                </a:rPr>
                <a:t>)+a</a:t>
              </a:r>
              <a:r>
                <a:rPr lang="en-US" altLang="zh-CN" baseline="-25000">
                  <a:cs typeface="Times New Roman" pitchFamily="18" charset="0"/>
                </a:rPr>
                <a:t>0</a:t>
              </a:r>
              <a:r>
                <a:rPr lang="en-US" altLang="zh-CN">
                  <a:cs typeface="Times New Roman" pitchFamily="18" charset="0"/>
                </a:rPr>
                <a:t>]Y</a:t>
              </a:r>
              <a:endParaRPr lang="en-US" altLang="zh-CN" baseline="-25000">
                <a:cs typeface="Times New Roman" pitchFamily="18" charset="0"/>
              </a:endParaRPr>
            </a:p>
          </p:txBody>
        </p:sp>
        <p:grpSp>
          <p:nvGrpSpPr>
            <p:cNvPr id="2129" name="Group 81"/>
            <p:cNvGrpSpPr>
              <a:grpSpLocks/>
            </p:cNvGrpSpPr>
            <p:nvPr/>
          </p:nvGrpSpPr>
          <p:grpSpPr bwMode="auto">
            <a:xfrm>
              <a:off x="2518" y="2722"/>
              <a:ext cx="666" cy="288"/>
              <a:chOff x="2112" y="3024"/>
              <a:chExt cx="666" cy="288"/>
            </a:xfrm>
          </p:grpSpPr>
          <p:sp>
            <p:nvSpPr>
              <p:cNvPr id="2127" name="Text Box 79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…</a:t>
                </a:r>
                <a:endParaRPr lang="en-US" altLang="zh-CN"/>
              </a:p>
            </p:txBody>
          </p:sp>
          <p:sp>
            <p:nvSpPr>
              <p:cNvPr id="2128" name="Text Box 80"/>
              <p:cNvSpPr txBox="1">
                <a:spLocks noChangeArrowheads="1"/>
              </p:cNvSpPr>
              <p:nvPr/>
            </p:nvSpPr>
            <p:spPr bwMode="auto">
              <a:xfrm>
                <a:off x="2288" y="302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…</a:t>
                </a:r>
                <a:endParaRPr lang="en-US" altLang="zh-CN"/>
              </a:p>
            </p:txBody>
          </p:sp>
        </p:grpSp>
        <p:sp>
          <p:nvSpPr>
            <p:cNvPr id="2133" name="Text Box 85"/>
            <p:cNvSpPr txBox="1">
              <a:spLocks noChangeArrowheads="1"/>
            </p:cNvSpPr>
            <p:nvPr/>
          </p:nvSpPr>
          <p:spPr bwMode="auto">
            <a:xfrm>
              <a:off x="806" y="3112"/>
              <a:ext cx="4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=[b</a:t>
              </a:r>
              <a:r>
                <a:rPr lang="en-US" altLang="zh-CN" baseline="-25000"/>
                <a:t>m</a:t>
              </a:r>
              <a:r>
                <a:rPr lang="en-US" altLang="zh-CN"/>
                <a:t>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</a:t>
              </a:r>
              <a:r>
                <a:rPr lang="en-US" altLang="zh-CN" baseline="30000"/>
                <a:t>m</a:t>
              </a:r>
              <a:r>
                <a:rPr lang="en-US" altLang="zh-CN"/>
                <a:t>+b</a:t>
              </a:r>
              <a:r>
                <a:rPr lang="en-US" altLang="zh-CN" baseline="-25000"/>
                <a:t>m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 baseline="-25000"/>
                <a:t>1</a:t>
              </a:r>
              <a:r>
                <a:rPr lang="en-US" altLang="zh-CN"/>
                <a:t>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</a:t>
              </a:r>
              <a:r>
                <a:rPr lang="en-US" altLang="zh-CN" baseline="30000"/>
                <a:t>m</a:t>
              </a:r>
              <a:r>
                <a:rPr lang="en-US" altLang="zh-CN" baseline="30000">
                  <a:cs typeface="Times New Roman" pitchFamily="18" charset="0"/>
                </a:rPr>
                <a:t>–1</a:t>
              </a:r>
              <a:r>
                <a:rPr lang="en-US" altLang="zh-CN">
                  <a:cs typeface="Times New Roman" pitchFamily="18" charset="0"/>
                </a:rPr>
                <a:t>+         +b</a:t>
              </a:r>
              <a:r>
                <a:rPr lang="en-US" altLang="zh-CN" baseline="-25000">
                  <a:cs typeface="Times New Roman" pitchFamily="18" charset="0"/>
                </a:rPr>
                <a:t>1</a:t>
              </a:r>
              <a:r>
                <a:rPr lang="en-US" altLang="zh-CN">
                  <a:cs typeface="Times New Roman" pitchFamily="18" charset="0"/>
                </a:rPr>
                <a:t>(</a:t>
              </a:r>
              <a:r>
                <a:rPr lang="en-US" altLang="zh-CN"/>
                <a:t>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>
                  <a:cs typeface="Times New Roman" pitchFamily="18" charset="0"/>
                </a:rPr>
                <a:t>)+b</a:t>
              </a:r>
              <a:r>
                <a:rPr lang="en-US" altLang="zh-CN" baseline="-25000">
                  <a:cs typeface="Times New Roman" pitchFamily="18" charset="0"/>
                </a:rPr>
                <a:t>0</a:t>
              </a:r>
              <a:r>
                <a:rPr lang="en-US" altLang="zh-CN">
                  <a:cs typeface="Times New Roman" pitchFamily="18" charset="0"/>
                </a:rPr>
                <a:t>]X</a:t>
              </a:r>
              <a:endParaRPr lang="en-US" altLang="zh-CN" baseline="-25000">
                <a:cs typeface="Times New Roman" pitchFamily="18" charset="0"/>
              </a:endParaRPr>
            </a:p>
          </p:txBody>
        </p:sp>
        <p:grpSp>
          <p:nvGrpSpPr>
            <p:cNvPr id="2134" name="Group 86"/>
            <p:cNvGrpSpPr>
              <a:grpSpLocks/>
            </p:cNvGrpSpPr>
            <p:nvPr/>
          </p:nvGrpSpPr>
          <p:grpSpPr bwMode="auto">
            <a:xfrm>
              <a:off x="2790" y="3058"/>
              <a:ext cx="666" cy="288"/>
              <a:chOff x="2112" y="3024"/>
              <a:chExt cx="666" cy="288"/>
            </a:xfrm>
          </p:grpSpPr>
          <p:sp>
            <p:nvSpPr>
              <p:cNvPr id="2135" name="Text Box 87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…</a:t>
                </a:r>
                <a:endParaRPr lang="en-US" altLang="zh-CN"/>
              </a:p>
            </p:txBody>
          </p:sp>
          <p:sp>
            <p:nvSpPr>
              <p:cNvPr id="2136" name="Text Box 88"/>
              <p:cNvSpPr txBox="1">
                <a:spLocks noChangeArrowheads="1"/>
              </p:cNvSpPr>
              <p:nvPr/>
            </p:nvSpPr>
            <p:spPr bwMode="auto">
              <a:xfrm>
                <a:off x="2288" y="302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…</a:t>
                </a:r>
                <a:endParaRPr lang="en-US" altLang="zh-CN"/>
              </a:p>
            </p:txBody>
          </p:sp>
        </p:grp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3870" y="2688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  <p:sp>
          <p:nvSpPr>
            <p:cNvPr id="2139" name="Text Box 91"/>
            <p:cNvSpPr txBox="1">
              <a:spLocks noChangeArrowheads="1"/>
            </p:cNvSpPr>
            <p:nvPr/>
          </p:nvSpPr>
          <p:spPr bwMode="auto">
            <a:xfrm>
              <a:off x="4166" y="3032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</p:grpSp>
      <p:grpSp>
        <p:nvGrpSpPr>
          <p:cNvPr id="2198" name="Group 150"/>
          <p:cNvGrpSpPr>
            <a:grpSpLocks/>
          </p:cNvGrpSpPr>
          <p:nvPr/>
        </p:nvGrpSpPr>
        <p:grpSpPr bwMode="auto">
          <a:xfrm>
            <a:off x="1365250" y="1524000"/>
            <a:ext cx="7108825" cy="1700213"/>
            <a:chOff x="860" y="1041"/>
            <a:chExt cx="4478" cy="1071"/>
          </a:xfrm>
        </p:grpSpPr>
        <p:grpSp>
          <p:nvGrpSpPr>
            <p:cNvPr id="2141" name="Group 93"/>
            <p:cNvGrpSpPr>
              <a:grpSpLocks/>
            </p:cNvGrpSpPr>
            <p:nvPr/>
          </p:nvGrpSpPr>
          <p:grpSpPr bwMode="auto">
            <a:xfrm>
              <a:off x="860" y="1041"/>
              <a:ext cx="4228" cy="1071"/>
              <a:chOff x="496" y="1488"/>
              <a:chExt cx="4228" cy="1071"/>
            </a:xfrm>
          </p:grpSpPr>
          <p:grpSp>
            <p:nvGrpSpPr>
              <p:cNvPr id="2142" name="Group 94"/>
              <p:cNvGrpSpPr>
                <a:grpSpLocks/>
              </p:cNvGrpSpPr>
              <p:nvPr/>
            </p:nvGrpSpPr>
            <p:grpSpPr bwMode="auto">
              <a:xfrm>
                <a:off x="496" y="1488"/>
                <a:ext cx="3946" cy="535"/>
                <a:chOff x="496" y="1824"/>
                <a:chExt cx="3946" cy="535"/>
              </a:xfrm>
            </p:grpSpPr>
            <p:sp>
              <p:nvSpPr>
                <p:cNvPr id="214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704" y="1824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n</a:t>
                  </a:r>
                  <a:r>
                    <a:rPr lang="en-US" altLang="zh-CN"/>
                    <a:t>y</a:t>
                  </a:r>
                  <a:endParaRPr lang="en-US" altLang="zh-CN" baseline="-25000"/>
                </a:p>
              </p:txBody>
            </p:sp>
            <p:sp>
              <p:nvSpPr>
                <p:cNvPr id="214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720" y="2071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n</a:t>
                  </a:r>
                </a:p>
              </p:txBody>
            </p:sp>
            <p:sp>
              <p:nvSpPr>
                <p:cNvPr id="2145" name="Line 97"/>
                <p:cNvSpPr>
                  <a:spLocks noChangeShapeType="1"/>
                </p:cNvSpPr>
                <p:nvPr/>
              </p:nvSpPr>
              <p:spPr bwMode="auto">
                <a:xfrm>
                  <a:off x="730" y="210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454" y="1832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n</a:t>
                  </a:r>
                  <a:r>
                    <a:rPr lang="en-US" altLang="zh-CN" baseline="30000">
                      <a:cs typeface="Times New Roman" pitchFamily="18" charset="0"/>
                    </a:rPr>
                    <a:t>–1</a:t>
                  </a:r>
                  <a:r>
                    <a:rPr lang="en-US" altLang="zh-CN"/>
                    <a:t>y</a:t>
                  </a:r>
                  <a:endParaRPr lang="en-US" altLang="zh-CN" baseline="-25000"/>
                </a:p>
              </p:txBody>
            </p:sp>
            <p:sp>
              <p:nvSpPr>
                <p:cNvPr id="21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54" y="2071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n</a:t>
                  </a:r>
                  <a:r>
                    <a:rPr lang="en-US" altLang="zh-CN" baseline="30000">
                      <a:cs typeface="Times New Roman" pitchFamily="18" charset="0"/>
                    </a:rPr>
                    <a:t>–1</a:t>
                  </a:r>
                  <a:endParaRPr lang="en-US" altLang="zh-CN" baseline="30000"/>
                </a:p>
              </p:txBody>
            </p:sp>
            <p:sp>
              <p:nvSpPr>
                <p:cNvPr id="2148" name="Line 100"/>
                <p:cNvSpPr>
                  <a:spLocks noChangeShapeType="1"/>
                </p:cNvSpPr>
                <p:nvPr/>
              </p:nvSpPr>
              <p:spPr bwMode="auto">
                <a:xfrm>
                  <a:off x="1520" y="210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312" y="1825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n</a:t>
                  </a:r>
                  <a:r>
                    <a:rPr lang="en-US" altLang="zh-CN" baseline="30000">
                      <a:cs typeface="Times New Roman" pitchFamily="18" charset="0"/>
                    </a:rPr>
                    <a:t>–2</a:t>
                  </a:r>
                  <a:r>
                    <a:rPr lang="en-US" altLang="zh-CN"/>
                    <a:t>y</a:t>
                  </a:r>
                  <a:endParaRPr lang="en-US" altLang="zh-CN" baseline="-25000"/>
                </a:p>
              </p:txBody>
            </p:sp>
            <p:sp>
              <p:nvSpPr>
                <p:cNvPr id="21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312" y="2064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n</a:t>
                  </a:r>
                  <a:r>
                    <a:rPr lang="en-US" altLang="zh-CN" baseline="30000">
                      <a:cs typeface="Times New Roman" pitchFamily="18" charset="0"/>
                    </a:rPr>
                    <a:t>–2</a:t>
                  </a:r>
                  <a:endParaRPr lang="en-US" altLang="zh-CN" baseline="30000"/>
                </a:p>
              </p:txBody>
            </p:sp>
            <p:sp>
              <p:nvSpPr>
                <p:cNvPr id="2151" name="Line 103"/>
                <p:cNvSpPr>
                  <a:spLocks noChangeShapeType="1"/>
                </p:cNvSpPr>
                <p:nvPr/>
              </p:nvSpPr>
              <p:spPr bwMode="auto">
                <a:xfrm>
                  <a:off x="2378" y="210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544" y="1833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dy</a:t>
                  </a:r>
                  <a:endParaRPr lang="en-US" altLang="zh-CN" baseline="-25000"/>
                </a:p>
              </p:txBody>
            </p:sp>
            <p:sp>
              <p:nvSpPr>
                <p:cNvPr id="21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552" y="2064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30000"/>
                </a:p>
              </p:txBody>
            </p:sp>
            <p:sp>
              <p:nvSpPr>
                <p:cNvPr id="215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096" y="1928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y</a:t>
                  </a:r>
                </a:p>
              </p:txBody>
            </p:sp>
            <p:sp>
              <p:nvSpPr>
                <p:cNvPr id="215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96" y="1920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a</a:t>
                  </a:r>
                  <a:r>
                    <a:rPr lang="en-US" altLang="zh-CN" baseline="-25000"/>
                    <a:t>n</a:t>
                  </a:r>
                </a:p>
              </p:txBody>
            </p:sp>
            <p:sp>
              <p:nvSpPr>
                <p:cNvPr id="215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176" y="1944"/>
                  <a:ext cx="8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a</a:t>
                  </a:r>
                  <a:r>
                    <a:rPr lang="en-US" altLang="zh-CN" baseline="-25000"/>
                    <a:t>n</a:t>
                  </a:r>
                  <a:r>
                    <a:rPr lang="en-US" altLang="zh-CN" baseline="-25000">
                      <a:cs typeface="Times New Roman" pitchFamily="18" charset="0"/>
                    </a:rPr>
                    <a:t>–1</a:t>
                  </a:r>
                  <a:endParaRPr lang="en-US" altLang="zh-CN" baseline="-25000"/>
                </a:p>
              </p:txBody>
            </p:sp>
            <p:sp>
              <p:nvSpPr>
                <p:cNvPr id="215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984" y="1936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a</a:t>
                  </a:r>
                  <a:r>
                    <a:rPr lang="en-US" altLang="zh-CN" baseline="-25000"/>
                    <a:t>n</a:t>
                  </a:r>
                  <a:r>
                    <a:rPr lang="en-US" altLang="zh-CN" baseline="-25000">
                      <a:cs typeface="Times New Roman" pitchFamily="18" charset="0"/>
                    </a:rPr>
                    <a:t>–2</a:t>
                  </a:r>
                  <a:endParaRPr lang="en-US" altLang="zh-CN" baseline="-25000"/>
                </a:p>
              </p:txBody>
            </p:sp>
            <p:sp>
              <p:nvSpPr>
                <p:cNvPr id="215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352" y="1936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a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215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912" y="1936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a</a:t>
                  </a:r>
                  <a:r>
                    <a:rPr lang="en-US" altLang="zh-CN" baseline="-25000"/>
                    <a:t>0</a:t>
                  </a:r>
                </a:p>
              </p:txBody>
            </p:sp>
            <p:sp>
              <p:nvSpPr>
                <p:cNvPr id="216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032" y="196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6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824" y="196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696" y="196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6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856" y="1968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64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976" y="1968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65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096" y="1968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6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184" y="196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67" name="Line 119"/>
                <p:cNvSpPr>
                  <a:spLocks noChangeShapeType="1"/>
                </p:cNvSpPr>
                <p:nvPr/>
              </p:nvSpPr>
              <p:spPr bwMode="auto">
                <a:xfrm>
                  <a:off x="3600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768" y="1968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</p:grpSp>
          <p:grpSp>
            <p:nvGrpSpPr>
              <p:cNvPr id="2169" name="Group 121"/>
              <p:cNvGrpSpPr>
                <a:grpSpLocks/>
              </p:cNvGrpSpPr>
              <p:nvPr/>
            </p:nvGrpSpPr>
            <p:grpSpPr bwMode="auto">
              <a:xfrm>
                <a:off x="528" y="2000"/>
                <a:ext cx="4196" cy="559"/>
                <a:chOff x="318" y="2345"/>
                <a:chExt cx="4196" cy="559"/>
              </a:xfrm>
            </p:grpSpPr>
            <p:sp>
              <p:nvSpPr>
                <p:cNvPr id="217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592" y="2386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dx</a:t>
                  </a:r>
                  <a:endParaRPr lang="en-US" altLang="zh-CN" baseline="-25000"/>
                </a:p>
              </p:txBody>
            </p:sp>
            <p:sp>
              <p:nvSpPr>
                <p:cNvPr id="217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600" y="2584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endParaRPr lang="en-US" altLang="zh-CN" baseline="30000"/>
                </a:p>
              </p:txBody>
            </p:sp>
            <p:sp>
              <p:nvSpPr>
                <p:cNvPr id="217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96" y="2345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m</a:t>
                  </a:r>
                  <a:r>
                    <a:rPr lang="en-US" altLang="zh-CN"/>
                    <a:t>x</a:t>
                  </a:r>
                  <a:endParaRPr lang="en-US" altLang="zh-CN" baseline="-25000"/>
                </a:p>
              </p:txBody>
            </p:sp>
            <p:sp>
              <p:nvSpPr>
                <p:cNvPr id="217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712" y="2592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m</a:t>
                  </a:r>
                </a:p>
              </p:txBody>
            </p:sp>
            <p:sp>
              <p:nvSpPr>
                <p:cNvPr id="2174" name="Line 126"/>
                <p:cNvSpPr>
                  <a:spLocks noChangeShapeType="1"/>
                </p:cNvSpPr>
                <p:nvPr/>
              </p:nvSpPr>
              <p:spPr bwMode="auto">
                <a:xfrm>
                  <a:off x="722" y="26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472" y="2377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m</a:t>
                  </a:r>
                  <a:r>
                    <a:rPr lang="en-US" altLang="zh-CN" baseline="30000">
                      <a:cs typeface="Times New Roman" pitchFamily="18" charset="0"/>
                    </a:rPr>
                    <a:t>–1</a:t>
                  </a:r>
                  <a:r>
                    <a:rPr lang="en-US" altLang="zh-CN"/>
                    <a:t>x</a:t>
                  </a:r>
                  <a:endParaRPr lang="en-US" altLang="zh-CN" baseline="-25000"/>
                </a:p>
              </p:txBody>
            </p:sp>
            <p:sp>
              <p:nvSpPr>
                <p:cNvPr id="217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472" y="2616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m</a:t>
                  </a:r>
                  <a:r>
                    <a:rPr lang="en-US" altLang="zh-CN" baseline="30000">
                      <a:cs typeface="Times New Roman" pitchFamily="18" charset="0"/>
                    </a:rPr>
                    <a:t>–1</a:t>
                  </a:r>
                  <a:endParaRPr lang="en-US" altLang="zh-CN" baseline="30000"/>
                </a:p>
              </p:txBody>
            </p:sp>
            <p:sp>
              <p:nvSpPr>
                <p:cNvPr id="2177" name="Line 129"/>
                <p:cNvSpPr>
                  <a:spLocks noChangeShapeType="1"/>
                </p:cNvSpPr>
                <p:nvPr/>
              </p:nvSpPr>
              <p:spPr bwMode="auto">
                <a:xfrm>
                  <a:off x="1562" y="264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360" y="2369"/>
                  <a:ext cx="7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</a:t>
                  </a:r>
                  <a:r>
                    <a:rPr lang="en-US" altLang="zh-CN" baseline="30000"/>
                    <a:t>m</a:t>
                  </a:r>
                  <a:r>
                    <a:rPr lang="en-US" altLang="zh-CN" baseline="30000">
                      <a:cs typeface="Times New Roman" pitchFamily="18" charset="0"/>
                    </a:rPr>
                    <a:t>–2</a:t>
                  </a:r>
                  <a:r>
                    <a:rPr lang="en-US" altLang="zh-CN"/>
                    <a:t>x</a:t>
                  </a:r>
                  <a:endParaRPr lang="en-US" altLang="zh-CN" baseline="-25000"/>
                </a:p>
              </p:txBody>
            </p:sp>
            <p:sp>
              <p:nvSpPr>
                <p:cNvPr id="217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360" y="2608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dt</a:t>
                  </a:r>
                  <a:r>
                    <a:rPr lang="en-US" altLang="zh-CN" baseline="30000"/>
                    <a:t>m</a:t>
                  </a:r>
                  <a:r>
                    <a:rPr lang="en-US" altLang="zh-CN" baseline="30000">
                      <a:cs typeface="Times New Roman" pitchFamily="18" charset="0"/>
                    </a:rPr>
                    <a:t>–2</a:t>
                  </a:r>
                  <a:endParaRPr lang="en-US" altLang="zh-CN" baseline="30000"/>
                </a:p>
              </p:txBody>
            </p:sp>
            <p:sp>
              <p:nvSpPr>
                <p:cNvPr id="2180" name="Line 132"/>
                <p:cNvSpPr>
                  <a:spLocks noChangeShapeType="1"/>
                </p:cNvSpPr>
                <p:nvPr/>
              </p:nvSpPr>
              <p:spPr bwMode="auto">
                <a:xfrm>
                  <a:off x="2450" y="26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62" y="2464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b</a:t>
                  </a:r>
                  <a:r>
                    <a:rPr lang="en-US" altLang="zh-CN" baseline="-25000"/>
                    <a:t>m</a:t>
                  </a:r>
                </a:p>
              </p:txBody>
            </p:sp>
            <p:sp>
              <p:nvSpPr>
                <p:cNvPr id="218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76" y="2488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b</a:t>
                  </a:r>
                  <a:r>
                    <a:rPr lang="en-US" altLang="zh-CN" baseline="-25000"/>
                    <a:t>m</a:t>
                  </a:r>
                  <a:r>
                    <a:rPr lang="en-US" altLang="zh-CN" baseline="-25000">
                      <a:cs typeface="Times New Roman" pitchFamily="18" charset="0"/>
                    </a:rPr>
                    <a:t>–1</a:t>
                  </a:r>
                  <a:endParaRPr lang="en-US" altLang="zh-CN" baseline="-25000"/>
                </a:p>
              </p:txBody>
            </p:sp>
            <p:sp>
              <p:nvSpPr>
                <p:cNvPr id="218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2032" y="2480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b</a:t>
                  </a:r>
                  <a:r>
                    <a:rPr lang="en-US" altLang="zh-CN" baseline="-25000"/>
                    <a:t>m</a:t>
                  </a:r>
                  <a:r>
                    <a:rPr lang="en-US" altLang="zh-CN" baseline="-25000">
                      <a:cs typeface="Times New Roman" pitchFamily="18" charset="0"/>
                    </a:rPr>
                    <a:t>–2</a:t>
                  </a:r>
                  <a:endParaRPr lang="en-US" altLang="zh-CN" baseline="-25000"/>
                </a:p>
              </p:txBody>
            </p:sp>
            <p:sp>
              <p:nvSpPr>
                <p:cNvPr id="218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400" y="2488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b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218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84" y="2480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i="1"/>
                    <a:t>b</a:t>
                  </a:r>
                  <a:r>
                    <a:rPr lang="en-US" altLang="zh-CN" baseline="-25000"/>
                    <a:t>0</a:t>
                  </a:r>
                </a:p>
              </p:txBody>
            </p:sp>
            <p:sp>
              <p:nvSpPr>
                <p:cNvPr id="2186" name="Line 138"/>
                <p:cNvSpPr>
                  <a:spLocks noChangeShapeType="1"/>
                </p:cNvSpPr>
                <p:nvPr/>
              </p:nvSpPr>
              <p:spPr bwMode="auto">
                <a:xfrm>
                  <a:off x="3648" y="265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168" y="2472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x</a:t>
                  </a:r>
                </a:p>
              </p:txBody>
            </p:sp>
            <p:sp>
              <p:nvSpPr>
                <p:cNvPr id="218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032" y="250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8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880" y="250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9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758" y="250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9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912" y="2512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9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032" y="2512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9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152" y="2512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0">
                      <a:cs typeface="Times New Roman" pitchFamily="18" charset="0"/>
                    </a:rPr>
                    <a:t>•</a:t>
                  </a:r>
                  <a:endParaRPr lang="en-US" altLang="zh-CN" sz="2000" b="0"/>
                </a:p>
              </p:txBody>
            </p:sp>
            <p:sp>
              <p:nvSpPr>
                <p:cNvPr id="219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240" y="2512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9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824" y="250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/>
                    <a:t>+</a:t>
                  </a:r>
                </a:p>
              </p:txBody>
            </p:sp>
            <p:sp>
              <p:nvSpPr>
                <p:cNvPr id="219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18" y="2458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=</a:t>
                  </a:r>
                </a:p>
              </p:txBody>
            </p:sp>
          </p:grpSp>
        </p:grpSp>
        <p:sp>
          <p:nvSpPr>
            <p:cNvPr id="2197" name="Text Box 149"/>
            <p:cNvSpPr txBox="1">
              <a:spLocks noChangeArrowheads="1"/>
            </p:cNvSpPr>
            <p:nvPr/>
          </p:nvSpPr>
          <p:spPr bwMode="auto">
            <a:xfrm>
              <a:off x="5110" y="17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*</a:t>
              </a:r>
            </a:p>
          </p:txBody>
        </p:sp>
      </p:grpSp>
      <p:sp>
        <p:nvSpPr>
          <p:cNvPr id="2200" name="Text Box 152"/>
          <p:cNvSpPr txBox="1">
            <a:spLocks noChangeArrowheads="1"/>
          </p:cNvSpPr>
          <p:nvPr/>
        </p:nvSpPr>
        <p:spPr bwMode="auto">
          <a:xfrm>
            <a:off x="381000" y="5981700"/>
            <a:ext cx="721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、为什么要将拉普拉斯变换引入动态网络分析？</a:t>
            </a:r>
          </a:p>
        </p:txBody>
      </p:sp>
    </p:spTree>
    <p:extLst>
      <p:ext uri="{BB962C8B-B14F-4D97-AF65-F5344CB8AC3E}">
        <p14:creationId xmlns:p14="http://schemas.microsoft.com/office/powerpoint/2010/main" val="26602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 autoUpdateAnimBg="0"/>
      <p:bldP spid="2104" grpId="0" autoUpdateAnimBg="0"/>
      <p:bldP spid="2105" grpId="0" autoUpdateAnimBg="0"/>
      <p:bldP spid="2116" grpId="0" autoUpdateAnimBg="0"/>
      <p:bldP spid="2124" grpId="0" autoUpdateAnimBg="0"/>
      <p:bldP spid="220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2" name="Group 126"/>
          <p:cNvGrpSpPr>
            <a:grpSpLocks/>
          </p:cNvGrpSpPr>
          <p:nvPr/>
        </p:nvGrpSpPr>
        <p:grpSpPr bwMode="auto">
          <a:xfrm>
            <a:off x="457200" y="1082675"/>
            <a:ext cx="5654675" cy="2171700"/>
            <a:chOff x="288" y="432"/>
            <a:chExt cx="3562" cy="1368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288" y="432"/>
              <a:ext cx="3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1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求图示电路的冲激响应</a:t>
              </a: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420" y="1223"/>
              <a:ext cx="7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(t)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374" y="1260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sp>
          <p:nvSpPr>
            <p:cNvPr id="45063" name="Oval 7"/>
            <p:cNvSpPr>
              <a:spLocks noChangeAspect="1" noChangeArrowheads="1"/>
            </p:cNvSpPr>
            <p:nvPr/>
          </p:nvSpPr>
          <p:spPr bwMode="auto">
            <a:xfrm>
              <a:off x="774" y="1272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2178" y="1356"/>
              <a:ext cx="192" cy="48"/>
              <a:chOff x="960" y="2688"/>
              <a:chExt cx="192" cy="48"/>
            </a:xfrm>
          </p:grpSpPr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1650" y="126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68" name="Group 12"/>
            <p:cNvGrpSpPr>
              <a:grpSpLocks/>
            </p:cNvGrpSpPr>
            <p:nvPr/>
          </p:nvGrpSpPr>
          <p:grpSpPr bwMode="auto">
            <a:xfrm rot="5400000">
              <a:off x="1242" y="948"/>
              <a:ext cx="192" cy="48"/>
              <a:chOff x="960" y="2688"/>
              <a:chExt cx="192" cy="48"/>
            </a:xfrm>
          </p:grpSpPr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882" y="9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1362" y="97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2274" y="140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262" y="9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882" y="970"/>
              <a:ext cx="1" cy="806"/>
            </a:xfrm>
            <a:custGeom>
              <a:avLst/>
              <a:gdLst>
                <a:gd name="T0" fmla="*/ 1 w 1"/>
                <a:gd name="T1" fmla="*/ 0 h 806"/>
                <a:gd name="T2" fmla="*/ 0 w 1"/>
                <a:gd name="T3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06">
                  <a:moveTo>
                    <a:pt x="1" y="0"/>
                  </a:moveTo>
                  <a:lnTo>
                    <a:pt x="0" y="80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882" y="17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1698" y="972"/>
              <a:ext cx="1" cy="288"/>
            </a:xfrm>
            <a:custGeom>
              <a:avLst/>
              <a:gdLst>
                <a:gd name="T0" fmla="*/ 0 w 1"/>
                <a:gd name="T1" fmla="*/ 0 h 288"/>
                <a:gd name="T2" fmla="*/ 0 w 1"/>
                <a:gd name="T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auto">
            <a:xfrm>
              <a:off x="1698" y="1500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0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0" y="2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88" y="1017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1F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832" y="1238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1830" y="92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804" y="151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2322" y="1284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1F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672" y="14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672" y="105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</p:grpSp>
      <p:sp>
        <p:nvSpPr>
          <p:cNvPr id="45118" name="Text Box 62"/>
          <p:cNvSpPr txBox="1">
            <a:spLocks noChangeArrowheads="1"/>
          </p:cNvSpPr>
          <p:nvPr/>
        </p:nvSpPr>
        <p:spPr bwMode="auto">
          <a:xfrm>
            <a:off x="1266825" y="3419475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时域分析的困难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1292225" y="40163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节点方程</a:t>
            </a:r>
            <a:r>
              <a:rPr lang="zh-CN" altLang="en-US"/>
              <a:t>       </a:t>
            </a:r>
            <a:r>
              <a:rPr lang="en-US" altLang="zh-CN"/>
              <a:t>(2S+1)U(S) =S</a:t>
            </a:r>
          </a:p>
        </p:txBody>
      </p: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2073275" y="4645025"/>
            <a:ext cx="1584325" cy="665163"/>
            <a:chOff x="1066" y="1070"/>
            <a:chExt cx="998" cy="419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1066" y="114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U(S)=          </a:t>
              </a:r>
            </a:p>
          </p:txBody>
        </p:sp>
        <p:sp>
          <p:nvSpPr>
            <p:cNvPr id="45122" name="Text Box 66"/>
            <p:cNvSpPr txBox="1">
              <a:spLocks noChangeArrowheads="1"/>
            </p:cNvSpPr>
            <p:nvPr/>
          </p:nvSpPr>
          <p:spPr bwMode="auto">
            <a:xfrm>
              <a:off x="1714" y="107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45123" name="Text Box 67"/>
            <p:cNvSpPr txBox="1">
              <a:spLocks noChangeArrowheads="1"/>
            </p:cNvSpPr>
            <p:nvPr/>
          </p:nvSpPr>
          <p:spPr bwMode="auto">
            <a:xfrm>
              <a:off x="1608" y="1239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2S+1</a:t>
              </a:r>
            </a:p>
          </p:txBody>
        </p:sp>
        <p:sp>
          <p:nvSpPr>
            <p:cNvPr id="45124" name="Line 68"/>
            <p:cNvSpPr>
              <a:spLocks noChangeShapeType="1"/>
            </p:cNvSpPr>
            <p:nvPr/>
          </p:nvSpPr>
          <p:spPr bwMode="auto">
            <a:xfrm>
              <a:off x="1632" y="128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71" name="Group 115"/>
          <p:cNvGrpSpPr>
            <a:grpSpLocks/>
          </p:cNvGrpSpPr>
          <p:nvPr/>
        </p:nvGrpSpPr>
        <p:grpSpPr bwMode="auto">
          <a:xfrm>
            <a:off x="3530600" y="4629150"/>
            <a:ext cx="1803400" cy="682625"/>
            <a:chOff x="1984" y="1060"/>
            <a:chExt cx="1136" cy="430"/>
          </a:xfrm>
        </p:grpSpPr>
        <p:sp>
          <p:nvSpPr>
            <p:cNvPr id="45172" name="Text Box 116"/>
            <p:cNvSpPr txBox="1">
              <a:spLocks noChangeArrowheads="1"/>
            </p:cNvSpPr>
            <p:nvPr/>
          </p:nvSpPr>
          <p:spPr bwMode="auto">
            <a:xfrm>
              <a:off x="1984" y="113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grpSp>
          <p:nvGrpSpPr>
            <p:cNvPr id="45173" name="Group 117"/>
            <p:cNvGrpSpPr>
              <a:grpSpLocks/>
            </p:cNvGrpSpPr>
            <p:nvPr/>
          </p:nvGrpSpPr>
          <p:grpSpPr bwMode="auto">
            <a:xfrm>
              <a:off x="2144" y="1060"/>
              <a:ext cx="976" cy="430"/>
              <a:chOff x="2144" y="1060"/>
              <a:chExt cx="976" cy="430"/>
            </a:xfrm>
          </p:grpSpPr>
          <p:sp>
            <p:nvSpPr>
              <p:cNvPr id="45174" name="Text Box 118"/>
              <p:cNvSpPr txBox="1">
                <a:spLocks noChangeArrowheads="1"/>
              </p:cNvSpPr>
              <p:nvPr/>
            </p:nvSpPr>
            <p:spPr bwMode="auto">
              <a:xfrm>
                <a:off x="2146" y="106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5175" name="Freeform 119"/>
              <p:cNvSpPr>
                <a:spLocks/>
              </p:cNvSpPr>
              <p:nvPr/>
            </p:nvSpPr>
            <p:spPr bwMode="auto">
              <a:xfrm>
                <a:off x="2186" y="1281"/>
                <a:ext cx="126" cy="1"/>
              </a:xfrm>
              <a:custGeom>
                <a:avLst/>
                <a:gdLst>
                  <a:gd name="T0" fmla="*/ 0 w 126"/>
                  <a:gd name="T1" fmla="*/ 0 h 1"/>
                  <a:gd name="T2" fmla="*/ 126 w 12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6" h="1">
                    <a:moveTo>
                      <a:pt x="0" y="0"/>
                    </a:moveTo>
                    <a:lnTo>
                      <a:pt x="12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6" name="Text Box 120"/>
              <p:cNvSpPr txBox="1">
                <a:spLocks noChangeArrowheads="1"/>
              </p:cNvSpPr>
              <p:nvPr/>
            </p:nvSpPr>
            <p:spPr bwMode="auto">
              <a:xfrm>
                <a:off x="2144" y="12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  <p:sp>
            <p:nvSpPr>
              <p:cNvPr id="45177" name="Text Box 121"/>
              <p:cNvSpPr txBox="1">
                <a:spLocks noChangeArrowheads="1"/>
              </p:cNvSpPr>
              <p:nvPr/>
            </p:nvSpPr>
            <p:spPr bwMode="auto">
              <a:xfrm>
                <a:off x="2668" y="107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5178" name="Text Box 122"/>
              <p:cNvSpPr txBox="1">
                <a:spLocks noChangeArrowheads="1"/>
              </p:cNvSpPr>
              <p:nvPr/>
            </p:nvSpPr>
            <p:spPr bwMode="auto">
              <a:xfrm>
                <a:off x="2434" y="1239"/>
                <a:ext cx="6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4(S+1/2)</a:t>
                </a:r>
              </a:p>
            </p:txBody>
          </p:sp>
          <p:sp>
            <p:nvSpPr>
              <p:cNvPr id="45179" name="Freeform 123"/>
              <p:cNvSpPr>
                <a:spLocks/>
              </p:cNvSpPr>
              <p:nvPr/>
            </p:nvSpPr>
            <p:spPr bwMode="auto">
              <a:xfrm>
                <a:off x="2518" y="1287"/>
                <a:ext cx="540" cy="1"/>
              </a:xfrm>
              <a:custGeom>
                <a:avLst/>
                <a:gdLst>
                  <a:gd name="T0" fmla="*/ 0 w 540"/>
                  <a:gd name="T1" fmla="*/ 0 h 1"/>
                  <a:gd name="T2" fmla="*/ 540 w 5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1">
                    <a:moveTo>
                      <a:pt x="0" y="0"/>
                    </a:moveTo>
                    <a:lnTo>
                      <a:pt x="54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80" name="Text Box 124"/>
              <p:cNvSpPr txBox="1">
                <a:spLocks noChangeArrowheads="1"/>
              </p:cNvSpPr>
              <p:nvPr/>
            </p:nvSpPr>
            <p:spPr bwMode="auto">
              <a:xfrm>
                <a:off x="2322" y="11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</p:grpSp>
      </p:grpSp>
      <p:sp>
        <p:nvSpPr>
          <p:cNvPr id="45181" name="Text Box 125"/>
          <p:cNvSpPr txBox="1">
            <a:spLocks noChangeArrowheads="1"/>
          </p:cNvSpPr>
          <p:nvPr/>
        </p:nvSpPr>
        <p:spPr bwMode="auto">
          <a:xfrm>
            <a:off x="381000" y="5588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  <p:grpSp>
        <p:nvGrpSpPr>
          <p:cNvPr id="45184" name="Group 128"/>
          <p:cNvGrpSpPr>
            <a:grpSpLocks/>
          </p:cNvGrpSpPr>
          <p:nvPr/>
        </p:nvGrpSpPr>
        <p:grpSpPr bwMode="auto">
          <a:xfrm>
            <a:off x="4876800" y="1730375"/>
            <a:ext cx="3390900" cy="1466850"/>
            <a:chOff x="3072" y="912"/>
            <a:chExt cx="2136" cy="924"/>
          </a:xfrm>
        </p:grpSpPr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3072" y="1271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45088" name="Oval 32"/>
            <p:cNvSpPr>
              <a:spLocks noChangeAspect="1" noChangeArrowheads="1"/>
            </p:cNvSpPr>
            <p:nvPr/>
          </p:nvSpPr>
          <p:spPr bwMode="auto">
            <a:xfrm>
              <a:off x="3228" y="130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89" name="Group 33"/>
            <p:cNvGrpSpPr>
              <a:grpSpLocks/>
            </p:cNvGrpSpPr>
            <p:nvPr/>
          </p:nvGrpSpPr>
          <p:grpSpPr bwMode="auto">
            <a:xfrm>
              <a:off x="4632" y="1392"/>
              <a:ext cx="192" cy="48"/>
              <a:chOff x="960" y="2688"/>
              <a:chExt cx="192" cy="48"/>
            </a:xfrm>
          </p:grpSpPr>
          <p:sp>
            <p:nvSpPr>
              <p:cNvPr id="45090" name="Line 34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4104" y="1296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93" name="Group 37"/>
            <p:cNvGrpSpPr>
              <a:grpSpLocks/>
            </p:cNvGrpSpPr>
            <p:nvPr/>
          </p:nvGrpSpPr>
          <p:grpSpPr bwMode="auto">
            <a:xfrm rot="5400000">
              <a:off x="3696" y="984"/>
              <a:ext cx="192" cy="48"/>
              <a:chOff x="960" y="2688"/>
              <a:chExt cx="192" cy="48"/>
            </a:xfrm>
          </p:grpSpPr>
          <p:sp>
            <p:nvSpPr>
              <p:cNvPr id="45094" name="Line 38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>
              <a:off x="3336" y="10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>
              <a:off x="3816" y="100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>
              <a:off x="4728" y="14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43"/>
            <p:cNvSpPr>
              <a:spLocks noChangeShapeType="1"/>
            </p:cNvSpPr>
            <p:nvPr/>
          </p:nvSpPr>
          <p:spPr bwMode="auto">
            <a:xfrm>
              <a:off x="4716" y="100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Line 45"/>
            <p:cNvSpPr>
              <a:spLocks noChangeShapeType="1"/>
            </p:cNvSpPr>
            <p:nvPr/>
          </p:nvSpPr>
          <p:spPr bwMode="auto">
            <a:xfrm>
              <a:off x="3336" y="181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Freeform 46"/>
            <p:cNvSpPr>
              <a:spLocks/>
            </p:cNvSpPr>
            <p:nvPr/>
          </p:nvSpPr>
          <p:spPr bwMode="auto">
            <a:xfrm>
              <a:off x="4152" y="1008"/>
              <a:ext cx="1" cy="288"/>
            </a:xfrm>
            <a:custGeom>
              <a:avLst/>
              <a:gdLst>
                <a:gd name="T0" fmla="*/ 0 w 1"/>
                <a:gd name="T1" fmla="*/ 0 h 288"/>
                <a:gd name="T2" fmla="*/ 0 w 1"/>
                <a:gd name="T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Freeform 47"/>
            <p:cNvSpPr>
              <a:spLocks/>
            </p:cNvSpPr>
            <p:nvPr/>
          </p:nvSpPr>
          <p:spPr bwMode="auto">
            <a:xfrm>
              <a:off x="4152" y="1536"/>
              <a:ext cx="1" cy="276"/>
            </a:xfrm>
            <a:custGeom>
              <a:avLst/>
              <a:gdLst>
                <a:gd name="T0" fmla="*/ 0 w 1"/>
                <a:gd name="T1" fmla="*/ 0 h 276"/>
                <a:gd name="T2" fmla="*/ 0 w 1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6">
                  <a:moveTo>
                    <a:pt x="0" y="0"/>
                  </a:moveTo>
                  <a:lnTo>
                    <a:pt x="0" y="2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Text Box 48"/>
            <p:cNvSpPr txBox="1">
              <a:spLocks noChangeArrowheads="1"/>
            </p:cNvSpPr>
            <p:nvPr/>
          </p:nvSpPr>
          <p:spPr bwMode="auto">
            <a:xfrm>
              <a:off x="4202" y="1290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U(S)</a:t>
              </a: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4284" y="96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45106" name="Rectangle 50"/>
            <p:cNvSpPr>
              <a:spLocks noChangeArrowheads="1"/>
            </p:cNvSpPr>
            <p:nvPr/>
          </p:nvSpPr>
          <p:spPr bwMode="auto">
            <a:xfrm>
              <a:off x="4224" y="15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</a:p>
          </p:txBody>
        </p:sp>
        <p:sp>
          <p:nvSpPr>
            <p:cNvPr id="45108" name="Text Box 52"/>
            <p:cNvSpPr txBox="1">
              <a:spLocks noChangeArrowheads="1"/>
            </p:cNvSpPr>
            <p:nvPr/>
          </p:nvSpPr>
          <p:spPr bwMode="auto">
            <a:xfrm>
              <a:off x="3666" y="1044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45109" name="Text Box 53"/>
            <p:cNvSpPr txBox="1">
              <a:spLocks noChangeArrowheads="1"/>
            </p:cNvSpPr>
            <p:nvPr/>
          </p:nvSpPr>
          <p:spPr bwMode="auto">
            <a:xfrm>
              <a:off x="3672" y="119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45110" name="Freeform 54"/>
            <p:cNvSpPr>
              <a:spLocks/>
            </p:cNvSpPr>
            <p:nvPr/>
          </p:nvSpPr>
          <p:spPr bwMode="auto">
            <a:xfrm>
              <a:off x="3684" y="1247"/>
              <a:ext cx="148" cy="1"/>
            </a:xfrm>
            <a:custGeom>
              <a:avLst/>
              <a:gdLst>
                <a:gd name="T0" fmla="*/ 0 w 148"/>
                <a:gd name="T1" fmla="*/ 0 h 1"/>
                <a:gd name="T2" fmla="*/ 148 w 1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">
                  <a:moveTo>
                    <a:pt x="0" y="0"/>
                  </a:moveTo>
                  <a:lnTo>
                    <a:pt x="1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Text Box 55"/>
            <p:cNvSpPr txBox="1">
              <a:spLocks noChangeArrowheads="1"/>
            </p:cNvSpPr>
            <p:nvPr/>
          </p:nvSpPr>
          <p:spPr bwMode="auto">
            <a:xfrm>
              <a:off x="3936" y="1296"/>
              <a:ext cx="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45113" name="Text Box 57"/>
            <p:cNvSpPr txBox="1">
              <a:spLocks noChangeArrowheads="1"/>
            </p:cNvSpPr>
            <p:nvPr/>
          </p:nvSpPr>
          <p:spPr bwMode="auto">
            <a:xfrm>
              <a:off x="4842" y="1224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45114" name="Text Box 58"/>
            <p:cNvSpPr txBox="1">
              <a:spLocks noChangeArrowheads="1"/>
            </p:cNvSpPr>
            <p:nvPr/>
          </p:nvSpPr>
          <p:spPr bwMode="auto">
            <a:xfrm>
              <a:off x="4848" y="137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45115" name="Freeform 59"/>
            <p:cNvSpPr>
              <a:spLocks/>
            </p:cNvSpPr>
            <p:nvPr/>
          </p:nvSpPr>
          <p:spPr bwMode="auto">
            <a:xfrm>
              <a:off x="4860" y="1427"/>
              <a:ext cx="148" cy="1"/>
            </a:xfrm>
            <a:custGeom>
              <a:avLst/>
              <a:gdLst>
                <a:gd name="T0" fmla="*/ 0 w 148"/>
                <a:gd name="T1" fmla="*/ 0 h 1"/>
                <a:gd name="T2" fmla="*/ 148 w 1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">
                  <a:moveTo>
                    <a:pt x="0" y="0"/>
                  </a:moveTo>
                  <a:lnTo>
                    <a:pt x="1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6" name="Text Box 60"/>
            <p:cNvSpPr txBox="1">
              <a:spLocks noChangeArrowheads="1"/>
            </p:cNvSpPr>
            <p:nvPr/>
          </p:nvSpPr>
          <p:spPr bwMode="auto">
            <a:xfrm>
              <a:off x="3144" y="14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5117" name="Text Box 61"/>
            <p:cNvSpPr txBox="1">
              <a:spLocks noChangeArrowheads="1"/>
            </p:cNvSpPr>
            <p:nvPr/>
          </p:nvSpPr>
          <p:spPr bwMode="auto">
            <a:xfrm>
              <a:off x="3144" y="109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45183" name="Line 127"/>
            <p:cNvSpPr>
              <a:spLocks noChangeShapeType="1"/>
            </p:cNvSpPr>
            <p:nvPr/>
          </p:nvSpPr>
          <p:spPr bwMode="auto">
            <a:xfrm>
              <a:off x="3344" y="100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88" name="Group 132"/>
          <p:cNvGrpSpPr>
            <a:grpSpLocks/>
          </p:cNvGrpSpPr>
          <p:nvPr/>
        </p:nvGrpSpPr>
        <p:grpSpPr bwMode="auto">
          <a:xfrm>
            <a:off x="2079625" y="5514975"/>
            <a:ext cx="5045075" cy="733425"/>
            <a:chOff x="1310" y="3474"/>
            <a:chExt cx="3178" cy="462"/>
          </a:xfrm>
        </p:grpSpPr>
        <p:sp>
          <p:nvSpPr>
            <p:cNvPr id="45126" name="Text Box 70"/>
            <p:cNvSpPr txBox="1">
              <a:spLocks noChangeArrowheads="1"/>
            </p:cNvSpPr>
            <p:nvPr/>
          </p:nvSpPr>
          <p:spPr bwMode="auto">
            <a:xfrm>
              <a:off x="1310" y="3560"/>
              <a:ext cx="3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u(t)=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[U(S)]=   </a:t>
              </a:r>
              <a:r>
                <a:rPr lang="en-US" altLang="zh-CN">
                  <a:sym typeface="Symbol" pitchFamily="18" charset="2"/>
                </a:rPr>
                <a:t>(t)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e </a:t>
              </a:r>
            </a:p>
          </p:txBody>
        </p:sp>
        <p:grpSp>
          <p:nvGrpSpPr>
            <p:cNvPr id="45127" name="Group 71"/>
            <p:cNvGrpSpPr>
              <a:grpSpLocks/>
            </p:cNvGrpSpPr>
            <p:nvPr/>
          </p:nvGrpSpPr>
          <p:grpSpPr bwMode="auto">
            <a:xfrm>
              <a:off x="2604" y="3514"/>
              <a:ext cx="198" cy="410"/>
              <a:chOff x="3166" y="1080"/>
              <a:chExt cx="198" cy="410"/>
            </a:xfrm>
          </p:grpSpPr>
          <p:sp>
            <p:nvSpPr>
              <p:cNvPr id="45128" name="Text Box 72"/>
              <p:cNvSpPr txBox="1">
                <a:spLocks noChangeArrowheads="1"/>
              </p:cNvSpPr>
              <p:nvPr/>
            </p:nvSpPr>
            <p:spPr bwMode="auto">
              <a:xfrm>
                <a:off x="3168" y="10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5129" name="Freeform 73"/>
              <p:cNvSpPr>
                <a:spLocks/>
              </p:cNvSpPr>
              <p:nvPr/>
            </p:nvSpPr>
            <p:spPr bwMode="auto">
              <a:xfrm>
                <a:off x="3208" y="1281"/>
                <a:ext cx="126" cy="1"/>
              </a:xfrm>
              <a:custGeom>
                <a:avLst/>
                <a:gdLst>
                  <a:gd name="T0" fmla="*/ 0 w 126"/>
                  <a:gd name="T1" fmla="*/ 0 h 1"/>
                  <a:gd name="T2" fmla="*/ 126 w 12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6" h="1">
                    <a:moveTo>
                      <a:pt x="0" y="0"/>
                    </a:moveTo>
                    <a:lnTo>
                      <a:pt x="12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0" name="Text Box 74"/>
              <p:cNvSpPr txBox="1">
                <a:spLocks noChangeArrowheads="1"/>
              </p:cNvSpPr>
              <p:nvPr/>
            </p:nvSpPr>
            <p:spPr bwMode="auto">
              <a:xfrm>
                <a:off x="3166" y="12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</p:grpSp>
        <p:grpSp>
          <p:nvGrpSpPr>
            <p:cNvPr id="45131" name="Group 75"/>
            <p:cNvGrpSpPr>
              <a:grpSpLocks/>
            </p:cNvGrpSpPr>
            <p:nvPr/>
          </p:nvGrpSpPr>
          <p:grpSpPr bwMode="auto">
            <a:xfrm>
              <a:off x="3170" y="3526"/>
              <a:ext cx="198" cy="410"/>
              <a:chOff x="3166" y="1080"/>
              <a:chExt cx="198" cy="410"/>
            </a:xfrm>
          </p:grpSpPr>
          <p:sp>
            <p:nvSpPr>
              <p:cNvPr id="45132" name="Text Box 76"/>
              <p:cNvSpPr txBox="1">
                <a:spLocks noChangeArrowheads="1"/>
              </p:cNvSpPr>
              <p:nvPr/>
            </p:nvSpPr>
            <p:spPr bwMode="auto">
              <a:xfrm>
                <a:off x="3168" y="10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45133" name="Freeform 77"/>
              <p:cNvSpPr>
                <a:spLocks/>
              </p:cNvSpPr>
              <p:nvPr/>
            </p:nvSpPr>
            <p:spPr bwMode="auto">
              <a:xfrm>
                <a:off x="3208" y="1281"/>
                <a:ext cx="126" cy="1"/>
              </a:xfrm>
              <a:custGeom>
                <a:avLst/>
                <a:gdLst>
                  <a:gd name="T0" fmla="*/ 0 w 126"/>
                  <a:gd name="T1" fmla="*/ 0 h 1"/>
                  <a:gd name="T2" fmla="*/ 126 w 12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6" h="1">
                    <a:moveTo>
                      <a:pt x="0" y="0"/>
                    </a:moveTo>
                    <a:lnTo>
                      <a:pt x="12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4" name="Text Box 78"/>
              <p:cNvSpPr txBox="1">
                <a:spLocks noChangeArrowheads="1"/>
              </p:cNvSpPr>
              <p:nvPr/>
            </p:nvSpPr>
            <p:spPr bwMode="auto">
              <a:xfrm>
                <a:off x="3166" y="12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45135" name="Text Box 79"/>
            <p:cNvSpPr txBox="1">
              <a:spLocks noChangeArrowheads="1"/>
            </p:cNvSpPr>
            <p:nvPr/>
          </p:nvSpPr>
          <p:spPr bwMode="auto">
            <a:xfrm>
              <a:off x="3548" y="347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</a:t>
              </a:r>
            </a:p>
          </p:txBody>
        </p:sp>
        <p:sp>
          <p:nvSpPr>
            <p:cNvPr id="45136" name="Freeform 80"/>
            <p:cNvSpPr>
              <a:spLocks/>
            </p:cNvSpPr>
            <p:nvPr/>
          </p:nvSpPr>
          <p:spPr bwMode="auto">
            <a:xfrm>
              <a:off x="3568" y="3645"/>
              <a:ext cx="126" cy="1"/>
            </a:xfrm>
            <a:custGeom>
              <a:avLst/>
              <a:gdLst>
                <a:gd name="T0" fmla="*/ 0 w 126"/>
                <a:gd name="T1" fmla="*/ 0 h 1"/>
                <a:gd name="T2" fmla="*/ 126 w 12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" h="1">
                  <a:moveTo>
                    <a:pt x="0" y="0"/>
                  </a:moveTo>
                  <a:lnTo>
                    <a:pt x="12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Text Box 81"/>
            <p:cNvSpPr txBox="1">
              <a:spLocks noChangeArrowheads="1"/>
            </p:cNvSpPr>
            <p:nvPr/>
          </p:nvSpPr>
          <p:spPr bwMode="auto">
            <a:xfrm>
              <a:off x="3532" y="36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2</a:t>
              </a:r>
            </a:p>
          </p:txBody>
        </p:sp>
        <p:sp>
          <p:nvSpPr>
            <p:cNvPr id="45138" name="Text Box 82"/>
            <p:cNvSpPr txBox="1">
              <a:spLocks noChangeArrowheads="1"/>
            </p:cNvSpPr>
            <p:nvPr/>
          </p:nvSpPr>
          <p:spPr bwMode="auto">
            <a:xfrm>
              <a:off x="3408" y="35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5186" name="Text Box 130"/>
            <p:cNvSpPr txBox="1">
              <a:spLocks noChangeArrowheads="1"/>
            </p:cNvSpPr>
            <p:nvPr/>
          </p:nvSpPr>
          <p:spPr bwMode="auto">
            <a:xfrm>
              <a:off x="3652" y="3592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1(t)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45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8" grpId="0" autoUpdateAnimBg="0"/>
      <p:bldP spid="451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2" name="Group 216"/>
          <p:cNvGrpSpPr>
            <a:grpSpLocks/>
          </p:cNvGrpSpPr>
          <p:nvPr/>
        </p:nvGrpSpPr>
        <p:grpSpPr bwMode="auto">
          <a:xfrm>
            <a:off x="762000" y="838200"/>
            <a:ext cx="3848100" cy="2298700"/>
            <a:chOff x="480" y="528"/>
            <a:chExt cx="2424" cy="1448"/>
          </a:xfrm>
        </p:grpSpPr>
        <p:sp>
          <p:nvSpPr>
            <p:cNvPr id="14428" name="Text Box 92"/>
            <p:cNvSpPr txBox="1">
              <a:spLocks noChangeArrowheads="1"/>
            </p:cNvSpPr>
            <p:nvPr/>
          </p:nvSpPr>
          <p:spPr bwMode="auto">
            <a:xfrm>
              <a:off x="528" y="528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例：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4429" name="Group 93"/>
            <p:cNvGrpSpPr>
              <a:grpSpLocks/>
            </p:cNvGrpSpPr>
            <p:nvPr/>
          </p:nvGrpSpPr>
          <p:grpSpPr bwMode="auto">
            <a:xfrm>
              <a:off x="480" y="940"/>
              <a:ext cx="2424" cy="1036"/>
              <a:chOff x="2812" y="2284"/>
              <a:chExt cx="2424" cy="1036"/>
            </a:xfrm>
          </p:grpSpPr>
          <p:grpSp>
            <p:nvGrpSpPr>
              <p:cNvPr id="14430" name="Group 94"/>
              <p:cNvGrpSpPr>
                <a:grpSpLocks/>
              </p:cNvGrpSpPr>
              <p:nvPr/>
            </p:nvGrpSpPr>
            <p:grpSpPr bwMode="auto">
              <a:xfrm rot="-5400000">
                <a:off x="3898" y="2178"/>
                <a:ext cx="79" cy="292"/>
                <a:chOff x="3340" y="2927"/>
                <a:chExt cx="79" cy="292"/>
              </a:xfrm>
            </p:grpSpPr>
            <p:sp>
              <p:nvSpPr>
                <p:cNvPr id="14431" name="Freeform 95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2" name="Freeform 96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3" name="Freeform 97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4" name="Oval 98"/>
              <p:cNvSpPr>
                <a:spLocks noChangeAspect="1" noChangeArrowheads="1"/>
              </p:cNvSpPr>
              <p:nvPr/>
            </p:nvSpPr>
            <p:spPr bwMode="auto">
              <a:xfrm>
                <a:off x="2812" y="2724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5" name="Freeform 99"/>
              <p:cNvSpPr>
                <a:spLocks/>
              </p:cNvSpPr>
              <p:nvPr/>
            </p:nvSpPr>
            <p:spPr bwMode="auto">
              <a:xfrm>
                <a:off x="4768" y="2352"/>
                <a:ext cx="320" cy="1"/>
              </a:xfrm>
              <a:custGeom>
                <a:avLst/>
                <a:gdLst>
                  <a:gd name="T0" fmla="*/ 0 w 320"/>
                  <a:gd name="T1" fmla="*/ 0 h 1"/>
                  <a:gd name="T2" fmla="*/ 320 w 3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0" h="1">
                    <a:moveTo>
                      <a:pt x="0" y="0"/>
                    </a:moveTo>
                    <a:lnTo>
                      <a:pt x="32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6" name="Freeform 100"/>
              <p:cNvSpPr>
                <a:spLocks/>
              </p:cNvSpPr>
              <p:nvPr/>
            </p:nvSpPr>
            <p:spPr bwMode="auto">
              <a:xfrm>
                <a:off x="4298" y="2364"/>
                <a:ext cx="2" cy="436"/>
              </a:xfrm>
              <a:custGeom>
                <a:avLst/>
                <a:gdLst>
                  <a:gd name="T0" fmla="*/ 0 w 2"/>
                  <a:gd name="T1" fmla="*/ 0 h 436"/>
                  <a:gd name="T2" fmla="*/ 2 w 2"/>
                  <a:gd name="T3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36">
                    <a:moveTo>
                      <a:pt x="0" y="0"/>
                    </a:moveTo>
                    <a:lnTo>
                      <a:pt x="2" y="4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7" name="Freeform 101"/>
              <p:cNvSpPr>
                <a:spLocks/>
              </p:cNvSpPr>
              <p:nvPr/>
            </p:nvSpPr>
            <p:spPr bwMode="auto">
              <a:xfrm>
                <a:off x="4088" y="2356"/>
                <a:ext cx="440" cy="1"/>
              </a:xfrm>
              <a:custGeom>
                <a:avLst/>
                <a:gdLst>
                  <a:gd name="T0" fmla="*/ 440 w 440"/>
                  <a:gd name="T1" fmla="*/ 0 h 1"/>
                  <a:gd name="T2" fmla="*/ 0 w 44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0" h="1">
                    <a:moveTo>
                      <a:pt x="44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8" name="Text Box 102"/>
              <p:cNvSpPr txBox="1">
                <a:spLocks noChangeArrowheads="1"/>
              </p:cNvSpPr>
              <p:nvPr/>
            </p:nvSpPr>
            <p:spPr bwMode="auto">
              <a:xfrm>
                <a:off x="3696" y="272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100F</a:t>
                </a:r>
              </a:p>
            </p:txBody>
          </p:sp>
          <p:sp>
            <p:nvSpPr>
              <p:cNvPr id="14439" name="Text Box 103"/>
              <p:cNvSpPr txBox="1">
                <a:spLocks noChangeArrowheads="1"/>
              </p:cNvSpPr>
              <p:nvPr/>
            </p:nvSpPr>
            <p:spPr bwMode="auto">
              <a:xfrm>
                <a:off x="3096" y="2376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100</a:t>
                </a:r>
              </a:p>
            </p:txBody>
          </p:sp>
          <p:sp>
            <p:nvSpPr>
              <p:cNvPr id="14440" name="Rectangle 104"/>
              <p:cNvSpPr>
                <a:spLocks noChangeArrowheads="1"/>
              </p:cNvSpPr>
              <p:nvPr/>
            </p:nvSpPr>
            <p:spPr bwMode="auto">
              <a:xfrm rot="-5400000">
                <a:off x="4600" y="2232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441" name="Group 105"/>
              <p:cNvGrpSpPr>
                <a:grpSpLocks/>
              </p:cNvGrpSpPr>
              <p:nvPr/>
            </p:nvGrpSpPr>
            <p:grpSpPr bwMode="auto">
              <a:xfrm>
                <a:off x="4200" y="2808"/>
                <a:ext cx="192" cy="48"/>
                <a:chOff x="960" y="2688"/>
                <a:chExt cx="192" cy="48"/>
              </a:xfrm>
            </p:grpSpPr>
            <p:sp>
              <p:nvSpPr>
                <p:cNvPr id="14442" name="Line 106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3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44" name="Freeform 108"/>
              <p:cNvSpPr>
                <a:spLocks/>
              </p:cNvSpPr>
              <p:nvPr/>
            </p:nvSpPr>
            <p:spPr bwMode="auto">
              <a:xfrm>
                <a:off x="5088" y="2348"/>
                <a:ext cx="1" cy="340"/>
              </a:xfrm>
              <a:custGeom>
                <a:avLst/>
                <a:gdLst>
                  <a:gd name="T0" fmla="*/ 0 w 1"/>
                  <a:gd name="T1" fmla="*/ 0 h 340"/>
                  <a:gd name="T2" fmla="*/ 0 w 1"/>
                  <a:gd name="T3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0" y="0"/>
                    </a:moveTo>
                    <a:lnTo>
                      <a:pt x="0" y="3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445" name="Group 109"/>
              <p:cNvGrpSpPr>
                <a:grpSpLocks/>
              </p:cNvGrpSpPr>
              <p:nvPr/>
            </p:nvGrpSpPr>
            <p:grpSpPr bwMode="auto">
              <a:xfrm>
                <a:off x="5040" y="2676"/>
                <a:ext cx="196" cy="264"/>
                <a:chOff x="5040" y="2676"/>
                <a:chExt cx="196" cy="264"/>
              </a:xfrm>
            </p:grpSpPr>
            <p:sp>
              <p:nvSpPr>
                <p:cNvPr id="14446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088" y="270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" name="Oval 111"/>
                <p:cNvSpPr>
                  <a:spLocks noChangeArrowheads="1"/>
                </p:cNvSpPr>
                <p:nvPr/>
              </p:nvSpPr>
              <p:spPr bwMode="auto">
                <a:xfrm>
                  <a:off x="5064" y="2676"/>
                  <a:ext cx="57" cy="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8" name="Freeform 112"/>
                <p:cNvSpPr>
                  <a:spLocks/>
                </p:cNvSpPr>
                <p:nvPr/>
              </p:nvSpPr>
              <p:spPr bwMode="auto">
                <a:xfrm>
                  <a:off x="5040" y="2793"/>
                  <a:ext cx="144" cy="51"/>
                </a:xfrm>
                <a:custGeom>
                  <a:avLst/>
                  <a:gdLst>
                    <a:gd name="T0" fmla="*/ 0 w 144"/>
                    <a:gd name="T1" fmla="*/ 3 h 51"/>
                    <a:gd name="T2" fmla="*/ 52 w 144"/>
                    <a:gd name="T3" fmla="*/ 3 h 51"/>
                    <a:gd name="T4" fmla="*/ 100 w 144"/>
                    <a:gd name="T5" fmla="*/ 19 h 51"/>
                    <a:gd name="T6" fmla="*/ 144 w 144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4" h="51">
                      <a:moveTo>
                        <a:pt x="0" y="3"/>
                      </a:moveTo>
                      <a:cubicBezTo>
                        <a:pt x="9" y="3"/>
                        <a:pt x="35" y="0"/>
                        <a:pt x="52" y="3"/>
                      </a:cubicBezTo>
                      <a:cubicBezTo>
                        <a:pt x="69" y="6"/>
                        <a:pt x="85" y="11"/>
                        <a:pt x="100" y="19"/>
                      </a:cubicBezTo>
                      <a:cubicBezTo>
                        <a:pt x="115" y="27"/>
                        <a:pt x="135" y="44"/>
                        <a:pt x="144" y="5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9" name="Freeform 113"/>
                <p:cNvSpPr>
                  <a:spLocks/>
                </p:cNvSpPr>
                <p:nvPr/>
              </p:nvSpPr>
              <p:spPr bwMode="auto">
                <a:xfrm>
                  <a:off x="5184" y="2844"/>
                  <a:ext cx="52" cy="56"/>
                </a:xfrm>
                <a:custGeom>
                  <a:avLst/>
                  <a:gdLst>
                    <a:gd name="T0" fmla="*/ 0 w 52"/>
                    <a:gd name="T1" fmla="*/ 0 h 56"/>
                    <a:gd name="T2" fmla="*/ 52 w 52"/>
                    <a:gd name="T3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56">
                      <a:moveTo>
                        <a:pt x="0" y="0"/>
                      </a:moveTo>
                      <a:lnTo>
                        <a:pt x="52" y="5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50" name="Freeform 114"/>
              <p:cNvSpPr>
                <a:spLocks/>
              </p:cNvSpPr>
              <p:nvPr/>
            </p:nvSpPr>
            <p:spPr bwMode="auto">
              <a:xfrm>
                <a:off x="5090" y="2940"/>
                <a:ext cx="2" cy="380"/>
              </a:xfrm>
              <a:custGeom>
                <a:avLst/>
                <a:gdLst>
                  <a:gd name="T0" fmla="*/ 0 w 2"/>
                  <a:gd name="T1" fmla="*/ 0 h 380"/>
                  <a:gd name="T2" fmla="*/ 2 w 2"/>
                  <a:gd name="T3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380">
                    <a:moveTo>
                      <a:pt x="0" y="0"/>
                    </a:moveTo>
                    <a:lnTo>
                      <a:pt x="2" y="38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1" name="Rectangle 115"/>
              <p:cNvSpPr>
                <a:spLocks noChangeArrowheads="1"/>
              </p:cNvSpPr>
              <p:nvPr/>
            </p:nvSpPr>
            <p:spPr bwMode="auto">
              <a:xfrm rot="-5400000">
                <a:off x="3300" y="2232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2" name="Freeform 116"/>
              <p:cNvSpPr>
                <a:spLocks/>
              </p:cNvSpPr>
              <p:nvPr/>
            </p:nvSpPr>
            <p:spPr bwMode="auto">
              <a:xfrm>
                <a:off x="4296" y="2856"/>
                <a:ext cx="2" cy="456"/>
              </a:xfrm>
              <a:custGeom>
                <a:avLst/>
                <a:gdLst>
                  <a:gd name="T0" fmla="*/ 2 w 2"/>
                  <a:gd name="T1" fmla="*/ 0 h 456"/>
                  <a:gd name="T2" fmla="*/ 0 w 2"/>
                  <a:gd name="T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56">
                    <a:moveTo>
                      <a:pt x="2" y="0"/>
                    </a:moveTo>
                    <a:lnTo>
                      <a:pt x="0" y="4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3" name="Freeform 117"/>
              <p:cNvSpPr>
                <a:spLocks/>
              </p:cNvSpPr>
              <p:nvPr/>
            </p:nvSpPr>
            <p:spPr bwMode="auto">
              <a:xfrm>
                <a:off x="3468" y="2352"/>
                <a:ext cx="328" cy="1"/>
              </a:xfrm>
              <a:custGeom>
                <a:avLst/>
                <a:gdLst>
                  <a:gd name="T0" fmla="*/ 328 w 328"/>
                  <a:gd name="T1" fmla="*/ 0 h 1"/>
                  <a:gd name="T2" fmla="*/ 0 w 32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28" h="1">
                    <a:moveTo>
                      <a:pt x="32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4" name="Freeform 118"/>
              <p:cNvSpPr>
                <a:spLocks/>
              </p:cNvSpPr>
              <p:nvPr/>
            </p:nvSpPr>
            <p:spPr bwMode="auto">
              <a:xfrm>
                <a:off x="2932" y="2352"/>
                <a:ext cx="300" cy="1"/>
              </a:xfrm>
              <a:custGeom>
                <a:avLst/>
                <a:gdLst>
                  <a:gd name="T0" fmla="*/ 300 w 300"/>
                  <a:gd name="T1" fmla="*/ 0 h 1"/>
                  <a:gd name="T2" fmla="*/ 0 w 30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1">
                    <a:moveTo>
                      <a:pt x="30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5" name="Freeform 119"/>
              <p:cNvSpPr>
                <a:spLocks/>
              </p:cNvSpPr>
              <p:nvPr/>
            </p:nvSpPr>
            <p:spPr bwMode="auto">
              <a:xfrm>
                <a:off x="2928" y="2348"/>
                <a:ext cx="4" cy="964"/>
              </a:xfrm>
              <a:custGeom>
                <a:avLst/>
                <a:gdLst>
                  <a:gd name="T0" fmla="*/ 0 w 4"/>
                  <a:gd name="T1" fmla="*/ 0 h 964"/>
                  <a:gd name="T2" fmla="*/ 4 w 4"/>
                  <a:gd name="T3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964">
                    <a:moveTo>
                      <a:pt x="0" y="0"/>
                    </a:moveTo>
                    <a:lnTo>
                      <a:pt x="4" y="96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6" name="Line 120"/>
              <p:cNvSpPr>
                <a:spLocks noChangeShapeType="1"/>
              </p:cNvSpPr>
              <p:nvPr/>
            </p:nvSpPr>
            <p:spPr bwMode="auto">
              <a:xfrm>
                <a:off x="2928" y="3312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Text Box 121"/>
              <p:cNvSpPr txBox="1">
                <a:spLocks noChangeArrowheads="1"/>
              </p:cNvSpPr>
              <p:nvPr/>
            </p:nvSpPr>
            <p:spPr bwMode="auto">
              <a:xfrm>
                <a:off x="2928" y="254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4458" name="Text Box 122"/>
              <p:cNvSpPr txBox="1">
                <a:spLocks noChangeArrowheads="1"/>
              </p:cNvSpPr>
              <p:nvPr/>
            </p:nvSpPr>
            <p:spPr bwMode="auto">
              <a:xfrm>
                <a:off x="2940" y="28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4459" name="Text Box 123"/>
              <p:cNvSpPr txBox="1">
                <a:spLocks noChangeArrowheads="1"/>
              </p:cNvSpPr>
              <p:nvPr/>
            </p:nvSpPr>
            <p:spPr bwMode="auto">
              <a:xfrm>
                <a:off x="3022" y="2725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50v</a:t>
                </a:r>
              </a:p>
            </p:txBody>
          </p:sp>
          <p:sp>
            <p:nvSpPr>
              <p:cNvPr id="14460" name="Line 124"/>
              <p:cNvSpPr>
                <a:spLocks noChangeShapeType="1"/>
              </p:cNvSpPr>
              <p:nvPr/>
            </p:nvSpPr>
            <p:spPr bwMode="auto">
              <a:xfrm>
                <a:off x="3600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1" name="Text Box 125"/>
              <p:cNvSpPr txBox="1">
                <a:spLocks noChangeArrowheads="1"/>
              </p:cNvSpPr>
              <p:nvPr/>
            </p:nvSpPr>
            <p:spPr bwMode="auto">
              <a:xfrm>
                <a:off x="3542" y="2381"/>
                <a:ext cx="2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000" baseline="-25000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14462" name="Text Box 126"/>
              <p:cNvSpPr txBox="1">
                <a:spLocks noChangeArrowheads="1"/>
              </p:cNvSpPr>
              <p:nvPr/>
            </p:nvSpPr>
            <p:spPr bwMode="auto">
              <a:xfrm>
                <a:off x="4332" y="254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4463" name="Text Box 127"/>
              <p:cNvSpPr txBox="1">
                <a:spLocks noChangeArrowheads="1"/>
              </p:cNvSpPr>
              <p:nvPr/>
            </p:nvSpPr>
            <p:spPr bwMode="auto">
              <a:xfrm>
                <a:off x="4332" y="28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4464" name="Text Box 128"/>
              <p:cNvSpPr txBox="1">
                <a:spLocks noChangeArrowheads="1"/>
              </p:cNvSpPr>
              <p:nvPr/>
            </p:nvSpPr>
            <p:spPr bwMode="auto">
              <a:xfrm>
                <a:off x="4370" y="266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</a:p>
            </p:txBody>
          </p:sp>
          <p:sp>
            <p:nvSpPr>
              <p:cNvPr id="14465" name="Text Box 129"/>
              <p:cNvSpPr txBox="1">
                <a:spLocks noChangeArrowheads="1"/>
              </p:cNvSpPr>
              <p:nvPr/>
            </p:nvSpPr>
            <p:spPr bwMode="auto">
              <a:xfrm>
                <a:off x="4848" y="2736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k</a:t>
                </a:r>
                <a:endParaRPr lang="en-US" altLang="zh-CN" sz="2000" baseline="-25000"/>
              </a:p>
            </p:txBody>
          </p:sp>
          <p:sp>
            <p:nvSpPr>
              <p:cNvPr id="14466" name="Text Box 130"/>
              <p:cNvSpPr txBox="1">
                <a:spLocks noChangeArrowheads="1"/>
              </p:cNvSpPr>
              <p:nvPr/>
            </p:nvSpPr>
            <p:spPr bwMode="auto">
              <a:xfrm>
                <a:off x="4404" y="2352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100</a:t>
                </a:r>
              </a:p>
            </p:txBody>
          </p:sp>
          <p:sp>
            <p:nvSpPr>
              <p:cNvPr id="14467" name="Text Box 131"/>
              <p:cNvSpPr txBox="1">
                <a:spLocks noChangeArrowheads="1"/>
              </p:cNvSpPr>
              <p:nvPr/>
            </p:nvSpPr>
            <p:spPr bwMode="auto">
              <a:xfrm>
                <a:off x="3758" y="2325"/>
                <a:ext cx="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0.4H</a:t>
                </a:r>
              </a:p>
            </p:txBody>
          </p:sp>
        </p:grpSp>
      </p:grpSp>
      <p:sp>
        <p:nvSpPr>
          <p:cNvPr id="14468" name="Text Box 132"/>
          <p:cNvSpPr txBox="1">
            <a:spLocks noChangeArrowheads="1"/>
          </p:cNvSpPr>
          <p:nvPr/>
        </p:nvSpPr>
        <p:spPr bwMode="auto">
          <a:xfrm>
            <a:off x="609600" y="3352800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</a:t>
            </a:r>
            <a:r>
              <a:rPr lang="en-US" altLang="zh-CN" baseline="-25000"/>
              <a:t>L</a:t>
            </a:r>
            <a:r>
              <a:rPr lang="en-US" altLang="zh-CN"/>
              <a:t>(0-)=0.25A</a:t>
            </a:r>
          </a:p>
        </p:txBody>
      </p:sp>
      <p:sp>
        <p:nvSpPr>
          <p:cNvPr id="14469" name="Text Box 133"/>
          <p:cNvSpPr txBox="1">
            <a:spLocks noChangeArrowheads="1"/>
          </p:cNvSpPr>
          <p:nvPr/>
        </p:nvSpPr>
        <p:spPr bwMode="auto">
          <a:xfrm>
            <a:off x="2438400" y="3340100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(0-)=25v</a:t>
            </a:r>
          </a:p>
        </p:txBody>
      </p: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4953000" y="1069975"/>
            <a:ext cx="3714750" cy="2043113"/>
            <a:chOff x="3072" y="2306"/>
            <a:chExt cx="2340" cy="1287"/>
          </a:xfrm>
        </p:grpSpPr>
        <p:grpSp>
          <p:nvGrpSpPr>
            <p:cNvPr id="14471" name="Group 135"/>
            <p:cNvGrpSpPr>
              <a:grpSpLocks/>
            </p:cNvGrpSpPr>
            <p:nvPr/>
          </p:nvGrpSpPr>
          <p:grpSpPr bwMode="auto">
            <a:xfrm rot="-5400000">
              <a:off x="4674" y="2455"/>
              <a:ext cx="79" cy="292"/>
              <a:chOff x="3340" y="2927"/>
              <a:chExt cx="79" cy="292"/>
            </a:xfrm>
          </p:grpSpPr>
          <p:sp>
            <p:nvSpPr>
              <p:cNvPr id="14472" name="Freeform 136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3" name="Freeform 137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4" name="Freeform 138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75" name="Oval 139"/>
            <p:cNvSpPr>
              <a:spLocks noChangeAspect="1" noChangeArrowheads="1"/>
            </p:cNvSpPr>
            <p:nvPr/>
          </p:nvSpPr>
          <p:spPr bwMode="auto">
            <a:xfrm>
              <a:off x="3072" y="3001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6" name="Freeform 140"/>
            <p:cNvSpPr>
              <a:spLocks/>
            </p:cNvSpPr>
            <p:nvPr/>
          </p:nvSpPr>
          <p:spPr bwMode="auto">
            <a:xfrm>
              <a:off x="5290" y="2641"/>
              <a:ext cx="2" cy="688"/>
            </a:xfrm>
            <a:custGeom>
              <a:avLst/>
              <a:gdLst>
                <a:gd name="T0" fmla="*/ 0 w 2"/>
                <a:gd name="T1" fmla="*/ 0 h 688"/>
                <a:gd name="T2" fmla="*/ 2 w 2"/>
                <a:gd name="T3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688">
                  <a:moveTo>
                    <a:pt x="0" y="0"/>
                  </a:moveTo>
                  <a:lnTo>
                    <a:pt x="2" y="6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Freeform 141"/>
            <p:cNvSpPr>
              <a:spLocks/>
            </p:cNvSpPr>
            <p:nvPr/>
          </p:nvSpPr>
          <p:spPr bwMode="auto">
            <a:xfrm>
              <a:off x="4864" y="2633"/>
              <a:ext cx="440" cy="1"/>
            </a:xfrm>
            <a:custGeom>
              <a:avLst/>
              <a:gdLst>
                <a:gd name="T0" fmla="*/ 440 w 440"/>
                <a:gd name="T1" fmla="*/ 0 h 1"/>
                <a:gd name="T2" fmla="*/ 0 w 4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0" h="1">
                  <a:moveTo>
                    <a:pt x="44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Text Box 142"/>
            <p:cNvSpPr txBox="1">
              <a:spLocks noChangeArrowheads="1"/>
            </p:cNvSpPr>
            <p:nvPr/>
          </p:nvSpPr>
          <p:spPr bwMode="auto">
            <a:xfrm>
              <a:off x="3360" y="2357"/>
              <a:ext cx="4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100</a:t>
              </a:r>
            </a:p>
          </p:txBody>
        </p:sp>
        <p:grpSp>
          <p:nvGrpSpPr>
            <p:cNvPr id="14479" name="Group 143"/>
            <p:cNvGrpSpPr>
              <a:grpSpLocks/>
            </p:cNvGrpSpPr>
            <p:nvPr/>
          </p:nvGrpSpPr>
          <p:grpSpPr bwMode="auto">
            <a:xfrm>
              <a:off x="5204" y="3333"/>
              <a:ext cx="192" cy="48"/>
              <a:chOff x="960" y="2688"/>
              <a:chExt cx="192" cy="48"/>
            </a:xfrm>
          </p:grpSpPr>
          <p:sp>
            <p:nvSpPr>
              <p:cNvPr id="14480" name="Line 144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81" name="Line 145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 rot="-5400000">
              <a:off x="3560" y="2509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83" name="Freeform 147"/>
            <p:cNvSpPr>
              <a:spLocks/>
            </p:cNvSpPr>
            <p:nvPr/>
          </p:nvSpPr>
          <p:spPr bwMode="auto">
            <a:xfrm>
              <a:off x="5288" y="3377"/>
              <a:ext cx="4" cy="212"/>
            </a:xfrm>
            <a:custGeom>
              <a:avLst/>
              <a:gdLst>
                <a:gd name="T0" fmla="*/ 4 w 4"/>
                <a:gd name="T1" fmla="*/ 0 h 212"/>
                <a:gd name="T2" fmla="*/ 0 w 4"/>
                <a:gd name="T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12">
                  <a:moveTo>
                    <a:pt x="4" y="0"/>
                  </a:moveTo>
                  <a:lnTo>
                    <a:pt x="0" y="2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4" name="Freeform 148"/>
            <p:cNvSpPr>
              <a:spLocks/>
            </p:cNvSpPr>
            <p:nvPr/>
          </p:nvSpPr>
          <p:spPr bwMode="auto">
            <a:xfrm>
              <a:off x="3728" y="2629"/>
              <a:ext cx="856" cy="4"/>
            </a:xfrm>
            <a:custGeom>
              <a:avLst/>
              <a:gdLst>
                <a:gd name="T0" fmla="*/ 856 w 856"/>
                <a:gd name="T1" fmla="*/ 4 h 4"/>
                <a:gd name="T2" fmla="*/ 0 w 856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56" h="4">
                  <a:moveTo>
                    <a:pt x="856" y="4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5" name="Freeform 149"/>
            <p:cNvSpPr>
              <a:spLocks/>
            </p:cNvSpPr>
            <p:nvPr/>
          </p:nvSpPr>
          <p:spPr bwMode="auto">
            <a:xfrm>
              <a:off x="3192" y="2629"/>
              <a:ext cx="300" cy="1"/>
            </a:xfrm>
            <a:custGeom>
              <a:avLst/>
              <a:gdLst>
                <a:gd name="T0" fmla="*/ 300 w 300"/>
                <a:gd name="T1" fmla="*/ 0 h 1"/>
                <a:gd name="T2" fmla="*/ 0 w 30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1">
                  <a:moveTo>
                    <a:pt x="300" y="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6" name="Freeform 150"/>
            <p:cNvSpPr>
              <a:spLocks/>
            </p:cNvSpPr>
            <p:nvPr/>
          </p:nvSpPr>
          <p:spPr bwMode="auto">
            <a:xfrm>
              <a:off x="3192" y="2633"/>
              <a:ext cx="1" cy="956"/>
            </a:xfrm>
            <a:custGeom>
              <a:avLst/>
              <a:gdLst>
                <a:gd name="T0" fmla="*/ 0 w 1"/>
                <a:gd name="T1" fmla="*/ 0 h 956"/>
                <a:gd name="T2" fmla="*/ 0 w 1"/>
                <a:gd name="T3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56">
                  <a:moveTo>
                    <a:pt x="0" y="0"/>
                  </a:moveTo>
                  <a:lnTo>
                    <a:pt x="0" y="9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7" name="Freeform 151"/>
            <p:cNvSpPr>
              <a:spLocks/>
            </p:cNvSpPr>
            <p:nvPr/>
          </p:nvSpPr>
          <p:spPr bwMode="auto">
            <a:xfrm>
              <a:off x="3188" y="3589"/>
              <a:ext cx="2116" cy="4"/>
            </a:xfrm>
            <a:custGeom>
              <a:avLst/>
              <a:gdLst>
                <a:gd name="T0" fmla="*/ 0 w 2116"/>
                <a:gd name="T1" fmla="*/ 0 h 4"/>
                <a:gd name="T2" fmla="*/ 2116 w 2116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6" h="4">
                  <a:moveTo>
                    <a:pt x="0" y="0"/>
                  </a:moveTo>
                  <a:lnTo>
                    <a:pt x="2116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88" name="Text Box 152"/>
            <p:cNvSpPr txBox="1">
              <a:spLocks noChangeArrowheads="1"/>
            </p:cNvSpPr>
            <p:nvPr/>
          </p:nvSpPr>
          <p:spPr bwMode="auto">
            <a:xfrm>
              <a:off x="3188" y="282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4489" name="Text Box 153"/>
            <p:cNvSpPr txBox="1">
              <a:spLocks noChangeArrowheads="1"/>
            </p:cNvSpPr>
            <p:nvPr/>
          </p:nvSpPr>
          <p:spPr bwMode="auto">
            <a:xfrm>
              <a:off x="3200" y="31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4490" name="Text Box 154"/>
            <p:cNvSpPr txBox="1">
              <a:spLocks noChangeArrowheads="1"/>
            </p:cNvSpPr>
            <p:nvPr/>
          </p:nvSpPr>
          <p:spPr bwMode="auto">
            <a:xfrm>
              <a:off x="5064" y="268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4491" name="Text Box 155"/>
            <p:cNvSpPr txBox="1">
              <a:spLocks noChangeArrowheads="1"/>
            </p:cNvSpPr>
            <p:nvPr/>
          </p:nvSpPr>
          <p:spPr bwMode="auto">
            <a:xfrm>
              <a:off x="4548" y="2357"/>
              <a:ext cx="4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0.4S</a:t>
              </a:r>
            </a:p>
          </p:txBody>
        </p:sp>
        <p:sp>
          <p:nvSpPr>
            <p:cNvPr id="14492" name="Text Box 156"/>
            <p:cNvSpPr txBox="1">
              <a:spLocks noChangeArrowheads="1"/>
            </p:cNvSpPr>
            <p:nvPr/>
          </p:nvSpPr>
          <p:spPr bwMode="auto">
            <a:xfrm>
              <a:off x="3336" y="310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14493" name="Text Box 157"/>
            <p:cNvSpPr txBox="1">
              <a:spLocks noChangeArrowheads="1"/>
            </p:cNvSpPr>
            <p:nvPr/>
          </p:nvSpPr>
          <p:spPr bwMode="auto">
            <a:xfrm>
              <a:off x="3312" y="292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50</a:t>
              </a:r>
            </a:p>
          </p:txBody>
        </p:sp>
        <p:sp>
          <p:nvSpPr>
            <p:cNvPr id="14494" name="Line 158"/>
            <p:cNvSpPr>
              <a:spLocks noChangeShapeType="1"/>
            </p:cNvSpPr>
            <p:nvPr/>
          </p:nvSpPr>
          <p:spPr bwMode="auto">
            <a:xfrm>
              <a:off x="3342" y="3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5" name="Oval 159"/>
            <p:cNvSpPr>
              <a:spLocks noChangeAspect="1" noChangeArrowheads="1"/>
            </p:cNvSpPr>
            <p:nvPr/>
          </p:nvSpPr>
          <p:spPr bwMode="auto">
            <a:xfrm>
              <a:off x="4032" y="2525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6" name="Line 160"/>
            <p:cNvSpPr>
              <a:spLocks noChangeShapeType="1"/>
            </p:cNvSpPr>
            <p:nvPr/>
          </p:nvSpPr>
          <p:spPr bwMode="auto">
            <a:xfrm>
              <a:off x="5076" y="263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97" name="Oval 161"/>
            <p:cNvSpPr>
              <a:spLocks noChangeAspect="1" noChangeArrowheads="1"/>
            </p:cNvSpPr>
            <p:nvPr/>
          </p:nvSpPr>
          <p:spPr bwMode="auto">
            <a:xfrm>
              <a:off x="5184" y="2897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5088" y="29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grpSp>
          <p:nvGrpSpPr>
            <p:cNvPr id="14499" name="Group 163"/>
            <p:cNvGrpSpPr>
              <a:grpSpLocks/>
            </p:cNvGrpSpPr>
            <p:nvPr/>
          </p:nvGrpSpPr>
          <p:grpSpPr bwMode="auto">
            <a:xfrm>
              <a:off x="4912" y="2825"/>
              <a:ext cx="276" cy="394"/>
              <a:chOff x="3456" y="1824"/>
              <a:chExt cx="276" cy="394"/>
            </a:xfrm>
          </p:grpSpPr>
          <p:sp>
            <p:nvSpPr>
              <p:cNvPr id="14500" name="Text Box 164"/>
              <p:cNvSpPr txBox="1">
                <a:spLocks noChangeArrowheads="1"/>
              </p:cNvSpPr>
              <p:nvPr/>
            </p:nvSpPr>
            <p:spPr bwMode="auto">
              <a:xfrm>
                <a:off x="3480" y="196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4501" name="Text Box 165"/>
              <p:cNvSpPr txBox="1">
                <a:spLocks noChangeArrowheads="1"/>
              </p:cNvSpPr>
              <p:nvPr/>
            </p:nvSpPr>
            <p:spPr bwMode="auto">
              <a:xfrm>
                <a:off x="3456" y="182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25</a:t>
                </a:r>
              </a:p>
            </p:txBody>
          </p:sp>
          <p:sp>
            <p:nvSpPr>
              <p:cNvPr id="14502" name="Line 166"/>
              <p:cNvSpPr>
                <a:spLocks noChangeShapeType="1"/>
              </p:cNvSpPr>
              <p:nvPr/>
            </p:nvSpPr>
            <p:spPr bwMode="auto">
              <a:xfrm>
                <a:off x="3486" y="201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03" name="Text Box 167"/>
            <p:cNvSpPr txBox="1">
              <a:spLocks noChangeArrowheads="1"/>
            </p:cNvSpPr>
            <p:nvPr/>
          </p:nvSpPr>
          <p:spPr bwMode="auto">
            <a:xfrm>
              <a:off x="4970" y="2358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L</a:t>
              </a:r>
              <a:r>
                <a:rPr lang="en-US" altLang="zh-CN" sz="2000">
                  <a:solidFill>
                    <a:srgbClr val="FF0000"/>
                  </a:solidFill>
                </a:rPr>
                <a:t>(S)</a:t>
              </a:r>
            </a:p>
          </p:txBody>
        </p:sp>
        <p:sp>
          <p:nvSpPr>
            <p:cNvPr id="14504" name="Text Box 168"/>
            <p:cNvSpPr txBox="1">
              <a:spLocks noChangeArrowheads="1"/>
            </p:cNvSpPr>
            <p:nvPr/>
          </p:nvSpPr>
          <p:spPr bwMode="auto">
            <a:xfrm>
              <a:off x="4224" y="240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4505" name="Text Box 169"/>
            <p:cNvSpPr txBox="1">
              <a:spLocks noChangeArrowheads="1"/>
            </p:cNvSpPr>
            <p:nvPr/>
          </p:nvSpPr>
          <p:spPr bwMode="auto">
            <a:xfrm>
              <a:off x="3840" y="236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4506" name="Text Box 170"/>
            <p:cNvSpPr txBox="1">
              <a:spLocks noChangeArrowheads="1"/>
            </p:cNvSpPr>
            <p:nvPr/>
          </p:nvSpPr>
          <p:spPr bwMode="auto">
            <a:xfrm>
              <a:off x="3998" y="2306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0.1</a:t>
              </a:r>
            </a:p>
          </p:txBody>
        </p:sp>
        <p:sp>
          <p:nvSpPr>
            <p:cNvPr id="14507" name="Text Box 171"/>
            <p:cNvSpPr txBox="1">
              <a:spLocks noChangeArrowheads="1"/>
            </p:cNvSpPr>
            <p:nvPr/>
          </p:nvSpPr>
          <p:spPr bwMode="auto">
            <a:xfrm>
              <a:off x="4790" y="3257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10</a:t>
              </a:r>
              <a:r>
                <a:rPr lang="en-US" altLang="zh-CN" sz="1800" baseline="30000"/>
                <a:t>4</a:t>
              </a:r>
              <a:r>
                <a:rPr lang="en-US" altLang="zh-CN" sz="1800"/>
                <a:t>/S</a:t>
              </a:r>
            </a:p>
          </p:txBody>
        </p:sp>
      </p:grpSp>
      <p:sp>
        <p:nvSpPr>
          <p:cNvPr id="14508" name="Text Box 172"/>
          <p:cNvSpPr txBox="1">
            <a:spLocks noChangeArrowheads="1"/>
          </p:cNvSpPr>
          <p:nvPr/>
        </p:nvSpPr>
        <p:spPr bwMode="auto">
          <a:xfrm>
            <a:off x="381000" y="2286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  <p:grpSp>
        <p:nvGrpSpPr>
          <p:cNvPr id="14509" name="Group 173"/>
          <p:cNvGrpSpPr>
            <a:grpSpLocks/>
          </p:cNvGrpSpPr>
          <p:nvPr/>
        </p:nvGrpSpPr>
        <p:grpSpPr bwMode="auto">
          <a:xfrm>
            <a:off x="457200" y="3860800"/>
            <a:ext cx="3368675" cy="1042988"/>
            <a:chOff x="566" y="528"/>
            <a:chExt cx="2122" cy="657"/>
          </a:xfrm>
        </p:grpSpPr>
        <p:sp>
          <p:nvSpPr>
            <p:cNvPr id="14510" name="Text Box 174"/>
            <p:cNvSpPr txBox="1">
              <a:spLocks noChangeArrowheads="1"/>
            </p:cNvSpPr>
            <p:nvPr/>
          </p:nvSpPr>
          <p:spPr bwMode="auto">
            <a:xfrm>
              <a:off x="1236" y="5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50</a:t>
              </a:r>
            </a:p>
          </p:txBody>
        </p:sp>
        <p:sp>
          <p:nvSpPr>
            <p:cNvPr id="14511" name="Text Box 175"/>
            <p:cNvSpPr txBox="1">
              <a:spLocks noChangeArrowheads="1"/>
            </p:cNvSpPr>
            <p:nvPr/>
          </p:nvSpPr>
          <p:spPr bwMode="auto">
            <a:xfrm>
              <a:off x="2052" y="5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25</a:t>
              </a:r>
            </a:p>
          </p:txBody>
        </p:sp>
        <p:grpSp>
          <p:nvGrpSpPr>
            <p:cNvPr id="14512" name="Group 176"/>
            <p:cNvGrpSpPr>
              <a:grpSpLocks/>
            </p:cNvGrpSpPr>
            <p:nvPr/>
          </p:nvGrpSpPr>
          <p:grpSpPr bwMode="auto">
            <a:xfrm>
              <a:off x="566" y="612"/>
              <a:ext cx="2122" cy="573"/>
              <a:chOff x="566" y="276"/>
              <a:chExt cx="2122" cy="573"/>
            </a:xfrm>
          </p:grpSpPr>
          <p:sp>
            <p:nvSpPr>
              <p:cNvPr id="14513" name="Text Box 177"/>
              <p:cNvSpPr txBox="1">
                <a:spLocks noChangeArrowheads="1"/>
              </p:cNvSpPr>
              <p:nvPr/>
            </p:nvSpPr>
            <p:spPr bwMode="auto">
              <a:xfrm>
                <a:off x="1272" y="36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14514" name="Line 178"/>
              <p:cNvSpPr>
                <a:spLocks noChangeShapeType="1"/>
              </p:cNvSpPr>
              <p:nvPr/>
            </p:nvSpPr>
            <p:spPr bwMode="auto">
              <a:xfrm>
                <a:off x="1278" y="43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Text Box 179"/>
              <p:cNvSpPr txBox="1">
                <a:spLocks noChangeArrowheads="1"/>
              </p:cNvSpPr>
              <p:nvPr/>
            </p:nvSpPr>
            <p:spPr bwMode="auto">
              <a:xfrm>
                <a:off x="566" y="434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L</a:t>
                </a:r>
                <a:r>
                  <a:rPr lang="en-US" altLang="zh-CN"/>
                  <a:t>(S)=</a:t>
                </a:r>
              </a:p>
            </p:txBody>
          </p:sp>
          <p:sp>
            <p:nvSpPr>
              <p:cNvPr id="14516" name="Text Box 180"/>
              <p:cNvSpPr txBox="1">
                <a:spLocks noChangeArrowheads="1"/>
              </p:cNvSpPr>
              <p:nvPr/>
            </p:nvSpPr>
            <p:spPr bwMode="auto">
              <a:xfrm>
                <a:off x="1524" y="276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+0.1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  <a:endParaRPr lang="en-US" altLang="zh-CN"/>
              </a:p>
            </p:txBody>
          </p:sp>
          <p:sp>
            <p:nvSpPr>
              <p:cNvPr id="14517" name="Text Box 181"/>
              <p:cNvSpPr txBox="1">
                <a:spLocks noChangeArrowheads="1"/>
              </p:cNvSpPr>
              <p:nvPr/>
            </p:nvSpPr>
            <p:spPr bwMode="auto">
              <a:xfrm>
                <a:off x="2092" y="36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14518" name="Line 182"/>
              <p:cNvSpPr>
                <a:spLocks noChangeShapeType="1"/>
              </p:cNvSpPr>
              <p:nvPr/>
            </p:nvSpPr>
            <p:spPr bwMode="auto">
              <a:xfrm>
                <a:off x="2102" y="43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9" name="Freeform 183"/>
              <p:cNvSpPr>
                <a:spLocks/>
              </p:cNvSpPr>
              <p:nvPr/>
            </p:nvSpPr>
            <p:spPr bwMode="auto">
              <a:xfrm>
                <a:off x="1180" y="604"/>
                <a:ext cx="1292" cy="1"/>
              </a:xfrm>
              <a:custGeom>
                <a:avLst/>
                <a:gdLst>
                  <a:gd name="T0" fmla="*/ 0 w 1292"/>
                  <a:gd name="T1" fmla="*/ 0 h 1"/>
                  <a:gd name="T2" fmla="*/ 1292 w 12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2" h="1">
                    <a:moveTo>
                      <a:pt x="0" y="0"/>
                    </a:moveTo>
                    <a:lnTo>
                      <a:pt x="129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0" name="Text Box 184"/>
              <p:cNvSpPr txBox="1">
                <a:spLocks noChangeArrowheads="1"/>
              </p:cNvSpPr>
              <p:nvPr/>
            </p:nvSpPr>
            <p:spPr bwMode="auto">
              <a:xfrm>
                <a:off x="1178" y="561"/>
                <a:ext cx="15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100+0.4s+10</a:t>
                </a:r>
                <a:r>
                  <a:rPr lang="en-US" altLang="zh-CN" baseline="30000"/>
                  <a:t>4</a:t>
                </a:r>
                <a:r>
                  <a:rPr lang="en-US" altLang="zh-CN"/>
                  <a:t>/S</a:t>
                </a:r>
              </a:p>
            </p:txBody>
          </p:sp>
        </p:grpSp>
      </p:grpSp>
      <p:grpSp>
        <p:nvGrpSpPr>
          <p:cNvPr id="14521" name="Group 185"/>
          <p:cNvGrpSpPr>
            <a:grpSpLocks/>
          </p:cNvGrpSpPr>
          <p:nvPr/>
        </p:nvGrpSpPr>
        <p:grpSpPr bwMode="auto">
          <a:xfrm>
            <a:off x="444500" y="4978400"/>
            <a:ext cx="3638550" cy="800100"/>
            <a:chOff x="672" y="1514"/>
            <a:chExt cx="2292" cy="504"/>
          </a:xfrm>
        </p:grpSpPr>
        <p:sp>
          <p:nvSpPr>
            <p:cNvPr id="14522" name="Text Box 186"/>
            <p:cNvSpPr txBox="1">
              <a:spLocks noChangeArrowheads="1"/>
            </p:cNvSpPr>
            <p:nvPr/>
          </p:nvSpPr>
          <p:spPr bwMode="auto">
            <a:xfrm>
              <a:off x="672" y="1610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(S)=                            </a:t>
              </a:r>
            </a:p>
          </p:txBody>
        </p:sp>
        <p:sp>
          <p:nvSpPr>
            <p:cNvPr id="14523" name="Text Box 187"/>
            <p:cNvSpPr txBox="1">
              <a:spLocks noChangeArrowheads="1"/>
            </p:cNvSpPr>
            <p:nvPr/>
          </p:nvSpPr>
          <p:spPr bwMode="auto">
            <a:xfrm>
              <a:off x="1310" y="1514"/>
              <a:ext cx="1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0.25S+62.5</a:t>
              </a:r>
            </a:p>
          </p:txBody>
        </p:sp>
        <p:sp>
          <p:nvSpPr>
            <p:cNvPr id="14524" name="Freeform 188"/>
            <p:cNvSpPr>
              <a:spLocks/>
            </p:cNvSpPr>
            <p:nvPr/>
          </p:nvSpPr>
          <p:spPr bwMode="auto">
            <a:xfrm>
              <a:off x="1272" y="1764"/>
              <a:ext cx="1248" cy="1"/>
            </a:xfrm>
            <a:custGeom>
              <a:avLst/>
              <a:gdLst>
                <a:gd name="T0" fmla="*/ 0 w 1248"/>
                <a:gd name="T1" fmla="*/ 0 h 1"/>
                <a:gd name="T2" fmla="*/ 1248 w 12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">
                  <a:moveTo>
                    <a:pt x="0" y="0"/>
                  </a:moveTo>
                  <a:lnTo>
                    <a:pt x="12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25" name="Text Box 189"/>
            <p:cNvSpPr txBox="1">
              <a:spLocks noChangeArrowheads="1"/>
            </p:cNvSpPr>
            <p:nvPr/>
          </p:nvSpPr>
          <p:spPr bwMode="auto">
            <a:xfrm>
              <a:off x="1178" y="1730"/>
              <a:ext cx="1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  <a:r>
                <a:rPr lang="en-US" altLang="zh-CN" baseline="30000"/>
                <a:t>2</a:t>
              </a:r>
              <a:r>
                <a:rPr lang="en-US" altLang="zh-CN"/>
                <a:t>+250S+25000</a:t>
              </a:r>
            </a:p>
          </p:txBody>
        </p:sp>
      </p:grpSp>
      <p:grpSp>
        <p:nvGrpSpPr>
          <p:cNvPr id="14549" name="Group 213"/>
          <p:cNvGrpSpPr>
            <a:grpSpLocks/>
          </p:cNvGrpSpPr>
          <p:nvPr/>
        </p:nvGrpSpPr>
        <p:grpSpPr bwMode="auto">
          <a:xfrm>
            <a:off x="3949700" y="3810000"/>
            <a:ext cx="5041900" cy="882650"/>
            <a:chOff x="2352" y="2504"/>
            <a:chExt cx="3176" cy="556"/>
          </a:xfrm>
        </p:grpSpPr>
        <p:sp>
          <p:nvSpPr>
            <p:cNvPr id="14527" name="Text Box 191"/>
            <p:cNvSpPr txBox="1">
              <a:spLocks noChangeArrowheads="1"/>
            </p:cNvSpPr>
            <p:nvPr/>
          </p:nvSpPr>
          <p:spPr bwMode="auto">
            <a:xfrm>
              <a:off x="2352" y="2666"/>
              <a:ext cx="20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(S) =                        +</a:t>
              </a:r>
            </a:p>
          </p:txBody>
        </p:sp>
        <p:grpSp>
          <p:nvGrpSpPr>
            <p:cNvPr id="14528" name="Group 192"/>
            <p:cNvGrpSpPr>
              <a:grpSpLocks/>
            </p:cNvGrpSpPr>
            <p:nvPr/>
          </p:nvGrpSpPr>
          <p:grpSpPr bwMode="auto">
            <a:xfrm>
              <a:off x="2938" y="2532"/>
              <a:ext cx="1354" cy="516"/>
              <a:chOff x="1238" y="2486"/>
              <a:chExt cx="1354" cy="516"/>
            </a:xfrm>
          </p:grpSpPr>
          <p:sp>
            <p:nvSpPr>
              <p:cNvPr id="14529" name="Text Box 193"/>
              <p:cNvSpPr txBox="1">
                <a:spLocks noChangeArrowheads="1"/>
              </p:cNvSpPr>
              <p:nvPr/>
            </p:nvSpPr>
            <p:spPr bwMode="auto">
              <a:xfrm>
                <a:off x="1622" y="248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A</a:t>
                </a:r>
                <a:endParaRPr lang="en-US" altLang="zh-CN" baseline="-25000"/>
              </a:p>
            </p:txBody>
          </p:sp>
          <p:sp>
            <p:nvSpPr>
              <p:cNvPr id="14530" name="Text Box 194"/>
              <p:cNvSpPr txBox="1">
                <a:spLocks noChangeArrowheads="1"/>
              </p:cNvSpPr>
              <p:nvPr/>
            </p:nvSpPr>
            <p:spPr bwMode="auto">
              <a:xfrm>
                <a:off x="1238" y="2714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S+125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–j</a:t>
                </a:r>
                <a:r>
                  <a:rPr lang="en-US" altLang="zh-CN"/>
                  <a:t>96.8</a:t>
                </a:r>
              </a:p>
            </p:txBody>
          </p:sp>
          <p:sp>
            <p:nvSpPr>
              <p:cNvPr id="14531" name="Line 195"/>
              <p:cNvSpPr>
                <a:spLocks noChangeShapeType="1"/>
              </p:cNvSpPr>
              <p:nvPr/>
            </p:nvSpPr>
            <p:spPr bwMode="auto">
              <a:xfrm>
                <a:off x="1284" y="27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33" name="Text Box 197"/>
            <p:cNvSpPr txBox="1">
              <a:spLocks noChangeArrowheads="1"/>
            </p:cNvSpPr>
            <p:nvPr/>
          </p:nvSpPr>
          <p:spPr bwMode="auto">
            <a:xfrm>
              <a:off x="4558" y="25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  <a:endParaRPr lang="en-US" altLang="zh-CN" baseline="-25000"/>
            </a:p>
          </p:txBody>
        </p:sp>
        <p:sp>
          <p:nvSpPr>
            <p:cNvPr id="14534" name="Text Box 198"/>
            <p:cNvSpPr txBox="1">
              <a:spLocks noChangeArrowheads="1"/>
            </p:cNvSpPr>
            <p:nvPr/>
          </p:nvSpPr>
          <p:spPr bwMode="auto">
            <a:xfrm>
              <a:off x="4174" y="277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S+125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+j</a:t>
              </a:r>
              <a:r>
                <a:rPr lang="en-US" altLang="zh-CN"/>
                <a:t>96.8</a:t>
              </a:r>
            </a:p>
          </p:txBody>
        </p:sp>
        <p:sp>
          <p:nvSpPr>
            <p:cNvPr id="14535" name="Line 199"/>
            <p:cNvSpPr>
              <a:spLocks noChangeShapeType="1"/>
            </p:cNvSpPr>
            <p:nvPr/>
          </p:nvSpPr>
          <p:spPr bwMode="auto">
            <a:xfrm>
              <a:off x="4220" y="281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36" name="Text Box 200"/>
            <p:cNvSpPr txBox="1">
              <a:spLocks noChangeArrowheads="1"/>
            </p:cNvSpPr>
            <p:nvPr/>
          </p:nvSpPr>
          <p:spPr bwMode="auto">
            <a:xfrm>
              <a:off x="4574" y="2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*</a:t>
              </a:r>
            </a:p>
          </p:txBody>
        </p:sp>
      </p:grpSp>
      <p:grpSp>
        <p:nvGrpSpPr>
          <p:cNvPr id="14537" name="Group 201"/>
          <p:cNvGrpSpPr>
            <a:grpSpLocks/>
          </p:cNvGrpSpPr>
          <p:nvPr/>
        </p:nvGrpSpPr>
        <p:grpSpPr bwMode="auto">
          <a:xfrm>
            <a:off x="1063625" y="5803900"/>
            <a:ext cx="2682875" cy="784225"/>
            <a:chOff x="1022" y="1536"/>
            <a:chExt cx="1690" cy="494"/>
          </a:xfrm>
        </p:grpSpPr>
        <p:sp>
          <p:nvSpPr>
            <p:cNvPr id="14538" name="Text Box 202"/>
            <p:cNvSpPr txBox="1">
              <a:spLocks noChangeArrowheads="1"/>
            </p:cNvSpPr>
            <p:nvPr/>
          </p:nvSpPr>
          <p:spPr bwMode="auto">
            <a:xfrm>
              <a:off x="1260" y="1536"/>
              <a:ext cx="1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0.25S+62.5</a:t>
              </a:r>
            </a:p>
          </p:txBody>
        </p:sp>
        <p:sp>
          <p:nvSpPr>
            <p:cNvPr id="14539" name="Text Box 203"/>
            <p:cNvSpPr txBox="1">
              <a:spLocks noChangeArrowheads="1"/>
            </p:cNvSpPr>
            <p:nvPr/>
          </p:nvSpPr>
          <p:spPr bwMode="auto">
            <a:xfrm>
              <a:off x="1166" y="1742"/>
              <a:ext cx="1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(S+125)</a:t>
              </a:r>
              <a:r>
                <a:rPr lang="en-US" altLang="zh-CN" baseline="30000"/>
                <a:t>2</a:t>
              </a:r>
              <a:r>
                <a:rPr lang="en-US" altLang="zh-CN"/>
                <a:t>+9375</a:t>
              </a:r>
            </a:p>
          </p:txBody>
        </p:sp>
        <p:sp>
          <p:nvSpPr>
            <p:cNvPr id="14540" name="Line 204"/>
            <p:cNvSpPr>
              <a:spLocks noChangeShapeType="1"/>
            </p:cNvSpPr>
            <p:nvPr/>
          </p:nvSpPr>
          <p:spPr bwMode="auto">
            <a:xfrm>
              <a:off x="1200" y="177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" name="Text Box 205"/>
            <p:cNvSpPr txBox="1">
              <a:spLocks noChangeArrowheads="1"/>
            </p:cNvSpPr>
            <p:nvPr/>
          </p:nvSpPr>
          <p:spPr bwMode="auto">
            <a:xfrm>
              <a:off x="1022" y="162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14548" name="Group 212"/>
          <p:cNvGrpSpPr>
            <a:grpSpLocks/>
          </p:cNvGrpSpPr>
          <p:nvPr/>
        </p:nvGrpSpPr>
        <p:grpSpPr bwMode="auto">
          <a:xfrm>
            <a:off x="4410075" y="4838700"/>
            <a:ext cx="4454525" cy="838200"/>
            <a:chOff x="2138" y="3168"/>
            <a:chExt cx="2806" cy="528"/>
          </a:xfrm>
        </p:grpSpPr>
        <p:sp>
          <p:nvSpPr>
            <p:cNvPr id="14543" name="Text Box 207"/>
            <p:cNvSpPr txBox="1">
              <a:spLocks noChangeArrowheads="1"/>
            </p:cNvSpPr>
            <p:nvPr/>
          </p:nvSpPr>
          <p:spPr bwMode="auto">
            <a:xfrm>
              <a:off x="2138" y="3286"/>
              <a:ext cx="2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A=               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|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S= –125+j96.8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544" name="Text Box 208"/>
            <p:cNvSpPr txBox="1">
              <a:spLocks noChangeArrowheads="1"/>
            </p:cNvSpPr>
            <p:nvPr/>
          </p:nvSpPr>
          <p:spPr bwMode="auto">
            <a:xfrm>
              <a:off x="2534" y="3168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0.25S+62.5</a:t>
              </a:r>
              <a:endParaRPr lang="en-US" altLang="zh-CN" b="0"/>
            </a:p>
          </p:txBody>
        </p:sp>
        <p:sp>
          <p:nvSpPr>
            <p:cNvPr id="14545" name="Text Box 209"/>
            <p:cNvSpPr txBox="1">
              <a:spLocks noChangeArrowheads="1"/>
            </p:cNvSpPr>
            <p:nvPr/>
          </p:nvSpPr>
          <p:spPr bwMode="auto">
            <a:xfrm>
              <a:off x="2486" y="3408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S+125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+j</a:t>
              </a:r>
              <a:r>
                <a:rPr lang="en-US" altLang="zh-CN"/>
                <a:t>96.8</a:t>
              </a:r>
            </a:p>
          </p:txBody>
        </p:sp>
        <p:sp>
          <p:nvSpPr>
            <p:cNvPr id="14546" name="Line 210"/>
            <p:cNvSpPr>
              <a:spLocks noChangeShapeType="1"/>
            </p:cNvSpPr>
            <p:nvPr/>
          </p:nvSpPr>
          <p:spPr bwMode="auto">
            <a:xfrm>
              <a:off x="2496" y="343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47" name="Text Box 211"/>
          <p:cNvSpPr txBox="1">
            <a:spLocks noChangeArrowheads="1"/>
          </p:cNvSpPr>
          <p:nvPr/>
        </p:nvSpPr>
        <p:spPr bwMode="auto">
          <a:xfrm>
            <a:off x="4641850" y="574992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=0.204 – </a:t>
            </a:r>
            <a:r>
              <a:rPr lang="en-US" altLang="zh-CN">
                <a:sym typeface="Symbol" pitchFamily="18" charset="2"/>
              </a:rPr>
              <a:t>52.2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26768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8" grpId="0" autoUpdateAnimBg="0"/>
      <p:bldP spid="14469" grpId="0" autoUpdateAnimBg="0"/>
      <p:bldP spid="145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9" name="Text Box 145"/>
          <p:cNvSpPr txBox="1">
            <a:spLocks noChangeArrowheads="1"/>
          </p:cNvSpPr>
          <p:nvPr/>
        </p:nvSpPr>
        <p:spPr bwMode="auto">
          <a:xfrm>
            <a:off x="4394200" y="250825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</a:t>
            </a:r>
            <a:r>
              <a:rPr lang="en-US" altLang="zh-CN" baseline="-25000"/>
              <a:t>L</a:t>
            </a:r>
            <a:r>
              <a:rPr lang="en-US" altLang="zh-CN"/>
              <a:t>(t)=0.408e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–125t</a:t>
            </a:r>
            <a:r>
              <a:rPr lang="en-US" altLang="zh-CN"/>
              <a:t>cos(96.8t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–52.2º</a:t>
            </a:r>
            <a:r>
              <a:rPr lang="en-US" altLang="zh-CN"/>
              <a:t>)  </a:t>
            </a:r>
          </a:p>
          <a:p>
            <a:r>
              <a:rPr lang="en-US" altLang="zh-CN"/>
              <a:t>                                  (t</a:t>
            </a:r>
            <a:r>
              <a:rPr lang="en-US" altLang="zh-CN">
                <a:sym typeface="Symbol" pitchFamily="18" charset="2"/>
              </a:rPr>
              <a:t>0)</a:t>
            </a:r>
            <a:endParaRPr lang="en-US" altLang="zh-CN"/>
          </a:p>
        </p:txBody>
      </p:sp>
      <p:grpSp>
        <p:nvGrpSpPr>
          <p:cNvPr id="11577" name="Group 313"/>
          <p:cNvGrpSpPr>
            <a:grpSpLocks/>
          </p:cNvGrpSpPr>
          <p:nvPr/>
        </p:nvGrpSpPr>
        <p:grpSpPr bwMode="auto">
          <a:xfrm>
            <a:off x="304800" y="1263650"/>
            <a:ext cx="9004300" cy="2254250"/>
            <a:chOff x="192" y="596"/>
            <a:chExt cx="5672" cy="1420"/>
          </a:xfrm>
        </p:grpSpPr>
        <p:grpSp>
          <p:nvGrpSpPr>
            <p:cNvPr id="11526" name="Group 262"/>
            <p:cNvGrpSpPr>
              <a:grpSpLocks/>
            </p:cNvGrpSpPr>
            <p:nvPr/>
          </p:nvGrpSpPr>
          <p:grpSpPr bwMode="auto">
            <a:xfrm>
              <a:off x="192" y="636"/>
              <a:ext cx="2640" cy="1380"/>
              <a:chOff x="480" y="556"/>
              <a:chExt cx="2640" cy="1380"/>
            </a:xfrm>
          </p:grpSpPr>
          <p:grpSp>
            <p:nvGrpSpPr>
              <p:cNvPr id="11469" name="Group 205"/>
              <p:cNvGrpSpPr>
                <a:grpSpLocks/>
              </p:cNvGrpSpPr>
              <p:nvPr/>
            </p:nvGrpSpPr>
            <p:grpSpPr bwMode="auto">
              <a:xfrm>
                <a:off x="480" y="556"/>
                <a:ext cx="2424" cy="1036"/>
                <a:chOff x="2812" y="2284"/>
                <a:chExt cx="2424" cy="1036"/>
              </a:xfrm>
            </p:grpSpPr>
            <p:grpSp>
              <p:nvGrpSpPr>
                <p:cNvPr id="11470" name="Group 206"/>
                <p:cNvGrpSpPr>
                  <a:grpSpLocks/>
                </p:cNvGrpSpPr>
                <p:nvPr/>
              </p:nvGrpSpPr>
              <p:grpSpPr bwMode="auto">
                <a:xfrm rot="-5400000">
                  <a:off x="3898" y="2178"/>
                  <a:ext cx="79" cy="292"/>
                  <a:chOff x="3340" y="2927"/>
                  <a:chExt cx="79" cy="292"/>
                </a:xfrm>
              </p:grpSpPr>
              <p:sp>
                <p:nvSpPr>
                  <p:cNvPr id="11471" name="Freeform 207"/>
                  <p:cNvSpPr>
                    <a:spLocks/>
                  </p:cNvSpPr>
                  <p:nvPr/>
                </p:nvSpPr>
                <p:spPr bwMode="auto">
                  <a:xfrm>
                    <a:off x="3340" y="2927"/>
                    <a:ext cx="77" cy="105"/>
                  </a:xfrm>
                  <a:custGeom>
                    <a:avLst/>
                    <a:gdLst>
                      <a:gd name="T0" fmla="*/ 2 w 77"/>
                      <a:gd name="T1" fmla="*/ 5 h 105"/>
                      <a:gd name="T2" fmla="*/ 20 w 77"/>
                      <a:gd name="T3" fmla="*/ 1 h 105"/>
                      <a:gd name="T4" fmla="*/ 56 w 77"/>
                      <a:gd name="T5" fmla="*/ 13 h 105"/>
                      <a:gd name="T6" fmla="*/ 76 w 77"/>
                      <a:gd name="T7" fmla="*/ 51 h 105"/>
                      <a:gd name="T8" fmla="*/ 60 w 77"/>
                      <a:gd name="T9" fmla="*/ 91 h 105"/>
                      <a:gd name="T10" fmla="*/ 26 w 77"/>
                      <a:gd name="T11" fmla="*/ 103 h 105"/>
                      <a:gd name="T12" fmla="*/ 0 w 77"/>
                      <a:gd name="T13" fmla="*/ 101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" h="105">
                        <a:moveTo>
                          <a:pt x="2" y="5"/>
                        </a:moveTo>
                        <a:cubicBezTo>
                          <a:pt x="5" y="4"/>
                          <a:pt x="11" y="0"/>
                          <a:pt x="20" y="1"/>
                        </a:cubicBezTo>
                        <a:cubicBezTo>
                          <a:pt x="29" y="2"/>
                          <a:pt x="47" y="5"/>
                          <a:pt x="56" y="13"/>
                        </a:cubicBezTo>
                        <a:cubicBezTo>
                          <a:pt x="65" y="21"/>
                          <a:pt x="75" y="38"/>
                          <a:pt x="76" y="51"/>
                        </a:cubicBezTo>
                        <a:cubicBezTo>
                          <a:pt x="77" y="64"/>
                          <a:pt x="68" y="82"/>
                          <a:pt x="60" y="91"/>
                        </a:cubicBezTo>
                        <a:cubicBezTo>
                          <a:pt x="52" y="100"/>
                          <a:pt x="36" y="101"/>
                          <a:pt x="26" y="103"/>
                        </a:cubicBezTo>
                        <a:cubicBezTo>
                          <a:pt x="16" y="105"/>
                          <a:pt x="5" y="101"/>
                          <a:pt x="0" y="10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2" name="Freeform 208"/>
                  <p:cNvSpPr>
                    <a:spLocks/>
                  </p:cNvSpPr>
                  <p:nvPr/>
                </p:nvSpPr>
                <p:spPr bwMode="auto">
                  <a:xfrm>
                    <a:off x="3341" y="3022"/>
                    <a:ext cx="77" cy="105"/>
                  </a:xfrm>
                  <a:custGeom>
                    <a:avLst/>
                    <a:gdLst>
                      <a:gd name="T0" fmla="*/ 2 w 77"/>
                      <a:gd name="T1" fmla="*/ 5 h 105"/>
                      <a:gd name="T2" fmla="*/ 20 w 77"/>
                      <a:gd name="T3" fmla="*/ 1 h 105"/>
                      <a:gd name="T4" fmla="*/ 56 w 77"/>
                      <a:gd name="T5" fmla="*/ 13 h 105"/>
                      <a:gd name="T6" fmla="*/ 76 w 77"/>
                      <a:gd name="T7" fmla="*/ 51 h 105"/>
                      <a:gd name="T8" fmla="*/ 60 w 77"/>
                      <a:gd name="T9" fmla="*/ 91 h 105"/>
                      <a:gd name="T10" fmla="*/ 26 w 77"/>
                      <a:gd name="T11" fmla="*/ 103 h 105"/>
                      <a:gd name="T12" fmla="*/ 0 w 77"/>
                      <a:gd name="T13" fmla="*/ 101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" h="105">
                        <a:moveTo>
                          <a:pt x="2" y="5"/>
                        </a:moveTo>
                        <a:cubicBezTo>
                          <a:pt x="5" y="4"/>
                          <a:pt x="11" y="0"/>
                          <a:pt x="20" y="1"/>
                        </a:cubicBezTo>
                        <a:cubicBezTo>
                          <a:pt x="29" y="2"/>
                          <a:pt x="47" y="5"/>
                          <a:pt x="56" y="13"/>
                        </a:cubicBezTo>
                        <a:cubicBezTo>
                          <a:pt x="65" y="21"/>
                          <a:pt x="75" y="38"/>
                          <a:pt x="76" y="51"/>
                        </a:cubicBezTo>
                        <a:cubicBezTo>
                          <a:pt x="77" y="64"/>
                          <a:pt x="68" y="82"/>
                          <a:pt x="60" y="91"/>
                        </a:cubicBezTo>
                        <a:cubicBezTo>
                          <a:pt x="52" y="100"/>
                          <a:pt x="36" y="101"/>
                          <a:pt x="26" y="103"/>
                        </a:cubicBezTo>
                        <a:cubicBezTo>
                          <a:pt x="16" y="105"/>
                          <a:pt x="5" y="101"/>
                          <a:pt x="0" y="10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3" name="Freeform 209"/>
                  <p:cNvSpPr>
                    <a:spLocks/>
                  </p:cNvSpPr>
                  <p:nvPr/>
                </p:nvSpPr>
                <p:spPr bwMode="auto">
                  <a:xfrm>
                    <a:off x="3342" y="3114"/>
                    <a:ext cx="77" cy="105"/>
                  </a:xfrm>
                  <a:custGeom>
                    <a:avLst/>
                    <a:gdLst>
                      <a:gd name="T0" fmla="*/ 2 w 77"/>
                      <a:gd name="T1" fmla="*/ 5 h 105"/>
                      <a:gd name="T2" fmla="*/ 20 w 77"/>
                      <a:gd name="T3" fmla="*/ 1 h 105"/>
                      <a:gd name="T4" fmla="*/ 56 w 77"/>
                      <a:gd name="T5" fmla="*/ 13 h 105"/>
                      <a:gd name="T6" fmla="*/ 76 w 77"/>
                      <a:gd name="T7" fmla="*/ 51 h 105"/>
                      <a:gd name="T8" fmla="*/ 60 w 77"/>
                      <a:gd name="T9" fmla="*/ 91 h 105"/>
                      <a:gd name="T10" fmla="*/ 26 w 77"/>
                      <a:gd name="T11" fmla="*/ 103 h 105"/>
                      <a:gd name="T12" fmla="*/ 0 w 77"/>
                      <a:gd name="T13" fmla="*/ 101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" h="105">
                        <a:moveTo>
                          <a:pt x="2" y="5"/>
                        </a:moveTo>
                        <a:cubicBezTo>
                          <a:pt x="5" y="4"/>
                          <a:pt x="11" y="0"/>
                          <a:pt x="20" y="1"/>
                        </a:cubicBezTo>
                        <a:cubicBezTo>
                          <a:pt x="29" y="2"/>
                          <a:pt x="47" y="5"/>
                          <a:pt x="56" y="13"/>
                        </a:cubicBezTo>
                        <a:cubicBezTo>
                          <a:pt x="65" y="21"/>
                          <a:pt x="75" y="38"/>
                          <a:pt x="76" y="51"/>
                        </a:cubicBezTo>
                        <a:cubicBezTo>
                          <a:pt x="77" y="64"/>
                          <a:pt x="68" y="82"/>
                          <a:pt x="60" y="91"/>
                        </a:cubicBezTo>
                        <a:cubicBezTo>
                          <a:pt x="52" y="100"/>
                          <a:pt x="36" y="101"/>
                          <a:pt x="26" y="103"/>
                        </a:cubicBezTo>
                        <a:cubicBezTo>
                          <a:pt x="16" y="105"/>
                          <a:pt x="5" y="101"/>
                          <a:pt x="0" y="10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74" name="Oval 210"/>
                <p:cNvSpPr>
                  <a:spLocks noChangeAspect="1" noChangeArrowheads="1"/>
                </p:cNvSpPr>
                <p:nvPr/>
              </p:nvSpPr>
              <p:spPr bwMode="auto">
                <a:xfrm>
                  <a:off x="2812" y="2724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5" name="Freeform 211"/>
                <p:cNvSpPr>
                  <a:spLocks/>
                </p:cNvSpPr>
                <p:nvPr/>
              </p:nvSpPr>
              <p:spPr bwMode="auto">
                <a:xfrm>
                  <a:off x="4768" y="2352"/>
                  <a:ext cx="320" cy="1"/>
                </a:xfrm>
                <a:custGeom>
                  <a:avLst/>
                  <a:gdLst>
                    <a:gd name="T0" fmla="*/ 0 w 320"/>
                    <a:gd name="T1" fmla="*/ 0 h 1"/>
                    <a:gd name="T2" fmla="*/ 320 w 32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0" h="1">
                      <a:moveTo>
                        <a:pt x="0" y="0"/>
                      </a:moveTo>
                      <a:lnTo>
                        <a:pt x="32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" name="Freeform 212"/>
                <p:cNvSpPr>
                  <a:spLocks/>
                </p:cNvSpPr>
                <p:nvPr/>
              </p:nvSpPr>
              <p:spPr bwMode="auto">
                <a:xfrm>
                  <a:off x="4298" y="2364"/>
                  <a:ext cx="2" cy="436"/>
                </a:xfrm>
                <a:custGeom>
                  <a:avLst/>
                  <a:gdLst>
                    <a:gd name="T0" fmla="*/ 0 w 2"/>
                    <a:gd name="T1" fmla="*/ 0 h 436"/>
                    <a:gd name="T2" fmla="*/ 2 w 2"/>
                    <a:gd name="T3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436">
                      <a:moveTo>
                        <a:pt x="0" y="0"/>
                      </a:moveTo>
                      <a:lnTo>
                        <a:pt x="2" y="43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" name="Freeform 213"/>
                <p:cNvSpPr>
                  <a:spLocks/>
                </p:cNvSpPr>
                <p:nvPr/>
              </p:nvSpPr>
              <p:spPr bwMode="auto">
                <a:xfrm>
                  <a:off x="4088" y="2356"/>
                  <a:ext cx="440" cy="1"/>
                </a:xfrm>
                <a:custGeom>
                  <a:avLst/>
                  <a:gdLst>
                    <a:gd name="T0" fmla="*/ 440 w 440"/>
                    <a:gd name="T1" fmla="*/ 0 h 1"/>
                    <a:gd name="T2" fmla="*/ 0 w 44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0" h="1">
                      <a:moveTo>
                        <a:pt x="4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8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696" y="2724"/>
                  <a:ext cx="7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sym typeface="Symbol" pitchFamily="18" charset="2"/>
                    </a:rPr>
                    <a:t>100F</a:t>
                  </a:r>
                </a:p>
              </p:txBody>
            </p:sp>
            <p:sp>
              <p:nvSpPr>
                <p:cNvPr id="11479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3096" y="2376"/>
                  <a:ext cx="47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ym typeface="Symbol" pitchFamily="18" charset="2"/>
                    </a:rPr>
                    <a:t>100</a:t>
                  </a:r>
                </a:p>
              </p:txBody>
            </p:sp>
            <p:sp>
              <p:nvSpPr>
                <p:cNvPr id="11480" name="Rectangle 216"/>
                <p:cNvSpPr>
                  <a:spLocks noChangeArrowheads="1"/>
                </p:cNvSpPr>
                <p:nvPr/>
              </p:nvSpPr>
              <p:spPr bwMode="auto">
                <a:xfrm rot="-5400000">
                  <a:off x="4600" y="2232"/>
                  <a:ext cx="96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481" name="Group 217"/>
                <p:cNvGrpSpPr>
                  <a:grpSpLocks/>
                </p:cNvGrpSpPr>
                <p:nvPr/>
              </p:nvGrpSpPr>
              <p:grpSpPr bwMode="auto">
                <a:xfrm>
                  <a:off x="4200" y="2808"/>
                  <a:ext cx="192" cy="48"/>
                  <a:chOff x="960" y="2688"/>
                  <a:chExt cx="192" cy="48"/>
                </a:xfrm>
              </p:grpSpPr>
              <p:sp>
                <p:nvSpPr>
                  <p:cNvPr id="11482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68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3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84" name="Freeform 220"/>
                <p:cNvSpPr>
                  <a:spLocks/>
                </p:cNvSpPr>
                <p:nvPr/>
              </p:nvSpPr>
              <p:spPr bwMode="auto">
                <a:xfrm>
                  <a:off x="5088" y="2348"/>
                  <a:ext cx="1" cy="340"/>
                </a:xfrm>
                <a:custGeom>
                  <a:avLst/>
                  <a:gdLst>
                    <a:gd name="T0" fmla="*/ 0 w 1"/>
                    <a:gd name="T1" fmla="*/ 0 h 340"/>
                    <a:gd name="T2" fmla="*/ 0 w 1"/>
                    <a:gd name="T3" fmla="*/ 340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40">
                      <a:moveTo>
                        <a:pt x="0" y="0"/>
                      </a:moveTo>
                      <a:lnTo>
                        <a:pt x="0" y="34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85" name="Group 221"/>
                <p:cNvGrpSpPr>
                  <a:grpSpLocks/>
                </p:cNvGrpSpPr>
                <p:nvPr/>
              </p:nvGrpSpPr>
              <p:grpSpPr bwMode="auto">
                <a:xfrm>
                  <a:off x="5040" y="2676"/>
                  <a:ext cx="196" cy="264"/>
                  <a:chOff x="5040" y="2676"/>
                  <a:chExt cx="196" cy="264"/>
                </a:xfrm>
              </p:grpSpPr>
              <p:sp>
                <p:nvSpPr>
                  <p:cNvPr id="11486" name="Line 2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88" y="2700"/>
                    <a:ext cx="96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7" name="Oval 223"/>
                  <p:cNvSpPr>
                    <a:spLocks noChangeArrowheads="1"/>
                  </p:cNvSpPr>
                  <p:nvPr/>
                </p:nvSpPr>
                <p:spPr bwMode="auto">
                  <a:xfrm>
                    <a:off x="5064" y="2676"/>
                    <a:ext cx="57" cy="5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8" name="Freeform 224"/>
                  <p:cNvSpPr>
                    <a:spLocks/>
                  </p:cNvSpPr>
                  <p:nvPr/>
                </p:nvSpPr>
                <p:spPr bwMode="auto">
                  <a:xfrm>
                    <a:off x="5040" y="2793"/>
                    <a:ext cx="144" cy="51"/>
                  </a:xfrm>
                  <a:custGeom>
                    <a:avLst/>
                    <a:gdLst>
                      <a:gd name="T0" fmla="*/ 0 w 144"/>
                      <a:gd name="T1" fmla="*/ 3 h 51"/>
                      <a:gd name="T2" fmla="*/ 52 w 144"/>
                      <a:gd name="T3" fmla="*/ 3 h 51"/>
                      <a:gd name="T4" fmla="*/ 100 w 144"/>
                      <a:gd name="T5" fmla="*/ 19 h 51"/>
                      <a:gd name="T6" fmla="*/ 144 w 144"/>
                      <a:gd name="T7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4" h="51">
                        <a:moveTo>
                          <a:pt x="0" y="3"/>
                        </a:moveTo>
                        <a:cubicBezTo>
                          <a:pt x="9" y="3"/>
                          <a:pt x="35" y="0"/>
                          <a:pt x="52" y="3"/>
                        </a:cubicBezTo>
                        <a:cubicBezTo>
                          <a:pt x="69" y="6"/>
                          <a:pt x="85" y="11"/>
                          <a:pt x="100" y="19"/>
                        </a:cubicBezTo>
                        <a:cubicBezTo>
                          <a:pt x="115" y="27"/>
                          <a:pt x="135" y="44"/>
                          <a:pt x="144" y="51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9" name="Freeform 225"/>
                  <p:cNvSpPr>
                    <a:spLocks/>
                  </p:cNvSpPr>
                  <p:nvPr/>
                </p:nvSpPr>
                <p:spPr bwMode="auto">
                  <a:xfrm>
                    <a:off x="5184" y="2844"/>
                    <a:ext cx="52" cy="56"/>
                  </a:xfrm>
                  <a:custGeom>
                    <a:avLst/>
                    <a:gdLst>
                      <a:gd name="T0" fmla="*/ 0 w 52"/>
                      <a:gd name="T1" fmla="*/ 0 h 56"/>
                      <a:gd name="T2" fmla="*/ 52 w 52"/>
                      <a:gd name="T3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2" h="56">
                        <a:moveTo>
                          <a:pt x="0" y="0"/>
                        </a:moveTo>
                        <a:lnTo>
                          <a:pt x="52" y="56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90" name="Freeform 226"/>
                <p:cNvSpPr>
                  <a:spLocks/>
                </p:cNvSpPr>
                <p:nvPr/>
              </p:nvSpPr>
              <p:spPr bwMode="auto">
                <a:xfrm>
                  <a:off x="5090" y="2940"/>
                  <a:ext cx="2" cy="380"/>
                </a:xfrm>
                <a:custGeom>
                  <a:avLst/>
                  <a:gdLst>
                    <a:gd name="T0" fmla="*/ 0 w 2"/>
                    <a:gd name="T1" fmla="*/ 0 h 380"/>
                    <a:gd name="T2" fmla="*/ 2 w 2"/>
                    <a:gd name="T3" fmla="*/ 380 h 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80">
                      <a:moveTo>
                        <a:pt x="0" y="0"/>
                      </a:moveTo>
                      <a:lnTo>
                        <a:pt x="2" y="38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1" name="Rectangle 227"/>
                <p:cNvSpPr>
                  <a:spLocks noChangeArrowheads="1"/>
                </p:cNvSpPr>
                <p:nvPr/>
              </p:nvSpPr>
              <p:spPr bwMode="auto">
                <a:xfrm rot="-5400000">
                  <a:off x="3300" y="2232"/>
                  <a:ext cx="96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92" name="Freeform 228"/>
                <p:cNvSpPr>
                  <a:spLocks/>
                </p:cNvSpPr>
                <p:nvPr/>
              </p:nvSpPr>
              <p:spPr bwMode="auto">
                <a:xfrm>
                  <a:off x="4296" y="2856"/>
                  <a:ext cx="2" cy="456"/>
                </a:xfrm>
                <a:custGeom>
                  <a:avLst/>
                  <a:gdLst>
                    <a:gd name="T0" fmla="*/ 2 w 2"/>
                    <a:gd name="T1" fmla="*/ 0 h 456"/>
                    <a:gd name="T2" fmla="*/ 0 w 2"/>
                    <a:gd name="T3" fmla="*/ 45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456">
                      <a:moveTo>
                        <a:pt x="2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3" name="Freeform 229"/>
                <p:cNvSpPr>
                  <a:spLocks/>
                </p:cNvSpPr>
                <p:nvPr/>
              </p:nvSpPr>
              <p:spPr bwMode="auto">
                <a:xfrm>
                  <a:off x="3468" y="2352"/>
                  <a:ext cx="328" cy="1"/>
                </a:xfrm>
                <a:custGeom>
                  <a:avLst/>
                  <a:gdLst>
                    <a:gd name="T0" fmla="*/ 328 w 328"/>
                    <a:gd name="T1" fmla="*/ 0 h 1"/>
                    <a:gd name="T2" fmla="*/ 0 w 32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28" h="1">
                      <a:moveTo>
                        <a:pt x="32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4" name="Freeform 230"/>
                <p:cNvSpPr>
                  <a:spLocks/>
                </p:cNvSpPr>
                <p:nvPr/>
              </p:nvSpPr>
              <p:spPr bwMode="auto">
                <a:xfrm>
                  <a:off x="2932" y="2352"/>
                  <a:ext cx="300" cy="1"/>
                </a:xfrm>
                <a:custGeom>
                  <a:avLst/>
                  <a:gdLst>
                    <a:gd name="T0" fmla="*/ 300 w 300"/>
                    <a:gd name="T1" fmla="*/ 0 h 1"/>
                    <a:gd name="T2" fmla="*/ 0 w 30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0" h="1">
                      <a:moveTo>
                        <a:pt x="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5" name="Freeform 231"/>
                <p:cNvSpPr>
                  <a:spLocks/>
                </p:cNvSpPr>
                <p:nvPr/>
              </p:nvSpPr>
              <p:spPr bwMode="auto">
                <a:xfrm>
                  <a:off x="2928" y="2348"/>
                  <a:ext cx="4" cy="964"/>
                </a:xfrm>
                <a:custGeom>
                  <a:avLst/>
                  <a:gdLst>
                    <a:gd name="T0" fmla="*/ 0 w 4"/>
                    <a:gd name="T1" fmla="*/ 0 h 964"/>
                    <a:gd name="T2" fmla="*/ 4 w 4"/>
                    <a:gd name="T3" fmla="*/ 964 h 9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" h="964">
                      <a:moveTo>
                        <a:pt x="0" y="0"/>
                      </a:moveTo>
                      <a:lnTo>
                        <a:pt x="4" y="96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6" name="Line 232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21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7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2928" y="2544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1149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2940" y="283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sp>
              <p:nvSpPr>
                <p:cNvPr id="11499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022" y="2725"/>
                  <a:ext cx="35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50v</a:t>
                  </a:r>
                </a:p>
              </p:txBody>
            </p:sp>
            <p:sp>
              <p:nvSpPr>
                <p:cNvPr id="11500" name="Line 236"/>
                <p:cNvSpPr>
                  <a:spLocks noChangeShapeType="1"/>
                </p:cNvSpPr>
                <p:nvPr/>
              </p:nvSpPr>
              <p:spPr bwMode="auto">
                <a:xfrm>
                  <a:off x="3600" y="235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1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3542" y="2381"/>
                  <a:ext cx="2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olidFill>
                        <a:srgbClr val="FF0000"/>
                      </a:solidFill>
                    </a:rPr>
                    <a:t>i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  <p:sp>
              <p:nvSpPr>
                <p:cNvPr id="11502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4332" y="2540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1150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4332" y="283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sp>
              <p:nvSpPr>
                <p:cNvPr id="1150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4370" y="2666"/>
                  <a:ext cx="34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u</a:t>
                  </a:r>
                  <a:r>
                    <a:rPr lang="en-US" altLang="zh-CN" baseline="-25000"/>
                    <a:t>c</a:t>
                  </a:r>
                </a:p>
              </p:txBody>
            </p:sp>
            <p:sp>
              <p:nvSpPr>
                <p:cNvPr id="11505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4848" y="2736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k</a:t>
                  </a:r>
                  <a:endParaRPr lang="en-US" altLang="zh-CN" sz="2000" baseline="-25000"/>
                </a:p>
              </p:txBody>
            </p:sp>
            <p:sp>
              <p:nvSpPr>
                <p:cNvPr id="11506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4404" y="2352"/>
                  <a:ext cx="47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sym typeface="Symbol" pitchFamily="18" charset="2"/>
                    </a:rPr>
                    <a:t>100</a:t>
                  </a:r>
                </a:p>
              </p:txBody>
            </p:sp>
            <p:sp>
              <p:nvSpPr>
                <p:cNvPr id="11507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3758" y="2325"/>
                  <a:ext cx="4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0.4H</a:t>
                  </a:r>
                </a:p>
              </p:txBody>
            </p:sp>
          </p:grpSp>
          <p:sp>
            <p:nvSpPr>
              <p:cNvPr id="11508" name="Text Box 244"/>
              <p:cNvSpPr txBox="1">
                <a:spLocks noChangeArrowheads="1"/>
              </p:cNvSpPr>
              <p:nvPr/>
            </p:nvSpPr>
            <p:spPr bwMode="auto">
              <a:xfrm>
                <a:off x="614" y="1648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L</a:t>
                </a:r>
                <a:r>
                  <a:rPr lang="en-US" altLang="zh-CN"/>
                  <a:t>(0-)=0.25A</a:t>
                </a:r>
              </a:p>
            </p:txBody>
          </p:sp>
          <p:sp>
            <p:nvSpPr>
              <p:cNvPr id="11509" name="Text Box 245"/>
              <p:cNvSpPr txBox="1">
                <a:spLocks noChangeArrowheads="1"/>
              </p:cNvSpPr>
              <p:nvPr/>
            </p:nvSpPr>
            <p:spPr bwMode="auto">
              <a:xfrm>
                <a:off x="1766" y="1640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(0-)=25v</a:t>
                </a:r>
              </a:p>
            </p:txBody>
          </p:sp>
        </p:grpSp>
        <p:grpSp>
          <p:nvGrpSpPr>
            <p:cNvPr id="11527" name="Group 263"/>
            <p:cNvGrpSpPr>
              <a:grpSpLocks/>
            </p:cNvGrpSpPr>
            <p:nvPr/>
          </p:nvGrpSpPr>
          <p:grpSpPr bwMode="auto">
            <a:xfrm>
              <a:off x="2648" y="596"/>
              <a:ext cx="3216" cy="500"/>
              <a:chOff x="2648" y="344"/>
              <a:chExt cx="3216" cy="500"/>
            </a:xfrm>
          </p:grpSpPr>
          <p:sp>
            <p:nvSpPr>
              <p:cNvPr id="11511" name="Text Box 247"/>
              <p:cNvSpPr txBox="1">
                <a:spLocks noChangeArrowheads="1"/>
              </p:cNvSpPr>
              <p:nvPr/>
            </p:nvSpPr>
            <p:spPr bwMode="auto">
              <a:xfrm>
                <a:off x="2648" y="450"/>
                <a:ext cx="20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L</a:t>
                </a:r>
                <a:r>
                  <a:rPr lang="en-US" altLang="zh-CN"/>
                  <a:t>(S) =                        +</a:t>
                </a:r>
              </a:p>
            </p:txBody>
          </p:sp>
          <p:sp>
            <p:nvSpPr>
              <p:cNvPr id="11513" name="Text Box 249"/>
              <p:cNvSpPr txBox="1">
                <a:spLocks noChangeArrowheads="1"/>
              </p:cNvSpPr>
              <p:nvPr/>
            </p:nvSpPr>
            <p:spPr bwMode="auto">
              <a:xfrm>
                <a:off x="3248" y="344"/>
                <a:ext cx="1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0.204–</a:t>
                </a:r>
                <a:r>
                  <a:rPr lang="en-US" altLang="zh-CN">
                    <a:sym typeface="Symbol" pitchFamily="18" charset="2"/>
                  </a:rPr>
                  <a:t>52.2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º</a:t>
                </a:r>
              </a:p>
            </p:txBody>
          </p:sp>
          <p:sp>
            <p:nvSpPr>
              <p:cNvPr id="11514" name="Text Box 250"/>
              <p:cNvSpPr txBox="1">
                <a:spLocks noChangeArrowheads="1"/>
              </p:cNvSpPr>
              <p:nvPr/>
            </p:nvSpPr>
            <p:spPr bwMode="auto">
              <a:xfrm>
                <a:off x="3274" y="544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S+125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–j</a:t>
                </a:r>
                <a:r>
                  <a:rPr lang="en-US" altLang="zh-CN"/>
                  <a:t>96.8</a:t>
                </a:r>
              </a:p>
            </p:txBody>
          </p:sp>
          <p:sp>
            <p:nvSpPr>
              <p:cNvPr id="11515" name="Line 251"/>
              <p:cNvSpPr>
                <a:spLocks noChangeShapeType="1"/>
              </p:cNvSpPr>
              <p:nvPr/>
            </p:nvSpPr>
            <p:spPr bwMode="auto">
              <a:xfrm>
                <a:off x="3320" y="59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6" name="Text Box 252"/>
              <p:cNvSpPr txBox="1">
                <a:spLocks noChangeArrowheads="1"/>
              </p:cNvSpPr>
              <p:nvPr/>
            </p:nvSpPr>
            <p:spPr bwMode="auto">
              <a:xfrm>
                <a:off x="4512" y="344"/>
                <a:ext cx="10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0.204</a:t>
                </a:r>
                <a:r>
                  <a:rPr lang="en-US" altLang="zh-CN">
                    <a:sym typeface="Symbol" pitchFamily="18" charset="2"/>
                  </a:rPr>
                  <a:t>52.2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º</a:t>
                </a:r>
              </a:p>
            </p:txBody>
          </p:sp>
          <p:sp>
            <p:nvSpPr>
              <p:cNvPr id="11517" name="Text Box 253"/>
              <p:cNvSpPr txBox="1">
                <a:spLocks noChangeArrowheads="1"/>
              </p:cNvSpPr>
              <p:nvPr/>
            </p:nvSpPr>
            <p:spPr bwMode="auto">
              <a:xfrm>
                <a:off x="4510" y="556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S+125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+j</a:t>
                </a:r>
                <a:r>
                  <a:rPr lang="en-US" altLang="zh-CN"/>
                  <a:t>96.8</a:t>
                </a:r>
              </a:p>
            </p:txBody>
          </p:sp>
          <p:sp>
            <p:nvSpPr>
              <p:cNvPr id="11518" name="Line 254"/>
              <p:cNvSpPr>
                <a:spLocks noChangeShapeType="1"/>
              </p:cNvSpPr>
              <p:nvPr/>
            </p:nvSpPr>
            <p:spPr bwMode="auto">
              <a:xfrm>
                <a:off x="4556" y="59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575" name="Group 311"/>
          <p:cNvGrpSpPr>
            <a:grpSpLocks/>
          </p:cNvGrpSpPr>
          <p:nvPr/>
        </p:nvGrpSpPr>
        <p:grpSpPr bwMode="auto">
          <a:xfrm>
            <a:off x="381000" y="3778250"/>
            <a:ext cx="8394700" cy="2800350"/>
            <a:chOff x="240" y="1968"/>
            <a:chExt cx="5288" cy="1764"/>
          </a:xfrm>
        </p:grpSpPr>
        <p:grpSp>
          <p:nvGrpSpPr>
            <p:cNvPr id="11529" name="Group 265"/>
            <p:cNvGrpSpPr>
              <a:grpSpLocks/>
            </p:cNvGrpSpPr>
            <p:nvPr/>
          </p:nvGrpSpPr>
          <p:grpSpPr bwMode="auto">
            <a:xfrm>
              <a:off x="240" y="2544"/>
              <a:ext cx="3152" cy="1188"/>
              <a:chOff x="880" y="368"/>
              <a:chExt cx="3152" cy="1188"/>
            </a:xfrm>
          </p:grpSpPr>
          <p:grpSp>
            <p:nvGrpSpPr>
              <p:cNvPr id="11530" name="Group 266"/>
              <p:cNvGrpSpPr>
                <a:grpSpLocks/>
              </p:cNvGrpSpPr>
              <p:nvPr/>
            </p:nvGrpSpPr>
            <p:grpSpPr bwMode="auto">
              <a:xfrm rot="-5400000">
                <a:off x="2362" y="566"/>
                <a:ext cx="79" cy="292"/>
                <a:chOff x="3340" y="2927"/>
                <a:chExt cx="79" cy="292"/>
              </a:xfrm>
            </p:grpSpPr>
            <p:sp>
              <p:nvSpPr>
                <p:cNvPr id="11531" name="Freeform 267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2" name="Freeform 268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3" name="Freeform 269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34" name="Rectangle 270"/>
              <p:cNvSpPr>
                <a:spLocks noChangeArrowheads="1"/>
              </p:cNvSpPr>
              <p:nvPr/>
            </p:nvSpPr>
            <p:spPr bwMode="auto">
              <a:xfrm>
                <a:off x="1920" y="1008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35" name="Oval 271"/>
              <p:cNvSpPr>
                <a:spLocks noChangeAspect="1" noChangeArrowheads="1"/>
              </p:cNvSpPr>
              <p:nvPr/>
            </p:nvSpPr>
            <p:spPr bwMode="auto">
              <a:xfrm>
                <a:off x="2784" y="624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536" name="Group 272"/>
              <p:cNvGrpSpPr>
                <a:grpSpLocks/>
              </p:cNvGrpSpPr>
              <p:nvPr/>
            </p:nvGrpSpPr>
            <p:grpSpPr bwMode="auto">
              <a:xfrm>
                <a:off x="3744" y="984"/>
                <a:ext cx="288" cy="240"/>
                <a:chOff x="3600" y="960"/>
                <a:chExt cx="288" cy="240"/>
              </a:xfrm>
            </p:grpSpPr>
            <p:sp>
              <p:nvSpPr>
                <p:cNvPr id="11537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3744" y="96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8" name="Freeform 274"/>
                <p:cNvSpPr>
                  <a:spLocks/>
                </p:cNvSpPr>
                <p:nvPr/>
              </p:nvSpPr>
              <p:spPr bwMode="auto">
                <a:xfrm>
                  <a:off x="3648" y="1048"/>
                  <a:ext cx="240" cy="56"/>
                </a:xfrm>
                <a:custGeom>
                  <a:avLst/>
                  <a:gdLst>
                    <a:gd name="T0" fmla="*/ 240 w 240"/>
                    <a:gd name="T1" fmla="*/ 56 h 56"/>
                    <a:gd name="T2" fmla="*/ 144 w 240"/>
                    <a:gd name="T3" fmla="*/ 8 h 56"/>
                    <a:gd name="T4" fmla="*/ 0 w 240"/>
                    <a:gd name="T5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56">
                      <a:moveTo>
                        <a:pt x="240" y="56"/>
                      </a:moveTo>
                      <a:cubicBezTo>
                        <a:pt x="212" y="36"/>
                        <a:pt x="184" y="16"/>
                        <a:pt x="144" y="8"/>
                      </a:cubicBezTo>
                      <a:cubicBezTo>
                        <a:pt x="104" y="0"/>
                        <a:pt x="52" y="4"/>
                        <a:pt x="0" y="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9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3600" y="10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40" name="Freeform 276"/>
              <p:cNvSpPr>
                <a:spLocks/>
              </p:cNvSpPr>
              <p:nvPr/>
            </p:nvSpPr>
            <p:spPr bwMode="auto">
              <a:xfrm>
                <a:off x="1424" y="736"/>
                <a:ext cx="832" cy="1"/>
              </a:xfrm>
              <a:custGeom>
                <a:avLst/>
                <a:gdLst>
                  <a:gd name="T0" fmla="*/ 0 w 832"/>
                  <a:gd name="T1" fmla="*/ 0 h 1"/>
                  <a:gd name="T2" fmla="*/ 832 w 83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2" h="1">
                    <a:moveTo>
                      <a:pt x="0" y="0"/>
                    </a:moveTo>
                    <a:lnTo>
                      <a:pt x="83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1" name="Freeform 277"/>
              <p:cNvSpPr>
                <a:spLocks/>
              </p:cNvSpPr>
              <p:nvPr/>
            </p:nvSpPr>
            <p:spPr bwMode="auto">
              <a:xfrm>
                <a:off x="2544" y="744"/>
                <a:ext cx="1344" cy="1"/>
              </a:xfrm>
              <a:custGeom>
                <a:avLst/>
                <a:gdLst>
                  <a:gd name="T0" fmla="*/ 0 w 1344"/>
                  <a:gd name="T1" fmla="*/ 0 h 1"/>
                  <a:gd name="T2" fmla="*/ 1344 w 134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44" h="1">
                    <a:moveTo>
                      <a:pt x="0" y="0"/>
                    </a:moveTo>
                    <a:lnTo>
                      <a:pt x="134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2" name="Freeform 278"/>
              <p:cNvSpPr>
                <a:spLocks/>
              </p:cNvSpPr>
              <p:nvPr/>
            </p:nvSpPr>
            <p:spPr bwMode="auto">
              <a:xfrm>
                <a:off x="1960" y="736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3" name="Freeform 279"/>
              <p:cNvSpPr>
                <a:spLocks/>
              </p:cNvSpPr>
              <p:nvPr/>
            </p:nvSpPr>
            <p:spPr bwMode="auto">
              <a:xfrm>
                <a:off x="1968" y="1240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4" name="Rectangle 280"/>
              <p:cNvSpPr>
                <a:spLocks noChangeArrowheads="1"/>
              </p:cNvSpPr>
              <p:nvPr/>
            </p:nvSpPr>
            <p:spPr bwMode="auto">
              <a:xfrm>
                <a:off x="3264" y="1016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45" name="Freeform 281"/>
              <p:cNvSpPr>
                <a:spLocks/>
              </p:cNvSpPr>
              <p:nvPr/>
            </p:nvSpPr>
            <p:spPr bwMode="auto">
              <a:xfrm>
                <a:off x="3304" y="744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6" name="Freeform 282"/>
              <p:cNvSpPr>
                <a:spLocks/>
              </p:cNvSpPr>
              <p:nvPr/>
            </p:nvSpPr>
            <p:spPr bwMode="auto">
              <a:xfrm>
                <a:off x="3312" y="1248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7" name="Freeform 283"/>
              <p:cNvSpPr>
                <a:spLocks/>
              </p:cNvSpPr>
              <p:nvPr/>
            </p:nvSpPr>
            <p:spPr bwMode="auto">
              <a:xfrm>
                <a:off x="3888" y="744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8" name="Freeform 284"/>
              <p:cNvSpPr>
                <a:spLocks/>
              </p:cNvSpPr>
              <p:nvPr/>
            </p:nvSpPr>
            <p:spPr bwMode="auto">
              <a:xfrm>
                <a:off x="3888" y="1216"/>
                <a:ext cx="1" cy="304"/>
              </a:xfrm>
              <a:custGeom>
                <a:avLst/>
                <a:gdLst>
                  <a:gd name="T0" fmla="*/ 0 w 1"/>
                  <a:gd name="T1" fmla="*/ 0 h 304"/>
                  <a:gd name="T2" fmla="*/ 0 w 1"/>
                  <a:gd name="T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04">
                    <a:moveTo>
                      <a:pt x="0" y="0"/>
                    </a:moveTo>
                    <a:lnTo>
                      <a:pt x="0" y="30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549" name="Group 285"/>
              <p:cNvGrpSpPr>
                <a:grpSpLocks/>
              </p:cNvGrpSpPr>
              <p:nvPr/>
            </p:nvGrpSpPr>
            <p:grpSpPr bwMode="auto">
              <a:xfrm>
                <a:off x="1344" y="1104"/>
                <a:ext cx="192" cy="48"/>
                <a:chOff x="960" y="2688"/>
                <a:chExt cx="192" cy="48"/>
              </a:xfrm>
            </p:grpSpPr>
            <p:sp>
              <p:nvSpPr>
                <p:cNvPr id="11550" name="Line 286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51" name="Line 287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52" name="Freeform 288"/>
              <p:cNvSpPr>
                <a:spLocks/>
              </p:cNvSpPr>
              <p:nvPr/>
            </p:nvSpPr>
            <p:spPr bwMode="auto">
              <a:xfrm>
                <a:off x="1432" y="728"/>
                <a:ext cx="1" cy="376"/>
              </a:xfrm>
              <a:custGeom>
                <a:avLst/>
                <a:gdLst>
                  <a:gd name="T0" fmla="*/ 0 w 1"/>
                  <a:gd name="T1" fmla="*/ 0 h 376"/>
                  <a:gd name="T2" fmla="*/ 0 w 1"/>
                  <a:gd name="T3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53" name="Freeform 289"/>
              <p:cNvSpPr>
                <a:spLocks/>
              </p:cNvSpPr>
              <p:nvPr/>
            </p:nvSpPr>
            <p:spPr bwMode="auto">
              <a:xfrm>
                <a:off x="1432" y="1144"/>
                <a:ext cx="1" cy="368"/>
              </a:xfrm>
              <a:custGeom>
                <a:avLst/>
                <a:gdLst>
                  <a:gd name="T0" fmla="*/ 0 w 1"/>
                  <a:gd name="T1" fmla="*/ 0 h 368"/>
                  <a:gd name="T2" fmla="*/ 0 w 1"/>
                  <a:gd name="T3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68">
                    <a:moveTo>
                      <a:pt x="0" y="0"/>
                    </a:moveTo>
                    <a:lnTo>
                      <a:pt x="0" y="36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54" name="Freeform 290"/>
              <p:cNvSpPr>
                <a:spLocks/>
              </p:cNvSpPr>
              <p:nvPr/>
            </p:nvSpPr>
            <p:spPr bwMode="auto">
              <a:xfrm>
                <a:off x="1432" y="1512"/>
                <a:ext cx="2456" cy="1"/>
              </a:xfrm>
              <a:custGeom>
                <a:avLst/>
                <a:gdLst>
                  <a:gd name="T0" fmla="*/ 0 w 2456"/>
                  <a:gd name="T1" fmla="*/ 0 h 1"/>
                  <a:gd name="T2" fmla="*/ 2456 w 245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56" h="1">
                    <a:moveTo>
                      <a:pt x="0" y="0"/>
                    </a:moveTo>
                    <a:lnTo>
                      <a:pt x="2456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55" name="Text Box 291"/>
              <p:cNvSpPr txBox="1">
                <a:spLocks noChangeArrowheads="1"/>
              </p:cNvSpPr>
              <p:nvPr/>
            </p:nvSpPr>
            <p:spPr bwMode="auto">
              <a:xfrm>
                <a:off x="1992" y="1008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20</a:t>
                </a:r>
              </a:p>
            </p:txBody>
          </p:sp>
          <p:sp>
            <p:nvSpPr>
              <p:cNvPr id="11556" name="Text Box 292"/>
              <p:cNvSpPr txBox="1">
                <a:spLocks noChangeArrowheads="1"/>
              </p:cNvSpPr>
              <p:nvPr/>
            </p:nvSpPr>
            <p:spPr bwMode="auto">
              <a:xfrm>
                <a:off x="2880" y="1008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30</a:t>
                </a:r>
              </a:p>
            </p:txBody>
          </p:sp>
          <p:sp>
            <p:nvSpPr>
              <p:cNvPr id="11557" name="Text Box 293"/>
              <p:cNvSpPr txBox="1">
                <a:spLocks noChangeArrowheads="1"/>
              </p:cNvSpPr>
              <p:nvPr/>
            </p:nvSpPr>
            <p:spPr bwMode="auto">
              <a:xfrm>
                <a:off x="2742" y="401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40V</a:t>
                </a:r>
              </a:p>
            </p:txBody>
          </p:sp>
          <p:sp>
            <p:nvSpPr>
              <p:cNvPr id="11558" name="Text Box 294"/>
              <p:cNvSpPr txBox="1">
                <a:spLocks noChangeArrowheads="1"/>
              </p:cNvSpPr>
              <p:nvPr/>
            </p:nvSpPr>
            <p:spPr bwMode="auto">
              <a:xfrm>
                <a:off x="3024" y="368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  <p:sp>
            <p:nvSpPr>
              <p:cNvPr id="11559" name="Text Box 295"/>
              <p:cNvSpPr txBox="1">
                <a:spLocks noChangeArrowheads="1"/>
              </p:cNvSpPr>
              <p:nvPr/>
            </p:nvSpPr>
            <p:spPr bwMode="auto">
              <a:xfrm>
                <a:off x="2600" y="45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1560" name="Text Box 296"/>
              <p:cNvSpPr txBox="1">
                <a:spLocks noChangeArrowheads="1"/>
              </p:cNvSpPr>
              <p:nvPr/>
            </p:nvSpPr>
            <p:spPr bwMode="auto">
              <a:xfrm>
                <a:off x="2192" y="448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25H</a:t>
                </a:r>
              </a:p>
            </p:txBody>
          </p:sp>
          <p:sp>
            <p:nvSpPr>
              <p:cNvPr id="11561" name="Line 297"/>
              <p:cNvSpPr>
                <a:spLocks noChangeShapeType="1"/>
              </p:cNvSpPr>
              <p:nvPr/>
            </p:nvSpPr>
            <p:spPr bwMode="auto">
              <a:xfrm flipH="1">
                <a:off x="2016" y="72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62" name="Text Box 298"/>
              <p:cNvSpPr txBox="1">
                <a:spLocks noChangeArrowheads="1"/>
              </p:cNvSpPr>
              <p:nvPr/>
            </p:nvSpPr>
            <p:spPr bwMode="auto">
              <a:xfrm>
                <a:off x="1942" y="4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</a:p>
            </p:txBody>
          </p:sp>
          <p:sp>
            <p:nvSpPr>
              <p:cNvPr id="11563" name="Text Box 299"/>
              <p:cNvSpPr txBox="1">
                <a:spLocks noChangeArrowheads="1"/>
              </p:cNvSpPr>
              <p:nvPr/>
            </p:nvSpPr>
            <p:spPr bwMode="auto">
              <a:xfrm>
                <a:off x="880" y="1012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0.01F</a:t>
                </a:r>
              </a:p>
            </p:txBody>
          </p:sp>
          <p:sp>
            <p:nvSpPr>
              <p:cNvPr id="11564" name="Text Box 300"/>
              <p:cNvSpPr txBox="1">
                <a:spLocks noChangeArrowheads="1"/>
              </p:cNvSpPr>
              <p:nvPr/>
            </p:nvSpPr>
            <p:spPr bwMode="auto">
              <a:xfrm>
                <a:off x="1520" y="97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u</a:t>
                </a:r>
                <a:r>
                  <a:rPr lang="en-US" altLang="zh-CN" baseline="-25000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11565" name="Text Box 301"/>
              <p:cNvSpPr txBox="1">
                <a:spLocks noChangeArrowheads="1"/>
              </p:cNvSpPr>
              <p:nvPr/>
            </p:nvSpPr>
            <p:spPr bwMode="auto">
              <a:xfrm>
                <a:off x="1536" y="81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1566" name="Text Box 302"/>
              <p:cNvSpPr txBox="1">
                <a:spLocks noChangeArrowheads="1"/>
              </p:cNvSpPr>
              <p:nvPr/>
            </p:nvSpPr>
            <p:spPr bwMode="auto">
              <a:xfrm>
                <a:off x="1536" y="1152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</p:grpSp>
        <p:sp>
          <p:nvSpPr>
            <p:cNvPr id="11567" name="Text Box 303"/>
            <p:cNvSpPr txBox="1">
              <a:spLocks noChangeArrowheads="1"/>
            </p:cNvSpPr>
            <p:nvPr/>
          </p:nvSpPr>
          <p:spPr bwMode="auto">
            <a:xfrm>
              <a:off x="248" y="1968"/>
              <a:ext cx="52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>
                  <a:ea typeface="楷体_GB2312" pitchFamily="49" charset="-122"/>
                </a:rPr>
                <a:t>3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图示电路在开关闭合前处于稳态，</a:t>
              </a:r>
              <a:r>
                <a:rPr lang="en-US" altLang="zh-CN">
                  <a:ea typeface="楷体_GB2312" pitchFamily="49" charset="-122"/>
                </a:rPr>
                <a:t>t=0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时将开关闭合，</a:t>
              </a:r>
            </a:p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  求开关闭合后</a:t>
              </a:r>
              <a:r>
                <a:rPr lang="en-US" altLang="zh-CN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r>
                <a:rPr lang="en-US" altLang="zh-CN">
                  <a:ea typeface="楷体_GB2312" pitchFamily="49" charset="-122"/>
                </a:rPr>
                <a:t>(t)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i="1">
                  <a:ea typeface="楷体_GB2312" pitchFamily="49" charset="-122"/>
                </a:rPr>
                <a:t>i</a:t>
              </a:r>
              <a:r>
                <a:rPr lang="en-US" altLang="zh-CN" baseline="-25000">
                  <a:ea typeface="楷体_GB2312" pitchFamily="49" charset="-122"/>
                </a:rPr>
                <a:t>L</a:t>
              </a:r>
              <a:r>
                <a:rPr lang="en-US" altLang="zh-CN">
                  <a:ea typeface="楷体_GB2312" pitchFamily="49" charset="-122"/>
                </a:rPr>
                <a:t>(t)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的变化规律 。</a:t>
              </a:r>
            </a:p>
          </p:txBody>
        </p:sp>
      </p:grpSp>
      <p:grpSp>
        <p:nvGrpSpPr>
          <p:cNvPr id="11568" name="Group 304"/>
          <p:cNvGrpSpPr>
            <a:grpSpLocks/>
          </p:cNvGrpSpPr>
          <p:nvPr/>
        </p:nvGrpSpPr>
        <p:grpSpPr bwMode="auto">
          <a:xfrm>
            <a:off x="5765800" y="5086350"/>
            <a:ext cx="3140075" cy="720725"/>
            <a:chOff x="854" y="2288"/>
            <a:chExt cx="1978" cy="454"/>
          </a:xfrm>
        </p:grpSpPr>
        <p:sp>
          <p:nvSpPr>
            <p:cNvPr id="11569" name="Text Box 305"/>
            <p:cNvSpPr txBox="1">
              <a:spLocks noChangeArrowheads="1"/>
            </p:cNvSpPr>
            <p:nvPr/>
          </p:nvSpPr>
          <p:spPr bwMode="auto">
            <a:xfrm>
              <a:off x="854" y="2374"/>
              <a:ext cx="1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(0</a:t>
              </a:r>
              <a:r>
                <a:rPr lang="en-US" altLang="zh-CN">
                  <a:cs typeface="Times New Roman" pitchFamily="18" charset="0"/>
                </a:rPr>
                <a:t>-</a:t>
              </a:r>
              <a:r>
                <a:rPr lang="en-US" altLang="zh-CN"/>
                <a:t>)=        =0.8 A</a:t>
              </a:r>
              <a:endParaRPr lang="en-US" altLang="zh-CN">
                <a:ea typeface="楷体_GB2312" pitchFamily="49" charset="-122"/>
                <a:sym typeface="Symbol" pitchFamily="18" charset="2"/>
              </a:endParaRPr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1504" y="2288"/>
              <a:ext cx="480" cy="454"/>
              <a:chOff x="4224" y="2688"/>
              <a:chExt cx="480" cy="454"/>
            </a:xfrm>
          </p:grpSpPr>
          <p:sp>
            <p:nvSpPr>
              <p:cNvPr id="11571" name="Text Box 307"/>
              <p:cNvSpPr txBox="1">
                <a:spLocks noChangeArrowheads="1"/>
              </p:cNvSpPr>
              <p:nvPr/>
            </p:nvSpPr>
            <p:spPr bwMode="auto">
              <a:xfrm>
                <a:off x="4224" y="26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40</a:t>
                </a:r>
              </a:p>
            </p:txBody>
          </p:sp>
          <p:sp>
            <p:nvSpPr>
              <p:cNvPr id="11572" name="Text Box 308"/>
              <p:cNvSpPr txBox="1">
                <a:spLocks noChangeArrowheads="1"/>
              </p:cNvSpPr>
              <p:nvPr/>
            </p:nvSpPr>
            <p:spPr bwMode="auto">
              <a:xfrm>
                <a:off x="4234" y="2854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50</a:t>
                </a:r>
              </a:p>
            </p:txBody>
          </p:sp>
          <p:sp>
            <p:nvSpPr>
              <p:cNvPr id="11573" name="Freeform 309"/>
              <p:cNvSpPr>
                <a:spLocks/>
              </p:cNvSpPr>
              <p:nvPr/>
            </p:nvSpPr>
            <p:spPr bwMode="auto">
              <a:xfrm>
                <a:off x="4234" y="2912"/>
                <a:ext cx="270" cy="6"/>
              </a:xfrm>
              <a:custGeom>
                <a:avLst/>
                <a:gdLst>
                  <a:gd name="T0" fmla="*/ 0 w 270"/>
                  <a:gd name="T1" fmla="*/ 6 h 6"/>
                  <a:gd name="T2" fmla="*/ 270 w 270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0" h="6">
                    <a:moveTo>
                      <a:pt x="0" y="6"/>
                    </a:moveTo>
                    <a:lnTo>
                      <a:pt x="2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574" name="Text Box 310"/>
          <p:cNvSpPr txBox="1">
            <a:spLocks noChangeArrowheads="1"/>
          </p:cNvSpPr>
          <p:nvPr/>
        </p:nvSpPr>
        <p:spPr bwMode="auto">
          <a:xfrm>
            <a:off x="5740400" y="594995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(0</a:t>
            </a:r>
            <a:r>
              <a:rPr lang="en-US" altLang="zh-CN">
                <a:cs typeface="Times New Roman" pitchFamily="18" charset="0"/>
              </a:rPr>
              <a:t>-</a:t>
            </a:r>
            <a:r>
              <a:rPr lang="en-US" altLang="zh-CN"/>
              <a:t>)= 0.8</a:t>
            </a:r>
            <a:r>
              <a:rPr lang="en-US" altLang="zh-CN">
                <a:sym typeface="Symbol" pitchFamily="18" charset="2"/>
              </a:rPr>
              <a:t>20</a:t>
            </a:r>
            <a:r>
              <a:rPr lang="en-US" altLang="zh-CN"/>
              <a:t> =16 V</a:t>
            </a:r>
          </a:p>
        </p:txBody>
      </p:sp>
      <p:sp>
        <p:nvSpPr>
          <p:cNvPr id="11576" name="Text Box 312"/>
          <p:cNvSpPr txBox="1">
            <a:spLocks noChangeArrowheads="1"/>
          </p:cNvSpPr>
          <p:nvPr/>
        </p:nvSpPr>
        <p:spPr bwMode="auto">
          <a:xfrm>
            <a:off x="381000" y="5461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</p:spTree>
    <p:extLst>
      <p:ext uri="{BB962C8B-B14F-4D97-AF65-F5344CB8AC3E}">
        <p14:creationId xmlns:p14="http://schemas.microsoft.com/office/powerpoint/2010/main" val="41491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9" grpId="0" autoUpdateAnimBg="0"/>
      <p:bldP spid="1157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9" name="Text Box 293"/>
          <p:cNvSpPr txBox="1">
            <a:spLocks noChangeArrowheads="1"/>
          </p:cNvSpPr>
          <p:nvPr/>
        </p:nvSpPr>
        <p:spPr bwMode="auto">
          <a:xfrm>
            <a:off x="635000" y="5943600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(S</a:t>
            </a:r>
            <a:r>
              <a:rPr lang="en-US" altLang="zh-CN" baseline="30000"/>
              <a:t>3</a:t>
            </a:r>
            <a:r>
              <a:rPr lang="en-US" altLang="zh-CN"/>
              <a:t>+5S</a:t>
            </a:r>
            <a:r>
              <a:rPr lang="en-US" altLang="zh-CN" baseline="30000"/>
              <a:t>2</a:t>
            </a:r>
            <a:r>
              <a:rPr lang="en-US" altLang="zh-CN"/>
              <a:t>+4S)U</a:t>
            </a:r>
            <a:r>
              <a:rPr lang="en-US" altLang="zh-CN" baseline="-25000"/>
              <a:t>C</a:t>
            </a:r>
          </a:p>
          <a:p>
            <a:r>
              <a:rPr lang="en-US" altLang="zh-CN"/>
              <a:t>= 16S</a:t>
            </a:r>
            <a:r>
              <a:rPr lang="en-US" altLang="zh-CN" baseline="30000"/>
              <a:t>2</a:t>
            </a:r>
            <a:r>
              <a:rPr lang="en-US" altLang="zh-CN"/>
              <a:t>+80S +160</a:t>
            </a:r>
          </a:p>
        </p:txBody>
      </p:sp>
      <p:grpSp>
        <p:nvGrpSpPr>
          <p:cNvPr id="9629" name="Group 413"/>
          <p:cNvGrpSpPr>
            <a:grpSpLocks/>
          </p:cNvGrpSpPr>
          <p:nvPr/>
        </p:nvGrpSpPr>
        <p:grpSpPr bwMode="auto">
          <a:xfrm>
            <a:off x="5029200" y="3946525"/>
            <a:ext cx="3733800" cy="765175"/>
            <a:chOff x="3144" y="1368"/>
            <a:chExt cx="2352" cy="482"/>
          </a:xfrm>
        </p:grpSpPr>
        <p:sp>
          <p:nvSpPr>
            <p:cNvPr id="9511" name="Text Box 295"/>
            <p:cNvSpPr txBox="1">
              <a:spLocks noChangeArrowheads="1"/>
            </p:cNvSpPr>
            <p:nvPr/>
          </p:nvSpPr>
          <p:spPr bwMode="auto">
            <a:xfrm>
              <a:off x="3144" y="14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(S)=</a:t>
              </a:r>
            </a:p>
          </p:txBody>
        </p:sp>
        <p:grpSp>
          <p:nvGrpSpPr>
            <p:cNvPr id="9512" name="Group 296"/>
            <p:cNvGrpSpPr>
              <a:grpSpLocks/>
            </p:cNvGrpSpPr>
            <p:nvPr/>
          </p:nvGrpSpPr>
          <p:grpSpPr bwMode="auto">
            <a:xfrm>
              <a:off x="3768" y="1368"/>
              <a:ext cx="1728" cy="482"/>
              <a:chOff x="1272" y="3480"/>
              <a:chExt cx="1728" cy="482"/>
            </a:xfrm>
          </p:grpSpPr>
          <p:sp>
            <p:nvSpPr>
              <p:cNvPr id="9513" name="Text Box 297"/>
              <p:cNvSpPr txBox="1">
                <a:spLocks noChangeArrowheads="1"/>
              </p:cNvSpPr>
              <p:nvPr/>
            </p:nvSpPr>
            <p:spPr bwMode="auto">
              <a:xfrm>
                <a:off x="1272" y="3480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16S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+80S +160</a:t>
                </a:r>
              </a:p>
            </p:txBody>
          </p:sp>
          <p:sp>
            <p:nvSpPr>
              <p:cNvPr id="9514" name="Text Box 298"/>
              <p:cNvSpPr txBox="1">
                <a:spLocks noChangeArrowheads="1"/>
              </p:cNvSpPr>
              <p:nvPr/>
            </p:nvSpPr>
            <p:spPr bwMode="auto">
              <a:xfrm>
                <a:off x="1382" y="3674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S(S+1)(S+4)</a:t>
                </a:r>
              </a:p>
            </p:txBody>
          </p:sp>
          <p:sp>
            <p:nvSpPr>
              <p:cNvPr id="9515" name="Line 299"/>
              <p:cNvSpPr>
                <a:spLocks noChangeShapeType="1"/>
              </p:cNvSpPr>
              <p:nvPr/>
            </p:nvSpPr>
            <p:spPr bwMode="auto">
              <a:xfrm>
                <a:off x="1296" y="372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516" name="Group 300"/>
          <p:cNvGrpSpPr>
            <a:grpSpLocks/>
          </p:cNvGrpSpPr>
          <p:nvPr/>
        </p:nvGrpSpPr>
        <p:grpSpPr bwMode="auto">
          <a:xfrm>
            <a:off x="304800" y="2222500"/>
            <a:ext cx="4622800" cy="1847850"/>
            <a:chOff x="2064" y="1488"/>
            <a:chExt cx="2912" cy="1164"/>
          </a:xfrm>
        </p:grpSpPr>
        <p:grpSp>
          <p:nvGrpSpPr>
            <p:cNvPr id="9517" name="Group 301"/>
            <p:cNvGrpSpPr>
              <a:grpSpLocks/>
            </p:cNvGrpSpPr>
            <p:nvPr/>
          </p:nvGrpSpPr>
          <p:grpSpPr bwMode="auto">
            <a:xfrm rot="-5400000">
              <a:off x="3450" y="1638"/>
              <a:ext cx="79" cy="292"/>
              <a:chOff x="3340" y="2927"/>
              <a:chExt cx="79" cy="292"/>
            </a:xfrm>
          </p:grpSpPr>
          <p:sp>
            <p:nvSpPr>
              <p:cNvPr id="9518" name="Freeform 302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19" name="Freeform 303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0" name="Freeform 304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1" name="Rectangle 305"/>
            <p:cNvSpPr>
              <a:spLocks noChangeArrowheads="1"/>
            </p:cNvSpPr>
            <p:nvPr/>
          </p:nvSpPr>
          <p:spPr bwMode="auto">
            <a:xfrm>
              <a:off x="3008" y="208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2" name="Oval 306"/>
            <p:cNvSpPr>
              <a:spLocks noChangeAspect="1" noChangeArrowheads="1"/>
            </p:cNvSpPr>
            <p:nvPr/>
          </p:nvSpPr>
          <p:spPr bwMode="auto">
            <a:xfrm>
              <a:off x="3872" y="16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" name="Freeform 307"/>
            <p:cNvSpPr>
              <a:spLocks/>
            </p:cNvSpPr>
            <p:nvPr/>
          </p:nvSpPr>
          <p:spPr bwMode="auto">
            <a:xfrm>
              <a:off x="2512" y="1808"/>
              <a:ext cx="832" cy="1"/>
            </a:xfrm>
            <a:custGeom>
              <a:avLst/>
              <a:gdLst>
                <a:gd name="T0" fmla="*/ 0 w 832"/>
                <a:gd name="T1" fmla="*/ 0 h 1"/>
                <a:gd name="T2" fmla="*/ 832 w 8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2" h="1">
                  <a:moveTo>
                    <a:pt x="0" y="0"/>
                  </a:moveTo>
                  <a:lnTo>
                    <a:pt x="83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" name="Freeform 308"/>
            <p:cNvSpPr>
              <a:spLocks/>
            </p:cNvSpPr>
            <p:nvPr/>
          </p:nvSpPr>
          <p:spPr bwMode="auto">
            <a:xfrm>
              <a:off x="3632" y="1816"/>
              <a:ext cx="1344" cy="1"/>
            </a:xfrm>
            <a:custGeom>
              <a:avLst/>
              <a:gdLst>
                <a:gd name="T0" fmla="*/ 0 w 1344"/>
                <a:gd name="T1" fmla="*/ 0 h 1"/>
                <a:gd name="T2" fmla="*/ 1344 w 134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1">
                  <a:moveTo>
                    <a:pt x="0" y="0"/>
                  </a:moveTo>
                  <a:lnTo>
                    <a:pt x="134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" name="Freeform 309"/>
            <p:cNvSpPr>
              <a:spLocks/>
            </p:cNvSpPr>
            <p:nvPr/>
          </p:nvSpPr>
          <p:spPr bwMode="auto">
            <a:xfrm>
              <a:off x="3048" y="1808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1 w 1"/>
                <a:gd name="T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2">
                  <a:moveTo>
                    <a:pt x="0" y="0"/>
                  </a:moveTo>
                  <a:lnTo>
                    <a:pt x="1" y="2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" name="Freeform 310"/>
            <p:cNvSpPr>
              <a:spLocks/>
            </p:cNvSpPr>
            <p:nvPr/>
          </p:nvSpPr>
          <p:spPr bwMode="auto">
            <a:xfrm>
              <a:off x="3056" y="2312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1 w 1"/>
                <a:gd name="T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2">
                  <a:moveTo>
                    <a:pt x="0" y="0"/>
                  </a:moveTo>
                  <a:lnTo>
                    <a:pt x="1" y="2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" name="Freeform 311"/>
            <p:cNvSpPr>
              <a:spLocks/>
            </p:cNvSpPr>
            <p:nvPr/>
          </p:nvSpPr>
          <p:spPr bwMode="auto">
            <a:xfrm>
              <a:off x="4968" y="1808"/>
              <a:ext cx="8" cy="784"/>
            </a:xfrm>
            <a:custGeom>
              <a:avLst/>
              <a:gdLst>
                <a:gd name="T0" fmla="*/ 0 w 8"/>
                <a:gd name="T1" fmla="*/ 0 h 784"/>
                <a:gd name="T2" fmla="*/ 8 w 8"/>
                <a:gd name="T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784">
                  <a:moveTo>
                    <a:pt x="0" y="0"/>
                  </a:moveTo>
                  <a:lnTo>
                    <a:pt x="8" y="78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28" name="Group 312"/>
            <p:cNvGrpSpPr>
              <a:grpSpLocks/>
            </p:cNvGrpSpPr>
            <p:nvPr/>
          </p:nvGrpSpPr>
          <p:grpSpPr bwMode="auto">
            <a:xfrm>
              <a:off x="2432" y="2352"/>
              <a:ext cx="192" cy="48"/>
              <a:chOff x="960" y="2688"/>
              <a:chExt cx="192" cy="48"/>
            </a:xfrm>
          </p:grpSpPr>
          <p:sp>
            <p:nvSpPr>
              <p:cNvPr id="9529" name="Line 31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0" name="Line 314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31" name="Freeform 315"/>
            <p:cNvSpPr>
              <a:spLocks/>
            </p:cNvSpPr>
            <p:nvPr/>
          </p:nvSpPr>
          <p:spPr bwMode="auto">
            <a:xfrm>
              <a:off x="2520" y="1800"/>
              <a:ext cx="1" cy="552"/>
            </a:xfrm>
            <a:custGeom>
              <a:avLst/>
              <a:gdLst>
                <a:gd name="T0" fmla="*/ 0 w 1"/>
                <a:gd name="T1" fmla="*/ 0 h 552"/>
                <a:gd name="T2" fmla="*/ 0 w 1"/>
                <a:gd name="T3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2">
                  <a:moveTo>
                    <a:pt x="0" y="0"/>
                  </a:moveTo>
                  <a:lnTo>
                    <a:pt x="0" y="5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2" name="Freeform 316"/>
            <p:cNvSpPr>
              <a:spLocks/>
            </p:cNvSpPr>
            <p:nvPr/>
          </p:nvSpPr>
          <p:spPr bwMode="auto">
            <a:xfrm>
              <a:off x="2520" y="2400"/>
              <a:ext cx="1" cy="184"/>
            </a:xfrm>
            <a:custGeom>
              <a:avLst/>
              <a:gdLst>
                <a:gd name="T0" fmla="*/ 0 w 1"/>
                <a:gd name="T1" fmla="*/ 0 h 184"/>
                <a:gd name="T2" fmla="*/ 0 w 1"/>
                <a:gd name="T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4">
                  <a:moveTo>
                    <a:pt x="0" y="0"/>
                  </a:moveTo>
                  <a:lnTo>
                    <a:pt x="0" y="18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3" name="Freeform 317"/>
            <p:cNvSpPr>
              <a:spLocks/>
            </p:cNvSpPr>
            <p:nvPr/>
          </p:nvSpPr>
          <p:spPr bwMode="auto">
            <a:xfrm>
              <a:off x="2520" y="2584"/>
              <a:ext cx="2456" cy="1"/>
            </a:xfrm>
            <a:custGeom>
              <a:avLst/>
              <a:gdLst>
                <a:gd name="T0" fmla="*/ 0 w 2456"/>
                <a:gd name="T1" fmla="*/ 0 h 1"/>
                <a:gd name="T2" fmla="*/ 2456 w 245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56" h="1">
                  <a:moveTo>
                    <a:pt x="0" y="0"/>
                  </a:moveTo>
                  <a:lnTo>
                    <a:pt x="2456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4" name="Text Box 318"/>
            <p:cNvSpPr txBox="1">
              <a:spLocks noChangeArrowheads="1"/>
            </p:cNvSpPr>
            <p:nvPr/>
          </p:nvSpPr>
          <p:spPr bwMode="auto">
            <a:xfrm>
              <a:off x="3080" y="2060"/>
              <a:ext cx="4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20</a:t>
              </a:r>
            </a:p>
          </p:txBody>
        </p:sp>
        <p:sp>
          <p:nvSpPr>
            <p:cNvPr id="9535" name="Text Box 319"/>
            <p:cNvSpPr txBox="1">
              <a:spLocks noChangeArrowheads="1"/>
            </p:cNvSpPr>
            <p:nvPr/>
          </p:nvSpPr>
          <p:spPr bwMode="auto">
            <a:xfrm>
              <a:off x="3840" y="1920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9536" name="Text Box 320"/>
            <p:cNvSpPr txBox="1">
              <a:spLocks noChangeArrowheads="1"/>
            </p:cNvSpPr>
            <p:nvPr/>
          </p:nvSpPr>
          <p:spPr bwMode="auto">
            <a:xfrm>
              <a:off x="4056" y="1684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9537" name="Text Box 321"/>
            <p:cNvSpPr txBox="1">
              <a:spLocks noChangeArrowheads="1"/>
            </p:cNvSpPr>
            <p:nvPr/>
          </p:nvSpPr>
          <p:spPr bwMode="auto">
            <a:xfrm>
              <a:off x="3688" y="177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538" name="Text Box 322"/>
            <p:cNvSpPr txBox="1">
              <a:spLocks noChangeArrowheads="1"/>
            </p:cNvSpPr>
            <p:nvPr/>
          </p:nvSpPr>
          <p:spPr bwMode="auto">
            <a:xfrm>
              <a:off x="3264" y="1808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25S</a:t>
              </a:r>
            </a:p>
          </p:txBody>
        </p:sp>
        <p:sp>
          <p:nvSpPr>
            <p:cNvPr id="9539" name="Line 323"/>
            <p:cNvSpPr>
              <a:spLocks noChangeShapeType="1"/>
            </p:cNvSpPr>
            <p:nvPr/>
          </p:nvSpPr>
          <p:spPr bwMode="auto">
            <a:xfrm flipH="1">
              <a:off x="3104" y="18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0" name="Text Box 324"/>
            <p:cNvSpPr txBox="1">
              <a:spLocks noChangeArrowheads="1"/>
            </p:cNvSpPr>
            <p:nvPr/>
          </p:nvSpPr>
          <p:spPr bwMode="auto">
            <a:xfrm>
              <a:off x="3030" y="14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L</a:t>
              </a:r>
            </a:p>
          </p:txBody>
        </p:sp>
        <p:sp>
          <p:nvSpPr>
            <p:cNvPr id="9541" name="Text Box 325"/>
            <p:cNvSpPr txBox="1">
              <a:spLocks noChangeArrowheads="1"/>
            </p:cNvSpPr>
            <p:nvPr/>
          </p:nvSpPr>
          <p:spPr bwMode="auto">
            <a:xfrm>
              <a:off x="2648" y="2049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U</a:t>
              </a:r>
              <a:r>
                <a:rPr lang="en-US" altLang="zh-CN" baseline="-25000">
                  <a:sym typeface="Symbol" pitchFamily="18" charset="2"/>
                </a:rPr>
                <a:t>C</a:t>
              </a:r>
            </a:p>
          </p:txBody>
        </p:sp>
        <p:sp>
          <p:nvSpPr>
            <p:cNvPr id="9542" name="Text Box 326"/>
            <p:cNvSpPr txBox="1">
              <a:spLocks noChangeArrowheads="1"/>
            </p:cNvSpPr>
            <p:nvPr/>
          </p:nvSpPr>
          <p:spPr bwMode="auto">
            <a:xfrm>
              <a:off x="2672" y="177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543" name="Text Box 327"/>
            <p:cNvSpPr txBox="1">
              <a:spLocks noChangeArrowheads="1"/>
            </p:cNvSpPr>
            <p:nvPr/>
          </p:nvSpPr>
          <p:spPr bwMode="auto">
            <a:xfrm>
              <a:off x="2668" y="224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9544" name="Oval 328"/>
            <p:cNvSpPr>
              <a:spLocks noChangeAspect="1" noChangeArrowheads="1"/>
            </p:cNvSpPr>
            <p:nvPr/>
          </p:nvSpPr>
          <p:spPr bwMode="auto">
            <a:xfrm>
              <a:off x="4464" y="16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45" name="Oval 329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46" name="Text Box 330"/>
            <p:cNvSpPr txBox="1">
              <a:spLocks noChangeArrowheads="1"/>
            </p:cNvSpPr>
            <p:nvPr/>
          </p:nvSpPr>
          <p:spPr bwMode="auto">
            <a:xfrm>
              <a:off x="4664" y="166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9547" name="Text Box 331"/>
            <p:cNvSpPr txBox="1">
              <a:spLocks noChangeArrowheads="1"/>
            </p:cNvSpPr>
            <p:nvPr/>
          </p:nvSpPr>
          <p:spPr bwMode="auto">
            <a:xfrm>
              <a:off x="4296" y="17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grpSp>
          <p:nvGrpSpPr>
            <p:cNvPr id="9548" name="Group 332"/>
            <p:cNvGrpSpPr>
              <a:grpSpLocks/>
            </p:cNvGrpSpPr>
            <p:nvPr/>
          </p:nvGrpSpPr>
          <p:grpSpPr bwMode="auto">
            <a:xfrm>
              <a:off x="4440" y="1902"/>
              <a:ext cx="442" cy="434"/>
              <a:chOff x="4832" y="1824"/>
              <a:chExt cx="442" cy="434"/>
            </a:xfrm>
          </p:grpSpPr>
          <p:sp>
            <p:nvSpPr>
              <p:cNvPr id="9549" name="Text Box 333"/>
              <p:cNvSpPr txBox="1">
                <a:spLocks noChangeArrowheads="1"/>
              </p:cNvSpPr>
              <p:nvPr/>
            </p:nvSpPr>
            <p:spPr bwMode="auto">
              <a:xfrm>
                <a:off x="4832" y="1824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40</a:t>
                </a:r>
              </a:p>
            </p:txBody>
          </p:sp>
          <p:sp>
            <p:nvSpPr>
              <p:cNvPr id="9550" name="Text Box 334"/>
              <p:cNvSpPr txBox="1">
                <a:spLocks noChangeArrowheads="1"/>
              </p:cNvSpPr>
              <p:nvPr/>
            </p:nvSpPr>
            <p:spPr bwMode="auto">
              <a:xfrm>
                <a:off x="4880" y="2008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9551" name="Freeform 335"/>
              <p:cNvSpPr>
                <a:spLocks/>
              </p:cNvSpPr>
              <p:nvPr/>
            </p:nvSpPr>
            <p:spPr bwMode="auto">
              <a:xfrm>
                <a:off x="4882" y="2038"/>
                <a:ext cx="190" cy="2"/>
              </a:xfrm>
              <a:custGeom>
                <a:avLst/>
                <a:gdLst>
                  <a:gd name="T0" fmla="*/ 0 w 190"/>
                  <a:gd name="T1" fmla="*/ 0 h 2"/>
                  <a:gd name="T2" fmla="*/ 190 w 190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0" h="2">
                    <a:moveTo>
                      <a:pt x="0" y="0"/>
                    </a:moveTo>
                    <a:lnTo>
                      <a:pt x="190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52" name="Group 336"/>
            <p:cNvGrpSpPr>
              <a:grpSpLocks/>
            </p:cNvGrpSpPr>
            <p:nvPr/>
          </p:nvGrpSpPr>
          <p:grpSpPr bwMode="auto">
            <a:xfrm>
              <a:off x="2112" y="1824"/>
              <a:ext cx="442" cy="410"/>
              <a:chOff x="2496" y="2352"/>
              <a:chExt cx="442" cy="410"/>
            </a:xfrm>
          </p:grpSpPr>
          <p:sp>
            <p:nvSpPr>
              <p:cNvPr id="9553" name="Text Box 337"/>
              <p:cNvSpPr txBox="1">
                <a:spLocks noChangeArrowheads="1"/>
              </p:cNvSpPr>
              <p:nvPr/>
            </p:nvSpPr>
            <p:spPr bwMode="auto">
              <a:xfrm>
                <a:off x="2496" y="235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16</a:t>
                </a:r>
              </a:p>
            </p:txBody>
          </p:sp>
          <p:sp>
            <p:nvSpPr>
              <p:cNvPr id="9554" name="Text Box 338"/>
              <p:cNvSpPr txBox="1">
                <a:spLocks noChangeArrowheads="1"/>
              </p:cNvSpPr>
              <p:nvPr/>
            </p:nvSpPr>
            <p:spPr bwMode="auto">
              <a:xfrm>
                <a:off x="2544" y="2512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9555" name="Freeform 339"/>
              <p:cNvSpPr>
                <a:spLocks/>
              </p:cNvSpPr>
              <p:nvPr/>
            </p:nvSpPr>
            <p:spPr bwMode="auto">
              <a:xfrm>
                <a:off x="2546" y="2566"/>
                <a:ext cx="190" cy="2"/>
              </a:xfrm>
              <a:custGeom>
                <a:avLst/>
                <a:gdLst>
                  <a:gd name="T0" fmla="*/ 0 w 190"/>
                  <a:gd name="T1" fmla="*/ 0 h 2"/>
                  <a:gd name="T2" fmla="*/ 190 w 190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0" h="2">
                    <a:moveTo>
                      <a:pt x="0" y="0"/>
                    </a:moveTo>
                    <a:lnTo>
                      <a:pt x="190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56" name="Group 340"/>
            <p:cNvGrpSpPr>
              <a:grpSpLocks/>
            </p:cNvGrpSpPr>
            <p:nvPr/>
          </p:nvGrpSpPr>
          <p:grpSpPr bwMode="auto">
            <a:xfrm>
              <a:off x="2064" y="2160"/>
              <a:ext cx="442" cy="402"/>
              <a:chOff x="2448" y="2688"/>
              <a:chExt cx="442" cy="402"/>
            </a:xfrm>
          </p:grpSpPr>
          <p:sp>
            <p:nvSpPr>
              <p:cNvPr id="9557" name="Text Box 341"/>
              <p:cNvSpPr txBox="1">
                <a:spLocks noChangeArrowheads="1"/>
              </p:cNvSpPr>
              <p:nvPr/>
            </p:nvSpPr>
            <p:spPr bwMode="auto">
              <a:xfrm>
                <a:off x="2448" y="2688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100</a:t>
                </a:r>
              </a:p>
            </p:txBody>
          </p:sp>
          <p:sp>
            <p:nvSpPr>
              <p:cNvPr id="9558" name="Text Box 342"/>
              <p:cNvSpPr txBox="1">
                <a:spLocks noChangeArrowheads="1"/>
              </p:cNvSpPr>
              <p:nvPr/>
            </p:nvSpPr>
            <p:spPr bwMode="auto">
              <a:xfrm>
                <a:off x="2528" y="284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9559" name="Freeform 343"/>
              <p:cNvSpPr>
                <a:spLocks/>
              </p:cNvSpPr>
              <p:nvPr/>
            </p:nvSpPr>
            <p:spPr bwMode="auto">
              <a:xfrm>
                <a:off x="2498" y="2902"/>
                <a:ext cx="246" cy="2"/>
              </a:xfrm>
              <a:custGeom>
                <a:avLst/>
                <a:gdLst>
                  <a:gd name="T0" fmla="*/ 0 w 246"/>
                  <a:gd name="T1" fmla="*/ 0 h 2"/>
                  <a:gd name="T2" fmla="*/ 246 w 24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6" h="2">
                    <a:moveTo>
                      <a:pt x="0" y="0"/>
                    </a:moveTo>
                    <a:lnTo>
                      <a:pt x="246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60" name="Text Box 344"/>
            <p:cNvSpPr txBox="1">
              <a:spLocks noChangeArrowheads="1"/>
            </p:cNvSpPr>
            <p:nvPr/>
          </p:nvSpPr>
          <p:spPr bwMode="auto">
            <a:xfrm>
              <a:off x="2288" y="177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561" name="Text Box 345"/>
            <p:cNvSpPr txBox="1">
              <a:spLocks noChangeArrowheads="1"/>
            </p:cNvSpPr>
            <p:nvPr/>
          </p:nvSpPr>
          <p:spPr bwMode="auto">
            <a:xfrm>
              <a:off x="2304" y="196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</p:grpSp>
      <p:grpSp>
        <p:nvGrpSpPr>
          <p:cNvPr id="9563" name="Group 347"/>
          <p:cNvGrpSpPr>
            <a:grpSpLocks/>
          </p:cNvGrpSpPr>
          <p:nvPr/>
        </p:nvGrpSpPr>
        <p:grpSpPr bwMode="auto">
          <a:xfrm>
            <a:off x="5168900" y="5724525"/>
            <a:ext cx="3581400" cy="765175"/>
            <a:chOff x="2736" y="3360"/>
            <a:chExt cx="2256" cy="482"/>
          </a:xfrm>
        </p:grpSpPr>
        <p:sp>
          <p:nvSpPr>
            <p:cNvPr id="9564" name="Text Box 348"/>
            <p:cNvSpPr txBox="1">
              <a:spLocks noChangeArrowheads="1"/>
            </p:cNvSpPr>
            <p:nvPr/>
          </p:nvSpPr>
          <p:spPr bwMode="auto">
            <a:xfrm>
              <a:off x="2736" y="3448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(S)=</a:t>
              </a:r>
            </a:p>
          </p:txBody>
        </p:sp>
        <p:grpSp>
          <p:nvGrpSpPr>
            <p:cNvPr id="9565" name="Group 349"/>
            <p:cNvGrpSpPr>
              <a:grpSpLocks/>
            </p:cNvGrpSpPr>
            <p:nvPr/>
          </p:nvGrpSpPr>
          <p:grpSpPr bwMode="auto">
            <a:xfrm>
              <a:off x="3264" y="3360"/>
              <a:ext cx="1728" cy="482"/>
              <a:chOff x="3264" y="3360"/>
              <a:chExt cx="1728" cy="482"/>
            </a:xfrm>
          </p:grpSpPr>
          <p:sp>
            <p:nvSpPr>
              <p:cNvPr id="9566" name="Text Box 350"/>
              <p:cNvSpPr txBox="1">
                <a:spLocks noChangeArrowheads="1"/>
              </p:cNvSpPr>
              <p:nvPr/>
            </p:nvSpPr>
            <p:spPr bwMode="auto">
              <a:xfrm>
                <a:off x="3264" y="3360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+124S +200</a:t>
                </a:r>
              </a:p>
            </p:txBody>
          </p:sp>
          <p:sp>
            <p:nvSpPr>
              <p:cNvPr id="9567" name="Text Box 351"/>
              <p:cNvSpPr txBox="1">
                <a:spLocks noChangeArrowheads="1"/>
              </p:cNvSpPr>
              <p:nvPr/>
            </p:nvSpPr>
            <p:spPr bwMode="auto">
              <a:xfrm>
                <a:off x="3342" y="3554"/>
                <a:ext cx="1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25S(S+1)(S+4)</a:t>
                </a:r>
              </a:p>
            </p:txBody>
          </p:sp>
          <p:sp>
            <p:nvSpPr>
              <p:cNvPr id="9568" name="Line 352"/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621" name="Group 405"/>
          <p:cNvGrpSpPr>
            <a:grpSpLocks/>
          </p:cNvGrpSpPr>
          <p:nvPr/>
        </p:nvGrpSpPr>
        <p:grpSpPr bwMode="auto">
          <a:xfrm>
            <a:off x="152400" y="393700"/>
            <a:ext cx="8458200" cy="1885950"/>
            <a:chOff x="96" y="96"/>
            <a:chExt cx="5328" cy="1188"/>
          </a:xfrm>
        </p:grpSpPr>
        <p:grpSp>
          <p:nvGrpSpPr>
            <p:cNvPr id="9570" name="Group 354"/>
            <p:cNvGrpSpPr>
              <a:grpSpLocks/>
            </p:cNvGrpSpPr>
            <p:nvPr/>
          </p:nvGrpSpPr>
          <p:grpSpPr bwMode="auto">
            <a:xfrm>
              <a:off x="96" y="96"/>
              <a:ext cx="3152" cy="1188"/>
              <a:chOff x="880" y="368"/>
              <a:chExt cx="3152" cy="1188"/>
            </a:xfrm>
          </p:grpSpPr>
          <p:grpSp>
            <p:nvGrpSpPr>
              <p:cNvPr id="9571" name="Group 355"/>
              <p:cNvGrpSpPr>
                <a:grpSpLocks/>
              </p:cNvGrpSpPr>
              <p:nvPr/>
            </p:nvGrpSpPr>
            <p:grpSpPr bwMode="auto">
              <a:xfrm rot="-5400000">
                <a:off x="2362" y="566"/>
                <a:ext cx="79" cy="292"/>
                <a:chOff x="3340" y="2927"/>
                <a:chExt cx="79" cy="292"/>
              </a:xfrm>
            </p:grpSpPr>
            <p:sp>
              <p:nvSpPr>
                <p:cNvPr id="9572" name="Freeform 356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73" name="Freeform 357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74" name="Freeform 358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75" name="Rectangle 359"/>
              <p:cNvSpPr>
                <a:spLocks noChangeArrowheads="1"/>
              </p:cNvSpPr>
              <p:nvPr/>
            </p:nvSpPr>
            <p:spPr bwMode="auto">
              <a:xfrm>
                <a:off x="1920" y="1008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76" name="Oval 360"/>
              <p:cNvSpPr>
                <a:spLocks noChangeAspect="1" noChangeArrowheads="1"/>
              </p:cNvSpPr>
              <p:nvPr/>
            </p:nvSpPr>
            <p:spPr bwMode="auto">
              <a:xfrm>
                <a:off x="2784" y="624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577" name="Group 361"/>
              <p:cNvGrpSpPr>
                <a:grpSpLocks/>
              </p:cNvGrpSpPr>
              <p:nvPr/>
            </p:nvGrpSpPr>
            <p:grpSpPr bwMode="auto">
              <a:xfrm>
                <a:off x="3744" y="984"/>
                <a:ext cx="288" cy="240"/>
                <a:chOff x="3600" y="960"/>
                <a:chExt cx="288" cy="240"/>
              </a:xfrm>
            </p:grpSpPr>
            <p:sp>
              <p:nvSpPr>
                <p:cNvPr id="9578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3744" y="96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79" name="Freeform 363"/>
                <p:cNvSpPr>
                  <a:spLocks/>
                </p:cNvSpPr>
                <p:nvPr/>
              </p:nvSpPr>
              <p:spPr bwMode="auto">
                <a:xfrm>
                  <a:off x="3648" y="1048"/>
                  <a:ext cx="240" cy="56"/>
                </a:xfrm>
                <a:custGeom>
                  <a:avLst/>
                  <a:gdLst>
                    <a:gd name="T0" fmla="*/ 240 w 240"/>
                    <a:gd name="T1" fmla="*/ 56 h 56"/>
                    <a:gd name="T2" fmla="*/ 144 w 240"/>
                    <a:gd name="T3" fmla="*/ 8 h 56"/>
                    <a:gd name="T4" fmla="*/ 0 w 240"/>
                    <a:gd name="T5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0" h="56">
                      <a:moveTo>
                        <a:pt x="240" y="56"/>
                      </a:moveTo>
                      <a:cubicBezTo>
                        <a:pt x="212" y="36"/>
                        <a:pt x="184" y="16"/>
                        <a:pt x="144" y="8"/>
                      </a:cubicBezTo>
                      <a:cubicBezTo>
                        <a:pt x="104" y="0"/>
                        <a:pt x="52" y="4"/>
                        <a:pt x="0" y="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80" name="Line 364"/>
                <p:cNvSpPr>
                  <a:spLocks noChangeShapeType="1"/>
                </p:cNvSpPr>
                <p:nvPr/>
              </p:nvSpPr>
              <p:spPr bwMode="auto">
                <a:xfrm flipH="1">
                  <a:off x="3600" y="10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81" name="Freeform 365"/>
              <p:cNvSpPr>
                <a:spLocks/>
              </p:cNvSpPr>
              <p:nvPr/>
            </p:nvSpPr>
            <p:spPr bwMode="auto">
              <a:xfrm>
                <a:off x="1424" y="736"/>
                <a:ext cx="832" cy="1"/>
              </a:xfrm>
              <a:custGeom>
                <a:avLst/>
                <a:gdLst>
                  <a:gd name="T0" fmla="*/ 0 w 832"/>
                  <a:gd name="T1" fmla="*/ 0 h 1"/>
                  <a:gd name="T2" fmla="*/ 832 w 83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32" h="1">
                    <a:moveTo>
                      <a:pt x="0" y="0"/>
                    </a:moveTo>
                    <a:lnTo>
                      <a:pt x="83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2" name="Freeform 366"/>
              <p:cNvSpPr>
                <a:spLocks/>
              </p:cNvSpPr>
              <p:nvPr/>
            </p:nvSpPr>
            <p:spPr bwMode="auto">
              <a:xfrm>
                <a:off x="2544" y="744"/>
                <a:ext cx="1344" cy="1"/>
              </a:xfrm>
              <a:custGeom>
                <a:avLst/>
                <a:gdLst>
                  <a:gd name="T0" fmla="*/ 0 w 1344"/>
                  <a:gd name="T1" fmla="*/ 0 h 1"/>
                  <a:gd name="T2" fmla="*/ 1344 w 134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44" h="1">
                    <a:moveTo>
                      <a:pt x="0" y="0"/>
                    </a:moveTo>
                    <a:lnTo>
                      <a:pt x="134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3" name="Freeform 367"/>
              <p:cNvSpPr>
                <a:spLocks/>
              </p:cNvSpPr>
              <p:nvPr/>
            </p:nvSpPr>
            <p:spPr bwMode="auto">
              <a:xfrm>
                <a:off x="1960" y="736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4" name="Freeform 368"/>
              <p:cNvSpPr>
                <a:spLocks/>
              </p:cNvSpPr>
              <p:nvPr/>
            </p:nvSpPr>
            <p:spPr bwMode="auto">
              <a:xfrm>
                <a:off x="1968" y="1240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5" name="Rectangle 369"/>
              <p:cNvSpPr>
                <a:spLocks noChangeArrowheads="1"/>
              </p:cNvSpPr>
              <p:nvPr/>
            </p:nvSpPr>
            <p:spPr bwMode="auto">
              <a:xfrm>
                <a:off x="3264" y="1016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86" name="Freeform 370"/>
              <p:cNvSpPr>
                <a:spLocks/>
              </p:cNvSpPr>
              <p:nvPr/>
            </p:nvSpPr>
            <p:spPr bwMode="auto">
              <a:xfrm>
                <a:off x="3304" y="744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7" name="Freeform 371"/>
              <p:cNvSpPr>
                <a:spLocks/>
              </p:cNvSpPr>
              <p:nvPr/>
            </p:nvSpPr>
            <p:spPr bwMode="auto">
              <a:xfrm>
                <a:off x="3312" y="1248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8" name="Freeform 372"/>
              <p:cNvSpPr>
                <a:spLocks/>
              </p:cNvSpPr>
              <p:nvPr/>
            </p:nvSpPr>
            <p:spPr bwMode="auto">
              <a:xfrm>
                <a:off x="3888" y="744"/>
                <a:ext cx="1" cy="272"/>
              </a:xfrm>
              <a:custGeom>
                <a:avLst/>
                <a:gdLst>
                  <a:gd name="T0" fmla="*/ 0 w 1"/>
                  <a:gd name="T1" fmla="*/ 0 h 272"/>
                  <a:gd name="T2" fmla="*/ 1 w 1"/>
                  <a:gd name="T3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2">
                    <a:moveTo>
                      <a:pt x="0" y="0"/>
                    </a:moveTo>
                    <a:lnTo>
                      <a:pt x="1" y="2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89" name="Freeform 373"/>
              <p:cNvSpPr>
                <a:spLocks/>
              </p:cNvSpPr>
              <p:nvPr/>
            </p:nvSpPr>
            <p:spPr bwMode="auto">
              <a:xfrm>
                <a:off x="3888" y="1216"/>
                <a:ext cx="1" cy="304"/>
              </a:xfrm>
              <a:custGeom>
                <a:avLst/>
                <a:gdLst>
                  <a:gd name="T0" fmla="*/ 0 w 1"/>
                  <a:gd name="T1" fmla="*/ 0 h 304"/>
                  <a:gd name="T2" fmla="*/ 0 w 1"/>
                  <a:gd name="T3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04">
                    <a:moveTo>
                      <a:pt x="0" y="0"/>
                    </a:moveTo>
                    <a:lnTo>
                      <a:pt x="0" y="30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590" name="Group 374"/>
              <p:cNvGrpSpPr>
                <a:grpSpLocks/>
              </p:cNvGrpSpPr>
              <p:nvPr/>
            </p:nvGrpSpPr>
            <p:grpSpPr bwMode="auto">
              <a:xfrm>
                <a:off x="1344" y="1104"/>
                <a:ext cx="192" cy="48"/>
                <a:chOff x="960" y="2688"/>
                <a:chExt cx="192" cy="48"/>
              </a:xfrm>
            </p:grpSpPr>
            <p:sp>
              <p:nvSpPr>
                <p:cNvPr id="9591" name="Line 375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92" name="Line 376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93" name="Freeform 377"/>
              <p:cNvSpPr>
                <a:spLocks/>
              </p:cNvSpPr>
              <p:nvPr/>
            </p:nvSpPr>
            <p:spPr bwMode="auto">
              <a:xfrm>
                <a:off x="1432" y="728"/>
                <a:ext cx="1" cy="376"/>
              </a:xfrm>
              <a:custGeom>
                <a:avLst/>
                <a:gdLst>
                  <a:gd name="T0" fmla="*/ 0 w 1"/>
                  <a:gd name="T1" fmla="*/ 0 h 376"/>
                  <a:gd name="T2" fmla="*/ 0 w 1"/>
                  <a:gd name="T3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76">
                    <a:moveTo>
                      <a:pt x="0" y="0"/>
                    </a:moveTo>
                    <a:lnTo>
                      <a:pt x="0" y="37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94" name="Freeform 378"/>
              <p:cNvSpPr>
                <a:spLocks/>
              </p:cNvSpPr>
              <p:nvPr/>
            </p:nvSpPr>
            <p:spPr bwMode="auto">
              <a:xfrm>
                <a:off x="1432" y="1144"/>
                <a:ext cx="1" cy="368"/>
              </a:xfrm>
              <a:custGeom>
                <a:avLst/>
                <a:gdLst>
                  <a:gd name="T0" fmla="*/ 0 w 1"/>
                  <a:gd name="T1" fmla="*/ 0 h 368"/>
                  <a:gd name="T2" fmla="*/ 0 w 1"/>
                  <a:gd name="T3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68">
                    <a:moveTo>
                      <a:pt x="0" y="0"/>
                    </a:moveTo>
                    <a:lnTo>
                      <a:pt x="0" y="36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95" name="Freeform 379"/>
              <p:cNvSpPr>
                <a:spLocks/>
              </p:cNvSpPr>
              <p:nvPr/>
            </p:nvSpPr>
            <p:spPr bwMode="auto">
              <a:xfrm>
                <a:off x="1432" y="1512"/>
                <a:ext cx="2456" cy="1"/>
              </a:xfrm>
              <a:custGeom>
                <a:avLst/>
                <a:gdLst>
                  <a:gd name="T0" fmla="*/ 0 w 2456"/>
                  <a:gd name="T1" fmla="*/ 0 h 1"/>
                  <a:gd name="T2" fmla="*/ 2456 w 245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56" h="1">
                    <a:moveTo>
                      <a:pt x="0" y="0"/>
                    </a:moveTo>
                    <a:lnTo>
                      <a:pt x="2456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96" name="Text Box 380"/>
              <p:cNvSpPr txBox="1">
                <a:spLocks noChangeArrowheads="1"/>
              </p:cNvSpPr>
              <p:nvPr/>
            </p:nvSpPr>
            <p:spPr bwMode="auto">
              <a:xfrm>
                <a:off x="1992" y="1008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20</a:t>
                </a:r>
              </a:p>
            </p:txBody>
          </p:sp>
          <p:sp>
            <p:nvSpPr>
              <p:cNvPr id="9597" name="Text Box 381"/>
              <p:cNvSpPr txBox="1">
                <a:spLocks noChangeArrowheads="1"/>
              </p:cNvSpPr>
              <p:nvPr/>
            </p:nvSpPr>
            <p:spPr bwMode="auto">
              <a:xfrm>
                <a:off x="2880" y="1008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30</a:t>
                </a:r>
              </a:p>
            </p:txBody>
          </p:sp>
          <p:sp>
            <p:nvSpPr>
              <p:cNvPr id="9598" name="Text Box 382"/>
              <p:cNvSpPr txBox="1">
                <a:spLocks noChangeArrowheads="1"/>
              </p:cNvSpPr>
              <p:nvPr/>
            </p:nvSpPr>
            <p:spPr bwMode="auto">
              <a:xfrm>
                <a:off x="2742" y="401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40V</a:t>
                </a:r>
              </a:p>
            </p:txBody>
          </p:sp>
          <p:sp>
            <p:nvSpPr>
              <p:cNvPr id="9599" name="Text Box 383"/>
              <p:cNvSpPr txBox="1">
                <a:spLocks noChangeArrowheads="1"/>
              </p:cNvSpPr>
              <p:nvPr/>
            </p:nvSpPr>
            <p:spPr bwMode="auto">
              <a:xfrm>
                <a:off x="3024" y="368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  <p:sp>
            <p:nvSpPr>
              <p:cNvPr id="9600" name="Text Box 384"/>
              <p:cNvSpPr txBox="1">
                <a:spLocks noChangeArrowheads="1"/>
              </p:cNvSpPr>
              <p:nvPr/>
            </p:nvSpPr>
            <p:spPr bwMode="auto">
              <a:xfrm>
                <a:off x="2600" y="45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9601" name="Text Box 385"/>
              <p:cNvSpPr txBox="1">
                <a:spLocks noChangeArrowheads="1"/>
              </p:cNvSpPr>
              <p:nvPr/>
            </p:nvSpPr>
            <p:spPr bwMode="auto">
              <a:xfrm>
                <a:off x="2192" y="448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25H</a:t>
                </a:r>
              </a:p>
            </p:txBody>
          </p:sp>
          <p:sp>
            <p:nvSpPr>
              <p:cNvPr id="9602" name="Line 386"/>
              <p:cNvSpPr>
                <a:spLocks noChangeShapeType="1"/>
              </p:cNvSpPr>
              <p:nvPr/>
            </p:nvSpPr>
            <p:spPr bwMode="auto">
              <a:xfrm flipH="1">
                <a:off x="2016" y="72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03" name="Text Box 387"/>
              <p:cNvSpPr txBox="1">
                <a:spLocks noChangeArrowheads="1"/>
              </p:cNvSpPr>
              <p:nvPr/>
            </p:nvSpPr>
            <p:spPr bwMode="auto">
              <a:xfrm>
                <a:off x="1942" y="41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</a:p>
            </p:txBody>
          </p:sp>
          <p:sp>
            <p:nvSpPr>
              <p:cNvPr id="9604" name="Text Box 388"/>
              <p:cNvSpPr txBox="1">
                <a:spLocks noChangeArrowheads="1"/>
              </p:cNvSpPr>
              <p:nvPr/>
            </p:nvSpPr>
            <p:spPr bwMode="auto">
              <a:xfrm>
                <a:off x="880" y="1012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0.01F</a:t>
                </a:r>
              </a:p>
            </p:txBody>
          </p:sp>
          <p:sp>
            <p:nvSpPr>
              <p:cNvPr id="9605" name="Text Box 389"/>
              <p:cNvSpPr txBox="1">
                <a:spLocks noChangeArrowheads="1"/>
              </p:cNvSpPr>
              <p:nvPr/>
            </p:nvSpPr>
            <p:spPr bwMode="auto">
              <a:xfrm>
                <a:off x="1520" y="977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u</a:t>
                </a:r>
                <a:r>
                  <a:rPr lang="en-US" altLang="zh-CN" baseline="-25000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9606" name="Text Box 390"/>
              <p:cNvSpPr txBox="1">
                <a:spLocks noChangeArrowheads="1"/>
              </p:cNvSpPr>
              <p:nvPr/>
            </p:nvSpPr>
            <p:spPr bwMode="auto">
              <a:xfrm>
                <a:off x="1536" y="81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9607" name="Text Box 391"/>
              <p:cNvSpPr txBox="1">
                <a:spLocks noChangeArrowheads="1"/>
              </p:cNvSpPr>
              <p:nvPr/>
            </p:nvSpPr>
            <p:spPr bwMode="auto">
              <a:xfrm>
                <a:off x="1536" y="1152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</p:grpSp>
        <p:grpSp>
          <p:nvGrpSpPr>
            <p:cNvPr id="9608" name="Group 392"/>
            <p:cNvGrpSpPr>
              <a:grpSpLocks/>
            </p:cNvGrpSpPr>
            <p:nvPr/>
          </p:nvGrpSpPr>
          <p:grpSpPr bwMode="auto">
            <a:xfrm>
              <a:off x="3424" y="368"/>
              <a:ext cx="1978" cy="454"/>
              <a:chOff x="854" y="2288"/>
              <a:chExt cx="1978" cy="454"/>
            </a:xfrm>
          </p:grpSpPr>
          <p:sp>
            <p:nvSpPr>
              <p:cNvPr id="9609" name="Text Box 393"/>
              <p:cNvSpPr txBox="1">
                <a:spLocks noChangeArrowheads="1"/>
              </p:cNvSpPr>
              <p:nvPr/>
            </p:nvSpPr>
            <p:spPr bwMode="auto">
              <a:xfrm>
                <a:off x="854" y="2374"/>
                <a:ext cx="19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L</a:t>
                </a:r>
                <a:r>
                  <a:rPr lang="en-US" altLang="zh-CN"/>
                  <a:t>(0</a:t>
                </a:r>
                <a:r>
                  <a:rPr lang="en-US" altLang="zh-CN">
                    <a:cs typeface="Times New Roman" pitchFamily="18" charset="0"/>
                  </a:rPr>
                  <a:t>-</a:t>
                </a:r>
                <a:r>
                  <a:rPr lang="en-US" altLang="zh-CN"/>
                  <a:t>)=        =0.8 A</a:t>
                </a:r>
                <a:endParaRPr lang="en-US" altLang="zh-CN">
                  <a:ea typeface="楷体_GB2312" pitchFamily="49" charset="-122"/>
                  <a:sym typeface="Symbol" pitchFamily="18" charset="2"/>
                </a:endParaRPr>
              </a:p>
            </p:txBody>
          </p:sp>
          <p:grpSp>
            <p:nvGrpSpPr>
              <p:cNvPr id="9610" name="Group 394"/>
              <p:cNvGrpSpPr>
                <a:grpSpLocks/>
              </p:cNvGrpSpPr>
              <p:nvPr/>
            </p:nvGrpSpPr>
            <p:grpSpPr bwMode="auto">
              <a:xfrm>
                <a:off x="1504" y="2288"/>
                <a:ext cx="480" cy="454"/>
                <a:chOff x="4224" y="2688"/>
                <a:chExt cx="480" cy="454"/>
              </a:xfrm>
            </p:grpSpPr>
            <p:sp>
              <p:nvSpPr>
                <p:cNvPr id="96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4224" y="26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40</a:t>
                  </a:r>
                </a:p>
              </p:txBody>
            </p:sp>
            <p:sp>
              <p:nvSpPr>
                <p:cNvPr id="9612" name="Text Box 396"/>
                <p:cNvSpPr txBox="1">
                  <a:spLocks noChangeArrowheads="1"/>
                </p:cNvSpPr>
                <p:nvPr/>
              </p:nvSpPr>
              <p:spPr bwMode="auto">
                <a:xfrm>
                  <a:off x="4234" y="2854"/>
                  <a:ext cx="4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50</a:t>
                  </a:r>
                </a:p>
              </p:txBody>
            </p:sp>
            <p:sp>
              <p:nvSpPr>
                <p:cNvPr id="9613" name="Freeform 397"/>
                <p:cNvSpPr>
                  <a:spLocks/>
                </p:cNvSpPr>
                <p:nvPr/>
              </p:nvSpPr>
              <p:spPr bwMode="auto">
                <a:xfrm>
                  <a:off x="4234" y="2912"/>
                  <a:ext cx="270" cy="6"/>
                </a:xfrm>
                <a:custGeom>
                  <a:avLst/>
                  <a:gdLst>
                    <a:gd name="T0" fmla="*/ 0 w 270"/>
                    <a:gd name="T1" fmla="*/ 6 h 6"/>
                    <a:gd name="T2" fmla="*/ 270 w 270"/>
                    <a:gd name="T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0" h="6">
                      <a:moveTo>
                        <a:pt x="0" y="6"/>
                      </a:moveTo>
                      <a:lnTo>
                        <a:pt x="2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614" name="Text Box 398"/>
            <p:cNvSpPr txBox="1">
              <a:spLocks noChangeArrowheads="1"/>
            </p:cNvSpPr>
            <p:nvPr/>
          </p:nvSpPr>
          <p:spPr bwMode="auto">
            <a:xfrm>
              <a:off x="3408" y="912"/>
              <a:ext cx="2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(0</a:t>
              </a:r>
              <a:r>
                <a:rPr lang="en-US" altLang="zh-CN">
                  <a:cs typeface="Times New Roman" pitchFamily="18" charset="0"/>
                </a:rPr>
                <a:t>-</a:t>
              </a:r>
              <a:r>
                <a:rPr lang="en-US" altLang="zh-CN"/>
                <a:t>)= 0.8</a:t>
              </a:r>
              <a:r>
                <a:rPr lang="en-US" altLang="zh-CN">
                  <a:sym typeface="Symbol" pitchFamily="18" charset="2"/>
                </a:rPr>
                <a:t>20</a:t>
              </a:r>
              <a:r>
                <a:rPr lang="en-US" altLang="zh-CN"/>
                <a:t> =16 V</a:t>
              </a:r>
            </a:p>
          </p:txBody>
        </p:sp>
      </p:grpSp>
      <p:grpSp>
        <p:nvGrpSpPr>
          <p:cNvPr id="9619" name="Group 403"/>
          <p:cNvGrpSpPr>
            <a:grpSpLocks/>
          </p:cNvGrpSpPr>
          <p:nvPr/>
        </p:nvGrpSpPr>
        <p:grpSpPr bwMode="auto">
          <a:xfrm>
            <a:off x="609600" y="4076700"/>
            <a:ext cx="3429000" cy="1755775"/>
            <a:chOff x="384" y="2416"/>
            <a:chExt cx="2160" cy="1106"/>
          </a:xfrm>
        </p:grpSpPr>
        <p:grpSp>
          <p:nvGrpSpPr>
            <p:cNvPr id="9492" name="Group 276"/>
            <p:cNvGrpSpPr>
              <a:grpSpLocks/>
            </p:cNvGrpSpPr>
            <p:nvPr/>
          </p:nvGrpSpPr>
          <p:grpSpPr bwMode="auto">
            <a:xfrm>
              <a:off x="1082" y="2416"/>
              <a:ext cx="472" cy="478"/>
              <a:chOff x="4424" y="3290"/>
              <a:chExt cx="472" cy="478"/>
            </a:xfrm>
          </p:grpSpPr>
          <p:sp>
            <p:nvSpPr>
              <p:cNvPr id="9493" name="Text Box 277"/>
              <p:cNvSpPr txBox="1">
                <a:spLocks noChangeArrowheads="1"/>
              </p:cNvSpPr>
              <p:nvPr/>
            </p:nvSpPr>
            <p:spPr bwMode="auto">
              <a:xfrm>
                <a:off x="4454" y="329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494" name="Text Box 278"/>
              <p:cNvSpPr txBox="1">
                <a:spLocks noChangeArrowheads="1"/>
              </p:cNvSpPr>
              <p:nvPr/>
            </p:nvSpPr>
            <p:spPr bwMode="auto">
              <a:xfrm>
                <a:off x="4424" y="3480"/>
                <a:ext cx="4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</a:t>
                </a:r>
              </a:p>
            </p:txBody>
          </p:sp>
          <p:sp>
            <p:nvSpPr>
              <p:cNvPr id="9495" name="Line 279"/>
              <p:cNvSpPr>
                <a:spLocks noChangeShapeType="1"/>
              </p:cNvSpPr>
              <p:nvPr/>
            </p:nvSpPr>
            <p:spPr bwMode="auto">
              <a:xfrm>
                <a:off x="4456" y="35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96" name="Group 280"/>
            <p:cNvGrpSpPr>
              <a:grpSpLocks/>
            </p:cNvGrpSpPr>
            <p:nvPr/>
          </p:nvGrpSpPr>
          <p:grpSpPr bwMode="auto">
            <a:xfrm>
              <a:off x="1522" y="2416"/>
              <a:ext cx="472" cy="478"/>
              <a:chOff x="3840" y="3312"/>
              <a:chExt cx="472" cy="478"/>
            </a:xfrm>
          </p:grpSpPr>
          <p:sp>
            <p:nvSpPr>
              <p:cNvPr id="9497" name="Text Box 281"/>
              <p:cNvSpPr txBox="1">
                <a:spLocks noChangeArrowheads="1"/>
              </p:cNvSpPr>
              <p:nvPr/>
            </p:nvSpPr>
            <p:spPr bwMode="auto">
              <a:xfrm>
                <a:off x="3918" y="3312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498" name="Text Box 282"/>
              <p:cNvSpPr txBox="1">
                <a:spLocks noChangeArrowheads="1"/>
              </p:cNvSpPr>
              <p:nvPr/>
            </p:nvSpPr>
            <p:spPr bwMode="auto">
              <a:xfrm>
                <a:off x="3840" y="3502"/>
                <a:ext cx="4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25S</a:t>
                </a:r>
              </a:p>
            </p:txBody>
          </p:sp>
          <p:sp>
            <p:nvSpPr>
              <p:cNvPr id="9499" name="Freeform 283"/>
              <p:cNvSpPr>
                <a:spLocks/>
              </p:cNvSpPr>
              <p:nvPr/>
            </p:nvSpPr>
            <p:spPr bwMode="auto">
              <a:xfrm>
                <a:off x="3872" y="3558"/>
                <a:ext cx="352" cy="2"/>
              </a:xfrm>
              <a:custGeom>
                <a:avLst/>
                <a:gdLst>
                  <a:gd name="T0" fmla="*/ 0 w 352"/>
                  <a:gd name="T1" fmla="*/ 0 h 2"/>
                  <a:gd name="T2" fmla="*/ 352 w 352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2" h="2">
                    <a:moveTo>
                      <a:pt x="0" y="0"/>
                    </a:moveTo>
                    <a:lnTo>
                      <a:pt x="352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08" name="Text Box 292"/>
            <p:cNvSpPr txBox="1">
              <a:spLocks noChangeArrowheads="1"/>
            </p:cNvSpPr>
            <p:nvPr/>
          </p:nvSpPr>
          <p:spPr bwMode="auto">
            <a:xfrm>
              <a:off x="384" y="2522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(0.01S+       +         )U</a:t>
              </a:r>
              <a:r>
                <a:rPr lang="en-US" altLang="zh-CN" baseline="-25000"/>
                <a:t>C</a:t>
              </a:r>
              <a:endParaRPr lang="en-US" altLang="zh-CN"/>
            </a:p>
          </p:txBody>
        </p:sp>
        <p:grpSp>
          <p:nvGrpSpPr>
            <p:cNvPr id="9618" name="Group 402"/>
            <p:cNvGrpSpPr>
              <a:grpSpLocks/>
            </p:cNvGrpSpPr>
            <p:nvPr/>
          </p:nvGrpSpPr>
          <p:grpSpPr bwMode="auto">
            <a:xfrm>
              <a:off x="430" y="2872"/>
              <a:ext cx="1516" cy="650"/>
              <a:chOff x="422" y="2896"/>
              <a:chExt cx="1516" cy="650"/>
            </a:xfrm>
          </p:grpSpPr>
          <p:grpSp>
            <p:nvGrpSpPr>
              <p:cNvPr id="9500" name="Group 284"/>
              <p:cNvGrpSpPr>
                <a:grpSpLocks/>
              </p:cNvGrpSpPr>
              <p:nvPr/>
            </p:nvGrpSpPr>
            <p:grpSpPr bwMode="auto">
              <a:xfrm>
                <a:off x="1064" y="2896"/>
                <a:ext cx="874" cy="650"/>
                <a:chOff x="4254" y="2496"/>
                <a:chExt cx="874" cy="650"/>
              </a:xfrm>
            </p:grpSpPr>
            <p:grpSp>
              <p:nvGrpSpPr>
                <p:cNvPr id="9501" name="Group 285"/>
                <p:cNvGrpSpPr>
                  <a:grpSpLocks/>
                </p:cNvGrpSpPr>
                <p:nvPr/>
              </p:nvGrpSpPr>
              <p:grpSpPr bwMode="auto">
                <a:xfrm>
                  <a:off x="4254" y="2496"/>
                  <a:ext cx="538" cy="478"/>
                  <a:chOff x="4254" y="2496"/>
                  <a:chExt cx="538" cy="478"/>
                </a:xfrm>
              </p:grpSpPr>
              <p:sp>
                <p:nvSpPr>
                  <p:cNvPr id="9502" name="Text Box 2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54" y="2496"/>
                    <a:ext cx="45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/>
                      <a:t>40</a:t>
                    </a:r>
                  </a:p>
                </p:txBody>
              </p:sp>
              <p:sp>
                <p:nvSpPr>
                  <p:cNvPr id="9503" name="Text Box 2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2686"/>
                    <a:ext cx="4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/>
                      <a:t>S</a:t>
                    </a:r>
                  </a:p>
                </p:txBody>
              </p:sp>
              <p:sp>
                <p:nvSpPr>
                  <p:cNvPr id="9504" name="Freeform 288"/>
                  <p:cNvSpPr>
                    <a:spLocks/>
                  </p:cNvSpPr>
                  <p:nvPr/>
                </p:nvSpPr>
                <p:spPr bwMode="auto">
                  <a:xfrm>
                    <a:off x="4304" y="2744"/>
                    <a:ext cx="256" cy="1"/>
                  </a:xfrm>
                  <a:custGeom>
                    <a:avLst/>
                    <a:gdLst>
                      <a:gd name="T0" fmla="*/ 0 w 256"/>
                      <a:gd name="T1" fmla="*/ 0 h 1"/>
                      <a:gd name="T2" fmla="*/ 256 w 256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56" h="1">
                        <a:moveTo>
                          <a:pt x="0" y="0"/>
                        </a:moveTo>
                        <a:lnTo>
                          <a:pt x="256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505" name="Text Box 289"/>
                <p:cNvSpPr txBox="1">
                  <a:spLocks noChangeArrowheads="1"/>
                </p:cNvSpPr>
                <p:nvPr/>
              </p:nvSpPr>
              <p:spPr bwMode="auto">
                <a:xfrm>
                  <a:off x="4542" y="2602"/>
                  <a:ext cx="5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+20</a:t>
                  </a:r>
                </a:p>
              </p:txBody>
            </p:sp>
            <p:sp>
              <p:nvSpPr>
                <p:cNvPr id="9506" name="Line 290"/>
                <p:cNvSpPr>
                  <a:spLocks noChangeShapeType="1"/>
                </p:cNvSpPr>
                <p:nvPr/>
              </p:nvSpPr>
              <p:spPr bwMode="auto">
                <a:xfrm>
                  <a:off x="4320" y="2912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0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4414" y="2858"/>
                  <a:ext cx="5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25S</a:t>
                  </a:r>
                  <a:endParaRPr lang="en-US" altLang="zh-CN" b="0"/>
                </a:p>
              </p:txBody>
            </p:sp>
          </p:grpSp>
          <p:sp>
            <p:nvSpPr>
              <p:cNvPr id="9617" name="Text Box 401"/>
              <p:cNvSpPr txBox="1">
                <a:spLocks noChangeArrowheads="1"/>
              </p:cNvSpPr>
              <p:nvPr/>
            </p:nvSpPr>
            <p:spPr bwMode="auto">
              <a:xfrm>
                <a:off x="422" y="3168"/>
                <a:ext cx="9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=0.16 +</a:t>
                </a:r>
              </a:p>
            </p:txBody>
          </p:sp>
        </p:grpSp>
      </p:grpSp>
      <p:grpSp>
        <p:nvGrpSpPr>
          <p:cNvPr id="9628" name="Group 412"/>
          <p:cNvGrpSpPr>
            <a:grpSpLocks/>
          </p:cNvGrpSpPr>
          <p:nvPr/>
        </p:nvGrpSpPr>
        <p:grpSpPr bwMode="auto">
          <a:xfrm>
            <a:off x="5143500" y="4822825"/>
            <a:ext cx="3695700" cy="866775"/>
            <a:chOff x="3312" y="1968"/>
            <a:chExt cx="2328" cy="546"/>
          </a:xfrm>
        </p:grpSpPr>
        <p:sp>
          <p:nvSpPr>
            <p:cNvPr id="9623" name="Text Box 407"/>
            <p:cNvSpPr txBox="1">
              <a:spLocks noChangeArrowheads="1"/>
            </p:cNvSpPr>
            <p:nvPr/>
          </p:nvSpPr>
          <p:spPr bwMode="auto">
            <a:xfrm>
              <a:off x="3312" y="210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(S)=</a:t>
              </a:r>
            </a:p>
          </p:txBody>
        </p:sp>
        <p:sp>
          <p:nvSpPr>
            <p:cNvPr id="9625" name="Text Box 409"/>
            <p:cNvSpPr txBox="1">
              <a:spLocks noChangeArrowheads="1"/>
            </p:cNvSpPr>
            <p:nvPr/>
          </p:nvSpPr>
          <p:spPr bwMode="auto">
            <a:xfrm>
              <a:off x="3912" y="196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20 + </a:t>
              </a:r>
              <a:r>
                <a:rPr lang="en-US" altLang="zh-CN">
                  <a:cs typeface="Times New Roman" pitchFamily="18" charset="0"/>
                </a:rPr>
                <a:t>40/</a:t>
              </a:r>
              <a:r>
                <a:rPr lang="en-US" altLang="zh-CN"/>
                <a:t>S </a:t>
              </a:r>
              <a:r>
                <a:rPr lang="en-US" altLang="zh-CN">
                  <a:cs typeface="Times New Roman" pitchFamily="18" charset="0"/>
                </a:rPr>
                <a:t>–</a:t>
              </a:r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 </a:t>
              </a:r>
            </a:p>
          </p:txBody>
        </p:sp>
        <p:sp>
          <p:nvSpPr>
            <p:cNvPr id="9626" name="Text Box 410"/>
            <p:cNvSpPr txBox="1">
              <a:spLocks noChangeArrowheads="1"/>
            </p:cNvSpPr>
            <p:nvPr/>
          </p:nvSpPr>
          <p:spPr bwMode="auto">
            <a:xfrm>
              <a:off x="4302" y="2226"/>
              <a:ext cx="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25S</a:t>
              </a:r>
            </a:p>
          </p:txBody>
        </p:sp>
        <p:sp>
          <p:nvSpPr>
            <p:cNvPr id="9627" name="Line 411"/>
            <p:cNvSpPr>
              <a:spLocks noChangeShapeType="1"/>
            </p:cNvSpPr>
            <p:nvPr/>
          </p:nvSpPr>
          <p:spPr bwMode="auto">
            <a:xfrm>
              <a:off x="3888" y="225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3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31" name="Group 71"/>
          <p:cNvGrpSpPr>
            <a:grpSpLocks/>
          </p:cNvGrpSpPr>
          <p:nvPr/>
        </p:nvGrpSpPr>
        <p:grpSpPr bwMode="auto">
          <a:xfrm>
            <a:off x="609600" y="622300"/>
            <a:ext cx="7467600" cy="765175"/>
            <a:chOff x="384" y="288"/>
            <a:chExt cx="4704" cy="482"/>
          </a:xfrm>
        </p:grpSpPr>
        <p:grpSp>
          <p:nvGrpSpPr>
            <p:cNvPr id="92230" name="Group 70"/>
            <p:cNvGrpSpPr>
              <a:grpSpLocks/>
            </p:cNvGrpSpPr>
            <p:nvPr/>
          </p:nvGrpSpPr>
          <p:grpSpPr bwMode="auto">
            <a:xfrm>
              <a:off x="384" y="288"/>
              <a:ext cx="2352" cy="482"/>
              <a:chOff x="168" y="288"/>
              <a:chExt cx="2352" cy="482"/>
            </a:xfrm>
          </p:grpSpPr>
          <p:sp>
            <p:nvSpPr>
              <p:cNvPr id="92163" name="Text Box 3"/>
              <p:cNvSpPr txBox="1">
                <a:spLocks noChangeArrowheads="1"/>
              </p:cNvSpPr>
              <p:nvPr/>
            </p:nvSpPr>
            <p:spPr bwMode="auto">
              <a:xfrm>
                <a:off x="168" y="38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(S)=</a:t>
                </a:r>
              </a:p>
            </p:txBody>
          </p:sp>
          <p:grpSp>
            <p:nvGrpSpPr>
              <p:cNvPr id="92164" name="Group 4"/>
              <p:cNvGrpSpPr>
                <a:grpSpLocks/>
              </p:cNvGrpSpPr>
              <p:nvPr/>
            </p:nvGrpSpPr>
            <p:grpSpPr bwMode="auto">
              <a:xfrm>
                <a:off x="792" y="288"/>
                <a:ext cx="1728" cy="482"/>
                <a:chOff x="1272" y="3480"/>
                <a:chExt cx="1728" cy="482"/>
              </a:xfrm>
            </p:grpSpPr>
            <p:sp>
              <p:nvSpPr>
                <p:cNvPr id="9216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72" y="3480"/>
                  <a:ext cx="17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16S</a:t>
                  </a:r>
                  <a:r>
                    <a:rPr lang="en-US" altLang="zh-CN" baseline="30000"/>
                    <a:t>2</a:t>
                  </a:r>
                  <a:r>
                    <a:rPr lang="en-US" altLang="zh-CN"/>
                    <a:t>+80S +160</a:t>
                  </a:r>
                </a:p>
              </p:txBody>
            </p:sp>
            <p:sp>
              <p:nvSpPr>
                <p:cNvPr id="9216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82" y="3674"/>
                  <a:ext cx="13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S(S+1)(S+4)</a:t>
                  </a:r>
                </a:p>
              </p:txBody>
            </p:sp>
            <p:sp>
              <p:nvSpPr>
                <p:cNvPr id="92167" name="Line 7"/>
                <p:cNvSpPr>
                  <a:spLocks noChangeShapeType="1"/>
                </p:cNvSpPr>
                <p:nvPr/>
              </p:nvSpPr>
              <p:spPr bwMode="auto">
                <a:xfrm>
                  <a:off x="1296" y="372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168" name="Group 8"/>
            <p:cNvGrpSpPr>
              <a:grpSpLocks/>
            </p:cNvGrpSpPr>
            <p:nvPr/>
          </p:nvGrpSpPr>
          <p:grpSpPr bwMode="auto">
            <a:xfrm>
              <a:off x="2832" y="288"/>
              <a:ext cx="2256" cy="482"/>
              <a:chOff x="2736" y="3360"/>
              <a:chExt cx="2256" cy="482"/>
            </a:xfrm>
          </p:grpSpPr>
          <p:sp>
            <p:nvSpPr>
              <p:cNvPr id="92169" name="Text Box 9"/>
              <p:cNvSpPr txBox="1">
                <a:spLocks noChangeArrowheads="1"/>
              </p:cNvSpPr>
              <p:nvPr/>
            </p:nvSpPr>
            <p:spPr bwMode="auto">
              <a:xfrm>
                <a:off x="2736" y="344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L</a:t>
                </a:r>
                <a:r>
                  <a:rPr lang="en-US" altLang="zh-CN"/>
                  <a:t>(S)=</a:t>
                </a:r>
              </a:p>
            </p:txBody>
          </p:sp>
          <p:grpSp>
            <p:nvGrpSpPr>
              <p:cNvPr id="92170" name="Group 10"/>
              <p:cNvGrpSpPr>
                <a:grpSpLocks/>
              </p:cNvGrpSpPr>
              <p:nvPr/>
            </p:nvGrpSpPr>
            <p:grpSpPr bwMode="auto">
              <a:xfrm>
                <a:off x="3264" y="3360"/>
                <a:ext cx="1728" cy="482"/>
                <a:chOff x="3264" y="3360"/>
                <a:chExt cx="1728" cy="482"/>
              </a:xfrm>
            </p:grpSpPr>
            <p:sp>
              <p:nvSpPr>
                <p:cNvPr id="921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4" y="3360"/>
                  <a:ext cx="17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20S</a:t>
                  </a:r>
                  <a:r>
                    <a:rPr lang="en-US" altLang="zh-CN" baseline="30000"/>
                    <a:t>2</a:t>
                  </a:r>
                  <a:r>
                    <a:rPr lang="en-US" altLang="zh-CN"/>
                    <a:t>+124S +200</a:t>
                  </a:r>
                </a:p>
              </p:txBody>
            </p:sp>
            <p:sp>
              <p:nvSpPr>
                <p:cNvPr id="921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42" y="3554"/>
                  <a:ext cx="13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25S(S+1)(S+4)</a:t>
                  </a:r>
                </a:p>
              </p:txBody>
            </p:sp>
            <p:sp>
              <p:nvSpPr>
                <p:cNvPr id="92173" name="Line 13"/>
                <p:cNvSpPr>
                  <a:spLocks noChangeShapeType="1"/>
                </p:cNvSpPr>
                <p:nvPr/>
              </p:nvSpPr>
              <p:spPr bwMode="auto">
                <a:xfrm>
                  <a:off x="3312" y="3600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2186" name="Group 26"/>
          <p:cNvGrpSpPr>
            <a:grpSpLocks/>
          </p:cNvGrpSpPr>
          <p:nvPr/>
        </p:nvGrpSpPr>
        <p:grpSpPr bwMode="auto">
          <a:xfrm>
            <a:off x="622300" y="1612900"/>
            <a:ext cx="3155950" cy="838200"/>
            <a:chOff x="374" y="720"/>
            <a:chExt cx="1988" cy="528"/>
          </a:xfrm>
        </p:grpSpPr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374" y="842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=</a:t>
              </a:r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816" y="10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830" y="9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816" y="73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1286" y="93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S+1</a:t>
              </a:r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1296" y="10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1296" y="7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1920" y="7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1872" y="96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S+4</a:t>
              </a: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>
              <a:off x="1872" y="10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1086" y="87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2185" name="Text Box 25"/>
            <p:cNvSpPr txBox="1">
              <a:spLocks noChangeArrowheads="1"/>
            </p:cNvSpPr>
            <p:nvPr/>
          </p:nvSpPr>
          <p:spPr bwMode="auto">
            <a:xfrm>
              <a:off x="1664" y="8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92222" name="Group 62"/>
          <p:cNvGrpSpPr>
            <a:grpSpLocks/>
          </p:cNvGrpSpPr>
          <p:nvPr/>
        </p:nvGrpSpPr>
        <p:grpSpPr bwMode="auto">
          <a:xfrm>
            <a:off x="669925" y="2644775"/>
            <a:ext cx="2343150" cy="571500"/>
            <a:chOff x="422" y="1562"/>
            <a:chExt cx="1476" cy="360"/>
          </a:xfrm>
        </p:grpSpPr>
        <p:sp>
          <p:nvSpPr>
            <p:cNvPr id="92187" name="Text Box 27"/>
            <p:cNvSpPr txBox="1">
              <a:spLocks noChangeArrowheads="1"/>
            </p:cNvSpPr>
            <p:nvPr/>
          </p:nvSpPr>
          <p:spPr bwMode="auto">
            <a:xfrm>
              <a:off x="422" y="1562"/>
              <a:ext cx="1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r>
                <a:rPr lang="en-US" altLang="zh-CN"/>
                <a:t>=U</a:t>
              </a:r>
              <a:r>
                <a:rPr lang="en-US" altLang="zh-CN" baseline="-25000"/>
                <a:t>C</a:t>
              </a:r>
              <a:r>
                <a:rPr lang="en-US" altLang="zh-CN"/>
                <a:t>(S)S</a:t>
              </a:r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>
              <a:off x="1392" y="16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9" name="Text Box 29"/>
            <p:cNvSpPr txBox="1">
              <a:spLocks noChangeArrowheads="1"/>
            </p:cNvSpPr>
            <p:nvPr/>
          </p:nvSpPr>
          <p:spPr bwMode="auto">
            <a:xfrm>
              <a:off x="1360" y="1672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S=0</a:t>
              </a:r>
            </a:p>
          </p:txBody>
        </p:sp>
      </p:grpSp>
      <p:grpSp>
        <p:nvGrpSpPr>
          <p:cNvPr id="92221" name="Group 61"/>
          <p:cNvGrpSpPr>
            <a:grpSpLocks/>
          </p:cNvGrpSpPr>
          <p:nvPr/>
        </p:nvGrpSpPr>
        <p:grpSpPr bwMode="auto">
          <a:xfrm>
            <a:off x="2711450" y="2511425"/>
            <a:ext cx="3232150" cy="777875"/>
            <a:chOff x="1646" y="1478"/>
            <a:chExt cx="2036" cy="490"/>
          </a:xfrm>
        </p:grpSpPr>
        <p:sp>
          <p:nvSpPr>
            <p:cNvPr id="92190" name="Text Box 30"/>
            <p:cNvSpPr txBox="1">
              <a:spLocks noChangeArrowheads="1"/>
            </p:cNvSpPr>
            <p:nvPr/>
          </p:nvSpPr>
          <p:spPr bwMode="auto">
            <a:xfrm>
              <a:off x="1646" y="157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92194" name="Text Box 34"/>
            <p:cNvSpPr txBox="1">
              <a:spLocks noChangeArrowheads="1"/>
            </p:cNvSpPr>
            <p:nvPr/>
          </p:nvSpPr>
          <p:spPr bwMode="auto">
            <a:xfrm>
              <a:off x="1802" y="147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16S</a:t>
              </a:r>
              <a:r>
                <a:rPr lang="en-US" altLang="zh-CN" baseline="30000"/>
                <a:t>2</a:t>
              </a:r>
              <a:r>
                <a:rPr lang="en-US" altLang="zh-CN"/>
                <a:t>+80S +160</a:t>
              </a:r>
            </a:p>
          </p:txBody>
        </p:sp>
        <p:sp>
          <p:nvSpPr>
            <p:cNvPr id="92195" name="Text Box 35"/>
            <p:cNvSpPr txBox="1">
              <a:spLocks noChangeArrowheads="1"/>
            </p:cNvSpPr>
            <p:nvPr/>
          </p:nvSpPr>
          <p:spPr bwMode="auto">
            <a:xfrm>
              <a:off x="1968" y="1680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(S+1)(S+4)</a:t>
              </a:r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1842" y="172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>
              <a:off x="3168" y="15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8" name="Text Box 38"/>
            <p:cNvSpPr txBox="1">
              <a:spLocks noChangeArrowheads="1"/>
            </p:cNvSpPr>
            <p:nvPr/>
          </p:nvSpPr>
          <p:spPr bwMode="auto">
            <a:xfrm>
              <a:off x="3144" y="168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S=0</a:t>
              </a:r>
            </a:p>
          </p:txBody>
        </p:sp>
      </p:grp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5524500" y="26670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=40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1524000" y="5880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i</a:t>
            </a:r>
            <a:r>
              <a:rPr lang="en-US" altLang="zh-CN" baseline="-25000"/>
              <a:t>L</a:t>
            </a:r>
            <a:r>
              <a:rPr lang="en-US" altLang="zh-CN"/>
              <a:t>(t)=2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/>
              <a:t> 1.28</a:t>
            </a:r>
            <a:r>
              <a:rPr lang="en-US" altLang="zh-CN">
                <a:cs typeface="Times New Roman" pitchFamily="18" charset="0"/>
              </a:rPr>
              <a:t>e</a:t>
            </a:r>
            <a:r>
              <a:rPr lang="en-US" altLang="zh-CN" baseline="30000">
                <a:cs typeface="Times New Roman" pitchFamily="18" charset="0"/>
              </a:rPr>
              <a:t>–t</a:t>
            </a:r>
            <a:r>
              <a:rPr lang="en-US" altLang="zh-CN">
                <a:cs typeface="Times New Roman" pitchFamily="18" charset="0"/>
              </a:rPr>
              <a:t>+</a:t>
            </a:r>
            <a:r>
              <a:rPr lang="en-US" altLang="zh-CN"/>
              <a:t>0.08</a:t>
            </a:r>
            <a:r>
              <a:rPr lang="en-US" altLang="zh-CN">
                <a:cs typeface="Times New Roman" pitchFamily="18" charset="0"/>
              </a:rPr>
              <a:t>e</a:t>
            </a:r>
            <a:r>
              <a:rPr lang="en-US" altLang="zh-CN" baseline="30000">
                <a:cs typeface="Times New Roman" pitchFamily="18" charset="0"/>
              </a:rPr>
              <a:t>–4t          </a:t>
            </a:r>
            <a:r>
              <a:rPr lang="en-US" altLang="zh-CN">
                <a:cs typeface="Times New Roman" pitchFamily="18" charset="0"/>
              </a:rPr>
              <a:t>t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 0</a:t>
            </a:r>
            <a:endParaRPr lang="en-US" altLang="zh-CN">
              <a:cs typeface="Times New Roman" pitchFamily="18" charset="0"/>
            </a:endParaRP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1524000" y="5270500"/>
            <a:ext cx="435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(t)=40</a:t>
            </a:r>
            <a:r>
              <a:rPr lang="en-US" altLang="zh-CN">
                <a:cs typeface="Times New Roman" pitchFamily="18" charset="0"/>
              </a:rPr>
              <a:t>–32e</a:t>
            </a:r>
            <a:r>
              <a:rPr lang="en-US" altLang="zh-CN" baseline="30000">
                <a:cs typeface="Times New Roman" pitchFamily="18" charset="0"/>
              </a:rPr>
              <a:t>–t</a:t>
            </a:r>
            <a:r>
              <a:rPr lang="en-US" altLang="zh-CN">
                <a:cs typeface="Times New Roman" pitchFamily="18" charset="0"/>
              </a:rPr>
              <a:t>+ 8e</a:t>
            </a:r>
            <a:r>
              <a:rPr lang="en-US" altLang="zh-CN" baseline="30000">
                <a:cs typeface="Times New Roman" pitchFamily="18" charset="0"/>
              </a:rPr>
              <a:t>–4t</a:t>
            </a:r>
            <a:r>
              <a:rPr lang="en-US" altLang="zh-CN">
                <a:cs typeface="Times New Roman" pitchFamily="18" charset="0"/>
              </a:rPr>
              <a:t>       t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 0</a:t>
            </a:r>
            <a:endParaRPr lang="en-US" altLang="zh-CN" baseline="30000">
              <a:cs typeface="Times New Roman" pitchFamily="18" charset="0"/>
            </a:endParaRPr>
          </a:p>
        </p:txBody>
      </p:sp>
      <p:grpSp>
        <p:nvGrpSpPr>
          <p:cNvPr id="92223" name="Group 63"/>
          <p:cNvGrpSpPr>
            <a:grpSpLocks/>
          </p:cNvGrpSpPr>
          <p:nvPr/>
        </p:nvGrpSpPr>
        <p:grpSpPr bwMode="auto">
          <a:xfrm>
            <a:off x="673100" y="3517900"/>
            <a:ext cx="2860675" cy="600075"/>
            <a:chOff x="384" y="2112"/>
            <a:chExt cx="1802" cy="378"/>
          </a:xfrm>
        </p:grpSpPr>
        <p:sp>
          <p:nvSpPr>
            <p:cNvPr id="92202" name="Text Box 42"/>
            <p:cNvSpPr txBox="1">
              <a:spLocks noChangeArrowheads="1"/>
            </p:cNvSpPr>
            <p:nvPr/>
          </p:nvSpPr>
          <p:spPr bwMode="auto">
            <a:xfrm>
              <a:off x="384" y="2112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r>
                <a:rPr lang="en-US" altLang="zh-CN"/>
                <a:t>=(S+1)U</a:t>
              </a:r>
              <a:r>
                <a:rPr lang="en-US" altLang="zh-CN" baseline="-25000"/>
                <a:t>C</a:t>
              </a:r>
              <a:r>
                <a:rPr lang="en-US" altLang="zh-CN"/>
                <a:t>(S)</a:t>
              </a:r>
            </a:p>
          </p:txBody>
        </p:sp>
        <p:sp>
          <p:nvSpPr>
            <p:cNvPr id="92203" name="Text Box 43"/>
            <p:cNvSpPr txBox="1">
              <a:spLocks noChangeArrowheads="1"/>
            </p:cNvSpPr>
            <p:nvPr/>
          </p:nvSpPr>
          <p:spPr bwMode="auto">
            <a:xfrm>
              <a:off x="1648" y="2240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–1</a:t>
              </a:r>
              <a:endParaRPr lang="en-US" altLang="zh-CN" sz="2000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>
              <a:off x="1680" y="22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0" name="Text Box 50"/>
          <p:cNvSpPr txBox="1">
            <a:spLocks noChangeArrowheads="1"/>
          </p:cNvSpPr>
          <p:nvPr/>
        </p:nvSpPr>
        <p:spPr bwMode="auto">
          <a:xfrm>
            <a:off x="6270625" y="3521075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cs typeface="Times New Roman" pitchFamily="18" charset="0"/>
              </a:rPr>
              <a:t>–32</a:t>
            </a:r>
            <a:endParaRPr lang="en-US" altLang="zh-CN"/>
          </a:p>
        </p:txBody>
      </p:sp>
      <p:grpSp>
        <p:nvGrpSpPr>
          <p:cNvPr id="92227" name="Group 67"/>
          <p:cNvGrpSpPr>
            <a:grpSpLocks/>
          </p:cNvGrpSpPr>
          <p:nvPr/>
        </p:nvGrpSpPr>
        <p:grpSpPr bwMode="auto">
          <a:xfrm>
            <a:off x="671513" y="4432300"/>
            <a:ext cx="2898775" cy="536575"/>
            <a:chOff x="288" y="2688"/>
            <a:chExt cx="1826" cy="338"/>
          </a:xfrm>
        </p:grpSpPr>
        <p:sp>
          <p:nvSpPr>
            <p:cNvPr id="92211" name="Text Box 51"/>
            <p:cNvSpPr txBox="1">
              <a:spLocks noChangeArrowheads="1"/>
            </p:cNvSpPr>
            <p:nvPr/>
          </p:nvSpPr>
          <p:spPr bwMode="auto">
            <a:xfrm>
              <a:off x="288" y="268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  <a:r>
                <a:rPr lang="en-US" altLang="zh-CN"/>
                <a:t>=(S+4)U</a:t>
              </a:r>
              <a:r>
                <a:rPr lang="en-US" altLang="zh-CN" baseline="-25000"/>
                <a:t>C</a:t>
              </a:r>
              <a:r>
                <a:rPr lang="en-US" altLang="zh-CN"/>
                <a:t>(S)</a:t>
              </a:r>
            </a:p>
          </p:txBody>
        </p:sp>
        <p:sp>
          <p:nvSpPr>
            <p:cNvPr id="92212" name="Text Box 52"/>
            <p:cNvSpPr txBox="1">
              <a:spLocks noChangeArrowheads="1"/>
            </p:cNvSpPr>
            <p:nvPr/>
          </p:nvSpPr>
          <p:spPr bwMode="auto">
            <a:xfrm>
              <a:off x="1576" y="2776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–4</a:t>
              </a:r>
              <a:endParaRPr lang="en-US" altLang="zh-CN" sz="2000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>
              <a:off x="1600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6361113" y="44069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cs typeface="Times New Roman" pitchFamily="18" charset="0"/>
              </a:rPr>
              <a:t>8</a:t>
            </a:r>
            <a:endParaRPr lang="en-US" altLang="zh-CN"/>
          </a:p>
        </p:txBody>
      </p:sp>
      <p:grpSp>
        <p:nvGrpSpPr>
          <p:cNvPr id="92226" name="Group 66"/>
          <p:cNvGrpSpPr>
            <a:grpSpLocks/>
          </p:cNvGrpSpPr>
          <p:nvPr/>
        </p:nvGrpSpPr>
        <p:grpSpPr bwMode="auto">
          <a:xfrm>
            <a:off x="3287713" y="3400425"/>
            <a:ext cx="3227387" cy="765175"/>
            <a:chOff x="2031" y="2038"/>
            <a:chExt cx="2033" cy="482"/>
          </a:xfrm>
        </p:grpSpPr>
        <p:sp>
          <p:nvSpPr>
            <p:cNvPr id="92205" name="Text Box 45"/>
            <p:cNvSpPr txBox="1">
              <a:spLocks noChangeArrowheads="1"/>
            </p:cNvSpPr>
            <p:nvPr/>
          </p:nvSpPr>
          <p:spPr bwMode="auto">
            <a:xfrm>
              <a:off x="2210" y="203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16S</a:t>
              </a:r>
              <a:r>
                <a:rPr lang="en-US" altLang="zh-CN" baseline="30000"/>
                <a:t>2</a:t>
              </a:r>
              <a:r>
                <a:rPr lang="en-US" altLang="zh-CN"/>
                <a:t>+80S +160</a:t>
              </a:r>
            </a:p>
          </p:txBody>
        </p:sp>
        <p:sp>
          <p:nvSpPr>
            <p:cNvPr id="92206" name="Text Box 46"/>
            <p:cNvSpPr txBox="1">
              <a:spLocks noChangeArrowheads="1"/>
            </p:cNvSpPr>
            <p:nvPr/>
          </p:nvSpPr>
          <p:spPr bwMode="auto">
            <a:xfrm>
              <a:off x="2528" y="22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S(S+4)</a:t>
              </a:r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>
              <a:off x="2234" y="227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>
              <a:off x="3560" y="21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9" name="Text Box 49"/>
            <p:cNvSpPr txBox="1">
              <a:spLocks noChangeArrowheads="1"/>
            </p:cNvSpPr>
            <p:nvPr/>
          </p:nvSpPr>
          <p:spPr bwMode="auto">
            <a:xfrm>
              <a:off x="3526" y="2240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–1</a:t>
              </a:r>
              <a:endParaRPr lang="en-US" altLang="zh-CN" sz="2000"/>
            </a:p>
          </p:txBody>
        </p:sp>
        <p:sp>
          <p:nvSpPr>
            <p:cNvPr id="92224" name="Text Box 64"/>
            <p:cNvSpPr txBox="1">
              <a:spLocks noChangeArrowheads="1"/>
            </p:cNvSpPr>
            <p:nvPr/>
          </p:nvSpPr>
          <p:spPr bwMode="auto">
            <a:xfrm>
              <a:off x="2031" y="212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92228" name="Group 68"/>
          <p:cNvGrpSpPr>
            <a:grpSpLocks/>
          </p:cNvGrpSpPr>
          <p:nvPr/>
        </p:nvGrpSpPr>
        <p:grpSpPr bwMode="auto">
          <a:xfrm>
            <a:off x="3338513" y="4276725"/>
            <a:ext cx="3254375" cy="777875"/>
            <a:chOff x="1992" y="2590"/>
            <a:chExt cx="2050" cy="490"/>
          </a:xfrm>
        </p:grpSpPr>
        <p:sp>
          <p:nvSpPr>
            <p:cNvPr id="92214" name="Text Box 54"/>
            <p:cNvSpPr txBox="1">
              <a:spLocks noChangeArrowheads="1"/>
            </p:cNvSpPr>
            <p:nvPr/>
          </p:nvSpPr>
          <p:spPr bwMode="auto">
            <a:xfrm>
              <a:off x="2162" y="2590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16S</a:t>
              </a:r>
              <a:r>
                <a:rPr lang="en-US" altLang="zh-CN" baseline="30000"/>
                <a:t>2</a:t>
              </a:r>
              <a:r>
                <a:rPr lang="en-US" altLang="zh-CN"/>
                <a:t>+80S +160</a:t>
              </a:r>
            </a:p>
          </p:txBody>
        </p:sp>
        <p:sp>
          <p:nvSpPr>
            <p:cNvPr id="92215" name="Text Box 55"/>
            <p:cNvSpPr txBox="1">
              <a:spLocks noChangeArrowheads="1"/>
            </p:cNvSpPr>
            <p:nvPr/>
          </p:nvSpPr>
          <p:spPr bwMode="auto">
            <a:xfrm>
              <a:off x="2552" y="279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S(S+1)</a:t>
              </a:r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>
              <a:off x="2186" y="283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7" name="Text Box 57"/>
            <p:cNvSpPr txBox="1">
              <a:spLocks noChangeArrowheads="1"/>
            </p:cNvSpPr>
            <p:nvPr/>
          </p:nvSpPr>
          <p:spPr bwMode="auto">
            <a:xfrm>
              <a:off x="3504" y="2790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S= </a:t>
              </a:r>
              <a:r>
                <a:rPr lang="en-US" altLang="zh-CN" sz="2000">
                  <a:cs typeface="Times New Roman" pitchFamily="18" charset="0"/>
                </a:rPr>
                <a:t>–4</a:t>
              </a:r>
              <a:endParaRPr lang="en-US" altLang="zh-CN" sz="2000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>
              <a:off x="3536" y="26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5" name="Text Box 65"/>
            <p:cNvSpPr txBox="1">
              <a:spLocks noChangeArrowheads="1"/>
            </p:cNvSpPr>
            <p:nvPr/>
          </p:nvSpPr>
          <p:spPr bwMode="auto">
            <a:xfrm>
              <a:off x="1992" y="268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05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9" grpId="0" autoUpdateAnimBg="0"/>
      <p:bldP spid="92200" grpId="0" autoUpdateAnimBg="0"/>
      <p:bldP spid="92201" grpId="0" autoUpdateAnimBg="0"/>
      <p:bldP spid="92210" grpId="0" autoUpdateAnimBg="0"/>
      <p:bldP spid="922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2" name="Group 644"/>
          <p:cNvGrpSpPr>
            <a:grpSpLocks/>
          </p:cNvGrpSpPr>
          <p:nvPr/>
        </p:nvGrpSpPr>
        <p:grpSpPr bwMode="auto">
          <a:xfrm>
            <a:off x="825500" y="4343400"/>
            <a:ext cx="3048000" cy="644525"/>
            <a:chOff x="240" y="2768"/>
            <a:chExt cx="1920" cy="406"/>
          </a:xfrm>
        </p:grpSpPr>
        <p:sp>
          <p:nvSpPr>
            <p:cNvPr id="12496" name="Text Box 208"/>
            <p:cNvSpPr txBox="1">
              <a:spLocks noChangeArrowheads="1"/>
            </p:cNvSpPr>
            <p:nvPr/>
          </p:nvSpPr>
          <p:spPr bwMode="auto">
            <a:xfrm>
              <a:off x="240" y="2810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(0-)=     </a:t>
              </a:r>
              <a:r>
                <a:rPr lang="en-US" altLang="zh-CN">
                  <a:sym typeface="Symbol" pitchFamily="18" charset="2"/>
                </a:rPr>
                <a:t>15=9V</a:t>
              </a:r>
              <a:r>
                <a:rPr lang="en-US" altLang="zh-CN"/>
                <a:t> </a:t>
              </a:r>
            </a:p>
          </p:txBody>
        </p:sp>
        <p:sp>
          <p:nvSpPr>
            <p:cNvPr id="12502" name="Text Box 214"/>
            <p:cNvSpPr txBox="1">
              <a:spLocks noChangeArrowheads="1"/>
            </p:cNvSpPr>
            <p:nvPr/>
          </p:nvSpPr>
          <p:spPr bwMode="auto">
            <a:xfrm>
              <a:off x="896" y="27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2503" name="Freeform 215"/>
            <p:cNvSpPr>
              <a:spLocks/>
            </p:cNvSpPr>
            <p:nvPr/>
          </p:nvSpPr>
          <p:spPr bwMode="auto">
            <a:xfrm>
              <a:off x="920" y="2977"/>
              <a:ext cx="126" cy="1"/>
            </a:xfrm>
            <a:custGeom>
              <a:avLst/>
              <a:gdLst>
                <a:gd name="T0" fmla="*/ 0 w 126"/>
                <a:gd name="T1" fmla="*/ 0 h 1"/>
                <a:gd name="T2" fmla="*/ 126 w 12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6" h="1">
                  <a:moveTo>
                    <a:pt x="0" y="0"/>
                  </a:moveTo>
                  <a:lnTo>
                    <a:pt x="12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4" name="Text Box 216"/>
            <p:cNvSpPr txBox="1">
              <a:spLocks noChangeArrowheads="1"/>
            </p:cNvSpPr>
            <p:nvPr/>
          </p:nvSpPr>
          <p:spPr bwMode="auto">
            <a:xfrm>
              <a:off x="890" y="29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</p:grpSp>
      <p:sp>
        <p:nvSpPr>
          <p:cNvPr id="12506" name="Text Box 218"/>
          <p:cNvSpPr txBox="1">
            <a:spLocks noChangeArrowheads="1"/>
          </p:cNvSpPr>
          <p:nvPr/>
        </p:nvSpPr>
        <p:spPr bwMode="auto">
          <a:xfrm>
            <a:off x="838200" y="49149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(0-)=6</a:t>
            </a:r>
            <a:r>
              <a:rPr lang="en-US" altLang="zh-CN" dirty="0">
                <a:sym typeface="Symbol" pitchFamily="18" charset="2"/>
              </a:rPr>
              <a:t>V</a:t>
            </a:r>
            <a:r>
              <a:rPr lang="en-US" altLang="zh-CN" dirty="0"/>
              <a:t> </a:t>
            </a:r>
          </a:p>
        </p:txBody>
      </p:sp>
      <p:grpSp>
        <p:nvGrpSpPr>
          <p:cNvPr id="13019" name="Group 731"/>
          <p:cNvGrpSpPr>
            <a:grpSpLocks/>
          </p:cNvGrpSpPr>
          <p:nvPr/>
        </p:nvGrpSpPr>
        <p:grpSpPr bwMode="auto">
          <a:xfrm>
            <a:off x="457200" y="5892800"/>
            <a:ext cx="4038600" cy="769938"/>
            <a:chOff x="288" y="3696"/>
            <a:chExt cx="2544" cy="485"/>
          </a:xfrm>
        </p:grpSpPr>
        <p:sp>
          <p:nvSpPr>
            <p:cNvPr id="12508" name="Text Box 220"/>
            <p:cNvSpPr txBox="1">
              <a:spLocks noChangeArrowheads="1"/>
            </p:cNvSpPr>
            <p:nvPr/>
          </p:nvSpPr>
          <p:spPr bwMode="auto">
            <a:xfrm>
              <a:off x="288" y="3787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baseline="-25000" dirty="0"/>
                <a:t>OC</a:t>
              </a:r>
              <a:r>
                <a:rPr lang="en-US" altLang="zh-CN" dirty="0"/>
                <a:t>(S)= </a:t>
              </a:r>
              <a:r>
                <a:rPr lang="en-US" altLang="zh-CN" dirty="0">
                  <a:cs typeface="Times New Roman" pitchFamily="18" charset="0"/>
                  <a:sym typeface="Symbol" pitchFamily="18" charset="2"/>
                </a:rPr>
                <a:t>–     +     = –</a:t>
              </a:r>
              <a:r>
                <a:rPr lang="en-US" altLang="zh-CN" dirty="0"/>
                <a:t> </a:t>
              </a:r>
            </a:p>
          </p:txBody>
        </p:sp>
        <p:grpSp>
          <p:nvGrpSpPr>
            <p:cNvPr id="12575" name="Group 287"/>
            <p:cNvGrpSpPr>
              <a:grpSpLocks/>
            </p:cNvGrpSpPr>
            <p:nvPr/>
          </p:nvGrpSpPr>
          <p:grpSpPr bwMode="auto">
            <a:xfrm>
              <a:off x="1152" y="3699"/>
              <a:ext cx="384" cy="479"/>
              <a:chOff x="1248" y="1884"/>
              <a:chExt cx="384" cy="479"/>
            </a:xfrm>
          </p:grpSpPr>
          <p:sp>
            <p:nvSpPr>
              <p:cNvPr id="12546" name="Text Box 258"/>
              <p:cNvSpPr txBox="1">
                <a:spLocks noChangeArrowheads="1"/>
              </p:cNvSpPr>
              <p:nvPr/>
            </p:nvSpPr>
            <p:spPr bwMode="auto">
              <a:xfrm>
                <a:off x="1266" y="1884"/>
                <a:ext cx="3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12547" name="Text Box 259"/>
              <p:cNvSpPr txBox="1">
                <a:spLocks noChangeArrowheads="1"/>
              </p:cNvSpPr>
              <p:nvPr/>
            </p:nvSpPr>
            <p:spPr bwMode="auto">
              <a:xfrm>
                <a:off x="1248" y="207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12548" name="Freeform 260"/>
              <p:cNvSpPr>
                <a:spLocks/>
              </p:cNvSpPr>
              <p:nvPr/>
            </p:nvSpPr>
            <p:spPr bwMode="auto">
              <a:xfrm>
                <a:off x="1284" y="2123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576" name="Group 288"/>
            <p:cNvGrpSpPr>
              <a:grpSpLocks/>
            </p:cNvGrpSpPr>
            <p:nvPr/>
          </p:nvGrpSpPr>
          <p:grpSpPr bwMode="auto">
            <a:xfrm>
              <a:off x="1536" y="3711"/>
              <a:ext cx="384" cy="455"/>
              <a:chOff x="1584" y="1992"/>
              <a:chExt cx="384" cy="455"/>
            </a:xfrm>
          </p:grpSpPr>
          <p:sp>
            <p:nvSpPr>
              <p:cNvPr id="12550" name="Text Box 262"/>
              <p:cNvSpPr txBox="1">
                <a:spLocks noChangeArrowheads="1"/>
              </p:cNvSpPr>
              <p:nvPr/>
            </p:nvSpPr>
            <p:spPr bwMode="auto">
              <a:xfrm>
                <a:off x="1602" y="1992"/>
                <a:ext cx="3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12551" name="Text Box 263"/>
              <p:cNvSpPr txBox="1">
                <a:spLocks noChangeArrowheads="1"/>
              </p:cNvSpPr>
              <p:nvPr/>
            </p:nvSpPr>
            <p:spPr bwMode="auto">
              <a:xfrm>
                <a:off x="1584" y="215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12552" name="Freeform 264"/>
              <p:cNvSpPr>
                <a:spLocks/>
              </p:cNvSpPr>
              <p:nvPr/>
            </p:nvSpPr>
            <p:spPr bwMode="auto">
              <a:xfrm>
                <a:off x="1620" y="2219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554" name="Text Box 266"/>
            <p:cNvSpPr txBox="1">
              <a:spLocks noChangeArrowheads="1"/>
            </p:cNvSpPr>
            <p:nvPr/>
          </p:nvSpPr>
          <p:spPr bwMode="auto">
            <a:xfrm>
              <a:off x="2018" y="3696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2555" name="Text Box 267"/>
            <p:cNvSpPr txBox="1">
              <a:spLocks noChangeArrowheads="1"/>
            </p:cNvSpPr>
            <p:nvPr/>
          </p:nvSpPr>
          <p:spPr bwMode="auto">
            <a:xfrm>
              <a:off x="2000" y="389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12556" name="Freeform 268"/>
            <p:cNvSpPr>
              <a:spLocks/>
            </p:cNvSpPr>
            <p:nvPr/>
          </p:nvSpPr>
          <p:spPr bwMode="auto">
            <a:xfrm>
              <a:off x="2036" y="3953"/>
              <a:ext cx="148" cy="1"/>
            </a:xfrm>
            <a:custGeom>
              <a:avLst/>
              <a:gdLst>
                <a:gd name="T0" fmla="*/ 0 w 148"/>
                <a:gd name="T1" fmla="*/ 0 h 1"/>
                <a:gd name="T2" fmla="*/ 148 w 1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">
                  <a:moveTo>
                    <a:pt x="0" y="0"/>
                  </a:moveTo>
                  <a:lnTo>
                    <a:pt x="1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31" name="Group 643"/>
          <p:cNvGrpSpPr>
            <a:grpSpLocks/>
          </p:cNvGrpSpPr>
          <p:nvPr/>
        </p:nvGrpSpPr>
        <p:grpSpPr bwMode="auto">
          <a:xfrm>
            <a:off x="457200" y="419100"/>
            <a:ext cx="3429000" cy="3873500"/>
            <a:chOff x="288" y="152"/>
            <a:chExt cx="2160" cy="2440"/>
          </a:xfrm>
        </p:grpSpPr>
        <p:sp>
          <p:nvSpPr>
            <p:cNvPr id="12673" name="Text Box 385"/>
            <p:cNvSpPr txBox="1">
              <a:spLocks noChangeArrowheads="1"/>
            </p:cNvSpPr>
            <p:nvPr/>
          </p:nvSpPr>
          <p:spPr bwMode="auto">
            <a:xfrm>
              <a:off x="288" y="152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ea typeface="楷体_GB2312" pitchFamily="49" charset="-122"/>
                </a:rPr>
                <a:t>例：</a:t>
              </a:r>
              <a:r>
                <a:rPr lang="en-US" altLang="zh-CN" dirty="0" smtClean="0">
                  <a:ea typeface="楷体_GB2312" pitchFamily="49" charset="-122"/>
                </a:rPr>
                <a:t>   </a:t>
              </a:r>
              <a:r>
                <a:rPr lang="zh-CN" altLang="en-US" dirty="0">
                  <a:ea typeface="楷体_GB2312" pitchFamily="49" charset="-122"/>
                </a:rPr>
                <a:t>求</a:t>
              </a:r>
              <a:r>
                <a:rPr lang="en-US" altLang="zh-CN" dirty="0">
                  <a:ea typeface="楷体_GB2312" pitchFamily="49" charset="-122"/>
                </a:rPr>
                <a:t>i</a:t>
              </a:r>
            </a:p>
          </p:txBody>
        </p:sp>
        <p:grpSp>
          <p:nvGrpSpPr>
            <p:cNvPr id="12930" name="Group 642"/>
            <p:cNvGrpSpPr>
              <a:grpSpLocks/>
            </p:cNvGrpSpPr>
            <p:nvPr/>
          </p:nvGrpSpPr>
          <p:grpSpPr bwMode="auto">
            <a:xfrm>
              <a:off x="648" y="768"/>
              <a:ext cx="1416" cy="1824"/>
              <a:chOff x="400" y="768"/>
              <a:chExt cx="1416" cy="1824"/>
            </a:xfrm>
          </p:grpSpPr>
          <p:sp>
            <p:nvSpPr>
              <p:cNvPr id="12862" name="Oval 574"/>
              <p:cNvSpPr>
                <a:spLocks noChangeAspect="1" noChangeArrowheads="1"/>
              </p:cNvSpPr>
              <p:nvPr/>
            </p:nvSpPr>
            <p:spPr bwMode="auto">
              <a:xfrm>
                <a:off x="864" y="2365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63" name="Rectangle 575"/>
              <p:cNvSpPr>
                <a:spLocks noChangeArrowheads="1"/>
              </p:cNvSpPr>
              <p:nvPr/>
            </p:nvSpPr>
            <p:spPr bwMode="auto">
              <a:xfrm>
                <a:off x="952" y="1440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864" name="Group 576"/>
              <p:cNvGrpSpPr>
                <a:grpSpLocks/>
              </p:cNvGrpSpPr>
              <p:nvPr/>
            </p:nvGrpSpPr>
            <p:grpSpPr bwMode="auto">
              <a:xfrm rot="5400000">
                <a:off x="600" y="840"/>
                <a:ext cx="192" cy="48"/>
                <a:chOff x="960" y="2688"/>
                <a:chExt cx="192" cy="48"/>
              </a:xfrm>
            </p:grpSpPr>
            <p:sp>
              <p:nvSpPr>
                <p:cNvPr id="12865" name="Line 577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66" name="Line 578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867" name="Text Box 579"/>
              <p:cNvSpPr txBox="1">
                <a:spLocks noChangeArrowheads="1"/>
              </p:cNvSpPr>
              <p:nvPr/>
            </p:nvSpPr>
            <p:spPr bwMode="auto">
              <a:xfrm>
                <a:off x="624" y="216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grpSp>
            <p:nvGrpSpPr>
              <p:cNvPr id="12879" name="Group 591"/>
              <p:cNvGrpSpPr>
                <a:grpSpLocks/>
              </p:cNvGrpSpPr>
              <p:nvPr/>
            </p:nvGrpSpPr>
            <p:grpSpPr bwMode="auto">
              <a:xfrm rot="5400000">
                <a:off x="1232" y="840"/>
                <a:ext cx="192" cy="48"/>
                <a:chOff x="960" y="2688"/>
                <a:chExt cx="192" cy="48"/>
              </a:xfrm>
            </p:grpSpPr>
            <p:sp>
              <p:nvSpPr>
                <p:cNvPr id="12880" name="Line 592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81" name="Line 593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888" name="Line 600"/>
              <p:cNvSpPr>
                <a:spLocks noChangeShapeType="1"/>
              </p:cNvSpPr>
              <p:nvPr/>
            </p:nvSpPr>
            <p:spPr bwMode="auto">
              <a:xfrm>
                <a:off x="432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89" name="Line 601"/>
              <p:cNvSpPr>
                <a:spLocks noChangeShapeType="1"/>
              </p:cNvSpPr>
              <p:nvPr/>
            </p:nvSpPr>
            <p:spPr bwMode="auto">
              <a:xfrm>
                <a:off x="1352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90" name="Line 602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91" name="Group 603"/>
              <p:cNvGrpSpPr>
                <a:grpSpLocks/>
              </p:cNvGrpSpPr>
              <p:nvPr/>
            </p:nvGrpSpPr>
            <p:grpSpPr bwMode="auto">
              <a:xfrm rot="5400000">
                <a:off x="600" y="1848"/>
                <a:ext cx="192" cy="48"/>
                <a:chOff x="960" y="2688"/>
                <a:chExt cx="192" cy="48"/>
              </a:xfrm>
            </p:grpSpPr>
            <p:sp>
              <p:nvSpPr>
                <p:cNvPr id="12892" name="Line 604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93" name="Line 605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94" name="Group 606"/>
              <p:cNvGrpSpPr>
                <a:grpSpLocks/>
              </p:cNvGrpSpPr>
              <p:nvPr/>
            </p:nvGrpSpPr>
            <p:grpSpPr bwMode="auto">
              <a:xfrm rot="5400000">
                <a:off x="1232" y="1848"/>
                <a:ext cx="192" cy="48"/>
                <a:chOff x="960" y="2688"/>
                <a:chExt cx="192" cy="48"/>
              </a:xfrm>
            </p:grpSpPr>
            <p:sp>
              <p:nvSpPr>
                <p:cNvPr id="12895" name="Line 607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96" name="Line 608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897" name="Line 609"/>
              <p:cNvSpPr>
                <a:spLocks noChangeShapeType="1"/>
              </p:cNvSpPr>
              <p:nvPr/>
            </p:nvSpPr>
            <p:spPr bwMode="auto">
              <a:xfrm>
                <a:off x="432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98" name="Line 610"/>
              <p:cNvSpPr>
                <a:spLocks noChangeShapeType="1"/>
              </p:cNvSpPr>
              <p:nvPr/>
            </p:nvSpPr>
            <p:spPr bwMode="auto">
              <a:xfrm>
                <a:off x="1352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99" name="Line 611"/>
              <p:cNvSpPr>
                <a:spLocks noChangeShapeType="1"/>
              </p:cNvSpPr>
              <p:nvPr/>
            </p:nvSpPr>
            <p:spPr bwMode="auto">
              <a:xfrm>
                <a:off x="720" y="1872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1" name="Line 613"/>
              <p:cNvSpPr>
                <a:spLocks noChangeShapeType="1"/>
              </p:cNvSpPr>
              <p:nvPr/>
            </p:nvSpPr>
            <p:spPr bwMode="auto">
              <a:xfrm>
                <a:off x="1000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2" name="Line 614"/>
              <p:cNvSpPr>
                <a:spLocks noChangeShapeType="1"/>
              </p:cNvSpPr>
              <p:nvPr/>
            </p:nvSpPr>
            <p:spPr bwMode="auto">
              <a:xfrm>
                <a:off x="1008" y="8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3" name="Line 615"/>
              <p:cNvSpPr>
                <a:spLocks noChangeShapeType="1"/>
              </p:cNvSpPr>
              <p:nvPr/>
            </p:nvSpPr>
            <p:spPr bwMode="auto">
              <a:xfrm>
                <a:off x="1000" y="12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4" name="Line 616"/>
              <p:cNvSpPr>
                <a:spLocks noChangeShapeType="1"/>
              </p:cNvSpPr>
              <p:nvPr/>
            </p:nvSpPr>
            <p:spPr bwMode="auto">
              <a:xfrm flipH="1">
                <a:off x="1000" y="1064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5" name="Freeform 617"/>
              <p:cNvSpPr>
                <a:spLocks/>
              </p:cNvSpPr>
              <p:nvPr/>
            </p:nvSpPr>
            <p:spPr bwMode="auto">
              <a:xfrm>
                <a:off x="864" y="1152"/>
                <a:ext cx="240" cy="54"/>
              </a:xfrm>
              <a:custGeom>
                <a:avLst/>
                <a:gdLst>
                  <a:gd name="T0" fmla="*/ 240 w 240"/>
                  <a:gd name="T1" fmla="*/ 6 h 54"/>
                  <a:gd name="T2" fmla="*/ 183 w 240"/>
                  <a:gd name="T3" fmla="*/ 0 h 54"/>
                  <a:gd name="T4" fmla="*/ 136 w 240"/>
                  <a:gd name="T5" fmla="*/ 6 h 54"/>
                  <a:gd name="T6" fmla="*/ 93 w 240"/>
                  <a:gd name="T7" fmla="*/ 18 h 54"/>
                  <a:gd name="T8" fmla="*/ 0 w 240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54">
                    <a:moveTo>
                      <a:pt x="240" y="6"/>
                    </a:moveTo>
                    <a:lnTo>
                      <a:pt x="183" y="0"/>
                    </a:lnTo>
                    <a:lnTo>
                      <a:pt x="136" y="6"/>
                    </a:lnTo>
                    <a:lnTo>
                      <a:pt x="93" y="18"/>
                    </a:lnTo>
                    <a:lnTo>
                      <a:pt x="0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7" name="Oval 619"/>
              <p:cNvSpPr>
                <a:spLocks noChangeArrowheads="1"/>
              </p:cNvSpPr>
              <p:nvPr/>
            </p:nvSpPr>
            <p:spPr bwMode="auto">
              <a:xfrm>
                <a:off x="984" y="10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8" name="Line 620"/>
              <p:cNvSpPr>
                <a:spLocks noChangeShapeType="1"/>
              </p:cNvSpPr>
              <p:nvPr/>
            </p:nvSpPr>
            <p:spPr bwMode="auto">
              <a:xfrm>
                <a:off x="432" y="864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09" name="Line 621"/>
              <p:cNvSpPr>
                <a:spLocks noChangeShapeType="1"/>
              </p:cNvSpPr>
              <p:nvPr/>
            </p:nvSpPr>
            <p:spPr bwMode="auto">
              <a:xfrm>
                <a:off x="1584" y="864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10" name="Oval 622"/>
              <p:cNvSpPr>
                <a:spLocks noChangeArrowheads="1"/>
              </p:cNvSpPr>
              <p:nvPr/>
            </p:nvSpPr>
            <p:spPr bwMode="auto">
              <a:xfrm>
                <a:off x="97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11" name="Oval 623"/>
              <p:cNvSpPr>
                <a:spLocks noChangeArrowheads="1"/>
              </p:cNvSpPr>
              <p:nvPr/>
            </p:nvSpPr>
            <p:spPr bwMode="auto">
              <a:xfrm>
                <a:off x="155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12" name="Oval 624"/>
              <p:cNvSpPr>
                <a:spLocks noChangeArrowheads="1"/>
              </p:cNvSpPr>
              <p:nvPr/>
            </p:nvSpPr>
            <p:spPr bwMode="auto">
              <a:xfrm>
                <a:off x="400" y="18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13" name="Oval 625"/>
              <p:cNvSpPr>
                <a:spLocks noChangeArrowheads="1"/>
              </p:cNvSpPr>
              <p:nvPr/>
            </p:nvSpPr>
            <p:spPr bwMode="auto">
              <a:xfrm>
                <a:off x="984" y="8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14" name="Line 626"/>
              <p:cNvSpPr>
                <a:spLocks noChangeShapeType="1"/>
              </p:cNvSpPr>
              <p:nvPr/>
            </p:nvSpPr>
            <p:spPr bwMode="auto">
              <a:xfrm>
                <a:off x="424" y="248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15" name="Text Box 627"/>
              <p:cNvSpPr txBox="1">
                <a:spLocks noChangeArrowheads="1"/>
              </p:cNvSpPr>
              <p:nvPr/>
            </p:nvSpPr>
            <p:spPr bwMode="auto">
              <a:xfrm>
                <a:off x="1152" y="21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  <p:sp>
            <p:nvSpPr>
              <p:cNvPr id="12916" name="Text Box 628"/>
              <p:cNvSpPr txBox="1">
                <a:spLocks noChangeArrowheads="1"/>
              </p:cNvSpPr>
              <p:nvPr/>
            </p:nvSpPr>
            <p:spPr bwMode="auto">
              <a:xfrm>
                <a:off x="782" y="211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15V</a:t>
                </a:r>
              </a:p>
            </p:txBody>
          </p:sp>
          <p:sp>
            <p:nvSpPr>
              <p:cNvPr id="12917" name="Text Box 629"/>
              <p:cNvSpPr txBox="1">
                <a:spLocks noChangeArrowheads="1"/>
              </p:cNvSpPr>
              <p:nvPr/>
            </p:nvSpPr>
            <p:spPr bwMode="auto">
              <a:xfrm>
                <a:off x="1024" y="140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15</a:t>
                </a:r>
                <a:r>
                  <a:rPr lang="en-US" altLang="zh-CN"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2918" name="Text Box 630"/>
              <p:cNvSpPr txBox="1">
                <a:spLocks noChangeArrowheads="1"/>
              </p:cNvSpPr>
              <p:nvPr/>
            </p:nvSpPr>
            <p:spPr bwMode="auto">
              <a:xfrm>
                <a:off x="1182" y="1920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2F</a:t>
                </a:r>
              </a:p>
            </p:txBody>
          </p:sp>
          <p:sp>
            <p:nvSpPr>
              <p:cNvPr id="12919" name="Text Box 631"/>
              <p:cNvSpPr txBox="1">
                <a:spLocks noChangeArrowheads="1"/>
              </p:cNvSpPr>
              <p:nvPr/>
            </p:nvSpPr>
            <p:spPr bwMode="auto">
              <a:xfrm>
                <a:off x="544" y="912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2F</a:t>
                </a:r>
              </a:p>
            </p:txBody>
          </p:sp>
          <p:sp>
            <p:nvSpPr>
              <p:cNvPr id="12920" name="Text Box 632"/>
              <p:cNvSpPr txBox="1">
                <a:spLocks noChangeArrowheads="1"/>
              </p:cNvSpPr>
              <p:nvPr/>
            </p:nvSpPr>
            <p:spPr bwMode="auto">
              <a:xfrm>
                <a:off x="1160" y="912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3F</a:t>
                </a:r>
              </a:p>
            </p:txBody>
          </p:sp>
          <p:sp>
            <p:nvSpPr>
              <p:cNvPr id="12921" name="Text Box 633"/>
              <p:cNvSpPr txBox="1">
                <a:spLocks noChangeArrowheads="1"/>
              </p:cNvSpPr>
              <p:nvPr/>
            </p:nvSpPr>
            <p:spPr bwMode="auto">
              <a:xfrm>
                <a:off x="536" y="1912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3F</a:t>
                </a:r>
              </a:p>
            </p:txBody>
          </p:sp>
          <p:sp>
            <p:nvSpPr>
              <p:cNvPr id="12925" name="Line 637"/>
              <p:cNvSpPr>
                <a:spLocks noChangeShapeType="1"/>
              </p:cNvSpPr>
              <p:nvPr/>
            </p:nvSpPr>
            <p:spPr bwMode="auto">
              <a:xfrm>
                <a:off x="992" y="132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6" name="Text Box 638"/>
              <p:cNvSpPr txBox="1">
                <a:spLocks noChangeArrowheads="1"/>
              </p:cNvSpPr>
              <p:nvPr/>
            </p:nvSpPr>
            <p:spPr bwMode="auto">
              <a:xfrm>
                <a:off x="790" y="1226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i</a:t>
                </a:r>
              </a:p>
            </p:txBody>
          </p:sp>
        </p:grpSp>
      </p:grpSp>
      <p:grpSp>
        <p:nvGrpSpPr>
          <p:cNvPr id="12929" name="Group 641"/>
          <p:cNvGrpSpPr>
            <a:grpSpLocks/>
          </p:cNvGrpSpPr>
          <p:nvPr/>
        </p:nvGrpSpPr>
        <p:grpSpPr bwMode="auto">
          <a:xfrm>
            <a:off x="990600" y="876300"/>
            <a:ext cx="1974850" cy="546100"/>
            <a:chOff x="376" y="488"/>
            <a:chExt cx="1244" cy="344"/>
          </a:xfrm>
        </p:grpSpPr>
        <p:sp>
          <p:nvSpPr>
            <p:cNvPr id="12868" name="Text Box 580"/>
            <p:cNvSpPr txBox="1">
              <a:spLocks noChangeArrowheads="1"/>
            </p:cNvSpPr>
            <p:nvPr/>
          </p:nvSpPr>
          <p:spPr bwMode="auto">
            <a:xfrm>
              <a:off x="792" y="5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12922" name="Text Box 634"/>
            <p:cNvSpPr txBox="1">
              <a:spLocks noChangeArrowheads="1"/>
            </p:cNvSpPr>
            <p:nvPr/>
          </p:nvSpPr>
          <p:spPr bwMode="auto">
            <a:xfrm>
              <a:off x="1408" y="5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12923" name="Text Box 635"/>
            <p:cNvSpPr txBox="1">
              <a:spLocks noChangeArrowheads="1"/>
            </p:cNvSpPr>
            <p:nvPr/>
          </p:nvSpPr>
          <p:spPr bwMode="auto">
            <a:xfrm>
              <a:off x="376" y="54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2924" name="Text Box 636"/>
            <p:cNvSpPr txBox="1">
              <a:spLocks noChangeArrowheads="1"/>
            </p:cNvSpPr>
            <p:nvPr/>
          </p:nvSpPr>
          <p:spPr bwMode="auto">
            <a:xfrm>
              <a:off x="1000" y="54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2927" name="Text Box 639"/>
            <p:cNvSpPr txBox="1">
              <a:spLocks noChangeArrowheads="1"/>
            </p:cNvSpPr>
            <p:nvPr/>
          </p:nvSpPr>
          <p:spPr bwMode="auto">
            <a:xfrm>
              <a:off x="1176" y="48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2928" name="Text Box 640"/>
            <p:cNvSpPr txBox="1">
              <a:spLocks noChangeArrowheads="1"/>
            </p:cNvSpPr>
            <p:nvPr/>
          </p:nvSpPr>
          <p:spPr bwMode="auto">
            <a:xfrm>
              <a:off x="568" y="50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</a:p>
          </p:txBody>
        </p:sp>
      </p:grpSp>
      <p:grpSp>
        <p:nvGrpSpPr>
          <p:cNvPr id="12936" name="Group 648"/>
          <p:cNvGrpSpPr>
            <a:grpSpLocks/>
          </p:cNvGrpSpPr>
          <p:nvPr/>
        </p:nvGrpSpPr>
        <p:grpSpPr bwMode="auto">
          <a:xfrm>
            <a:off x="4445000" y="393700"/>
            <a:ext cx="4038600" cy="2886075"/>
            <a:chOff x="2872" y="336"/>
            <a:chExt cx="2544" cy="1818"/>
          </a:xfrm>
        </p:grpSpPr>
        <p:grpSp>
          <p:nvGrpSpPr>
            <p:cNvPr id="12858" name="Group 570"/>
            <p:cNvGrpSpPr>
              <a:grpSpLocks/>
            </p:cNvGrpSpPr>
            <p:nvPr/>
          </p:nvGrpSpPr>
          <p:grpSpPr bwMode="auto">
            <a:xfrm>
              <a:off x="2880" y="336"/>
              <a:ext cx="2520" cy="1818"/>
              <a:chOff x="3000" y="672"/>
              <a:chExt cx="2520" cy="1818"/>
            </a:xfrm>
          </p:grpSpPr>
          <p:sp>
            <p:nvSpPr>
              <p:cNvPr id="12678" name="Text Box 390"/>
              <p:cNvSpPr txBox="1">
                <a:spLocks noChangeArrowheads="1"/>
              </p:cNvSpPr>
              <p:nvPr/>
            </p:nvSpPr>
            <p:spPr bwMode="auto">
              <a:xfrm>
                <a:off x="3084" y="88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679" name="Text Box 391"/>
              <p:cNvSpPr txBox="1">
                <a:spLocks noChangeArrowheads="1"/>
              </p:cNvSpPr>
              <p:nvPr/>
            </p:nvSpPr>
            <p:spPr bwMode="auto">
              <a:xfrm>
                <a:off x="3480" y="8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2680" name="Group 392"/>
              <p:cNvGrpSpPr>
                <a:grpSpLocks/>
              </p:cNvGrpSpPr>
              <p:nvPr/>
            </p:nvGrpSpPr>
            <p:grpSpPr bwMode="auto">
              <a:xfrm rot="5400000">
                <a:off x="3744" y="1128"/>
                <a:ext cx="192" cy="48"/>
                <a:chOff x="960" y="2688"/>
                <a:chExt cx="192" cy="48"/>
              </a:xfrm>
            </p:grpSpPr>
            <p:sp>
              <p:nvSpPr>
                <p:cNvPr id="12681" name="Line 39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82" name="Line 394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83" name="Group 395"/>
              <p:cNvGrpSpPr>
                <a:grpSpLocks/>
              </p:cNvGrpSpPr>
              <p:nvPr/>
            </p:nvGrpSpPr>
            <p:grpSpPr bwMode="auto">
              <a:xfrm rot="5400000">
                <a:off x="5088" y="1128"/>
                <a:ext cx="192" cy="48"/>
                <a:chOff x="960" y="2688"/>
                <a:chExt cx="192" cy="48"/>
              </a:xfrm>
            </p:grpSpPr>
            <p:sp>
              <p:nvSpPr>
                <p:cNvPr id="12684" name="Line 396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85" name="Line 397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86" name="Oval 398"/>
              <p:cNvSpPr>
                <a:spLocks noChangeAspect="1" noChangeArrowheads="1"/>
              </p:cNvSpPr>
              <p:nvPr/>
            </p:nvSpPr>
            <p:spPr bwMode="auto">
              <a:xfrm>
                <a:off x="4584" y="1032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87" name="Freeform 399"/>
              <p:cNvSpPr>
                <a:spLocks/>
              </p:cNvSpPr>
              <p:nvPr/>
            </p:nvSpPr>
            <p:spPr bwMode="auto">
              <a:xfrm>
                <a:off x="5208" y="1152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88" name="Oval 400"/>
              <p:cNvSpPr>
                <a:spLocks noChangeAspect="1" noChangeArrowheads="1"/>
              </p:cNvSpPr>
              <p:nvPr/>
            </p:nvSpPr>
            <p:spPr bwMode="auto">
              <a:xfrm>
                <a:off x="3276" y="1044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89" name="Rectangle 401"/>
              <p:cNvSpPr>
                <a:spLocks noChangeArrowheads="1"/>
              </p:cNvSpPr>
              <p:nvPr/>
            </p:nvSpPr>
            <p:spPr bwMode="auto">
              <a:xfrm>
                <a:off x="4200" y="1375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0" name="Freeform 402"/>
              <p:cNvSpPr>
                <a:spLocks/>
              </p:cNvSpPr>
              <p:nvPr/>
            </p:nvSpPr>
            <p:spPr bwMode="auto">
              <a:xfrm>
                <a:off x="3864" y="1152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91" name="Freeform 403"/>
              <p:cNvSpPr>
                <a:spLocks/>
              </p:cNvSpPr>
              <p:nvPr/>
            </p:nvSpPr>
            <p:spPr bwMode="auto">
              <a:xfrm>
                <a:off x="3012" y="1152"/>
                <a:ext cx="804" cy="1"/>
              </a:xfrm>
              <a:custGeom>
                <a:avLst/>
                <a:gdLst>
                  <a:gd name="T0" fmla="*/ 804 w 804"/>
                  <a:gd name="T1" fmla="*/ 0 h 1"/>
                  <a:gd name="T2" fmla="*/ 0 w 8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4" h="1">
                    <a:moveTo>
                      <a:pt x="8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694" name="Group 406"/>
              <p:cNvGrpSpPr>
                <a:grpSpLocks/>
              </p:cNvGrpSpPr>
              <p:nvPr/>
            </p:nvGrpSpPr>
            <p:grpSpPr bwMode="auto">
              <a:xfrm rot="5400000">
                <a:off x="3744" y="1783"/>
                <a:ext cx="192" cy="48"/>
                <a:chOff x="960" y="2688"/>
                <a:chExt cx="192" cy="48"/>
              </a:xfrm>
            </p:grpSpPr>
            <p:sp>
              <p:nvSpPr>
                <p:cNvPr id="12695" name="Line 407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96" name="Line 408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97" name="Group 409"/>
              <p:cNvGrpSpPr>
                <a:grpSpLocks/>
              </p:cNvGrpSpPr>
              <p:nvPr/>
            </p:nvGrpSpPr>
            <p:grpSpPr bwMode="auto">
              <a:xfrm rot="5400000">
                <a:off x="5088" y="1783"/>
                <a:ext cx="192" cy="48"/>
                <a:chOff x="960" y="2688"/>
                <a:chExt cx="192" cy="48"/>
              </a:xfrm>
            </p:grpSpPr>
            <p:sp>
              <p:nvSpPr>
                <p:cNvPr id="12698" name="Line 410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99" name="Line 411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00" name="Oval 412"/>
              <p:cNvSpPr>
                <a:spLocks noChangeAspect="1" noChangeArrowheads="1"/>
              </p:cNvSpPr>
              <p:nvPr/>
            </p:nvSpPr>
            <p:spPr bwMode="auto">
              <a:xfrm>
                <a:off x="4584" y="1687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1" name="Freeform 413"/>
              <p:cNvSpPr>
                <a:spLocks/>
              </p:cNvSpPr>
              <p:nvPr/>
            </p:nvSpPr>
            <p:spPr bwMode="auto">
              <a:xfrm>
                <a:off x="5208" y="1807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2" name="Oval 414"/>
              <p:cNvSpPr>
                <a:spLocks noChangeAspect="1" noChangeArrowheads="1"/>
              </p:cNvSpPr>
              <p:nvPr/>
            </p:nvSpPr>
            <p:spPr bwMode="auto">
              <a:xfrm>
                <a:off x="3276" y="1699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3" name="Freeform 415"/>
              <p:cNvSpPr>
                <a:spLocks/>
              </p:cNvSpPr>
              <p:nvPr/>
            </p:nvSpPr>
            <p:spPr bwMode="auto">
              <a:xfrm>
                <a:off x="3864" y="1807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4" name="Freeform 416"/>
              <p:cNvSpPr>
                <a:spLocks/>
              </p:cNvSpPr>
              <p:nvPr/>
            </p:nvSpPr>
            <p:spPr bwMode="auto">
              <a:xfrm>
                <a:off x="3012" y="1807"/>
                <a:ext cx="804" cy="1"/>
              </a:xfrm>
              <a:custGeom>
                <a:avLst/>
                <a:gdLst>
                  <a:gd name="T0" fmla="*/ 804 w 804"/>
                  <a:gd name="T1" fmla="*/ 0 h 1"/>
                  <a:gd name="T2" fmla="*/ 0 w 8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4" h="1">
                    <a:moveTo>
                      <a:pt x="8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5" name="Oval 417"/>
              <p:cNvSpPr>
                <a:spLocks noChangeAspect="1" noChangeArrowheads="1"/>
              </p:cNvSpPr>
              <p:nvPr/>
            </p:nvSpPr>
            <p:spPr bwMode="auto">
              <a:xfrm>
                <a:off x="4152" y="2263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" name="Freeform 418"/>
              <p:cNvSpPr>
                <a:spLocks/>
              </p:cNvSpPr>
              <p:nvPr/>
            </p:nvSpPr>
            <p:spPr bwMode="auto">
              <a:xfrm>
                <a:off x="3000" y="2383"/>
                <a:ext cx="2520" cy="1"/>
              </a:xfrm>
              <a:custGeom>
                <a:avLst/>
                <a:gdLst>
                  <a:gd name="T0" fmla="*/ 0 w 2520"/>
                  <a:gd name="T1" fmla="*/ 0 h 1"/>
                  <a:gd name="T2" fmla="*/ 2520 w 25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20" h="1">
                    <a:moveTo>
                      <a:pt x="0" y="0"/>
                    </a:moveTo>
                    <a:lnTo>
                      <a:pt x="252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09" name="Group 421"/>
              <p:cNvGrpSpPr>
                <a:grpSpLocks/>
              </p:cNvGrpSpPr>
              <p:nvPr/>
            </p:nvGrpSpPr>
            <p:grpSpPr bwMode="auto">
              <a:xfrm>
                <a:off x="3288" y="696"/>
                <a:ext cx="384" cy="405"/>
                <a:chOff x="3552" y="3045"/>
                <a:chExt cx="384" cy="405"/>
              </a:xfrm>
            </p:grpSpPr>
            <p:sp>
              <p:nvSpPr>
                <p:cNvPr id="12710" name="Text Box 422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2711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712" name="Freeform 424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3" name="Group 425"/>
              <p:cNvGrpSpPr>
                <a:grpSpLocks/>
              </p:cNvGrpSpPr>
              <p:nvPr/>
            </p:nvGrpSpPr>
            <p:grpSpPr bwMode="auto">
              <a:xfrm>
                <a:off x="4608" y="672"/>
                <a:ext cx="384" cy="405"/>
                <a:chOff x="3552" y="3045"/>
                <a:chExt cx="384" cy="405"/>
              </a:xfrm>
            </p:grpSpPr>
            <p:sp>
              <p:nvSpPr>
                <p:cNvPr id="12714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2715" name="Text Box 427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716" name="Freeform 428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7" name="Group 429"/>
              <p:cNvGrpSpPr>
                <a:grpSpLocks/>
              </p:cNvGrpSpPr>
              <p:nvPr/>
            </p:nvGrpSpPr>
            <p:grpSpPr bwMode="auto">
              <a:xfrm>
                <a:off x="3708" y="672"/>
                <a:ext cx="420" cy="405"/>
                <a:chOff x="1932" y="1872"/>
                <a:chExt cx="420" cy="405"/>
              </a:xfrm>
            </p:grpSpPr>
            <p:sp>
              <p:nvSpPr>
                <p:cNvPr id="12718" name="Text Box 430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719" name="Text Box 431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2720" name="Freeform 432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21" name="Group 433"/>
              <p:cNvGrpSpPr>
                <a:grpSpLocks/>
              </p:cNvGrpSpPr>
              <p:nvPr/>
            </p:nvGrpSpPr>
            <p:grpSpPr bwMode="auto">
              <a:xfrm>
                <a:off x="5058" y="684"/>
                <a:ext cx="420" cy="405"/>
                <a:chOff x="3258" y="1824"/>
                <a:chExt cx="420" cy="405"/>
              </a:xfrm>
            </p:grpSpPr>
            <p:sp>
              <p:nvSpPr>
                <p:cNvPr id="12722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723" name="Text Box 435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2724" name="Freeform 436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25" name="Group 437"/>
              <p:cNvGrpSpPr>
                <a:grpSpLocks/>
              </p:cNvGrpSpPr>
              <p:nvPr/>
            </p:nvGrpSpPr>
            <p:grpSpPr bwMode="auto">
              <a:xfrm>
                <a:off x="5016" y="1315"/>
                <a:ext cx="420" cy="405"/>
                <a:chOff x="1932" y="1872"/>
                <a:chExt cx="420" cy="405"/>
              </a:xfrm>
            </p:grpSpPr>
            <p:sp>
              <p:nvSpPr>
                <p:cNvPr id="12726" name="Text Box 438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727" name="Text Box 439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2728" name="Freeform 440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29" name="Group 441"/>
              <p:cNvGrpSpPr>
                <a:grpSpLocks/>
              </p:cNvGrpSpPr>
              <p:nvPr/>
            </p:nvGrpSpPr>
            <p:grpSpPr bwMode="auto">
              <a:xfrm>
                <a:off x="3720" y="1327"/>
                <a:ext cx="420" cy="405"/>
                <a:chOff x="3258" y="1824"/>
                <a:chExt cx="420" cy="405"/>
              </a:xfrm>
            </p:grpSpPr>
            <p:sp>
              <p:nvSpPr>
                <p:cNvPr id="12730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731" name="Text Box 443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2732" name="Freeform 444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33" name="Group 445"/>
              <p:cNvGrpSpPr>
                <a:grpSpLocks/>
              </p:cNvGrpSpPr>
              <p:nvPr/>
            </p:nvGrpSpPr>
            <p:grpSpPr bwMode="auto">
              <a:xfrm>
                <a:off x="3300" y="1331"/>
                <a:ext cx="384" cy="405"/>
                <a:chOff x="3552" y="3045"/>
                <a:chExt cx="384" cy="405"/>
              </a:xfrm>
            </p:grpSpPr>
            <p:sp>
              <p:nvSpPr>
                <p:cNvPr id="12734" name="Text Box 446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2735" name="Text Box 447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736" name="Freeform 448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37" name="Group 449"/>
              <p:cNvGrpSpPr>
                <a:grpSpLocks/>
              </p:cNvGrpSpPr>
              <p:nvPr/>
            </p:nvGrpSpPr>
            <p:grpSpPr bwMode="auto">
              <a:xfrm>
                <a:off x="4572" y="1872"/>
                <a:ext cx="384" cy="405"/>
                <a:chOff x="3552" y="3045"/>
                <a:chExt cx="384" cy="405"/>
              </a:xfrm>
            </p:grpSpPr>
            <p:sp>
              <p:nvSpPr>
                <p:cNvPr id="12738" name="Text Box 450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2739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740" name="Freeform 452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41" name="Text Box 453"/>
              <p:cNvSpPr txBox="1">
                <a:spLocks noChangeArrowheads="1"/>
              </p:cNvSpPr>
              <p:nvPr/>
            </p:nvSpPr>
            <p:spPr bwMode="auto">
              <a:xfrm>
                <a:off x="3096" y="1543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742" name="Text Box 454"/>
              <p:cNvSpPr txBox="1">
                <a:spLocks noChangeArrowheads="1"/>
              </p:cNvSpPr>
              <p:nvPr/>
            </p:nvSpPr>
            <p:spPr bwMode="auto">
              <a:xfrm>
                <a:off x="3456" y="15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2743" name="Text Box 455"/>
              <p:cNvSpPr txBox="1">
                <a:spLocks noChangeArrowheads="1"/>
              </p:cNvSpPr>
              <p:nvPr/>
            </p:nvSpPr>
            <p:spPr bwMode="auto">
              <a:xfrm>
                <a:off x="4416" y="88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744" name="Text Box 456"/>
              <p:cNvSpPr txBox="1">
                <a:spLocks noChangeArrowheads="1"/>
              </p:cNvSpPr>
              <p:nvPr/>
            </p:nvSpPr>
            <p:spPr bwMode="auto">
              <a:xfrm>
                <a:off x="4764" y="8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2745" name="Text Box 457"/>
              <p:cNvSpPr txBox="1">
                <a:spLocks noChangeArrowheads="1"/>
              </p:cNvSpPr>
              <p:nvPr/>
            </p:nvSpPr>
            <p:spPr bwMode="auto">
              <a:xfrm>
                <a:off x="4376" y="1771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746" name="Text Box 458"/>
              <p:cNvSpPr txBox="1">
                <a:spLocks noChangeArrowheads="1"/>
              </p:cNvSpPr>
              <p:nvPr/>
            </p:nvSpPr>
            <p:spPr bwMode="auto">
              <a:xfrm>
                <a:off x="4756" y="17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2747" name="Text Box 459"/>
              <p:cNvSpPr txBox="1">
                <a:spLocks noChangeArrowheads="1"/>
              </p:cNvSpPr>
              <p:nvPr/>
            </p:nvSpPr>
            <p:spPr bwMode="auto">
              <a:xfrm>
                <a:off x="3960" y="2095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748" name="Text Box 460"/>
              <p:cNvSpPr txBox="1">
                <a:spLocks noChangeArrowheads="1"/>
              </p:cNvSpPr>
              <p:nvPr/>
            </p:nvSpPr>
            <p:spPr bwMode="auto">
              <a:xfrm>
                <a:off x="4392" y="20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2749" name="Group 461"/>
              <p:cNvGrpSpPr>
                <a:grpSpLocks/>
              </p:cNvGrpSpPr>
              <p:nvPr/>
            </p:nvGrpSpPr>
            <p:grpSpPr bwMode="auto">
              <a:xfrm>
                <a:off x="4146" y="1903"/>
                <a:ext cx="366" cy="405"/>
                <a:chOff x="2334" y="3360"/>
                <a:chExt cx="366" cy="405"/>
              </a:xfrm>
            </p:grpSpPr>
            <p:sp>
              <p:nvSpPr>
                <p:cNvPr id="12750" name="Text Box 462"/>
                <p:cNvSpPr txBox="1">
                  <a:spLocks noChangeArrowheads="1"/>
                </p:cNvSpPr>
                <p:nvPr/>
              </p:nvSpPr>
              <p:spPr bwMode="auto">
                <a:xfrm>
                  <a:off x="2334" y="3360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15</a:t>
                  </a:r>
                </a:p>
              </p:txBody>
            </p:sp>
            <p:sp>
              <p:nvSpPr>
                <p:cNvPr id="12751" name="Text Box 463"/>
                <p:cNvSpPr txBox="1">
                  <a:spLocks noChangeArrowheads="1"/>
                </p:cNvSpPr>
                <p:nvPr/>
              </p:nvSpPr>
              <p:spPr bwMode="auto">
                <a:xfrm>
                  <a:off x="2352" y="3515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752" name="Freeform 464"/>
                <p:cNvSpPr>
                  <a:spLocks/>
                </p:cNvSpPr>
                <p:nvPr/>
              </p:nvSpPr>
              <p:spPr bwMode="auto">
                <a:xfrm>
                  <a:off x="2388" y="3563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59" name="Line 471"/>
              <p:cNvSpPr>
                <a:spLocks noChangeShapeType="1"/>
              </p:cNvSpPr>
              <p:nvPr/>
            </p:nvSpPr>
            <p:spPr bwMode="auto">
              <a:xfrm>
                <a:off x="4246" y="1183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64" name="Line 476"/>
              <p:cNvSpPr>
                <a:spLocks noChangeShapeType="1"/>
              </p:cNvSpPr>
              <p:nvPr/>
            </p:nvSpPr>
            <p:spPr bwMode="auto">
              <a:xfrm>
                <a:off x="4246" y="113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65" name="Line 477"/>
              <p:cNvSpPr>
                <a:spLocks noChangeShapeType="1"/>
              </p:cNvSpPr>
              <p:nvPr/>
            </p:nvSpPr>
            <p:spPr bwMode="auto">
              <a:xfrm>
                <a:off x="4246" y="161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66" name="Text Box 478"/>
              <p:cNvSpPr txBox="1">
                <a:spLocks noChangeArrowheads="1"/>
              </p:cNvSpPr>
              <p:nvPr/>
            </p:nvSpPr>
            <p:spPr bwMode="auto">
              <a:xfrm>
                <a:off x="4236" y="1327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10</a:t>
                </a:r>
                <a:r>
                  <a:rPr lang="en-US" altLang="zh-CN">
                    <a:sym typeface="Symbol" pitchFamily="18" charset="2"/>
                  </a:rPr>
                  <a:t></a:t>
                </a:r>
                <a:endParaRPr lang="en-US" altLang="zh-CN"/>
              </a:p>
            </p:txBody>
          </p:sp>
          <p:sp>
            <p:nvSpPr>
              <p:cNvPr id="12767" name="Text Box 479"/>
              <p:cNvSpPr txBox="1">
                <a:spLocks noChangeArrowheads="1"/>
              </p:cNvSpPr>
              <p:nvPr/>
            </p:nvSpPr>
            <p:spPr bwMode="auto">
              <a:xfrm>
                <a:off x="3860" y="1133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I(S)</a:t>
                </a:r>
              </a:p>
            </p:txBody>
          </p:sp>
          <p:sp>
            <p:nvSpPr>
              <p:cNvPr id="12856" name="Line 568"/>
              <p:cNvSpPr>
                <a:spLocks noChangeShapeType="1"/>
              </p:cNvSpPr>
              <p:nvPr/>
            </p:nvSpPr>
            <p:spPr bwMode="auto">
              <a:xfrm>
                <a:off x="3014" y="114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57" name="Line 569"/>
              <p:cNvSpPr>
                <a:spLocks noChangeShapeType="1"/>
              </p:cNvSpPr>
              <p:nvPr/>
            </p:nvSpPr>
            <p:spPr bwMode="auto">
              <a:xfrm>
                <a:off x="5520" y="114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06" name="Oval 618"/>
            <p:cNvSpPr>
              <a:spLocks noChangeArrowheads="1"/>
            </p:cNvSpPr>
            <p:nvPr/>
          </p:nvSpPr>
          <p:spPr bwMode="auto">
            <a:xfrm>
              <a:off x="2872" y="144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33" name="Oval 645"/>
            <p:cNvSpPr>
              <a:spLocks noChangeArrowheads="1"/>
            </p:cNvSpPr>
            <p:nvPr/>
          </p:nvSpPr>
          <p:spPr bwMode="auto">
            <a:xfrm>
              <a:off x="410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34" name="Oval 646"/>
            <p:cNvSpPr>
              <a:spLocks noChangeArrowheads="1"/>
            </p:cNvSpPr>
            <p:nvPr/>
          </p:nvSpPr>
          <p:spPr bwMode="auto">
            <a:xfrm>
              <a:off x="5368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35" name="Oval 647"/>
            <p:cNvSpPr>
              <a:spLocks noChangeArrowheads="1"/>
            </p:cNvSpPr>
            <p:nvPr/>
          </p:nvSpPr>
          <p:spPr bwMode="auto">
            <a:xfrm>
              <a:off x="4104" y="784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37" name="Text Box 649"/>
          <p:cNvSpPr txBox="1">
            <a:spLocks noChangeArrowheads="1"/>
          </p:cNvSpPr>
          <p:nvPr/>
        </p:nvSpPr>
        <p:spPr bwMode="auto">
          <a:xfrm>
            <a:off x="304800" y="5397500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楷体_GB2312" pitchFamily="49" charset="-122"/>
              </a:rPr>
              <a:t>解法一、应用戴维南定理</a:t>
            </a:r>
          </a:p>
        </p:txBody>
      </p:sp>
      <p:grpSp>
        <p:nvGrpSpPr>
          <p:cNvPr id="12938" name="Group 650"/>
          <p:cNvGrpSpPr>
            <a:grpSpLocks/>
          </p:cNvGrpSpPr>
          <p:nvPr/>
        </p:nvGrpSpPr>
        <p:grpSpPr bwMode="auto">
          <a:xfrm>
            <a:off x="4419600" y="3736975"/>
            <a:ext cx="4038600" cy="2765425"/>
            <a:chOff x="192" y="2160"/>
            <a:chExt cx="2544" cy="1742"/>
          </a:xfrm>
        </p:grpSpPr>
        <p:grpSp>
          <p:nvGrpSpPr>
            <p:cNvPr id="12939" name="Group 651"/>
            <p:cNvGrpSpPr>
              <a:grpSpLocks/>
            </p:cNvGrpSpPr>
            <p:nvPr/>
          </p:nvGrpSpPr>
          <p:grpSpPr bwMode="auto">
            <a:xfrm>
              <a:off x="192" y="2160"/>
              <a:ext cx="2544" cy="1742"/>
              <a:chOff x="2880" y="288"/>
              <a:chExt cx="2544" cy="1742"/>
            </a:xfrm>
          </p:grpSpPr>
          <p:sp>
            <p:nvSpPr>
              <p:cNvPr id="12940" name="Text Box 652"/>
              <p:cNvSpPr txBox="1">
                <a:spLocks noChangeArrowheads="1"/>
              </p:cNvSpPr>
              <p:nvPr/>
            </p:nvSpPr>
            <p:spPr bwMode="auto">
              <a:xfrm>
                <a:off x="2988" y="50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2941" name="Text Box 653"/>
              <p:cNvSpPr txBox="1">
                <a:spLocks noChangeArrowheads="1"/>
              </p:cNvSpPr>
              <p:nvPr/>
            </p:nvSpPr>
            <p:spPr bwMode="auto">
              <a:xfrm>
                <a:off x="3384" y="4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2942" name="Group 654"/>
              <p:cNvGrpSpPr>
                <a:grpSpLocks/>
              </p:cNvGrpSpPr>
              <p:nvPr/>
            </p:nvGrpSpPr>
            <p:grpSpPr bwMode="auto">
              <a:xfrm rot="5400000">
                <a:off x="3648" y="744"/>
                <a:ext cx="192" cy="48"/>
                <a:chOff x="960" y="2688"/>
                <a:chExt cx="192" cy="48"/>
              </a:xfrm>
            </p:grpSpPr>
            <p:sp>
              <p:nvSpPr>
                <p:cNvPr id="12943" name="Line 655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44" name="Line 656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45" name="Group 657"/>
              <p:cNvGrpSpPr>
                <a:grpSpLocks/>
              </p:cNvGrpSpPr>
              <p:nvPr/>
            </p:nvGrpSpPr>
            <p:grpSpPr bwMode="auto">
              <a:xfrm rot="5400000">
                <a:off x="4992" y="744"/>
                <a:ext cx="192" cy="48"/>
                <a:chOff x="960" y="2688"/>
                <a:chExt cx="192" cy="48"/>
              </a:xfrm>
            </p:grpSpPr>
            <p:sp>
              <p:nvSpPr>
                <p:cNvPr id="12946" name="Line 658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47" name="Line 659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48" name="Oval 660"/>
              <p:cNvSpPr>
                <a:spLocks noChangeAspect="1" noChangeArrowheads="1"/>
              </p:cNvSpPr>
              <p:nvPr/>
            </p:nvSpPr>
            <p:spPr bwMode="auto">
              <a:xfrm>
                <a:off x="4488" y="648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49" name="Freeform 661"/>
              <p:cNvSpPr>
                <a:spLocks/>
              </p:cNvSpPr>
              <p:nvPr/>
            </p:nvSpPr>
            <p:spPr bwMode="auto">
              <a:xfrm>
                <a:off x="5112" y="768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0" name="Oval 662"/>
              <p:cNvSpPr>
                <a:spLocks noChangeAspect="1" noChangeArrowheads="1"/>
              </p:cNvSpPr>
              <p:nvPr/>
            </p:nvSpPr>
            <p:spPr bwMode="auto">
              <a:xfrm>
                <a:off x="3180" y="660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51" name="Freeform 663"/>
              <p:cNvSpPr>
                <a:spLocks/>
              </p:cNvSpPr>
              <p:nvPr/>
            </p:nvSpPr>
            <p:spPr bwMode="auto">
              <a:xfrm>
                <a:off x="3768" y="768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52" name="Freeform 664"/>
              <p:cNvSpPr>
                <a:spLocks/>
              </p:cNvSpPr>
              <p:nvPr/>
            </p:nvSpPr>
            <p:spPr bwMode="auto">
              <a:xfrm>
                <a:off x="2892" y="761"/>
                <a:ext cx="828" cy="7"/>
              </a:xfrm>
              <a:custGeom>
                <a:avLst/>
                <a:gdLst>
                  <a:gd name="T0" fmla="*/ 828 w 828"/>
                  <a:gd name="T1" fmla="*/ 7 h 7"/>
                  <a:gd name="T2" fmla="*/ 0 w 828"/>
                  <a:gd name="T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28" h="7">
                    <a:moveTo>
                      <a:pt x="828" y="7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53" name="Group 665"/>
              <p:cNvGrpSpPr>
                <a:grpSpLocks/>
              </p:cNvGrpSpPr>
              <p:nvPr/>
            </p:nvGrpSpPr>
            <p:grpSpPr bwMode="auto">
              <a:xfrm rot="5400000">
                <a:off x="3648" y="1323"/>
                <a:ext cx="192" cy="48"/>
                <a:chOff x="960" y="2688"/>
                <a:chExt cx="192" cy="48"/>
              </a:xfrm>
            </p:grpSpPr>
            <p:sp>
              <p:nvSpPr>
                <p:cNvPr id="12954" name="Line 666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55" name="Line 667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56" name="Group 668"/>
              <p:cNvGrpSpPr>
                <a:grpSpLocks/>
              </p:cNvGrpSpPr>
              <p:nvPr/>
            </p:nvGrpSpPr>
            <p:grpSpPr bwMode="auto">
              <a:xfrm rot="5400000">
                <a:off x="4992" y="1323"/>
                <a:ext cx="192" cy="48"/>
                <a:chOff x="960" y="2688"/>
                <a:chExt cx="192" cy="48"/>
              </a:xfrm>
            </p:grpSpPr>
            <p:sp>
              <p:nvSpPr>
                <p:cNvPr id="12957" name="Line 669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58" name="Line 670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59" name="Oval 671"/>
              <p:cNvSpPr>
                <a:spLocks noChangeAspect="1" noChangeArrowheads="1"/>
              </p:cNvSpPr>
              <p:nvPr/>
            </p:nvSpPr>
            <p:spPr bwMode="auto">
              <a:xfrm>
                <a:off x="4488" y="1227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0" name="Freeform 672"/>
              <p:cNvSpPr>
                <a:spLocks/>
              </p:cNvSpPr>
              <p:nvPr/>
            </p:nvSpPr>
            <p:spPr bwMode="auto">
              <a:xfrm>
                <a:off x="5112" y="1347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1" name="Oval 673"/>
              <p:cNvSpPr>
                <a:spLocks noChangeAspect="1" noChangeArrowheads="1"/>
              </p:cNvSpPr>
              <p:nvPr/>
            </p:nvSpPr>
            <p:spPr bwMode="auto">
              <a:xfrm>
                <a:off x="3180" y="1239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2" name="Freeform 674"/>
              <p:cNvSpPr>
                <a:spLocks/>
              </p:cNvSpPr>
              <p:nvPr/>
            </p:nvSpPr>
            <p:spPr bwMode="auto">
              <a:xfrm>
                <a:off x="3768" y="1347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3" name="Freeform 675"/>
              <p:cNvSpPr>
                <a:spLocks/>
              </p:cNvSpPr>
              <p:nvPr/>
            </p:nvSpPr>
            <p:spPr bwMode="auto">
              <a:xfrm>
                <a:off x="2916" y="1347"/>
                <a:ext cx="804" cy="1"/>
              </a:xfrm>
              <a:custGeom>
                <a:avLst/>
                <a:gdLst>
                  <a:gd name="T0" fmla="*/ 804 w 804"/>
                  <a:gd name="T1" fmla="*/ 0 h 1"/>
                  <a:gd name="T2" fmla="*/ 0 w 8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4" h="1">
                    <a:moveTo>
                      <a:pt x="8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4" name="Oval 676"/>
              <p:cNvSpPr>
                <a:spLocks noChangeAspect="1" noChangeArrowheads="1"/>
              </p:cNvSpPr>
              <p:nvPr/>
            </p:nvSpPr>
            <p:spPr bwMode="auto">
              <a:xfrm>
                <a:off x="4056" y="1803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65" name="Freeform 677"/>
              <p:cNvSpPr>
                <a:spLocks/>
              </p:cNvSpPr>
              <p:nvPr/>
            </p:nvSpPr>
            <p:spPr bwMode="auto">
              <a:xfrm>
                <a:off x="2904" y="1923"/>
                <a:ext cx="2520" cy="1"/>
              </a:xfrm>
              <a:custGeom>
                <a:avLst/>
                <a:gdLst>
                  <a:gd name="T0" fmla="*/ 0 w 2520"/>
                  <a:gd name="T1" fmla="*/ 0 h 1"/>
                  <a:gd name="T2" fmla="*/ 2520 w 25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20" h="1">
                    <a:moveTo>
                      <a:pt x="0" y="0"/>
                    </a:moveTo>
                    <a:lnTo>
                      <a:pt x="252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66" name="Freeform 678"/>
              <p:cNvSpPr>
                <a:spLocks/>
              </p:cNvSpPr>
              <p:nvPr/>
            </p:nvSpPr>
            <p:spPr bwMode="auto">
              <a:xfrm>
                <a:off x="2905" y="749"/>
                <a:ext cx="4" cy="1194"/>
              </a:xfrm>
              <a:custGeom>
                <a:avLst/>
                <a:gdLst>
                  <a:gd name="T0" fmla="*/ 4 w 4"/>
                  <a:gd name="T1" fmla="*/ 0 h 1194"/>
                  <a:gd name="T2" fmla="*/ 0 w 4"/>
                  <a:gd name="T3" fmla="*/ 1194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1194">
                    <a:moveTo>
                      <a:pt x="4" y="0"/>
                    </a:moveTo>
                    <a:lnTo>
                      <a:pt x="0" y="119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67" name="Group 679"/>
              <p:cNvGrpSpPr>
                <a:grpSpLocks/>
              </p:cNvGrpSpPr>
              <p:nvPr/>
            </p:nvGrpSpPr>
            <p:grpSpPr bwMode="auto">
              <a:xfrm>
                <a:off x="3192" y="312"/>
                <a:ext cx="384" cy="405"/>
                <a:chOff x="3552" y="3045"/>
                <a:chExt cx="384" cy="405"/>
              </a:xfrm>
            </p:grpSpPr>
            <p:sp>
              <p:nvSpPr>
                <p:cNvPr id="12968" name="Text Box 680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2969" name="Text Box 681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970" name="Freeform 682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71" name="Group 683"/>
              <p:cNvGrpSpPr>
                <a:grpSpLocks/>
              </p:cNvGrpSpPr>
              <p:nvPr/>
            </p:nvGrpSpPr>
            <p:grpSpPr bwMode="auto">
              <a:xfrm>
                <a:off x="4512" y="288"/>
                <a:ext cx="384" cy="405"/>
                <a:chOff x="3552" y="3045"/>
                <a:chExt cx="384" cy="405"/>
              </a:xfrm>
            </p:grpSpPr>
            <p:sp>
              <p:nvSpPr>
                <p:cNvPr id="12972" name="Text Box 684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2973" name="Text Box 685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974" name="Freeform 686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75" name="Group 687"/>
              <p:cNvGrpSpPr>
                <a:grpSpLocks/>
              </p:cNvGrpSpPr>
              <p:nvPr/>
            </p:nvGrpSpPr>
            <p:grpSpPr bwMode="auto">
              <a:xfrm>
                <a:off x="3612" y="288"/>
                <a:ext cx="420" cy="405"/>
                <a:chOff x="1932" y="1872"/>
                <a:chExt cx="420" cy="405"/>
              </a:xfrm>
            </p:grpSpPr>
            <p:sp>
              <p:nvSpPr>
                <p:cNvPr id="12976" name="Text Box 688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977" name="Text Box 689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2978" name="Freeform 690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79" name="Group 691"/>
              <p:cNvGrpSpPr>
                <a:grpSpLocks/>
              </p:cNvGrpSpPr>
              <p:nvPr/>
            </p:nvGrpSpPr>
            <p:grpSpPr bwMode="auto">
              <a:xfrm>
                <a:off x="4962" y="300"/>
                <a:ext cx="420" cy="405"/>
                <a:chOff x="3258" y="1824"/>
                <a:chExt cx="420" cy="405"/>
              </a:xfrm>
            </p:grpSpPr>
            <p:sp>
              <p:nvSpPr>
                <p:cNvPr id="12980" name="Text Box 692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981" name="Text Box 693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2982" name="Freeform 694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83" name="Group 695"/>
              <p:cNvGrpSpPr>
                <a:grpSpLocks/>
              </p:cNvGrpSpPr>
              <p:nvPr/>
            </p:nvGrpSpPr>
            <p:grpSpPr bwMode="auto">
              <a:xfrm>
                <a:off x="4920" y="855"/>
                <a:ext cx="420" cy="405"/>
                <a:chOff x="1932" y="1872"/>
                <a:chExt cx="420" cy="405"/>
              </a:xfrm>
            </p:grpSpPr>
            <p:sp>
              <p:nvSpPr>
                <p:cNvPr id="12984" name="Text Box 696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985" name="Text Box 697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2986" name="Freeform 698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87" name="Group 699"/>
              <p:cNvGrpSpPr>
                <a:grpSpLocks/>
              </p:cNvGrpSpPr>
              <p:nvPr/>
            </p:nvGrpSpPr>
            <p:grpSpPr bwMode="auto">
              <a:xfrm>
                <a:off x="3624" y="867"/>
                <a:ext cx="420" cy="405"/>
                <a:chOff x="3258" y="1824"/>
                <a:chExt cx="420" cy="405"/>
              </a:xfrm>
            </p:grpSpPr>
            <p:sp>
              <p:nvSpPr>
                <p:cNvPr id="12988" name="Text Box 700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2989" name="Text Box 701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2990" name="Freeform 702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91" name="Group 703"/>
              <p:cNvGrpSpPr>
                <a:grpSpLocks/>
              </p:cNvGrpSpPr>
              <p:nvPr/>
            </p:nvGrpSpPr>
            <p:grpSpPr bwMode="auto">
              <a:xfrm>
                <a:off x="3204" y="891"/>
                <a:ext cx="384" cy="405"/>
                <a:chOff x="3552" y="3045"/>
                <a:chExt cx="384" cy="405"/>
              </a:xfrm>
            </p:grpSpPr>
            <p:sp>
              <p:nvSpPr>
                <p:cNvPr id="12992" name="Text Box 704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2993" name="Text Box 705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994" name="Freeform 706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95" name="Group 707"/>
              <p:cNvGrpSpPr>
                <a:grpSpLocks/>
              </p:cNvGrpSpPr>
              <p:nvPr/>
            </p:nvGrpSpPr>
            <p:grpSpPr bwMode="auto">
              <a:xfrm>
                <a:off x="4512" y="867"/>
                <a:ext cx="384" cy="405"/>
                <a:chOff x="3552" y="3045"/>
                <a:chExt cx="384" cy="405"/>
              </a:xfrm>
            </p:grpSpPr>
            <p:sp>
              <p:nvSpPr>
                <p:cNvPr id="12996" name="Text Box 708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2997" name="Text Box 709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2998" name="Freeform 710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99" name="Text Box 711"/>
              <p:cNvSpPr txBox="1">
                <a:spLocks noChangeArrowheads="1"/>
              </p:cNvSpPr>
              <p:nvPr/>
            </p:nvSpPr>
            <p:spPr bwMode="auto">
              <a:xfrm>
                <a:off x="3000" y="1083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000" name="Text Box 712"/>
              <p:cNvSpPr txBox="1">
                <a:spLocks noChangeArrowheads="1"/>
              </p:cNvSpPr>
              <p:nvPr/>
            </p:nvSpPr>
            <p:spPr bwMode="auto">
              <a:xfrm>
                <a:off x="3360" y="10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001" name="Text Box 713"/>
              <p:cNvSpPr txBox="1">
                <a:spLocks noChangeArrowheads="1"/>
              </p:cNvSpPr>
              <p:nvPr/>
            </p:nvSpPr>
            <p:spPr bwMode="auto">
              <a:xfrm>
                <a:off x="4320" y="50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002" name="Text Box 714"/>
              <p:cNvSpPr txBox="1">
                <a:spLocks noChangeArrowheads="1"/>
              </p:cNvSpPr>
              <p:nvPr/>
            </p:nvSpPr>
            <p:spPr bwMode="auto">
              <a:xfrm>
                <a:off x="4668" y="4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003" name="Text Box 715"/>
              <p:cNvSpPr txBox="1">
                <a:spLocks noChangeArrowheads="1"/>
              </p:cNvSpPr>
              <p:nvPr/>
            </p:nvSpPr>
            <p:spPr bwMode="auto">
              <a:xfrm>
                <a:off x="4360" y="1083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004" name="Text Box 716"/>
              <p:cNvSpPr txBox="1">
                <a:spLocks noChangeArrowheads="1"/>
              </p:cNvSpPr>
              <p:nvPr/>
            </p:nvSpPr>
            <p:spPr bwMode="auto">
              <a:xfrm>
                <a:off x="4656" y="10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005" name="Text Box 717"/>
              <p:cNvSpPr txBox="1">
                <a:spLocks noChangeArrowheads="1"/>
              </p:cNvSpPr>
              <p:nvPr/>
            </p:nvSpPr>
            <p:spPr bwMode="auto">
              <a:xfrm>
                <a:off x="3864" y="1635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006" name="Text Box 718"/>
              <p:cNvSpPr txBox="1">
                <a:spLocks noChangeArrowheads="1"/>
              </p:cNvSpPr>
              <p:nvPr/>
            </p:nvSpPr>
            <p:spPr bwMode="auto">
              <a:xfrm>
                <a:off x="4296" y="163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3007" name="Group 719"/>
              <p:cNvGrpSpPr>
                <a:grpSpLocks/>
              </p:cNvGrpSpPr>
              <p:nvPr/>
            </p:nvGrpSpPr>
            <p:grpSpPr bwMode="auto">
              <a:xfrm>
                <a:off x="4050" y="1443"/>
                <a:ext cx="366" cy="405"/>
                <a:chOff x="2334" y="3360"/>
                <a:chExt cx="366" cy="405"/>
              </a:xfrm>
            </p:grpSpPr>
            <p:sp>
              <p:nvSpPr>
                <p:cNvPr id="13008" name="Text Box 720"/>
                <p:cNvSpPr txBox="1">
                  <a:spLocks noChangeArrowheads="1"/>
                </p:cNvSpPr>
                <p:nvPr/>
              </p:nvSpPr>
              <p:spPr bwMode="auto">
                <a:xfrm>
                  <a:off x="2334" y="3360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15</a:t>
                  </a:r>
                </a:p>
              </p:txBody>
            </p:sp>
            <p:sp>
              <p:nvSpPr>
                <p:cNvPr id="13009" name="Text Box 721"/>
                <p:cNvSpPr txBox="1">
                  <a:spLocks noChangeArrowheads="1"/>
                </p:cNvSpPr>
                <p:nvPr/>
              </p:nvSpPr>
              <p:spPr bwMode="auto">
                <a:xfrm>
                  <a:off x="2352" y="3515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010" name="Freeform 722"/>
                <p:cNvSpPr>
                  <a:spLocks/>
                </p:cNvSpPr>
                <p:nvPr/>
              </p:nvSpPr>
              <p:spPr bwMode="auto">
                <a:xfrm>
                  <a:off x="2388" y="3563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011" name="Oval 723"/>
              <p:cNvSpPr>
                <a:spLocks noChangeAspect="1" noChangeArrowheads="1"/>
              </p:cNvSpPr>
              <p:nvPr/>
            </p:nvSpPr>
            <p:spPr bwMode="auto">
              <a:xfrm>
                <a:off x="2880" y="1322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2" name="Oval 724"/>
              <p:cNvSpPr>
                <a:spLocks noChangeAspect="1" noChangeArrowheads="1"/>
              </p:cNvSpPr>
              <p:nvPr/>
            </p:nvSpPr>
            <p:spPr bwMode="auto">
              <a:xfrm>
                <a:off x="4128" y="731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3" name="Oval 725"/>
              <p:cNvSpPr>
                <a:spLocks noChangeAspect="1" noChangeArrowheads="1"/>
              </p:cNvSpPr>
              <p:nvPr/>
            </p:nvSpPr>
            <p:spPr bwMode="auto">
              <a:xfrm>
                <a:off x="4128" y="1322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14" name="Freeform 726"/>
              <p:cNvSpPr>
                <a:spLocks/>
              </p:cNvSpPr>
              <p:nvPr/>
            </p:nvSpPr>
            <p:spPr bwMode="auto">
              <a:xfrm>
                <a:off x="5421" y="768"/>
                <a:ext cx="3" cy="1163"/>
              </a:xfrm>
              <a:custGeom>
                <a:avLst/>
                <a:gdLst>
                  <a:gd name="T0" fmla="*/ 3 w 3"/>
                  <a:gd name="T1" fmla="*/ 0 h 1163"/>
                  <a:gd name="T2" fmla="*/ 0 w 3"/>
                  <a:gd name="T3" fmla="*/ 1163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163">
                    <a:moveTo>
                      <a:pt x="3" y="0"/>
                    </a:moveTo>
                    <a:lnTo>
                      <a:pt x="0" y="11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15" name="Group 727"/>
            <p:cNvGrpSpPr>
              <a:grpSpLocks/>
            </p:cNvGrpSpPr>
            <p:nvPr/>
          </p:nvGrpSpPr>
          <p:grpSpPr bwMode="auto">
            <a:xfrm>
              <a:off x="1306" y="2610"/>
              <a:ext cx="423" cy="654"/>
              <a:chOff x="4136" y="1266"/>
              <a:chExt cx="423" cy="654"/>
            </a:xfrm>
          </p:grpSpPr>
          <p:sp>
            <p:nvSpPr>
              <p:cNvPr id="13016" name="Text Box 728"/>
              <p:cNvSpPr txBox="1">
                <a:spLocks noChangeArrowheads="1"/>
              </p:cNvSpPr>
              <p:nvPr/>
            </p:nvSpPr>
            <p:spPr bwMode="auto">
              <a:xfrm>
                <a:off x="4194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017" name="Text Box 729"/>
              <p:cNvSpPr txBox="1">
                <a:spLocks noChangeArrowheads="1"/>
              </p:cNvSpPr>
              <p:nvPr/>
            </p:nvSpPr>
            <p:spPr bwMode="auto">
              <a:xfrm>
                <a:off x="4136" y="126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+</a:t>
                </a:r>
              </a:p>
            </p:txBody>
          </p:sp>
          <p:sp>
            <p:nvSpPr>
              <p:cNvPr id="13018" name="Text Box 730"/>
              <p:cNvSpPr txBox="1">
                <a:spLocks noChangeArrowheads="1"/>
              </p:cNvSpPr>
              <p:nvPr/>
            </p:nvSpPr>
            <p:spPr bwMode="auto">
              <a:xfrm>
                <a:off x="4148" y="1448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0C</a:t>
                </a:r>
                <a:endParaRPr lang="en-US" altLang="zh-C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6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6" grpId="0" autoUpdateAnimBg="0"/>
      <p:bldP spid="129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3657600" y="6013450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i(t)=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 0.3e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–0.04t       </a:t>
            </a:r>
          </a:p>
        </p:txBody>
      </p:sp>
      <p:grpSp>
        <p:nvGrpSpPr>
          <p:cNvPr id="37010" name="Group 146"/>
          <p:cNvGrpSpPr>
            <a:grpSpLocks/>
          </p:cNvGrpSpPr>
          <p:nvPr/>
        </p:nvGrpSpPr>
        <p:grpSpPr bwMode="auto">
          <a:xfrm>
            <a:off x="990600" y="4572000"/>
            <a:ext cx="2343150" cy="1765300"/>
            <a:chOff x="432" y="192"/>
            <a:chExt cx="1476" cy="1112"/>
          </a:xfrm>
        </p:grpSpPr>
        <p:sp>
          <p:nvSpPr>
            <p:cNvPr id="36867" name="Text Box 3"/>
            <p:cNvSpPr txBox="1">
              <a:spLocks noChangeArrowheads="1"/>
            </p:cNvSpPr>
            <p:nvPr/>
          </p:nvSpPr>
          <p:spPr bwMode="auto">
            <a:xfrm>
              <a:off x="550" y="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36868" name="Oval 4"/>
            <p:cNvSpPr>
              <a:spLocks noChangeAspect="1" noChangeArrowheads="1"/>
            </p:cNvSpPr>
            <p:nvPr/>
          </p:nvSpPr>
          <p:spPr bwMode="auto">
            <a:xfrm>
              <a:off x="432" y="460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464" y="948"/>
              <a:ext cx="192" cy="48"/>
              <a:chOff x="960" y="2688"/>
              <a:chExt cx="192" cy="48"/>
            </a:xfrm>
          </p:grpSpPr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1" name="Line 7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320" y="616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Freeform 9"/>
            <p:cNvSpPr>
              <a:spLocks/>
            </p:cNvSpPr>
            <p:nvPr/>
          </p:nvSpPr>
          <p:spPr bwMode="auto">
            <a:xfrm>
              <a:off x="552" y="192"/>
              <a:ext cx="1" cy="752"/>
            </a:xfrm>
            <a:custGeom>
              <a:avLst/>
              <a:gdLst>
                <a:gd name="T0" fmla="*/ 0 w 1"/>
                <a:gd name="T1" fmla="*/ 0 h 752"/>
                <a:gd name="T2" fmla="*/ 0 w 1"/>
                <a:gd name="T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52">
                  <a:moveTo>
                    <a:pt x="0" y="0"/>
                  </a:moveTo>
                  <a:lnTo>
                    <a:pt x="0" y="7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Freeform 10"/>
            <p:cNvSpPr>
              <a:spLocks/>
            </p:cNvSpPr>
            <p:nvPr/>
          </p:nvSpPr>
          <p:spPr bwMode="auto">
            <a:xfrm>
              <a:off x="552" y="1000"/>
              <a:ext cx="1" cy="304"/>
            </a:xfrm>
            <a:custGeom>
              <a:avLst/>
              <a:gdLst>
                <a:gd name="T0" fmla="*/ 0 w 1"/>
                <a:gd name="T1" fmla="*/ 0 h 304"/>
                <a:gd name="T2" fmla="*/ 0 w 1"/>
                <a:gd name="T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4">
                  <a:moveTo>
                    <a:pt x="0" y="0"/>
                  </a:moveTo>
                  <a:lnTo>
                    <a:pt x="0" y="3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552" y="19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552" y="130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1368" y="196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0 w 1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0">
                  <a:moveTo>
                    <a:pt x="0" y="0"/>
                  </a:move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1368" y="856"/>
              <a:ext cx="1" cy="444"/>
            </a:xfrm>
            <a:custGeom>
              <a:avLst/>
              <a:gdLst>
                <a:gd name="T0" fmla="*/ 0 w 1"/>
                <a:gd name="T1" fmla="*/ 0 h 444"/>
                <a:gd name="T2" fmla="*/ 0 w 1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4">
                  <a:moveTo>
                    <a:pt x="0" y="0"/>
                  </a:moveTo>
                  <a:lnTo>
                    <a:pt x="0" y="4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1380" y="61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10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368" y="34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1406" y="289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I(S)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540" y="24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824" y="346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816" y="51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36886" name="Freeform 22"/>
            <p:cNvSpPr>
              <a:spLocks/>
            </p:cNvSpPr>
            <p:nvPr/>
          </p:nvSpPr>
          <p:spPr bwMode="auto">
            <a:xfrm>
              <a:off x="852" y="567"/>
              <a:ext cx="148" cy="1"/>
            </a:xfrm>
            <a:custGeom>
              <a:avLst/>
              <a:gdLst>
                <a:gd name="T0" fmla="*/ 0 w 148"/>
                <a:gd name="T1" fmla="*/ 0 h 1"/>
                <a:gd name="T2" fmla="*/ 148 w 1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">
                  <a:moveTo>
                    <a:pt x="0" y="0"/>
                  </a:moveTo>
                  <a:lnTo>
                    <a:pt x="1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612" y="760"/>
              <a:ext cx="672" cy="417"/>
              <a:chOff x="1116" y="3348"/>
              <a:chExt cx="672" cy="417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1158" y="3348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  <p:sp>
            <p:nvSpPr>
              <p:cNvPr id="36889" name="Text Box 25"/>
              <p:cNvSpPr txBox="1">
                <a:spLocks noChangeArrowheads="1"/>
              </p:cNvSpPr>
              <p:nvPr/>
            </p:nvSpPr>
            <p:spPr bwMode="auto">
              <a:xfrm>
                <a:off x="1116" y="3515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5S</a:t>
                </a:r>
              </a:p>
            </p:txBody>
          </p:sp>
          <p:sp>
            <p:nvSpPr>
              <p:cNvPr id="36890" name="Freeform 26"/>
              <p:cNvSpPr>
                <a:spLocks/>
              </p:cNvSpPr>
              <p:nvPr/>
            </p:nvSpPr>
            <p:spPr bwMode="auto">
              <a:xfrm>
                <a:off x="1176" y="3551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09" name="Text Box 145"/>
            <p:cNvSpPr txBox="1">
              <a:spLocks noChangeArrowheads="1"/>
            </p:cNvSpPr>
            <p:nvPr/>
          </p:nvSpPr>
          <p:spPr bwMode="auto">
            <a:xfrm>
              <a:off x="672" y="4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</p:grpSp>
      <p:grpSp>
        <p:nvGrpSpPr>
          <p:cNvPr id="37011" name="Group 147"/>
          <p:cNvGrpSpPr>
            <a:grpSpLocks/>
          </p:cNvGrpSpPr>
          <p:nvPr/>
        </p:nvGrpSpPr>
        <p:grpSpPr bwMode="auto">
          <a:xfrm>
            <a:off x="5105400" y="3503613"/>
            <a:ext cx="3467100" cy="1220787"/>
            <a:chOff x="504" y="3264"/>
            <a:chExt cx="2184" cy="769"/>
          </a:xfrm>
        </p:grpSpPr>
        <p:sp>
          <p:nvSpPr>
            <p:cNvPr id="37012" name="Text Box 148"/>
            <p:cNvSpPr txBox="1">
              <a:spLocks noChangeArrowheads="1"/>
            </p:cNvSpPr>
            <p:nvPr/>
          </p:nvSpPr>
          <p:spPr bwMode="auto">
            <a:xfrm>
              <a:off x="1662" y="3608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37013" name="Text Box 149"/>
            <p:cNvSpPr txBox="1">
              <a:spLocks noChangeArrowheads="1"/>
            </p:cNvSpPr>
            <p:nvPr/>
          </p:nvSpPr>
          <p:spPr bwMode="auto">
            <a:xfrm>
              <a:off x="1620" y="378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3S</a:t>
              </a:r>
            </a:p>
          </p:txBody>
        </p:sp>
        <p:sp>
          <p:nvSpPr>
            <p:cNvPr id="37014" name="Freeform 150"/>
            <p:cNvSpPr>
              <a:spLocks/>
            </p:cNvSpPr>
            <p:nvPr/>
          </p:nvSpPr>
          <p:spPr bwMode="auto">
            <a:xfrm>
              <a:off x="1668" y="3819"/>
              <a:ext cx="216" cy="1"/>
            </a:xfrm>
            <a:custGeom>
              <a:avLst/>
              <a:gdLst>
                <a:gd name="T0" fmla="*/ 0 w 216"/>
                <a:gd name="T1" fmla="*/ 0 h 1"/>
                <a:gd name="T2" fmla="*/ 216 w 21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6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5" name="Text Box 151"/>
            <p:cNvSpPr txBox="1">
              <a:spLocks noChangeArrowheads="1"/>
            </p:cNvSpPr>
            <p:nvPr/>
          </p:nvSpPr>
          <p:spPr bwMode="auto">
            <a:xfrm>
              <a:off x="1350" y="3272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37016" name="Text Box 152"/>
            <p:cNvSpPr txBox="1">
              <a:spLocks noChangeArrowheads="1"/>
            </p:cNvSpPr>
            <p:nvPr/>
          </p:nvSpPr>
          <p:spPr bwMode="auto">
            <a:xfrm>
              <a:off x="1296" y="3439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2S</a:t>
              </a:r>
            </a:p>
          </p:txBody>
        </p:sp>
        <p:sp>
          <p:nvSpPr>
            <p:cNvPr id="37017" name="Freeform 153"/>
            <p:cNvSpPr>
              <a:spLocks/>
            </p:cNvSpPr>
            <p:nvPr/>
          </p:nvSpPr>
          <p:spPr bwMode="auto">
            <a:xfrm>
              <a:off x="1356" y="3475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lnTo>
                    <a:pt x="19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8" name="Text Box 154"/>
            <p:cNvSpPr txBox="1">
              <a:spLocks noChangeArrowheads="1"/>
            </p:cNvSpPr>
            <p:nvPr/>
          </p:nvSpPr>
          <p:spPr bwMode="auto">
            <a:xfrm>
              <a:off x="504" y="3488"/>
              <a:ext cx="20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0</a:t>
              </a:r>
              <a:r>
                <a:rPr lang="en-US" altLang="zh-CN"/>
                <a:t>(S)=2</a:t>
              </a:r>
              <a:r>
                <a:rPr lang="en-US" altLang="zh-CN">
                  <a:sym typeface="Symbol" pitchFamily="18" charset="2"/>
                </a:rPr>
                <a:t>             =         </a:t>
              </a:r>
            </a:p>
          </p:txBody>
        </p:sp>
        <p:sp>
          <p:nvSpPr>
            <p:cNvPr id="37019" name="Text Box 155"/>
            <p:cNvSpPr txBox="1">
              <a:spLocks noChangeArrowheads="1"/>
            </p:cNvSpPr>
            <p:nvPr/>
          </p:nvSpPr>
          <p:spPr bwMode="auto">
            <a:xfrm>
              <a:off x="1536" y="3332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·</a:t>
              </a:r>
            </a:p>
          </p:txBody>
        </p:sp>
        <p:sp>
          <p:nvSpPr>
            <p:cNvPr id="37020" name="Text Box 156"/>
            <p:cNvSpPr txBox="1">
              <a:spLocks noChangeArrowheads="1"/>
            </p:cNvSpPr>
            <p:nvPr/>
          </p:nvSpPr>
          <p:spPr bwMode="auto">
            <a:xfrm>
              <a:off x="1662" y="3264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37021" name="Text Box 157"/>
            <p:cNvSpPr txBox="1">
              <a:spLocks noChangeArrowheads="1"/>
            </p:cNvSpPr>
            <p:nvPr/>
          </p:nvSpPr>
          <p:spPr bwMode="auto">
            <a:xfrm>
              <a:off x="1608" y="3431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3S</a:t>
              </a:r>
            </a:p>
          </p:txBody>
        </p:sp>
        <p:sp>
          <p:nvSpPr>
            <p:cNvPr id="37022" name="Freeform 158"/>
            <p:cNvSpPr>
              <a:spLocks/>
            </p:cNvSpPr>
            <p:nvPr/>
          </p:nvSpPr>
          <p:spPr bwMode="auto">
            <a:xfrm>
              <a:off x="1656" y="3479"/>
              <a:ext cx="216" cy="1"/>
            </a:xfrm>
            <a:custGeom>
              <a:avLst/>
              <a:gdLst>
                <a:gd name="T0" fmla="*/ 0 w 216"/>
                <a:gd name="T1" fmla="*/ 0 h 1"/>
                <a:gd name="T2" fmla="*/ 216 w 216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6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3" name="Text Box 159"/>
            <p:cNvSpPr txBox="1">
              <a:spLocks noChangeArrowheads="1"/>
            </p:cNvSpPr>
            <p:nvPr/>
          </p:nvSpPr>
          <p:spPr bwMode="auto">
            <a:xfrm>
              <a:off x="1326" y="3608"/>
              <a:ext cx="3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37024" name="Text Box 160"/>
            <p:cNvSpPr txBox="1">
              <a:spLocks noChangeArrowheads="1"/>
            </p:cNvSpPr>
            <p:nvPr/>
          </p:nvSpPr>
          <p:spPr bwMode="auto">
            <a:xfrm>
              <a:off x="1272" y="3771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2S</a:t>
              </a:r>
            </a:p>
          </p:txBody>
        </p:sp>
        <p:sp>
          <p:nvSpPr>
            <p:cNvPr id="37025" name="Freeform 161"/>
            <p:cNvSpPr>
              <a:spLocks/>
            </p:cNvSpPr>
            <p:nvPr/>
          </p:nvSpPr>
          <p:spPr bwMode="auto">
            <a:xfrm>
              <a:off x="1344" y="3819"/>
              <a:ext cx="192" cy="1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lnTo>
                    <a:pt x="19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6" name="Text Box 162"/>
            <p:cNvSpPr txBox="1">
              <a:spLocks noChangeArrowheads="1"/>
            </p:cNvSpPr>
            <p:nvPr/>
          </p:nvSpPr>
          <p:spPr bwMode="auto">
            <a:xfrm>
              <a:off x="1488" y="365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37027" name="Line 163"/>
            <p:cNvSpPr>
              <a:spLocks noChangeShapeType="1"/>
            </p:cNvSpPr>
            <p:nvPr/>
          </p:nvSpPr>
          <p:spPr bwMode="auto">
            <a:xfrm>
              <a:off x="1320" y="36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28" name="Group 164"/>
            <p:cNvGrpSpPr>
              <a:grpSpLocks/>
            </p:cNvGrpSpPr>
            <p:nvPr/>
          </p:nvGrpSpPr>
          <p:grpSpPr bwMode="auto">
            <a:xfrm>
              <a:off x="2016" y="3404"/>
              <a:ext cx="672" cy="467"/>
              <a:chOff x="2448" y="2616"/>
              <a:chExt cx="672" cy="467"/>
            </a:xfrm>
          </p:grpSpPr>
          <p:sp>
            <p:nvSpPr>
              <p:cNvPr id="37029" name="Text Box 165"/>
              <p:cNvSpPr txBox="1">
                <a:spLocks noChangeArrowheads="1"/>
              </p:cNvSpPr>
              <p:nvPr/>
            </p:nvSpPr>
            <p:spPr bwMode="auto">
              <a:xfrm>
                <a:off x="2502" y="2616"/>
                <a:ext cx="3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37030" name="Text Box 166"/>
              <p:cNvSpPr txBox="1">
                <a:spLocks noChangeArrowheads="1"/>
              </p:cNvSpPr>
              <p:nvPr/>
            </p:nvSpPr>
            <p:spPr bwMode="auto">
              <a:xfrm>
                <a:off x="2448" y="2795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5S</a:t>
                </a:r>
              </a:p>
            </p:txBody>
          </p:sp>
          <p:sp>
            <p:nvSpPr>
              <p:cNvPr id="37031" name="Freeform 167"/>
              <p:cNvSpPr>
                <a:spLocks/>
              </p:cNvSpPr>
              <p:nvPr/>
            </p:nvSpPr>
            <p:spPr bwMode="auto">
              <a:xfrm>
                <a:off x="2520" y="2855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189" name="Group 325"/>
          <p:cNvGrpSpPr>
            <a:grpSpLocks/>
          </p:cNvGrpSpPr>
          <p:nvPr/>
        </p:nvGrpSpPr>
        <p:grpSpPr bwMode="auto">
          <a:xfrm>
            <a:off x="5797550" y="1295400"/>
            <a:ext cx="2051050" cy="1981200"/>
            <a:chOff x="3584" y="336"/>
            <a:chExt cx="1292" cy="1248"/>
          </a:xfrm>
        </p:grpSpPr>
        <p:grpSp>
          <p:nvGrpSpPr>
            <p:cNvPr id="37033" name="Group 169"/>
            <p:cNvGrpSpPr>
              <a:grpSpLocks/>
            </p:cNvGrpSpPr>
            <p:nvPr/>
          </p:nvGrpSpPr>
          <p:grpSpPr bwMode="auto">
            <a:xfrm rot="5400000">
              <a:off x="3792" y="408"/>
              <a:ext cx="192" cy="48"/>
              <a:chOff x="960" y="2688"/>
              <a:chExt cx="192" cy="48"/>
            </a:xfrm>
          </p:grpSpPr>
          <p:sp>
            <p:nvSpPr>
              <p:cNvPr id="37034" name="Line 170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5" name="Line 171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6" name="Group 172"/>
            <p:cNvGrpSpPr>
              <a:grpSpLocks/>
            </p:cNvGrpSpPr>
            <p:nvPr/>
          </p:nvGrpSpPr>
          <p:grpSpPr bwMode="auto">
            <a:xfrm rot="5400000">
              <a:off x="4392" y="408"/>
              <a:ext cx="192" cy="48"/>
              <a:chOff x="960" y="2688"/>
              <a:chExt cx="192" cy="48"/>
            </a:xfrm>
          </p:grpSpPr>
          <p:sp>
            <p:nvSpPr>
              <p:cNvPr id="37037" name="Line 17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38" name="Line 174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53" name="Group 189"/>
            <p:cNvGrpSpPr>
              <a:grpSpLocks/>
            </p:cNvGrpSpPr>
            <p:nvPr/>
          </p:nvGrpSpPr>
          <p:grpSpPr bwMode="auto">
            <a:xfrm>
              <a:off x="3612" y="432"/>
              <a:ext cx="420" cy="405"/>
              <a:chOff x="1932" y="1872"/>
              <a:chExt cx="420" cy="405"/>
            </a:xfrm>
          </p:grpSpPr>
          <p:sp>
            <p:nvSpPr>
              <p:cNvPr id="37054" name="Text Box 190"/>
              <p:cNvSpPr txBox="1">
                <a:spLocks noChangeArrowheads="1"/>
              </p:cNvSpPr>
              <p:nvPr/>
            </p:nvSpPr>
            <p:spPr bwMode="auto">
              <a:xfrm>
                <a:off x="1986" y="1872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055" name="Text Box 191"/>
              <p:cNvSpPr txBox="1">
                <a:spLocks noChangeArrowheads="1"/>
              </p:cNvSpPr>
              <p:nvPr/>
            </p:nvSpPr>
            <p:spPr bwMode="auto">
              <a:xfrm>
                <a:off x="1932" y="202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2S</a:t>
                </a:r>
              </a:p>
            </p:txBody>
          </p:sp>
          <p:sp>
            <p:nvSpPr>
              <p:cNvPr id="37056" name="Freeform 192"/>
              <p:cNvSpPr>
                <a:spLocks/>
              </p:cNvSpPr>
              <p:nvPr/>
            </p:nvSpPr>
            <p:spPr bwMode="auto">
              <a:xfrm>
                <a:off x="2004" y="2075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57" name="Group 193"/>
            <p:cNvGrpSpPr>
              <a:grpSpLocks/>
            </p:cNvGrpSpPr>
            <p:nvPr/>
          </p:nvGrpSpPr>
          <p:grpSpPr bwMode="auto">
            <a:xfrm>
              <a:off x="4456" y="418"/>
              <a:ext cx="420" cy="405"/>
              <a:chOff x="3258" y="1824"/>
              <a:chExt cx="420" cy="405"/>
            </a:xfrm>
          </p:grpSpPr>
          <p:sp>
            <p:nvSpPr>
              <p:cNvPr id="37058" name="Text Box 194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059" name="Text Box 195"/>
              <p:cNvSpPr txBox="1">
                <a:spLocks noChangeArrowheads="1"/>
              </p:cNvSpPr>
              <p:nvPr/>
            </p:nvSpPr>
            <p:spPr bwMode="auto">
              <a:xfrm>
                <a:off x="3258" y="197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3S</a:t>
                </a:r>
              </a:p>
            </p:txBody>
          </p:sp>
          <p:sp>
            <p:nvSpPr>
              <p:cNvPr id="37060" name="Freeform 196"/>
              <p:cNvSpPr>
                <a:spLocks/>
              </p:cNvSpPr>
              <p:nvPr/>
            </p:nvSpPr>
            <p:spPr bwMode="auto">
              <a:xfrm>
                <a:off x="3330" y="2027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61" name="Group 197"/>
            <p:cNvGrpSpPr>
              <a:grpSpLocks/>
            </p:cNvGrpSpPr>
            <p:nvPr/>
          </p:nvGrpSpPr>
          <p:grpSpPr bwMode="auto">
            <a:xfrm>
              <a:off x="4272" y="752"/>
              <a:ext cx="420" cy="405"/>
              <a:chOff x="1932" y="1872"/>
              <a:chExt cx="420" cy="405"/>
            </a:xfrm>
          </p:grpSpPr>
          <p:sp>
            <p:nvSpPr>
              <p:cNvPr id="37062" name="Text Box 198"/>
              <p:cNvSpPr txBox="1">
                <a:spLocks noChangeArrowheads="1"/>
              </p:cNvSpPr>
              <p:nvPr/>
            </p:nvSpPr>
            <p:spPr bwMode="auto">
              <a:xfrm>
                <a:off x="1986" y="1872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063" name="Text Box 199"/>
              <p:cNvSpPr txBox="1">
                <a:spLocks noChangeArrowheads="1"/>
              </p:cNvSpPr>
              <p:nvPr/>
            </p:nvSpPr>
            <p:spPr bwMode="auto">
              <a:xfrm>
                <a:off x="1932" y="202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2S</a:t>
                </a:r>
              </a:p>
            </p:txBody>
          </p:sp>
          <p:sp>
            <p:nvSpPr>
              <p:cNvPr id="37064" name="Freeform 200"/>
              <p:cNvSpPr>
                <a:spLocks/>
              </p:cNvSpPr>
              <p:nvPr/>
            </p:nvSpPr>
            <p:spPr bwMode="auto">
              <a:xfrm>
                <a:off x="2004" y="2075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65" name="Group 201"/>
            <p:cNvGrpSpPr>
              <a:grpSpLocks/>
            </p:cNvGrpSpPr>
            <p:nvPr/>
          </p:nvGrpSpPr>
          <p:grpSpPr bwMode="auto">
            <a:xfrm>
              <a:off x="3796" y="744"/>
              <a:ext cx="420" cy="405"/>
              <a:chOff x="3258" y="1824"/>
              <a:chExt cx="420" cy="405"/>
            </a:xfrm>
          </p:grpSpPr>
          <p:sp>
            <p:nvSpPr>
              <p:cNvPr id="37066" name="Text Box 202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067" name="Text Box 203"/>
              <p:cNvSpPr txBox="1">
                <a:spLocks noChangeArrowheads="1"/>
              </p:cNvSpPr>
              <p:nvPr/>
            </p:nvSpPr>
            <p:spPr bwMode="auto">
              <a:xfrm>
                <a:off x="3258" y="197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3S</a:t>
                </a:r>
              </a:p>
            </p:txBody>
          </p:sp>
          <p:sp>
            <p:nvSpPr>
              <p:cNvPr id="37068" name="Freeform 204"/>
              <p:cNvSpPr>
                <a:spLocks/>
              </p:cNvSpPr>
              <p:nvPr/>
            </p:nvSpPr>
            <p:spPr bwMode="auto">
              <a:xfrm>
                <a:off x="3330" y="2027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70" name="Line 206"/>
            <p:cNvSpPr>
              <a:spLocks noChangeShapeType="1"/>
            </p:cNvSpPr>
            <p:nvPr/>
          </p:nvSpPr>
          <p:spPr bwMode="auto">
            <a:xfrm>
              <a:off x="4178" y="42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2" name="Oval 208"/>
            <p:cNvSpPr>
              <a:spLocks noChangeArrowheads="1"/>
            </p:cNvSpPr>
            <p:nvPr/>
          </p:nvSpPr>
          <p:spPr bwMode="auto">
            <a:xfrm>
              <a:off x="4150" y="61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3" name="Oval 209"/>
            <p:cNvSpPr>
              <a:spLocks noChangeArrowheads="1"/>
            </p:cNvSpPr>
            <p:nvPr/>
          </p:nvSpPr>
          <p:spPr bwMode="auto">
            <a:xfrm>
              <a:off x="4148" y="96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69" name="Line 305"/>
            <p:cNvSpPr>
              <a:spLocks noChangeShapeType="1"/>
            </p:cNvSpPr>
            <p:nvPr/>
          </p:nvSpPr>
          <p:spPr bwMode="auto">
            <a:xfrm>
              <a:off x="3614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0" name="Line 306"/>
            <p:cNvSpPr>
              <a:spLocks noChangeShapeType="1"/>
            </p:cNvSpPr>
            <p:nvPr/>
          </p:nvSpPr>
          <p:spPr bwMode="auto">
            <a:xfrm>
              <a:off x="4510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1" name="Line 307"/>
            <p:cNvSpPr>
              <a:spLocks noChangeShapeType="1"/>
            </p:cNvSpPr>
            <p:nvPr/>
          </p:nvSpPr>
          <p:spPr bwMode="auto">
            <a:xfrm>
              <a:off x="3920" y="43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172" name="Group 308"/>
            <p:cNvGrpSpPr>
              <a:grpSpLocks/>
            </p:cNvGrpSpPr>
            <p:nvPr/>
          </p:nvGrpSpPr>
          <p:grpSpPr bwMode="auto">
            <a:xfrm rot="5400000">
              <a:off x="3776" y="1176"/>
              <a:ext cx="192" cy="48"/>
              <a:chOff x="960" y="2688"/>
              <a:chExt cx="192" cy="48"/>
            </a:xfrm>
          </p:grpSpPr>
          <p:sp>
            <p:nvSpPr>
              <p:cNvPr id="37173" name="Line 309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74" name="Line 310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175" name="Group 311"/>
            <p:cNvGrpSpPr>
              <a:grpSpLocks/>
            </p:cNvGrpSpPr>
            <p:nvPr/>
          </p:nvGrpSpPr>
          <p:grpSpPr bwMode="auto">
            <a:xfrm rot="5400000">
              <a:off x="4376" y="1176"/>
              <a:ext cx="192" cy="48"/>
              <a:chOff x="960" y="2688"/>
              <a:chExt cx="192" cy="48"/>
            </a:xfrm>
          </p:grpSpPr>
          <p:sp>
            <p:nvSpPr>
              <p:cNvPr id="37176" name="Line 312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77" name="Line 313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178" name="Line 314"/>
            <p:cNvSpPr>
              <a:spLocks noChangeShapeType="1"/>
            </p:cNvSpPr>
            <p:nvPr/>
          </p:nvSpPr>
          <p:spPr bwMode="auto">
            <a:xfrm>
              <a:off x="3598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9" name="Line 315"/>
            <p:cNvSpPr>
              <a:spLocks noChangeShapeType="1"/>
            </p:cNvSpPr>
            <p:nvPr/>
          </p:nvSpPr>
          <p:spPr bwMode="auto">
            <a:xfrm>
              <a:off x="4494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0" name="Line 316"/>
            <p:cNvSpPr>
              <a:spLocks noChangeShapeType="1"/>
            </p:cNvSpPr>
            <p:nvPr/>
          </p:nvSpPr>
          <p:spPr bwMode="auto">
            <a:xfrm>
              <a:off x="3904" y="12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1" name="Line 317"/>
            <p:cNvSpPr>
              <a:spLocks noChangeShapeType="1"/>
            </p:cNvSpPr>
            <p:nvPr/>
          </p:nvSpPr>
          <p:spPr bwMode="auto">
            <a:xfrm>
              <a:off x="4176" y="100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2" name="Line 318"/>
            <p:cNvSpPr>
              <a:spLocks noChangeShapeType="1"/>
            </p:cNvSpPr>
            <p:nvPr/>
          </p:nvSpPr>
          <p:spPr bwMode="auto">
            <a:xfrm>
              <a:off x="3608" y="4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3" name="Line 319"/>
            <p:cNvSpPr>
              <a:spLocks noChangeShapeType="1"/>
            </p:cNvSpPr>
            <p:nvPr/>
          </p:nvSpPr>
          <p:spPr bwMode="auto">
            <a:xfrm>
              <a:off x="4744" y="43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4" name="Line 320"/>
            <p:cNvSpPr>
              <a:spLocks noChangeShapeType="1"/>
            </p:cNvSpPr>
            <p:nvPr/>
          </p:nvSpPr>
          <p:spPr bwMode="auto">
            <a:xfrm>
              <a:off x="3600" y="157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7" name="Oval 323"/>
            <p:cNvSpPr>
              <a:spLocks noChangeArrowheads="1"/>
            </p:cNvSpPr>
            <p:nvPr/>
          </p:nvSpPr>
          <p:spPr bwMode="auto">
            <a:xfrm>
              <a:off x="4712" y="116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88" name="Oval 324"/>
            <p:cNvSpPr>
              <a:spLocks noChangeArrowheads="1"/>
            </p:cNvSpPr>
            <p:nvPr/>
          </p:nvSpPr>
          <p:spPr bwMode="auto">
            <a:xfrm>
              <a:off x="3584" y="116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282" name="Group 418"/>
          <p:cNvGrpSpPr>
            <a:grpSpLocks/>
          </p:cNvGrpSpPr>
          <p:nvPr/>
        </p:nvGrpSpPr>
        <p:grpSpPr bwMode="auto">
          <a:xfrm>
            <a:off x="609600" y="542925"/>
            <a:ext cx="4038600" cy="3732213"/>
            <a:chOff x="384" y="246"/>
            <a:chExt cx="2544" cy="2351"/>
          </a:xfrm>
        </p:grpSpPr>
        <p:grpSp>
          <p:nvGrpSpPr>
            <p:cNvPr id="37274" name="Group 410"/>
            <p:cNvGrpSpPr>
              <a:grpSpLocks/>
            </p:cNvGrpSpPr>
            <p:nvPr/>
          </p:nvGrpSpPr>
          <p:grpSpPr bwMode="auto">
            <a:xfrm>
              <a:off x="528" y="2112"/>
              <a:ext cx="1440" cy="485"/>
              <a:chOff x="336" y="2211"/>
              <a:chExt cx="1440" cy="485"/>
            </a:xfrm>
          </p:grpSpPr>
          <p:sp>
            <p:nvSpPr>
              <p:cNvPr id="37157" name="Text Box 293"/>
              <p:cNvSpPr txBox="1">
                <a:spLocks noChangeArrowheads="1"/>
              </p:cNvSpPr>
              <p:nvPr/>
            </p:nvSpPr>
            <p:spPr bwMode="auto">
              <a:xfrm>
                <a:off x="336" y="2307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OC</a:t>
                </a:r>
                <a:r>
                  <a:rPr lang="en-US" altLang="zh-CN"/>
                  <a:t>(S)=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–</a:t>
                </a:r>
                <a:r>
                  <a:rPr lang="en-US" altLang="zh-CN"/>
                  <a:t> </a:t>
                </a:r>
              </a:p>
            </p:txBody>
          </p:sp>
          <p:sp>
            <p:nvSpPr>
              <p:cNvPr id="37166" name="Text Box 302"/>
              <p:cNvSpPr txBox="1">
                <a:spLocks noChangeArrowheads="1"/>
              </p:cNvSpPr>
              <p:nvPr/>
            </p:nvSpPr>
            <p:spPr bwMode="auto">
              <a:xfrm>
                <a:off x="1226" y="2211"/>
                <a:ext cx="3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37167" name="Text Box 303"/>
              <p:cNvSpPr txBox="1">
                <a:spLocks noChangeArrowheads="1"/>
              </p:cNvSpPr>
              <p:nvPr/>
            </p:nvSpPr>
            <p:spPr bwMode="auto">
              <a:xfrm>
                <a:off x="1208" y="2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37168" name="Freeform 304"/>
              <p:cNvSpPr>
                <a:spLocks/>
              </p:cNvSpPr>
              <p:nvPr/>
            </p:nvSpPr>
            <p:spPr bwMode="auto">
              <a:xfrm>
                <a:off x="1244" y="2468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190" name="Group 326"/>
            <p:cNvGrpSpPr>
              <a:grpSpLocks/>
            </p:cNvGrpSpPr>
            <p:nvPr/>
          </p:nvGrpSpPr>
          <p:grpSpPr bwMode="auto">
            <a:xfrm>
              <a:off x="384" y="246"/>
              <a:ext cx="2544" cy="1818"/>
              <a:chOff x="2872" y="336"/>
              <a:chExt cx="2544" cy="1818"/>
            </a:xfrm>
          </p:grpSpPr>
          <p:grpSp>
            <p:nvGrpSpPr>
              <p:cNvPr id="37191" name="Group 327"/>
              <p:cNvGrpSpPr>
                <a:grpSpLocks/>
              </p:cNvGrpSpPr>
              <p:nvPr/>
            </p:nvGrpSpPr>
            <p:grpSpPr bwMode="auto">
              <a:xfrm>
                <a:off x="2880" y="336"/>
                <a:ext cx="2520" cy="1818"/>
                <a:chOff x="3000" y="672"/>
                <a:chExt cx="2520" cy="1818"/>
              </a:xfrm>
            </p:grpSpPr>
            <p:sp>
              <p:nvSpPr>
                <p:cNvPr id="37192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3084" y="888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7193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3480" y="86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grpSp>
              <p:nvGrpSpPr>
                <p:cNvPr id="37194" name="Group 330"/>
                <p:cNvGrpSpPr>
                  <a:grpSpLocks/>
                </p:cNvGrpSpPr>
                <p:nvPr/>
              </p:nvGrpSpPr>
              <p:grpSpPr bwMode="auto">
                <a:xfrm rot="5400000">
                  <a:off x="3744" y="1128"/>
                  <a:ext cx="192" cy="48"/>
                  <a:chOff x="960" y="2688"/>
                  <a:chExt cx="192" cy="48"/>
                </a:xfrm>
              </p:grpSpPr>
              <p:sp>
                <p:nvSpPr>
                  <p:cNvPr id="37195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68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96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197" name="Group 333"/>
                <p:cNvGrpSpPr>
                  <a:grpSpLocks/>
                </p:cNvGrpSpPr>
                <p:nvPr/>
              </p:nvGrpSpPr>
              <p:grpSpPr bwMode="auto">
                <a:xfrm rot="5400000">
                  <a:off x="5088" y="1128"/>
                  <a:ext cx="192" cy="48"/>
                  <a:chOff x="960" y="2688"/>
                  <a:chExt cx="192" cy="48"/>
                </a:xfrm>
              </p:grpSpPr>
              <p:sp>
                <p:nvSpPr>
                  <p:cNvPr id="37198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68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99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200" name="Oval 336"/>
                <p:cNvSpPr>
                  <a:spLocks noChangeAspect="1" noChangeArrowheads="1"/>
                </p:cNvSpPr>
                <p:nvPr/>
              </p:nvSpPr>
              <p:spPr bwMode="auto">
                <a:xfrm>
                  <a:off x="4584" y="1032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01" name="Freeform 337"/>
                <p:cNvSpPr>
                  <a:spLocks/>
                </p:cNvSpPr>
                <p:nvPr/>
              </p:nvSpPr>
              <p:spPr bwMode="auto">
                <a:xfrm>
                  <a:off x="5208" y="1152"/>
                  <a:ext cx="312" cy="1"/>
                </a:xfrm>
                <a:custGeom>
                  <a:avLst/>
                  <a:gdLst>
                    <a:gd name="T0" fmla="*/ 0 w 312"/>
                    <a:gd name="T1" fmla="*/ 0 h 1"/>
                    <a:gd name="T2" fmla="*/ 312 w 31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2" h="1">
                      <a:moveTo>
                        <a:pt x="0" y="0"/>
                      </a:moveTo>
                      <a:lnTo>
                        <a:pt x="31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02" name="Oval 338"/>
                <p:cNvSpPr>
                  <a:spLocks noChangeAspect="1" noChangeArrowheads="1"/>
                </p:cNvSpPr>
                <p:nvPr/>
              </p:nvSpPr>
              <p:spPr bwMode="auto">
                <a:xfrm>
                  <a:off x="3276" y="1044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03" name="Rectangle 339"/>
                <p:cNvSpPr>
                  <a:spLocks noChangeArrowheads="1"/>
                </p:cNvSpPr>
                <p:nvPr/>
              </p:nvSpPr>
              <p:spPr bwMode="auto">
                <a:xfrm>
                  <a:off x="4200" y="1375"/>
                  <a:ext cx="96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04" name="Freeform 340"/>
                <p:cNvSpPr>
                  <a:spLocks/>
                </p:cNvSpPr>
                <p:nvPr/>
              </p:nvSpPr>
              <p:spPr bwMode="auto">
                <a:xfrm>
                  <a:off x="3864" y="1152"/>
                  <a:ext cx="1296" cy="1"/>
                </a:xfrm>
                <a:custGeom>
                  <a:avLst/>
                  <a:gdLst>
                    <a:gd name="T0" fmla="*/ 1296 w 1296"/>
                    <a:gd name="T1" fmla="*/ 0 h 1"/>
                    <a:gd name="T2" fmla="*/ 0 w 1296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96" h="1">
                      <a:moveTo>
                        <a:pt x="1296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05" name="Freeform 341"/>
                <p:cNvSpPr>
                  <a:spLocks/>
                </p:cNvSpPr>
                <p:nvPr/>
              </p:nvSpPr>
              <p:spPr bwMode="auto">
                <a:xfrm>
                  <a:off x="3012" y="1152"/>
                  <a:ext cx="804" cy="1"/>
                </a:xfrm>
                <a:custGeom>
                  <a:avLst/>
                  <a:gdLst>
                    <a:gd name="T0" fmla="*/ 804 w 804"/>
                    <a:gd name="T1" fmla="*/ 0 h 1"/>
                    <a:gd name="T2" fmla="*/ 0 w 80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04" h="1">
                      <a:moveTo>
                        <a:pt x="804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206" name="Group 342"/>
                <p:cNvGrpSpPr>
                  <a:grpSpLocks/>
                </p:cNvGrpSpPr>
                <p:nvPr/>
              </p:nvGrpSpPr>
              <p:grpSpPr bwMode="auto">
                <a:xfrm rot="5400000">
                  <a:off x="3744" y="1783"/>
                  <a:ext cx="192" cy="48"/>
                  <a:chOff x="960" y="2688"/>
                  <a:chExt cx="192" cy="48"/>
                </a:xfrm>
              </p:grpSpPr>
              <p:sp>
                <p:nvSpPr>
                  <p:cNvPr id="37207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68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08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09" name="Group 345"/>
                <p:cNvGrpSpPr>
                  <a:grpSpLocks/>
                </p:cNvGrpSpPr>
                <p:nvPr/>
              </p:nvGrpSpPr>
              <p:grpSpPr bwMode="auto">
                <a:xfrm rot="5400000">
                  <a:off x="5088" y="1783"/>
                  <a:ext cx="192" cy="48"/>
                  <a:chOff x="960" y="2688"/>
                  <a:chExt cx="192" cy="48"/>
                </a:xfrm>
              </p:grpSpPr>
              <p:sp>
                <p:nvSpPr>
                  <p:cNvPr id="37210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68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11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7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212" name="Oval 348"/>
                <p:cNvSpPr>
                  <a:spLocks noChangeAspect="1" noChangeArrowheads="1"/>
                </p:cNvSpPr>
                <p:nvPr/>
              </p:nvSpPr>
              <p:spPr bwMode="auto">
                <a:xfrm>
                  <a:off x="4584" y="1687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13" name="Freeform 349"/>
                <p:cNvSpPr>
                  <a:spLocks/>
                </p:cNvSpPr>
                <p:nvPr/>
              </p:nvSpPr>
              <p:spPr bwMode="auto">
                <a:xfrm>
                  <a:off x="5208" y="1807"/>
                  <a:ext cx="312" cy="1"/>
                </a:xfrm>
                <a:custGeom>
                  <a:avLst/>
                  <a:gdLst>
                    <a:gd name="T0" fmla="*/ 0 w 312"/>
                    <a:gd name="T1" fmla="*/ 0 h 1"/>
                    <a:gd name="T2" fmla="*/ 312 w 31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2" h="1">
                      <a:moveTo>
                        <a:pt x="0" y="0"/>
                      </a:moveTo>
                      <a:lnTo>
                        <a:pt x="31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14" name="Oval 350"/>
                <p:cNvSpPr>
                  <a:spLocks noChangeAspect="1" noChangeArrowheads="1"/>
                </p:cNvSpPr>
                <p:nvPr/>
              </p:nvSpPr>
              <p:spPr bwMode="auto">
                <a:xfrm>
                  <a:off x="3276" y="1699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15" name="Freeform 351"/>
                <p:cNvSpPr>
                  <a:spLocks/>
                </p:cNvSpPr>
                <p:nvPr/>
              </p:nvSpPr>
              <p:spPr bwMode="auto">
                <a:xfrm>
                  <a:off x="3864" y="1807"/>
                  <a:ext cx="1296" cy="1"/>
                </a:xfrm>
                <a:custGeom>
                  <a:avLst/>
                  <a:gdLst>
                    <a:gd name="T0" fmla="*/ 1296 w 1296"/>
                    <a:gd name="T1" fmla="*/ 0 h 1"/>
                    <a:gd name="T2" fmla="*/ 0 w 1296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296" h="1">
                      <a:moveTo>
                        <a:pt x="1296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16" name="Freeform 352"/>
                <p:cNvSpPr>
                  <a:spLocks/>
                </p:cNvSpPr>
                <p:nvPr/>
              </p:nvSpPr>
              <p:spPr bwMode="auto">
                <a:xfrm>
                  <a:off x="3012" y="1807"/>
                  <a:ext cx="804" cy="1"/>
                </a:xfrm>
                <a:custGeom>
                  <a:avLst/>
                  <a:gdLst>
                    <a:gd name="T0" fmla="*/ 804 w 804"/>
                    <a:gd name="T1" fmla="*/ 0 h 1"/>
                    <a:gd name="T2" fmla="*/ 0 w 80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04" h="1">
                      <a:moveTo>
                        <a:pt x="804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17" name="Oval 353"/>
                <p:cNvSpPr>
                  <a:spLocks noChangeAspect="1" noChangeArrowheads="1"/>
                </p:cNvSpPr>
                <p:nvPr/>
              </p:nvSpPr>
              <p:spPr bwMode="auto">
                <a:xfrm>
                  <a:off x="4152" y="2263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18" name="Freeform 354"/>
                <p:cNvSpPr>
                  <a:spLocks/>
                </p:cNvSpPr>
                <p:nvPr/>
              </p:nvSpPr>
              <p:spPr bwMode="auto">
                <a:xfrm>
                  <a:off x="3000" y="2383"/>
                  <a:ext cx="2520" cy="1"/>
                </a:xfrm>
                <a:custGeom>
                  <a:avLst/>
                  <a:gdLst>
                    <a:gd name="T0" fmla="*/ 0 w 2520"/>
                    <a:gd name="T1" fmla="*/ 0 h 1"/>
                    <a:gd name="T2" fmla="*/ 2520 w 252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20" h="1">
                      <a:moveTo>
                        <a:pt x="0" y="0"/>
                      </a:moveTo>
                      <a:lnTo>
                        <a:pt x="252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219" name="Group 355"/>
                <p:cNvGrpSpPr>
                  <a:grpSpLocks/>
                </p:cNvGrpSpPr>
                <p:nvPr/>
              </p:nvGrpSpPr>
              <p:grpSpPr bwMode="auto">
                <a:xfrm>
                  <a:off x="3288" y="696"/>
                  <a:ext cx="384" cy="405"/>
                  <a:chOff x="3552" y="3045"/>
                  <a:chExt cx="384" cy="405"/>
                </a:xfrm>
              </p:grpSpPr>
              <p:sp>
                <p:nvSpPr>
                  <p:cNvPr id="37220" name="Text Box 3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" y="3045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9</a:t>
                    </a:r>
                  </a:p>
                </p:txBody>
              </p:sp>
              <p:sp>
                <p:nvSpPr>
                  <p:cNvPr id="37221" name="Text Box 3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320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S</a:t>
                    </a:r>
                  </a:p>
                </p:txBody>
              </p:sp>
              <p:sp>
                <p:nvSpPr>
                  <p:cNvPr id="37222" name="Freeform 358"/>
                  <p:cNvSpPr>
                    <a:spLocks/>
                  </p:cNvSpPr>
                  <p:nvPr/>
                </p:nvSpPr>
                <p:spPr bwMode="auto">
                  <a:xfrm>
                    <a:off x="3588" y="3248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23" name="Group 359"/>
                <p:cNvGrpSpPr>
                  <a:grpSpLocks/>
                </p:cNvGrpSpPr>
                <p:nvPr/>
              </p:nvGrpSpPr>
              <p:grpSpPr bwMode="auto">
                <a:xfrm>
                  <a:off x="4608" y="672"/>
                  <a:ext cx="384" cy="405"/>
                  <a:chOff x="3552" y="3045"/>
                  <a:chExt cx="384" cy="405"/>
                </a:xfrm>
              </p:grpSpPr>
              <p:sp>
                <p:nvSpPr>
                  <p:cNvPr id="37224" name="Text Box 3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" y="3045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6</a:t>
                    </a:r>
                  </a:p>
                </p:txBody>
              </p:sp>
              <p:sp>
                <p:nvSpPr>
                  <p:cNvPr id="37225" name="Text Box 3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320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S</a:t>
                    </a:r>
                  </a:p>
                </p:txBody>
              </p:sp>
              <p:sp>
                <p:nvSpPr>
                  <p:cNvPr id="37226" name="Freeform 362"/>
                  <p:cNvSpPr>
                    <a:spLocks/>
                  </p:cNvSpPr>
                  <p:nvPr/>
                </p:nvSpPr>
                <p:spPr bwMode="auto">
                  <a:xfrm>
                    <a:off x="3588" y="3248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27" name="Group 363"/>
                <p:cNvGrpSpPr>
                  <a:grpSpLocks/>
                </p:cNvGrpSpPr>
                <p:nvPr/>
              </p:nvGrpSpPr>
              <p:grpSpPr bwMode="auto">
                <a:xfrm>
                  <a:off x="3708" y="672"/>
                  <a:ext cx="420" cy="405"/>
                  <a:chOff x="1932" y="1872"/>
                  <a:chExt cx="420" cy="405"/>
                </a:xfrm>
              </p:grpSpPr>
              <p:sp>
                <p:nvSpPr>
                  <p:cNvPr id="37228" name="Text Box 3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6" y="1872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  <p:sp>
                <p:nvSpPr>
                  <p:cNvPr id="37229" name="Text Box 3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2" y="2027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2S</a:t>
                    </a:r>
                  </a:p>
                </p:txBody>
              </p:sp>
              <p:sp>
                <p:nvSpPr>
                  <p:cNvPr id="37230" name="Freeform 366"/>
                  <p:cNvSpPr>
                    <a:spLocks/>
                  </p:cNvSpPr>
                  <p:nvPr/>
                </p:nvSpPr>
                <p:spPr bwMode="auto">
                  <a:xfrm>
                    <a:off x="2004" y="2075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31" name="Group 367"/>
                <p:cNvGrpSpPr>
                  <a:grpSpLocks/>
                </p:cNvGrpSpPr>
                <p:nvPr/>
              </p:nvGrpSpPr>
              <p:grpSpPr bwMode="auto">
                <a:xfrm>
                  <a:off x="5058" y="684"/>
                  <a:ext cx="420" cy="405"/>
                  <a:chOff x="3258" y="1824"/>
                  <a:chExt cx="420" cy="405"/>
                </a:xfrm>
              </p:grpSpPr>
              <p:sp>
                <p:nvSpPr>
                  <p:cNvPr id="37232" name="Text Box 3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824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  <p:sp>
                <p:nvSpPr>
                  <p:cNvPr id="37233" name="Text Box 3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8" y="1979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3S</a:t>
                    </a:r>
                  </a:p>
                </p:txBody>
              </p:sp>
              <p:sp>
                <p:nvSpPr>
                  <p:cNvPr id="37234" name="Freeform 370"/>
                  <p:cNvSpPr>
                    <a:spLocks/>
                  </p:cNvSpPr>
                  <p:nvPr/>
                </p:nvSpPr>
                <p:spPr bwMode="auto">
                  <a:xfrm>
                    <a:off x="3330" y="2027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35" name="Group 371"/>
                <p:cNvGrpSpPr>
                  <a:grpSpLocks/>
                </p:cNvGrpSpPr>
                <p:nvPr/>
              </p:nvGrpSpPr>
              <p:grpSpPr bwMode="auto">
                <a:xfrm>
                  <a:off x="5016" y="1315"/>
                  <a:ext cx="420" cy="405"/>
                  <a:chOff x="1932" y="1872"/>
                  <a:chExt cx="420" cy="405"/>
                </a:xfrm>
              </p:grpSpPr>
              <p:sp>
                <p:nvSpPr>
                  <p:cNvPr id="37236" name="Text Box 3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6" y="1872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  <p:sp>
                <p:nvSpPr>
                  <p:cNvPr id="37237" name="Text Box 3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2" y="2027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2S</a:t>
                    </a:r>
                  </a:p>
                </p:txBody>
              </p:sp>
              <p:sp>
                <p:nvSpPr>
                  <p:cNvPr id="37238" name="Freeform 374"/>
                  <p:cNvSpPr>
                    <a:spLocks/>
                  </p:cNvSpPr>
                  <p:nvPr/>
                </p:nvSpPr>
                <p:spPr bwMode="auto">
                  <a:xfrm>
                    <a:off x="2004" y="2075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39" name="Group 375"/>
                <p:cNvGrpSpPr>
                  <a:grpSpLocks/>
                </p:cNvGrpSpPr>
                <p:nvPr/>
              </p:nvGrpSpPr>
              <p:grpSpPr bwMode="auto">
                <a:xfrm>
                  <a:off x="3720" y="1327"/>
                  <a:ext cx="420" cy="405"/>
                  <a:chOff x="3258" y="1824"/>
                  <a:chExt cx="420" cy="405"/>
                </a:xfrm>
              </p:grpSpPr>
              <p:sp>
                <p:nvSpPr>
                  <p:cNvPr id="37240" name="Text Box 3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824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  <p:sp>
                <p:nvSpPr>
                  <p:cNvPr id="37241" name="Text Box 3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8" y="1979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3S</a:t>
                    </a:r>
                  </a:p>
                </p:txBody>
              </p:sp>
              <p:sp>
                <p:nvSpPr>
                  <p:cNvPr id="37242" name="Freeform 378"/>
                  <p:cNvSpPr>
                    <a:spLocks/>
                  </p:cNvSpPr>
                  <p:nvPr/>
                </p:nvSpPr>
                <p:spPr bwMode="auto">
                  <a:xfrm>
                    <a:off x="3330" y="2027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43" name="Group 379"/>
                <p:cNvGrpSpPr>
                  <a:grpSpLocks/>
                </p:cNvGrpSpPr>
                <p:nvPr/>
              </p:nvGrpSpPr>
              <p:grpSpPr bwMode="auto">
                <a:xfrm>
                  <a:off x="3300" y="1331"/>
                  <a:ext cx="384" cy="405"/>
                  <a:chOff x="3552" y="3045"/>
                  <a:chExt cx="384" cy="405"/>
                </a:xfrm>
              </p:grpSpPr>
              <p:sp>
                <p:nvSpPr>
                  <p:cNvPr id="37244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" y="3045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6</a:t>
                    </a:r>
                  </a:p>
                </p:txBody>
              </p:sp>
              <p:sp>
                <p:nvSpPr>
                  <p:cNvPr id="37245" name="Text Box 3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320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S</a:t>
                    </a:r>
                  </a:p>
                </p:txBody>
              </p:sp>
              <p:sp>
                <p:nvSpPr>
                  <p:cNvPr id="37246" name="Freeform 382"/>
                  <p:cNvSpPr>
                    <a:spLocks/>
                  </p:cNvSpPr>
                  <p:nvPr/>
                </p:nvSpPr>
                <p:spPr bwMode="auto">
                  <a:xfrm>
                    <a:off x="3588" y="3248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247" name="Group 383"/>
                <p:cNvGrpSpPr>
                  <a:grpSpLocks/>
                </p:cNvGrpSpPr>
                <p:nvPr/>
              </p:nvGrpSpPr>
              <p:grpSpPr bwMode="auto">
                <a:xfrm>
                  <a:off x="4572" y="1872"/>
                  <a:ext cx="384" cy="405"/>
                  <a:chOff x="3552" y="3045"/>
                  <a:chExt cx="384" cy="405"/>
                </a:xfrm>
              </p:grpSpPr>
              <p:sp>
                <p:nvSpPr>
                  <p:cNvPr id="37248" name="Text Box 3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0" y="3045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9</a:t>
                    </a:r>
                  </a:p>
                </p:txBody>
              </p:sp>
              <p:sp>
                <p:nvSpPr>
                  <p:cNvPr id="37249" name="Text Box 3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320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S</a:t>
                    </a:r>
                  </a:p>
                </p:txBody>
              </p:sp>
              <p:sp>
                <p:nvSpPr>
                  <p:cNvPr id="37250" name="Freeform 386"/>
                  <p:cNvSpPr>
                    <a:spLocks/>
                  </p:cNvSpPr>
                  <p:nvPr/>
                </p:nvSpPr>
                <p:spPr bwMode="auto">
                  <a:xfrm>
                    <a:off x="3588" y="3248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251" name="Text Box 387"/>
                <p:cNvSpPr txBox="1">
                  <a:spLocks noChangeArrowheads="1"/>
                </p:cNvSpPr>
                <p:nvPr/>
              </p:nvSpPr>
              <p:spPr bwMode="auto">
                <a:xfrm>
                  <a:off x="3096" y="1543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7252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3456" y="151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sp>
              <p:nvSpPr>
                <p:cNvPr id="37253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4416" y="888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7254" name="Text Box 390"/>
                <p:cNvSpPr txBox="1">
                  <a:spLocks noChangeArrowheads="1"/>
                </p:cNvSpPr>
                <p:nvPr/>
              </p:nvSpPr>
              <p:spPr bwMode="auto">
                <a:xfrm>
                  <a:off x="4764" y="86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sp>
              <p:nvSpPr>
                <p:cNvPr id="37255" name="Text Box 391"/>
                <p:cNvSpPr txBox="1">
                  <a:spLocks noChangeArrowheads="1"/>
                </p:cNvSpPr>
                <p:nvPr/>
              </p:nvSpPr>
              <p:spPr bwMode="auto">
                <a:xfrm>
                  <a:off x="4376" y="1771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7256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4756" y="175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sp>
              <p:nvSpPr>
                <p:cNvPr id="37257" name="Text Box 393"/>
                <p:cNvSpPr txBox="1">
                  <a:spLocks noChangeArrowheads="1"/>
                </p:cNvSpPr>
                <p:nvPr/>
              </p:nvSpPr>
              <p:spPr bwMode="auto">
                <a:xfrm>
                  <a:off x="3960" y="2095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7258" name="Text Box 394"/>
                <p:cNvSpPr txBox="1">
                  <a:spLocks noChangeArrowheads="1"/>
                </p:cNvSpPr>
                <p:nvPr/>
              </p:nvSpPr>
              <p:spPr bwMode="auto">
                <a:xfrm>
                  <a:off x="4392" y="209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</a:t>
                  </a:r>
                </a:p>
              </p:txBody>
            </p:sp>
            <p:grpSp>
              <p:nvGrpSpPr>
                <p:cNvPr id="37259" name="Group 395"/>
                <p:cNvGrpSpPr>
                  <a:grpSpLocks/>
                </p:cNvGrpSpPr>
                <p:nvPr/>
              </p:nvGrpSpPr>
              <p:grpSpPr bwMode="auto">
                <a:xfrm>
                  <a:off x="4146" y="1903"/>
                  <a:ext cx="366" cy="405"/>
                  <a:chOff x="2334" y="3360"/>
                  <a:chExt cx="366" cy="405"/>
                </a:xfrm>
              </p:grpSpPr>
              <p:sp>
                <p:nvSpPr>
                  <p:cNvPr id="37260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4" y="3360"/>
                    <a:ext cx="36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15</a:t>
                    </a:r>
                  </a:p>
                </p:txBody>
              </p:sp>
              <p:sp>
                <p:nvSpPr>
                  <p:cNvPr id="37261" name="Text Box 3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3515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000"/>
                      <a:t>S</a:t>
                    </a:r>
                  </a:p>
                </p:txBody>
              </p:sp>
              <p:sp>
                <p:nvSpPr>
                  <p:cNvPr id="37262" name="Freeform 398"/>
                  <p:cNvSpPr>
                    <a:spLocks/>
                  </p:cNvSpPr>
                  <p:nvPr/>
                </p:nvSpPr>
                <p:spPr bwMode="auto">
                  <a:xfrm>
                    <a:off x="2388" y="3563"/>
                    <a:ext cx="148" cy="1"/>
                  </a:xfrm>
                  <a:custGeom>
                    <a:avLst/>
                    <a:gdLst>
                      <a:gd name="T0" fmla="*/ 0 w 148"/>
                      <a:gd name="T1" fmla="*/ 0 h 1"/>
                      <a:gd name="T2" fmla="*/ 148 w 14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48" h="1">
                        <a:moveTo>
                          <a:pt x="0" y="0"/>
                        </a:moveTo>
                        <a:lnTo>
                          <a:pt x="14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263" name="Line 399"/>
                <p:cNvSpPr>
                  <a:spLocks noChangeShapeType="1"/>
                </p:cNvSpPr>
                <p:nvPr/>
              </p:nvSpPr>
              <p:spPr bwMode="auto">
                <a:xfrm>
                  <a:off x="4246" y="1183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64" name="Line 400"/>
                <p:cNvSpPr>
                  <a:spLocks noChangeShapeType="1"/>
                </p:cNvSpPr>
                <p:nvPr/>
              </p:nvSpPr>
              <p:spPr bwMode="auto">
                <a:xfrm>
                  <a:off x="4246" y="1135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65" name="Line 401"/>
                <p:cNvSpPr>
                  <a:spLocks noChangeShapeType="1"/>
                </p:cNvSpPr>
                <p:nvPr/>
              </p:nvSpPr>
              <p:spPr bwMode="auto">
                <a:xfrm>
                  <a:off x="4246" y="161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66" name="Text Box 402"/>
                <p:cNvSpPr txBox="1">
                  <a:spLocks noChangeArrowheads="1"/>
                </p:cNvSpPr>
                <p:nvPr/>
              </p:nvSpPr>
              <p:spPr bwMode="auto">
                <a:xfrm>
                  <a:off x="4236" y="1327"/>
                  <a:ext cx="6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10</a:t>
                  </a:r>
                  <a:r>
                    <a:rPr lang="en-US" altLang="zh-CN">
                      <a:sym typeface="Symbol" pitchFamily="18" charset="2"/>
                    </a:rPr>
                    <a:t></a:t>
                  </a:r>
                  <a:endParaRPr lang="en-US" altLang="zh-CN"/>
                </a:p>
              </p:txBody>
            </p:sp>
            <p:sp>
              <p:nvSpPr>
                <p:cNvPr id="37267" name="Text Box 403"/>
                <p:cNvSpPr txBox="1">
                  <a:spLocks noChangeArrowheads="1"/>
                </p:cNvSpPr>
                <p:nvPr/>
              </p:nvSpPr>
              <p:spPr bwMode="auto">
                <a:xfrm>
                  <a:off x="3860" y="1133"/>
                  <a:ext cx="6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I(S)</a:t>
                  </a:r>
                </a:p>
              </p:txBody>
            </p:sp>
            <p:sp>
              <p:nvSpPr>
                <p:cNvPr id="37268" name="Line 404"/>
                <p:cNvSpPr>
                  <a:spLocks noChangeShapeType="1"/>
                </p:cNvSpPr>
                <p:nvPr/>
              </p:nvSpPr>
              <p:spPr bwMode="auto">
                <a:xfrm>
                  <a:off x="3014" y="114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69" name="Line 405"/>
                <p:cNvSpPr>
                  <a:spLocks noChangeShapeType="1"/>
                </p:cNvSpPr>
                <p:nvPr/>
              </p:nvSpPr>
              <p:spPr bwMode="auto">
                <a:xfrm>
                  <a:off x="5520" y="1142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270" name="Oval 406"/>
              <p:cNvSpPr>
                <a:spLocks noChangeArrowheads="1"/>
              </p:cNvSpPr>
              <p:nvPr/>
            </p:nvSpPr>
            <p:spPr bwMode="auto">
              <a:xfrm>
                <a:off x="2872" y="1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1" name="Oval 407"/>
              <p:cNvSpPr>
                <a:spLocks noChangeArrowheads="1"/>
              </p:cNvSpPr>
              <p:nvPr/>
            </p:nvSpPr>
            <p:spPr bwMode="auto">
              <a:xfrm>
                <a:off x="4104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2" name="Oval 408"/>
              <p:cNvSpPr>
                <a:spLocks noChangeArrowheads="1"/>
              </p:cNvSpPr>
              <p:nvPr/>
            </p:nvSpPr>
            <p:spPr bwMode="auto">
              <a:xfrm>
                <a:off x="5368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3" name="Oval 409"/>
              <p:cNvSpPr>
                <a:spLocks noChangeArrowheads="1"/>
              </p:cNvSpPr>
              <p:nvPr/>
            </p:nvSpPr>
            <p:spPr bwMode="auto">
              <a:xfrm>
                <a:off x="4104" y="7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281" name="Group 417"/>
          <p:cNvGrpSpPr>
            <a:grpSpLocks/>
          </p:cNvGrpSpPr>
          <p:nvPr/>
        </p:nvGrpSpPr>
        <p:grpSpPr bwMode="auto">
          <a:xfrm>
            <a:off x="3622675" y="4800600"/>
            <a:ext cx="5159375" cy="1174750"/>
            <a:chOff x="2282" y="2928"/>
            <a:chExt cx="3250" cy="740"/>
          </a:xfrm>
        </p:grpSpPr>
        <p:sp>
          <p:nvSpPr>
            <p:cNvPr id="36892" name="Text Box 28"/>
            <p:cNvSpPr txBox="1">
              <a:spLocks noChangeArrowheads="1"/>
            </p:cNvSpPr>
            <p:nvPr/>
          </p:nvSpPr>
          <p:spPr bwMode="auto">
            <a:xfrm>
              <a:off x="2666" y="312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2282" y="3134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I(S)=               =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       </a:t>
              </a:r>
              <a:r>
                <a:rPr lang="en-US" altLang="zh-CN"/>
                <a:t>=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   </a:t>
              </a:r>
              <a:r>
                <a:rPr lang="en-US" altLang="zh-CN"/>
                <a:t>  </a:t>
              </a:r>
            </a:p>
          </p:txBody>
        </p:sp>
        <p:grpSp>
          <p:nvGrpSpPr>
            <p:cNvPr id="36894" name="Group 30"/>
            <p:cNvGrpSpPr>
              <a:grpSpLocks/>
            </p:cNvGrpSpPr>
            <p:nvPr/>
          </p:nvGrpSpPr>
          <p:grpSpPr bwMode="auto">
            <a:xfrm>
              <a:off x="3012" y="2928"/>
              <a:ext cx="384" cy="405"/>
              <a:chOff x="3552" y="3045"/>
              <a:chExt cx="384" cy="405"/>
            </a:xfrm>
          </p:grpSpPr>
          <p:sp>
            <p:nvSpPr>
              <p:cNvPr id="36895" name="Text Box 31"/>
              <p:cNvSpPr txBox="1">
                <a:spLocks noChangeArrowheads="1"/>
              </p:cNvSpPr>
              <p:nvPr/>
            </p:nvSpPr>
            <p:spPr bwMode="auto">
              <a:xfrm>
                <a:off x="3570" y="3045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3</a:t>
                </a:r>
              </a:p>
            </p:txBody>
          </p:sp>
          <p:sp>
            <p:nvSpPr>
              <p:cNvPr id="36896" name="Text Box 32"/>
              <p:cNvSpPr txBox="1">
                <a:spLocks noChangeArrowheads="1"/>
              </p:cNvSpPr>
              <p:nvPr/>
            </p:nvSpPr>
            <p:spPr bwMode="auto">
              <a:xfrm>
                <a:off x="3552" y="320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36897" name="Freeform 33"/>
              <p:cNvSpPr>
                <a:spLocks/>
              </p:cNvSpPr>
              <p:nvPr/>
            </p:nvSpPr>
            <p:spPr bwMode="auto">
              <a:xfrm>
                <a:off x="3588" y="3248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2844" y="29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grpSp>
          <p:nvGrpSpPr>
            <p:cNvPr id="36899" name="Group 35"/>
            <p:cNvGrpSpPr>
              <a:grpSpLocks/>
            </p:cNvGrpSpPr>
            <p:nvPr/>
          </p:nvGrpSpPr>
          <p:grpSpPr bwMode="auto">
            <a:xfrm>
              <a:off x="3084" y="3216"/>
              <a:ext cx="672" cy="417"/>
              <a:chOff x="3816" y="2688"/>
              <a:chExt cx="672" cy="417"/>
            </a:xfrm>
          </p:grpSpPr>
          <p:sp>
            <p:nvSpPr>
              <p:cNvPr id="36900" name="Text Box 36"/>
              <p:cNvSpPr txBox="1">
                <a:spLocks noChangeArrowheads="1"/>
              </p:cNvSpPr>
              <p:nvPr/>
            </p:nvSpPr>
            <p:spPr bwMode="auto">
              <a:xfrm>
                <a:off x="3846" y="2688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</a:t>
                </a:r>
              </a:p>
            </p:txBody>
          </p:sp>
          <p:sp>
            <p:nvSpPr>
              <p:cNvPr id="36901" name="Text Box 37"/>
              <p:cNvSpPr txBox="1">
                <a:spLocks noChangeArrowheads="1"/>
              </p:cNvSpPr>
              <p:nvPr/>
            </p:nvSpPr>
            <p:spPr bwMode="auto">
              <a:xfrm>
                <a:off x="3816" y="2855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5S</a:t>
                </a:r>
              </a:p>
            </p:txBody>
          </p:sp>
          <p:sp>
            <p:nvSpPr>
              <p:cNvPr id="36902" name="Freeform 38"/>
              <p:cNvSpPr>
                <a:spLocks/>
              </p:cNvSpPr>
              <p:nvPr/>
            </p:nvSpPr>
            <p:spPr bwMode="auto">
              <a:xfrm>
                <a:off x="3864" y="2891"/>
                <a:ext cx="192" cy="1"/>
              </a:xfrm>
              <a:custGeom>
                <a:avLst/>
                <a:gdLst>
                  <a:gd name="T0" fmla="*/ 0 w 192"/>
                  <a:gd name="T1" fmla="*/ 0 h 1"/>
                  <a:gd name="T2" fmla="*/ 192 w 19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2" h="1">
                    <a:moveTo>
                      <a:pt x="0" y="0"/>
                    </a:moveTo>
                    <a:lnTo>
                      <a:pt x="19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>
              <a:off x="2762" y="3309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10+</a:t>
              </a:r>
            </a:p>
          </p:txBody>
        </p:sp>
        <p:sp>
          <p:nvSpPr>
            <p:cNvPr id="36906" name="Text Box 42"/>
            <p:cNvSpPr txBox="1">
              <a:spLocks noChangeArrowheads="1"/>
            </p:cNvSpPr>
            <p:nvPr/>
          </p:nvSpPr>
          <p:spPr bwMode="auto">
            <a:xfrm>
              <a:off x="3818" y="3037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78" y="3246"/>
              <a:ext cx="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50S+2</a:t>
              </a:r>
            </a:p>
          </p:txBody>
        </p:sp>
        <p:sp>
          <p:nvSpPr>
            <p:cNvPr id="36909" name="Text Box 45"/>
            <p:cNvSpPr txBox="1">
              <a:spLocks noChangeArrowheads="1"/>
            </p:cNvSpPr>
            <p:nvPr/>
          </p:nvSpPr>
          <p:spPr bwMode="auto">
            <a:xfrm>
              <a:off x="4826" y="3053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grpSp>
          <p:nvGrpSpPr>
            <p:cNvPr id="36911" name="Group 47"/>
            <p:cNvGrpSpPr>
              <a:grpSpLocks/>
            </p:cNvGrpSpPr>
            <p:nvPr/>
          </p:nvGrpSpPr>
          <p:grpSpPr bwMode="auto">
            <a:xfrm>
              <a:off x="5012" y="3251"/>
              <a:ext cx="420" cy="417"/>
              <a:chOff x="5184" y="2628"/>
              <a:chExt cx="420" cy="417"/>
            </a:xfrm>
          </p:grpSpPr>
          <p:sp>
            <p:nvSpPr>
              <p:cNvPr id="36912" name="Text Box 48"/>
              <p:cNvSpPr txBox="1">
                <a:spLocks noChangeArrowheads="1"/>
              </p:cNvSpPr>
              <p:nvPr/>
            </p:nvSpPr>
            <p:spPr bwMode="auto">
              <a:xfrm>
                <a:off x="5238" y="2628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6913" name="Text Box 49"/>
              <p:cNvSpPr txBox="1">
                <a:spLocks noChangeArrowheads="1"/>
              </p:cNvSpPr>
              <p:nvPr/>
            </p:nvSpPr>
            <p:spPr bwMode="auto">
              <a:xfrm>
                <a:off x="5184" y="279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25</a:t>
                </a:r>
              </a:p>
            </p:txBody>
          </p:sp>
          <p:sp>
            <p:nvSpPr>
              <p:cNvPr id="36914" name="Freeform 50"/>
              <p:cNvSpPr>
                <a:spLocks/>
              </p:cNvSpPr>
              <p:nvPr/>
            </p:nvSpPr>
            <p:spPr bwMode="auto">
              <a:xfrm>
                <a:off x="5256" y="2831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4512" y="3312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10(S+     )</a:t>
              </a:r>
            </a:p>
          </p:txBody>
        </p:sp>
        <p:sp>
          <p:nvSpPr>
            <p:cNvPr id="37277" name="Line 413"/>
            <p:cNvSpPr>
              <a:spLocks noChangeShapeType="1"/>
            </p:cNvSpPr>
            <p:nvPr/>
          </p:nvSpPr>
          <p:spPr bwMode="auto">
            <a:xfrm>
              <a:off x="4544" y="3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8" name="Line 414"/>
            <p:cNvSpPr>
              <a:spLocks noChangeShapeType="1"/>
            </p:cNvSpPr>
            <p:nvPr/>
          </p:nvSpPr>
          <p:spPr bwMode="auto">
            <a:xfrm>
              <a:off x="3768" y="328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" name="Line 416"/>
            <p:cNvSpPr>
              <a:spLocks noChangeShapeType="1"/>
            </p:cNvSpPr>
            <p:nvPr/>
          </p:nvSpPr>
          <p:spPr bwMode="auto">
            <a:xfrm>
              <a:off x="2784" y="328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1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1" name="Group 159"/>
          <p:cNvGrpSpPr>
            <a:grpSpLocks/>
          </p:cNvGrpSpPr>
          <p:nvPr/>
        </p:nvGrpSpPr>
        <p:grpSpPr bwMode="auto">
          <a:xfrm>
            <a:off x="5334000" y="1042988"/>
            <a:ext cx="1616075" cy="642937"/>
            <a:chOff x="950" y="672"/>
            <a:chExt cx="1018" cy="405"/>
          </a:xfrm>
        </p:grpSpPr>
        <p:grpSp>
          <p:nvGrpSpPr>
            <p:cNvPr id="13365" name="Group 53"/>
            <p:cNvGrpSpPr>
              <a:grpSpLocks/>
            </p:cNvGrpSpPr>
            <p:nvPr/>
          </p:nvGrpSpPr>
          <p:grpSpPr bwMode="auto">
            <a:xfrm>
              <a:off x="1548" y="672"/>
              <a:ext cx="366" cy="405"/>
              <a:chOff x="2334" y="3360"/>
              <a:chExt cx="366" cy="405"/>
            </a:xfrm>
          </p:grpSpPr>
          <p:sp>
            <p:nvSpPr>
              <p:cNvPr id="13366" name="Text Box 54"/>
              <p:cNvSpPr txBox="1">
                <a:spLocks noChangeArrowheads="1"/>
              </p:cNvSpPr>
              <p:nvPr/>
            </p:nvSpPr>
            <p:spPr bwMode="auto">
              <a:xfrm>
                <a:off x="2334" y="336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15</a:t>
                </a:r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2352" y="351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3368" name="Freeform 56"/>
              <p:cNvSpPr>
                <a:spLocks/>
              </p:cNvSpPr>
              <p:nvPr/>
            </p:nvSpPr>
            <p:spPr bwMode="auto">
              <a:xfrm>
                <a:off x="2388" y="3563"/>
                <a:ext cx="148" cy="1"/>
              </a:xfrm>
              <a:custGeom>
                <a:avLst/>
                <a:gdLst>
                  <a:gd name="T0" fmla="*/ 0 w 148"/>
                  <a:gd name="T1" fmla="*/ 0 h 1"/>
                  <a:gd name="T2" fmla="*/ 148 w 1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" h="1">
                    <a:moveTo>
                      <a:pt x="0" y="0"/>
                    </a:moveTo>
                    <a:lnTo>
                      <a:pt x="1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70" name="Text Box 158"/>
            <p:cNvSpPr txBox="1">
              <a:spLocks noChangeArrowheads="1"/>
            </p:cNvSpPr>
            <p:nvPr/>
          </p:nvSpPr>
          <p:spPr bwMode="auto">
            <a:xfrm>
              <a:off x="950" y="734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3</a:t>
              </a:r>
              <a:r>
                <a:rPr lang="en-US" altLang="zh-CN"/>
                <a:t>(S)=</a:t>
              </a:r>
            </a:p>
          </p:txBody>
        </p:sp>
      </p:grpSp>
      <p:grpSp>
        <p:nvGrpSpPr>
          <p:cNvPr id="13602" name="Group 290"/>
          <p:cNvGrpSpPr>
            <a:grpSpLocks/>
          </p:cNvGrpSpPr>
          <p:nvPr/>
        </p:nvGrpSpPr>
        <p:grpSpPr bwMode="auto">
          <a:xfrm>
            <a:off x="5181600" y="1609725"/>
            <a:ext cx="5181600" cy="930275"/>
            <a:chOff x="2208" y="1824"/>
            <a:chExt cx="3264" cy="586"/>
          </a:xfrm>
        </p:grpSpPr>
        <p:sp>
          <p:nvSpPr>
            <p:cNvPr id="13472" name="Text Box 160"/>
            <p:cNvSpPr txBox="1">
              <a:spLocks noChangeArrowheads="1"/>
            </p:cNvSpPr>
            <p:nvPr/>
          </p:nvSpPr>
          <p:spPr bwMode="auto">
            <a:xfrm>
              <a:off x="2208" y="1892"/>
              <a:ext cx="32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(5S+0.1)U</a:t>
              </a:r>
              <a:r>
                <a:rPr lang="en-US" altLang="zh-CN" baseline="-25000"/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0.1U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–2S ·     </a:t>
              </a:r>
            </a:p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= –18+18                                     </a:t>
              </a:r>
            </a:p>
          </p:txBody>
        </p:sp>
        <p:sp>
          <p:nvSpPr>
            <p:cNvPr id="13474" name="Text Box 162"/>
            <p:cNvSpPr txBox="1">
              <a:spLocks noChangeArrowheads="1"/>
            </p:cNvSpPr>
            <p:nvPr/>
          </p:nvSpPr>
          <p:spPr bwMode="auto">
            <a:xfrm>
              <a:off x="4152" y="19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13475" name="Text Box 163"/>
            <p:cNvSpPr txBox="1">
              <a:spLocks noChangeArrowheads="1"/>
            </p:cNvSpPr>
            <p:nvPr/>
          </p:nvSpPr>
          <p:spPr bwMode="auto">
            <a:xfrm>
              <a:off x="4128" y="182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15</a:t>
              </a:r>
            </a:p>
          </p:txBody>
        </p:sp>
        <p:sp>
          <p:nvSpPr>
            <p:cNvPr id="13476" name="Line 164"/>
            <p:cNvSpPr>
              <a:spLocks noChangeShapeType="1"/>
            </p:cNvSpPr>
            <p:nvPr/>
          </p:nvSpPr>
          <p:spPr bwMode="auto">
            <a:xfrm>
              <a:off x="4158" y="203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03" name="Group 291"/>
          <p:cNvGrpSpPr>
            <a:grpSpLocks/>
          </p:cNvGrpSpPr>
          <p:nvPr/>
        </p:nvGrpSpPr>
        <p:grpSpPr bwMode="auto">
          <a:xfrm>
            <a:off x="5105400" y="2524125"/>
            <a:ext cx="5181600" cy="895350"/>
            <a:chOff x="2112" y="2208"/>
            <a:chExt cx="3264" cy="564"/>
          </a:xfrm>
        </p:grpSpPr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2112" y="2254"/>
              <a:ext cx="32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/>
                <a:t>0.1U</a:t>
              </a:r>
              <a:r>
                <a:rPr lang="en-US" altLang="zh-CN" baseline="-25000"/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altLang="zh-CN">
                  <a:sym typeface="Symbol" pitchFamily="18" charset="2"/>
                </a:rPr>
                <a:t>(5S+0.1)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U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–3S ·     </a:t>
              </a:r>
            </a:p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= –18+18                                     </a:t>
              </a:r>
            </a:p>
          </p:txBody>
        </p:sp>
        <p:sp>
          <p:nvSpPr>
            <p:cNvPr id="13483" name="Text Box 171"/>
            <p:cNvSpPr txBox="1">
              <a:spLocks noChangeArrowheads="1"/>
            </p:cNvSpPr>
            <p:nvPr/>
          </p:nvSpPr>
          <p:spPr bwMode="auto">
            <a:xfrm>
              <a:off x="4164" y="236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13484" name="Text Box 172"/>
            <p:cNvSpPr txBox="1">
              <a:spLocks noChangeArrowheads="1"/>
            </p:cNvSpPr>
            <p:nvPr/>
          </p:nvSpPr>
          <p:spPr bwMode="auto">
            <a:xfrm>
              <a:off x="4140" y="220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15</a:t>
              </a:r>
            </a:p>
          </p:txBody>
        </p:sp>
        <p:sp>
          <p:nvSpPr>
            <p:cNvPr id="13485" name="Line 173"/>
            <p:cNvSpPr>
              <a:spLocks noChangeShapeType="1"/>
            </p:cNvSpPr>
            <p:nvPr/>
          </p:nvSpPr>
          <p:spPr bwMode="auto">
            <a:xfrm>
              <a:off x="4170" y="241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00" name="Group 288"/>
          <p:cNvGrpSpPr>
            <a:grpSpLocks/>
          </p:cNvGrpSpPr>
          <p:nvPr/>
        </p:nvGrpSpPr>
        <p:grpSpPr bwMode="auto">
          <a:xfrm>
            <a:off x="5410200" y="3590925"/>
            <a:ext cx="2574925" cy="700088"/>
            <a:chOff x="326" y="2832"/>
            <a:chExt cx="1622" cy="441"/>
          </a:xfrm>
        </p:grpSpPr>
        <p:sp>
          <p:nvSpPr>
            <p:cNvPr id="13487" name="Text Box 175"/>
            <p:cNvSpPr txBox="1">
              <a:spLocks noChangeArrowheads="1"/>
            </p:cNvSpPr>
            <p:nvPr/>
          </p:nvSpPr>
          <p:spPr bwMode="auto">
            <a:xfrm>
              <a:off x="326" y="2906"/>
              <a:ext cx="6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(S)=</a:t>
              </a:r>
            </a:p>
          </p:txBody>
        </p:sp>
        <p:sp>
          <p:nvSpPr>
            <p:cNvPr id="13490" name="Text Box 178"/>
            <p:cNvSpPr txBox="1">
              <a:spLocks noChangeArrowheads="1"/>
            </p:cNvSpPr>
            <p:nvPr/>
          </p:nvSpPr>
          <p:spPr bwMode="auto">
            <a:xfrm>
              <a:off x="930" y="2832"/>
              <a:ext cx="10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150S+7. 5</a:t>
              </a:r>
            </a:p>
          </p:txBody>
        </p:sp>
        <p:sp>
          <p:nvSpPr>
            <p:cNvPr id="13491" name="Freeform 179"/>
            <p:cNvSpPr>
              <a:spLocks/>
            </p:cNvSpPr>
            <p:nvPr/>
          </p:nvSpPr>
          <p:spPr bwMode="auto">
            <a:xfrm>
              <a:off x="976" y="3051"/>
              <a:ext cx="708" cy="1"/>
            </a:xfrm>
            <a:custGeom>
              <a:avLst/>
              <a:gdLst>
                <a:gd name="T0" fmla="*/ 0 w 708"/>
                <a:gd name="T1" fmla="*/ 0 h 1"/>
                <a:gd name="T2" fmla="*/ 708 w 70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">
                  <a:moveTo>
                    <a:pt x="0" y="0"/>
                  </a:moveTo>
                  <a:lnTo>
                    <a:pt x="7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2" name="Text Box 180"/>
            <p:cNvSpPr txBox="1">
              <a:spLocks noChangeArrowheads="1"/>
            </p:cNvSpPr>
            <p:nvPr/>
          </p:nvSpPr>
          <p:spPr bwMode="auto">
            <a:xfrm>
              <a:off x="952" y="3023"/>
              <a:ext cx="7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S(25S+1)</a:t>
              </a:r>
            </a:p>
          </p:txBody>
        </p:sp>
      </p:grpSp>
      <p:grpSp>
        <p:nvGrpSpPr>
          <p:cNvPr id="13601" name="Group 289"/>
          <p:cNvGrpSpPr>
            <a:grpSpLocks/>
          </p:cNvGrpSpPr>
          <p:nvPr/>
        </p:nvGrpSpPr>
        <p:grpSpPr bwMode="auto">
          <a:xfrm>
            <a:off x="5257800" y="4352925"/>
            <a:ext cx="2725738" cy="701675"/>
            <a:chOff x="2649" y="2832"/>
            <a:chExt cx="1717" cy="442"/>
          </a:xfrm>
        </p:grpSpPr>
        <p:sp>
          <p:nvSpPr>
            <p:cNvPr id="13489" name="Text Box 177"/>
            <p:cNvSpPr txBox="1">
              <a:spLocks noChangeArrowheads="1"/>
            </p:cNvSpPr>
            <p:nvPr/>
          </p:nvSpPr>
          <p:spPr bwMode="auto">
            <a:xfrm>
              <a:off x="2649" y="2904"/>
              <a:ext cx="8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U</a:t>
              </a:r>
              <a:r>
                <a:rPr lang="en-US" altLang="zh-CN" baseline="-25000"/>
                <a:t>2</a:t>
              </a:r>
              <a:r>
                <a:rPr lang="en-US" altLang="zh-CN"/>
                <a:t>(S)=  </a:t>
              </a:r>
            </a:p>
          </p:txBody>
        </p: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3360" y="3024"/>
              <a:ext cx="7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S(25S+1)</a:t>
              </a:r>
            </a:p>
          </p:txBody>
        </p:sp>
        <p:sp>
          <p:nvSpPr>
            <p:cNvPr id="13495" name="Freeform 183"/>
            <p:cNvSpPr>
              <a:spLocks/>
            </p:cNvSpPr>
            <p:nvPr/>
          </p:nvSpPr>
          <p:spPr bwMode="auto">
            <a:xfrm>
              <a:off x="3384" y="3048"/>
              <a:ext cx="708" cy="1"/>
            </a:xfrm>
            <a:custGeom>
              <a:avLst/>
              <a:gdLst>
                <a:gd name="T0" fmla="*/ 0 w 708"/>
                <a:gd name="T1" fmla="*/ 0 h 1"/>
                <a:gd name="T2" fmla="*/ 708 w 70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">
                  <a:moveTo>
                    <a:pt x="0" y="0"/>
                  </a:moveTo>
                  <a:lnTo>
                    <a:pt x="7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96" name="Text Box 184"/>
            <p:cNvSpPr txBox="1">
              <a:spLocks noChangeArrowheads="1"/>
            </p:cNvSpPr>
            <p:nvPr/>
          </p:nvSpPr>
          <p:spPr bwMode="auto">
            <a:xfrm>
              <a:off x="3348" y="2832"/>
              <a:ext cx="10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225S+7. 5</a:t>
              </a:r>
            </a:p>
          </p:txBody>
        </p:sp>
      </p:grpSp>
      <p:grpSp>
        <p:nvGrpSpPr>
          <p:cNvPr id="13514" name="Group 202"/>
          <p:cNvGrpSpPr>
            <a:grpSpLocks/>
          </p:cNvGrpSpPr>
          <p:nvPr/>
        </p:nvGrpSpPr>
        <p:grpSpPr bwMode="auto">
          <a:xfrm>
            <a:off x="1333500" y="5092700"/>
            <a:ext cx="5753100" cy="915988"/>
            <a:chOff x="888" y="3273"/>
            <a:chExt cx="3624" cy="577"/>
          </a:xfrm>
        </p:grpSpPr>
        <p:sp>
          <p:nvSpPr>
            <p:cNvPr id="13498" name="Text Box 186"/>
            <p:cNvSpPr txBox="1">
              <a:spLocks noChangeArrowheads="1"/>
            </p:cNvSpPr>
            <p:nvPr/>
          </p:nvSpPr>
          <p:spPr bwMode="auto">
            <a:xfrm>
              <a:off x="888" y="3360"/>
              <a:ext cx="3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I(S)=0.1[U</a:t>
              </a:r>
              <a:r>
                <a:rPr lang="en-US" altLang="zh-CN" baseline="-25000"/>
                <a:t>1</a:t>
              </a:r>
              <a:r>
                <a:rPr lang="en-US" altLang="zh-CN"/>
                <a:t>(S)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/>
                <a:t> U</a:t>
              </a:r>
              <a:r>
                <a:rPr lang="en-US" altLang="zh-CN" baseline="-25000"/>
                <a:t>2</a:t>
              </a:r>
              <a:r>
                <a:rPr lang="en-US" altLang="zh-CN"/>
                <a:t>(S)]=              =</a:t>
              </a:r>
            </a:p>
          </p:txBody>
        </p:sp>
        <p:grpSp>
          <p:nvGrpSpPr>
            <p:cNvPr id="13513" name="Group 201"/>
            <p:cNvGrpSpPr>
              <a:grpSpLocks/>
            </p:cNvGrpSpPr>
            <p:nvPr/>
          </p:nvGrpSpPr>
          <p:grpSpPr bwMode="auto">
            <a:xfrm>
              <a:off x="2906" y="3290"/>
              <a:ext cx="970" cy="430"/>
              <a:chOff x="2906" y="3290"/>
              <a:chExt cx="970" cy="430"/>
            </a:xfrm>
          </p:grpSpPr>
          <p:sp>
            <p:nvSpPr>
              <p:cNvPr id="13499" name="Text Box 187"/>
              <p:cNvSpPr txBox="1">
                <a:spLocks noChangeArrowheads="1"/>
              </p:cNvSpPr>
              <p:nvPr/>
            </p:nvSpPr>
            <p:spPr bwMode="auto">
              <a:xfrm>
                <a:off x="2906" y="3470"/>
                <a:ext cx="9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(25S+1)</a:t>
                </a:r>
              </a:p>
            </p:txBody>
          </p:sp>
          <p:sp>
            <p:nvSpPr>
              <p:cNvPr id="13501" name="Text Box 189"/>
              <p:cNvSpPr txBox="1">
                <a:spLocks noChangeArrowheads="1"/>
              </p:cNvSpPr>
              <p:nvPr/>
            </p:nvSpPr>
            <p:spPr bwMode="auto">
              <a:xfrm>
                <a:off x="3026" y="3290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–7. 5</a:t>
                </a:r>
              </a:p>
            </p:txBody>
          </p:sp>
          <p:sp>
            <p:nvSpPr>
              <p:cNvPr id="13502" name="Line 190"/>
              <p:cNvSpPr>
                <a:spLocks noChangeShapeType="1"/>
              </p:cNvSpPr>
              <p:nvPr/>
            </p:nvSpPr>
            <p:spPr bwMode="auto">
              <a:xfrm>
                <a:off x="2940" y="35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12" name="Group 200"/>
            <p:cNvGrpSpPr>
              <a:grpSpLocks/>
            </p:cNvGrpSpPr>
            <p:nvPr/>
          </p:nvGrpSpPr>
          <p:grpSpPr bwMode="auto">
            <a:xfrm>
              <a:off x="3708" y="3273"/>
              <a:ext cx="642" cy="577"/>
              <a:chOff x="3708" y="3273"/>
              <a:chExt cx="642" cy="577"/>
            </a:xfrm>
          </p:grpSpPr>
          <p:sp>
            <p:nvSpPr>
              <p:cNvPr id="13505" name="Text Box 193"/>
              <p:cNvSpPr txBox="1">
                <a:spLocks noChangeArrowheads="1"/>
              </p:cNvSpPr>
              <p:nvPr/>
            </p:nvSpPr>
            <p:spPr bwMode="auto">
              <a:xfrm>
                <a:off x="3794" y="327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–0. 3</a:t>
                </a:r>
              </a:p>
            </p:txBody>
          </p:sp>
          <p:sp>
            <p:nvSpPr>
              <p:cNvPr id="13506" name="Text Box 194"/>
              <p:cNvSpPr txBox="1">
                <a:spLocks noChangeArrowheads="1"/>
              </p:cNvSpPr>
              <p:nvPr/>
            </p:nvSpPr>
            <p:spPr bwMode="auto">
              <a:xfrm>
                <a:off x="3708" y="3528"/>
                <a:ext cx="6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(S+      )</a:t>
                </a:r>
              </a:p>
            </p:txBody>
          </p:sp>
          <p:sp>
            <p:nvSpPr>
              <p:cNvPr id="13507" name="Text Box 195"/>
              <p:cNvSpPr txBox="1">
                <a:spLocks noChangeArrowheads="1"/>
              </p:cNvSpPr>
              <p:nvPr/>
            </p:nvSpPr>
            <p:spPr bwMode="auto">
              <a:xfrm>
                <a:off x="4032" y="34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13508" name="Text Box 196"/>
              <p:cNvSpPr txBox="1">
                <a:spLocks noChangeArrowheads="1"/>
              </p:cNvSpPr>
              <p:nvPr/>
            </p:nvSpPr>
            <p:spPr bwMode="auto">
              <a:xfrm>
                <a:off x="3984" y="36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25</a:t>
                </a:r>
              </a:p>
            </p:txBody>
          </p:sp>
          <p:sp>
            <p:nvSpPr>
              <p:cNvPr id="13509" name="Freeform 197"/>
              <p:cNvSpPr>
                <a:spLocks/>
              </p:cNvSpPr>
              <p:nvPr/>
            </p:nvSpPr>
            <p:spPr bwMode="auto">
              <a:xfrm>
                <a:off x="4042" y="3648"/>
                <a:ext cx="182" cy="3"/>
              </a:xfrm>
              <a:custGeom>
                <a:avLst/>
                <a:gdLst>
                  <a:gd name="T0" fmla="*/ 0 w 182"/>
                  <a:gd name="T1" fmla="*/ 3 h 3"/>
                  <a:gd name="T2" fmla="*/ 182 w 182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2" h="3">
                    <a:moveTo>
                      <a:pt x="0" y="3"/>
                    </a:moveTo>
                    <a:lnTo>
                      <a:pt x="18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1" name="Freeform 199"/>
              <p:cNvSpPr>
                <a:spLocks/>
              </p:cNvSpPr>
              <p:nvPr/>
            </p:nvSpPr>
            <p:spPr bwMode="auto">
              <a:xfrm>
                <a:off x="3768" y="3504"/>
                <a:ext cx="504" cy="1"/>
              </a:xfrm>
              <a:custGeom>
                <a:avLst/>
                <a:gdLst>
                  <a:gd name="T0" fmla="*/ 0 w 504"/>
                  <a:gd name="T1" fmla="*/ 0 h 1"/>
                  <a:gd name="T2" fmla="*/ 504 w 5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1">
                    <a:moveTo>
                      <a:pt x="0" y="0"/>
                    </a:moveTo>
                    <a:lnTo>
                      <a:pt x="50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515" name="Text Box 203"/>
          <p:cNvSpPr txBox="1">
            <a:spLocks noChangeArrowheads="1"/>
          </p:cNvSpPr>
          <p:nvPr/>
        </p:nvSpPr>
        <p:spPr bwMode="auto">
          <a:xfrm>
            <a:off x="1355725" y="6045200"/>
            <a:ext cx="550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i(t)=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[I(S)]= – 0.3e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–0.04t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        (t&gt;0) </a:t>
            </a:r>
            <a:endParaRPr lang="en-US" altLang="zh-CN" baseline="3000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3604" name="Group 292"/>
          <p:cNvGrpSpPr>
            <a:grpSpLocks/>
          </p:cNvGrpSpPr>
          <p:nvPr/>
        </p:nvGrpSpPr>
        <p:grpSpPr bwMode="auto">
          <a:xfrm>
            <a:off x="533400" y="1320800"/>
            <a:ext cx="4257675" cy="3505200"/>
            <a:chOff x="336" y="192"/>
            <a:chExt cx="2682" cy="2208"/>
          </a:xfrm>
        </p:grpSpPr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336" y="192"/>
              <a:ext cx="2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解法二：节点分析</a:t>
              </a:r>
            </a:p>
          </p:txBody>
        </p:sp>
        <p:grpSp>
          <p:nvGrpSpPr>
            <p:cNvPr id="13597" name="Group 285"/>
            <p:cNvGrpSpPr>
              <a:grpSpLocks/>
            </p:cNvGrpSpPr>
            <p:nvPr/>
          </p:nvGrpSpPr>
          <p:grpSpPr bwMode="auto">
            <a:xfrm>
              <a:off x="336" y="685"/>
              <a:ext cx="2682" cy="1715"/>
              <a:chOff x="2916" y="500"/>
              <a:chExt cx="2682" cy="1715"/>
            </a:xfrm>
          </p:grpSpPr>
          <p:sp>
            <p:nvSpPr>
              <p:cNvPr id="13384" name="Text Box 72"/>
              <p:cNvSpPr txBox="1">
                <a:spLocks noChangeArrowheads="1"/>
              </p:cNvSpPr>
              <p:nvPr/>
            </p:nvSpPr>
            <p:spPr bwMode="auto">
              <a:xfrm>
                <a:off x="3024" y="57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385" name="Text Box 73"/>
              <p:cNvSpPr txBox="1">
                <a:spLocks noChangeArrowheads="1"/>
              </p:cNvSpPr>
              <p:nvPr/>
            </p:nvSpPr>
            <p:spPr bwMode="auto">
              <a:xfrm>
                <a:off x="3428" y="5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3386" name="Group 74"/>
              <p:cNvGrpSpPr>
                <a:grpSpLocks/>
              </p:cNvGrpSpPr>
              <p:nvPr/>
            </p:nvGrpSpPr>
            <p:grpSpPr bwMode="auto">
              <a:xfrm rot="5400000">
                <a:off x="3684" y="596"/>
                <a:ext cx="192" cy="48"/>
                <a:chOff x="960" y="2688"/>
                <a:chExt cx="192" cy="48"/>
              </a:xfrm>
            </p:grpSpPr>
            <p:sp>
              <p:nvSpPr>
                <p:cNvPr id="13387" name="Line 75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89" name="Group 77"/>
              <p:cNvGrpSpPr>
                <a:grpSpLocks/>
              </p:cNvGrpSpPr>
              <p:nvPr/>
            </p:nvGrpSpPr>
            <p:grpSpPr bwMode="auto">
              <a:xfrm rot="5400000">
                <a:off x="5028" y="596"/>
                <a:ext cx="192" cy="48"/>
                <a:chOff x="960" y="2688"/>
                <a:chExt cx="192" cy="48"/>
              </a:xfrm>
            </p:grpSpPr>
            <p:sp>
              <p:nvSpPr>
                <p:cNvPr id="13390" name="Line 78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1" name="Line 79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92" name="Oval 80"/>
              <p:cNvSpPr>
                <a:spLocks noChangeAspect="1" noChangeArrowheads="1"/>
              </p:cNvSpPr>
              <p:nvPr/>
            </p:nvSpPr>
            <p:spPr bwMode="auto">
              <a:xfrm>
                <a:off x="4524" y="500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3" name="Freeform 81"/>
              <p:cNvSpPr>
                <a:spLocks/>
              </p:cNvSpPr>
              <p:nvPr/>
            </p:nvSpPr>
            <p:spPr bwMode="auto">
              <a:xfrm>
                <a:off x="5148" y="620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4" name="Oval 82"/>
              <p:cNvSpPr>
                <a:spLocks noChangeAspect="1" noChangeArrowheads="1"/>
              </p:cNvSpPr>
              <p:nvPr/>
            </p:nvSpPr>
            <p:spPr bwMode="auto">
              <a:xfrm>
                <a:off x="3216" y="512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5" name="Rectangle 83"/>
              <p:cNvSpPr>
                <a:spLocks noChangeArrowheads="1"/>
              </p:cNvSpPr>
              <p:nvPr/>
            </p:nvSpPr>
            <p:spPr bwMode="auto">
              <a:xfrm>
                <a:off x="4140" y="956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6" name="Freeform 84"/>
              <p:cNvSpPr>
                <a:spLocks/>
              </p:cNvSpPr>
              <p:nvPr/>
            </p:nvSpPr>
            <p:spPr bwMode="auto">
              <a:xfrm>
                <a:off x="3804" y="620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7" name="Freeform 85"/>
              <p:cNvSpPr>
                <a:spLocks/>
              </p:cNvSpPr>
              <p:nvPr/>
            </p:nvSpPr>
            <p:spPr bwMode="auto">
              <a:xfrm>
                <a:off x="2952" y="620"/>
                <a:ext cx="804" cy="1"/>
              </a:xfrm>
              <a:custGeom>
                <a:avLst/>
                <a:gdLst>
                  <a:gd name="T0" fmla="*/ 804 w 804"/>
                  <a:gd name="T1" fmla="*/ 0 h 1"/>
                  <a:gd name="T2" fmla="*/ 0 w 8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4" h="1">
                    <a:moveTo>
                      <a:pt x="8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8" name="Line 86"/>
              <p:cNvSpPr>
                <a:spLocks noChangeShapeType="1"/>
              </p:cNvSpPr>
              <p:nvPr/>
            </p:nvSpPr>
            <p:spPr bwMode="auto">
              <a:xfrm>
                <a:off x="4188" y="62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9" name="Line 87"/>
              <p:cNvSpPr>
                <a:spLocks noChangeShapeType="1"/>
              </p:cNvSpPr>
              <p:nvPr/>
            </p:nvSpPr>
            <p:spPr bwMode="auto">
              <a:xfrm>
                <a:off x="4188" y="11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400" name="Group 88"/>
              <p:cNvGrpSpPr>
                <a:grpSpLocks/>
              </p:cNvGrpSpPr>
              <p:nvPr/>
            </p:nvGrpSpPr>
            <p:grpSpPr bwMode="auto">
              <a:xfrm rot="5400000">
                <a:off x="3684" y="1508"/>
                <a:ext cx="192" cy="48"/>
                <a:chOff x="960" y="2688"/>
                <a:chExt cx="192" cy="48"/>
              </a:xfrm>
            </p:grpSpPr>
            <p:sp>
              <p:nvSpPr>
                <p:cNvPr id="13401" name="Line 89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2" name="Line 90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03" name="Group 91"/>
              <p:cNvGrpSpPr>
                <a:grpSpLocks/>
              </p:cNvGrpSpPr>
              <p:nvPr/>
            </p:nvGrpSpPr>
            <p:grpSpPr bwMode="auto">
              <a:xfrm rot="5400000">
                <a:off x="5028" y="1508"/>
                <a:ext cx="192" cy="48"/>
                <a:chOff x="960" y="2688"/>
                <a:chExt cx="192" cy="48"/>
              </a:xfrm>
            </p:grpSpPr>
            <p:sp>
              <p:nvSpPr>
                <p:cNvPr id="13404" name="Line 92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5" name="Line 93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06" name="Oval 94"/>
              <p:cNvSpPr>
                <a:spLocks noChangeAspect="1" noChangeArrowheads="1"/>
              </p:cNvSpPr>
              <p:nvPr/>
            </p:nvSpPr>
            <p:spPr bwMode="auto">
              <a:xfrm>
                <a:off x="4524" y="1412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07" name="Freeform 95"/>
              <p:cNvSpPr>
                <a:spLocks/>
              </p:cNvSpPr>
              <p:nvPr/>
            </p:nvSpPr>
            <p:spPr bwMode="auto">
              <a:xfrm>
                <a:off x="5148" y="1532"/>
                <a:ext cx="312" cy="1"/>
              </a:xfrm>
              <a:custGeom>
                <a:avLst/>
                <a:gdLst>
                  <a:gd name="T0" fmla="*/ 0 w 312"/>
                  <a:gd name="T1" fmla="*/ 0 h 1"/>
                  <a:gd name="T2" fmla="*/ 312 w 31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2" h="1">
                    <a:moveTo>
                      <a:pt x="0" y="0"/>
                    </a:moveTo>
                    <a:lnTo>
                      <a:pt x="312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08" name="Oval 96"/>
              <p:cNvSpPr>
                <a:spLocks noChangeAspect="1" noChangeArrowheads="1"/>
              </p:cNvSpPr>
              <p:nvPr/>
            </p:nvSpPr>
            <p:spPr bwMode="auto">
              <a:xfrm>
                <a:off x="3216" y="1424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09" name="Freeform 97"/>
              <p:cNvSpPr>
                <a:spLocks/>
              </p:cNvSpPr>
              <p:nvPr/>
            </p:nvSpPr>
            <p:spPr bwMode="auto">
              <a:xfrm>
                <a:off x="3804" y="1532"/>
                <a:ext cx="1296" cy="1"/>
              </a:xfrm>
              <a:custGeom>
                <a:avLst/>
                <a:gdLst>
                  <a:gd name="T0" fmla="*/ 1296 w 1296"/>
                  <a:gd name="T1" fmla="*/ 0 h 1"/>
                  <a:gd name="T2" fmla="*/ 0 w 129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6" h="1">
                    <a:moveTo>
                      <a:pt x="1296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0" name="Freeform 98"/>
              <p:cNvSpPr>
                <a:spLocks/>
              </p:cNvSpPr>
              <p:nvPr/>
            </p:nvSpPr>
            <p:spPr bwMode="auto">
              <a:xfrm>
                <a:off x="2952" y="1532"/>
                <a:ext cx="804" cy="1"/>
              </a:xfrm>
              <a:custGeom>
                <a:avLst/>
                <a:gdLst>
                  <a:gd name="T0" fmla="*/ 804 w 804"/>
                  <a:gd name="T1" fmla="*/ 0 h 1"/>
                  <a:gd name="T2" fmla="*/ 0 w 8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04" h="1">
                    <a:moveTo>
                      <a:pt x="8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1" name="Oval 99"/>
              <p:cNvSpPr>
                <a:spLocks noChangeAspect="1" noChangeArrowheads="1"/>
              </p:cNvSpPr>
              <p:nvPr/>
            </p:nvSpPr>
            <p:spPr bwMode="auto">
              <a:xfrm>
                <a:off x="4092" y="1988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2" name="Freeform 100"/>
              <p:cNvSpPr>
                <a:spLocks/>
              </p:cNvSpPr>
              <p:nvPr/>
            </p:nvSpPr>
            <p:spPr bwMode="auto">
              <a:xfrm>
                <a:off x="2940" y="2108"/>
                <a:ext cx="2520" cy="1"/>
              </a:xfrm>
              <a:custGeom>
                <a:avLst/>
                <a:gdLst>
                  <a:gd name="T0" fmla="*/ 0 w 2520"/>
                  <a:gd name="T1" fmla="*/ 0 h 1"/>
                  <a:gd name="T2" fmla="*/ 2520 w 25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20" h="1">
                    <a:moveTo>
                      <a:pt x="0" y="0"/>
                    </a:moveTo>
                    <a:lnTo>
                      <a:pt x="252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3" name="Line 101"/>
              <p:cNvSpPr>
                <a:spLocks noChangeShapeType="1"/>
              </p:cNvSpPr>
              <p:nvPr/>
            </p:nvSpPr>
            <p:spPr bwMode="auto">
              <a:xfrm>
                <a:off x="2940" y="620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14" name="Line 102"/>
              <p:cNvSpPr>
                <a:spLocks noChangeShapeType="1"/>
              </p:cNvSpPr>
              <p:nvPr/>
            </p:nvSpPr>
            <p:spPr bwMode="auto">
              <a:xfrm>
                <a:off x="5460" y="620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415" name="Group 103"/>
              <p:cNvGrpSpPr>
                <a:grpSpLocks/>
              </p:cNvGrpSpPr>
              <p:nvPr/>
            </p:nvGrpSpPr>
            <p:grpSpPr bwMode="auto">
              <a:xfrm>
                <a:off x="3216" y="720"/>
                <a:ext cx="384" cy="405"/>
                <a:chOff x="3552" y="3045"/>
                <a:chExt cx="384" cy="405"/>
              </a:xfrm>
            </p:grpSpPr>
            <p:sp>
              <p:nvSpPr>
                <p:cNvPr id="1341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341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418" name="Freeform 106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19" name="Group 107"/>
              <p:cNvGrpSpPr>
                <a:grpSpLocks/>
              </p:cNvGrpSpPr>
              <p:nvPr/>
            </p:nvGrpSpPr>
            <p:grpSpPr bwMode="auto">
              <a:xfrm>
                <a:off x="4522" y="700"/>
                <a:ext cx="384" cy="405"/>
                <a:chOff x="3552" y="3045"/>
                <a:chExt cx="384" cy="405"/>
              </a:xfrm>
            </p:grpSpPr>
            <p:sp>
              <p:nvSpPr>
                <p:cNvPr id="1342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342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422" name="Freeform 110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23" name="Group 111"/>
              <p:cNvGrpSpPr>
                <a:grpSpLocks/>
              </p:cNvGrpSpPr>
              <p:nvPr/>
            </p:nvGrpSpPr>
            <p:grpSpPr bwMode="auto">
              <a:xfrm>
                <a:off x="3618" y="684"/>
                <a:ext cx="420" cy="405"/>
                <a:chOff x="1932" y="1872"/>
                <a:chExt cx="420" cy="405"/>
              </a:xfrm>
            </p:grpSpPr>
            <p:sp>
              <p:nvSpPr>
                <p:cNvPr id="1342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42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3426" name="Freeform 114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27" name="Group 115"/>
              <p:cNvGrpSpPr>
                <a:grpSpLocks/>
              </p:cNvGrpSpPr>
              <p:nvPr/>
            </p:nvGrpSpPr>
            <p:grpSpPr bwMode="auto">
              <a:xfrm>
                <a:off x="4962" y="672"/>
                <a:ext cx="420" cy="405"/>
                <a:chOff x="3258" y="1824"/>
                <a:chExt cx="420" cy="405"/>
              </a:xfrm>
            </p:grpSpPr>
            <p:sp>
              <p:nvSpPr>
                <p:cNvPr id="1342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42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3430" name="Freeform 118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31" name="Group 119"/>
              <p:cNvGrpSpPr>
                <a:grpSpLocks/>
              </p:cNvGrpSpPr>
              <p:nvPr/>
            </p:nvGrpSpPr>
            <p:grpSpPr bwMode="auto">
              <a:xfrm>
                <a:off x="4956" y="1040"/>
                <a:ext cx="420" cy="405"/>
                <a:chOff x="1932" y="1872"/>
                <a:chExt cx="420" cy="405"/>
              </a:xfrm>
            </p:grpSpPr>
            <p:sp>
              <p:nvSpPr>
                <p:cNvPr id="1343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986" y="1872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43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932" y="2027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2S</a:t>
                  </a:r>
                </a:p>
              </p:txBody>
            </p:sp>
            <p:sp>
              <p:nvSpPr>
                <p:cNvPr id="13434" name="Freeform 122"/>
                <p:cNvSpPr>
                  <a:spLocks/>
                </p:cNvSpPr>
                <p:nvPr/>
              </p:nvSpPr>
              <p:spPr bwMode="auto">
                <a:xfrm>
                  <a:off x="2004" y="2075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35" name="Group 123"/>
              <p:cNvGrpSpPr>
                <a:grpSpLocks/>
              </p:cNvGrpSpPr>
              <p:nvPr/>
            </p:nvGrpSpPr>
            <p:grpSpPr bwMode="auto">
              <a:xfrm>
                <a:off x="3660" y="1052"/>
                <a:ext cx="420" cy="405"/>
                <a:chOff x="3258" y="1824"/>
                <a:chExt cx="420" cy="405"/>
              </a:xfrm>
            </p:grpSpPr>
            <p:sp>
              <p:nvSpPr>
                <p:cNvPr id="1343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312" y="1824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1343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258" y="197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3S</a:t>
                  </a:r>
                </a:p>
              </p:txBody>
            </p:sp>
            <p:sp>
              <p:nvSpPr>
                <p:cNvPr id="13438" name="Freeform 126"/>
                <p:cNvSpPr>
                  <a:spLocks/>
                </p:cNvSpPr>
                <p:nvPr/>
              </p:nvSpPr>
              <p:spPr bwMode="auto">
                <a:xfrm>
                  <a:off x="3330" y="2027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39" name="Group 127"/>
              <p:cNvGrpSpPr>
                <a:grpSpLocks/>
              </p:cNvGrpSpPr>
              <p:nvPr/>
            </p:nvGrpSpPr>
            <p:grpSpPr bwMode="auto">
              <a:xfrm>
                <a:off x="3240" y="1076"/>
                <a:ext cx="384" cy="405"/>
                <a:chOff x="3552" y="3045"/>
                <a:chExt cx="384" cy="405"/>
              </a:xfrm>
            </p:grpSpPr>
            <p:sp>
              <p:nvSpPr>
                <p:cNvPr id="1344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1344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442" name="Freeform 130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43" name="Group 131"/>
              <p:cNvGrpSpPr>
                <a:grpSpLocks/>
              </p:cNvGrpSpPr>
              <p:nvPr/>
            </p:nvGrpSpPr>
            <p:grpSpPr bwMode="auto">
              <a:xfrm>
                <a:off x="4548" y="1052"/>
                <a:ext cx="384" cy="405"/>
                <a:chOff x="3552" y="3045"/>
                <a:chExt cx="384" cy="405"/>
              </a:xfrm>
            </p:grpSpPr>
            <p:sp>
              <p:nvSpPr>
                <p:cNvPr id="1344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570" y="3045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1344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552" y="3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446" name="Freeform 134"/>
                <p:cNvSpPr>
                  <a:spLocks/>
                </p:cNvSpPr>
                <p:nvPr/>
              </p:nvSpPr>
              <p:spPr bwMode="auto">
                <a:xfrm>
                  <a:off x="3588" y="3248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47" name="Text Box 135"/>
              <p:cNvSpPr txBox="1">
                <a:spLocks noChangeArrowheads="1"/>
              </p:cNvSpPr>
              <p:nvPr/>
            </p:nvSpPr>
            <p:spPr bwMode="auto">
              <a:xfrm>
                <a:off x="3036" y="126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448" name="Text Box 136"/>
              <p:cNvSpPr txBox="1">
                <a:spLocks noChangeArrowheads="1"/>
              </p:cNvSpPr>
              <p:nvPr/>
            </p:nvSpPr>
            <p:spPr bwMode="auto">
              <a:xfrm>
                <a:off x="3396" y="12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449" name="Text Box 137"/>
              <p:cNvSpPr txBox="1">
                <a:spLocks noChangeArrowheads="1"/>
              </p:cNvSpPr>
              <p:nvPr/>
            </p:nvSpPr>
            <p:spPr bwMode="auto">
              <a:xfrm>
                <a:off x="4338" y="57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450" name="Text Box 138"/>
              <p:cNvSpPr txBox="1">
                <a:spLocks noChangeArrowheads="1"/>
              </p:cNvSpPr>
              <p:nvPr/>
            </p:nvSpPr>
            <p:spPr bwMode="auto">
              <a:xfrm>
                <a:off x="4724" y="55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451" name="Text Box 139"/>
              <p:cNvSpPr txBox="1">
                <a:spLocks noChangeArrowheads="1"/>
              </p:cNvSpPr>
              <p:nvPr/>
            </p:nvSpPr>
            <p:spPr bwMode="auto">
              <a:xfrm>
                <a:off x="4396" y="126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452" name="Text Box 140"/>
              <p:cNvSpPr txBox="1">
                <a:spLocks noChangeArrowheads="1"/>
              </p:cNvSpPr>
              <p:nvPr/>
            </p:nvSpPr>
            <p:spPr bwMode="auto">
              <a:xfrm>
                <a:off x="4692" y="12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3453" name="Text Box 141"/>
              <p:cNvSpPr txBox="1">
                <a:spLocks noChangeArrowheads="1"/>
              </p:cNvSpPr>
              <p:nvPr/>
            </p:nvSpPr>
            <p:spPr bwMode="auto">
              <a:xfrm>
                <a:off x="3900" y="182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3454" name="Text Box 142"/>
              <p:cNvSpPr txBox="1">
                <a:spLocks noChangeArrowheads="1"/>
              </p:cNvSpPr>
              <p:nvPr/>
            </p:nvSpPr>
            <p:spPr bwMode="auto">
              <a:xfrm>
                <a:off x="4332" y="18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13455" name="Group 143"/>
              <p:cNvGrpSpPr>
                <a:grpSpLocks/>
              </p:cNvGrpSpPr>
              <p:nvPr/>
            </p:nvGrpSpPr>
            <p:grpSpPr bwMode="auto">
              <a:xfrm>
                <a:off x="4086" y="1628"/>
                <a:ext cx="366" cy="405"/>
                <a:chOff x="2334" y="3360"/>
                <a:chExt cx="366" cy="405"/>
              </a:xfrm>
            </p:grpSpPr>
            <p:sp>
              <p:nvSpPr>
                <p:cNvPr id="1345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334" y="3360"/>
                  <a:ext cx="36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15</a:t>
                  </a:r>
                </a:p>
              </p:txBody>
            </p:sp>
            <p:sp>
              <p:nvSpPr>
                <p:cNvPr id="1345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352" y="3515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13458" name="Freeform 146"/>
                <p:cNvSpPr>
                  <a:spLocks/>
                </p:cNvSpPr>
                <p:nvPr/>
              </p:nvSpPr>
              <p:spPr bwMode="auto">
                <a:xfrm>
                  <a:off x="2388" y="3563"/>
                  <a:ext cx="148" cy="1"/>
                </a:xfrm>
                <a:custGeom>
                  <a:avLst/>
                  <a:gdLst>
                    <a:gd name="T0" fmla="*/ 0 w 148"/>
                    <a:gd name="T1" fmla="*/ 0 h 1"/>
                    <a:gd name="T2" fmla="*/ 148 w 1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8" h="1">
                      <a:moveTo>
                        <a:pt x="0" y="0"/>
                      </a:moveTo>
                      <a:lnTo>
                        <a:pt x="148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459" name="Oval 147"/>
              <p:cNvSpPr>
                <a:spLocks noChangeAspect="1" noChangeArrowheads="1"/>
              </p:cNvSpPr>
              <p:nvPr/>
            </p:nvSpPr>
            <p:spPr bwMode="auto">
              <a:xfrm>
                <a:off x="2916" y="1507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0" name="Oval 148"/>
              <p:cNvSpPr>
                <a:spLocks noChangeAspect="1" noChangeArrowheads="1"/>
              </p:cNvSpPr>
              <p:nvPr/>
            </p:nvSpPr>
            <p:spPr bwMode="auto">
              <a:xfrm>
                <a:off x="4164" y="583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1" name="Oval 149"/>
              <p:cNvSpPr>
                <a:spLocks noChangeAspect="1" noChangeArrowheads="1"/>
              </p:cNvSpPr>
              <p:nvPr/>
            </p:nvSpPr>
            <p:spPr bwMode="auto">
              <a:xfrm>
                <a:off x="4164" y="1507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62" name="Oval 150"/>
              <p:cNvSpPr>
                <a:spLocks noChangeAspect="1" noChangeArrowheads="1"/>
              </p:cNvSpPr>
              <p:nvPr/>
            </p:nvSpPr>
            <p:spPr bwMode="auto">
              <a:xfrm>
                <a:off x="3936" y="667"/>
                <a:ext cx="159" cy="15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3463" name="Oval 151"/>
              <p:cNvSpPr>
                <a:spLocks noChangeAspect="1" noChangeArrowheads="1"/>
              </p:cNvSpPr>
              <p:nvPr/>
            </p:nvSpPr>
            <p:spPr bwMode="auto">
              <a:xfrm>
                <a:off x="3980" y="1324"/>
                <a:ext cx="159" cy="15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3464" name="Oval 152"/>
              <p:cNvSpPr>
                <a:spLocks noChangeAspect="1" noChangeArrowheads="1"/>
              </p:cNvSpPr>
              <p:nvPr/>
            </p:nvSpPr>
            <p:spPr bwMode="auto">
              <a:xfrm>
                <a:off x="2956" y="1574"/>
                <a:ext cx="159" cy="159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3465" name="Line 153"/>
              <p:cNvSpPr>
                <a:spLocks noChangeShapeType="1"/>
              </p:cNvSpPr>
              <p:nvPr/>
            </p:nvSpPr>
            <p:spPr bwMode="auto">
              <a:xfrm>
                <a:off x="4188" y="727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6" name="Line 204"/>
              <p:cNvSpPr>
                <a:spLocks noChangeShapeType="1"/>
              </p:cNvSpPr>
              <p:nvPr/>
            </p:nvSpPr>
            <p:spPr bwMode="auto">
              <a:xfrm>
                <a:off x="5452" y="153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7" name="Line 205"/>
              <p:cNvSpPr>
                <a:spLocks noChangeShapeType="1"/>
              </p:cNvSpPr>
              <p:nvPr/>
            </p:nvSpPr>
            <p:spPr bwMode="auto">
              <a:xfrm>
                <a:off x="5598" y="1458"/>
                <a:ext cx="0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94" name="Oval 282"/>
              <p:cNvSpPr>
                <a:spLocks noChangeAspect="1" noChangeArrowheads="1"/>
              </p:cNvSpPr>
              <p:nvPr/>
            </p:nvSpPr>
            <p:spPr bwMode="auto">
              <a:xfrm>
                <a:off x="5434" y="1508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95" name="Rectangle 283"/>
              <p:cNvSpPr>
                <a:spLocks noChangeArrowheads="1"/>
              </p:cNvSpPr>
              <p:nvPr/>
            </p:nvSpPr>
            <p:spPr bwMode="auto">
              <a:xfrm>
                <a:off x="4190" y="730"/>
                <a:ext cx="37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I(S)</a:t>
                </a:r>
              </a:p>
            </p:txBody>
          </p:sp>
          <p:sp>
            <p:nvSpPr>
              <p:cNvPr id="13596" name="Rectangle 284"/>
              <p:cNvSpPr>
                <a:spLocks noChangeArrowheads="1"/>
              </p:cNvSpPr>
              <p:nvPr/>
            </p:nvSpPr>
            <p:spPr bwMode="auto">
              <a:xfrm>
                <a:off x="4184" y="951"/>
                <a:ext cx="3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10</a:t>
                </a:r>
                <a:r>
                  <a:rPr lang="en-US" altLang="zh-CN" sz="2000">
                    <a:sym typeface="Symbol" pitchFamily="18" charset="2"/>
                  </a:rPr>
                  <a:t></a:t>
                </a:r>
              </a:p>
            </p:txBody>
          </p:sp>
        </p:grpSp>
      </p:grpSp>
      <p:sp>
        <p:nvSpPr>
          <p:cNvPr id="13605" name="Text Box 293"/>
          <p:cNvSpPr txBox="1">
            <a:spLocks noChangeArrowheads="1"/>
          </p:cNvSpPr>
          <p:nvPr/>
        </p:nvSpPr>
        <p:spPr bwMode="auto">
          <a:xfrm>
            <a:off x="381000" y="5080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</p:spTree>
    <p:extLst>
      <p:ext uri="{BB962C8B-B14F-4D97-AF65-F5344CB8AC3E}">
        <p14:creationId xmlns:p14="http://schemas.microsoft.com/office/powerpoint/2010/main" val="352115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6" name="Group 226"/>
          <p:cNvGrpSpPr>
            <a:grpSpLocks/>
          </p:cNvGrpSpPr>
          <p:nvPr/>
        </p:nvGrpSpPr>
        <p:grpSpPr bwMode="auto">
          <a:xfrm>
            <a:off x="812800" y="3943350"/>
            <a:ext cx="7527925" cy="2076450"/>
            <a:chOff x="512" y="2292"/>
            <a:chExt cx="4742" cy="1308"/>
          </a:xfrm>
        </p:grpSpPr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>
              <a:off x="1226" y="3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 rot="-5400000">
              <a:off x="2842" y="246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51" name="Group 91"/>
            <p:cNvGrpSpPr>
              <a:grpSpLocks/>
            </p:cNvGrpSpPr>
            <p:nvPr/>
          </p:nvGrpSpPr>
          <p:grpSpPr bwMode="auto">
            <a:xfrm>
              <a:off x="2338" y="3276"/>
              <a:ext cx="192" cy="48"/>
              <a:chOff x="960" y="2688"/>
              <a:chExt cx="192" cy="48"/>
            </a:xfrm>
          </p:grpSpPr>
          <p:sp>
            <p:nvSpPr>
              <p:cNvPr id="15452" name="Line 92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3" name="Line 93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1702" y="301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58" name="Group 98"/>
            <p:cNvGrpSpPr>
              <a:grpSpLocks/>
            </p:cNvGrpSpPr>
            <p:nvPr/>
          </p:nvGrpSpPr>
          <p:grpSpPr bwMode="auto">
            <a:xfrm>
              <a:off x="4006" y="3156"/>
              <a:ext cx="79" cy="292"/>
              <a:chOff x="3340" y="2927"/>
              <a:chExt cx="79" cy="292"/>
            </a:xfrm>
          </p:grpSpPr>
          <p:sp>
            <p:nvSpPr>
              <p:cNvPr id="15459" name="Freeform 99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0" name="Freeform 100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Freeform 101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2" name="Rectangle 102"/>
            <p:cNvSpPr>
              <a:spLocks noChangeArrowheads="1"/>
            </p:cNvSpPr>
            <p:nvPr/>
          </p:nvSpPr>
          <p:spPr bwMode="auto">
            <a:xfrm>
              <a:off x="4678" y="300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" name="Freeform 103"/>
            <p:cNvSpPr>
              <a:spLocks/>
            </p:cNvSpPr>
            <p:nvPr/>
          </p:nvSpPr>
          <p:spPr bwMode="auto">
            <a:xfrm>
              <a:off x="2435" y="2580"/>
              <a:ext cx="1" cy="696"/>
            </a:xfrm>
            <a:custGeom>
              <a:avLst/>
              <a:gdLst>
                <a:gd name="T0" fmla="*/ 1 w 1"/>
                <a:gd name="T1" fmla="*/ 696 h 696"/>
                <a:gd name="T2" fmla="*/ 0 w 1"/>
                <a:gd name="T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6">
                  <a:moveTo>
                    <a:pt x="1" y="6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Freeform 105"/>
            <p:cNvSpPr>
              <a:spLocks/>
            </p:cNvSpPr>
            <p:nvPr/>
          </p:nvSpPr>
          <p:spPr bwMode="auto">
            <a:xfrm>
              <a:off x="2434" y="3324"/>
              <a:ext cx="2" cy="276"/>
            </a:xfrm>
            <a:custGeom>
              <a:avLst/>
              <a:gdLst>
                <a:gd name="T0" fmla="*/ 0 w 2"/>
                <a:gd name="T1" fmla="*/ 276 h 276"/>
                <a:gd name="T2" fmla="*/ 2 w 2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6">
                  <a:moveTo>
                    <a:pt x="0" y="276"/>
                  </a:move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Freeform 107"/>
            <p:cNvSpPr>
              <a:spLocks/>
            </p:cNvSpPr>
            <p:nvPr/>
          </p:nvSpPr>
          <p:spPr bwMode="auto">
            <a:xfrm>
              <a:off x="1092" y="2580"/>
              <a:ext cx="1678" cy="1"/>
            </a:xfrm>
            <a:custGeom>
              <a:avLst/>
              <a:gdLst>
                <a:gd name="T0" fmla="*/ 0 w 1678"/>
                <a:gd name="T1" fmla="*/ 0 h 1"/>
                <a:gd name="T2" fmla="*/ 1678 w 167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78" h="1">
                  <a:moveTo>
                    <a:pt x="0" y="0"/>
                  </a:moveTo>
                  <a:lnTo>
                    <a:pt x="1678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8" name="Freeform 108"/>
            <p:cNvSpPr>
              <a:spLocks/>
            </p:cNvSpPr>
            <p:nvPr/>
          </p:nvSpPr>
          <p:spPr bwMode="auto">
            <a:xfrm>
              <a:off x="1090" y="3192"/>
              <a:ext cx="1" cy="408"/>
            </a:xfrm>
            <a:custGeom>
              <a:avLst/>
              <a:gdLst>
                <a:gd name="T0" fmla="*/ 0 w 1"/>
                <a:gd name="T1" fmla="*/ 0 h 408"/>
                <a:gd name="T2" fmla="*/ 0 w 1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8">
                  <a:moveTo>
                    <a:pt x="0" y="0"/>
                  </a:moveTo>
                  <a:lnTo>
                    <a:pt x="0" y="4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109"/>
            <p:cNvSpPr>
              <a:spLocks/>
            </p:cNvSpPr>
            <p:nvPr/>
          </p:nvSpPr>
          <p:spPr bwMode="auto">
            <a:xfrm>
              <a:off x="3010" y="2580"/>
              <a:ext cx="1718" cy="1"/>
            </a:xfrm>
            <a:custGeom>
              <a:avLst/>
              <a:gdLst>
                <a:gd name="T0" fmla="*/ 0 w 1718"/>
                <a:gd name="T1" fmla="*/ 0 h 1"/>
                <a:gd name="T2" fmla="*/ 1718 w 171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8" h="1">
                  <a:moveTo>
                    <a:pt x="0" y="0"/>
                  </a:moveTo>
                  <a:lnTo>
                    <a:pt x="171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" name="Freeform 110"/>
            <p:cNvSpPr>
              <a:spLocks/>
            </p:cNvSpPr>
            <p:nvPr/>
          </p:nvSpPr>
          <p:spPr bwMode="auto">
            <a:xfrm>
              <a:off x="4006" y="2580"/>
              <a:ext cx="2" cy="588"/>
            </a:xfrm>
            <a:custGeom>
              <a:avLst/>
              <a:gdLst>
                <a:gd name="T0" fmla="*/ 0 w 2"/>
                <a:gd name="T1" fmla="*/ 0 h 588"/>
                <a:gd name="T2" fmla="*/ 2 w 2"/>
                <a:gd name="T3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88">
                  <a:moveTo>
                    <a:pt x="0" y="0"/>
                  </a:moveTo>
                  <a:lnTo>
                    <a:pt x="2" y="5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" name="Freeform 111"/>
            <p:cNvSpPr>
              <a:spLocks/>
            </p:cNvSpPr>
            <p:nvPr/>
          </p:nvSpPr>
          <p:spPr bwMode="auto">
            <a:xfrm>
              <a:off x="4018" y="3444"/>
              <a:ext cx="2" cy="144"/>
            </a:xfrm>
            <a:custGeom>
              <a:avLst/>
              <a:gdLst>
                <a:gd name="T0" fmla="*/ 2 w 2"/>
                <a:gd name="T1" fmla="*/ 0 h 144"/>
                <a:gd name="T2" fmla="*/ 0 w 2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44">
                  <a:moveTo>
                    <a:pt x="2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2" name="Freeform 112"/>
            <p:cNvSpPr>
              <a:spLocks/>
            </p:cNvSpPr>
            <p:nvPr/>
          </p:nvSpPr>
          <p:spPr bwMode="auto">
            <a:xfrm>
              <a:off x="4726" y="2580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1 w 1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0">
                  <a:moveTo>
                    <a:pt x="0" y="0"/>
                  </a:moveTo>
                  <a:lnTo>
                    <a:pt x="1" y="4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" name="Freeform 113"/>
            <p:cNvSpPr>
              <a:spLocks/>
            </p:cNvSpPr>
            <p:nvPr/>
          </p:nvSpPr>
          <p:spPr bwMode="auto">
            <a:xfrm>
              <a:off x="4726" y="3252"/>
              <a:ext cx="1" cy="336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" name="Freeform 114"/>
            <p:cNvSpPr>
              <a:spLocks/>
            </p:cNvSpPr>
            <p:nvPr/>
          </p:nvSpPr>
          <p:spPr bwMode="auto">
            <a:xfrm>
              <a:off x="1092" y="3588"/>
              <a:ext cx="3648" cy="1"/>
            </a:xfrm>
            <a:custGeom>
              <a:avLst/>
              <a:gdLst>
                <a:gd name="T0" fmla="*/ 0 w 3648"/>
                <a:gd name="T1" fmla="*/ 0 h 1"/>
                <a:gd name="T2" fmla="*/ 3648 w 36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8" h="1">
                  <a:moveTo>
                    <a:pt x="0" y="0"/>
                  </a:moveTo>
                  <a:lnTo>
                    <a:pt x="36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5" name="Freeform 115"/>
            <p:cNvSpPr>
              <a:spLocks/>
            </p:cNvSpPr>
            <p:nvPr/>
          </p:nvSpPr>
          <p:spPr bwMode="auto">
            <a:xfrm>
              <a:off x="1750" y="2592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1 w 1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0">
                  <a:moveTo>
                    <a:pt x="0" y="0"/>
                  </a:moveTo>
                  <a:lnTo>
                    <a:pt x="1" y="4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6" name="Freeform 116"/>
            <p:cNvSpPr>
              <a:spLocks/>
            </p:cNvSpPr>
            <p:nvPr/>
          </p:nvSpPr>
          <p:spPr bwMode="auto">
            <a:xfrm>
              <a:off x="1750" y="3264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1216" y="297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15478" name="Text Box 118"/>
            <p:cNvSpPr txBox="1">
              <a:spLocks noChangeArrowheads="1"/>
            </p:cNvSpPr>
            <p:nvPr/>
          </p:nvSpPr>
          <p:spPr bwMode="auto">
            <a:xfrm>
              <a:off x="1232" y="261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5479" name="Text Box 119"/>
            <p:cNvSpPr txBox="1">
              <a:spLocks noChangeArrowheads="1"/>
            </p:cNvSpPr>
            <p:nvPr/>
          </p:nvSpPr>
          <p:spPr bwMode="auto">
            <a:xfrm>
              <a:off x="1464" y="2985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15480" name="Text Box 120"/>
            <p:cNvSpPr txBox="1">
              <a:spLocks noChangeArrowheads="1"/>
            </p:cNvSpPr>
            <p:nvPr/>
          </p:nvSpPr>
          <p:spPr bwMode="auto">
            <a:xfrm>
              <a:off x="4414" y="301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15481" name="Text Box 121"/>
            <p:cNvSpPr txBox="1">
              <a:spLocks noChangeArrowheads="1"/>
            </p:cNvSpPr>
            <p:nvPr/>
          </p:nvSpPr>
          <p:spPr bwMode="auto">
            <a:xfrm>
              <a:off x="4774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5483" name="Text Box 123"/>
            <p:cNvSpPr txBox="1">
              <a:spLocks noChangeArrowheads="1"/>
            </p:cNvSpPr>
            <p:nvPr/>
          </p:nvSpPr>
          <p:spPr bwMode="auto">
            <a:xfrm>
              <a:off x="4762" y="268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2" y="2926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(S)</a:t>
              </a:r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2722" y="2292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3</a:t>
              </a:r>
            </a:p>
          </p:txBody>
        </p:sp>
        <p:sp>
          <p:nvSpPr>
            <p:cNvPr id="15487" name="Text Box 127"/>
            <p:cNvSpPr txBox="1">
              <a:spLocks noChangeArrowheads="1"/>
            </p:cNvSpPr>
            <p:nvPr/>
          </p:nvSpPr>
          <p:spPr bwMode="auto">
            <a:xfrm>
              <a:off x="3732" y="321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SL</a:t>
              </a:r>
            </a:p>
          </p:txBody>
        </p:sp>
        <p:sp>
          <p:nvSpPr>
            <p:cNvPr id="15490" name="Freeform 130"/>
            <p:cNvSpPr>
              <a:spLocks/>
            </p:cNvSpPr>
            <p:nvPr/>
          </p:nvSpPr>
          <p:spPr bwMode="auto">
            <a:xfrm>
              <a:off x="1090" y="2580"/>
              <a:ext cx="1" cy="408"/>
            </a:xfrm>
            <a:custGeom>
              <a:avLst/>
              <a:gdLst>
                <a:gd name="T0" fmla="*/ 0 w 1"/>
                <a:gd name="T1" fmla="*/ 0 h 408"/>
                <a:gd name="T2" fmla="*/ 0 w 1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8">
                  <a:moveTo>
                    <a:pt x="0" y="0"/>
                  </a:moveTo>
                  <a:lnTo>
                    <a:pt x="0" y="4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91" name="Group 131"/>
            <p:cNvGrpSpPr>
              <a:grpSpLocks/>
            </p:cNvGrpSpPr>
            <p:nvPr/>
          </p:nvGrpSpPr>
          <p:grpSpPr bwMode="auto">
            <a:xfrm>
              <a:off x="970" y="2964"/>
              <a:ext cx="240" cy="227"/>
              <a:chOff x="1479" y="1536"/>
              <a:chExt cx="240" cy="227"/>
            </a:xfrm>
          </p:grpSpPr>
          <p:sp>
            <p:nvSpPr>
              <p:cNvPr id="15492" name="Oval 132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93" name="Line 133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97" name="Oval 137"/>
            <p:cNvSpPr>
              <a:spLocks noChangeAspect="1" noChangeArrowheads="1"/>
            </p:cNvSpPr>
            <p:nvPr/>
          </p:nvSpPr>
          <p:spPr bwMode="auto">
            <a:xfrm>
              <a:off x="2326" y="27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98" name="Group 138"/>
            <p:cNvGrpSpPr>
              <a:grpSpLocks/>
            </p:cNvGrpSpPr>
            <p:nvPr/>
          </p:nvGrpSpPr>
          <p:grpSpPr bwMode="auto">
            <a:xfrm>
              <a:off x="3276" y="3264"/>
              <a:ext cx="192" cy="48"/>
              <a:chOff x="960" y="2688"/>
              <a:chExt cx="192" cy="48"/>
            </a:xfrm>
          </p:grpSpPr>
          <p:sp>
            <p:nvSpPr>
              <p:cNvPr id="15499" name="Line 139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00" name="Line 140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01" name="Freeform 141"/>
            <p:cNvSpPr>
              <a:spLocks/>
            </p:cNvSpPr>
            <p:nvPr/>
          </p:nvSpPr>
          <p:spPr bwMode="auto">
            <a:xfrm>
              <a:off x="3373" y="2568"/>
              <a:ext cx="1" cy="696"/>
            </a:xfrm>
            <a:custGeom>
              <a:avLst/>
              <a:gdLst>
                <a:gd name="T0" fmla="*/ 1 w 1"/>
                <a:gd name="T1" fmla="*/ 696 h 696"/>
                <a:gd name="T2" fmla="*/ 0 w 1"/>
                <a:gd name="T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6">
                  <a:moveTo>
                    <a:pt x="1" y="6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2" name="Freeform 142"/>
            <p:cNvSpPr>
              <a:spLocks/>
            </p:cNvSpPr>
            <p:nvPr/>
          </p:nvSpPr>
          <p:spPr bwMode="auto">
            <a:xfrm>
              <a:off x="3372" y="3312"/>
              <a:ext cx="2" cy="276"/>
            </a:xfrm>
            <a:custGeom>
              <a:avLst/>
              <a:gdLst>
                <a:gd name="T0" fmla="*/ 0 w 2"/>
                <a:gd name="T1" fmla="*/ 276 h 276"/>
                <a:gd name="T2" fmla="*/ 2 w 2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6">
                  <a:moveTo>
                    <a:pt x="0" y="276"/>
                  </a:move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03" name="Oval 143"/>
            <p:cNvSpPr>
              <a:spLocks noChangeAspect="1" noChangeArrowheads="1"/>
            </p:cNvSpPr>
            <p:nvPr/>
          </p:nvSpPr>
          <p:spPr bwMode="auto">
            <a:xfrm>
              <a:off x="3254" y="278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4" name="Oval 144"/>
            <p:cNvSpPr>
              <a:spLocks noChangeAspect="1" noChangeArrowheads="1"/>
            </p:cNvSpPr>
            <p:nvPr/>
          </p:nvSpPr>
          <p:spPr bwMode="auto">
            <a:xfrm>
              <a:off x="3900" y="274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5" name="Text Box 145"/>
            <p:cNvSpPr txBox="1">
              <a:spLocks noChangeArrowheads="1"/>
            </p:cNvSpPr>
            <p:nvPr/>
          </p:nvSpPr>
          <p:spPr bwMode="auto">
            <a:xfrm>
              <a:off x="2224" y="260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5506" name="Text Box 146"/>
            <p:cNvSpPr txBox="1">
              <a:spLocks noChangeArrowheads="1"/>
            </p:cNvSpPr>
            <p:nvPr/>
          </p:nvSpPr>
          <p:spPr bwMode="auto">
            <a:xfrm>
              <a:off x="2240" y="29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5509" name="Text Box 149"/>
            <p:cNvSpPr txBox="1">
              <a:spLocks noChangeArrowheads="1"/>
            </p:cNvSpPr>
            <p:nvPr/>
          </p:nvSpPr>
          <p:spPr bwMode="auto">
            <a:xfrm>
              <a:off x="3168" y="25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5510" name="Text Box 150"/>
            <p:cNvSpPr txBox="1">
              <a:spLocks noChangeArrowheads="1"/>
            </p:cNvSpPr>
            <p:nvPr/>
          </p:nvSpPr>
          <p:spPr bwMode="auto">
            <a:xfrm>
              <a:off x="3176" y="29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5511" name="Text Box 151"/>
            <p:cNvSpPr txBox="1">
              <a:spLocks noChangeArrowheads="1"/>
            </p:cNvSpPr>
            <p:nvPr/>
          </p:nvSpPr>
          <p:spPr bwMode="auto">
            <a:xfrm>
              <a:off x="3984" y="291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5512" name="Text Box 152"/>
            <p:cNvSpPr txBox="1">
              <a:spLocks noChangeArrowheads="1"/>
            </p:cNvSpPr>
            <p:nvPr/>
          </p:nvSpPr>
          <p:spPr bwMode="auto">
            <a:xfrm>
              <a:off x="3996" y="25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grpSp>
          <p:nvGrpSpPr>
            <p:cNvPr id="15521" name="Group 161"/>
            <p:cNvGrpSpPr>
              <a:grpSpLocks/>
            </p:cNvGrpSpPr>
            <p:nvPr/>
          </p:nvGrpSpPr>
          <p:grpSpPr bwMode="auto">
            <a:xfrm>
              <a:off x="2016" y="3048"/>
              <a:ext cx="504" cy="418"/>
              <a:chOff x="1728" y="3096"/>
              <a:chExt cx="504" cy="418"/>
            </a:xfrm>
          </p:grpSpPr>
          <p:sp>
            <p:nvSpPr>
              <p:cNvPr id="15522" name="Text Box 162"/>
              <p:cNvSpPr txBox="1">
                <a:spLocks noChangeArrowheads="1"/>
              </p:cNvSpPr>
              <p:nvPr/>
            </p:nvSpPr>
            <p:spPr bwMode="auto">
              <a:xfrm>
                <a:off x="1728" y="3264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SC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5523" name="Text Box 163"/>
              <p:cNvSpPr txBox="1">
                <a:spLocks noChangeArrowheads="1"/>
              </p:cNvSpPr>
              <p:nvPr/>
            </p:nvSpPr>
            <p:spPr bwMode="auto">
              <a:xfrm>
                <a:off x="1776" y="30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 1</a:t>
                </a:r>
              </a:p>
            </p:txBody>
          </p:sp>
          <p:sp>
            <p:nvSpPr>
              <p:cNvPr id="15524" name="Line 164"/>
              <p:cNvSpPr>
                <a:spLocks noChangeShapeType="1"/>
              </p:cNvSpPr>
              <p:nvPr/>
            </p:nvSpPr>
            <p:spPr bwMode="auto">
              <a:xfrm>
                <a:off x="1806" y="331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27" name="Group 167"/>
            <p:cNvGrpSpPr>
              <a:grpSpLocks/>
            </p:cNvGrpSpPr>
            <p:nvPr/>
          </p:nvGrpSpPr>
          <p:grpSpPr bwMode="auto">
            <a:xfrm>
              <a:off x="2940" y="3060"/>
              <a:ext cx="504" cy="418"/>
              <a:chOff x="2640" y="3144"/>
              <a:chExt cx="504" cy="418"/>
            </a:xfrm>
          </p:grpSpPr>
          <p:sp>
            <p:nvSpPr>
              <p:cNvPr id="15528" name="Text Box 168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SC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5529" name="Text Box 169"/>
              <p:cNvSpPr txBox="1">
                <a:spLocks noChangeArrowheads="1"/>
              </p:cNvSpPr>
              <p:nvPr/>
            </p:nvSpPr>
            <p:spPr bwMode="auto">
              <a:xfrm>
                <a:off x="2688" y="314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 1</a:t>
                </a:r>
              </a:p>
            </p:txBody>
          </p:sp>
          <p:sp>
            <p:nvSpPr>
              <p:cNvPr id="15530" name="Line 170"/>
              <p:cNvSpPr>
                <a:spLocks noChangeShapeType="1"/>
              </p:cNvSpPr>
              <p:nvPr/>
            </p:nvSpPr>
            <p:spPr bwMode="auto">
              <a:xfrm>
                <a:off x="2718" y="336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44" name="Group 184"/>
            <p:cNvGrpSpPr>
              <a:grpSpLocks/>
            </p:cNvGrpSpPr>
            <p:nvPr/>
          </p:nvGrpSpPr>
          <p:grpSpPr bwMode="auto">
            <a:xfrm>
              <a:off x="1812" y="2772"/>
              <a:ext cx="720" cy="430"/>
              <a:chOff x="1584" y="1944"/>
              <a:chExt cx="720" cy="430"/>
            </a:xfrm>
          </p:grpSpPr>
          <p:sp>
            <p:nvSpPr>
              <p:cNvPr id="15537" name="Text Box 177"/>
              <p:cNvSpPr txBox="1">
                <a:spLocks noChangeArrowheads="1"/>
              </p:cNvSpPr>
              <p:nvPr/>
            </p:nvSpPr>
            <p:spPr bwMode="auto">
              <a:xfrm>
                <a:off x="1680" y="212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5538" name="Text Box 178"/>
              <p:cNvSpPr txBox="1">
                <a:spLocks noChangeArrowheads="1"/>
              </p:cNvSpPr>
              <p:nvPr/>
            </p:nvSpPr>
            <p:spPr bwMode="auto">
              <a:xfrm>
                <a:off x="1584" y="194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1</a:t>
                </a:r>
                <a:r>
                  <a:rPr lang="en-US" altLang="zh-CN" sz="2000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39" name="Freeform 179"/>
              <p:cNvSpPr>
                <a:spLocks/>
              </p:cNvSpPr>
              <p:nvPr/>
            </p:nvSpPr>
            <p:spPr bwMode="auto">
              <a:xfrm>
                <a:off x="1686" y="2172"/>
                <a:ext cx="306" cy="3"/>
              </a:xfrm>
              <a:custGeom>
                <a:avLst/>
                <a:gdLst>
                  <a:gd name="T0" fmla="*/ 0 w 306"/>
                  <a:gd name="T1" fmla="*/ 3 h 3"/>
                  <a:gd name="T2" fmla="*/ 306 w 30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6" h="3">
                    <a:moveTo>
                      <a:pt x="0" y="3"/>
                    </a:moveTo>
                    <a:lnTo>
                      <a:pt x="30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50" name="Group 190"/>
            <p:cNvGrpSpPr>
              <a:grpSpLocks/>
            </p:cNvGrpSpPr>
            <p:nvPr/>
          </p:nvGrpSpPr>
          <p:grpSpPr bwMode="auto">
            <a:xfrm>
              <a:off x="2728" y="2744"/>
              <a:ext cx="720" cy="430"/>
              <a:chOff x="1344" y="3312"/>
              <a:chExt cx="720" cy="430"/>
            </a:xfrm>
          </p:grpSpPr>
          <p:sp>
            <p:nvSpPr>
              <p:cNvPr id="15551" name="Text Box 191"/>
              <p:cNvSpPr txBox="1">
                <a:spLocks noChangeArrowheads="1"/>
              </p:cNvSpPr>
              <p:nvPr/>
            </p:nvSpPr>
            <p:spPr bwMode="auto">
              <a:xfrm>
                <a:off x="1440" y="349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5552" name="Text Box 192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5553" name="Freeform 193"/>
              <p:cNvSpPr>
                <a:spLocks/>
              </p:cNvSpPr>
              <p:nvPr/>
            </p:nvSpPr>
            <p:spPr bwMode="auto">
              <a:xfrm>
                <a:off x="1446" y="3540"/>
                <a:ext cx="306" cy="3"/>
              </a:xfrm>
              <a:custGeom>
                <a:avLst/>
                <a:gdLst>
                  <a:gd name="T0" fmla="*/ 0 w 306"/>
                  <a:gd name="T1" fmla="*/ 3 h 3"/>
                  <a:gd name="T2" fmla="*/ 306 w 30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6" h="3">
                    <a:moveTo>
                      <a:pt x="0" y="3"/>
                    </a:moveTo>
                    <a:lnTo>
                      <a:pt x="30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54" name="Text Box 194"/>
            <p:cNvSpPr txBox="1">
              <a:spLocks noChangeArrowheads="1"/>
            </p:cNvSpPr>
            <p:nvPr/>
          </p:nvSpPr>
          <p:spPr bwMode="auto">
            <a:xfrm>
              <a:off x="4120" y="27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Li</a:t>
              </a:r>
              <a:r>
                <a:rPr lang="en-US" altLang="zh-CN" sz="2000" baseline="-25000"/>
                <a:t>L</a:t>
              </a:r>
              <a:r>
                <a:rPr lang="en-US" altLang="zh-CN" sz="2000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5564" name="Text Box 204"/>
            <p:cNvSpPr txBox="1">
              <a:spLocks noChangeArrowheads="1"/>
            </p:cNvSpPr>
            <p:nvPr/>
          </p:nvSpPr>
          <p:spPr bwMode="auto">
            <a:xfrm>
              <a:off x="4764" y="3001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</a:p>
          </p:txBody>
        </p:sp>
      </p:grpSp>
      <p:grpSp>
        <p:nvGrpSpPr>
          <p:cNvPr id="15584" name="Group 224"/>
          <p:cNvGrpSpPr>
            <a:grpSpLocks/>
          </p:cNvGrpSpPr>
          <p:nvPr/>
        </p:nvGrpSpPr>
        <p:grpSpPr bwMode="auto">
          <a:xfrm>
            <a:off x="301625" y="630238"/>
            <a:ext cx="8842375" cy="2760662"/>
            <a:chOff x="190" y="205"/>
            <a:chExt cx="5570" cy="1739"/>
          </a:xfrm>
        </p:grpSpPr>
        <p:sp>
          <p:nvSpPr>
            <p:cNvPr id="15561" name="Text Box 201"/>
            <p:cNvSpPr txBox="1">
              <a:spLocks noChangeArrowheads="1"/>
            </p:cNvSpPr>
            <p:nvPr/>
          </p:nvSpPr>
          <p:spPr bwMode="auto">
            <a:xfrm>
              <a:off x="190" y="205"/>
              <a:ext cx="55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例：图示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电路，设电源在</a:t>
              </a:r>
              <a:r>
                <a:rPr lang="en-US" altLang="zh-CN" dirty="0">
                  <a:ea typeface="楷体_GB2312" pitchFamily="49" charset="-122"/>
                </a:rPr>
                <a:t>t=0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时加入，此前各电容、电感的起始</a:t>
              </a:r>
            </a:p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   状态分别为</a:t>
              </a:r>
              <a:r>
                <a:rPr lang="en-US" altLang="zh-CN" dirty="0">
                  <a:ea typeface="楷体_GB2312" pitchFamily="49" charset="-122"/>
                </a:rPr>
                <a:t>u</a:t>
              </a:r>
              <a:r>
                <a:rPr lang="en-US" altLang="zh-CN" baseline="-25000" dirty="0">
                  <a:ea typeface="楷体_GB2312" pitchFamily="49" charset="-122"/>
                </a:rPr>
                <a:t>1</a:t>
              </a:r>
              <a:r>
                <a:rPr lang="en-US" altLang="zh-CN" dirty="0">
                  <a:ea typeface="楷体_GB2312" pitchFamily="49" charset="-122"/>
                </a:rPr>
                <a:t>(0</a:t>
              </a:r>
              <a:r>
                <a:rPr lang="en-US" altLang="zh-CN" baseline="-25000" dirty="0">
                  <a:cs typeface="Times New Roman" pitchFamily="18" charset="0"/>
                </a:rPr>
                <a:t>–</a:t>
              </a:r>
              <a:r>
                <a:rPr lang="en-US" altLang="zh-CN" dirty="0">
                  <a:ea typeface="楷体_GB2312" pitchFamily="49" charset="-122"/>
                </a:rPr>
                <a:t>)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dirty="0">
                  <a:ea typeface="楷体_GB2312" pitchFamily="49" charset="-122"/>
                </a:rPr>
                <a:t>u</a:t>
              </a:r>
              <a:r>
                <a:rPr lang="en-US" altLang="zh-CN" baseline="-25000" dirty="0">
                  <a:ea typeface="楷体_GB2312" pitchFamily="49" charset="-122"/>
                </a:rPr>
                <a:t>2</a:t>
              </a:r>
              <a:r>
                <a:rPr lang="en-US" altLang="zh-CN" dirty="0">
                  <a:ea typeface="楷体_GB2312" pitchFamily="49" charset="-122"/>
                </a:rPr>
                <a:t>(0</a:t>
              </a:r>
              <a:r>
                <a:rPr lang="en-US" altLang="zh-CN" baseline="-25000" dirty="0">
                  <a:cs typeface="Times New Roman" pitchFamily="18" charset="0"/>
                </a:rPr>
                <a:t>–</a:t>
              </a:r>
              <a:r>
                <a:rPr lang="en-US" altLang="zh-CN" dirty="0">
                  <a:ea typeface="楷体_GB2312" pitchFamily="49" charset="-122"/>
                </a:rPr>
                <a:t>)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dirty="0" err="1"/>
                <a:t>i</a:t>
              </a:r>
              <a:r>
                <a:rPr lang="en-US" altLang="zh-CN" baseline="-25000" dirty="0" err="1">
                  <a:ea typeface="楷体_GB2312" pitchFamily="49" charset="-122"/>
                </a:rPr>
                <a:t>L</a:t>
              </a:r>
              <a:r>
                <a:rPr lang="en-US" altLang="zh-CN" dirty="0">
                  <a:ea typeface="楷体_GB2312" pitchFamily="49" charset="-122"/>
                </a:rPr>
                <a:t>(0</a:t>
              </a:r>
              <a:r>
                <a:rPr lang="en-US" altLang="zh-CN" baseline="-25000" dirty="0">
                  <a:cs typeface="Times New Roman" pitchFamily="18" charset="0"/>
                </a:rPr>
                <a:t>–</a:t>
              </a:r>
              <a:r>
                <a:rPr lang="en-US" altLang="zh-CN" dirty="0">
                  <a:ea typeface="楷体_GB2312" pitchFamily="49" charset="-122"/>
                </a:rPr>
                <a:t>)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试对</a:t>
              </a:r>
              <a:r>
                <a:rPr lang="en-US" altLang="zh-CN" dirty="0">
                  <a:ea typeface="楷体_GB2312" pitchFamily="49" charset="-122"/>
                </a:rPr>
                <a:t>t</a:t>
              </a:r>
              <a:r>
                <a:rPr lang="en-US" altLang="zh-CN" dirty="0">
                  <a:ea typeface="楷体_GB2312" pitchFamily="49" charset="-122"/>
                  <a:sym typeface="Symbol" pitchFamily="18" charset="2"/>
                </a:rPr>
                <a:t>0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求</a:t>
              </a:r>
              <a:r>
                <a:rPr lang="en-US" altLang="zh-CN" dirty="0">
                  <a:ea typeface="楷体_GB2312" pitchFamily="49" charset="-122"/>
                </a:rPr>
                <a:t>u</a:t>
              </a:r>
              <a:r>
                <a:rPr lang="en-US" altLang="zh-CN" baseline="-25000" dirty="0">
                  <a:ea typeface="楷体_GB2312" pitchFamily="49" charset="-122"/>
                </a:rPr>
                <a:t>2</a:t>
              </a:r>
              <a:r>
                <a:rPr lang="en-US" altLang="zh-CN" dirty="0">
                  <a:ea typeface="楷体_GB2312" pitchFamily="49" charset="-122"/>
                </a:rPr>
                <a:t>(t)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pSp>
          <p:nvGrpSpPr>
            <p:cNvPr id="15583" name="Group 223"/>
            <p:cNvGrpSpPr>
              <a:grpSpLocks/>
            </p:cNvGrpSpPr>
            <p:nvPr/>
          </p:nvGrpSpPr>
          <p:grpSpPr bwMode="auto">
            <a:xfrm>
              <a:off x="854" y="876"/>
              <a:ext cx="4090" cy="1068"/>
              <a:chOff x="854" y="804"/>
              <a:chExt cx="4090" cy="1068"/>
            </a:xfrm>
          </p:grpSpPr>
          <p:sp>
            <p:nvSpPr>
              <p:cNvPr id="15372" name="Text Box 12"/>
              <p:cNvSpPr txBox="1">
                <a:spLocks noChangeArrowheads="1"/>
              </p:cNvSpPr>
              <p:nvPr/>
            </p:nvSpPr>
            <p:spPr bwMode="auto">
              <a:xfrm>
                <a:off x="2040" y="15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5395" name="Rectangle 35"/>
              <p:cNvSpPr>
                <a:spLocks noChangeArrowheads="1"/>
              </p:cNvSpPr>
              <p:nvPr/>
            </p:nvSpPr>
            <p:spPr bwMode="auto">
              <a:xfrm rot="-5400000">
                <a:off x="2832" y="732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97" name="Group 37"/>
              <p:cNvGrpSpPr>
                <a:grpSpLocks/>
              </p:cNvGrpSpPr>
              <p:nvPr/>
            </p:nvGrpSpPr>
            <p:grpSpPr bwMode="auto">
              <a:xfrm>
                <a:off x="2328" y="1380"/>
                <a:ext cx="192" cy="48"/>
                <a:chOff x="960" y="2688"/>
                <a:chExt cx="192" cy="48"/>
              </a:xfrm>
            </p:grpSpPr>
            <p:sp>
              <p:nvSpPr>
                <p:cNvPr id="15398" name="Line 38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99" name="Line 39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00" name="Rectangle 40"/>
              <p:cNvSpPr>
                <a:spLocks noChangeArrowheads="1"/>
              </p:cNvSpPr>
              <p:nvPr/>
            </p:nvSpPr>
            <p:spPr bwMode="auto">
              <a:xfrm>
                <a:off x="1896" y="128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406" name="Group 46"/>
              <p:cNvGrpSpPr>
                <a:grpSpLocks/>
              </p:cNvGrpSpPr>
              <p:nvPr/>
            </p:nvGrpSpPr>
            <p:grpSpPr bwMode="auto">
              <a:xfrm>
                <a:off x="3192" y="1380"/>
                <a:ext cx="192" cy="48"/>
                <a:chOff x="960" y="2688"/>
                <a:chExt cx="192" cy="48"/>
              </a:xfrm>
            </p:grpSpPr>
            <p:sp>
              <p:nvSpPr>
                <p:cNvPr id="15407" name="Line 47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8" name="Line 48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09" name="Group 49"/>
              <p:cNvGrpSpPr>
                <a:grpSpLocks/>
              </p:cNvGrpSpPr>
              <p:nvPr/>
            </p:nvGrpSpPr>
            <p:grpSpPr bwMode="auto">
              <a:xfrm>
                <a:off x="3852" y="1236"/>
                <a:ext cx="79" cy="292"/>
                <a:chOff x="3340" y="2927"/>
                <a:chExt cx="79" cy="292"/>
              </a:xfrm>
            </p:grpSpPr>
            <p:sp>
              <p:nvSpPr>
                <p:cNvPr id="15410" name="Freeform 50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1" name="Freeform 51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2" name="Freeform 52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13" name="Rectangle 53"/>
              <p:cNvSpPr>
                <a:spLocks noChangeArrowheads="1"/>
              </p:cNvSpPr>
              <p:nvPr/>
            </p:nvSpPr>
            <p:spPr bwMode="auto">
              <a:xfrm>
                <a:off x="4368" y="126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Line 54"/>
              <p:cNvSpPr>
                <a:spLocks noChangeShapeType="1"/>
              </p:cNvSpPr>
              <p:nvPr/>
            </p:nvSpPr>
            <p:spPr bwMode="auto">
              <a:xfrm flipV="1">
                <a:off x="2424" y="8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55"/>
              <p:cNvSpPr>
                <a:spLocks noChangeShapeType="1"/>
              </p:cNvSpPr>
              <p:nvPr/>
            </p:nvSpPr>
            <p:spPr bwMode="auto">
              <a:xfrm flipV="1">
                <a:off x="3288" y="8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Freeform 59"/>
              <p:cNvSpPr>
                <a:spLocks/>
              </p:cNvSpPr>
              <p:nvPr/>
            </p:nvSpPr>
            <p:spPr bwMode="auto">
              <a:xfrm>
                <a:off x="1368" y="1464"/>
                <a:ext cx="1" cy="408"/>
              </a:xfrm>
              <a:custGeom>
                <a:avLst/>
                <a:gdLst>
                  <a:gd name="T0" fmla="*/ 0 w 1"/>
                  <a:gd name="T1" fmla="*/ 0 h 408"/>
                  <a:gd name="T2" fmla="*/ 0 w 1"/>
                  <a:gd name="T3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08">
                    <a:moveTo>
                      <a:pt x="0" y="0"/>
                    </a:moveTo>
                    <a:lnTo>
                      <a:pt x="0" y="4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0" name="Freeform 60"/>
              <p:cNvSpPr>
                <a:spLocks/>
              </p:cNvSpPr>
              <p:nvPr/>
            </p:nvSpPr>
            <p:spPr bwMode="auto">
              <a:xfrm>
                <a:off x="3000" y="852"/>
                <a:ext cx="1416" cy="1"/>
              </a:xfrm>
              <a:custGeom>
                <a:avLst/>
                <a:gdLst>
                  <a:gd name="T0" fmla="*/ 0 w 1416"/>
                  <a:gd name="T1" fmla="*/ 0 h 1"/>
                  <a:gd name="T2" fmla="*/ 1416 w 141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16" h="1">
                    <a:moveTo>
                      <a:pt x="0" y="0"/>
                    </a:moveTo>
                    <a:lnTo>
                      <a:pt x="14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1" name="Line 61"/>
              <p:cNvSpPr>
                <a:spLocks noChangeShapeType="1"/>
              </p:cNvSpPr>
              <p:nvPr/>
            </p:nvSpPr>
            <p:spPr bwMode="auto">
              <a:xfrm>
                <a:off x="3852" y="85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2" name="Freeform 62"/>
              <p:cNvSpPr>
                <a:spLocks/>
              </p:cNvSpPr>
              <p:nvPr/>
            </p:nvSpPr>
            <p:spPr bwMode="auto">
              <a:xfrm>
                <a:off x="3864" y="1524"/>
                <a:ext cx="1" cy="336"/>
              </a:xfrm>
              <a:custGeom>
                <a:avLst/>
                <a:gdLst>
                  <a:gd name="T0" fmla="*/ 0 w 1"/>
                  <a:gd name="T1" fmla="*/ 0 h 336"/>
                  <a:gd name="T2" fmla="*/ 0 w 1"/>
                  <a:gd name="T3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36">
                    <a:moveTo>
                      <a:pt x="0" y="0"/>
                    </a:moveTo>
                    <a:lnTo>
                      <a:pt x="0" y="33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Freeform 63"/>
              <p:cNvSpPr>
                <a:spLocks/>
              </p:cNvSpPr>
              <p:nvPr/>
            </p:nvSpPr>
            <p:spPr bwMode="auto">
              <a:xfrm>
                <a:off x="4416" y="852"/>
                <a:ext cx="1" cy="420"/>
              </a:xfrm>
              <a:custGeom>
                <a:avLst/>
                <a:gdLst>
                  <a:gd name="T0" fmla="*/ 0 w 1"/>
                  <a:gd name="T1" fmla="*/ 0 h 420"/>
                  <a:gd name="T2" fmla="*/ 1 w 1"/>
                  <a:gd name="T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20">
                    <a:moveTo>
                      <a:pt x="0" y="0"/>
                    </a:moveTo>
                    <a:lnTo>
                      <a:pt x="1" y="42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5" name="Freeform 65"/>
              <p:cNvSpPr>
                <a:spLocks/>
              </p:cNvSpPr>
              <p:nvPr/>
            </p:nvSpPr>
            <p:spPr bwMode="auto">
              <a:xfrm>
                <a:off x="1368" y="1860"/>
                <a:ext cx="3048" cy="1"/>
              </a:xfrm>
              <a:custGeom>
                <a:avLst/>
                <a:gdLst>
                  <a:gd name="T0" fmla="*/ 0 w 3048"/>
                  <a:gd name="T1" fmla="*/ 0 h 1"/>
                  <a:gd name="T2" fmla="*/ 3048 w 30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48" h="1">
                    <a:moveTo>
                      <a:pt x="0" y="0"/>
                    </a:moveTo>
                    <a:lnTo>
                      <a:pt x="30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Freeform 68"/>
              <p:cNvSpPr>
                <a:spLocks/>
              </p:cNvSpPr>
              <p:nvPr/>
            </p:nvSpPr>
            <p:spPr bwMode="auto">
              <a:xfrm>
                <a:off x="1944" y="1536"/>
                <a:ext cx="1" cy="324"/>
              </a:xfrm>
              <a:custGeom>
                <a:avLst/>
                <a:gdLst>
                  <a:gd name="T0" fmla="*/ 0 w 1"/>
                  <a:gd name="T1" fmla="*/ 0 h 324"/>
                  <a:gd name="T2" fmla="*/ 0 w 1"/>
                  <a:gd name="T3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4">
                    <a:moveTo>
                      <a:pt x="0" y="0"/>
                    </a:moveTo>
                    <a:lnTo>
                      <a:pt x="0" y="32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Text Box 69"/>
              <p:cNvSpPr txBox="1">
                <a:spLocks noChangeArrowheads="1"/>
              </p:cNvSpPr>
              <p:nvPr/>
            </p:nvSpPr>
            <p:spPr bwMode="auto">
              <a:xfrm>
                <a:off x="2030" y="1214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5430" name="Text Box 70"/>
              <p:cNvSpPr txBox="1">
                <a:spLocks noChangeArrowheads="1"/>
              </p:cNvSpPr>
              <p:nvPr/>
            </p:nvSpPr>
            <p:spPr bwMode="auto">
              <a:xfrm>
                <a:off x="2068" y="868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5431" name="Text Box 71"/>
              <p:cNvSpPr txBox="1">
                <a:spLocks noChangeArrowheads="1"/>
              </p:cNvSpPr>
              <p:nvPr/>
            </p:nvSpPr>
            <p:spPr bwMode="auto">
              <a:xfrm>
                <a:off x="1658" y="1257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R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5432" name="Text Box 72"/>
              <p:cNvSpPr txBox="1">
                <a:spLocks noChangeArrowheads="1"/>
              </p:cNvSpPr>
              <p:nvPr/>
            </p:nvSpPr>
            <p:spPr bwMode="auto">
              <a:xfrm>
                <a:off x="4104" y="128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R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5433" name="Text Box 73"/>
              <p:cNvSpPr txBox="1">
                <a:spLocks noChangeArrowheads="1"/>
              </p:cNvSpPr>
              <p:nvPr/>
            </p:nvSpPr>
            <p:spPr bwMode="auto">
              <a:xfrm>
                <a:off x="4464" y="15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15434" name="Text Box 74"/>
              <p:cNvSpPr txBox="1">
                <a:spLocks noChangeArrowheads="1"/>
              </p:cNvSpPr>
              <p:nvPr/>
            </p:nvSpPr>
            <p:spPr bwMode="auto">
              <a:xfrm>
                <a:off x="4454" y="1226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5435" name="Text Box 75"/>
              <p:cNvSpPr txBox="1">
                <a:spLocks noChangeArrowheads="1"/>
              </p:cNvSpPr>
              <p:nvPr/>
            </p:nvSpPr>
            <p:spPr bwMode="auto">
              <a:xfrm>
                <a:off x="4466" y="84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15436" name="Text Box 76"/>
              <p:cNvSpPr txBox="1">
                <a:spLocks noChangeArrowheads="1"/>
              </p:cNvSpPr>
              <p:nvPr/>
            </p:nvSpPr>
            <p:spPr bwMode="auto">
              <a:xfrm>
                <a:off x="854" y="1214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S</a:t>
                </a:r>
                <a:r>
                  <a:rPr lang="en-US" altLang="zh-CN"/>
                  <a:t>(t)</a:t>
                </a:r>
              </a:p>
            </p:txBody>
          </p:sp>
          <p:sp>
            <p:nvSpPr>
              <p:cNvPr id="15437" name="Text Box 77"/>
              <p:cNvSpPr txBox="1">
                <a:spLocks noChangeArrowheads="1"/>
              </p:cNvSpPr>
              <p:nvPr/>
            </p:nvSpPr>
            <p:spPr bwMode="auto">
              <a:xfrm>
                <a:off x="2712" y="852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R</a:t>
                </a:r>
                <a:r>
                  <a:rPr lang="en-US" altLang="zh-CN" sz="2000" baseline="-25000"/>
                  <a:t>3</a:t>
                </a:r>
              </a:p>
            </p:txBody>
          </p:sp>
          <p:sp>
            <p:nvSpPr>
              <p:cNvPr id="15438" name="Line 78"/>
              <p:cNvSpPr>
                <a:spLocks noChangeShapeType="1"/>
              </p:cNvSpPr>
              <p:nvPr/>
            </p:nvSpPr>
            <p:spPr bwMode="auto">
              <a:xfrm>
                <a:off x="3850" y="94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Text Box 79"/>
              <p:cNvSpPr txBox="1">
                <a:spLocks noChangeArrowheads="1"/>
              </p:cNvSpPr>
              <p:nvPr/>
            </p:nvSpPr>
            <p:spPr bwMode="auto">
              <a:xfrm>
                <a:off x="3650" y="1245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L</a:t>
                </a:r>
              </a:p>
            </p:txBody>
          </p:sp>
          <p:sp>
            <p:nvSpPr>
              <p:cNvPr id="15440" name="Text Box 80"/>
              <p:cNvSpPr txBox="1">
                <a:spLocks noChangeArrowheads="1"/>
              </p:cNvSpPr>
              <p:nvPr/>
            </p:nvSpPr>
            <p:spPr bwMode="auto">
              <a:xfrm>
                <a:off x="2510" y="126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C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5441" name="Text Box 81"/>
              <p:cNvSpPr txBox="1">
                <a:spLocks noChangeArrowheads="1"/>
              </p:cNvSpPr>
              <p:nvPr/>
            </p:nvSpPr>
            <p:spPr bwMode="auto">
              <a:xfrm>
                <a:off x="2928" y="1260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C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5443" name="Freeform 83"/>
              <p:cNvSpPr>
                <a:spLocks/>
              </p:cNvSpPr>
              <p:nvPr/>
            </p:nvSpPr>
            <p:spPr bwMode="auto">
              <a:xfrm>
                <a:off x="1368" y="852"/>
                <a:ext cx="1" cy="408"/>
              </a:xfrm>
              <a:custGeom>
                <a:avLst/>
                <a:gdLst>
                  <a:gd name="T0" fmla="*/ 0 w 1"/>
                  <a:gd name="T1" fmla="*/ 0 h 408"/>
                  <a:gd name="T2" fmla="*/ 0 w 1"/>
                  <a:gd name="T3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08">
                    <a:moveTo>
                      <a:pt x="0" y="0"/>
                    </a:moveTo>
                    <a:lnTo>
                      <a:pt x="0" y="4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44" name="Group 84"/>
              <p:cNvGrpSpPr>
                <a:grpSpLocks/>
              </p:cNvGrpSpPr>
              <p:nvPr/>
            </p:nvGrpSpPr>
            <p:grpSpPr bwMode="auto">
              <a:xfrm>
                <a:off x="1248" y="1236"/>
                <a:ext cx="240" cy="227"/>
                <a:chOff x="1479" y="1536"/>
                <a:chExt cx="240" cy="227"/>
              </a:xfrm>
            </p:grpSpPr>
            <p:sp>
              <p:nvSpPr>
                <p:cNvPr id="15445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536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46" name="Line 86"/>
                <p:cNvSpPr>
                  <a:spLocks noChangeShapeType="1"/>
                </p:cNvSpPr>
                <p:nvPr/>
              </p:nvSpPr>
              <p:spPr bwMode="auto">
                <a:xfrm>
                  <a:off x="1479" y="165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72" name="Line 212"/>
              <p:cNvSpPr>
                <a:spLocks noChangeShapeType="1"/>
              </p:cNvSpPr>
              <p:nvPr/>
            </p:nvSpPr>
            <p:spPr bwMode="auto">
              <a:xfrm>
                <a:off x="3284" y="143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" name="Line 213"/>
              <p:cNvSpPr>
                <a:spLocks noChangeShapeType="1"/>
              </p:cNvSpPr>
              <p:nvPr/>
            </p:nvSpPr>
            <p:spPr bwMode="auto">
              <a:xfrm>
                <a:off x="2410" y="143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" name="Line 214"/>
              <p:cNvSpPr>
                <a:spLocks noChangeShapeType="1"/>
              </p:cNvSpPr>
              <p:nvPr/>
            </p:nvSpPr>
            <p:spPr bwMode="auto">
              <a:xfrm>
                <a:off x="1950" y="84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" name="Text Box 215"/>
              <p:cNvSpPr txBox="1">
                <a:spLocks noChangeArrowheads="1"/>
              </p:cNvSpPr>
              <p:nvPr/>
            </p:nvSpPr>
            <p:spPr bwMode="auto">
              <a:xfrm>
                <a:off x="3634" y="870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L</a:t>
                </a:r>
              </a:p>
            </p:txBody>
          </p:sp>
          <p:sp>
            <p:nvSpPr>
              <p:cNvPr id="15576" name="Line 216"/>
              <p:cNvSpPr>
                <a:spLocks noChangeShapeType="1"/>
              </p:cNvSpPr>
              <p:nvPr/>
            </p:nvSpPr>
            <p:spPr bwMode="auto">
              <a:xfrm flipV="1">
                <a:off x="1364" y="92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7" name="Line 217"/>
              <p:cNvSpPr>
                <a:spLocks noChangeShapeType="1"/>
              </p:cNvSpPr>
              <p:nvPr/>
            </p:nvSpPr>
            <p:spPr bwMode="auto">
              <a:xfrm>
                <a:off x="1354" y="85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82" name="Line 222"/>
              <p:cNvSpPr>
                <a:spLocks noChangeShapeType="1"/>
              </p:cNvSpPr>
              <p:nvPr/>
            </p:nvSpPr>
            <p:spPr bwMode="auto">
              <a:xfrm>
                <a:off x="4416" y="148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88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5" name="Group 351"/>
          <p:cNvGrpSpPr>
            <a:grpSpLocks/>
          </p:cNvGrpSpPr>
          <p:nvPr/>
        </p:nvGrpSpPr>
        <p:grpSpPr bwMode="auto">
          <a:xfrm>
            <a:off x="762000" y="2774950"/>
            <a:ext cx="8018463" cy="1111250"/>
            <a:chOff x="648" y="1739"/>
            <a:chExt cx="5051" cy="700"/>
          </a:xfrm>
        </p:grpSpPr>
        <p:sp>
          <p:nvSpPr>
            <p:cNvPr id="16516" name="Text Box 132"/>
            <p:cNvSpPr txBox="1">
              <a:spLocks noChangeArrowheads="1"/>
            </p:cNvSpPr>
            <p:nvPr/>
          </p:nvSpPr>
          <p:spPr bwMode="auto">
            <a:xfrm>
              <a:off x="662" y="1741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G</a:t>
              </a:r>
              <a:r>
                <a:rPr lang="en-US" altLang="zh-CN" baseline="-25000"/>
                <a:t>1</a:t>
              </a:r>
              <a:r>
                <a:rPr lang="en-US" altLang="zh-CN"/>
                <a:t>+G</a:t>
              </a:r>
              <a:r>
                <a:rPr lang="en-US" altLang="zh-CN" baseline="-25000"/>
                <a:t>3</a:t>
              </a:r>
              <a:r>
                <a:rPr lang="en-US" altLang="zh-CN"/>
                <a:t>+SC</a:t>
              </a:r>
              <a:r>
                <a:rPr lang="en-US" altLang="zh-CN" baseline="-25000"/>
                <a:t>1         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-25000"/>
                <a:t> </a:t>
              </a:r>
              <a:r>
                <a:rPr lang="en-US" altLang="zh-CN"/>
                <a:t>G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6517" name="Text Box 133"/>
            <p:cNvSpPr txBox="1">
              <a:spLocks noChangeArrowheads="1"/>
            </p:cNvSpPr>
            <p:nvPr/>
          </p:nvSpPr>
          <p:spPr bwMode="auto">
            <a:xfrm>
              <a:off x="926" y="2071"/>
              <a:ext cx="2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-25000"/>
                <a:t> </a:t>
              </a:r>
              <a:r>
                <a:rPr lang="en-US" altLang="zh-CN"/>
                <a:t>G</a:t>
              </a:r>
              <a:r>
                <a:rPr lang="en-US" altLang="zh-CN" baseline="-25000"/>
                <a:t>3                 </a:t>
              </a:r>
              <a:r>
                <a:rPr lang="en-US" altLang="zh-CN"/>
                <a:t>G</a:t>
              </a:r>
              <a:r>
                <a:rPr lang="en-US" altLang="zh-CN" baseline="-25000"/>
                <a:t>2</a:t>
              </a:r>
              <a:r>
                <a:rPr lang="en-US" altLang="zh-CN"/>
                <a:t>+</a:t>
              </a:r>
              <a:r>
                <a:rPr lang="en-US" altLang="zh-CN" baseline="-25000"/>
                <a:t> </a:t>
              </a:r>
              <a:r>
                <a:rPr lang="en-US" altLang="zh-CN"/>
                <a:t>G</a:t>
              </a:r>
              <a:r>
                <a:rPr lang="en-US" altLang="zh-CN" baseline="-25000"/>
                <a:t>3</a:t>
              </a:r>
              <a:r>
                <a:rPr lang="en-US" altLang="zh-CN"/>
                <a:t>+SC</a:t>
              </a:r>
              <a:r>
                <a:rPr lang="en-US" altLang="zh-CN" baseline="-25000"/>
                <a:t>2</a:t>
              </a:r>
              <a:r>
                <a:rPr lang="en-US" altLang="zh-CN"/>
                <a:t>+</a:t>
              </a:r>
              <a:endParaRPr lang="en-US" altLang="zh-CN" baseline="-25000"/>
            </a:p>
          </p:txBody>
        </p:sp>
        <p:sp>
          <p:nvSpPr>
            <p:cNvPr id="16519" name="Text Box 135"/>
            <p:cNvSpPr txBox="1">
              <a:spLocks noChangeArrowheads="1"/>
            </p:cNvSpPr>
            <p:nvPr/>
          </p:nvSpPr>
          <p:spPr bwMode="auto">
            <a:xfrm>
              <a:off x="2976" y="2167"/>
              <a:ext cx="50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SL</a:t>
              </a:r>
              <a:endParaRPr lang="en-US" altLang="zh-CN" sz="2000" baseline="-25000"/>
            </a:p>
          </p:txBody>
        </p:sp>
        <p:sp>
          <p:nvSpPr>
            <p:cNvPr id="16520" name="Text Box 136"/>
            <p:cNvSpPr txBox="1">
              <a:spLocks noChangeArrowheads="1"/>
            </p:cNvSpPr>
            <p:nvPr/>
          </p:nvSpPr>
          <p:spPr bwMode="auto">
            <a:xfrm>
              <a:off x="2988" y="198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 1</a:t>
              </a:r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3018" y="22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7" name="AutoShape 143"/>
            <p:cNvSpPr>
              <a:spLocks/>
            </p:cNvSpPr>
            <p:nvPr/>
          </p:nvSpPr>
          <p:spPr bwMode="auto">
            <a:xfrm>
              <a:off x="3240" y="1825"/>
              <a:ext cx="48" cy="573"/>
            </a:xfrm>
            <a:prstGeom prst="rightBracket">
              <a:avLst>
                <a:gd name="adj" fmla="val 9947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8" name="AutoShape 144"/>
            <p:cNvSpPr>
              <a:spLocks/>
            </p:cNvSpPr>
            <p:nvPr/>
          </p:nvSpPr>
          <p:spPr bwMode="auto">
            <a:xfrm>
              <a:off x="648" y="1796"/>
              <a:ext cx="48" cy="573"/>
            </a:xfrm>
            <a:prstGeom prst="leftBracket">
              <a:avLst>
                <a:gd name="adj" fmla="val 9947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1" name="Text Box 147"/>
            <p:cNvSpPr txBox="1">
              <a:spLocks noChangeArrowheads="1"/>
            </p:cNvSpPr>
            <p:nvPr/>
          </p:nvSpPr>
          <p:spPr bwMode="auto">
            <a:xfrm>
              <a:off x="3338" y="1739"/>
              <a:ext cx="58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529" name="AutoShape 145"/>
            <p:cNvSpPr>
              <a:spLocks/>
            </p:cNvSpPr>
            <p:nvPr/>
          </p:nvSpPr>
          <p:spPr bwMode="auto">
            <a:xfrm>
              <a:off x="3612" y="1822"/>
              <a:ext cx="48" cy="573"/>
            </a:xfrm>
            <a:prstGeom prst="rightBracket">
              <a:avLst>
                <a:gd name="adj" fmla="val 9947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0" name="AutoShape 146"/>
            <p:cNvSpPr>
              <a:spLocks/>
            </p:cNvSpPr>
            <p:nvPr/>
          </p:nvSpPr>
          <p:spPr bwMode="auto">
            <a:xfrm>
              <a:off x="3324" y="1822"/>
              <a:ext cx="48" cy="573"/>
            </a:xfrm>
            <a:prstGeom prst="leftBracket">
              <a:avLst>
                <a:gd name="adj" fmla="val 9947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4" name="Text Box 150"/>
            <p:cNvSpPr txBox="1">
              <a:spLocks noChangeArrowheads="1"/>
            </p:cNvSpPr>
            <p:nvPr/>
          </p:nvSpPr>
          <p:spPr bwMode="auto">
            <a:xfrm>
              <a:off x="3338" y="206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543" name="Text Box 159"/>
            <p:cNvSpPr txBox="1">
              <a:spLocks noChangeArrowheads="1"/>
            </p:cNvSpPr>
            <p:nvPr/>
          </p:nvSpPr>
          <p:spPr bwMode="auto">
            <a:xfrm>
              <a:off x="3650" y="1928"/>
              <a:ext cx="22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16538" name="AutoShape 154"/>
            <p:cNvSpPr>
              <a:spLocks/>
            </p:cNvSpPr>
            <p:nvPr/>
          </p:nvSpPr>
          <p:spPr bwMode="auto">
            <a:xfrm>
              <a:off x="5520" y="1782"/>
              <a:ext cx="48" cy="573"/>
            </a:xfrm>
            <a:prstGeom prst="rightBracket">
              <a:avLst>
                <a:gd name="adj" fmla="val 9947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9" name="AutoShape 155"/>
            <p:cNvSpPr>
              <a:spLocks/>
            </p:cNvSpPr>
            <p:nvPr/>
          </p:nvSpPr>
          <p:spPr bwMode="auto">
            <a:xfrm>
              <a:off x="3888" y="1810"/>
              <a:ext cx="48" cy="574"/>
            </a:xfrm>
            <a:prstGeom prst="leftBracket">
              <a:avLst>
                <a:gd name="adj" fmla="val 9965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0" name="Text Box 156"/>
            <p:cNvSpPr txBox="1">
              <a:spLocks noChangeArrowheads="1"/>
            </p:cNvSpPr>
            <p:nvPr/>
          </p:nvSpPr>
          <p:spPr bwMode="auto">
            <a:xfrm>
              <a:off x="3876" y="2066"/>
              <a:ext cx="18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>
                  <a:latin typeface="宋体" pitchFamily="2" charset="-122"/>
                </a:rPr>
                <a:t>(</a:t>
              </a:r>
              <a:r>
                <a:rPr lang="en-US" altLang="zh-CN"/>
                <a:t>0</a:t>
              </a:r>
              <a:r>
                <a:rPr lang="en-US" altLang="zh-CN" baseline="-25000">
                  <a:latin typeface="宋体" pitchFamily="2" charset="-122"/>
                </a:rPr>
                <a:t>-</a:t>
              </a:r>
              <a:r>
                <a:rPr lang="en-US" altLang="zh-CN">
                  <a:latin typeface="宋体" pitchFamily="2" charset="-122"/>
                </a:rPr>
                <a:t>)</a:t>
              </a:r>
              <a:r>
                <a:rPr lang="en-US" altLang="zh-CN">
                  <a:latin typeface="Times New Roman"/>
                </a:rPr>
                <a:t>–</a:t>
              </a:r>
              <a:r>
                <a:rPr lang="en-US" altLang="zh-CN">
                  <a:latin typeface="宋体" pitchFamily="2" charset="-122"/>
                </a:rPr>
                <a:t>   </a:t>
              </a:r>
              <a:r>
                <a:rPr lang="en-US" altLang="zh-CN" i="1"/>
                <a:t>i</a:t>
              </a:r>
              <a:r>
                <a:rPr lang="en-US" altLang="zh-CN" baseline="-25000"/>
                <a:t>L</a:t>
              </a:r>
              <a:r>
                <a:rPr lang="en-US" altLang="zh-CN">
                  <a:latin typeface="宋体" pitchFamily="2" charset="-122"/>
                </a:rPr>
                <a:t>(</a:t>
              </a:r>
              <a:r>
                <a:rPr lang="en-US" altLang="zh-CN"/>
                <a:t>0</a:t>
              </a:r>
              <a:r>
                <a:rPr lang="en-US" altLang="zh-CN" baseline="-25000">
                  <a:latin typeface="宋体" pitchFamily="2" charset="-122"/>
                </a:rPr>
                <a:t>-</a:t>
              </a:r>
              <a:r>
                <a:rPr lang="en-US" altLang="zh-CN">
                  <a:latin typeface="宋体" pitchFamily="2" charset="-122"/>
                </a:rPr>
                <a:t>)</a:t>
              </a:r>
              <a:r>
                <a:rPr lang="en-US" altLang="zh-CN">
                  <a:latin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6546" name="Text Box 162"/>
            <p:cNvSpPr txBox="1">
              <a:spLocks noChangeArrowheads="1"/>
            </p:cNvSpPr>
            <p:nvPr/>
          </p:nvSpPr>
          <p:spPr bwMode="auto">
            <a:xfrm>
              <a:off x="4832" y="2188"/>
              <a:ext cx="20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16547" name="Text Box 163"/>
            <p:cNvSpPr txBox="1">
              <a:spLocks noChangeArrowheads="1"/>
            </p:cNvSpPr>
            <p:nvPr/>
          </p:nvSpPr>
          <p:spPr bwMode="auto">
            <a:xfrm>
              <a:off x="4828" y="199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16548" name="Line 164"/>
            <p:cNvSpPr>
              <a:spLocks noChangeShapeType="1"/>
            </p:cNvSpPr>
            <p:nvPr/>
          </p:nvSpPr>
          <p:spPr bwMode="auto">
            <a:xfrm>
              <a:off x="4830" y="222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49" name="Text Box 165"/>
            <p:cNvSpPr txBox="1">
              <a:spLocks noChangeArrowheads="1"/>
            </p:cNvSpPr>
            <p:nvPr/>
          </p:nvSpPr>
          <p:spPr bwMode="auto">
            <a:xfrm>
              <a:off x="3962" y="1741"/>
              <a:ext cx="1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(S)+C</a:t>
              </a:r>
              <a:r>
                <a:rPr lang="en-US" altLang="zh-CN" baseline="-25000"/>
                <a:t>1</a:t>
              </a:r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16805" name="Group 421"/>
          <p:cNvGrpSpPr>
            <a:grpSpLocks/>
          </p:cNvGrpSpPr>
          <p:nvPr/>
        </p:nvGrpSpPr>
        <p:grpSpPr bwMode="auto">
          <a:xfrm>
            <a:off x="917575" y="4191000"/>
            <a:ext cx="7864475" cy="838200"/>
            <a:chOff x="578" y="2640"/>
            <a:chExt cx="4954" cy="528"/>
          </a:xfrm>
        </p:grpSpPr>
        <p:sp>
          <p:nvSpPr>
            <p:cNvPr id="16553" name="Text Box 169"/>
            <p:cNvSpPr txBox="1">
              <a:spLocks noChangeArrowheads="1"/>
            </p:cNvSpPr>
            <p:nvPr/>
          </p:nvSpPr>
          <p:spPr bwMode="auto">
            <a:xfrm>
              <a:off x="578" y="2762"/>
              <a:ext cx="49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(S)=           [I</a:t>
              </a:r>
              <a:r>
                <a:rPr lang="en-US" altLang="zh-CN" baseline="-25000"/>
                <a:t>S</a:t>
              </a:r>
              <a:r>
                <a:rPr lang="en-US" altLang="zh-CN"/>
                <a:t>(S)+C</a:t>
              </a:r>
              <a:r>
                <a:rPr lang="en-US" altLang="zh-CN" baseline="-25000"/>
                <a:t>1</a:t>
              </a:r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)]+          [C</a:t>
              </a:r>
              <a:r>
                <a:rPr lang="en-US" altLang="zh-CN" baseline="-25000"/>
                <a:t>2</a:t>
              </a:r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  </a:t>
              </a:r>
              <a:r>
                <a:rPr lang="en-US" altLang="zh-CN" i="1"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altLang="zh-CN"/>
                <a:t>]</a:t>
              </a:r>
            </a:p>
          </p:txBody>
        </p:sp>
        <p:grpSp>
          <p:nvGrpSpPr>
            <p:cNvPr id="16559" name="Group 175"/>
            <p:cNvGrpSpPr>
              <a:grpSpLocks/>
            </p:cNvGrpSpPr>
            <p:nvPr/>
          </p:nvGrpSpPr>
          <p:grpSpPr bwMode="auto">
            <a:xfrm>
              <a:off x="4490" y="2700"/>
              <a:ext cx="224" cy="456"/>
              <a:chOff x="4224" y="3281"/>
              <a:chExt cx="224" cy="456"/>
            </a:xfrm>
          </p:grpSpPr>
          <p:sp>
            <p:nvSpPr>
              <p:cNvPr id="16560" name="Text Box 176"/>
              <p:cNvSpPr txBox="1">
                <a:spLocks noChangeArrowheads="1"/>
              </p:cNvSpPr>
              <p:nvPr/>
            </p:nvSpPr>
            <p:spPr bwMode="auto">
              <a:xfrm>
                <a:off x="4224" y="344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16561" name="Text Box 177"/>
              <p:cNvSpPr txBox="1">
                <a:spLocks noChangeArrowheads="1"/>
              </p:cNvSpPr>
              <p:nvPr/>
            </p:nvSpPr>
            <p:spPr bwMode="auto">
              <a:xfrm>
                <a:off x="4236" y="32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6562" name="Line 178"/>
              <p:cNvSpPr>
                <a:spLocks noChangeShapeType="1"/>
              </p:cNvSpPr>
              <p:nvPr/>
            </p:nvSpPr>
            <p:spPr bwMode="auto">
              <a:xfrm>
                <a:off x="4230" y="350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69" name="Group 185"/>
            <p:cNvGrpSpPr>
              <a:grpSpLocks/>
            </p:cNvGrpSpPr>
            <p:nvPr/>
          </p:nvGrpSpPr>
          <p:grpSpPr bwMode="auto">
            <a:xfrm>
              <a:off x="3024" y="2640"/>
              <a:ext cx="778" cy="516"/>
              <a:chOff x="2964" y="2640"/>
              <a:chExt cx="778" cy="516"/>
            </a:xfrm>
          </p:grpSpPr>
          <p:sp>
            <p:nvSpPr>
              <p:cNvPr id="16566" name="Text Box 182"/>
              <p:cNvSpPr txBox="1">
                <a:spLocks noChangeArrowheads="1"/>
              </p:cNvSpPr>
              <p:nvPr/>
            </p:nvSpPr>
            <p:spPr bwMode="auto">
              <a:xfrm>
                <a:off x="2964" y="2640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</a:t>
                </a:r>
                <a:r>
                  <a:rPr lang="en-US" altLang="zh-CN" baseline="-25000">
                    <a:sym typeface="Symbol" pitchFamily="18" charset="2"/>
                  </a:rPr>
                  <a:t>22</a:t>
                </a:r>
                <a:r>
                  <a:rPr lang="en-US" altLang="zh-CN">
                    <a:sym typeface="Symbol" pitchFamily="18" charset="2"/>
                  </a:rPr>
                  <a:t>(s)</a:t>
                </a:r>
              </a:p>
            </p:txBody>
          </p:sp>
          <p:sp>
            <p:nvSpPr>
              <p:cNvPr id="16567" name="Line 183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8" name="Text Box 184"/>
              <p:cNvSpPr txBox="1">
                <a:spLocks noChangeArrowheads="1"/>
              </p:cNvSpPr>
              <p:nvPr/>
            </p:nvSpPr>
            <p:spPr bwMode="auto">
              <a:xfrm>
                <a:off x="2976" y="286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(S)</a:t>
                </a:r>
              </a:p>
            </p:txBody>
          </p:sp>
        </p:grpSp>
        <p:sp>
          <p:nvSpPr>
            <p:cNvPr id="16570" name="Text Box 186"/>
            <p:cNvSpPr txBox="1">
              <a:spLocks noChangeArrowheads="1"/>
            </p:cNvSpPr>
            <p:nvPr/>
          </p:nvSpPr>
          <p:spPr bwMode="auto">
            <a:xfrm>
              <a:off x="1092" y="2640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r>
                <a:rPr lang="en-US" altLang="zh-CN">
                  <a:sym typeface="Symbol" pitchFamily="18" charset="2"/>
                </a:rPr>
                <a:t>(s)</a:t>
              </a:r>
            </a:p>
          </p:txBody>
        </p:sp>
        <p:sp>
          <p:nvSpPr>
            <p:cNvPr id="16571" name="Line 187"/>
            <p:cNvSpPr>
              <a:spLocks noChangeShapeType="1"/>
            </p:cNvSpPr>
            <p:nvPr/>
          </p:nvSpPr>
          <p:spPr bwMode="auto">
            <a:xfrm>
              <a:off x="1212" y="292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72" name="Text Box 188"/>
            <p:cNvSpPr txBox="1">
              <a:spLocks noChangeArrowheads="1"/>
            </p:cNvSpPr>
            <p:nvPr/>
          </p:nvSpPr>
          <p:spPr bwMode="auto">
            <a:xfrm>
              <a:off x="1104" y="2880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(S)</a:t>
              </a:r>
            </a:p>
          </p:txBody>
        </p:sp>
      </p:grpSp>
      <p:grpSp>
        <p:nvGrpSpPr>
          <p:cNvPr id="16665" name="Group 281"/>
          <p:cNvGrpSpPr>
            <a:grpSpLocks/>
          </p:cNvGrpSpPr>
          <p:nvPr/>
        </p:nvGrpSpPr>
        <p:grpSpPr bwMode="auto">
          <a:xfrm>
            <a:off x="457200" y="5345113"/>
            <a:ext cx="8915400" cy="979487"/>
            <a:chOff x="288" y="3307"/>
            <a:chExt cx="5616" cy="617"/>
          </a:xfrm>
        </p:grpSpPr>
        <p:sp>
          <p:nvSpPr>
            <p:cNvPr id="16578" name="Text Box 194"/>
            <p:cNvSpPr txBox="1">
              <a:spLocks noChangeArrowheads="1"/>
            </p:cNvSpPr>
            <p:nvPr/>
          </p:nvSpPr>
          <p:spPr bwMode="auto">
            <a:xfrm>
              <a:off x="804" y="3360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r>
                <a:rPr lang="en-US" altLang="zh-CN">
                  <a:sym typeface="Symbol" pitchFamily="18" charset="2"/>
                </a:rPr>
                <a:t>(s)</a:t>
              </a:r>
            </a:p>
          </p:txBody>
        </p:sp>
        <p:sp>
          <p:nvSpPr>
            <p:cNvPr id="16579" name="Text Box 195"/>
            <p:cNvSpPr txBox="1">
              <a:spLocks noChangeArrowheads="1"/>
            </p:cNvSpPr>
            <p:nvPr/>
          </p:nvSpPr>
          <p:spPr bwMode="auto">
            <a:xfrm>
              <a:off x="840" y="3600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(S)</a:t>
              </a:r>
            </a:p>
          </p:txBody>
        </p:sp>
        <p:sp>
          <p:nvSpPr>
            <p:cNvPr id="16580" name="Text Box 196"/>
            <p:cNvSpPr txBox="1">
              <a:spLocks noChangeArrowheads="1"/>
            </p:cNvSpPr>
            <p:nvPr/>
          </p:nvSpPr>
          <p:spPr bwMode="auto">
            <a:xfrm>
              <a:off x="288" y="3504"/>
              <a:ext cx="2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(S)=           I</a:t>
              </a:r>
              <a:r>
                <a:rPr lang="en-US" altLang="zh-CN" baseline="-25000"/>
                <a:t>S</a:t>
              </a:r>
              <a:r>
                <a:rPr lang="en-US" altLang="zh-CN"/>
                <a:t>(S)+</a:t>
              </a:r>
            </a:p>
          </p:txBody>
        </p:sp>
        <p:sp>
          <p:nvSpPr>
            <p:cNvPr id="16581" name="Line 197"/>
            <p:cNvSpPr>
              <a:spLocks noChangeShapeType="1"/>
            </p:cNvSpPr>
            <p:nvPr/>
          </p:nvSpPr>
          <p:spPr bwMode="auto">
            <a:xfrm>
              <a:off x="900" y="36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2" name="Text Box 198"/>
            <p:cNvSpPr txBox="1">
              <a:spLocks noChangeArrowheads="1"/>
            </p:cNvSpPr>
            <p:nvPr/>
          </p:nvSpPr>
          <p:spPr bwMode="auto">
            <a:xfrm>
              <a:off x="1848" y="3348"/>
              <a:ext cx="4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r>
                <a:rPr lang="en-US" altLang="zh-CN">
                  <a:sym typeface="Symbol" pitchFamily="18" charset="2"/>
                </a:rPr>
                <a:t>(s)C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u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sym typeface="Symbol" pitchFamily="18" charset="2"/>
                </a:rPr>
                <a:t>)+ 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r>
                <a:rPr lang="en-US" altLang="zh-CN">
                  <a:sym typeface="Symbol" pitchFamily="18" charset="2"/>
                </a:rPr>
                <a:t>(s)C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u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sym typeface="Symbol" pitchFamily="18" charset="2"/>
                </a:rPr>
                <a:t>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r>
                <a:rPr lang="en-US" altLang="zh-CN">
                  <a:sym typeface="Symbol" pitchFamily="18" charset="2"/>
                </a:rPr>
                <a:t>(s)     </a:t>
              </a:r>
              <a:r>
                <a:rPr lang="en-US" altLang="zh-CN" i="1"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grpSp>
          <p:nvGrpSpPr>
            <p:cNvPr id="16590" name="Group 206"/>
            <p:cNvGrpSpPr>
              <a:grpSpLocks/>
            </p:cNvGrpSpPr>
            <p:nvPr/>
          </p:nvGrpSpPr>
          <p:grpSpPr bwMode="auto">
            <a:xfrm>
              <a:off x="4914" y="3307"/>
              <a:ext cx="208" cy="406"/>
              <a:chOff x="4956" y="3355"/>
              <a:chExt cx="208" cy="406"/>
            </a:xfrm>
          </p:grpSpPr>
          <p:sp>
            <p:nvSpPr>
              <p:cNvPr id="16584" name="Text Box 200"/>
              <p:cNvSpPr txBox="1">
                <a:spLocks noChangeArrowheads="1"/>
              </p:cNvSpPr>
              <p:nvPr/>
            </p:nvSpPr>
            <p:spPr bwMode="auto">
              <a:xfrm>
                <a:off x="4956" y="3511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6585" name="Text Box 201"/>
              <p:cNvSpPr txBox="1">
                <a:spLocks noChangeArrowheads="1"/>
              </p:cNvSpPr>
              <p:nvPr/>
            </p:nvSpPr>
            <p:spPr bwMode="auto">
              <a:xfrm>
                <a:off x="4968" y="33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16586" name="Line 202"/>
              <p:cNvSpPr>
                <a:spLocks noChangeShapeType="1"/>
              </p:cNvSpPr>
              <p:nvPr/>
            </p:nvSpPr>
            <p:spPr bwMode="auto">
              <a:xfrm>
                <a:off x="4962" y="355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88" name="Text Box 204"/>
            <p:cNvSpPr txBox="1">
              <a:spLocks noChangeArrowheads="1"/>
            </p:cNvSpPr>
            <p:nvPr/>
          </p:nvSpPr>
          <p:spPr bwMode="auto">
            <a:xfrm>
              <a:off x="3120" y="3636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(S)</a:t>
              </a:r>
            </a:p>
          </p:txBody>
        </p:sp>
        <p:sp>
          <p:nvSpPr>
            <p:cNvPr id="16589" name="Line 205"/>
            <p:cNvSpPr>
              <a:spLocks noChangeShapeType="1"/>
            </p:cNvSpPr>
            <p:nvPr/>
          </p:nvSpPr>
          <p:spPr bwMode="auto">
            <a:xfrm>
              <a:off x="1920" y="367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736" name="Group 352"/>
          <p:cNvGrpSpPr>
            <a:grpSpLocks/>
          </p:cNvGrpSpPr>
          <p:nvPr/>
        </p:nvGrpSpPr>
        <p:grpSpPr bwMode="auto">
          <a:xfrm>
            <a:off x="812800" y="381000"/>
            <a:ext cx="7527925" cy="2076450"/>
            <a:chOff x="512" y="2292"/>
            <a:chExt cx="4742" cy="1308"/>
          </a:xfrm>
        </p:grpSpPr>
        <p:sp>
          <p:nvSpPr>
            <p:cNvPr id="16737" name="Text Box 353"/>
            <p:cNvSpPr txBox="1">
              <a:spLocks noChangeArrowheads="1"/>
            </p:cNvSpPr>
            <p:nvPr/>
          </p:nvSpPr>
          <p:spPr bwMode="auto">
            <a:xfrm>
              <a:off x="1226" y="3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6738" name="Rectangle 354"/>
            <p:cNvSpPr>
              <a:spLocks noChangeArrowheads="1"/>
            </p:cNvSpPr>
            <p:nvPr/>
          </p:nvSpPr>
          <p:spPr bwMode="auto">
            <a:xfrm rot="-5400000">
              <a:off x="2842" y="246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39" name="Group 355"/>
            <p:cNvGrpSpPr>
              <a:grpSpLocks/>
            </p:cNvGrpSpPr>
            <p:nvPr/>
          </p:nvGrpSpPr>
          <p:grpSpPr bwMode="auto">
            <a:xfrm>
              <a:off x="2338" y="3276"/>
              <a:ext cx="192" cy="48"/>
              <a:chOff x="960" y="2688"/>
              <a:chExt cx="192" cy="48"/>
            </a:xfrm>
          </p:grpSpPr>
          <p:sp>
            <p:nvSpPr>
              <p:cNvPr id="16740" name="Line 356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41" name="Line 357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42" name="Rectangle 358"/>
            <p:cNvSpPr>
              <a:spLocks noChangeArrowheads="1"/>
            </p:cNvSpPr>
            <p:nvPr/>
          </p:nvSpPr>
          <p:spPr bwMode="auto">
            <a:xfrm>
              <a:off x="1702" y="301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43" name="Group 359"/>
            <p:cNvGrpSpPr>
              <a:grpSpLocks/>
            </p:cNvGrpSpPr>
            <p:nvPr/>
          </p:nvGrpSpPr>
          <p:grpSpPr bwMode="auto">
            <a:xfrm>
              <a:off x="4006" y="3156"/>
              <a:ext cx="79" cy="292"/>
              <a:chOff x="3340" y="2927"/>
              <a:chExt cx="79" cy="292"/>
            </a:xfrm>
          </p:grpSpPr>
          <p:sp>
            <p:nvSpPr>
              <p:cNvPr id="16744" name="Freeform 360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45" name="Freeform 361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46" name="Freeform 362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47" name="Rectangle 363"/>
            <p:cNvSpPr>
              <a:spLocks noChangeArrowheads="1"/>
            </p:cNvSpPr>
            <p:nvPr/>
          </p:nvSpPr>
          <p:spPr bwMode="auto">
            <a:xfrm>
              <a:off x="4678" y="3000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48" name="Freeform 364"/>
            <p:cNvSpPr>
              <a:spLocks/>
            </p:cNvSpPr>
            <p:nvPr/>
          </p:nvSpPr>
          <p:spPr bwMode="auto">
            <a:xfrm>
              <a:off x="2435" y="2580"/>
              <a:ext cx="1" cy="696"/>
            </a:xfrm>
            <a:custGeom>
              <a:avLst/>
              <a:gdLst>
                <a:gd name="T0" fmla="*/ 1 w 1"/>
                <a:gd name="T1" fmla="*/ 696 h 696"/>
                <a:gd name="T2" fmla="*/ 0 w 1"/>
                <a:gd name="T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6">
                  <a:moveTo>
                    <a:pt x="1" y="6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49" name="Freeform 365"/>
            <p:cNvSpPr>
              <a:spLocks/>
            </p:cNvSpPr>
            <p:nvPr/>
          </p:nvSpPr>
          <p:spPr bwMode="auto">
            <a:xfrm>
              <a:off x="2434" y="3324"/>
              <a:ext cx="2" cy="276"/>
            </a:xfrm>
            <a:custGeom>
              <a:avLst/>
              <a:gdLst>
                <a:gd name="T0" fmla="*/ 0 w 2"/>
                <a:gd name="T1" fmla="*/ 276 h 276"/>
                <a:gd name="T2" fmla="*/ 2 w 2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6">
                  <a:moveTo>
                    <a:pt x="0" y="276"/>
                  </a:move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0" name="Freeform 366"/>
            <p:cNvSpPr>
              <a:spLocks/>
            </p:cNvSpPr>
            <p:nvPr/>
          </p:nvSpPr>
          <p:spPr bwMode="auto">
            <a:xfrm>
              <a:off x="1092" y="2580"/>
              <a:ext cx="1678" cy="1"/>
            </a:xfrm>
            <a:custGeom>
              <a:avLst/>
              <a:gdLst>
                <a:gd name="T0" fmla="*/ 0 w 1678"/>
                <a:gd name="T1" fmla="*/ 0 h 1"/>
                <a:gd name="T2" fmla="*/ 1678 w 1678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78" h="1">
                  <a:moveTo>
                    <a:pt x="0" y="0"/>
                  </a:moveTo>
                  <a:lnTo>
                    <a:pt x="1678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1" name="Freeform 367"/>
            <p:cNvSpPr>
              <a:spLocks/>
            </p:cNvSpPr>
            <p:nvPr/>
          </p:nvSpPr>
          <p:spPr bwMode="auto">
            <a:xfrm>
              <a:off x="1090" y="3192"/>
              <a:ext cx="1" cy="408"/>
            </a:xfrm>
            <a:custGeom>
              <a:avLst/>
              <a:gdLst>
                <a:gd name="T0" fmla="*/ 0 w 1"/>
                <a:gd name="T1" fmla="*/ 0 h 408"/>
                <a:gd name="T2" fmla="*/ 0 w 1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8">
                  <a:moveTo>
                    <a:pt x="0" y="0"/>
                  </a:moveTo>
                  <a:lnTo>
                    <a:pt x="0" y="4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2" name="Freeform 368"/>
            <p:cNvSpPr>
              <a:spLocks/>
            </p:cNvSpPr>
            <p:nvPr/>
          </p:nvSpPr>
          <p:spPr bwMode="auto">
            <a:xfrm>
              <a:off x="3010" y="2580"/>
              <a:ext cx="1718" cy="1"/>
            </a:xfrm>
            <a:custGeom>
              <a:avLst/>
              <a:gdLst>
                <a:gd name="T0" fmla="*/ 0 w 1718"/>
                <a:gd name="T1" fmla="*/ 0 h 1"/>
                <a:gd name="T2" fmla="*/ 1718 w 171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8" h="1">
                  <a:moveTo>
                    <a:pt x="0" y="0"/>
                  </a:moveTo>
                  <a:lnTo>
                    <a:pt x="171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3" name="Freeform 369"/>
            <p:cNvSpPr>
              <a:spLocks/>
            </p:cNvSpPr>
            <p:nvPr/>
          </p:nvSpPr>
          <p:spPr bwMode="auto">
            <a:xfrm>
              <a:off x="4006" y="2580"/>
              <a:ext cx="2" cy="588"/>
            </a:xfrm>
            <a:custGeom>
              <a:avLst/>
              <a:gdLst>
                <a:gd name="T0" fmla="*/ 0 w 2"/>
                <a:gd name="T1" fmla="*/ 0 h 588"/>
                <a:gd name="T2" fmla="*/ 2 w 2"/>
                <a:gd name="T3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88">
                  <a:moveTo>
                    <a:pt x="0" y="0"/>
                  </a:moveTo>
                  <a:lnTo>
                    <a:pt x="2" y="5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4" name="Freeform 370"/>
            <p:cNvSpPr>
              <a:spLocks/>
            </p:cNvSpPr>
            <p:nvPr/>
          </p:nvSpPr>
          <p:spPr bwMode="auto">
            <a:xfrm>
              <a:off x="4018" y="3444"/>
              <a:ext cx="2" cy="144"/>
            </a:xfrm>
            <a:custGeom>
              <a:avLst/>
              <a:gdLst>
                <a:gd name="T0" fmla="*/ 2 w 2"/>
                <a:gd name="T1" fmla="*/ 0 h 144"/>
                <a:gd name="T2" fmla="*/ 0 w 2"/>
                <a:gd name="T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44">
                  <a:moveTo>
                    <a:pt x="2" y="0"/>
                  </a:moveTo>
                  <a:lnTo>
                    <a:pt x="0" y="1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5" name="Freeform 371"/>
            <p:cNvSpPr>
              <a:spLocks/>
            </p:cNvSpPr>
            <p:nvPr/>
          </p:nvSpPr>
          <p:spPr bwMode="auto">
            <a:xfrm>
              <a:off x="4726" y="2580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1 w 1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0">
                  <a:moveTo>
                    <a:pt x="0" y="0"/>
                  </a:moveTo>
                  <a:lnTo>
                    <a:pt x="1" y="4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6" name="Freeform 372"/>
            <p:cNvSpPr>
              <a:spLocks/>
            </p:cNvSpPr>
            <p:nvPr/>
          </p:nvSpPr>
          <p:spPr bwMode="auto">
            <a:xfrm>
              <a:off x="4726" y="3252"/>
              <a:ext cx="1" cy="336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7" name="Freeform 373"/>
            <p:cNvSpPr>
              <a:spLocks/>
            </p:cNvSpPr>
            <p:nvPr/>
          </p:nvSpPr>
          <p:spPr bwMode="auto">
            <a:xfrm>
              <a:off x="1092" y="3588"/>
              <a:ext cx="3648" cy="1"/>
            </a:xfrm>
            <a:custGeom>
              <a:avLst/>
              <a:gdLst>
                <a:gd name="T0" fmla="*/ 0 w 3648"/>
                <a:gd name="T1" fmla="*/ 0 h 1"/>
                <a:gd name="T2" fmla="*/ 3648 w 36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8" h="1">
                  <a:moveTo>
                    <a:pt x="0" y="0"/>
                  </a:moveTo>
                  <a:lnTo>
                    <a:pt x="36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8" name="Freeform 374"/>
            <p:cNvSpPr>
              <a:spLocks/>
            </p:cNvSpPr>
            <p:nvPr/>
          </p:nvSpPr>
          <p:spPr bwMode="auto">
            <a:xfrm>
              <a:off x="1750" y="2592"/>
              <a:ext cx="1" cy="420"/>
            </a:xfrm>
            <a:custGeom>
              <a:avLst/>
              <a:gdLst>
                <a:gd name="T0" fmla="*/ 0 w 1"/>
                <a:gd name="T1" fmla="*/ 0 h 420"/>
                <a:gd name="T2" fmla="*/ 1 w 1"/>
                <a:gd name="T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0">
                  <a:moveTo>
                    <a:pt x="0" y="0"/>
                  </a:moveTo>
                  <a:lnTo>
                    <a:pt x="1" y="4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59" name="Freeform 375"/>
            <p:cNvSpPr>
              <a:spLocks/>
            </p:cNvSpPr>
            <p:nvPr/>
          </p:nvSpPr>
          <p:spPr bwMode="auto">
            <a:xfrm>
              <a:off x="1750" y="3264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0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60" name="Text Box 376"/>
            <p:cNvSpPr txBox="1">
              <a:spLocks noChangeArrowheads="1"/>
            </p:cNvSpPr>
            <p:nvPr/>
          </p:nvSpPr>
          <p:spPr bwMode="auto">
            <a:xfrm>
              <a:off x="1216" y="297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16761" name="Text Box 377"/>
            <p:cNvSpPr txBox="1">
              <a:spLocks noChangeArrowheads="1"/>
            </p:cNvSpPr>
            <p:nvPr/>
          </p:nvSpPr>
          <p:spPr bwMode="auto">
            <a:xfrm>
              <a:off x="1232" y="261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6762" name="Text Box 378"/>
            <p:cNvSpPr txBox="1">
              <a:spLocks noChangeArrowheads="1"/>
            </p:cNvSpPr>
            <p:nvPr/>
          </p:nvSpPr>
          <p:spPr bwMode="auto">
            <a:xfrm>
              <a:off x="1464" y="2985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16763" name="Text Box 379"/>
            <p:cNvSpPr txBox="1">
              <a:spLocks noChangeArrowheads="1"/>
            </p:cNvSpPr>
            <p:nvPr/>
          </p:nvSpPr>
          <p:spPr bwMode="auto">
            <a:xfrm>
              <a:off x="4414" y="301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16764" name="Text Box 380"/>
            <p:cNvSpPr txBox="1">
              <a:spLocks noChangeArrowheads="1"/>
            </p:cNvSpPr>
            <p:nvPr/>
          </p:nvSpPr>
          <p:spPr bwMode="auto">
            <a:xfrm>
              <a:off x="4774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6765" name="Text Box 381"/>
            <p:cNvSpPr txBox="1">
              <a:spLocks noChangeArrowheads="1"/>
            </p:cNvSpPr>
            <p:nvPr/>
          </p:nvSpPr>
          <p:spPr bwMode="auto">
            <a:xfrm>
              <a:off x="4762" y="268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6766" name="Text Box 382"/>
            <p:cNvSpPr txBox="1">
              <a:spLocks noChangeArrowheads="1"/>
            </p:cNvSpPr>
            <p:nvPr/>
          </p:nvSpPr>
          <p:spPr bwMode="auto">
            <a:xfrm>
              <a:off x="512" y="2926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(S)</a:t>
              </a:r>
            </a:p>
          </p:txBody>
        </p:sp>
        <p:sp>
          <p:nvSpPr>
            <p:cNvPr id="16767" name="Text Box 383"/>
            <p:cNvSpPr txBox="1">
              <a:spLocks noChangeArrowheads="1"/>
            </p:cNvSpPr>
            <p:nvPr/>
          </p:nvSpPr>
          <p:spPr bwMode="auto">
            <a:xfrm>
              <a:off x="2722" y="2292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R</a:t>
              </a:r>
              <a:r>
                <a:rPr lang="en-US" altLang="zh-CN" sz="2000" baseline="-25000"/>
                <a:t>3</a:t>
              </a:r>
            </a:p>
          </p:txBody>
        </p:sp>
        <p:sp>
          <p:nvSpPr>
            <p:cNvPr id="16768" name="Text Box 384"/>
            <p:cNvSpPr txBox="1">
              <a:spLocks noChangeArrowheads="1"/>
            </p:cNvSpPr>
            <p:nvPr/>
          </p:nvSpPr>
          <p:spPr bwMode="auto">
            <a:xfrm>
              <a:off x="3732" y="321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SL</a:t>
              </a:r>
            </a:p>
          </p:txBody>
        </p:sp>
        <p:sp>
          <p:nvSpPr>
            <p:cNvPr id="16769" name="Freeform 385"/>
            <p:cNvSpPr>
              <a:spLocks/>
            </p:cNvSpPr>
            <p:nvPr/>
          </p:nvSpPr>
          <p:spPr bwMode="auto">
            <a:xfrm>
              <a:off x="1090" y="2580"/>
              <a:ext cx="1" cy="408"/>
            </a:xfrm>
            <a:custGeom>
              <a:avLst/>
              <a:gdLst>
                <a:gd name="T0" fmla="*/ 0 w 1"/>
                <a:gd name="T1" fmla="*/ 0 h 408"/>
                <a:gd name="T2" fmla="*/ 0 w 1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8">
                  <a:moveTo>
                    <a:pt x="0" y="0"/>
                  </a:moveTo>
                  <a:lnTo>
                    <a:pt x="0" y="40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770" name="Group 386"/>
            <p:cNvGrpSpPr>
              <a:grpSpLocks/>
            </p:cNvGrpSpPr>
            <p:nvPr/>
          </p:nvGrpSpPr>
          <p:grpSpPr bwMode="auto">
            <a:xfrm>
              <a:off x="970" y="2964"/>
              <a:ext cx="240" cy="227"/>
              <a:chOff x="1479" y="1536"/>
              <a:chExt cx="240" cy="227"/>
            </a:xfrm>
          </p:grpSpPr>
          <p:sp>
            <p:nvSpPr>
              <p:cNvPr id="16771" name="Oval 387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72" name="Line 388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73" name="Oval 389"/>
            <p:cNvSpPr>
              <a:spLocks noChangeAspect="1" noChangeArrowheads="1"/>
            </p:cNvSpPr>
            <p:nvPr/>
          </p:nvSpPr>
          <p:spPr bwMode="auto">
            <a:xfrm>
              <a:off x="2326" y="279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74" name="Group 390"/>
            <p:cNvGrpSpPr>
              <a:grpSpLocks/>
            </p:cNvGrpSpPr>
            <p:nvPr/>
          </p:nvGrpSpPr>
          <p:grpSpPr bwMode="auto">
            <a:xfrm>
              <a:off x="3276" y="3264"/>
              <a:ext cx="192" cy="48"/>
              <a:chOff x="960" y="2688"/>
              <a:chExt cx="192" cy="48"/>
            </a:xfrm>
          </p:grpSpPr>
          <p:sp>
            <p:nvSpPr>
              <p:cNvPr id="16775" name="Line 391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76" name="Line 392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777" name="Freeform 393"/>
            <p:cNvSpPr>
              <a:spLocks/>
            </p:cNvSpPr>
            <p:nvPr/>
          </p:nvSpPr>
          <p:spPr bwMode="auto">
            <a:xfrm>
              <a:off x="3373" y="2568"/>
              <a:ext cx="1" cy="696"/>
            </a:xfrm>
            <a:custGeom>
              <a:avLst/>
              <a:gdLst>
                <a:gd name="T0" fmla="*/ 1 w 1"/>
                <a:gd name="T1" fmla="*/ 696 h 696"/>
                <a:gd name="T2" fmla="*/ 0 w 1"/>
                <a:gd name="T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96">
                  <a:moveTo>
                    <a:pt x="1" y="6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78" name="Freeform 394"/>
            <p:cNvSpPr>
              <a:spLocks/>
            </p:cNvSpPr>
            <p:nvPr/>
          </p:nvSpPr>
          <p:spPr bwMode="auto">
            <a:xfrm>
              <a:off x="3372" y="3312"/>
              <a:ext cx="2" cy="276"/>
            </a:xfrm>
            <a:custGeom>
              <a:avLst/>
              <a:gdLst>
                <a:gd name="T0" fmla="*/ 0 w 2"/>
                <a:gd name="T1" fmla="*/ 276 h 276"/>
                <a:gd name="T2" fmla="*/ 2 w 2"/>
                <a:gd name="T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276">
                  <a:moveTo>
                    <a:pt x="0" y="276"/>
                  </a:move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79" name="Oval 395"/>
            <p:cNvSpPr>
              <a:spLocks noChangeAspect="1" noChangeArrowheads="1"/>
            </p:cNvSpPr>
            <p:nvPr/>
          </p:nvSpPr>
          <p:spPr bwMode="auto">
            <a:xfrm>
              <a:off x="3254" y="278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80" name="Oval 396"/>
            <p:cNvSpPr>
              <a:spLocks noChangeAspect="1" noChangeArrowheads="1"/>
            </p:cNvSpPr>
            <p:nvPr/>
          </p:nvSpPr>
          <p:spPr bwMode="auto">
            <a:xfrm>
              <a:off x="3900" y="274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81" name="Text Box 397"/>
            <p:cNvSpPr txBox="1">
              <a:spLocks noChangeArrowheads="1"/>
            </p:cNvSpPr>
            <p:nvPr/>
          </p:nvSpPr>
          <p:spPr bwMode="auto">
            <a:xfrm>
              <a:off x="2224" y="260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6782" name="Text Box 398"/>
            <p:cNvSpPr txBox="1">
              <a:spLocks noChangeArrowheads="1"/>
            </p:cNvSpPr>
            <p:nvPr/>
          </p:nvSpPr>
          <p:spPr bwMode="auto">
            <a:xfrm>
              <a:off x="2240" y="29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6783" name="Text Box 399"/>
            <p:cNvSpPr txBox="1">
              <a:spLocks noChangeArrowheads="1"/>
            </p:cNvSpPr>
            <p:nvPr/>
          </p:nvSpPr>
          <p:spPr bwMode="auto">
            <a:xfrm>
              <a:off x="3168" y="25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6784" name="Text Box 400"/>
            <p:cNvSpPr txBox="1">
              <a:spLocks noChangeArrowheads="1"/>
            </p:cNvSpPr>
            <p:nvPr/>
          </p:nvSpPr>
          <p:spPr bwMode="auto">
            <a:xfrm>
              <a:off x="3176" y="29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6785" name="Text Box 401"/>
            <p:cNvSpPr txBox="1">
              <a:spLocks noChangeArrowheads="1"/>
            </p:cNvSpPr>
            <p:nvPr/>
          </p:nvSpPr>
          <p:spPr bwMode="auto">
            <a:xfrm>
              <a:off x="3984" y="291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6786" name="Text Box 402"/>
            <p:cNvSpPr txBox="1">
              <a:spLocks noChangeArrowheads="1"/>
            </p:cNvSpPr>
            <p:nvPr/>
          </p:nvSpPr>
          <p:spPr bwMode="auto">
            <a:xfrm>
              <a:off x="3996" y="25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grpSp>
          <p:nvGrpSpPr>
            <p:cNvPr id="16787" name="Group 403"/>
            <p:cNvGrpSpPr>
              <a:grpSpLocks/>
            </p:cNvGrpSpPr>
            <p:nvPr/>
          </p:nvGrpSpPr>
          <p:grpSpPr bwMode="auto">
            <a:xfrm>
              <a:off x="2016" y="3048"/>
              <a:ext cx="504" cy="418"/>
              <a:chOff x="1728" y="3096"/>
              <a:chExt cx="504" cy="418"/>
            </a:xfrm>
          </p:grpSpPr>
          <p:sp>
            <p:nvSpPr>
              <p:cNvPr id="16788" name="Text Box 404"/>
              <p:cNvSpPr txBox="1">
                <a:spLocks noChangeArrowheads="1"/>
              </p:cNvSpPr>
              <p:nvPr/>
            </p:nvSpPr>
            <p:spPr bwMode="auto">
              <a:xfrm>
                <a:off x="1728" y="3264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SC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16789" name="Text Box 405"/>
              <p:cNvSpPr txBox="1">
                <a:spLocks noChangeArrowheads="1"/>
              </p:cNvSpPr>
              <p:nvPr/>
            </p:nvSpPr>
            <p:spPr bwMode="auto">
              <a:xfrm>
                <a:off x="1776" y="30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 1</a:t>
                </a:r>
              </a:p>
            </p:txBody>
          </p:sp>
          <p:sp>
            <p:nvSpPr>
              <p:cNvPr id="16790" name="Line 406"/>
              <p:cNvSpPr>
                <a:spLocks noChangeShapeType="1"/>
              </p:cNvSpPr>
              <p:nvPr/>
            </p:nvSpPr>
            <p:spPr bwMode="auto">
              <a:xfrm>
                <a:off x="1806" y="3315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91" name="Group 407"/>
            <p:cNvGrpSpPr>
              <a:grpSpLocks/>
            </p:cNvGrpSpPr>
            <p:nvPr/>
          </p:nvGrpSpPr>
          <p:grpSpPr bwMode="auto">
            <a:xfrm>
              <a:off x="2940" y="3060"/>
              <a:ext cx="504" cy="418"/>
              <a:chOff x="2640" y="3144"/>
              <a:chExt cx="504" cy="418"/>
            </a:xfrm>
          </p:grpSpPr>
          <p:sp>
            <p:nvSpPr>
              <p:cNvPr id="16792" name="Text Box 408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SC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16793" name="Text Box 409"/>
              <p:cNvSpPr txBox="1">
                <a:spLocks noChangeArrowheads="1"/>
              </p:cNvSpPr>
              <p:nvPr/>
            </p:nvSpPr>
            <p:spPr bwMode="auto">
              <a:xfrm>
                <a:off x="2688" y="314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 1</a:t>
                </a:r>
              </a:p>
            </p:txBody>
          </p:sp>
          <p:sp>
            <p:nvSpPr>
              <p:cNvPr id="16794" name="Line 410"/>
              <p:cNvSpPr>
                <a:spLocks noChangeShapeType="1"/>
              </p:cNvSpPr>
              <p:nvPr/>
            </p:nvSpPr>
            <p:spPr bwMode="auto">
              <a:xfrm>
                <a:off x="2718" y="3363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95" name="Group 411"/>
            <p:cNvGrpSpPr>
              <a:grpSpLocks/>
            </p:cNvGrpSpPr>
            <p:nvPr/>
          </p:nvGrpSpPr>
          <p:grpSpPr bwMode="auto">
            <a:xfrm>
              <a:off x="1812" y="2772"/>
              <a:ext cx="720" cy="430"/>
              <a:chOff x="1584" y="1944"/>
              <a:chExt cx="720" cy="430"/>
            </a:xfrm>
          </p:grpSpPr>
          <p:sp>
            <p:nvSpPr>
              <p:cNvPr id="16796" name="Text Box 412"/>
              <p:cNvSpPr txBox="1">
                <a:spLocks noChangeArrowheads="1"/>
              </p:cNvSpPr>
              <p:nvPr/>
            </p:nvSpPr>
            <p:spPr bwMode="auto">
              <a:xfrm>
                <a:off x="1680" y="212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6797" name="Text Box 413"/>
              <p:cNvSpPr txBox="1">
                <a:spLocks noChangeArrowheads="1"/>
              </p:cNvSpPr>
              <p:nvPr/>
            </p:nvSpPr>
            <p:spPr bwMode="auto">
              <a:xfrm>
                <a:off x="1584" y="194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1</a:t>
                </a:r>
                <a:r>
                  <a:rPr lang="en-US" altLang="zh-CN" sz="2000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6798" name="Freeform 414"/>
              <p:cNvSpPr>
                <a:spLocks/>
              </p:cNvSpPr>
              <p:nvPr/>
            </p:nvSpPr>
            <p:spPr bwMode="auto">
              <a:xfrm>
                <a:off x="1686" y="2172"/>
                <a:ext cx="306" cy="3"/>
              </a:xfrm>
              <a:custGeom>
                <a:avLst/>
                <a:gdLst>
                  <a:gd name="T0" fmla="*/ 0 w 306"/>
                  <a:gd name="T1" fmla="*/ 3 h 3"/>
                  <a:gd name="T2" fmla="*/ 306 w 30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6" h="3">
                    <a:moveTo>
                      <a:pt x="0" y="3"/>
                    </a:moveTo>
                    <a:lnTo>
                      <a:pt x="30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99" name="Group 415"/>
            <p:cNvGrpSpPr>
              <a:grpSpLocks/>
            </p:cNvGrpSpPr>
            <p:nvPr/>
          </p:nvGrpSpPr>
          <p:grpSpPr bwMode="auto">
            <a:xfrm>
              <a:off x="2728" y="2744"/>
              <a:ext cx="720" cy="430"/>
              <a:chOff x="1344" y="3312"/>
              <a:chExt cx="720" cy="430"/>
            </a:xfrm>
          </p:grpSpPr>
          <p:sp>
            <p:nvSpPr>
              <p:cNvPr id="16800" name="Text Box 416"/>
              <p:cNvSpPr txBox="1">
                <a:spLocks noChangeArrowheads="1"/>
              </p:cNvSpPr>
              <p:nvPr/>
            </p:nvSpPr>
            <p:spPr bwMode="auto">
              <a:xfrm>
                <a:off x="1440" y="349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6801" name="Text Box 417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16802" name="Freeform 418"/>
              <p:cNvSpPr>
                <a:spLocks/>
              </p:cNvSpPr>
              <p:nvPr/>
            </p:nvSpPr>
            <p:spPr bwMode="auto">
              <a:xfrm>
                <a:off x="1446" y="3540"/>
                <a:ext cx="306" cy="3"/>
              </a:xfrm>
              <a:custGeom>
                <a:avLst/>
                <a:gdLst>
                  <a:gd name="T0" fmla="*/ 0 w 306"/>
                  <a:gd name="T1" fmla="*/ 3 h 3"/>
                  <a:gd name="T2" fmla="*/ 306 w 306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6" h="3">
                    <a:moveTo>
                      <a:pt x="0" y="3"/>
                    </a:moveTo>
                    <a:lnTo>
                      <a:pt x="306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03" name="Text Box 419"/>
            <p:cNvSpPr txBox="1">
              <a:spLocks noChangeArrowheads="1"/>
            </p:cNvSpPr>
            <p:nvPr/>
          </p:nvSpPr>
          <p:spPr bwMode="auto">
            <a:xfrm>
              <a:off x="4120" y="27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Li</a:t>
              </a:r>
              <a:r>
                <a:rPr lang="en-US" altLang="zh-CN" sz="2000" baseline="-25000"/>
                <a:t>L</a:t>
              </a:r>
              <a:r>
                <a:rPr lang="en-US" altLang="zh-CN" sz="2000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6804" name="Text Box 420"/>
            <p:cNvSpPr txBox="1">
              <a:spLocks noChangeArrowheads="1"/>
            </p:cNvSpPr>
            <p:nvPr/>
          </p:nvSpPr>
          <p:spPr bwMode="auto">
            <a:xfrm>
              <a:off x="4764" y="3001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5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527050" y="584200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ea typeface="楷体_GB2312" pitchFamily="49" charset="-122"/>
              </a:rPr>
              <a:t>人物介绍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200" name="Text Box 152"/>
          <p:cNvSpPr txBox="1">
            <a:spLocks noChangeArrowheads="1"/>
          </p:cNvSpPr>
          <p:nvPr/>
        </p:nvSpPr>
        <p:spPr bwMode="auto">
          <a:xfrm>
            <a:off x="527050" y="4483100"/>
            <a:ext cx="7994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1779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年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在发表题为“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On What Follows ”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（下一步是什么）的论文中提出了两种函数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之间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的双向惟一关系，并用以求解微分方程。然而拉普拉斯变换在应用中的真正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价值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，在其后一个多世纪中一直未被人们认识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269999"/>
            <a:ext cx="2025650" cy="277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 Box 152"/>
          <p:cNvSpPr txBox="1">
            <a:spLocks noChangeArrowheads="1"/>
          </p:cNvSpPr>
          <p:nvPr/>
        </p:nvSpPr>
        <p:spPr bwMode="auto">
          <a:xfrm>
            <a:off x="2774950" y="1244599"/>
            <a:ext cx="549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拉普拉斯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Pierre Simon Laplace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1749—1827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），巴黎军事学院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数学教授</a:t>
            </a:r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" grpId="0" autoUpdateAnimBg="0"/>
      <p:bldP spid="2200" grpId="0" autoUpdateAnimBg="0"/>
      <p:bldP spid="8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8" name="Group 60"/>
          <p:cNvGrpSpPr>
            <a:grpSpLocks/>
          </p:cNvGrpSpPr>
          <p:nvPr/>
        </p:nvGrpSpPr>
        <p:grpSpPr bwMode="auto">
          <a:xfrm>
            <a:off x="457200" y="990600"/>
            <a:ext cx="8915400" cy="979488"/>
            <a:chOff x="288" y="3355"/>
            <a:chExt cx="5616" cy="617"/>
          </a:xfrm>
        </p:grpSpPr>
        <p:sp>
          <p:nvSpPr>
            <p:cNvPr id="17469" name="Text Box 61"/>
            <p:cNvSpPr txBox="1">
              <a:spLocks noChangeArrowheads="1"/>
            </p:cNvSpPr>
            <p:nvPr/>
          </p:nvSpPr>
          <p:spPr bwMode="auto">
            <a:xfrm>
              <a:off x="804" y="3408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r>
                <a:rPr lang="en-US" altLang="zh-CN">
                  <a:sym typeface="Symbol" pitchFamily="18" charset="2"/>
                </a:rPr>
                <a:t>(s)</a:t>
              </a:r>
            </a:p>
          </p:txBody>
        </p:sp>
        <p:sp>
          <p:nvSpPr>
            <p:cNvPr id="17470" name="Text Box 62"/>
            <p:cNvSpPr txBox="1">
              <a:spLocks noChangeArrowheads="1"/>
            </p:cNvSpPr>
            <p:nvPr/>
          </p:nvSpPr>
          <p:spPr bwMode="auto">
            <a:xfrm>
              <a:off x="840" y="364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(S)</a:t>
              </a:r>
            </a:p>
          </p:txBody>
        </p:sp>
        <p:sp>
          <p:nvSpPr>
            <p:cNvPr id="17471" name="Text Box 63"/>
            <p:cNvSpPr txBox="1">
              <a:spLocks noChangeArrowheads="1"/>
            </p:cNvSpPr>
            <p:nvPr/>
          </p:nvSpPr>
          <p:spPr bwMode="auto">
            <a:xfrm>
              <a:off x="288" y="3552"/>
              <a:ext cx="2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(S)=           I</a:t>
              </a:r>
              <a:r>
                <a:rPr lang="en-US" altLang="zh-CN" baseline="-25000"/>
                <a:t>S</a:t>
              </a:r>
              <a:r>
                <a:rPr lang="en-US" altLang="zh-CN"/>
                <a:t>(S)+</a:t>
              </a:r>
            </a:p>
          </p:txBody>
        </p:sp>
        <p:sp>
          <p:nvSpPr>
            <p:cNvPr id="17472" name="Line 64"/>
            <p:cNvSpPr>
              <a:spLocks noChangeShapeType="1"/>
            </p:cNvSpPr>
            <p:nvPr/>
          </p:nvSpPr>
          <p:spPr bwMode="auto">
            <a:xfrm>
              <a:off x="900" y="37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Text Box 65"/>
            <p:cNvSpPr txBox="1">
              <a:spLocks noChangeArrowheads="1"/>
            </p:cNvSpPr>
            <p:nvPr/>
          </p:nvSpPr>
          <p:spPr bwMode="auto">
            <a:xfrm>
              <a:off x="1848" y="3396"/>
              <a:ext cx="4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r>
                <a:rPr lang="en-US" altLang="zh-CN">
                  <a:sym typeface="Symbol" pitchFamily="18" charset="2"/>
                </a:rPr>
                <a:t>(s)C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U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sym typeface="Symbol" pitchFamily="18" charset="2"/>
                </a:rPr>
                <a:t>)+ 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r>
                <a:rPr lang="en-US" altLang="zh-CN">
                  <a:sym typeface="Symbol" pitchFamily="18" charset="2"/>
                </a:rPr>
                <a:t>(s)C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U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sym typeface="Symbol" pitchFamily="18" charset="2"/>
                </a:rPr>
                <a:t>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</a:t>
              </a:r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22</a:t>
              </a:r>
              <a:r>
                <a:rPr lang="en-US" altLang="zh-CN">
                  <a:sym typeface="Symbol" pitchFamily="18" charset="2"/>
                </a:rPr>
                <a:t>(s)    </a:t>
              </a:r>
              <a:r>
                <a:rPr lang="en-US" altLang="zh-CN" i="1"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grpSp>
          <p:nvGrpSpPr>
            <p:cNvPr id="17474" name="Group 66"/>
            <p:cNvGrpSpPr>
              <a:grpSpLocks/>
            </p:cNvGrpSpPr>
            <p:nvPr/>
          </p:nvGrpSpPr>
          <p:grpSpPr bwMode="auto">
            <a:xfrm>
              <a:off x="4956" y="3355"/>
              <a:ext cx="208" cy="406"/>
              <a:chOff x="4956" y="3355"/>
              <a:chExt cx="208" cy="406"/>
            </a:xfrm>
          </p:grpSpPr>
          <p:sp>
            <p:nvSpPr>
              <p:cNvPr id="17475" name="Text Box 67"/>
              <p:cNvSpPr txBox="1">
                <a:spLocks noChangeArrowheads="1"/>
              </p:cNvSpPr>
              <p:nvPr/>
            </p:nvSpPr>
            <p:spPr bwMode="auto">
              <a:xfrm>
                <a:off x="4956" y="3511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17476" name="Text Box 68"/>
              <p:cNvSpPr txBox="1">
                <a:spLocks noChangeArrowheads="1"/>
              </p:cNvSpPr>
              <p:nvPr/>
            </p:nvSpPr>
            <p:spPr bwMode="auto">
              <a:xfrm>
                <a:off x="4968" y="335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17477" name="Line 69"/>
              <p:cNvSpPr>
                <a:spLocks noChangeShapeType="1"/>
              </p:cNvSpPr>
              <p:nvPr/>
            </p:nvSpPr>
            <p:spPr bwMode="auto">
              <a:xfrm>
                <a:off x="4962" y="355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78" name="Text Box 70"/>
            <p:cNvSpPr txBox="1">
              <a:spLocks noChangeArrowheads="1"/>
            </p:cNvSpPr>
            <p:nvPr/>
          </p:nvSpPr>
          <p:spPr bwMode="auto">
            <a:xfrm>
              <a:off x="3120" y="3684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(S)</a:t>
              </a:r>
            </a:p>
          </p:txBody>
        </p:sp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1920" y="3720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19" name="Group 111"/>
          <p:cNvGrpSpPr>
            <a:grpSpLocks/>
          </p:cNvGrpSpPr>
          <p:nvPr/>
        </p:nvGrpSpPr>
        <p:grpSpPr bwMode="auto">
          <a:xfrm>
            <a:off x="1317625" y="2019300"/>
            <a:ext cx="2149475" cy="957263"/>
            <a:chOff x="830" y="696"/>
            <a:chExt cx="1354" cy="603"/>
          </a:xfrm>
        </p:grpSpPr>
        <p:sp>
          <p:nvSpPr>
            <p:cNvPr id="17480" name="AutoShape 72"/>
            <p:cNvSpPr>
              <a:spLocks/>
            </p:cNvSpPr>
            <p:nvPr/>
          </p:nvSpPr>
          <p:spPr bwMode="auto">
            <a:xfrm rot="-5400000">
              <a:off x="1284" y="31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830" y="781"/>
              <a:ext cx="1354" cy="518"/>
              <a:chOff x="830" y="877"/>
              <a:chExt cx="1354" cy="518"/>
            </a:xfrm>
          </p:grpSpPr>
          <p:sp>
            <p:nvSpPr>
              <p:cNvPr id="17485" name="Rectangle 77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1008" cy="48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6" name="Text Box 78"/>
              <p:cNvSpPr txBox="1">
                <a:spLocks noChangeArrowheads="1"/>
              </p:cNvSpPr>
              <p:nvPr/>
            </p:nvSpPr>
            <p:spPr bwMode="auto">
              <a:xfrm>
                <a:off x="830" y="877"/>
                <a:ext cx="135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ea typeface="楷体_GB2312" pitchFamily="49" charset="-122"/>
                  </a:rPr>
                  <a:t>零状态响应</a:t>
                </a:r>
              </a:p>
              <a:p>
                <a:r>
                  <a:rPr lang="zh-CN" altLang="en-US">
                    <a:solidFill>
                      <a:schemeClr val="bg1"/>
                    </a:solidFill>
                    <a:ea typeface="楷体_GB2312" pitchFamily="49" charset="-122"/>
                  </a:rPr>
                  <a:t>的拉氏变换</a:t>
                </a:r>
              </a:p>
            </p:txBody>
          </p:sp>
        </p:grpSp>
      </p:grpSp>
      <p:grpSp>
        <p:nvGrpSpPr>
          <p:cNvPr id="17520" name="Group 112"/>
          <p:cNvGrpSpPr>
            <a:grpSpLocks/>
          </p:cNvGrpSpPr>
          <p:nvPr/>
        </p:nvGrpSpPr>
        <p:grpSpPr bwMode="auto">
          <a:xfrm>
            <a:off x="3371850" y="2000250"/>
            <a:ext cx="4457700" cy="781050"/>
            <a:chOff x="2124" y="684"/>
            <a:chExt cx="2808" cy="492"/>
          </a:xfrm>
        </p:grpSpPr>
        <p:sp>
          <p:nvSpPr>
            <p:cNvPr id="17482" name="AutoShape 74"/>
            <p:cNvSpPr>
              <a:spLocks/>
            </p:cNvSpPr>
            <p:nvPr/>
          </p:nvSpPr>
          <p:spPr bwMode="auto">
            <a:xfrm rot="-5400000">
              <a:off x="3324" y="-516"/>
              <a:ext cx="96" cy="2496"/>
            </a:xfrm>
            <a:prstGeom prst="leftBrace">
              <a:avLst>
                <a:gd name="adj1" fmla="val 2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01" name="Group 93"/>
            <p:cNvGrpSpPr>
              <a:grpSpLocks/>
            </p:cNvGrpSpPr>
            <p:nvPr/>
          </p:nvGrpSpPr>
          <p:grpSpPr bwMode="auto">
            <a:xfrm>
              <a:off x="2364" y="877"/>
              <a:ext cx="2568" cy="299"/>
              <a:chOff x="2364" y="973"/>
              <a:chExt cx="2568" cy="299"/>
            </a:xfrm>
          </p:grpSpPr>
          <p:sp>
            <p:nvSpPr>
              <p:cNvPr id="17489" name="Rectangle 81"/>
              <p:cNvSpPr>
                <a:spLocks noChangeArrowheads="1"/>
              </p:cNvSpPr>
              <p:nvPr/>
            </p:nvSpPr>
            <p:spPr bwMode="auto">
              <a:xfrm>
                <a:off x="2364" y="984"/>
                <a:ext cx="211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0" name="Text Box 82"/>
              <p:cNvSpPr txBox="1">
                <a:spLocks noChangeArrowheads="1"/>
              </p:cNvSpPr>
              <p:nvPr/>
            </p:nvSpPr>
            <p:spPr bwMode="auto">
              <a:xfrm>
                <a:off x="2378" y="973"/>
                <a:ext cx="25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  <a:ea typeface="楷体_GB2312" pitchFamily="49" charset="-122"/>
                  </a:rPr>
                  <a:t>零输入响应的拉氏变换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521" name="Group 113"/>
          <p:cNvGrpSpPr>
            <a:grpSpLocks/>
          </p:cNvGrpSpPr>
          <p:nvPr/>
        </p:nvGrpSpPr>
        <p:grpSpPr bwMode="auto">
          <a:xfrm>
            <a:off x="590550" y="1866900"/>
            <a:ext cx="4076700" cy="1773238"/>
            <a:chOff x="372" y="600"/>
            <a:chExt cx="2568" cy="1117"/>
          </a:xfrm>
        </p:grpSpPr>
        <p:sp>
          <p:nvSpPr>
            <p:cNvPr id="17483" name="AutoShape 75"/>
            <p:cNvSpPr>
              <a:spLocks/>
            </p:cNvSpPr>
            <p:nvPr/>
          </p:nvSpPr>
          <p:spPr bwMode="auto">
            <a:xfrm rot="-5400000">
              <a:off x="540" y="432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09" name="Group 101"/>
            <p:cNvGrpSpPr>
              <a:grpSpLocks/>
            </p:cNvGrpSpPr>
            <p:nvPr/>
          </p:nvGrpSpPr>
          <p:grpSpPr bwMode="auto">
            <a:xfrm>
              <a:off x="480" y="672"/>
              <a:ext cx="2460" cy="1045"/>
              <a:chOff x="480" y="672"/>
              <a:chExt cx="2460" cy="1045"/>
            </a:xfrm>
          </p:grpSpPr>
          <p:sp>
            <p:nvSpPr>
              <p:cNvPr id="17496" name="AutoShape 88"/>
              <p:cNvSpPr>
                <a:spLocks noChangeArrowheads="1"/>
              </p:cNvSpPr>
              <p:nvPr/>
            </p:nvSpPr>
            <p:spPr bwMode="auto">
              <a:xfrm>
                <a:off x="552" y="1512"/>
                <a:ext cx="228" cy="168"/>
              </a:xfrm>
              <a:prstGeom prst="rightArrow">
                <a:avLst>
                  <a:gd name="adj1" fmla="val 50000"/>
                  <a:gd name="adj2" fmla="val 33929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7" name="AutoShape 89"/>
              <p:cNvSpPr>
                <a:spLocks noChangeArrowheads="1"/>
              </p:cNvSpPr>
              <p:nvPr/>
            </p:nvSpPr>
            <p:spPr bwMode="auto">
              <a:xfrm rot="-5400000">
                <a:off x="48" y="1104"/>
                <a:ext cx="960" cy="96"/>
              </a:xfrm>
              <a:prstGeom prst="rightArrow">
                <a:avLst>
                  <a:gd name="adj1" fmla="val 50000"/>
                  <a:gd name="adj2" fmla="val 2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502" name="Group 94"/>
              <p:cNvGrpSpPr>
                <a:grpSpLocks/>
              </p:cNvGrpSpPr>
              <p:nvPr/>
            </p:nvGrpSpPr>
            <p:grpSpPr bwMode="auto">
              <a:xfrm>
                <a:off x="818" y="1429"/>
                <a:ext cx="2122" cy="288"/>
                <a:chOff x="2018" y="1777"/>
                <a:chExt cx="2122" cy="288"/>
              </a:xfrm>
            </p:grpSpPr>
            <p:sp>
              <p:nvSpPr>
                <p:cNvPr id="174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028" y="1812"/>
                  <a:ext cx="1656" cy="252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018" y="1777"/>
                  <a:ext cx="21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en-US">
                      <a:solidFill>
                        <a:schemeClr val="bg1"/>
                      </a:solidFill>
                      <a:ea typeface="楷体_GB2312" pitchFamily="49" charset="-122"/>
                    </a:rPr>
                    <a:t>全响应的拉氏变换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506" name="Text Box 98"/>
          <p:cNvSpPr txBox="1">
            <a:spLocks noChangeArrowheads="1"/>
          </p:cNvSpPr>
          <p:nvPr/>
        </p:nvSpPr>
        <p:spPr bwMode="auto">
          <a:xfrm>
            <a:off x="441325" y="404812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网络函数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507" name="Text Box 99"/>
          <p:cNvSpPr txBox="1">
            <a:spLocks noChangeArrowheads="1"/>
          </p:cNvSpPr>
          <p:nvPr/>
        </p:nvSpPr>
        <p:spPr bwMode="auto">
          <a:xfrm>
            <a:off x="723900" y="46005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与分类</a:t>
            </a:r>
          </a:p>
        </p:txBody>
      </p:sp>
      <p:sp>
        <p:nvSpPr>
          <p:cNvPr id="17508" name="Text Box 100"/>
          <p:cNvSpPr txBox="1">
            <a:spLocks noChangeArrowheads="1"/>
          </p:cNvSpPr>
          <p:nvPr/>
        </p:nvSpPr>
        <p:spPr bwMode="auto">
          <a:xfrm>
            <a:off x="1028700" y="5073650"/>
            <a:ext cx="339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、网络函数定义</a:t>
            </a:r>
          </a:p>
        </p:txBody>
      </p:sp>
      <p:grpSp>
        <p:nvGrpSpPr>
          <p:cNvPr id="17522" name="Group 114"/>
          <p:cNvGrpSpPr>
            <a:grpSpLocks/>
          </p:cNvGrpSpPr>
          <p:nvPr/>
        </p:nvGrpSpPr>
        <p:grpSpPr bwMode="auto">
          <a:xfrm>
            <a:off x="1701800" y="5664200"/>
            <a:ext cx="6264275" cy="850900"/>
            <a:chOff x="1008" y="2786"/>
            <a:chExt cx="3946" cy="536"/>
          </a:xfrm>
        </p:grpSpPr>
        <p:grpSp>
          <p:nvGrpSpPr>
            <p:cNvPr id="17515" name="Group 107"/>
            <p:cNvGrpSpPr>
              <a:grpSpLocks/>
            </p:cNvGrpSpPr>
            <p:nvPr/>
          </p:nvGrpSpPr>
          <p:grpSpPr bwMode="auto">
            <a:xfrm>
              <a:off x="2340" y="2786"/>
              <a:ext cx="2614" cy="536"/>
              <a:chOff x="2340" y="2736"/>
              <a:chExt cx="2614" cy="536"/>
            </a:xfrm>
          </p:grpSpPr>
          <p:sp>
            <p:nvSpPr>
              <p:cNvPr id="17511" name="Text Box 103"/>
              <p:cNvSpPr txBox="1">
                <a:spLocks noChangeArrowheads="1"/>
              </p:cNvSpPr>
              <p:nvPr/>
            </p:nvSpPr>
            <p:spPr bwMode="auto">
              <a:xfrm>
                <a:off x="2340" y="2736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零状态响应的拉氏变换</a:t>
                </a:r>
              </a:p>
            </p:txBody>
          </p:sp>
          <p:sp>
            <p:nvSpPr>
              <p:cNvPr id="17512" name="Text Box 104"/>
              <p:cNvSpPr txBox="1">
                <a:spLocks noChangeArrowheads="1"/>
              </p:cNvSpPr>
              <p:nvPr/>
            </p:nvSpPr>
            <p:spPr bwMode="auto">
              <a:xfrm>
                <a:off x="2640" y="2984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输入的拉氏变换</a:t>
                </a:r>
              </a:p>
            </p:txBody>
          </p:sp>
          <p:sp>
            <p:nvSpPr>
              <p:cNvPr id="17513" name="Line 105"/>
              <p:cNvSpPr>
                <a:spLocks noChangeShapeType="1"/>
              </p:cNvSpPr>
              <p:nvPr/>
            </p:nvSpPr>
            <p:spPr bwMode="auto">
              <a:xfrm>
                <a:off x="2352" y="302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14" name="Text Box 106"/>
            <p:cNvSpPr txBox="1">
              <a:spLocks noChangeArrowheads="1"/>
            </p:cNvSpPr>
            <p:nvPr/>
          </p:nvSpPr>
          <p:spPr bwMode="auto">
            <a:xfrm>
              <a:off x="1008" y="2928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网络函数</a:t>
              </a:r>
              <a:r>
                <a:rPr lang="en-US" altLang="zh-CN"/>
                <a:t>H(S)=</a:t>
              </a:r>
            </a:p>
          </p:txBody>
        </p:sp>
      </p:grp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381000" y="520700"/>
            <a:ext cx="763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13-2-3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运算电路，电阻性网络各种解法的适用性      </a:t>
            </a:r>
          </a:p>
        </p:txBody>
      </p:sp>
    </p:spTree>
    <p:extLst>
      <p:ext uri="{BB962C8B-B14F-4D97-AF65-F5344CB8AC3E}">
        <p14:creationId xmlns:p14="http://schemas.microsoft.com/office/powerpoint/2010/main" val="438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7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7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6" grpId="0" autoUpdateAnimBg="0"/>
      <p:bldP spid="17507" grpId="0" autoUpdateAnimBg="0"/>
      <p:bldP spid="1750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01700" y="283210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981200" y="2828925"/>
            <a:ext cx="6569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arenBoth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是网络函数的一般定义   对正弦稳态电路中定义的网络函数如何理解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62150" y="3746500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讨论网络函数的意义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498725" y="4356100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H(S)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/>
              <a:t>h(t)</a:t>
            </a:r>
            <a:r>
              <a:rPr lang="zh-CN" altLang="en-US">
                <a:ea typeface="楷体_GB2312" pitchFamily="49" charset="-122"/>
              </a:rPr>
              <a:t>的关系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476500" y="4927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网络或系统的稳定性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2476500" y="5511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与对应正弦稳态响应的关系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长城仿宋" pitchFamily="49" charset="-122"/>
              </a:rPr>
              <a:t>11-3-1</a:t>
            </a:r>
            <a:r>
              <a:rPr lang="en-US" altLang="zh-CN" dirty="0">
                <a:solidFill>
                  <a:schemeClr val="accent2"/>
                </a:solidFill>
                <a:latin typeface="长城仿宋" pitchFamily="49" charset="-122"/>
                <a:ea typeface="长城仿宋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定义与分类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1905000" y="1676400"/>
            <a:ext cx="6264275" cy="850900"/>
            <a:chOff x="1008" y="2786"/>
            <a:chExt cx="3946" cy="536"/>
          </a:xfrm>
        </p:grpSpPr>
        <p:grpSp>
          <p:nvGrpSpPr>
            <p:cNvPr id="46092" name="Group 12"/>
            <p:cNvGrpSpPr>
              <a:grpSpLocks/>
            </p:cNvGrpSpPr>
            <p:nvPr/>
          </p:nvGrpSpPr>
          <p:grpSpPr bwMode="auto">
            <a:xfrm>
              <a:off x="2340" y="2786"/>
              <a:ext cx="2614" cy="536"/>
              <a:chOff x="2340" y="2736"/>
              <a:chExt cx="2614" cy="536"/>
            </a:xfrm>
          </p:grpSpPr>
          <p:sp>
            <p:nvSpPr>
              <p:cNvPr id="46093" name="Text Box 13"/>
              <p:cNvSpPr txBox="1">
                <a:spLocks noChangeArrowheads="1"/>
              </p:cNvSpPr>
              <p:nvPr/>
            </p:nvSpPr>
            <p:spPr bwMode="auto">
              <a:xfrm>
                <a:off x="2340" y="2736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零状态响应的拉氏变换</a:t>
                </a:r>
              </a:p>
            </p:txBody>
          </p:sp>
          <p:sp>
            <p:nvSpPr>
              <p:cNvPr id="46094" name="Text Box 14"/>
              <p:cNvSpPr txBox="1">
                <a:spLocks noChangeArrowheads="1"/>
              </p:cNvSpPr>
              <p:nvPr/>
            </p:nvSpPr>
            <p:spPr bwMode="auto">
              <a:xfrm>
                <a:off x="2640" y="2984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楷体_GB2312" pitchFamily="49" charset="-122"/>
                  </a:rPr>
                  <a:t>输入的拉氏变换</a:t>
                </a:r>
              </a:p>
            </p:txBody>
          </p:sp>
          <p:sp>
            <p:nvSpPr>
              <p:cNvPr id="46095" name="Line 15"/>
              <p:cNvSpPr>
                <a:spLocks noChangeShapeType="1"/>
              </p:cNvSpPr>
              <p:nvPr/>
            </p:nvSpPr>
            <p:spPr bwMode="auto">
              <a:xfrm>
                <a:off x="2352" y="302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1008" y="2928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网络函数</a:t>
              </a:r>
              <a:r>
                <a:rPr lang="en-US" altLang="zh-CN"/>
                <a:t>H(S)=</a:t>
              </a:r>
            </a:p>
          </p:txBody>
        </p:sp>
      </p:grp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3505200" y="6032500"/>
            <a:ext cx="2301875" cy="457200"/>
            <a:chOff x="4166" y="3334"/>
            <a:chExt cx="1450" cy="288"/>
          </a:xfrm>
        </p:grpSpPr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166" y="3334"/>
              <a:ext cx="1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H(S)        H(j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</a:t>
              </a:r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4656" y="34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 flipH="1">
              <a:off x="4656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2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7" grpId="0" autoUpdateAnimBg="0"/>
      <p:bldP spid="46088" grpId="0" autoUpdateAnimBg="0"/>
      <p:bldP spid="4608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19" name="Group 51"/>
          <p:cNvGrpSpPr>
            <a:grpSpLocks/>
          </p:cNvGrpSpPr>
          <p:nvPr/>
        </p:nvGrpSpPr>
        <p:grpSpPr bwMode="auto">
          <a:xfrm>
            <a:off x="1193800" y="3708400"/>
            <a:ext cx="1879600" cy="1282700"/>
            <a:chOff x="768" y="1776"/>
            <a:chExt cx="1184" cy="808"/>
          </a:xfrm>
        </p:grpSpPr>
        <p:sp>
          <p:nvSpPr>
            <p:cNvPr id="58420" name="Text Box 52"/>
            <p:cNvSpPr txBox="1">
              <a:spLocks noChangeArrowheads="1"/>
            </p:cNvSpPr>
            <p:nvPr/>
          </p:nvSpPr>
          <p:spPr bwMode="auto">
            <a:xfrm>
              <a:off x="768" y="213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  <a:r>
                <a:rPr lang="en-US" altLang="zh-CN" baseline="-25000"/>
                <a:t> </a:t>
              </a:r>
              <a:r>
                <a:rPr lang="en-US" altLang="zh-CN"/>
                <a:t>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/>
                <a:t>)=</a:t>
              </a:r>
            </a:p>
          </p:txBody>
        </p:sp>
        <p:grpSp>
          <p:nvGrpSpPr>
            <p:cNvPr id="58421" name="Group 53"/>
            <p:cNvGrpSpPr>
              <a:grpSpLocks/>
            </p:cNvGrpSpPr>
            <p:nvPr/>
          </p:nvGrpSpPr>
          <p:grpSpPr bwMode="auto">
            <a:xfrm>
              <a:off x="1478" y="1776"/>
              <a:ext cx="474" cy="808"/>
              <a:chOff x="2352" y="2192"/>
              <a:chExt cx="474" cy="808"/>
            </a:xfrm>
          </p:grpSpPr>
          <p:grpSp>
            <p:nvGrpSpPr>
              <p:cNvPr id="58422" name="Group 54"/>
              <p:cNvGrpSpPr>
                <a:grpSpLocks/>
              </p:cNvGrpSpPr>
              <p:nvPr/>
            </p:nvGrpSpPr>
            <p:grpSpPr bwMode="auto">
              <a:xfrm>
                <a:off x="2360" y="2192"/>
                <a:ext cx="466" cy="504"/>
                <a:chOff x="4176" y="2165"/>
                <a:chExt cx="466" cy="504"/>
              </a:xfrm>
            </p:grpSpPr>
            <p:sp>
              <p:nvSpPr>
                <p:cNvPr id="584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176" y="2381"/>
                  <a:ext cx="46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/>
                    <a:t>U</a:t>
                  </a:r>
                  <a:r>
                    <a:rPr lang="en-US" altLang="zh-CN" baseline="-25000"/>
                    <a:t>R</a:t>
                  </a:r>
                </a:p>
              </p:txBody>
            </p:sp>
            <p:sp>
              <p:nvSpPr>
                <p:cNvPr id="584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24" y="2165"/>
                  <a:ext cx="1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/>
                    <a:t>.</a:t>
                  </a:r>
                </a:p>
              </p:txBody>
            </p:sp>
          </p:grpSp>
          <p:grpSp>
            <p:nvGrpSpPr>
              <p:cNvPr id="58425" name="Group 57"/>
              <p:cNvGrpSpPr>
                <a:grpSpLocks/>
              </p:cNvGrpSpPr>
              <p:nvPr/>
            </p:nvGrpSpPr>
            <p:grpSpPr bwMode="auto">
              <a:xfrm>
                <a:off x="2352" y="2496"/>
                <a:ext cx="466" cy="504"/>
                <a:chOff x="4176" y="2165"/>
                <a:chExt cx="466" cy="504"/>
              </a:xfrm>
            </p:grpSpPr>
            <p:sp>
              <p:nvSpPr>
                <p:cNvPr id="584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76" y="2381"/>
                  <a:ext cx="46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/>
                    <a:t>U</a:t>
                  </a:r>
                  <a:endParaRPr lang="en-US" altLang="zh-CN" baseline="-25000"/>
                </a:p>
              </p:txBody>
            </p:sp>
            <p:sp>
              <p:nvSpPr>
                <p:cNvPr id="584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224" y="2165"/>
                  <a:ext cx="1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/>
                    <a:t>.</a:t>
                  </a:r>
                </a:p>
              </p:txBody>
            </p:sp>
          </p:grpSp>
          <p:sp>
            <p:nvSpPr>
              <p:cNvPr id="58428" name="Line 60"/>
              <p:cNvSpPr>
                <a:spLocks noChangeShapeType="1"/>
              </p:cNvSpPr>
              <p:nvPr/>
            </p:nvSpPr>
            <p:spPr bwMode="auto">
              <a:xfrm>
                <a:off x="2372" y="269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8478" name="Group 110"/>
          <p:cNvGrpSpPr>
            <a:grpSpLocks/>
          </p:cNvGrpSpPr>
          <p:nvPr/>
        </p:nvGrpSpPr>
        <p:grpSpPr bwMode="auto">
          <a:xfrm>
            <a:off x="838200" y="1530350"/>
            <a:ext cx="3225800" cy="1968500"/>
            <a:chOff x="528" y="308"/>
            <a:chExt cx="2032" cy="1240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 rot="-5400000">
              <a:off x="1994" y="702"/>
              <a:ext cx="79" cy="292"/>
              <a:chOff x="3340" y="2927"/>
              <a:chExt cx="79" cy="292"/>
            </a:xfrm>
          </p:grpSpPr>
          <p:sp>
            <p:nvSpPr>
              <p:cNvPr id="58372" name="Freeform 4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3" name="Freeform 5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4" name="Freeform 6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540" y="83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552" y="1144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grpSp>
          <p:nvGrpSpPr>
            <p:cNvPr id="58377" name="Group 9"/>
            <p:cNvGrpSpPr>
              <a:grpSpLocks/>
            </p:cNvGrpSpPr>
            <p:nvPr/>
          </p:nvGrpSpPr>
          <p:grpSpPr bwMode="auto">
            <a:xfrm>
              <a:off x="528" y="854"/>
              <a:ext cx="466" cy="504"/>
              <a:chOff x="4176" y="2165"/>
              <a:chExt cx="466" cy="504"/>
            </a:xfrm>
          </p:grpSpPr>
          <p:sp>
            <p:nvSpPr>
              <p:cNvPr id="58378" name="Text Box 10"/>
              <p:cNvSpPr txBox="1">
                <a:spLocks noChangeArrowheads="1"/>
              </p:cNvSpPr>
              <p:nvPr/>
            </p:nvSpPr>
            <p:spPr bwMode="auto">
              <a:xfrm>
                <a:off x="4176" y="2381"/>
                <a:ext cx="4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U</a:t>
                </a:r>
                <a:endParaRPr lang="en-US" altLang="zh-CN" baseline="-25000"/>
              </a:p>
            </p:txBody>
          </p:sp>
          <p:sp>
            <p:nvSpPr>
              <p:cNvPr id="58379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16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/>
                  <a:t>.</a:t>
                </a:r>
              </a:p>
            </p:txBody>
          </p:sp>
        </p:grp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 rot="5400000" flipV="1">
              <a:off x="1258" y="75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84" name="Group 16"/>
            <p:cNvGrpSpPr>
              <a:grpSpLocks/>
            </p:cNvGrpSpPr>
            <p:nvPr/>
          </p:nvGrpSpPr>
          <p:grpSpPr bwMode="auto">
            <a:xfrm>
              <a:off x="2368" y="1144"/>
              <a:ext cx="192" cy="48"/>
              <a:chOff x="960" y="2688"/>
              <a:chExt cx="192" cy="48"/>
            </a:xfrm>
          </p:grpSpPr>
          <p:sp>
            <p:nvSpPr>
              <p:cNvPr id="58385" name="Line 17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6" name="Line 18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7" name="Freeform 19"/>
            <p:cNvSpPr>
              <a:spLocks/>
            </p:cNvSpPr>
            <p:nvPr/>
          </p:nvSpPr>
          <p:spPr bwMode="auto">
            <a:xfrm>
              <a:off x="714" y="866"/>
              <a:ext cx="480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>
              <a:off x="2174" y="8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2462" y="8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>
              <a:off x="2462" y="119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Freeform 24"/>
            <p:cNvSpPr>
              <a:spLocks/>
            </p:cNvSpPr>
            <p:nvPr/>
          </p:nvSpPr>
          <p:spPr bwMode="auto">
            <a:xfrm>
              <a:off x="674" y="1470"/>
              <a:ext cx="1784" cy="1"/>
            </a:xfrm>
            <a:custGeom>
              <a:avLst/>
              <a:gdLst>
                <a:gd name="T0" fmla="*/ 0 w 1784"/>
                <a:gd name="T1" fmla="*/ 0 h 1"/>
                <a:gd name="T2" fmla="*/ 1784 w 1784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4" h="1">
                  <a:moveTo>
                    <a:pt x="0" y="0"/>
                  </a:moveTo>
                  <a:lnTo>
                    <a:pt x="1784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Oval 25"/>
            <p:cNvSpPr>
              <a:spLocks noChangeArrowheads="1"/>
            </p:cNvSpPr>
            <p:nvPr/>
          </p:nvSpPr>
          <p:spPr bwMode="auto">
            <a:xfrm>
              <a:off x="618" y="145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4" name="Oval 26"/>
            <p:cNvSpPr>
              <a:spLocks noChangeArrowheads="1"/>
            </p:cNvSpPr>
            <p:nvPr/>
          </p:nvSpPr>
          <p:spPr bwMode="auto">
            <a:xfrm>
              <a:off x="656" y="83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1194" y="8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grpSp>
          <p:nvGrpSpPr>
            <p:cNvPr id="58397" name="Group 29"/>
            <p:cNvGrpSpPr>
              <a:grpSpLocks/>
            </p:cNvGrpSpPr>
            <p:nvPr/>
          </p:nvGrpSpPr>
          <p:grpSpPr bwMode="auto">
            <a:xfrm>
              <a:off x="1944" y="962"/>
              <a:ext cx="428" cy="439"/>
              <a:chOff x="2736" y="2585"/>
              <a:chExt cx="428" cy="439"/>
            </a:xfrm>
          </p:grpSpPr>
          <p:sp>
            <p:nvSpPr>
              <p:cNvPr id="58398" name="Text Box 30"/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j</a:t>
                </a:r>
                <a:r>
                  <a:rPr lang="en-US" altLang="zh-CN" sz="2000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58399" name="Line 31"/>
              <p:cNvSpPr>
                <a:spLocks noChangeShapeType="1"/>
              </p:cNvSpPr>
              <p:nvPr/>
            </p:nvSpPr>
            <p:spPr bwMode="auto">
              <a:xfrm>
                <a:off x="2784" y="279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0" name="Text Box 32"/>
              <p:cNvSpPr txBox="1">
                <a:spLocks noChangeArrowheads="1"/>
              </p:cNvSpPr>
              <p:nvPr/>
            </p:nvSpPr>
            <p:spPr bwMode="auto">
              <a:xfrm>
                <a:off x="2850" y="258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1832" y="520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j</a:t>
              </a:r>
              <a:r>
                <a:rPr lang="en-US" altLang="zh-CN" sz="2000">
                  <a:sym typeface="Symbol" pitchFamily="18" charset="2"/>
                </a:rPr>
                <a:t>L</a:t>
              </a:r>
            </a:p>
          </p:txBody>
        </p:sp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960" y="54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8405" name="Text Box 37"/>
            <p:cNvSpPr txBox="1">
              <a:spLocks noChangeArrowheads="1"/>
            </p:cNvSpPr>
            <p:nvPr/>
          </p:nvSpPr>
          <p:spPr bwMode="auto">
            <a:xfrm>
              <a:off x="1402" y="44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grpSp>
          <p:nvGrpSpPr>
            <p:cNvPr id="58411" name="Group 43"/>
            <p:cNvGrpSpPr>
              <a:grpSpLocks/>
            </p:cNvGrpSpPr>
            <p:nvPr/>
          </p:nvGrpSpPr>
          <p:grpSpPr bwMode="auto">
            <a:xfrm>
              <a:off x="1124" y="308"/>
              <a:ext cx="466" cy="504"/>
              <a:chOff x="4176" y="2165"/>
              <a:chExt cx="466" cy="504"/>
            </a:xfrm>
          </p:grpSpPr>
          <p:sp>
            <p:nvSpPr>
              <p:cNvPr id="58412" name="Text Box 44"/>
              <p:cNvSpPr txBox="1">
                <a:spLocks noChangeArrowheads="1"/>
              </p:cNvSpPr>
              <p:nvPr/>
            </p:nvSpPr>
            <p:spPr bwMode="auto">
              <a:xfrm>
                <a:off x="4176" y="2381"/>
                <a:ext cx="4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U</a:t>
                </a:r>
                <a:r>
                  <a:rPr lang="en-US" altLang="zh-CN" baseline="-25000"/>
                  <a:t>R</a:t>
                </a:r>
              </a:p>
            </p:txBody>
          </p:sp>
          <p:sp>
            <p:nvSpPr>
              <p:cNvPr id="58413" name="Text Box 45"/>
              <p:cNvSpPr txBox="1">
                <a:spLocks noChangeArrowheads="1"/>
              </p:cNvSpPr>
              <p:nvPr/>
            </p:nvSpPr>
            <p:spPr bwMode="auto">
              <a:xfrm>
                <a:off x="4224" y="2165"/>
                <a:ext cx="1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/>
                  <a:t>.</a:t>
                </a:r>
              </a:p>
            </p:txBody>
          </p:sp>
        </p:grp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>
              <a:off x="1416" y="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77" name="Group 109"/>
          <p:cNvGrpSpPr>
            <a:grpSpLocks/>
          </p:cNvGrpSpPr>
          <p:nvPr/>
        </p:nvGrpSpPr>
        <p:grpSpPr bwMode="auto">
          <a:xfrm>
            <a:off x="4787900" y="1803400"/>
            <a:ext cx="3235325" cy="1724025"/>
            <a:chOff x="3016" y="480"/>
            <a:chExt cx="2038" cy="1086"/>
          </a:xfrm>
        </p:grpSpPr>
        <p:grpSp>
          <p:nvGrpSpPr>
            <p:cNvPr id="58439" name="Group 71"/>
            <p:cNvGrpSpPr>
              <a:grpSpLocks/>
            </p:cNvGrpSpPr>
            <p:nvPr/>
          </p:nvGrpSpPr>
          <p:grpSpPr bwMode="auto">
            <a:xfrm rot="-5400000">
              <a:off x="4488" y="720"/>
              <a:ext cx="79" cy="292"/>
              <a:chOff x="3340" y="2927"/>
              <a:chExt cx="79" cy="292"/>
            </a:xfrm>
          </p:grpSpPr>
          <p:sp>
            <p:nvSpPr>
              <p:cNvPr id="58440" name="Freeform 72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1" name="Freeform 73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2" name="Freeform 74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43" name="Text Box 75"/>
            <p:cNvSpPr txBox="1">
              <a:spLocks noChangeArrowheads="1"/>
            </p:cNvSpPr>
            <p:nvPr/>
          </p:nvSpPr>
          <p:spPr bwMode="auto">
            <a:xfrm>
              <a:off x="3034" y="85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8444" name="Text Box 76"/>
            <p:cNvSpPr txBox="1">
              <a:spLocks noChangeArrowheads="1"/>
            </p:cNvSpPr>
            <p:nvPr/>
          </p:nvSpPr>
          <p:spPr bwMode="auto">
            <a:xfrm>
              <a:off x="3046" y="116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58451" name="Rectangle 83"/>
            <p:cNvSpPr>
              <a:spLocks noChangeArrowheads="1"/>
            </p:cNvSpPr>
            <p:nvPr/>
          </p:nvSpPr>
          <p:spPr bwMode="auto">
            <a:xfrm rot="5400000" flipV="1">
              <a:off x="3752" y="77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452" name="Group 84"/>
            <p:cNvGrpSpPr>
              <a:grpSpLocks/>
            </p:cNvGrpSpPr>
            <p:nvPr/>
          </p:nvGrpSpPr>
          <p:grpSpPr bwMode="auto">
            <a:xfrm>
              <a:off x="4862" y="1162"/>
              <a:ext cx="192" cy="48"/>
              <a:chOff x="960" y="2688"/>
              <a:chExt cx="192" cy="48"/>
            </a:xfrm>
          </p:grpSpPr>
          <p:sp>
            <p:nvSpPr>
              <p:cNvPr id="58453" name="Line 85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54" name="Line 86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55" name="Freeform 87"/>
            <p:cNvSpPr>
              <a:spLocks/>
            </p:cNvSpPr>
            <p:nvPr/>
          </p:nvSpPr>
          <p:spPr bwMode="auto">
            <a:xfrm>
              <a:off x="3208" y="884"/>
              <a:ext cx="480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>
              <a:off x="4668" y="88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>
              <a:off x="4956" y="87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>
              <a:off x="4956" y="12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9" name="Freeform 91"/>
            <p:cNvSpPr>
              <a:spLocks/>
            </p:cNvSpPr>
            <p:nvPr/>
          </p:nvSpPr>
          <p:spPr bwMode="auto">
            <a:xfrm>
              <a:off x="3168" y="1488"/>
              <a:ext cx="1784" cy="1"/>
            </a:xfrm>
            <a:custGeom>
              <a:avLst/>
              <a:gdLst>
                <a:gd name="T0" fmla="*/ 0 w 1784"/>
                <a:gd name="T1" fmla="*/ 0 h 1"/>
                <a:gd name="T2" fmla="*/ 1784 w 1784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84" h="1">
                  <a:moveTo>
                    <a:pt x="0" y="0"/>
                  </a:moveTo>
                  <a:lnTo>
                    <a:pt x="1784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0" name="Oval 92"/>
            <p:cNvSpPr>
              <a:spLocks noChangeArrowheads="1"/>
            </p:cNvSpPr>
            <p:nvPr/>
          </p:nvSpPr>
          <p:spPr bwMode="auto">
            <a:xfrm>
              <a:off x="3112" y="147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1" name="Oval 93"/>
            <p:cNvSpPr>
              <a:spLocks noChangeArrowheads="1"/>
            </p:cNvSpPr>
            <p:nvPr/>
          </p:nvSpPr>
          <p:spPr bwMode="auto">
            <a:xfrm>
              <a:off x="3150" y="85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3" name="Text Box 95"/>
            <p:cNvSpPr txBox="1">
              <a:spLocks noChangeArrowheads="1"/>
            </p:cNvSpPr>
            <p:nvPr/>
          </p:nvSpPr>
          <p:spPr bwMode="auto">
            <a:xfrm>
              <a:off x="3688" y="9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sp>
          <p:nvSpPr>
            <p:cNvPr id="58465" name="Text Box 97"/>
            <p:cNvSpPr txBox="1">
              <a:spLocks noChangeArrowheads="1"/>
            </p:cNvSpPr>
            <p:nvPr/>
          </p:nvSpPr>
          <p:spPr bwMode="auto">
            <a:xfrm>
              <a:off x="4496" y="1135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SC</a:t>
              </a:r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>
              <a:off x="4496" y="118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7" name="Text Box 99"/>
            <p:cNvSpPr txBox="1">
              <a:spLocks noChangeArrowheads="1"/>
            </p:cNvSpPr>
            <p:nvPr/>
          </p:nvSpPr>
          <p:spPr bwMode="auto">
            <a:xfrm>
              <a:off x="4562" y="9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8468" name="Text Box 100"/>
            <p:cNvSpPr txBox="1">
              <a:spLocks noChangeArrowheads="1"/>
            </p:cNvSpPr>
            <p:nvPr/>
          </p:nvSpPr>
          <p:spPr bwMode="auto">
            <a:xfrm>
              <a:off x="4326" y="542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SL</a:t>
              </a:r>
            </a:p>
          </p:txBody>
        </p:sp>
        <p:sp>
          <p:nvSpPr>
            <p:cNvPr id="58469" name="Text Box 101"/>
            <p:cNvSpPr txBox="1">
              <a:spLocks noChangeArrowheads="1"/>
            </p:cNvSpPr>
            <p:nvPr/>
          </p:nvSpPr>
          <p:spPr bwMode="auto">
            <a:xfrm>
              <a:off x="3390" y="64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58470" name="Text Box 102"/>
            <p:cNvSpPr txBox="1">
              <a:spLocks noChangeArrowheads="1"/>
            </p:cNvSpPr>
            <p:nvPr/>
          </p:nvSpPr>
          <p:spPr bwMode="auto">
            <a:xfrm>
              <a:off x="3976" y="540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>
              <a:off x="3910" y="89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5" name="Text Box 107"/>
            <p:cNvSpPr txBox="1">
              <a:spLocks noChangeArrowheads="1"/>
            </p:cNvSpPr>
            <p:nvPr/>
          </p:nvSpPr>
          <p:spPr bwMode="auto">
            <a:xfrm>
              <a:off x="3016" y="106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58476" name="Text Box 108"/>
            <p:cNvSpPr txBox="1">
              <a:spLocks noChangeArrowheads="1"/>
            </p:cNvSpPr>
            <p:nvPr/>
          </p:nvSpPr>
          <p:spPr bwMode="auto">
            <a:xfrm>
              <a:off x="3504" y="480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R</a:t>
              </a:r>
              <a:r>
                <a:rPr lang="en-US" altLang="zh-CN"/>
                <a:t>(S)</a:t>
              </a:r>
            </a:p>
          </p:txBody>
        </p:sp>
      </p:grpSp>
      <p:grpSp>
        <p:nvGrpSpPr>
          <p:cNvPr id="58491" name="Group 123"/>
          <p:cNvGrpSpPr>
            <a:grpSpLocks/>
          </p:cNvGrpSpPr>
          <p:nvPr/>
        </p:nvGrpSpPr>
        <p:grpSpPr bwMode="auto">
          <a:xfrm>
            <a:off x="4724400" y="4076700"/>
            <a:ext cx="2289175" cy="838200"/>
            <a:chOff x="2976" y="1920"/>
            <a:chExt cx="1442" cy="528"/>
          </a:xfrm>
        </p:grpSpPr>
        <p:sp>
          <p:nvSpPr>
            <p:cNvPr id="58480" name="Text Box 112"/>
            <p:cNvSpPr txBox="1">
              <a:spLocks noChangeArrowheads="1"/>
            </p:cNvSpPr>
            <p:nvPr/>
          </p:nvSpPr>
          <p:spPr bwMode="auto">
            <a:xfrm>
              <a:off x="2976" y="2042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  <a:r>
                <a:rPr lang="en-US" altLang="zh-CN" baseline="-25000"/>
                <a:t> </a:t>
              </a:r>
              <a:r>
                <a:rPr lang="en-US" altLang="zh-CN"/>
                <a:t>(S)=</a:t>
              </a:r>
            </a:p>
          </p:txBody>
        </p:sp>
        <p:sp>
          <p:nvSpPr>
            <p:cNvPr id="58483" name="Text Box 115"/>
            <p:cNvSpPr txBox="1">
              <a:spLocks noChangeArrowheads="1"/>
            </p:cNvSpPr>
            <p:nvPr/>
          </p:nvSpPr>
          <p:spPr bwMode="auto">
            <a:xfrm>
              <a:off x="3552" y="1920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U</a:t>
              </a:r>
              <a:r>
                <a:rPr lang="en-US" altLang="zh-CN" baseline="-25000"/>
                <a:t>R</a:t>
              </a:r>
              <a:r>
                <a:rPr lang="en-US" altLang="zh-CN"/>
                <a:t>(S)</a:t>
              </a:r>
              <a:endParaRPr lang="en-US" altLang="zh-CN" baseline="-25000"/>
            </a:p>
          </p:txBody>
        </p:sp>
        <p:sp>
          <p:nvSpPr>
            <p:cNvPr id="58489" name="Text Box 121"/>
            <p:cNvSpPr txBox="1">
              <a:spLocks noChangeArrowheads="1"/>
            </p:cNvSpPr>
            <p:nvPr/>
          </p:nvSpPr>
          <p:spPr bwMode="auto">
            <a:xfrm>
              <a:off x="3602" y="2160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U(S)</a:t>
              </a:r>
            </a:p>
          </p:txBody>
        </p:sp>
        <p:sp>
          <p:nvSpPr>
            <p:cNvPr id="58490" name="Line 122"/>
            <p:cNvSpPr>
              <a:spLocks noChangeShapeType="1"/>
            </p:cNvSpPr>
            <p:nvPr/>
          </p:nvSpPr>
          <p:spPr bwMode="auto">
            <a:xfrm>
              <a:off x="3602" y="219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501" name="Group 133"/>
          <p:cNvGrpSpPr>
            <a:grpSpLocks/>
          </p:cNvGrpSpPr>
          <p:nvPr/>
        </p:nvGrpSpPr>
        <p:grpSpPr bwMode="auto">
          <a:xfrm>
            <a:off x="5384800" y="5080000"/>
            <a:ext cx="2463800" cy="993775"/>
            <a:chOff x="2928" y="2592"/>
            <a:chExt cx="1552" cy="626"/>
          </a:xfrm>
        </p:grpSpPr>
        <p:sp>
          <p:nvSpPr>
            <p:cNvPr id="58493" name="Text Box 125"/>
            <p:cNvSpPr txBox="1">
              <a:spLocks noChangeArrowheads="1"/>
            </p:cNvSpPr>
            <p:nvPr/>
          </p:nvSpPr>
          <p:spPr bwMode="auto">
            <a:xfrm>
              <a:off x="3592" y="2592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58494" name="Text Box 126"/>
            <p:cNvSpPr txBox="1">
              <a:spLocks noChangeArrowheads="1"/>
            </p:cNvSpPr>
            <p:nvPr/>
          </p:nvSpPr>
          <p:spPr bwMode="auto">
            <a:xfrm>
              <a:off x="3184" y="285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R+S</a:t>
              </a:r>
              <a:r>
                <a:rPr lang="en-US" altLang="zh-CN">
                  <a:sym typeface="Symbol" pitchFamily="18" charset="2"/>
                </a:rPr>
                <a:t>L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altLang="zh-CN">
                  <a:sym typeface="Symbol" pitchFamily="18" charset="2"/>
                </a:rPr>
                <a:t>        </a:t>
              </a:r>
            </a:p>
          </p:txBody>
        </p:sp>
        <p:sp>
          <p:nvSpPr>
            <p:cNvPr id="58496" name="Text Box 128"/>
            <p:cNvSpPr txBox="1">
              <a:spLocks noChangeArrowheads="1"/>
            </p:cNvSpPr>
            <p:nvPr/>
          </p:nvSpPr>
          <p:spPr bwMode="auto">
            <a:xfrm>
              <a:off x="3824" y="293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SC</a:t>
              </a:r>
            </a:p>
          </p:txBody>
        </p:sp>
        <p:sp>
          <p:nvSpPr>
            <p:cNvPr id="58497" name="Line 129"/>
            <p:cNvSpPr>
              <a:spLocks noChangeShapeType="1"/>
            </p:cNvSpPr>
            <p:nvPr/>
          </p:nvSpPr>
          <p:spPr bwMode="auto">
            <a:xfrm>
              <a:off x="3882" y="29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98" name="Text Box 130"/>
            <p:cNvSpPr txBox="1">
              <a:spLocks noChangeArrowheads="1"/>
            </p:cNvSpPr>
            <p:nvPr/>
          </p:nvSpPr>
          <p:spPr bwMode="auto">
            <a:xfrm>
              <a:off x="3900" y="2776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8499" name="Line 131"/>
            <p:cNvSpPr>
              <a:spLocks noChangeShapeType="1"/>
            </p:cNvSpPr>
            <p:nvPr/>
          </p:nvSpPr>
          <p:spPr bwMode="auto">
            <a:xfrm>
              <a:off x="3120" y="283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0" name="Text Box 132"/>
            <p:cNvSpPr txBox="1">
              <a:spLocks noChangeArrowheads="1"/>
            </p:cNvSpPr>
            <p:nvPr/>
          </p:nvSpPr>
          <p:spPr bwMode="auto">
            <a:xfrm>
              <a:off x="2928" y="268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58505" name="Group 137"/>
          <p:cNvGrpSpPr>
            <a:grpSpLocks/>
          </p:cNvGrpSpPr>
          <p:nvPr/>
        </p:nvGrpSpPr>
        <p:grpSpPr bwMode="auto">
          <a:xfrm>
            <a:off x="2006600" y="5080000"/>
            <a:ext cx="2679700" cy="1054100"/>
            <a:chOff x="1264" y="2552"/>
            <a:chExt cx="1688" cy="664"/>
          </a:xfrm>
        </p:grpSpPr>
        <p:sp>
          <p:nvSpPr>
            <p:cNvPr id="58433" name="Text Box 65"/>
            <p:cNvSpPr txBox="1">
              <a:spLocks noChangeArrowheads="1"/>
            </p:cNvSpPr>
            <p:nvPr/>
          </p:nvSpPr>
          <p:spPr bwMode="auto">
            <a:xfrm>
              <a:off x="2136" y="292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jC</a:t>
              </a:r>
            </a:p>
          </p:txBody>
        </p:sp>
        <p:grpSp>
          <p:nvGrpSpPr>
            <p:cNvPr id="58503" name="Group 135"/>
            <p:cNvGrpSpPr>
              <a:grpSpLocks/>
            </p:cNvGrpSpPr>
            <p:nvPr/>
          </p:nvGrpSpPr>
          <p:grpSpPr bwMode="auto">
            <a:xfrm>
              <a:off x="1264" y="2552"/>
              <a:ext cx="1502" cy="566"/>
              <a:chOff x="1200" y="2592"/>
              <a:chExt cx="1502" cy="566"/>
            </a:xfrm>
          </p:grpSpPr>
          <p:sp>
            <p:nvSpPr>
              <p:cNvPr id="58430" name="Text Box 62"/>
              <p:cNvSpPr txBox="1">
                <a:spLocks noChangeArrowheads="1"/>
              </p:cNvSpPr>
              <p:nvPr/>
            </p:nvSpPr>
            <p:spPr bwMode="auto">
              <a:xfrm>
                <a:off x="1864" y="2592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R</a:t>
                </a:r>
              </a:p>
            </p:txBody>
          </p:sp>
          <p:sp>
            <p:nvSpPr>
              <p:cNvPr id="58431" name="Text Box 63"/>
              <p:cNvSpPr txBox="1">
                <a:spLocks noChangeArrowheads="1"/>
              </p:cNvSpPr>
              <p:nvPr/>
            </p:nvSpPr>
            <p:spPr bwMode="auto">
              <a:xfrm>
                <a:off x="1320" y="2870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R+j</a:t>
                </a:r>
                <a:r>
                  <a:rPr lang="en-US" altLang="zh-CN">
                    <a:sym typeface="Symbol" pitchFamily="18" charset="2"/>
                  </a:rPr>
                  <a:t>L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+</a:t>
                </a:r>
                <a:r>
                  <a:rPr lang="en-US" altLang="zh-CN">
                    <a:sym typeface="Symbol" pitchFamily="18" charset="2"/>
                  </a:rPr>
                  <a:t>         </a:t>
                </a:r>
              </a:p>
            </p:txBody>
          </p:sp>
          <p:sp>
            <p:nvSpPr>
              <p:cNvPr id="58435" name="Text Box 67"/>
              <p:cNvSpPr txBox="1">
                <a:spLocks noChangeArrowheads="1"/>
              </p:cNvSpPr>
              <p:nvPr/>
            </p:nvSpPr>
            <p:spPr bwMode="auto">
              <a:xfrm>
                <a:off x="2212" y="2790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58436" name="Line 68"/>
              <p:cNvSpPr>
                <a:spLocks noChangeShapeType="1"/>
              </p:cNvSpPr>
              <p:nvPr/>
            </p:nvSpPr>
            <p:spPr bwMode="auto">
              <a:xfrm>
                <a:off x="1392" y="283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7" name="Text Box 69"/>
              <p:cNvSpPr txBox="1">
                <a:spLocks noChangeArrowheads="1"/>
              </p:cNvSpPr>
              <p:nvPr/>
            </p:nvSpPr>
            <p:spPr bwMode="auto">
              <a:xfrm>
                <a:off x="1200" y="2688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=</a:t>
                </a:r>
              </a:p>
            </p:txBody>
          </p:sp>
          <p:sp>
            <p:nvSpPr>
              <p:cNvPr id="58502" name="Line 134"/>
              <p:cNvSpPr>
                <a:spLocks noChangeShapeType="1"/>
              </p:cNvSpPr>
              <p:nvPr/>
            </p:nvSpPr>
            <p:spPr bwMode="auto">
              <a:xfrm>
                <a:off x="2104" y="302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8512" name="Group 144"/>
          <p:cNvGrpSpPr>
            <a:grpSpLocks/>
          </p:cNvGrpSpPr>
          <p:nvPr/>
        </p:nvGrpSpPr>
        <p:grpSpPr bwMode="auto">
          <a:xfrm>
            <a:off x="1066800" y="1231900"/>
            <a:ext cx="6400800" cy="457200"/>
            <a:chOff x="672" y="288"/>
            <a:chExt cx="4032" cy="288"/>
          </a:xfrm>
        </p:grpSpPr>
        <p:sp>
          <p:nvSpPr>
            <p:cNvPr id="58507" name="Text Box 139"/>
            <p:cNvSpPr txBox="1">
              <a:spLocks noChangeArrowheads="1"/>
            </p:cNvSpPr>
            <p:nvPr/>
          </p:nvSpPr>
          <p:spPr bwMode="auto">
            <a:xfrm>
              <a:off x="672" y="288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a typeface="楷体_GB2312" pitchFamily="49" charset="-122"/>
                </a:rPr>
                <a:t>与对应正弦稳态响应的关系</a:t>
              </a:r>
            </a:p>
          </p:txBody>
        </p:sp>
        <p:grpSp>
          <p:nvGrpSpPr>
            <p:cNvPr id="58508" name="Group 140"/>
            <p:cNvGrpSpPr>
              <a:grpSpLocks/>
            </p:cNvGrpSpPr>
            <p:nvPr/>
          </p:nvGrpSpPr>
          <p:grpSpPr bwMode="auto">
            <a:xfrm>
              <a:off x="3254" y="288"/>
              <a:ext cx="1450" cy="288"/>
              <a:chOff x="4166" y="3334"/>
              <a:chExt cx="1450" cy="288"/>
            </a:xfrm>
          </p:grpSpPr>
          <p:sp>
            <p:nvSpPr>
              <p:cNvPr id="58509" name="Text Box 141"/>
              <p:cNvSpPr txBox="1">
                <a:spLocks noChangeArrowheads="1"/>
              </p:cNvSpPr>
              <p:nvPr/>
            </p:nvSpPr>
            <p:spPr bwMode="auto">
              <a:xfrm>
                <a:off x="4166" y="3334"/>
                <a:ext cx="14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H(S)        H(j</a:t>
                </a:r>
                <a:r>
                  <a:rPr lang="en-US" altLang="zh-CN">
                    <a:sym typeface="Symbol" pitchFamily="18" charset="2"/>
                  </a:rPr>
                  <a:t>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58510" name="Line 142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11" name="Line 143"/>
              <p:cNvSpPr>
                <a:spLocks noChangeShapeType="1"/>
              </p:cNvSpPr>
              <p:nvPr/>
            </p:nvSpPr>
            <p:spPr bwMode="auto">
              <a:xfrm flipH="1">
                <a:off x="4656" y="35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67" name="Group 79"/>
          <p:cNvGrpSpPr>
            <a:grpSpLocks/>
          </p:cNvGrpSpPr>
          <p:nvPr/>
        </p:nvGrpSpPr>
        <p:grpSpPr bwMode="auto">
          <a:xfrm>
            <a:off x="1431925" y="4305300"/>
            <a:ext cx="4968875" cy="1177925"/>
            <a:chOff x="902" y="2702"/>
            <a:chExt cx="3130" cy="742"/>
          </a:xfrm>
        </p:grpSpPr>
        <p:grpSp>
          <p:nvGrpSpPr>
            <p:cNvPr id="37927" name="Group 39"/>
            <p:cNvGrpSpPr>
              <a:grpSpLocks/>
            </p:cNvGrpSpPr>
            <p:nvPr/>
          </p:nvGrpSpPr>
          <p:grpSpPr bwMode="auto">
            <a:xfrm>
              <a:off x="1368" y="2824"/>
              <a:ext cx="1100" cy="526"/>
              <a:chOff x="1238" y="1994"/>
              <a:chExt cx="1100" cy="526"/>
            </a:xfrm>
          </p:grpSpPr>
          <p:sp>
            <p:nvSpPr>
              <p:cNvPr id="37928" name="Text Box 40"/>
              <p:cNvSpPr txBox="1">
                <a:spLocks noChangeArrowheads="1"/>
              </p:cNvSpPr>
              <p:nvPr/>
            </p:nvSpPr>
            <p:spPr bwMode="auto">
              <a:xfrm>
                <a:off x="1238" y="1994"/>
                <a:ext cx="10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£[u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(t)]</a:t>
                </a:r>
              </a:p>
            </p:txBody>
          </p:sp>
          <p:sp>
            <p:nvSpPr>
              <p:cNvPr id="37929" name="Line 41"/>
              <p:cNvSpPr>
                <a:spLocks noChangeShapeType="1"/>
              </p:cNvSpPr>
              <p:nvPr/>
            </p:nvSpPr>
            <p:spPr bwMode="auto">
              <a:xfrm>
                <a:off x="1344" y="226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Text Box 42"/>
              <p:cNvSpPr txBox="1">
                <a:spLocks noChangeArrowheads="1"/>
              </p:cNvSpPr>
              <p:nvPr/>
            </p:nvSpPr>
            <p:spPr bwMode="auto">
              <a:xfrm>
                <a:off x="1272" y="2232"/>
                <a:ext cx="10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£[</a:t>
                </a:r>
                <a:r>
                  <a:rPr lang="en-US" altLang="zh-CN" i="1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(t)]</a:t>
                </a:r>
              </a:p>
            </p:txBody>
          </p:sp>
        </p:grpSp>
        <p:grpSp>
          <p:nvGrpSpPr>
            <p:cNvPr id="37965" name="Group 77"/>
            <p:cNvGrpSpPr>
              <a:grpSpLocks/>
            </p:cNvGrpSpPr>
            <p:nvPr/>
          </p:nvGrpSpPr>
          <p:grpSpPr bwMode="auto">
            <a:xfrm>
              <a:off x="2492" y="2702"/>
              <a:ext cx="208" cy="418"/>
              <a:chOff x="2500" y="2472"/>
              <a:chExt cx="208" cy="418"/>
            </a:xfrm>
          </p:grpSpPr>
          <p:sp>
            <p:nvSpPr>
              <p:cNvPr id="37933" name="Text Box 45"/>
              <p:cNvSpPr txBox="1">
                <a:spLocks noChangeArrowheads="1"/>
              </p:cNvSpPr>
              <p:nvPr/>
            </p:nvSpPr>
            <p:spPr bwMode="auto">
              <a:xfrm>
                <a:off x="2500" y="264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37934" name="Text Box 46"/>
              <p:cNvSpPr txBox="1">
                <a:spLocks noChangeArrowheads="1"/>
              </p:cNvSpPr>
              <p:nvPr/>
            </p:nvSpPr>
            <p:spPr bwMode="auto">
              <a:xfrm>
                <a:off x="2512" y="24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935" name="Line 47"/>
              <p:cNvSpPr>
                <a:spLocks noChangeShapeType="1"/>
              </p:cNvSpPr>
              <p:nvPr/>
            </p:nvSpPr>
            <p:spPr bwMode="auto">
              <a:xfrm>
                <a:off x="2506" y="2691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66" name="Group 78"/>
            <p:cNvGrpSpPr>
              <a:grpSpLocks/>
            </p:cNvGrpSpPr>
            <p:nvPr/>
          </p:nvGrpSpPr>
          <p:grpSpPr bwMode="auto">
            <a:xfrm>
              <a:off x="2812" y="2710"/>
              <a:ext cx="600" cy="410"/>
              <a:chOff x="2796" y="2520"/>
              <a:chExt cx="600" cy="410"/>
            </a:xfrm>
          </p:grpSpPr>
          <p:sp>
            <p:nvSpPr>
              <p:cNvPr id="37937" name="Text Box 49"/>
              <p:cNvSpPr txBox="1">
                <a:spLocks noChangeArrowheads="1"/>
              </p:cNvSpPr>
              <p:nvPr/>
            </p:nvSpPr>
            <p:spPr bwMode="auto">
              <a:xfrm>
                <a:off x="2796" y="2680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S+2</a:t>
                </a:r>
              </a:p>
            </p:txBody>
          </p:sp>
          <p:sp>
            <p:nvSpPr>
              <p:cNvPr id="37938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5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939" name="Freeform 51"/>
              <p:cNvSpPr>
                <a:spLocks/>
              </p:cNvSpPr>
              <p:nvPr/>
            </p:nvSpPr>
            <p:spPr bwMode="auto">
              <a:xfrm>
                <a:off x="2862" y="2728"/>
                <a:ext cx="258" cy="3"/>
              </a:xfrm>
              <a:custGeom>
                <a:avLst/>
                <a:gdLst>
                  <a:gd name="T0" fmla="*/ 0 w 258"/>
                  <a:gd name="T1" fmla="*/ 3 h 3"/>
                  <a:gd name="T2" fmla="*/ 258 w 258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8" h="3">
                    <a:moveTo>
                      <a:pt x="0" y="3"/>
                    </a:moveTo>
                    <a:lnTo>
                      <a:pt x="25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2294" y="2756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2(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  )</a:t>
              </a:r>
            </a:p>
          </p:txBody>
        </p:sp>
        <p:grpSp>
          <p:nvGrpSpPr>
            <p:cNvPr id="37941" name="Group 53"/>
            <p:cNvGrpSpPr>
              <a:grpSpLocks/>
            </p:cNvGrpSpPr>
            <p:nvPr/>
          </p:nvGrpSpPr>
          <p:grpSpPr bwMode="auto">
            <a:xfrm>
              <a:off x="2652" y="3050"/>
              <a:ext cx="208" cy="394"/>
              <a:chOff x="3336" y="3504"/>
              <a:chExt cx="208" cy="394"/>
            </a:xfrm>
          </p:grpSpPr>
          <p:sp>
            <p:nvSpPr>
              <p:cNvPr id="37942" name="Text Box 54"/>
              <p:cNvSpPr txBox="1">
                <a:spLocks noChangeArrowheads="1"/>
              </p:cNvSpPr>
              <p:nvPr/>
            </p:nvSpPr>
            <p:spPr bwMode="auto">
              <a:xfrm>
                <a:off x="3336" y="36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S</a:t>
                </a:r>
              </a:p>
            </p:txBody>
          </p:sp>
          <p:sp>
            <p:nvSpPr>
              <p:cNvPr id="37943" name="Text Box 55"/>
              <p:cNvSpPr txBox="1">
                <a:spLocks noChangeArrowheads="1"/>
              </p:cNvSpPr>
              <p:nvPr/>
            </p:nvSpPr>
            <p:spPr bwMode="auto">
              <a:xfrm>
                <a:off x="3348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  <p:sp>
            <p:nvSpPr>
              <p:cNvPr id="37944" name="Line 56"/>
              <p:cNvSpPr>
                <a:spLocks noChangeShapeType="1"/>
              </p:cNvSpPr>
              <p:nvPr/>
            </p:nvSpPr>
            <p:spPr bwMode="auto">
              <a:xfrm>
                <a:off x="3342" y="369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>
              <a:off x="2352" y="309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46" name="Group 58"/>
            <p:cNvGrpSpPr>
              <a:grpSpLocks/>
            </p:cNvGrpSpPr>
            <p:nvPr/>
          </p:nvGrpSpPr>
          <p:grpSpPr bwMode="auto">
            <a:xfrm>
              <a:off x="3432" y="2863"/>
              <a:ext cx="600" cy="475"/>
              <a:chOff x="3216" y="2117"/>
              <a:chExt cx="600" cy="475"/>
            </a:xfrm>
          </p:grpSpPr>
          <p:sp>
            <p:nvSpPr>
              <p:cNvPr id="37947" name="Text Box 59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S+2</a:t>
                </a:r>
              </a:p>
            </p:txBody>
          </p:sp>
          <p:sp>
            <p:nvSpPr>
              <p:cNvPr id="37948" name="Text Box 60"/>
              <p:cNvSpPr txBox="1">
                <a:spLocks noChangeArrowheads="1"/>
              </p:cNvSpPr>
              <p:nvPr/>
            </p:nvSpPr>
            <p:spPr bwMode="auto">
              <a:xfrm>
                <a:off x="3300" y="211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37949" name="Freeform 61"/>
              <p:cNvSpPr>
                <a:spLocks/>
              </p:cNvSpPr>
              <p:nvPr/>
            </p:nvSpPr>
            <p:spPr bwMode="auto">
              <a:xfrm>
                <a:off x="3282" y="2352"/>
                <a:ext cx="258" cy="3"/>
              </a:xfrm>
              <a:custGeom>
                <a:avLst/>
                <a:gdLst>
                  <a:gd name="T0" fmla="*/ 0 w 258"/>
                  <a:gd name="T1" fmla="*/ 3 h 3"/>
                  <a:gd name="T2" fmla="*/ 258 w 258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8" h="3">
                    <a:moveTo>
                      <a:pt x="0" y="3"/>
                    </a:moveTo>
                    <a:lnTo>
                      <a:pt x="258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50" name="Text Box 62"/>
            <p:cNvSpPr txBox="1">
              <a:spLocks noChangeArrowheads="1"/>
            </p:cNvSpPr>
            <p:nvPr/>
          </p:nvSpPr>
          <p:spPr bwMode="auto">
            <a:xfrm>
              <a:off x="902" y="2956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H(S)=               =                     =</a:t>
              </a:r>
            </a:p>
          </p:txBody>
        </p:sp>
      </p:grpSp>
      <p:sp>
        <p:nvSpPr>
          <p:cNvPr id="37960" name="Text Box 72"/>
          <p:cNvSpPr txBox="1">
            <a:spLocks noChangeArrowheads="1"/>
          </p:cNvSpPr>
          <p:nvPr/>
        </p:nvSpPr>
        <p:spPr bwMode="auto">
          <a:xfrm>
            <a:off x="1447800" y="62103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(t)=14.1sin(2t–45º)</a:t>
            </a:r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796925" y="103187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与分类</a:t>
            </a:r>
          </a:p>
        </p:txBody>
      </p:sp>
      <p:grpSp>
        <p:nvGrpSpPr>
          <p:cNvPr id="37964" name="Group 76"/>
          <p:cNvGrpSpPr>
            <a:grpSpLocks/>
          </p:cNvGrpSpPr>
          <p:nvPr/>
        </p:nvGrpSpPr>
        <p:grpSpPr bwMode="auto">
          <a:xfrm>
            <a:off x="76200" y="1498600"/>
            <a:ext cx="9007475" cy="2578100"/>
            <a:chOff x="48" y="824"/>
            <a:chExt cx="5674" cy="1624"/>
          </a:xfrm>
        </p:grpSpPr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48" y="824"/>
              <a:ext cx="567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</a:t>
              </a:r>
              <a:r>
                <a:rPr lang="zh-CN" altLang="en-US">
                  <a:ea typeface="楷体_GB2312" pitchFamily="49" charset="-122"/>
                </a:rPr>
                <a:t>例</a:t>
              </a:r>
              <a:r>
                <a:rPr lang="zh-CN" altLang="en-US"/>
                <a:t>  </a:t>
              </a:r>
              <a:r>
                <a:rPr lang="en-US" altLang="zh-CN"/>
                <a:t>N</a:t>
              </a:r>
              <a:r>
                <a:rPr lang="en-US" altLang="zh-CN" baseline="-25000"/>
                <a:t>0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为线性定常松弛网络。在端口</a:t>
              </a:r>
              <a:r>
                <a:rPr lang="en-US" altLang="zh-CN">
                  <a:ea typeface="楷体_GB2312" pitchFamily="49" charset="-122"/>
                </a:rPr>
                <a:t>1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施加电流源</a:t>
              </a:r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(t)=</a:t>
              </a:r>
              <a:r>
                <a:rPr lang="en-US" altLang="zh-CN">
                  <a:solidFill>
                    <a:srgbClr val="FF0000"/>
                  </a:solidFill>
                </a:rPr>
                <a:t>1(t)</a:t>
              </a:r>
              <a:r>
                <a:rPr lang="en-US" altLang="zh-CN"/>
                <a:t>A</a:t>
              </a:r>
            </a:p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时，端口</a:t>
              </a:r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电压的零状态响应为</a:t>
              </a:r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(t)=2 </a:t>
              </a:r>
              <a:r>
                <a:rPr lang="en-US" altLang="zh-CN">
                  <a:solidFill>
                    <a:srgbClr val="FF0000"/>
                  </a:solidFill>
                </a:rPr>
                <a:t>1(t)</a:t>
              </a:r>
              <a:r>
                <a:rPr lang="en-US" altLang="zh-CN"/>
                <a:t> (1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–2t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/>
                <a:t>)V </a:t>
              </a:r>
              <a:r>
                <a:rPr lang="zh-CN" altLang="en-US"/>
                <a:t>。</a:t>
              </a:r>
            </a:p>
            <a:p>
              <a:r>
                <a:rPr lang="zh-CN" altLang="en-US"/>
                <a:t>           </a:t>
              </a:r>
              <a:r>
                <a:rPr lang="zh-CN" altLang="en-US">
                  <a:ea typeface="楷体_GB2312" pitchFamily="49" charset="-122"/>
                </a:rPr>
                <a:t>如果将电流源波形改为</a:t>
              </a:r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(t)=10sin2t  A</a:t>
              </a:r>
              <a:r>
                <a:rPr lang="zh-CN" altLang="en-US"/>
                <a:t>，</a:t>
              </a:r>
              <a:r>
                <a:rPr lang="zh-CN" altLang="en-US">
                  <a:ea typeface="楷体_GB2312" pitchFamily="49" charset="-122"/>
                </a:rPr>
                <a:t>求稳态响应</a:t>
              </a:r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r>
                <a:rPr lang="en-US" altLang="zh-CN"/>
                <a:t>(t) </a:t>
              </a:r>
              <a:r>
                <a:rPr lang="zh-CN" altLang="en-US"/>
                <a:t>。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3912" y="177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68" y="1776"/>
              <a:ext cx="72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9" name="Group 11"/>
            <p:cNvGrpSpPr>
              <a:grpSpLocks/>
            </p:cNvGrpSpPr>
            <p:nvPr/>
          </p:nvGrpSpPr>
          <p:grpSpPr bwMode="auto">
            <a:xfrm>
              <a:off x="1776" y="2004"/>
              <a:ext cx="240" cy="227"/>
              <a:chOff x="1479" y="1536"/>
              <a:chExt cx="240" cy="227"/>
            </a:xfrm>
          </p:grpSpPr>
          <p:sp>
            <p:nvSpPr>
              <p:cNvPr id="37900" name="Oval 12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1" name="Line 13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816" y="199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1392" y="196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  <a:r>
                <a:rPr lang="en-US" altLang="zh-CN"/>
                <a:t>(t)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2798" y="194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  <a:r>
                <a:rPr lang="en-US" altLang="zh-CN" baseline="-25000"/>
                <a:t>0</a:t>
              </a:r>
            </a:p>
          </p:txBody>
        </p:sp>
        <p:grpSp>
          <p:nvGrpSpPr>
            <p:cNvPr id="37905" name="Group 17"/>
            <p:cNvGrpSpPr>
              <a:grpSpLocks/>
            </p:cNvGrpSpPr>
            <p:nvPr/>
          </p:nvGrpSpPr>
          <p:grpSpPr bwMode="auto">
            <a:xfrm>
              <a:off x="3288" y="1836"/>
              <a:ext cx="577" cy="156"/>
              <a:chOff x="3648" y="1584"/>
              <a:chExt cx="577" cy="156"/>
            </a:xfrm>
          </p:grpSpPr>
          <p:sp>
            <p:nvSpPr>
              <p:cNvPr id="37906" name="Line 18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Freeform 19"/>
              <p:cNvSpPr>
                <a:spLocks/>
              </p:cNvSpPr>
              <p:nvPr/>
            </p:nvSpPr>
            <p:spPr bwMode="auto">
              <a:xfrm>
                <a:off x="4224" y="1584"/>
                <a:ext cx="1" cy="156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 flipV="1">
              <a:off x="3288" y="2236"/>
              <a:ext cx="577" cy="156"/>
              <a:chOff x="3648" y="1584"/>
              <a:chExt cx="577" cy="156"/>
            </a:xfrm>
          </p:grpSpPr>
          <p:sp>
            <p:nvSpPr>
              <p:cNvPr id="37909" name="Line 21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Freeform 22"/>
              <p:cNvSpPr>
                <a:spLocks/>
              </p:cNvSpPr>
              <p:nvPr/>
            </p:nvSpPr>
            <p:spPr bwMode="auto">
              <a:xfrm>
                <a:off x="4224" y="1584"/>
                <a:ext cx="1" cy="156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3622" y="196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3902" y="1977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(t)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3912" y="21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1896" y="18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 flipV="1">
              <a:off x="1896" y="2224"/>
              <a:ext cx="672" cy="192"/>
              <a:chOff x="2256" y="1584"/>
              <a:chExt cx="672" cy="192"/>
            </a:xfrm>
          </p:grpSpPr>
          <p:sp>
            <p:nvSpPr>
              <p:cNvPr id="37918" name="Line 30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31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2112" y="1784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2104" y="2196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  <a:r>
                <a:rPr lang="en-US" altLang="zh-CN" sz="2000">
                  <a:cs typeface="Times New Roman" pitchFamily="18" charset="0"/>
                </a:rPr>
                <a:t>´</a:t>
              </a:r>
              <a:endParaRPr lang="en-US" altLang="zh-CN" sz="2000"/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3466" y="2190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>
                  <a:cs typeface="Times New Roman" pitchFamily="18" charset="0"/>
                </a:rPr>
                <a:t>´</a:t>
              </a:r>
              <a:endParaRPr lang="en-US" altLang="zh-CN" sz="2000"/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>
              <a:off x="3456" y="1824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>
              <a:off x="1888" y="178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71" name="Group 83"/>
          <p:cNvGrpSpPr>
            <a:grpSpLocks/>
          </p:cNvGrpSpPr>
          <p:nvPr/>
        </p:nvGrpSpPr>
        <p:grpSpPr bwMode="auto">
          <a:xfrm>
            <a:off x="1444625" y="5381625"/>
            <a:ext cx="5273675" cy="781050"/>
            <a:chOff x="910" y="3318"/>
            <a:chExt cx="3322" cy="492"/>
          </a:xfrm>
        </p:grpSpPr>
        <p:grpSp>
          <p:nvGrpSpPr>
            <p:cNvPr id="37952" name="Group 64"/>
            <p:cNvGrpSpPr>
              <a:grpSpLocks/>
            </p:cNvGrpSpPr>
            <p:nvPr/>
          </p:nvGrpSpPr>
          <p:grpSpPr bwMode="auto">
            <a:xfrm>
              <a:off x="910" y="3318"/>
              <a:ext cx="3322" cy="492"/>
              <a:chOff x="854" y="2664"/>
              <a:chExt cx="3322" cy="492"/>
            </a:xfrm>
          </p:grpSpPr>
          <p:sp>
            <p:nvSpPr>
              <p:cNvPr id="37953" name="Text Box 65"/>
              <p:cNvSpPr txBox="1">
                <a:spLocks noChangeArrowheads="1"/>
              </p:cNvSpPr>
              <p:nvPr/>
            </p:nvSpPr>
            <p:spPr bwMode="auto">
              <a:xfrm>
                <a:off x="854" y="2758"/>
                <a:ext cx="33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=H(j2)I</a:t>
                </a:r>
                <a:r>
                  <a:rPr lang="en-US" altLang="zh-CN" baseline="-25000"/>
                  <a:t>S</a:t>
                </a:r>
                <a:r>
                  <a:rPr lang="en-US" altLang="zh-CN"/>
                  <a:t>=         </a:t>
                </a:r>
                <a:r>
                  <a:rPr lang="en-US" altLang="zh-CN">
                    <a:sym typeface="Symbol" pitchFamily="18" charset="2"/>
                  </a:rPr>
                  <a:t>10=14.1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– 45º</a:t>
                </a:r>
                <a:r>
                  <a:rPr lang="en-US" altLang="zh-CN"/>
                  <a:t> </a:t>
                </a:r>
              </a:p>
            </p:txBody>
          </p:sp>
          <p:grpSp>
            <p:nvGrpSpPr>
              <p:cNvPr id="37954" name="Group 66"/>
              <p:cNvGrpSpPr>
                <a:grpSpLocks/>
              </p:cNvGrpSpPr>
              <p:nvPr/>
            </p:nvGrpSpPr>
            <p:grpSpPr bwMode="auto">
              <a:xfrm>
                <a:off x="1908" y="2664"/>
                <a:ext cx="768" cy="492"/>
                <a:chOff x="3024" y="2988"/>
                <a:chExt cx="768" cy="492"/>
              </a:xfrm>
            </p:grpSpPr>
            <p:sp>
              <p:nvSpPr>
                <p:cNvPr id="3795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024" y="3192"/>
                  <a:ext cx="7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2+j2</a:t>
                  </a:r>
                  <a:endParaRPr lang="en-US" altLang="zh-CN" baseline="-25000"/>
                </a:p>
              </p:txBody>
            </p:sp>
            <p:sp>
              <p:nvSpPr>
                <p:cNvPr id="3795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060" y="2988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 4</a:t>
                  </a:r>
                </a:p>
              </p:txBody>
            </p:sp>
            <p:sp>
              <p:nvSpPr>
                <p:cNvPr id="37957" name="Freeform 69"/>
                <p:cNvSpPr>
                  <a:spLocks/>
                </p:cNvSpPr>
                <p:nvPr/>
              </p:nvSpPr>
              <p:spPr bwMode="auto">
                <a:xfrm>
                  <a:off x="3102" y="3240"/>
                  <a:ext cx="282" cy="3"/>
                </a:xfrm>
                <a:custGeom>
                  <a:avLst/>
                  <a:gdLst>
                    <a:gd name="T0" fmla="*/ 0 w 282"/>
                    <a:gd name="T1" fmla="*/ 3 h 3"/>
                    <a:gd name="T2" fmla="*/ 282 w 282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82" h="3">
                      <a:moveTo>
                        <a:pt x="0" y="3"/>
                      </a:moveTo>
                      <a:lnTo>
                        <a:pt x="28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69" name="Text Box 81"/>
            <p:cNvSpPr txBox="1">
              <a:spLocks noChangeArrowheads="1"/>
            </p:cNvSpPr>
            <p:nvPr/>
          </p:nvSpPr>
          <p:spPr bwMode="auto">
            <a:xfrm>
              <a:off x="960" y="3328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  <p:sp>
          <p:nvSpPr>
            <p:cNvPr id="37970" name="Text Box 82"/>
            <p:cNvSpPr txBox="1">
              <a:spLocks noChangeArrowheads="1"/>
            </p:cNvSpPr>
            <p:nvPr/>
          </p:nvSpPr>
          <p:spPr bwMode="auto">
            <a:xfrm>
              <a:off x="1672" y="3336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3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6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533400" y="1752600"/>
            <a:ext cx="374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、网络函数的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669925" y="3886200"/>
            <a:ext cx="512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(1)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策（驱）动点函数</a:t>
            </a:r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1584325" y="4375150"/>
            <a:ext cx="600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—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输入和输出在同一端口（或支路）</a:t>
            </a:r>
          </a:p>
        </p:txBody>
      </p:sp>
      <p:grpSp>
        <p:nvGrpSpPr>
          <p:cNvPr id="19572" name="Group 116"/>
          <p:cNvGrpSpPr>
            <a:grpSpLocks/>
          </p:cNvGrpSpPr>
          <p:nvPr/>
        </p:nvGrpSpPr>
        <p:grpSpPr bwMode="auto">
          <a:xfrm>
            <a:off x="1431925" y="5043488"/>
            <a:ext cx="2835275" cy="808037"/>
            <a:chOff x="998" y="3381"/>
            <a:chExt cx="1786" cy="509"/>
          </a:xfrm>
        </p:grpSpPr>
        <p:sp>
          <p:nvSpPr>
            <p:cNvPr id="19561" name="Text Box 105"/>
            <p:cNvSpPr txBox="1">
              <a:spLocks noChangeArrowheads="1"/>
            </p:cNvSpPr>
            <p:nvPr/>
          </p:nvSpPr>
          <p:spPr bwMode="auto">
            <a:xfrm>
              <a:off x="998" y="3482"/>
              <a:ext cx="1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in</a:t>
              </a:r>
              <a:r>
                <a:rPr lang="en-US" altLang="zh-CN"/>
                <a:t>(S)=            </a:t>
              </a:r>
            </a:p>
          </p:txBody>
        </p:sp>
        <p:grpSp>
          <p:nvGrpSpPr>
            <p:cNvPr id="19570" name="Group 114"/>
            <p:cNvGrpSpPr>
              <a:grpSpLocks/>
            </p:cNvGrpSpPr>
            <p:nvPr/>
          </p:nvGrpSpPr>
          <p:grpSpPr bwMode="auto">
            <a:xfrm>
              <a:off x="1670" y="3381"/>
              <a:ext cx="826" cy="509"/>
              <a:chOff x="1670" y="3381"/>
              <a:chExt cx="826" cy="509"/>
            </a:xfrm>
          </p:grpSpPr>
          <p:sp>
            <p:nvSpPr>
              <p:cNvPr id="19563" name="Text Box 107"/>
              <p:cNvSpPr txBox="1">
                <a:spLocks noChangeArrowheads="1"/>
              </p:cNvSpPr>
              <p:nvPr/>
            </p:nvSpPr>
            <p:spPr bwMode="auto">
              <a:xfrm>
                <a:off x="1670" y="3381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19564" name="Text Box 108"/>
              <p:cNvSpPr txBox="1">
                <a:spLocks noChangeArrowheads="1"/>
              </p:cNvSpPr>
              <p:nvPr/>
            </p:nvSpPr>
            <p:spPr bwMode="auto">
              <a:xfrm>
                <a:off x="1706" y="3602"/>
                <a:ext cx="6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19567" name="Line 111"/>
              <p:cNvSpPr>
                <a:spLocks noChangeShapeType="1"/>
              </p:cNvSpPr>
              <p:nvPr/>
            </p:nvSpPr>
            <p:spPr bwMode="auto">
              <a:xfrm>
                <a:off x="1704" y="364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571" name="Group 115"/>
          <p:cNvGrpSpPr>
            <a:grpSpLocks/>
          </p:cNvGrpSpPr>
          <p:nvPr/>
        </p:nvGrpSpPr>
        <p:grpSpPr bwMode="auto">
          <a:xfrm>
            <a:off x="3810000" y="5029200"/>
            <a:ext cx="2743200" cy="838200"/>
            <a:chOff x="3024" y="3372"/>
            <a:chExt cx="1728" cy="528"/>
          </a:xfrm>
        </p:grpSpPr>
        <p:sp>
          <p:nvSpPr>
            <p:cNvPr id="19562" name="Text Box 106"/>
            <p:cNvSpPr txBox="1">
              <a:spLocks noChangeArrowheads="1"/>
            </p:cNvSpPr>
            <p:nvPr/>
          </p:nvSpPr>
          <p:spPr bwMode="auto">
            <a:xfrm>
              <a:off x="3024" y="3504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baseline="-25000"/>
                <a:t>in</a:t>
              </a:r>
              <a:r>
                <a:rPr lang="en-US" altLang="zh-CN"/>
                <a:t>(S)=</a:t>
              </a:r>
            </a:p>
          </p:txBody>
        </p:sp>
        <p:sp>
          <p:nvSpPr>
            <p:cNvPr id="19565" name="Text Box 109"/>
            <p:cNvSpPr txBox="1">
              <a:spLocks noChangeArrowheads="1"/>
            </p:cNvSpPr>
            <p:nvPr/>
          </p:nvSpPr>
          <p:spPr bwMode="auto">
            <a:xfrm>
              <a:off x="3720" y="3372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19566" name="Text Box 110"/>
            <p:cNvSpPr txBox="1">
              <a:spLocks noChangeArrowheads="1"/>
            </p:cNvSpPr>
            <p:nvPr/>
          </p:nvSpPr>
          <p:spPr bwMode="auto">
            <a:xfrm>
              <a:off x="3708" y="3612"/>
              <a:ext cx="9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19569" name="Line 113"/>
            <p:cNvSpPr>
              <a:spLocks noChangeShapeType="1"/>
            </p:cNvSpPr>
            <p:nvPr/>
          </p:nvSpPr>
          <p:spPr bwMode="auto">
            <a:xfrm>
              <a:off x="3696" y="36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1905000" y="60198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分别具有阻抗导纳的量纲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6156325" y="5257800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Z</a:t>
            </a:r>
            <a:r>
              <a:rPr lang="en-US" altLang="zh-CN" baseline="-25000">
                <a:solidFill>
                  <a:schemeClr val="tx2"/>
                </a:solidFill>
              </a:rPr>
              <a:t>in</a:t>
            </a:r>
            <a:r>
              <a:rPr lang="en-US" altLang="zh-CN">
                <a:solidFill>
                  <a:schemeClr val="tx2"/>
                </a:solidFill>
              </a:rPr>
              <a:t>(S)=1/ Y</a:t>
            </a:r>
            <a:r>
              <a:rPr lang="en-US" altLang="zh-CN" baseline="-25000">
                <a:solidFill>
                  <a:schemeClr val="tx2"/>
                </a:solidFill>
              </a:rPr>
              <a:t>in</a:t>
            </a:r>
            <a:r>
              <a:rPr lang="en-US" altLang="zh-CN">
                <a:solidFill>
                  <a:schemeClr val="tx2"/>
                </a:solidFill>
              </a:rPr>
              <a:t>(S)</a:t>
            </a:r>
          </a:p>
        </p:txBody>
      </p:sp>
      <p:grpSp>
        <p:nvGrpSpPr>
          <p:cNvPr id="19616" name="Group 160"/>
          <p:cNvGrpSpPr>
            <a:grpSpLocks/>
          </p:cNvGrpSpPr>
          <p:nvPr/>
        </p:nvGrpSpPr>
        <p:grpSpPr bwMode="auto">
          <a:xfrm>
            <a:off x="2133600" y="2209800"/>
            <a:ext cx="4860925" cy="1428750"/>
            <a:chOff x="1392" y="396"/>
            <a:chExt cx="3062" cy="900"/>
          </a:xfrm>
        </p:grpSpPr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3516" y="63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19529" name="Rectangle 73"/>
            <p:cNvSpPr>
              <a:spLocks noChangeArrowheads="1"/>
            </p:cNvSpPr>
            <p:nvPr/>
          </p:nvSpPr>
          <p:spPr bwMode="auto">
            <a:xfrm>
              <a:off x="2424" y="588"/>
              <a:ext cx="72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Rectangle 77"/>
            <p:cNvSpPr>
              <a:spLocks noChangeArrowheads="1"/>
            </p:cNvSpPr>
            <p:nvPr/>
          </p:nvSpPr>
          <p:spPr bwMode="auto">
            <a:xfrm>
              <a:off x="3876" y="80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Text Box 79"/>
            <p:cNvSpPr txBox="1">
              <a:spLocks noChangeArrowheads="1"/>
            </p:cNvSpPr>
            <p:nvPr/>
          </p:nvSpPr>
          <p:spPr bwMode="auto">
            <a:xfrm>
              <a:off x="2654" y="75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19537" name="Freeform 81"/>
            <p:cNvSpPr>
              <a:spLocks/>
            </p:cNvSpPr>
            <p:nvPr/>
          </p:nvSpPr>
          <p:spPr bwMode="auto">
            <a:xfrm>
              <a:off x="3144" y="648"/>
              <a:ext cx="792" cy="1"/>
            </a:xfrm>
            <a:custGeom>
              <a:avLst/>
              <a:gdLst>
                <a:gd name="T0" fmla="*/ 0 w 792"/>
                <a:gd name="T1" fmla="*/ 0 h 1"/>
                <a:gd name="T2" fmla="*/ 792 w 79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2" h="1">
                  <a:moveTo>
                    <a:pt x="0" y="0"/>
                  </a:moveTo>
                  <a:lnTo>
                    <a:pt x="79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82"/>
            <p:cNvSpPr>
              <a:spLocks/>
            </p:cNvSpPr>
            <p:nvPr/>
          </p:nvSpPr>
          <p:spPr bwMode="auto">
            <a:xfrm>
              <a:off x="3936" y="648"/>
              <a:ext cx="1" cy="156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84"/>
            <p:cNvSpPr>
              <a:spLocks/>
            </p:cNvSpPr>
            <p:nvPr/>
          </p:nvSpPr>
          <p:spPr bwMode="auto">
            <a:xfrm>
              <a:off x="3144" y="1200"/>
              <a:ext cx="792" cy="5"/>
            </a:xfrm>
            <a:custGeom>
              <a:avLst/>
              <a:gdLst>
                <a:gd name="T0" fmla="*/ 0 w 792"/>
                <a:gd name="T1" fmla="*/ 0 h 5"/>
                <a:gd name="T2" fmla="*/ 792 w 792"/>
                <a:gd name="T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2" h="5">
                  <a:moveTo>
                    <a:pt x="0" y="0"/>
                  </a:moveTo>
                  <a:lnTo>
                    <a:pt x="792" y="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85"/>
            <p:cNvSpPr>
              <a:spLocks/>
            </p:cNvSpPr>
            <p:nvPr/>
          </p:nvSpPr>
          <p:spPr bwMode="auto">
            <a:xfrm flipV="1">
              <a:off x="3936" y="1048"/>
              <a:ext cx="1" cy="156"/>
            </a:xfrm>
            <a:custGeom>
              <a:avLst/>
              <a:gdLst>
                <a:gd name="T0" fmla="*/ 0 w 1"/>
                <a:gd name="T1" fmla="*/ 0 h 156"/>
                <a:gd name="T2" fmla="*/ 0 w 1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6">
                  <a:moveTo>
                    <a:pt x="0" y="0"/>
                  </a:moveTo>
                  <a:lnTo>
                    <a:pt x="0" y="1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Text Box 86"/>
            <p:cNvSpPr txBox="1">
              <a:spLocks noChangeArrowheads="1"/>
            </p:cNvSpPr>
            <p:nvPr/>
          </p:nvSpPr>
          <p:spPr bwMode="auto">
            <a:xfrm>
              <a:off x="3984" y="780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Z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19543" name="Text Box 87"/>
            <p:cNvSpPr txBox="1">
              <a:spLocks noChangeArrowheads="1"/>
            </p:cNvSpPr>
            <p:nvPr/>
          </p:nvSpPr>
          <p:spPr bwMode="auto">
            <a:xfrm>
              <a:off x="3420" y="789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19544" name="Text Box 88"/>
            <p:cNvSpPr txBox="1">
              <a:spLocks noChangeArrowheads="1"/>
            </p:cNvSpPr>
            <p:nvPr/>
          </p:nvSpPr>
          <p:spPr bwMode="auto">
            <a:xfrm>
              <a:off x="3516" y="9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>
              <a:off x="1752" y="65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Line 93"/>
            <p:cNvSpPr>
              <a:spLocks noChangeShapeType="1"/>
            </p:cNvSpPr>
            <p:nvPr/>
          </p:nvSpPr>
          <p:spPr bwMode="auto">
            <a:xfrm flipV="1">
              <a:off x="1752" y="122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Line 95"/>
            <p:cNvSpPr>
              <a:spLocks noChangeShapeType="1"/>
            </p:cNvSpPr>
            <p:nvPr/>
          </p:nvSpPr>
          <p:spPr bwMode="auto">
            <a:xfrm>
              <a:off x="1968" y="65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Oval 96"/>
            <p:cNvSpPr>
              <a:spLocks noChangeArrowheads="1"/>
            </p:cNvSpPr>
            <p:nvPr/>
          </p:nvSpPr>
          <p:spPr bwMode="auto">
            <a:xfrm>
              <a:off x="1704" y="610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3" name="Oval 97"/>
            <p:cNvSpPr>
              <a:spLocks noChangeArrowheads="1"/>
            </p:cNvSpPr>
            <p:nvPr/>
          </p:nvSpPr>
          <p:spPr bwMode="auto">
            <a:xfrm>
              <a:off x="1692" y="1200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5" name="Text Box 99"/>
            <p:cNvSpPr txBox="1">
              <a:spLocks noChangeArrowheads="1"/>
            </p:cNvSpPr>
            <p:nvPr/>
          </p:nvSpPr>
          <p:spPr bwMode="auto">
            <a:xfrm>
              <a:off x="1910" y="659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3360" y="396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19557" name="Text Box 101"/>
            <p:cNvSpPr txBox="1">
              <a:spLocks noChangeArrowheads="1"/>
            </p:cNvSpPr>
            <p:nvPr/>
          </p:nvSpPr>
          <p:spPr bwMode="auto">
            <a:xfrm>
              <a:off x="1488" y="56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19558" name="Text Box 102"/>
            <p:cNvSpPr txBox="1">
              <a:spLocks noChangeArrowheads="1"/>
            </p:cNvSpPr>
            <p:nvPr/>
          </p:nvSpPr>
          <p:spPr bwMode="auto">
            <a:xfrm>
              <a:off x="1488" y="1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19559" name="Text Box 103"/>
            <p:cNvSpPr txBox="1">
              <a:spLocks noChangeArrowheads="1"/>
            </p:cNvSpPr>
            <p:nvPr/>
          </p:nvSpPr>
          <p:spPr bwMode="auto">
            <a:xfrm>
              <a:off x="1392" y="828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19601" name="Line 145"/>
            <p:cNvSpPr>
              <a:spLocks noChangeShapeType="1"/>
            </p:cNvSpPr>
            <p:nvPr/>
          </p:nvSpPr>
          <p:spPr bwMode="auto">
            <a:xfrm>
              <a:off x="3456" y="6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19" name="Text Box 163"/>
          <p:cNvSpPr txBox="1">
            <a:spLocks noChangeArrowheads="1"/>
          </p:cNvSpPr>
          <p:nvPr/>
        </p:nvSpPr>
        <p:spPr bwMode="auto">
          <a:xfrm>
            <a:off x="796925" y="114617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与分类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4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9" grpId="0" autoUpdateAnimBg="0"/>
      <p:bldP spid="19522" grpId="0" autoUpdateAnimBg="0"/>
      <p:bldP spid="19524" grpId="0" autoUpdateAnimBg="0"/>
      <p:bldP spid="19573" grpId="0" autoUpdateAnimBg="0"/>
      <p:bldP spid="195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0" name="Group 200"/>
          <p:cNvGrpSpPr>
            <a:grpSpLocks/>
          </p:cNvGrpSpPr>
          <p:nvPr/>
        </p:nvGrpSpPr>
        <p:grpSpPr bwMode="auto">
          <a:xfrm>
            <a:off x="520700" y="5781675"/>
            <a:ext cx="4244975" cy="860425"/>
            <a:chOff x="782" y="3360"/>
            <a:chExt cx="2674" cy="542"/>
          </a:xfrm>
        </p:grpSpPr>
        <p:grpSp>
          <p:nvGrpSpPr>
            <p:cNvPr id="20681" name="Group 201"/>
            <p:cNvGrpSpPr>
              <a:grpSpLocks/>
            </p:cNvGrpSpPr>
            <p:nvPr/>
          </p:nvGrpSpPr>
          <p:grpSpPr bwMode="auto">
            <a:xfrm>
              <a:off x="782" y="3360"/>
              <a:ext cx="1460" cy="542"/>
              <a:chOff x="998" y="3360"/>
              <a:chExt cx="1460" cy="542"/>
            </a:xfrm>
          </p:grpSpPr>
          <p:sp>
            <p:nvSpPr>
              <p:cNvPr id="20682" name="Text Box 202"/>
              <p:cNvSpPr txBox="1">
                <a:spLocks noChangeArrowheads="1"/>
              </p:cNvSpPr>
              <p:nvPr/>
            </p:nvSpPr>
            <p:spPr bwMode="auto">
              <a:xfrm>
                <a:off x="998" y="3494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</a:t>
                </a:r>
                <a:r>
                  <a:rPr lang="en-US" altLang="zh-CN" baseline="-25000"/>
                  <a:t>V</a:t>
                </a:r>
                <a:r>
                  <a:rPr lang="en-US" altLang="zh-CN"/>
                  <a:t>(S)=</a:t>
                </a:r>
              </a:p>
            </p:txBody>
          </p:sp>
          <p:sp>
            <p:nvSpPr>
              <p:cNvPr id="20683" name="Text Box 203"/>
              <p:cNvSpPr txBox="1">
                <a:spLocks noChangeArrowheads="1"/>
              </p:cNvSpPr>
              <p:nvPr/>
            </p:nvSpPr>
            <p:spPr bwMode="auto">
              <a:xfrm>
                <a:off x="1632" y="3360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684" name="Text Box 204"/>
              <p:cNvSpPr txBox="1">
                <a:spLocks noChangeArrowheads="1"/>
              </p:cNvSpPr>
              <p:nvPr/>
            </p:nvSpPr>
            <p:spPr bwMode="auto">
              <a:xfrm>
                <a:off x="1658" y="3614"/>
                <a:ext cx="7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685" name="Line 205"/>
              <p:cNvSpPr>
                <a:spLocks noChangeShapeType="1"/>
              </p:cNvSpPr>
              <p:nvPr/>
            </p:nvSpPr>
            <p:spPr bwMode="auto">
              <a:xfrm>
                <a:off x="1656" y="364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86" name="Text Box 206"/>
            <p:cNvSpPr txBox="1">
              <a:spLocks noChangeArrowheads="1"/>
            </p:cNvSpPr>
            <p:nvPr/>
          </p:nvSpPr>
          <p:spPr bwMode="auto">
            <a:xfrm>
              <a:off x="1958" y="3506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转移电压比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20687" name="Group 207"/>
          <p:cNvGrpSpPr>
            <a:grpSpLocks/>
          </p:cNvGrpSpPr>
          <p:nvPr/>
        </p:nvGrpSpPr>
        <p:grpSpPr bwMode="auto">
          <a:xfrm>
            <a:off x="4800600" y="5816600"/>
            <a:ext cx="3887788" cy="838200"/>
            <a:chOff x="3216" y="3372"/>
            <a:chExt cx="2449" cy="528"/>
          </a:xfrm>
        </p:grpSpPr>
        <p:grpSp>
          <p:nvGrpSpPr>
            <p:cNvPr id="20688" name="Group 208"/>
            <p:cNvGrpSpPr>
              <a:grpSpLocks/>
            </p:cNvGrpSpPr>
            <p:nvPr/>
          </p:nvGrpSpPr>
          <p:grpSpPr bwMode="auto">
            <a:xfrm>
              <a:off x="3216" y="3372"/>
              <a:ext cx="1462" cy="528"/>
              <a:chOff x="3264" y="3420"/>
              <a:chExt cx="1462" cy="528"/>
            </a:xfrm>
          </p:grpSpPr>
          <p:sp>
            <p:nvSpPr>
              <p:cNvPr id="20689" name="Text Box 209"/>
              <p:cNvSpPr txBox="1">
                <a:spLocks noChangeArrowheads="1"/>
              </p:cNvSpPr>
              <p:nvPr/>
            </p:nvSpPr>
            <p:spPr bwMode="auto">
              <a:xfrm>
                <a:off x="3264" y="3542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(S)=</a:t>
                </a:r>
              </a:p>
            </p:txBody>
          </p:sp>
          <p:sp>
            <p:nvSpPr>
              <p:cNvPr id="20690" name="Text Box 210"/>
              <p:cNvSpPr txBox="1">
                <a:spLocks noChangeArrowheads="1"/>
              </p:cNvSpPr>
              <p:nvPr/>
            </p:nvSpPr>
            <p:spPr bwMode="auto">
              <a:xfrm>
                <a:off x="3900" y="3660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691" name="Text Box 211"/>
              <p:cNvSpPr txBox="1">
                <a:spLocks noChangeArrowheads="1"/>
              </p:cNvSpPr>
              <p:nvPr/>
            </p:nvSpPr>
            <p:spPr bwMode="auto">
              <a:xfrm>
                <a:off x="3924" y="3420"/>
                <a:ext cx="7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692" name="Line 212"/>
              <p:cNvSpPr>
                <a:spLocks noChangeShapeType="1"/>
              </p:cNvSpPr>
              <p:nvPr/>
            </p:nvSpPr>
            <p:spPr bwMode="auto">
              <a:xfrm>
                <a:off x="3922" y="369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93" name="Text Box 213"/>
            <p:cNvSpPr txBox="1">
              <a:spLocks noChangeArrowheads="1"/>
            </p:cNvSpPr>
            <p:nvPr/>
          </p:nvSpPr>
          <p:spPr bwMode="auto">
            <a:xfrm>
              <a:off x="4390" y="3516"/>
              <a:ext cx="1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转移电流比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20741" name="Text Box 261"/>
          <p:cNvSpPr txBox="1">
            <a:spLocks noChangeArrowheads="1"/>
          </p:cNvSpPr>
          <p:nvPr/>
        </p:nvSpPr>
        <p:spPr bwMode="auto">
          <a:xfrm>
            <a:off x="838200" y="3594100"/>
            <a:ext cx="512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(2)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传输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传递、转移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0742" name="Text Box 262"/>
          <p:cNvSpPr txBox="1">
            <a:spLocks noChangeArrowheads="1"/>
          </p:cNvSpPr>
          <p:nvPr/>
        </p:nvSpPr>
        <p:spPr bwMode="auto">
          <a:xfrm>
            <a:off x="1600200" y="4127500"/>
            <a:ext cx="600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—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输入和输出不在同一端口（或支路）</a:t>
            </a:r>
          </a:p>
        </p:txBody>
      </p:sp>
      <p:grpSp>
        <p:nvGrpSpPr>
          <p:cNvPr id="20743" name="Group 263"/>
          <p:cNvGrpSpPr>
            <a:grpSpLocks/>
          </p:cNvGrpSpPr>
          <p:nvPr/>
        </p:nvGrpSpPr>
        <p:grpSpPr bwMode="auto">
          <a:xfrm>
            <a:off x="533400" y="4762500"/>
            <a:ext cx="4244975" cy="860425"/>
            <a:chOff x="782" y="3360"/>
            <a:chExt cx="2674" cy="542"/>
          </a:xfrm>
        </p:grpSpPr>
        <p:grpSp>
          <p:nvGrpSpPr>
            <p:cNvPr id="20744" name="Group 264"/>
            <p:cNvGrpSpPr>
              <a:grpSpLocks/>
            </p:cNvGrpSpPr>
            <p:nvPr/>
          </p:nvGrpSpPr>
          <p:grpSpPr bwMode="auto">
            <a:xfrm>
              <a:off x="782" y="3360"/>
              <a:ext cx="1460" cy="542"/>
              <a:chOff x="998" y="3360"/>
              <a:chExt cx="1460" cy="542"/>
            </a:xfrm>
          </p:grpSpPr>
          <p:sp>
            <p:nvSpPr>
              <p:cNvPr id="20745" name="Text Box 265"/>
              <p:cNvSpPr txBox="1">
                <a:spLocks noChangeArrowheads="1"/>
              </p:cNvSpPr>
              <p:nvPr/>
            </p:nvSpPr>
            <p:spPr bwMode="auto">
              <a:xfrm>
                <a:off x="998" y="3494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Z</a:t>
                </a:r>
                <a:r>
                  <a:rPr lang="en-US" altLang="zh-CN" baseline="-25000"/>
                  <a:t>21</a:t>
                </a:r>
                <a:r>
                  <a:rPr lang="en-US" altLang="zh-CN"/>
                  <a:t>(S)=</a:t>
                </a:r>
              </a:p>
            </p:txBody>
          </p:sp>
          <p:sp>
            <p:nvSpPr>
              <p:cNvPr id="20746" name="Text Box 266"/>
              <p:cNvSpPr txBox="1">
                <a:spLocks noChangeArrowheads="1"/>
              </p:cNvSpPr>
              <p:nvPr/>
            </p:nvSpPr>
            <p:spPr bwMode="auto">
              <a:xfrm>
                <a:off x="1632" y="3360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747" name="Text Box 267"/>
              <p:cNvSpPr txBox="1">
                <a:spLocks noChangeArrowheads="1"/>
              </p:cNvSpPr>
              <p:nvPr/>
            </p:nvSpPr>
            <p:spPr bwMode="auto">
              <a:xfrm>
                <a:off x="1658" y="3614"/>
                <a:ext cx="7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0748" name="Line 268"/>
              <p:cNvSpPr>
                <a:spLocks noChangeShapeType="1"/>
              </p:cNvSpPr>
              <p:nvPr/>
            </p:nvSpPr>
            <p:spPr bwMode="auto">
              <a:xfrm>
                <a:off x="1656" y="364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49" name="Text Box 269"/>
            <p:cNvSpPr txBox="1">
              <a:spLocks noChangeArrowheads="1"/>
            </p:cNvSpPr>
            <p:nvPr/>
          </p:nvSpPr>
          <p:spPr bwMode="auto">
            <a:xfrm>
              <a:off x="1958" y="3506"/>
              <a:ext cx="1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转移阻抗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20787" name="Group 307"/>
          <p:cNvGrpSpPr>
            <a:grpSpLocks/>
          </p:cNvGrpSpPr>
          <p:nvPr/>
        </p:nvGrpSpPr>
        <p:grpSpPr bwMode="auto">
          <a:xfrm>
            <a:off x="4791075" y="4733925"/>
            <a:ext cx="3581400" cy="876300"/>
            <a:chOff x="3018" y="2742"/>
            <a:chExt cx="2256" cy="552"/>
          </a:xfrm>
        </p:grpSpPr>
        <p:sp>
          <p:nvSpPr>
            <p:cNvPr id="20752" name="Text Box 272"/>
            <p:cNvSpPr txBox="1">
              <a:spLocks noChangeArrowheads="1"/>
            </p:cNvSpPr>
            <p:nvPr/>
          </p:nvSpPr>
          <p:spPr bwMode="auto">
            <a:xfrm>
              <a:off x="3018" y="2888"/>
              <a:ext cx="1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baseline="-25000"/>
                <a:t>21</a:t>
              </a:r>
              <a:r>
                <a:rPr lang="en-US" altLang="zh-CN"/>
                <a:t>(S)=</a:t>
              </a:r>
            </a:p>
          </p:txBody>
        </p:sp>
        <p:sp>
          <p:nvSpPr>
            <p:cNvPr id="20753" name="Text Box 273"/>
            <p:cNvSpPr txBox="1">
              <a:spLocks noChangeArrowheads="1"/>
            </p:cNvSpPr>
            <p:nvPr/>
          </p:nvSpPr>
          <p:spPr bwMode="auto">
            <a:xfrm>
              <a:off x="3654" y="3006"/>
              <a:ext cx="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20754" name="Text Box 274"/>
            <p:cNvSpPr txBox="1">
              <a:spLocks noChangeArrowheads="1"/>
            </p:cNvSpPr>
            <p:nvPr/>
          </p:nvSpPr>
          <p:spPr bwMode="auto">
            <a:xfrm>
              <a:off x="3678" y="2742"/>
              <a:ext cx="7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</a:p>
          </p:txBody>
        </p:sp>
        <p:sp>
          <p:nvSpPr>
            <p:cNvPr id="20755" name="Line 275"/>
            <p:cNvSpPr>
              <a:spLocks noChangeShapeType="1"/>
            </p:cNvSpPr>
            <p:nvPr/>
          </p:nvSpPr>
          <p:spPr bwMode="auto">
            <a:xfrm>
              <a:off x="3708" y="303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6" name="Text Box 276"/>
            <p:cNvSpPr txBox="1">
              <a:spLocks noChangeArrowheads="1"/>
            </p:cNvSpPr>
            <p:nvPr/>
          </p:nvSpPr>
          <p:spPr bwMode="auto">
            <a:xfrm>
              <a:off x="4192" y="2910"/>
              <a:ext cx="1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转移导纳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20786" name="Group 306"/>
          <p:cNvGrpSpPr>
            <a:grpSpLocks/>
          </p:cNvGrpSpPr>
          <p:nvPr/>
        </p:nvGrpSpPr>
        <p:grpSpPr bwMode="auto">
          <a:xfrm>
            <a:off x="533400" y="1676400"/>
            <a:ext cx="6461125" cy="1733550"/>
            <a:chOff x="336" y="816"/>
            <a:chExt cx="4070" cy="1092"/>
          </a:xfrm>
        </p:grpSpPr>
        <p:sp>
          <p:nvSpPr>
            <p:cNvPr id="20757" name="Text Box 277"/>
            <p:cNvSpPr txBox="1">
              <a:spLocks noChangeArrowheads="1"/>
            </p:cNvSpPr>
            <p:nvPr/>
          </p:nvSpPr>
          <p:spPr bwMode="auto">
            <a:xfrm>
              <a:off x="336" y="816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2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、网络函数的</a:t>
              </a:r>
              <a:r>
                <a:rPr lang="zh-CN" altLang="en-US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分类</a:t>
              </a:r>
            </a:p>
          </p:txBody>
        </p:sp>
        <p:grpSp>
          <p:nvGrpSpPr>
            <p:cNvPr id="20758" name="Group 278"/>
            <p:cNvGrpSpPr>
              <a:grpSpLocks/>
            </p:cNvGrpSpPr>
            <p:nvPr/>
          </p:nvGrpSpPr>
          <p:grpSpPr bwMode="auto">
            <a:xfrm>
              <a:off x="1344" y="1008"/>
              <a:ext cx="3062" cy="900"/>
              <a:chOff x="1392" y="396"/>
              <a:chExt cx="3062" cy="900"/>
            </a:xfrm>
          </p:grpSpPr>
          <p:sp>
            <p:nvSpPr>
              <p:cNvPr id="20759" name="Text Box 279"/>
              <p:cNvSpPr txBox="1">
                <a:spLocks noChangeArrowheads="1"/>
              </p:cNvSpPr>
              <p:nvPr/>
            </p:nvSpPr>
            <p:spPr bwMode="auto">
              <a:xfrm>
                <a:off x="3516" y="636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/>
                  <a:t>+</a:t>
                </a:r>
              </a:p>
            </p:txBody>
          </p:sp>
          <p:sp>
            <p:nvSpPr>
              <p:cNvPr id="20760" name="Rectangle 280"/>
              <p:cNvSpPr>
                <a:spLocks noChangeArrowheads="1"/>
              </p:cNvSpPr>
              <p:nvPr/>
            </p:nvSpPr>
            <p:spPr bwMode="auto">
              <a:xfrm>
                <a:off x="2424" y="588"/>
                <a:ext cx="720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1" name="Rectangle 281"/>
              <p:cNvSpPr>
                <a:spLocks noChangeArrowheads="1"/>
              </p:cNvSpPr>
              <p:nvPr/>
            </p:nvSpPr>
            <p:spPr bwMode="auto">
              <a:xfrm>
                <a:off x="3876" y="80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2" name="Text Box 282"/>
              <p:cNvSpPr txBox="1">
                <a:spLocks noChangeArrowheads="1"/>
              </p:cNvSpPr>
              <p:nvPr/>
            </p:nvSpPr>
            <p:spPr bwMode="auto">
              <a:xfrm>
                <a:off x="2654" y="75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N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20763" name="Freeform 283"/>
              <p:cNvSpPr>
                <a:spLocks/>
              </p:cNvSpPr>
              <p:nvPr/>
            </p:nvSpPr>
            <p:spPr bwMode="auto">
              <a:xfrm>
                <a:off x="3144" y="648"/>
                <a:ext cx="792" cy="1"/>
              </a:xfrm>
              <a:custGeom>
                <a:avLst/>
                <a:gdLst>
                  <a:gd name="T0" fmla="*/ 0 w 792"/>
                  <a:gd name="T1" fmla="*/ 0 h 1"/>
                  <a:gd name="T2" fmla="*/ 792 w 79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2" h="1">
                    <a:moveTo>
                      <a:pt x="0" y="0"/>
                    </a:moveTo>
                    <a:lnTo>
                      <a:pt x="79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4" name="Freeform 284"/>
              <p:cNvSpPr>
                <a:spLocks/>
              </p:cNvSpPr>
              <p:nvPr/>
            </p:nvSpPr>
            <p:spPr bwMode="auto">
              <a:xfrm>
                <a:off x="3936" y="648"/>
                <a:ext cx="1" cy="156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5" name="Freeform 285"/>
              <p:cNvSpPr>
                <a:spLocks/>
              </p:cNvSpPr>
              <p:nvPr/>
            </p:nvSpPr>
            <p:spPr bwMode="auto">
              <a:xfrm>
                <a:off x="3144" y="1200"/>
                <a:ext cx="792" cy="5"/>
              </a:xfrm>
              <a:custGeom>
                <a:avLst/>
                <a:gdLst>
                  <a:gd name="T0" fmla="*/ 0 w 792"/>
                  <a:gd name="T1" fmla="*/ 0 h 5"/>
                  <a:gd name="T2" fmla="*/ 792 w 792"/>
                  <a:gd name="T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92" h="5">
                    <a:moveTo>
                      <a:pt x="0" y="0"/>
                    </a:moveTo>
                    <a:lnTo>
                      <a:pt x="792" y="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6" name="Freeform 286"/>
              <p:cNvSpPr>
                <a:spLocks/>
              </p:cNvSpPr>
              <p:nvPr/>
            </p:nvSpPr>
            <p:spPr bwMode="auto">
              <a:xfrm flipV="1">
                <a:off x="3936" y="1048"/>
                <a:ext cx="1" cy="156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7" name="Text Box 287"/>
              <p:cNvSpPr txBox="1">
                <a:spLocks noChangeArrowheads="1"/>
              </p:cNvSpPr>
              <p:nvPr/>
            </p:nvSpPr>
            <p:spPr bwMode="auto">
              <a:xfrm>
                <a:off x="3984" y="780"/>
                <a:ext cx="4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Z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20768" name="Text Box 288"/>
              <p:cNvSpPr txBox="1">
                <a:spLocks noChangeArrowheads="1"/>
              </p:cNvSpPr>
              <p:nvPr/>
            </p:nvSpPr>
            <p:spPr bwMode="auto">
              <a:xfrm>
                <a:off x="3420" y="789"/>
                <a:ext cx="6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20769" name="Text Box 289"/>
              <p:cNvSpPr txBox="1">
                <a:spLocks noChangeArrowheads="1"/>
              </p:cNvSpPr>
              <p:nvPr/>
            </p:nvSpPr>
            <p:spPr bwMode="auto">
              <a:xfrm>
                <a:off x="3516" y="9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20770" name="Line 290"/>
              <p:cNvSpPr>
                <a:spLocks noChangeShapeType="1"/>
              </p:cNvSpPr>
              <p:nvPr/>
            </p:nvSpPr>
            <p:spPr bwMode="auto">
              <a:xfrm>
                <a:off x="1752" y="65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1" name="Line 291"/>
              <p:cNvSpPr>
                <a:spLocks noChangeShapeType="1"/>
              </p:cNvSpPr>
              <p:nvPr/>
            </p:nvSpPr>
            <p:spPr bwMode="auto">
              <a:xfrm flipV="1">
                <a:off x="1752" y="122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2" name="Line 292"/>
              <p:cNvSpPr>
                <a:spLocks noChangeShapeType="1"/>
              </p:cNvSpPr>
              <p:nvPr/>
            </p:nvSpPr>
            <p:spPr bwMode="auto">
              <a:xfrm>
                <a:off x="1968" y="65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3" name="Oval 293"/>
              <p:cNvSpPr>
                <a:spLocks noChangeArrowheads="1"/>
              </p:cNvSpPr>
              <p:nvPr/>
            </p:nvSpPr>
            <p:spPr bwMode="auto">
              <a:xfrm>
                <a:off x="1704" y="610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4" name="Oval 294"/>
              <p:cNvSpPr>
                <a:spLocks noChangeArrowheads="1"/>
              </p:cNvSpPr>
              <p:nvPr/>
            </p:nvSpPr>
            <p:spPr bwMode="auto">
              <a:xfrm>
                <a:off x="1692" y="1200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5" name="Text Box 295"/>
              <p:cNvSpPr txBox="1">
                <a:spLocks noChangeArrowheads="1"/>
              </p:cNvSpPr>
              <p:nvPr/>
            </p:nvSpPr>
            <p:spPr bwMode="auto">
              <a:xfrm>
                <a:off x="1910" y="659"/>
                <a:ext cx="4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I</a:t>
                </a:r>
                <a:r>
                  <a:rPr lang="en-US" altLang="zh-CN" sz="2000" baseline="-25000"/>
                  <a:t>1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20776" name="Text Box 296"/>
              <p:cNvSpPr txBox="1">
                <a:spLocks noChangeArrowheads="1"/>
              </p:cNvSpPr>
              <p:nvPr/>
            </p:nvSpPr>
            <p:spPr bwMode="auto">
              <a:xfrm>
                <a:off x="3360" y="396"/>
                <a:ext cx="4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I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20777" name="Text Box 297"/>
              <p:cNvSpPr txBox="1">
                <a:spLocks noChangeArrowheads="1"/>
              </p:cNvSpPr>
              <p:nvPr/>
            </p:nvSpPr>
            <p:spPr bwMode="auto">
              <a:xfrm>
                <a:off x="1488" y="56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/>
                  <a:t>+</a:t>
                </a:r>
              </a:p>
            </p:txBody>
          </p:sp>
          <p:sp>
            <p:nvSpPr>
              <p:cNvPr id="20778" name="Text Box 298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sp>
            <p:nvSpPr>
              <p:cNvPr id="20779" name="Text Box 299"/>
              <p:cNvSpPr txBox="1">
                <a:spLocks noChangeArrowheads="1"/>
              </p:cNvSpPr>
              <p:nvPr/>
            </p:nvSpPr>
            <p:spPr bwMode="auto">
              <a:xfrm>
                <a:off x="1392" y="828"/>
                <a:ext cx="6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1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20780" name="Line 300"/>
              <p:cNvSpPr>
                <a:spLocks noChangeShapeType="1"/>
              </p:cNvSpPr>
              <p:nvPr/>
            </p:nvSpPr>
            <p:spPr bwMode="auto">
              <a:xfrm>
                <a:off x="3456" y="65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783" name="Text Box 303"/>
          <p:cNvSpPr txBox="1">
            <a:spLocks noChangeArrowheads="1"/>
          </p:cNvSpPr>
          <p:nvPr/>
        </p:nvSpPr>
        <p:spPr bwMode="auto">
          <a:xfrm>
            <a:off x="796925" y="110807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定义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与分类</a:t>
            </a: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0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1" grpId="0" autoUpdateAnimBg="0"/>
      <p:bldP spid="2074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5969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13-3-2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网络函数的确定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5176838" y="2171700"/>
            <a:ext cx="2178050" cy="1295400"/>
            <a:chOff x="3261" y="1016"/>
            <a:chExt cx="1372" cy="816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3261" y="1620"/>
              <a:ext cx="180" cy="212"/>
              <a:chOff x="2829" y="1655"/>
              <a:chExt cx="180" cy="212"/>
            </a:xfrm>
          </p:grpSpPr>
          <p:sp>
            <p:nvSpPr>
              <p:cNvPr id="48133" name="Oval 5"/>
              <p:cNvSpPr>
                <a:spLocks noChangeAspect="1" noChangeArrowheads="1"/>
              </p:cNvSpPr>
              <p:nvPr/>
            </p:nvSpPr>
            <p:spPr bwMode="auto">
              <a:xfrm>
                <a:off x="2845" y="1688"/>
                <a:ext cx="136" cy="136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4" name="Text Box 6"/>
              <p:cNvSpPr txBox="1">
                <a:spLocks noChangeArrowheads="1"/>
              </p:cNvSpPr>
              <p:nvPr/>
            </p:nvSpPr>
            <p:spPr bwMode="auto">
              <a:xfrm>
                <a:off x="2829" y="16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FF3300"/>
                    </a:solidFill>
                  </a:rPr>
                  <a:t>1</a:t>
                </a:r>
              </a:p>
            </p:txBody>
          </p:sp>
        </p:grpSp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4453" y="1016"/>
              <a:ext cx="180" cy="212"/>
              <a:chOff x="4021" y="1056"/>
              <a:chExt cx="180" cy="212"/>
            </a:xfrm>
          </p:grpSpPr>
          <p:sp>
            <p:nvSpPr>
              <p:cNvPr id="48136" name="Oval 8"/>
              <p:cNvSpPr>
                <a:spLocks noChangeAspect="1" noChangeArrowheads="1"/>
              </p:cNvSpPr>
              <p:nvPr/>
            </p:nvSpPr>
            <p:spPr bwMode="auto">
              <a:xfrm>
                <a:off x="4037" y="1089"/>
                <a:ext cx="136" cy="136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4021" y="105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609600" y="2349500"/>
            <a:ext cx="4359275" cy="736600"/>
            <a:chOff x="1430" y="2728"/>
            <a:chExt cx="2746" cy="464"/>
          </a:xfrm>
        </p:grpSpPr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1568" y="2730"/>
              <a:ext cx="288" cy="462"/>
              <a:chOff x="1520" y="2762"/>
              <a:chExt cx="288" cy="462"/>
            </a:xfrm>
          </p:grpSpPr>
          <p:sp>
            <p:nvSpPr>
              <p:cNvPr id="48140" name="Text Box 12"/>
              <p:cNvSpPr txBox="1">
                <a:spLocks noChangeArrowheads="1"/>
              </p:cNvSpPr>
              <p:nvPr/>
            </p:nvSpPr>
            <p:spPr bwMode="auto">
              <a:xfrm>
                <a:off x="1526" y="27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8141" name="Text Box 13"/>
              <p:cNvSpPr txBox="1">
                <a:spLocks noChangeArrowheads="1"/>
              </p:cNvSpPr>
              <p:nvPr/>
            </p:nvSpPr>
            <p:spPr bwMode="auto">
              <a:xfrm>
                <a:off x="1520" y="29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R</a:t>
                </a:r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>
                <a:off x="1536" y="30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3" name="Text Box 15"/>
            <p:cNvSpPr txBox="1">
              <a:spLocks noChangeArrowheads="1"/>
            </p:cNvSpPr>
            <p:nvPr/>
          </p:nvSpPr>
          <p:spPr bwMode="auto">
            <a:xfrm>
              <a:off x="1430" y="2810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     +2SC)U</a:t>
              </a:r>
              <a:r>
                <a:rPr lang="en-US" altLang="zh-CN" baseline="-25000"/>
                <a:t>1</a:t>
              </a:r>
              <a:r>
                <a:rPr lang="en-US" altLang="zh-CN">
                  <a:cs typeface="Times New Roman" pitchFamily="18" charset="0"/>
                </a:rPr>
                <a:t>–       U</a:t>
              </a:r>
              <a:r>
                <a:rPr lang="en-US" altLang="zh-CN" i="1" baseline="-25000">
                  <a:cs typeface="Times New Roman" pitchFamily="18" charset="0"/>
                </a:rPr>
                <a:t>i</a:t>
              </a:r>
              <a:r>
                <a:rPr lang="en-US" altLang="zh-CN">
                  <a:cs typeface="Times New Roman" pitchFamily="18" charset="0"/>
                </a:rPr>
                <a:t>=0</a:t>
              </a:r>
              <a:endParaRPr lang="en-US" altLang="zh-CN"/>
            </a:p>
          </p:txBody>
        </p:sp>
        <p:grpSp>
          <p:nvGrpSpPr>
            <p:cNvPr id="48144" name="Group 16"/>
            <p:cNvGrpSpPr>
              <a:grpSpLocks/>
            </p:cNvGrpSpPr>
            <p:nvPr/>
          </p:nvGrpSpPr>
          <p:grpSpPr bwMode="auto">
            <a:xfrm>
              <a:off x="2640" y="2728"/>
              <a:ext cx="384" cy="462"/>
              <a:chOff x="2640" y="2784"/>
              <a:chExt cx="384" cy="462"/>
            </a:xfrm>
          </p:grpSpPr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2702" y="27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8146" name="Text Box 18"/>
              <p:cNvSpPr txBox="1">
                <a:spLocks noChangeArrowheads="1"/>
              </p:cNvSpPr>
              <p:nvPr/>
            </p:nvSpPr>
            <p:spPr bwMode="auto">
              <a:xfrm>
                <a:off x="2640" y="295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2R</a:t>
                </a:r>
              </a:p>
            </p:txBody>
          </p:sp>
          <p:sp>
            <p:nvSpPr>
              <p:cNvPr id="48147" name="Freeform 19"/>
              <p:cNvSpPr>
                <a:spLocks/>
              </p:cNvSpPr>
              <p:nvPr/>
            </p:nvSpPr>
            <p:spPr bwMode="auto">
              <a:xfrm>
                <a:off x="2672" y="3022"/>
                <a:ext cx="256" cy="2"/>
              </a:xfrm>
              <a:custGeom>
                <a:avLst/>
                <a:gdLst>
                  <a:gd name="T0" fmla="*/ 0 w 256"/>
                  <a:gd name="T1" fmla="*/ 0 h 2"/>
                  <a:gd name="T2" fmla="*/ 256 w 25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6" h="2">
                    <a:moveTo>
                      <a:pt x="0" y="0"/>
                    </a:moveTo>
                    <a:lnTo>
                      <a:pt x="256" y="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685800" y="3200400"/>
            <a:ext cx="1943100" cy="784225"/>
            <a:chOff x="624" y="3184"/>
            <a:chExt cx="1224" cy="494"/>
          </a:xfrm>
        </p:grpSpPr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888" y="3320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=</a:t>
              </a:r>
              <a:r>
                <a:rPr lang="en-US" altLang="zh-CN"/>
                <a:t> SCU</a:t>
              </a:r>
              <a:r>
                <a:rPr lang="en-US" altLang="zh-CN" baseline="-25000"/>
                <a:t>2</a:t>
              </a:r>
              <a:endParaRPr lang="en-US" altLang="zh-CN">
                <a:cs typeface="Times New Roman" pitchFamily="18" charset="0"/>
              </a:endParaRPr>
            </a:p>
          </p:txBody>
        </p:sp>
        <p:grpSp>
          <p:nvGrpSpPr>
            <p:cNvPr id="48150" name="Group 22"/>
            <p:cNvGrpSpPr>
              <a:grpSpLocks/>
            </p:cNvGrpSpPr>
            <p:nvPr/>
          </p:nvGrpSpPr>
          <p:grpSpPr bwMode="auto">
            <a:xfrm>
              <a:off x="624" y="3184"/>
              <a:ext cx="424" cy="494"/>
              <a:chOff x="624" y="3184"/>
              <a:chExt cx="424" cy="494"/>
            </a:xfrm>
          </p:grpSpPr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630" y="3184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48152" name="Text Box 24"/>
              <p:cNvSpPr txBox="1">
                <a:spLocks noChangeArrowheads="1"/>
              </p:cNvSpPr>
              <p:nvPr/>
            </p:nvSpPr>
            <p:spPr bwMode="auto">
              <a:xfrm>
                <a:off x="624" y="339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2R</a:t>
                </a:r>
              </a:p>
            </p:txBody>
          </p:sp>
          <p:sp>
            <p:nvSpPr>
              <p:cNvPr id="48153" name="Freeform 25"/>
              <p:cNvSpPr>
                <a:spLocks/>
              </p:cNvSpPr>
              <p:nvPr/>
            </p:nvSpPr>
            <p:spPr bwMode="auto">
              <a:xfrm>
                <a:off x="656" y="3454"/>
                <a:ext cx="256" cy="2"/>
              </a:xfrm>
              <a:custGeom>
                <a:avLst/>
                <a:gdLst>
                  <a:gd name="T0" fmla="*/ 0 w 256"/>
                  <a:gd name="T1" fmla="*/ 0 h 2"/>
                  <a:gd name="T2" fmla="*/ 256 w 25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6" h="2">
                    <a:moveTo>
                      <a:pt x="0" y="0"/>
                    </a:moveTo>
                    <a:lnTo>
                      <a:pt x="256" y="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609600" y="4064000"/>
            <a:ext cx="4359275" cy="733425"/>
            <a:chOff x="1488" y="3794"/>
            <a:chExt cx="2746" cy="462"/>
          </a:xfrm>
        </p:grpSpPr>
        <p:grpSp>
          <p:nvGrpSpPr>
            <p:cNvPr id="48155" name="Group 27"/>
            <p:cNvGrpSpPr>
              <a:grpSpLocks/>
            </p:cNvGrpSpPr>
            <p:nvPr/>
          </p:nvGrpSpPr>
          <p:grpSpPr bwMode="auto">
            <a:xfrm>
              <a:off x="2128" y="3794"/>
              <a:ext cx="288" cy="462"/>
              <a:chOff x="1520" y="2762"/>
              <a:chExt cx="288" cy="462"/>
            </a:xfrm>
          </p:grpSpPr>
          <p:sp>
            <p:nvSpPr>
              <p:cNvPr id="48156" name="Text Box 28"/>
              <p:cNvSpPr txBox="1">
                <a:spLocks noChangeArrowheads="1"/>
              </p:cNvSpPr>
              <p:nvPr/>
            </p:nvSpPr>
            <p:spPr bwMode="auto">
              <a:xfrm>
                <a:off x="1526" y="27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1520" y="29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R</a:t>
                </a:r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>
                <a:off x="1536" y="30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1488" y="3888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(2SC +      )U</a:t>
              </a:r>
              <a:r>
                <a:rPr lang="en-US" altLang="zh-CN" baseline="-25000"/>
                <a:t>2</a:t>
              </a:r>
              <a:r>
                <a:rPr lang="en-US" altLang="zh-CN">
                  <a:cs typeface="Times New Roman" pitchFamily="18" charset="0"/>
                </a:rPr>
                <a:t>– SCU</a:t>
              </a:r>
              <a:r>
                <a:rPr lang="en-US" altLang="zh-CN" baseline="-25000">
                  <a:cs typeface="Times New Roman" pitchFamily="18" charset="0"/>
                </a:rPr>
                <a:t>0</a:t>
              </a:r>
              <a:r>
                <a:rPr lang="en-US" altLang="zh-CN">
                  <a:cs typeface="Times New Roman" pitchFamily="18" charset="0"/>
                </a:rPr>
                <a:t> =0</a:t>
              </a:r>
            </a:p>
          </p:txBody>
        </p:sp>
      </p:grpSp>
      <p:grpSp>
        <p:nvGrpSpPr>
          <p:cNvPr id="48160" name="Group 32"/>
          <p:cNvGrpSpPr>
            <a:grpSpLocks/>
          </p:cNvGrpSpPr>
          <p:nvPr/>
        </p:nvGrpSpPr>
        <p:grpSpPr bwMode="auto">
          <a:xfrm>
            <a:off x="2489200" y="5054600"/>
            <a:ext cx="3606800" cy="822325"/>
            <a:chOff x="1008" y="2888"/>
            <a:chExt cx="2272" cy="518"/>
          </a:xfrm>
        </p:grpSpPr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1008" y="3016"/>
              <a:ext cx="1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H(S)=             =</a:t>
              </a:r>
            </a:p>
          </p:txBody>
        </p:sp>
        <p:grpSp>
          <p:nvGrpSpPr>
            <p:cNvPr id="48162" name="Group 34"/>
            <p:cNvGrpSpPr>
              <a:grpSpLocks/>
            </p:cNvGrpSpPr>
            <p:nvPr/>
          </p:nvGrpSpPr>
          <p:grpSpPr bwMode="auto">
            <a:xfrm>
              <a:off x="1624" y="2888"/>
              <a:ext cx="804" cy="518"/>
              <a:chOff x="3062" y="2858"/>
              <a:chExt cx="804" cy="518"/>
            </a:xfrm>
          </p:grpSpPr>
          <p:sp>
            <p:nvSpPr>
              <p:cNvPr id="48163" name="Text Box 35"/>
              <p:cNvSpPr txBox="1">
                <a:spLocks noChangeArrowheads="1"/>
              </p:cNvSpPr>
              <p:nvPr/>
            </p:nvSpPr>
            <p:spPr bwMode="auto">
              <a:xfrm>
                <a:off x="3062" y="2858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0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088" y="3088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i="1" baseline="-25000"/>
                  <a:t>i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48165" name="Line 37"/>
              <p:cNvSpPr>
                <a:spLocks noChangeShapeType="1"/>
              </p:cNvSpPr>
              <p:nvPr/>
            </p:nvSpPr>
            <p:spPr bwMode="auto">
              <a:xfrm>
                <a:off x="3096" y="31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66" name="Group 38"/>
            <p:cNvGrpSpPr>
              <a:grpSpLocks/>
            </p:cNvGrpSpPr>
            <p:nvPr/>
          </p:nvGrpSpPr>
          <p:grpSpPr bwMode="auto">
            <a:xfrm>
              <a:off x="2262" y="2912"/>
              <a:ext cx="1018" cy="488"/>
              <a:chOff x="4166" y="2754"/>
              <a:chExt cx="1018" cy="488"/>
            </a:xfrm>
          </p:grpSpPr>
          <p:sp>
            <p:nvSpPr>
              <p:cNvPr id="48167" name="Text Box 39"/>
              <p:cNvSpPr txBox="1">
                <a:spLocks noChangeArrowheads="1"/>
              </p:cNvSpPr>
              <p:nvPr/>
            </p:nvSpPr>
            <p:spPr bwMode="auto">
              <a:xfrm>
                <a:off x="4166" y="2954"/>
                <a:ext cx="10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4R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C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</a:p>
            </p:txBody>
          </p:sp>
          <p:sp>
            <p:nvSpPr>
              <p:cNvPr id="48168" name="Text Box 40"/>
              <p:cNvSpPr txBox="1">
                <a:spLocks noChangeArrowheads="1"/>
              </p:cNvSpPr>
              <p:nvPr/>
            </p:nvSpPr>
            <p:spPr bwMode="auto">
              <a:xfrm>
                <a:off x="4454" y="275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4224" y="300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248" name="Group 120"/>
          <p:cNvGrpSpPr>
            <a:grpSpLocks/>
          </p:cNvGrpSpPr>
          <p:nvPr/>
        </p:nvGrpSpPr>
        <p:grpSpPr bwMode="auto">
          <a:xfrm>
            <a:off x="762000" y="1003300"/>
            <a:ext cx="8153400" cy="3530600"/>
            <a:chOff x="480" y="376"/>
            <a:chExt cx="5136" cy="2224"/>
          </a:xfrm>
        </p:grpSpPr>
        <p:sp>
          <p:nvSpPr>
            <p:cNvPr id="48172" name="Text Box 44"/>
            <p:cNvSpPr txBox="1">
              <a:spLocks noChangeArrowheads="1"/>
            </p:cNvSpPr>
            <p:nvPr/>
          </p:nvSpPr>
          <p:spPr bwMode="auto">
            <a:xfrm>
              <a:off x="480" y="506"/>
              <a:ext cx="51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      </a:t>
              </a:r>
              <a:r>
                <a:rPr lang="zh-CN" altLang="en-US">
                  <a:ea typeface="楷体_GB2312" pitchFamily="49" charset="-122"/>
                </a:rPr>
                <a:t>例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求如图所示电路的传递函数</a:t>
              </a:r>
              <a:r>
                <a:rPr lang="en-US" altLang="zh-CN">
                  <a:ea typeface="楷体_GB2312" pitchFamily="49" charset="-122"/>
                </a:rPr>
                <a:t>H(S)=             </a:t>
              </a:r>
              <a:r>
                <a:rPr lang="zh-CN" altLang="en-US">
                  <a:ea typeface="楷体_GB2312" pitchFamily="49" charset="-122"/>
                </a:rPr>
                <a:t>，并求对</a:t>
              </a:r>
            </a:p>
            <a:p>
              <a:r>
                <a:rPr lang="zh-CN" altLang="en-US">
                  <a:ea typeface="楷体_GB2312" pitchFamily="49" charset="-122"/>
                </a:rPr>
                <a:t>             应的冲激响应。   </a:t>
              </a:r>
            </a:p>
          </p:txBody>
        </p:sp>
        <p:grpSp>
          <p:nvGrpSpPr>
            <p:cNvPr id="48173" name="Group 45"/>
            <p:cNvGrpSpPr>
              <a:grpSpLocks/>
            </p:cNvGrpSpPr>
            <p:nvPr/>
          </p:nvGrpSpPr>
          <p:grpSpPr bwMode="auto">
            <a:xfrm>
              <a:off x="3816" y="376"/>
              <a:ext cx="922" cy="518"/>
              <a:chOff x="2966" y="3050"/>
              <a:chExt cx="922" cy="518"/>
            </a:xfrm>
          </p:grpSpPr>
          <p:sp>
            <p:nvSpPr>
              <p:cNvPr id="48174" name="Text Box 46"/>
              <p:cNvSpPr txBox="1">
                <a:spLocks noChangeArrowheads="1"/>
              </p:cNvSpPr>
              <p:nvPr/>
            </p:nvSpPr>
            <p:spPr bwMode="auto">
              <a:xfrm>
                <a:off x="2966" y="3050"/>
                <a:ext cx="9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U</a:t>
                </a:r>
                <a:r>
                  <a:rPr lang="en-US" altLang="zh-CN" baseline="-25000"/>
                  <a:t>0</a:t>
                </a:r>
                <a:r>
                  <a:rPr lang="en-US" altLang="zh-CN"/>
                  <a:t>(S)</a:t>
                </a:r>
              </a:p>
              <a:p>
                <a:pPr algn="ctr"/>
                <a:r>
                  <a:rPr lang="en-US" altLang="zh-CN"/>
                  <a:t>U</a:t>
                </a:r>
                <a:r>
                  <a:rPr lang="en-US" altLang="zh-CN" i="1" baseline="-25000"/>
                  <a:t>i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>
                <a:off x="3152" y="332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76" name="Group 48"/>
            <p:cNvGrpSpPr>
              <a:grpSpLocks/>
            </p:cNvGrpSpPr>
            <p:nvPr/>
          </p:nvGrpSpPr>
          <p:grpSpPr bwMode="auto">
            <a:xfrm>
              <a:off x="2519" y="1248"/>
              <a:ext cx="3093" cy="1352"/>
              <a:chOff x="2523" y="1152"/>
              <a:chExt cx="3093" cy="1352"/>
            </a:xfrm>
          </p:grpSpPr>
          <p:sp>
            <p:nvSpPr>
              <p:cNvPr id="48177" name="Text Box 49"/>
              <p:cNvSpPr txBox="1">
                <a:spLocks noChangeArrowheads="1"/>
              </p:cNvSpPr>
              <p:nvPr/>
            </p:nvSpPr>
            <p:spPr bwMode="auto">
              <a:xfrm>
                <a:off x="5174" y="1984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48178" name="Oval 50"/>
              <p:cNvSpPr>
                <a:spLocks noChangeArrowheads="1"/>
              </p:cNvSpPr>
              <p:nvPr/>
            </p:nvSpPr>
            <p:spPr bwMode="auto">
              <a:xfrm>
                <a:off x="2605" y="1800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9" name="AutoShape 51"/>
              <p:cNvSpPr>
                <a:spLocks noChangeArrowheads="1"/>
              </p:cNvSpPr>
              <p:nvPr/>
            </p:nvSpPr>
            <p:spPr bwMode="auto">
              <a:xfrm rot="5396138">
                <a:off x="4253" y="1782"/>
                <a:ext cx="576" cy="529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80" name="Group 52"/>
              <p:cNvGrpSpPr>
                <a:grpSpLocks/>
              </p:cNvGrpSpPr>
              <p:nvPr/>
            </p:nvGrpSpPr>
            <p:grpSpPr bwMode="auto">
              <a:xfrm>
                <a:off x="3253" y="2119"/>
                <a:ext cx="192" cy="48"/>
                <a:chOff x="960" y="2688"/>
                <a:chExt cx="192" cy="48"/>
              </a:xfrm>
            </p:grpSpPr>
            <p:sp>
              <p:nvSpPr>
                <p:cNvPr id="48181" name="Line 5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2" name="Line 54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83" name="Rectangle 55"/>
              <p:cNvSpPr>
                <a:spLocks noChangeArrowheads="1"/>
              </p:cNvSpPr>
              <p:nvPr/>
            </p:nvSpPr>
            <p:spPr bwMode="auto">
              <a:xfrm rot="-5400000">
                <a:off x="2941" y="1720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4" name="Freeform 56"/>
              <p:cNvSpPr>
                <a:spLocks/>
              </p:cNvSpPr>
              <p:nvPr/>
            </p:nvSpPr>
            <p:spPr bwMode="auto">
              <a:xfrm>
                <a:off x="3773" y="1840"/>
                <a:ext cx="504" cy="1"/>
              </a:xfrm>
              <a:custGeom>
                <a:avLst/>
                <a:gdLst>
                  <a:gd name="T0" fmla="*/ 504 w 504"/>
                  <a:gd name="T1" fmla="*/ 0 h 1"/>
                  <a:gd name="T2" fmla="*/ 0 w 50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1">
                    <a:moveTo>
                      <a:pt x="50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5" name="Freeform 57"/>
              <p:cNvSpPr>
                <a:spLocks/>
              </p:cNvSpPr>
              <p:nvPr/>
            </p:nvSpPr>
            <p:spPr bwMode="auto">
              <a:xfrm>
                <a:off x="3118" y="1840"/>
                <a:ext cx="423" cy="3"/>
              </a:xfrm>
              <a:custGeom>
                <a:avLst/>
                <a:gdLst>
                  <a:gd name="T0" fmla="*/ 423 w 423"/>
                  <a:gd name="T1" fmla="*/ 0 h 3"/>
                  <a:gd name="T2" fmla="*/ 0 w 42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3" h="3">
                    <a:moveTo>
                      <a:pt x="423" y="0"/>
                    </a:moveTo>
                    <a:lnTo>
                      <a:pt x="0" y="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6" name="Freeform 58"/>
              <p:cNvSpPr>
                <a:spLocks/>
              </p:cNvSpPr>
              <p:nvPr/>
            </p:nvSpPr>
            <p:spPr bwMode="auto">
              <a:xfrm>
                <a:off x="4277" y="1240"/>
                <a:ext cx="503" cy="8"/>
              </a:xfrm>
              <a:custGeom>
                <a:avLst/>
                <a:gdLst>
                  <a:gd name="T0" fmla="*/ 0 w 503"/>
                  <a:gd name="T1" fmla="*/ 0 h 8"/>
                  <a:gd name="T2" fmla="*/ 503 w 503"/>
                  <a:gd name="T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3" h="8">
                    <a:moveTo>
                      <a:pt x="0" y="0"/>
                    </a:moveTo>
                    <a:lnTo>
                      <a:pt x="503" y="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7" name="Freeform 59"/>
              <p:cNvSpPr>
                <a:spLocks/>
              </p:cNvSpPr>
              <p:nvPr/>
            </p:nvSpPr>
            <p:spPr bwMode="auto">
              <a:xfrm>
                <a:off x="3341" y="2175"/>
                <a:ext cx="1" cy="321"/>
              </a:xfrm>
              <a:custGeom>
                <a:avLst/>
                <a:gdLst>
                  <a:gd name="T0" fmla="*/ 0 w 1"/>
                  <a:gd name="T1" fmla="*/ 0 h 321"/>
                  <a:gd name="T2" fmla="*/ 0 w 1"/>
                  <a:gd name="T3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21">
                    <a:moveTo>
                      <a:pt x="0" y="0"/>
                    </a:moveTo>
                    <a:lnTo>
                      <a:pt x="0" y="32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8" name="Freeform 60"/>
              <p:cNvSpPr>
                <a:spLocks/>
              </p:cNvSpPr>
              <p:nvPr/>
            </p:nvSpPr>
            <p:spPr bwMode="auto">
              <a:xfrm>
                <a:off x="3340" y="1840"/>
                <a:ext cx="1" cy="279"/>
              </a:xfrm>
              <a:custGeom>
                <a:avLst/>
                <a:gdLst>
                  <a:gd name="T0" fmla="*/ 0 w 1"/>
                  <a:gd name="T1" fmla="*/ 0 h 279"/>
                  <a:gd name="T2" fmla="*/ 1 w 1"/>
                  <a:gd name="T3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79">
                    <a:moveTo>
                      <a:pt x="0" y="0"/>
                    </a:moveTo>
                    <a:lnTo>
                      <a:pt x="1" y="279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9" name="Freeform 61"/>
              <p:cNvSpPr>
                <a:spLocks/>
              </p:cNvSpPr>
              <p:nvPr/>
            </p:nvSpPr>
            <p:spPr bwMode="auto">
              <a:xfrm>
                <a:off x="2653" y="1832"/>
                <a:ext cx="208" cy="1"/>
              </a:xfrm>
              <a:custGeom>
                <a:avLst/>
                <a:gdLst>
                  <a:gd name="T0" fmla="*/ 208 w 208"/>
                  <a:gd name="T1" fmla="*/ 0 h 1"/>
                  <a:gd name="T2" fmla="*/ 0 w 20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8" h="1">
                    <a:moveTo>
                      <a:pt x="20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0" name="Freeform 62"/>
              <p:cNvSpPr>
                <a:spLocks/>
              </p:cNvSpPr>
              <p:nvPr/>
            </p:nvSpPr>
            <p:spPr bwMode="auto">
              <a:xfrm>
                <a:off x="3933" y="2256"/>
                <a:ext cx="336" cy="1"/>
              </a:xfrm>
              <a:custGeom>
                <a:avLst/>
                <a:gdLst>
                  <a:gd name="T0" fmla="*/ 336 w 336"/>
                  <a:gd name="T1" fmla="*/ 0 h 1"/>
                  <a:gd name="T2" fmla="*/ 0 w 33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1">
                    <a:moveTo>
                      <a:pt x="336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1" name="Freeform 63"/>
              <p:cNvSpPr>
                <a:spLocks/>
              </p:cNvSpPr>
              <p:nvPr/>
            </p:nvSpPr>
            <p:spPr bwMode="auto">
              <a:xfrm>
                <a:off x="3941" y="2256"/>
                <a:ext cx="1" cy="248"/>
              </a:xfrm>
              <a:custGeom>
                <a:avLst/>
                <a:gdLst>
                  <a:gd name="T0" fmla="*/ 0 w 1"/>
                  <a:gd name="T1" fmla="*/ 0 h 248"/>
                  <a:gd name="T2" fmla="*/ 0 w 1"/>
                  <a:gd name="T3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248">
                    <a:moveTo>
                      <a:pt x="0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2" name="Line 64"/>
              <p:cNvSpPr>
                <a:spLocks noChangeShapeType="1"/>
              </p:cNvSpPr>
              <p:nvPr/>
            </p:nvSpPr>
            <p:spPr bwMode="auto">
              <a:xfrm>
                <a:off x="3861" y="250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3" name="Freeform 65"/>
              <p:cNvSpPr>
                <a:spLocks/>
              </p:cNvSpPr>
              <p:nvPr/>
            </p:nvSpPr>
            <p:spPr bwMode="auto">
              <a:xfrm>
                <a:off x="4789" y="2040"/>
                <a:ext cx="504" cy="9"/>
              </a:xfrm>
              <a:custGeom>
                <a:avLst/>
                <a:gdLst>
                  <a:gd name="T0" fmla="*/ 504 w 504"/>
                  <a:gd name="T1" fmla="*/ 0 h 9"/>
                  <a:gd name="T2" fmla="*/ 0 w 504"/>
                  <a:gd name="T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4" h="9">
                    <a:moveTo>
                      <a:pt x="504" y="0"/>
                    </a:moveTo>
                    <a:lnTo>
                      <a:pt x="0" y="9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4" name="Freeform 66"/>
              <p:cNvSpPr>
                <a:spLocks/>
              </p:cNvSpPr>
              <p:nvPr/>
            </p:nvSpPr>
            <p:spPr bwMode="auto">
              <a:xfrm>
                <a:off x="5076" y="1248"/>
                <a:ext cx="1" cy="808"/>
              </a:xfrm>
              <a:custGeom>
                <a:avLst/>
                <a:gdLst>
                  <a:gd name="T0" fmla="*/ 0 w 1"/>
                  <a:gd name="T1" fmla="*/ 0 h 808"/>
                  <a:gd name="T2" fmla="*/ 0 w 1"/>
                  <a:gd name="T3" fmla="*/ 80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808">
                    <a:moveTo>
                      <a:pt x="0" y="0"/>
                    </a:moveTo>
                    <a:lnTo>
                      <a:pt x="0" y="80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5" name="Oval 67"/>
              <p:cNvSpPr>
                <a:spLocks noChangeArrowheads="1"/>
              </p:cNvSpPr>
              <p:nvPr/>
            </p:nvSpPr>
            <p:spPr bwMode="auto">
              <a:xfrm>
                <a:off x="5285" y="2016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6" name="Text Box 68"/>
              <p:cNvSpPr txBox="1">
                <a:spLocks noChangeArrowheads="1"/>
              </p:cNvSpPr>
              <p:nvPr/>
            </p:nvSpPr>
            <p:spPr bwMode="auto">
              <a:xfrm>
                <a:off x="2523" y="178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i="1" baseline="-25000"/>
                  <a:t>i</a:t>
                </a:r>
              </a:p>
            </p:txBody>
          </p:sp>
          <p:sp>
            <p:nvSpPr>
              <p:cNvPr id="48197" name="Text Box 69"/>
              <p:cNvSpPr txBox="1">
                <a:spLocks noChangeArrowheads="1"/>
              </p:cNvSpPr>
              <p:nvPr/>
            </p:nvSpPr>
            <p:spPr bwMode="auto">
              <a:xfrm>
                <a:off x="4373" y="188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48198" name="Text Box 70"/>
              <p:cNvSpPr txBox="1">
                <a:spLocks noChangeArrowheads="1"/>
              </p:cNvSpPr>
              <p:nvPr/>
            </p:nvSpPr>
            <p:spPr bwMode="auto">
              <a:xfrm>
                <a:off x="4277" y="168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/>
                  <a:t>-</a:t>
                </a:r>
              </a:p>
            </p:txBody>
          </p:sp>
          <p:sp>
            <p:nvSpPr>
              <p:cNvPr id="48199" name="Text Box 71"/>
              <p:cNvSpPr txBox="1">
                <a:spLocks noChangeArrowheads="1"/>
              </p:cNvSpPr>
              <p:nvPr/>
            </p:nvSpPr>
            <p:spPr bwMode="auto">
              <a:xfrm>
                <a:off x="4253" y="20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8200" name="Text Box 72"/>
              <p:cNvSpPr txBox="1">
                <a:spLocks noChangeArrowheads="1"/>
              </p:cNvSpPr>
              <p:nvPr/>
            </p:nvSpPr>
            <p:spPr bwMode="auto">
              <a:xfrm>
                <a:off x="2989" y="2032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2C</a:t>
                </a:r>
                <a:endParaRPr lang="en-US" altLang="zh-CN" sz="2000" baseline="-25000"/>
              </a:p>
            </p:txBody>
          </p:sp>
          <p:sp>
            <p:nvSpPr>
              <p:cNvPr id="48201" name="Text Box 73"/>
              <p:cNvSpPr txBox="1">
                <a:spLocks noChangeArrowheads="1"/>
              </p:cNvSpPr>
              <p:nvPr/>
            </p:nvSpPr>
            <p:spPr bwMode="auto">
              <a:xfrm>
                <a:off x="4549" y="1408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R</a:t>
                </a:r>
                <a:endParaRPr lang="en-US" altLang="zh-CN" sz="2000" baseline="-25000"/>
              </a:p>
            </p:txBody>
          </p:sp>
          <p:sp>
            <p:nvSpPr>
              <p:cNvPr id="48202" name="Line 74"/>
              <p:cNvSpPr>
                <a:spLocks noChangeShapeType="1"/>
              </p:cNvSpPr>
              <p:nvPr/>
            </p:nvSpPr>
            <p:spPr bwMode="auto">
              <a:xfrm>
                <a:off x="4469" y="182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3" name="Rectangle 75"/>
              <p:cNvSpPr>
                <a:spLocks noChangeArrowheads="1"/>
              </p:cNvSpPr>
              <p:nvPr/>
            </p:nvSpPr>
            <p:spPr bwMode="auto">
              <a:xfrm>
                <a:off x="4485" y="142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4" name="Freeform 76"/>
              <p:cNvSpPr>
                <a:spLocks/>
              </p:cNvSpPr>
              <p:nvPr/>
            </p:nvSpPr>
            <p:spPr bwMode="auto">
              <a:xfrm>
                <a:off x="4533" y="1248"/>
                <a:ext cx="2" cy="173"/>
              </a:xfrm>
              <a:custGeom>
                <a:avLst/>
                <a:gdLst>
                  <a:gd name="T0" fmla="*/ 0 w 2"/>
                  <a:gd name="T1" fmla="*/ 0 h 173"/>
                  <a:gd name="T2" fmla="*/ 2 w 2"/>
                  <a:gd name="T3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73">
                    <a:moveTo>
                      <a:pt x="0" y="0"/>
                    </a:moveTo>
                    <a:lnTo>
                      <a:pt x="2" y="17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5" name="Freeform 77"/>
              <p:cNvSpPr>
                <a:spLocks/>
              </p:cNvSpPr>
              <p:nvPr/>
            </p:nvSpPr>
            <p:spPr bwMode="auto">
              <a:xfrm>
                <a:off x="4533" y="1656"/>
                <a:ext cx="2" cy="173"/>
              </a:xfrm>
              <a:custGeom>
                <a:avLst/>
                <a:gdLst>
                  <a:gd name="T0" fmla="*/ 0 w 2"/>
                  <a:gd name="T1" fmla="*/ 0 h 173"/>
                  <a:gd name="T2" fmla="*/ 2 w 2"/>
                  <a:gd name="T3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73">
                    <a:moveTo>
                      <a:pt x="0" y="0"/>
                    </a:moveTo>
                    <a:lnTo>
                      <a:pt x="2" y="17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206" name="Group 78"/>
              <p:cNvGrpSpPr>
                <a:grpSpLocks/>
              </p:cNvGrpSpPr>
              <p:nvPr/>
            </p:nvGrpSpPr>
            <p:grpSpPr bwMode="auto">
              <a:xfrm rot="5400000">
                <a:off x="4149" y="1224"/>
                <a:ext cx="192" cy="48"/>
                <a:chOff x="960" y="2688"/>
                <a:chExt cx="192" cy="48"/>
              </a:xfrm>
            </p:grpSpPr>
            <p:sp>
              <p:nvSpPr>
                <p:cNvPr id="48207" name="Line 79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8" name="Line 80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09" name="Group 81"/>
              <p:cNvGrpSpPr>
                <a:grpSpLocks/>
              </p:cNvGrpSpPr>
              <p:nvPr/>
            </p:nvGrpSpPr>
            <p:grpSpPr bwMode="auto">
              <a:xfrm rot="5400000">
                <a:off x="4709" y="1224"/>
                <a:ext cx="192" cy="48"/>
                <a:chOff x="960" y="2688"/>
                <a:chExt cx="192" cy="48"/>
              </a:xfrm>
            </p:grpSpPr>
            <p:sp>
              <p:nvSpPr>
                <p:cNvPr id="48210" name="Line 82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1" name="Line 83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212" name="Freeform 84"/>
              <p:cNvSpPr>
                <a:spLocks/>
              </p:cNvSpPr>
              <p:nvPr/>
            </p:nvSpPr>
            <p:spPr bwMode="auto">
              <a:xfrm>
                <a:off x="4821" y="1248"/>
                <a:ext cx="256" cy="1"/>
              </a:xfrm>
              <a:custGeom>
                <a:avLst/>
                <a:gdLst>
                  <a:gd name="T0" fmla="*/ 256 w 256"/>
                  <a:gd name="T1" fmla="*/ 0 h 1"/>
                  <a:gd name="T2" fmla="*/ 0 w 25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6" h="1">
                    <a:moveTo>
                      <a:pt x="256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3" name="Line 85"/>
              <p:cNvSpPr>
                <a:spLocks noChangeShapeType="1"/>
              </p:cNvSpPr>
              <p:nvPr/>
            </p:nvSpPr>
            <p:spPr bwMode="auto">
              <a:xfrm>
                <a:off x="3269" y="250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4" name="Rectangle 86"/>
              <p:cNvSpPr>
                <a:spLocks noChangeArrowheads="1"/>
              </p:cNvSpPr>
              <p:nvPr/>
            </p:nvSpPr>
            <p:spPr bwMode="auto">
              <a:xfrm rot="-5400000">
                <a:off x="3613" y="1720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5" name="Freeform 87"/>
              <p:cNvSpPr>
                <a:spLocks/>
              </p:cNvSpPr>
              <p:nvPr/>
            </p:nvSpPr>
            <p:spPr bwMode="auto">
              <a:xfrm>
                <a:off x="3997" y="1248"/>
                <a:ext cx="208" cy="1"/>
              </a:xfrm>
              <a:custGeom>
                <a:avLst/>
                <a:gdLst>
                  <a:gd name="T0" fmla="*/ 208 w 208"/>
                  <a:gd name="T1" fmla="*/ 0 h 1"/>
                  <a:gd name="T2" fmla="*/ 0 w 20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8" h="1">
                    <a:moveTo>
                      <a:pt x="20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6" name="Freeform 88"/>
              <p:cNvSpPr>
                <a:spLocks/>
              </p:cNvSpPr>
              <p:nvPr/>
            </p:nvSpPr>
            <p:spPr bwMode="auto">
              <a:xfrm>
                <a:off x="3997" y="1256"/>
                <a:ext cx="8" cy="584"/>
              </a:xfrm>
              <a:custGeom>
                <a:avLst/>
                <a:gdLst>
                  <a:gd name="T0" fmla="*/ 8 w 8"/>
                  <a:gd name="T1" fmla="*/ 0 h 584"/>
                  <a:gd name="T2" fmla="*/ 0 w 8"/>
                  <a:gd name="T3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584">
                    <a:moveTo>
                      <a:pt x="8" y="0"/>
                    </a:moveTo>
                    <a:lnTo>
                      <a:pt x="0" y="58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7" name="Text Box 89"/>
              <p:cNvSpPr txBox="1">
                <a:spLocks noChangeArrowheads="1"/>
              </p:cNvSpPr>
              <p:nvPr/>
            </p:nvSpPr>
            <p:spPr bwMode="auto">
              <a:xfrm>
                <a:off x="3493" y="1576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2R</a:t>
                </a:r>
                <a:endParaRPr lang="en-US" altLang="zh-CN" sz="2000" baseline="-25000"/>
              </a:p>
            </p:txBody>
          </p:sp>
          <p:sp>
            <p:nvSpPr>
              <p:cNvPr id="48218" name="Text Box 90"/>
              <p:cNvSpPr txBox="1">
                <a:spLocks noChangeArrowheads="1"/>
              </p:cNvSpPr>
              <p:nvPr/>
            </p:nvSpPr>
            <p:spPr bwMode="auto">
              <a:xfrm>
                <a:off x="2845" y="1576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2R</a:t>
                </a:r>
                <a:endParaRPr lang="en-US" altLang="zh-CN" sz="2000" baseline="-25000"/>
              </a:p>
            </p:txBody>
          </p:sp>
          <p:sp>
            <p:nvSpPr>
              <p:cNvPr id="48219" name="Text Box 91"/>
              <p:cNvSpPr txBox="1">
                <a:spLocks noChangeArrowheads="1"/>
              </p:cNvSpPr>
              <p:nvPr/>
            </p:nvSpPr>
            <p:spPr bwMode="auto">
              <a:xfrm>
                <a:off x="4133" y="1312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C</a:t>
                </a:r>
                <a:endParaRPr lang="en-US" altLang="zh-CN" sz="2000" baseline="-25000"/>
              </a:p>
            </p:txBody>
          </p:sp>
          <p:sp>
            <p:nvSpPr>
              <p:cNvPr id="48220" name="Text Box 92"/>
              <p:cNvSpPr txBox="1">
                <a:spLocks noChangeArrowheads="1"/>
              </p:cNvSpPr>
              <p:nvPr/>
            </p:nvSpPr>
            <p:spPr bwMode="auto">
              <a:xfrm>
                <a:off x="4693" y="1320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C</a:t>
                </a:r>
                <a:endParaRPr lang="en-US" altLang="zh-CN" sz="2000" baseline="-25000"/>
              </a:p>
            </p:txBody>
          </p:sp>
          <p:sp>
            <p:nvSpPr>
              <p:cNvPr id="48221" name="Oval 93"/>
              <p:cNvSpPr>
                <a:spLocks noChangeAspect="1" noChangeArrowheads="1"/>
              </p:cNvSpPr>
              <p:nvPr/>
            </p:nvSpPr>
            <p:spPr bwMode="auto">
              <a:xfrm>
                <a:off x="3976" y="180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2" name="Oval 94"/>
              <p:cNvSpPr>
                <a:spLocks noChangeAspect="1" noChangeArrowheads="1"/>
              </p:cNvSpPr>
              <p:nvPr/>
            </p:nvSpPr>
            <p:spPr bwMode="auto">
              <a:xfrm>
                <a:off x="5056" y="2016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3" name="Oval 95"/>
              <p:cNvSpPr>
                <a:spLocks noChangeAspect="1" noChangeArrowheads="1"/>
              </p:cNvSpPr>
              <p:nvPr/>
            </p:nvSpPr>
            <p:spPr bwMode="auto">
              <a:xfrm>
                <a:off x="3312" y="180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4" name="Oval 96"/>
              <p:cNvSpPr>
                <a:spLocks noChangeAspect="1" noChangeArrowheads="1"/>
              </p:cNvSpPr>
              <p:nvPr/>
            </p:nvSpPr>
            <p:spPr bwMode="auto">
              <a:xfrm>
                <a:off x="4512" y="1216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225" name="Group 97"/>
          <p:cNvGrpSpPr>
            <a:grpSpLocks/>
          </p:cNvGrpSpPr>
          <p:nvPr/>
        </p:nvGrpSpPr>
        <p:grpSpPr bwMode="auto">
          <a:xfrm>
            <a:off x="3886200" y="1854200"/>
            <a:ext cx="4968875" cy="2819400"/>
            <a:chOff x="2448" y="816"/>
            <a:chExt cx="3130" cy="1776"/>
          </a:xfrm>
        </p:grpSpPr>
        <p:grpSp>
          <p:nvGrpSpPr>
            <p:cNvPr id="48226" name="Group 98"/>
            <p:cNvGrpSpPr>
              <a:grpSpLocks/>
            </p:cNvGrpSpPr>
            <p:nvPr/>
          </p:nvGrpSpPr>
          <p:grpSpPr bwMode="auto">
            <a:xfrm>
              <a:off x="3446" y="1952"/>
              <a:ext cx="634" cy="386"/>
              <a:chOff x="1632" y="1184"/>
              <a:chExt cx="634" cy="386"/>
            </a:xfrm>
          </p:grpSpPr>
          <p:sp>
            <p:nvSpPr>
              <p:cNvPr id="48227" name="Text Box 99"/>
              <p:cNvSpPr txBox="1">
                <a:spLocks noChangeArrowheads="1"/>
              </p:cNvSpPr>
              <p:nvPr/>
            </p:nvSpPr>
            <p:spPr bwMode="auto">
              <a:xfrm>
                <a:off x="1632" y="1320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2SC</a:t>
                </a:r>
              </a:p>
            </p:txBody>
          </p:sp>
          <p:sp>
            <p:nvSpPr>
              <p:cNvPr id="48228" name="Text Box 100"/>
              <p:cNvSpPr txBox="1">
                <a:spLocks noChangeArrowheads="1"/>
              </p:cNvSpPr>
              <p:nvPr/>
            </p:nvSpPr>
            <p:spPr bwMode="auto">
              <a:xfrm>
                <a:off x="1728" y="118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48229" name="Line 101"/>
              <p:cNvSpPr>
                <a:spLocks noChangeShapeType="1"/>
              </p:cNvSpPr>
              <p:nvPr/>
            </p:nvSpPr>
            <p:spPr bwMode="auto">
              <a:xfrm>
                <a:off x="1680" y="138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30" name="Group 102"/>
            <p:cNvGrpSpPr>
              <a:grpSpLocks/>
            </p:cNvGrpSpPr>
            <p:nvPr/>
          </p:nvGrpSpPr>
          <p:grpSpPr bwMode="auto">
            <a:xfrm>
              <a:off x="4069" y="816"/>
              <a:ext cx="634" cy="386"/>
              <a:chOff x="2304" y="0"/>
              <a:chExt cx="634" cy="386"/>
            </a:xfrm>
          </p:grpSpPr>
          <p:sp>
            <p:nvSpPr>
              <p:cNvPr id="48231" name="Text Box 103"/>
              <p:cNvSpPr txBox="1">
                <a:spLocks noChangeArrowheads="1"/>
              </p:cNvSpPr>
              <p:nvPr/>
            </p:nvSpPr>
            <p:spPr bwMode="auto">
              <a:xfrm>
                <a:off x="2304" y="136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SC</a:t>
                </a:r>
              </a:p>
            </p:txBody>
          </p:sp>
          <p:sp>
            <p:nvSpPr>
              <p:cNvPr id="48232" name="Text Box 104"/>
              <p:cNvSpPr txBox="1">
                <a:spLocks noChangeArrowheads="1"/>
              </p:cNvSpPr>
              <p:nvPr/>
            </p:nvSpPr>
            <p:spPr bwMode="auto">
              <a:xfrm>
                <a:off x="236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48233" name="Freeform 105"/>
              <p:cNvSpPr>
                <a:spLocks/>
              </p:cNvSpPr>
              <p:nvPr/>
            </p:nvSpPr>
            <p:spPr bwMode="auto">
              <a:xfrm>
                <a:off x="2352" y="200"/>
                <a:ext cx="232" cy="1"/>
              </a:xfrm>
              <a:custGeom>
                <a:avLst/>
                <a:gdLst>
                  <a:gd name="T0" fmla="*/ 0 w 232"/>
                  <a:gd name="T1" fmla="*/ 0 h 1"/>
                  <a:gd name="T2" fmla="*/ 232 w 23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2" h="1">
                    <a:moveTo>
                      <a:pt x="0" y="0"/>
                    </a:moveTo>
                    <a:lnTo>
                      <a:pt x="232" y="0"/>
                    </a:ln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234" name="Group 106"/>
            <p:cNvGrpSpPr>
              <a:grpSpLocks/>
            </p:cNvGrpSpPr>
            <p:nvPr/>
          </p:nvGrpSpPr>
          <p:grpSpPr bwMode="auto">
            <a:xfrm>
              <a:off x="4653" y="816"/>
              <a:ext cx="634" cy="386"/>
              <a:chOff x="2304" y="0"/>
              <a:chExt cx="634" cy="386"/>
            </a:xfrm>
          </p:grpSpPr>
          <p:sp>
            <p:nvSpPr>
              <p:cNvPr id="48235" name="Text Box 107"/>
              <p:cNvSpPr txBox="1">
                <a:spLocks noChangeArrowheads="1"/>
              </p:cNvSpPr>
              <p:nvPr/>
            </p:nvSpPr>
            <p:spPr bwMode="auto">
              <a:xfrm>
                <a:off x="2304" y="136"/>
                <a:ext cx="6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SC</a:t>
                </a:r>
              </a:p>
            </p:txBody>
          </p:sp>
          <p:sp>
            <p:nvSpPr>
              <p:cNvPr id="48236" name="Text Box 108"/>
              <p:cNvSpPr txBox="1">
                <a:spLocks noChangeArrowheads="1"/>
              </p:cNvSpPr>
              <p:nvPr/>
            </p:nvSpPr>
            <p:spPr bwMode="auto">
              <a:xfrm>
                <a:off x="236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FF3300"/>
                    </a:solidFill>
                  </a:rPr>
                  <a:t>1</a:t>
                </a:r>
              </a:p>
            </p:txBody>
          </p:sp>
          <p:sp>
            <p:nvSpPr>
              <p:cNvPr id="48237" name="Freeform 109"/>
              <p:cNvSpPr>
                <a:spLocks/>
              </p:cNvSpPr>
              <p:nvPr/>
            </p:nvSpPr>
            <p:spPr bwMode="auto">
              <a:xfrm>
                <a:off x="2352" y="200"/>
                <a:ext cx="232" cy="1"/>
              </a:xfrm>
              <a:custGeom>
                <a:avLst/>
                <a:gdLst>
                  <a:gd name="T0" fmla="*/ 0 w 232"/>
                  <a:gd name="T1" fmla="*/ 0 h 1"/>
                  <a:gd name="T2" fmla="*/ 232 w 23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32" h="1">
                    <a:moveTo>
                      <a:pt x="0" y="0"/>
                    </a:moveTo>
                    <a:lnTo>
                      <a:pt x="232" y="0"/>
                    </a:ln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238" name="Text Box 110"/>
            <p:cNvSpPr txBox="1">
              <a:spLocks noChangeArrowheads="1"/>
            </p:cNvSpPr>
            <p:nvPr/>
          </p:nvSpPr>
          <p:spPr bwMode="auto">
            <a:xfrm>
              <a:off x="2448" y="2064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</a:rPr>
                <a:t>i</a:t>
              </a:r>
              <a:r>
                <a:rPr lang="en-US" altLang="zh-CN">
                  <a:solidFill>
                    <a:srgbClr val="FF3300"/>
                  </a:solidFill>
                </a:rPr>
                <a:t>(S)</a:t>
              </a:r>
            </a:p>
          </p:txBody>
        </p:sp>
        <p:sp>
          <p:nvSpPr>
            <p:cNvPr id="48239" name="Text Box 111"/>
            <p:cNvSpPr txBox="1">
              <a:spLocks noChangeArrowheads="1"/>
            </p:cNvSpPr>
            <p:nvPr/>
          </p:nvSpPr>
          <p:spPr bwMode="auto">
            <a:xfrm>
              <a:off x="4944" y="2304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</a:rPr>
                <a:t>0</a:t>
              </a:r>
              <a:r>
                <a:rPr lang="en-US" altLang="zh-CN">
                  <a:solidFill>
                    <a:srgbClr val="FF3300"/>
                  </a:solidFill>
                </a:rPr>
                <a:t>(S)</a:t>
              </a:r>
            </a:p>
          </p:txBody>
        </p:sp>
      </p:grpSp>
      <p:grpSp>
        <p:nvGrpSpPr>
          <p:cNvPr id="48241" name="Group 113"/>
          <p:cNvGrpSpPr>
            <a:grpSpLocks/>
          </p:cNvGrpSpPr>
          <p:nvPr/>
        </p:nvGrpSpPr>
        <p:grpSpPr bwMode="auto">
          <a:xfrm>
            <a:off x="2473325" y="5969000"/>
            <a:ext cx="3978275" cy="746125"/>
            <a:chOff x="950" y="3296"/>
            <a:chExt cx="2506" cy="470"/>
          </a:xfrm>
        </p:grpSpPr>
        <p:sp>
          <p:nvSpPr>
            <p:cNvPr id="48242" name="Text Box 114"/>
            <p:cNvSpPr txBox="1">
              <a:spLocks noChangeArrowheads="1"/>
            </p:cNvSpPr>
            <p:nvPr/>
          </p:nvSpPr>
          <p:spPr bwMode="auto">
            <a:xfrm>
              <a:off x="950" y="3386"/>
              <a:ext cx="2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h(t)=£</a:t>
              </a:r>
              <a:r>
                <a:rPr lang="en-US" altLang="zh-CN" baseline="30000">
                  <a:cs typeface="Times New Roman" pitchFamily="18" charset="0"/>
                </a:rPr>
                <a:t>–1</a:t>
              </a:r>
              <a:r>
                <a:rPr lang="en-US" altLang="zh-CN">
                  <a:cs typeface="Times New Roman" pitchFamily="18" charset="0"/>
                </a:rPr>
                <a:t>[H(S)]=            t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</a:rPr>
                <a:t>(t)</a:t>
              </a:r>
            </a:p>
          </p:txBody>
        </p:sp>
        <p:grpSp>
          <p:nvGrpSpPr>
            <p:cNvPr id="48243" name="Group 115"/>
            <p:cNvGrpSpPr>
              <a:grpSpLocks/>
            </p:cNvGrpSpPr>
            <p:nvPr/>
          </p:nvGrpSpPr>
          <p:grpSpPr bwMode="auto">
            <a:xfrm>
              <a:off x="2256" y="3296"/>
              <a:ext cx="816" cy="470"/>
              <a:chOff x="4032" y="3178"/>
              <a:chExt cx="816" cy="470"/>
            </a:xfrm>
          </p:grpSpPr>
          <p:sp>
            <p:nvSpPr>
              <p:cNvPr id="48244" name="Text Box 116"/>
              <p:cNvSpPr txBox="1">
                <a:spLocks noChangeArrowheads="1"/>
              </p:cNvSpPr>
              <p:nvPr/>
            </p:nvSpPr>
            <p:spPr bwMode="auto">
              <a:xfrm>
                <a:off x="4222" y="317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8245" name="Text Box 117"/>
              <p:cNvSpPr txBox="1">
                <a:spLocks noChangeArrowheads="1"/>
              </p:cNvSpPr>
              <p:nvPr/>
            </p:nvSpPr>
            <p:spPr bwMode="auto">
              <a:xfrm>
                <a:off x="4032" y="3360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4R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C</a:t>
                </a:r>
                <a:r>
                  <a:rPr lang="en-US" altLang="zh-CN" baseline="30000"/>
                  <a:t>2</a:t>
                </a:r>
              </a:p>
            </p:txBody>
          </p:sp>
          <p:sp>
            <p:nvSpPr>
              <p:cNvPr id="48246" name="Line 118"/>
              <p:cNvSpPr>
                <a:spLocks noChangeShapeType="1"/>
              </p:cNvSpPr>
              <p:nvPr/>
            </p:nvSpPr>
            <p:spPr bwMode="auto">
              <a:xfrm>
                <a:off x="4088" y="340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3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685800" y="4965700"/>
            <a:ext cx="2184400" cy="882650"/>
            <a:chOff x="854" y="2714"/>
            <a:chExt cx="1376" cy="556"/>
          </a:xfrm>
        </p:grpSpPr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854" y="2858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in</a:t>
              </a:r>
              <a:r>
                <a:rPr lang="en-US" altLang="zh-CN"/>
                <a:t>=</a:t>
              </a:r>
            </a:p>
          </p:txBody>
        </p:sp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248" y="271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11</a:t>
              </a:r>
              <a:endParaRPr lang="en-US" altLang="zh-CN" baseline="-25000"/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256" y="296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endParaRPr lang="en-US" altLang="zh-CN" baseline="-25000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296" y="30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1706" y="30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1692" y="298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baseline="-25000"/>
                <a:t>in</a:t>
              </a:r>
              <a:endParaRPr lang="en-US" altLang="zh-CN"/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1528" y="2880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1706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3276600" y="4991100"/>
            <a:ext cx="2514600" cy="841375"/>
            <a:chOff x="768" y="3396"/>
            <a:chExt cx="1584" cy="530"/>
          </a:xfrm>
        </p:grpSpPr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1200" y="339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12 </a:t>
              </a:r>
              <a:r>
                <a:rPr lang="en-US" altLang="zh-CN">
                  <a:sym typeface="Symbol" pitchFamily="18" charset="2"/>
                </a:rPr>
                <a:t>- </a:t>
              </a:r>
              <a:r>
                <a:rPr lang="en-US" altLang="zh-CN" baseline="-25000">
                  <a:sym typeface="Symbol" pitchFamily="18" charset="2"/>
                </a:rPr>
                <a:t>13 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768" y="355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21</a:t>
              </a:r>
              <a:r>
                <a:rPr lang="en-US" altLang="zh-CN"/>
                <a:t>=</a:t>
              </a: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1200" y="369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432" y="3638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endParaRPr lang="en-US" altLang="zh-CN" baseline="-25000"/>
            </a:p>
          </p:txBody>
        </p:sp>
      </p:grpSp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5867400" y="4978400"/>
            <a:ext cx="2438400" cy="850900"/>
            <a:chOff x="3456" y="2784"/>
            <a:chExt cx="1536" cy="536"/>
          </a:xfrm>
        </p:grpSpPr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3456" y="2928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baseline="-25000"/>
                <a:t>21</a:t>
              </a:r>
              <a:r>
                <a:rPr lang="en-US" altLang="zh-CN"/>
                <a:t>=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936" y="303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11</a:t>
              </a:r>
              <a:r>
                <a:rPr lang="en-US" altLang="zh-CN">
                  <a:sym typeface="Symbol" pitchFamily="18" charset="2"/>
                </a:rPr>
                <a:t>Z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3888" y="307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3840" y="278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12 </a:t>
              </a:r>
              <a:r>
                <a:rPr lang="en-US" altLang="zh-CN">
                  <a:sym typeface="Symbol" pitchFamily="18" charset="2"/>
                </a:rPr>
                <a:t>- </a:t>
              </a:r>
              <a:r>
                <a:rPr lang="en-US" altLang="zh-CN" baseline="-25000">
                  <a:sym typeface="Symbol" pitchFamily="18" charset="2"/>
                </a:rPr>
                <a:t>13 </a:t>
              </a: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685800" y="5969000"/>
            <a:ext cx="2438400" cy="819150"/>
            <a:chOff x="2160" y="3024"/>
            <a:chExt cx="1536" cy="516"/>
          </a:xfrm>
        </p:grpSpPr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2592" y="331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27" name="Group 23"/>
            <p:cNvGrpSpPr>
              <a:grpSpLocks/>
            </p:cNvGrpSpPr>
            <p:nvPr/>
          </p:nvGrpSpPr>
          <p:grpSpPr bwMode="auto">
            <a:xfrm>
              <a:off x="2160" y="3024"/>
              <a:ext cx="1536" cy="516"/>
              <a:chOff x="2160" y="3024"/>
              <a:chExt cx="1536" cy="516"/>
            </a:xfrm>
          </p:grpSpPr>
          <p:sp>
            <p:nvSpPr>
              <p:cNvPr id="47128" name="Text Box 24"/>
              <p:cNvSpPr txBox="1">
                <a:spLocks noChangeArrowheads="1"/>
              </p:cNvSpPr>
              <p:nvPr/>
            </p:nvSpPr>
            <p:spPr bwMode="auto">
              <a:xfrm>
                <a:off x="2160" y="316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</a:t>
                </a:r>
                <a:r>
                  <a:rPr lang="en-US" altLang="zh-CN" baseline="-25000"/>
                  <a:t>V</a:t>
                </a:r>
                <a:r>
                  <a:rPr lang="en-US" altLang="zh-CN"/>
                  <a:t>=</a:t>
                </a:r>
              </a:p>
            </p:txBody>
          </p:sp>
          <p:sp>
            <p:nvSpPr>
              <p:cNvPr id="47129" name="Text Box 25"/>
              <p:cNvSpPr txBox="1">
                <a:spLocks noChangeArrowheads="1"/>
              </p:cNvSpPr>
              <p:nvPr/>
            </p:nvSpPr>
            <p:spPr bwMode="auto">
              <a:xfrm>
                <a:off x="2774" y="3252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47130" name="Text Box 26"/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12 </a:t>
                </a:r>
                <a:r>
                  <a:rPr lang="en-US" altLang="zh-CN">
                    <a:sym typeface="Symbol" pitchFamily="18" charset="2"/>
                  </a:rPr>
                  <a:t>- </a:t>
                </a:r>
                <a:r>
                  <a:rPr lang="en-US" altLang="zh-CN" baseline="-25000">
                    <a:sym typeface="Symbol" pitchFamily="18" charset="2"/>
                  </a:rPr>
                  <a:t>13 </a:t>
                </a:r>
              </a:p>
            </p:txBody>
          </p:sp>
        </p:grpSp>
      </p:grp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3276600" y="5946775"/>
            <a:ext cx="2438400" cy="847725"/>
            <a:chOff x="2208" y="3552"/>
            <a:chExt cx="1536" cy="534"/>
          </a:xfrm>
        </p:grpSpPr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2718" y="3798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Z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auto">
            <a:xfrm>
              <a:off x="2208" y="369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</a:t>
              </a:r>
              <a:r>
                <a:rPr lang="en-US" altLang="zh-CN" baseline="-25000"/>
                <a:t>I</a:t>
              </a:r>
              <a:r>
                <a:rPr lang="en-US" altLang="zh-CN"/>
                <a:t>=</a:t>
              </a:r>
            </a:p>
          </p:txBody>
        </p:sp>
        <p:sp>
          <p:nvSpPr>
            <p:cNvPr id="47134" name="Text Box 30"/>
            <p:cNvSpPr txBox="1">
              <a:spLocks noChangeArrowheads="1"/>
            </p:cNvSpPr>
            <p:nvPr/>
          </p:nvSpPr>
          <p:spPr bwMode="auto">
            <a:xfrm>
              <a:off x="2592" y="355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12 </a:t>
              </a:r>
              <a:r>
                <a:rPr lang="en-US" altLang="zh-CN">
                  <a:sym typeface="Symbol" pitchFamily="18" charset="2"/>
                </a:rPr>
                <a:t>- </a:t>
              </a:r>
              <a:r>
                <a:rPr lang="en-US" altLang="zh-CN" baseline="-25000">
                  <a:sym typeface="Symbol" pitchFamily="18" charset="2"/>
                </a:rPr>
                <a:t>13 </a:t>
              </a:r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2592" y="385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533400" y="4445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13-3-2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网络函数的确定</a:t>
            </a:r>
          </a:p>
        </p:txBody>
      </p:sp>
      <p:grpSp>
        <p:nvGrpSpPr>
          <p:cNvPr id="47207" name="Group 103"/>
          <p:cNvGrpSpPr>
            <a:grpSpLocks/>
          </p:cNvGrpSpPr>
          <p:nvPr/>
        </p:nvGrpSpPr>
        <p:grpSpPr bwMode="auto">
          <a:xfrm>
            <a:off x="1295400" y="1041400"/>
            <a:ext cx="5622925" cy="2019300"/>
            <a:chOff x="816" y="496"/>
            <a:chExt cx="3542" cy="1272"/>
          </a:xfrm>
        </p:grpSpPr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3425" y="816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2225" y="672"/>
              <a:ext cx="840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3811" y="103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2513" y="102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3065" y="744"/>
              <a:ext cx="792" cy="1"/>
            </a:xfrm>
            <a:custGeom>
              <a:avLst/>
              <a:gdLst>
                <a:gd name="T0" fmla="*/ 0 w 792"/>
                <a:gd name="T1" fmla="*/ 0 h 1"/>
                <a:gd name="T2" fmla="*/ 792 w 79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2" h="1">
                  <a:moveTo>
                    <a:pt x="0" y="0"/>
                  </a:moveTo>
                  <a:lnTo>
                    <a:pt x="79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Freeform 39"/>
            <p:cNvSpPr>
              <a:spLocks/>
            </p:cNvSpPr>
            <p:nvPr/>
          </p:nvSpPr>
          <p:spPr bwMode="auto">
            <a:xfrm>
              <a:off x="3065" y="1530"/>
              <a:ext cx="792" cy="1"/>
            </a:xfrm>
            <a:custGeom>
              <a:avLst/>
              <a:gdLst>
                <a:gd name="T0" fmla="*/ 0 w 792"/>
                <a:gd name="T1" fmla="*/ 0 h 1"/>
                <a:gd name="T2" fmla="*/ 792 w 7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2" h="1">
                  <a:moveTo>
                    <a:pt x="0" y="0"/>
                  </a:moveTo>
                  <a:lnTo>
                    <a:pt x="79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Text Box 40"/>
            <p:cNvSpPr txBox="1">
              <a:spLocks noChangeArrowheads="1"/>
            </p:cNvSpPr>
            <p:nvPr/>
          </p:nvSpPr>
          <p:spPr bwMode="auto">
            <a:xfrm>
              <a:off x="3888" y="1024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Z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47145" name="Text Box 41"/>
            <p:cNvSpPr txBox="1">
              <a:spLocks noChangeArrowheads="1"/>
            </p:cNvSpPr>
            <p:nvPr/>
          </p:nvSpPr>
          <p:spPr bwMode="auto">
            <a:xfrm>
              <a:off x="3349" y="1017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47146" name="Text Box 42"/>
            <p:cNvSpPr txBox="1">
              <a:spLocks noChangeArrowheads="1"/>
            </p:cNvSpPr>
            <p:nvPr/>
          </p:nvSpPr>
          <p:spPr bwMode="auto">
            <a:xfrm>
              <a:off x="3425" y="12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7147" name="Freeform 43"/>
            <p:cNvSpPr>
              <a:spLocks/>
            </p:cNvSpPr>
            <p:nvPr/>
          </p:nvSpPr>
          <p:spPr bwMode="auto">
            <a:xfrm>
              <a:off x="1337" y="744"/>
              <a:ext cx="882" cy="1"/>
            </a:xfrm>
            <a:custGeom>
              <a:avLst/>
              <a:gdLst>
                <a:gd name="T0" fmla="*/ 0 w 882"/>
                <a:gd name="T1" fmla="*/ 0 h 1"/>
                <a:gd name="T2" fmla="*/ 882 w 88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2" h="1">
                  <a:moveTo>
                    <a:pt x="0" y="0"/>
                  </a:moveTo>
                  <a:lnTo>
                    <a:pt x="88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Text Box 44"/>
            <p:cNvSpPr txBox="1">
              <a:spLocks noChangeArrowheads="1"/>
            </p:cNvSpPr>
            <p:nvPr/>
          </p:nvSpPr>
          <p:spPr bwMode="auto">
            <a:xfrm>
              <a:off x="816" y="950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47149" name="Text Box 45"/>
            <p:cNvSpPr txBox="1">
              <a:spLocks noChangeArrowheads="1"/>
            </p:cNvSpPr>
            <p:nvPr/>
          </p:nvSpPr>
          <p:spPr bwMode="auto">
            <a:xfrm>
              <a:off x="3881" y="768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47150" name="Text Box 46"/>
            <p:cNvSpPr txBox="1">
              <a:spLocks noChangeArrowheads="1"/>
            </p:cNvSpPr>
            <p:nvPr/>
          </p:nvSpPr>
          <p:spPr bwMode="auto">
            <a:xfrm>
              <a:off x="1601" y="74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47151" name="Text Box 47"/>
            <p:cNvSpPr txBox="1">
              <a:spLocks noChangeArrowheads="1"/>
            </p:cNvSpPr>
            <p:nvPr/>
          </p:nvSpPr>
          <p:spPr bwMode="auto">
            <a:xfrm>
              <a:off x="1601" y="11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1505" y="1008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(S)</a:t>
              </a:r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3860" y="81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Oval 51"/>
            <p:cNvSpPr>
              <a:spLocks noChangeAspect="1" noChangeArrowheads="1"/>
            </p:cNvSpPr>
            <p:nvPr/>
          </p:nvSpPr>
          <p:spPr bwMode="auto">
            <a:xfrm>
              <a:off x="3757" y="532"/>
              <a:ext cx="159" cy="1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Text Box 52"/>
            <p:cNvSpPr txBox="1">
              <a:spLocks noChangeArrowheads="1"/>
            </p:cNvSpPr>
            <p:nvPr/>
          </p:nvSpPr>
          <p:spPr bwMode="auto">
            <a:xfrm>
              <a:off x="3749" y="50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158" name="Oval 54"/>
            <p:cNvSpPr>
              <a:spLocks noChangeAspect="1" noChangeArrowheads="1"/>
            </p:cNvSpPr>
            <p:nvPr/>
          </p:nvSpPr>
          <p:spPr bwMode="auto">
            <a:xfrm>
              <a:off x="3781" y="1582"/>
              <a:ext cx="159" cy="1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55"/>
            <p:cNvSpPr txBox="1">
              <a:spLocks noChangeArrowheads="1"/>
            </p:cNvSpPr>
            <p:nvPr/>
          </p:nvSpPr>
          <p:spPr bwMode="auto">
            <a:xfrm>
              <a:off x="3773" y="15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47160" name="Group 56"/>
            <p:cNvGrpSpPr>
              <a:grpSpLocks/>
            </p:cNvGrpSpPr>
            <p:nvPr/>
          </p:nvGrpSpPr>
          <p:grpSpPr bwMode="auto">
            <a:xfrm>
              <a:off x="1217" y="996"/>
              <a:ext cx="240" cy="227"/>
              <a:chOff x="1479" y="1536"/>
              <a:chExt cx="240" cy="227"/>
            </a:xfrm>
          </p:grpSpPr>
          <p:sp>
            <p:nvSpPr>
              <p:cNvPr id="47161" name="Oval 57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2" name="Line 58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63" name="Freeform 59"/>
            <p:cNvSpPr>
              <a:spLocks/>
            </p:cNvSpPr>
            <p:nvPr/>
          </p:nvSpPr>
          <p:spPr bwMode="auto">
            <a:xfrm>
              <a:off x="1337" y="1536"/>
              <a:ext cx="888" cy="3"/>
            </a:xfrm>
            <a:custGeom>
              <a:avLst/>
              <a:gdLst>
                <a:gd name="T0" fmla="*/ 0 w 888"/>
                <a:gd name="T1" fmla="*/ 3 h 3"/>
                <a:gd name="T2" fmla="*/ 888 w 888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8" h="3">
                  <a:moveTo>
                    <a:pt x="0" y="3"/>
                  </a:moveTo>
                  <a:lnTo>
                    <a:pt x="8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Oval 61"/>
            <p:cNvSpPr>
              <a:spLocks noChangeAspect="1" noChangeArrowheads="1"/>
            </p:cNvSpPr>
            <p:nvPr/>
          </p:nvSpPr>
          <p:spPr bwMode="auto">
            <a:xfrm>
              <a:off x="1263" y="522"/>
              <a:ext cx="159" cy="15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Text Box 62"/>
            <p:cNvSpPr txBox="1">
              <a:spLocks noChangeArrowheads="1"/>
            </p:cNvSpPr>
            <p:nvPr/>
          </p:nvSpPr>
          <p:spPr bwMode="auto">
            <a:xfrm>
              <a:off x="1255" y="4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167" name="Freeform 63"/>
            <p:cNvSpPr>
              <a:spLocks/>
            </p:cNvSpPr>
            <p:nvPr/>
          </p:nvSpPr>
          <p:spPr bwMode="auto">
            <a:xfrm>
              <a:off x="1337" y="744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Freeform 64"/>
            <p:cNvSpPr>
              <a:spLocks/>
            </p:cNvSpPr>
            <p:nvPr/>
          </p:nvSpPr>
          <p:spPr bwMode="auto">
            <a:xfrm>
              <a:off x="1337" y="1212"/>
              <a:ext cx="1" cy="324"/>
            </a:xfrm>
            <a:custGeom>
              <a:avLst/>
              <a:gdLst>
                <a:gd name="T0" fmla="*/ 0 w 1"/>
                <a:gd name="T1" fmla="*/ 0 h 324"/>
                <a:gd name="T2" fmla="*/ 1 w 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24">
                  <a:moveTo>
                    <a:pt x="0" y="0"/>
                  </a:moveTo>
                  <a:lnTo>
                    <a:pt x="1" y="3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>
              <a:off x="3860" y="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>
              <a:off x="3850" y="128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flipV="1">
              <a:off x="1334" y="7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>
              <a:off x="1334" y="14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>
              <a:off x="1258" y="1676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7" name="Text Box 73"/>
          <p:cNvSpPr txBox="1">
            <a:spLocks noChangeArrowheads="1"/>
          </p:cNvSpPr>
          <p:nvPr/>
        </p:nvSpPr>
        <p:spPr bwMode="auto">
          <a:xfrm>
            <a:off x="1143000" y="3306763"/>
            <a:ext cx="291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Y</a:t>
            </a:r>
            <a:r>
              <a:rPr lang="en-US" altLang="zh-CN" sz="2800" baseline="-25000"/>
              <a:t>n</a:t>
            </a:r>
            <a:r>
              <a:rPr lang="en-US" altLang="zh-CN" sz="2800"/>
              <a:t>(S)E(S) =I</a:t>
            </a:r>
            <a:r>
              <a:rPr lang="en-US" altLang="zh-CN" sz="2800" baseline="-25000"/>
              <a:t>nS</a:t>
            </a:r>
            <a:r>
              <a:rPr lang="en-US" altLang="zh-CN" sz="2800"/>
              <a:t>(S)</a:t>
            </a:r>
          </a:p>
        </p:txBody>
      </p:sp>
      <p:grpSp>
        <p:nvGrpSpPr>
          <p:cNvPr id="47184" name="Group 80"/>
          <p:cNvGrpSpPr>
            <a:grpSpLocks/>
          </p:cNvGrpSpPr>
          <p:nvPr/>
        </p:nvGrpSpPr>
        <p:grpSpPr bwMode="auto">
          <a:xfrm>
            <a:off x="4556125" y="3302000"/>
            <a:ext cx="3332163" cy="523875"/>
            <a:chOff x="2870" y="2183"/>
            <a:chExt cx="2099" cy="330"/>
          </a:xfrm>
        </p:grpSpPr>
        <p:sp>
          <p:nvSpPr>
            <p:cNvPr id="47178" name="Text Box 74"/>
            <p:cNvSpPr txBox="1">
              <a:spLocks noChangeArrowheads="1"/>
            </p:cNvSpPr>
            <p:nvPr/>
          </p:nvSpPr>
          <p:spPr bwMode="auto">
            <a:xfrm>
              <a:off x="2870" y="2186"/>
              <a:ext cx="2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I</a:t>
              </a:r>
              <a:r>
                <a:rPr lang="en-US" altLang="zh-CN" sz="2800" baseline="-25000"/>
                <a:t>nS</a:t>
              </a:r>
              <a:r>
                <a:rPr lang="en-US" altLang="zh-CN" sz="2800"/>
                <a:t>(S)</a:t>
              </a:r>
              <a:r>
                <a:rPr lang="en-US" altLang="zh-CN"/>
                <a:t>=  I</a:t>
              </a:r>
              <a:r>
                <a:rPr lang="en-US" altLang="zh-CN" baseline="-25000"/>
                <a:t>1</a:t>
              </a:r>
              <a:r>
                <a:rPr lang="en-US" altLang="zh-CN"/>
                <a:t>(S) 0         0</a:t>
              </a:r>
            </a:p>
          </p:txBody>
        </p:sp>
        <p:sp>
          <p:nvSpPr>
            <p:cNvPr id="47179" name="AutoShape 75"/>
            <p:cNvSpPr>
              <a:spLocks noChangeArrowheads="1"/>
            </p:cNvSpPr>
            <p:nvPr/>
          </p:nvSpPr>
          <p:spPr bwMode="auto">
            <a:xfrm>
              <a:off x="3592" y="2288"/>
              <a:ext cx="1200" cy="144"/>
            </a:xfrm>
            <a:prstGeom prst="bracketPair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0" name="Text Box 76"/>
            <p:cNvSpPr txBox="1">
              <a:spLocks noChangeArrowheads="1"/>
            </p:cNvSpPr>
            <p:nvPr/>
          </p:nvSpPr>
          <p:spPr bwMode="auto">
            <a:xfrm>
              <a:off x="4768" y="2183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</a:t>
              </a:r>
            </a:p>
          </p:txBody>
        </p:sp>
        <p:sp>
          <p:nvSpPr>
            <p:cNvPr id="47181" name="Text Box 77"/>
            <p:cNvSpPr txBox="1">
              <a:spLocks noChangeArrowheads="1"/>
            </p:cNvSpPr>
            <p:nvPr/>
          </p:nvSpPr>
          <p:spPr bwMode="auto">
            <a:xfrm>
              <a:off x="4188" y="2248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  <p:sp>
          <p:nvSpPr>
            <p:cNvPr id="47182" name="Text Box 78"/>
            <p:cNvSpPr txBox="1">
              <a:spLocks noChangeArrowheads="1"/>
            </p:cNvSpPr>
            <p:nvPr/>
          </p:nvSpPr>
          <p:spPr bwMode="auto">
            <a:xfrm>
              <a:off x="4300" y="2248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  <p:sp>
          <p:nvSpPr>
            <p:cNvPr id="47183" name="Text Box 79"/>
            <p:cNvSpPr txBox="1">
              <a:spLocks noChangeArrowheads="1"/>
            </p:cNvSpPr>
            <p:nvPr/>
          </p:nvSpPr>
          <p:spPr bwMode="auto">
            <a:xfrm>
              <a:off x="4420" y="2248"/>
              <a:ext cx="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</a:rPr>
                <a:t>•</a:t>
              </a:r>
              <a:endParaRPr lang="en-US" altLang="zh-CN" sz="2000"/>
            </a:p>
          </p:txBody>
        </p:sp>
      </p:grpSp>
      <p:grpSp>
        <p:nvGrpSpPr>
          <p:cNvPr id="47194" name="Group 90"/>
          <p:cNvGrpSpPr>
            <a:grpSpLocks/>
          </p:cNvGrpSpPr>
          <p:nvPr/>
        </p:nvGrpSpPr>
        <p:grpSpPr bwMode="auto">
          <a:xfrm>
            <a:off x="673100" y="3987800"/>
            <a:ext cx="2895600" cy="854075"/>
            <a:chOff x="480" y="2544"/>
            <a:chExt cx="1824" cy="538"/>
          </a:xfrm>
        </p:grpSpPr>
        <p:sp>
          <p:nvSpPr>
            <p:cNvPr id="47186" name="Text Box 82"/>
            <p:cNvSpPr txBox="1">
              <a:spLocks noChangeArrowheads="1"/>
            </p:cNvSpPr>
            <p:nvPr/>
          </p:nvSpPr>
          <p:spPr bwMode="auto">
            <a:xfrm>
              <a:off x="480" y="26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E</a:t>
              </a:r>
              <a:r>
                <a:rPr lang="en-US" altLang="zh-CN" baseline="-25000"/>
                <a:t>1</a:t>
              </a:r>
              <a:r>
                <a:rPr lang="en-US" altLang="zh-CN"/>
                <a:t>(S)=       I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47187" name="Text Box 83"/>
            <p:cNvSpPr txBox="1">
              <a:spLocks noChangeArrowheads="1"/>
            </p:cNvSpPr>
            <p:nvPr/>
          </p:nvSpPr>
          <p:spPr bwMode="auto">
            <a:xfrm>
              <a:off x="1066" y="254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11</a:t>
              </a:r>
              <a:endParaRPr lang="en-US" altLang="zh-CN" baseline="-25000"/>
            </a:p>
          </p:txBody>
        </p:sp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1074" y="279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endParaRPr lang="en-US" altLang="zh-CN" baseline="-25000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1114" y="284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95" name="Group 91"/>
          <p:cNvGrpSpPr>
            <a:grpSpLocks/>
          </p:cNvGrpSpPr>
          <p:nvPr/>
        </p:nvGrpSpPr>
        <p:grpSpPr bwMode="auto">
          <a:xfrm>
            <a:off x="3276600" y="3987800"/>
            <a:ext cx="2895600" cy="854075"/>
            <a:chOff x="480" y="2544"/>
            <a:chExt cx="1824" cy="538"/>
          </a:xfrm>
        </p:grpSpPr>
        <p:sp>
          <p:nvSpPr>
            <p:cNvPr id="47196" name="Text Box 92"/>
            <p:cNvSpPr txBox="1">
              <a:spLocks noChangeArrowheads="1"/>
            </p:cNvSpPr>
            <p:nvPr/>
          </p:nvSpPr>
          <p:spPr bwMode="auto">
            <a:xfrm>
              <a:off x="480" y="26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E</a:t>
              </a:r>
              <a:r>
                <a:rPr lang="en-US" altLang="zh-CN" baseline="-25000"/>
                <a:t>2</a:t>
              </a:r>
              <a:r>
                <a:rPr lang="en-US" altLang="zh-CN"/>
                <a:t>(S)=       I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47197" name="Text Box 93"/>
            <p:cNvSpPr txBox="1">
              <a:spLocks noChangeArrowheads="1"/>
            </p:cNvSpPr>
            <p:nvPr/>
          </p:nvSpPr>
          <p:spPr bwMode="auto">
            <a:xfrm>
              <a:off x="1066" y="254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12</a:t>
              </a:r>
              <a:endParaRPr lang="en-US" altLang="zh-CN" baseline="-25000"/>
            </a:p>
          </p:txBody>
        </p:sp>
        <p:sp>
          <p:nvSpPr>
            <p:cNvPr id="47198" name="Text Box 94"/>
            <p:cNvSpPr txBox="1">
              <a:spLocks noChangeArrowheads="1"/>
            </p:cNvSpPr>
            <p:nvPr/>
          </p:nvSpPr>
          <p:spPr bwMode="auto">
            <a:xfrm>
              <a:off x="1074" y="279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endParaRPr lang="en-US" altLang="zh-CN" baseline="-25000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>
              <a:off x="1114" y="284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00" name="Group 96"/>
          <p:cNvGrpSpPr>
            <a:grpSpLocks/>
          </p:cNvGrpSpPr>
          <p:nvPr/>
        </p:nvGrpSpPr>
        <p:grpSpPr bwMode="auto">
          <a:xfrm>
            <a:off x="5867400" y="3987800"/>
            <a:ext cx="2895600" cy="854075"/>
            <a:chOff x="480" y="2544"/>
            <a:chExt cx="1824" cy="538"/>
          </a:xfrm>
        </p:grpSpPr>
        <p:sp>
          <p:nvSpPr>
            <p:cNvPr id="47201" name="Text Box 97"/>
            <p:cNvSpPr txBox="1">
              <a:spLocks noChangeArrowheads="1"/>
            </p:cNvSpPr>
            <p:nvPr/>
          </p:nvSpPr>
          <p:spPr bwMode="auto">
            <a:xfrm>
              <a:off x="480" y="26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E</a:t>
              </a:r>
              <a:r>
                <a:rPr lang="en-US" altLang="zh-CN" baseline="-25000"/>
                <a:t>3</a:t>
              </a:r>
              <a:r>
                <a:rPr lang="en-US" altLang="zh-CN"/>
                <a:t>(S)=       I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47202" name="Text Box 98"/>
            <p:cNvSpPr txBox="1">
              <a:spLocks noChangeArrowheads="1"/>
            </p:cNvSpPr>
            <p:nvPr/>
          </p:nvSpPr>
          <p:spPr bwMode="auto">
            <a:xfrm>
              <a:off x="1066" y="254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r>
                <a:rPr lang="en-US" altLang="zh-CN" baseline="-25000">
                  <a:sym typeface="Symbol" pitchFamily="18" charset="2"/>
                </a:rPr>
                <a:t>13</a:t>
              </a:r>
              <a:endParaRPr lang="en-US" altLang="zh-CN" baseline="-25000"/>
            </a:p>
          </p:txBody>
        </p:sp>
        <p:sp>
          <p:nvSpPr>
            <p:cNvPr id="47203" name="Text Box 99"/>
            <p:cNvSpPr txBox="1">
              <a:spLocks noChangeArrowheads="1"/>
            </p:cNvSpPr>
            <p:nvPr/>
          </p:nvSpPr>
          <p:spPr bwMode="auto">
            <a:xfrm>
              <a:off x="1074" y="279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</a:t>
              </a:r>
              <a:endParaRPr lang="en-US" altLang="zh-CN" baseline="-25000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>
              <a:off x="1114" y="284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6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552450" y="24511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13-3-3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网络函数的一般性质</a:t>
            </a:r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1085850" y="3022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网络函数是复频率变量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的实系数有理函数</a:t>
            </a:r>
          </a:p>
        </p:txBody>
      </p:sp>
      <p:grpSp>
        <p:nvGrpSpPr>
          <p:cNvPr id="21700" name="Group 196"/>
          <p:cNvGrpSpPr>
            <a:grpSpLocks/>
          </p:cNvGrpSpPr>
          <p:nvPr/>
        </p:nvGrpSpPr>
        <p:grpSpPr bwMode="auto">
          <a:xfrm>
            <a:off x="936625" y="3668713"/>
            <a:ext cx="2047875" cy="815975"/>
            <a:chOff x="590" y="935"/>
            <a:chExt cx="1290" cy="514"/>
          </a:xfrm>
        </p:grpSpPr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590" y="1043"/>
              <a:ext cx="11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H(S)=           </a:t>
              </a:r>
            </a:p>
          </p:txBody>
        </p:sp>
        <p:grpSp>
          <p:nvGrpSpPr>
            <p:cNvPr id="21580" name="Group 76"/>
            <p:cNvGrpSpPr>
              <a:grpSpLocks/>
            </p:cNvGrpSpPr>
            <p:nvPr/>
          </p:nvGrpSpPr>
          <p:grpSpPr bwMode="auto">
            <a:xfrm>
              <a:off x="1092" y="935"/>
              <a:ext cx="788" cy="514"/>
              <a:chOff x="1862" y="1886"/>
              <a:chExt cx="788" cy="514"/>
            </a:xfrm>
          </p:grpSpPr>
          <p:sp>
            <p:nvSpPr>
              <p:cNvPr id="21576" name="Text Box 72"/>
              <p:cNvSpPr txBox="1">
                <a:spLocks noChangeArrowheads="1"/>
              </p:cNvSpPr>
              <p:nvPr/>
            </p:nvSpPr>
            <p:spPr bwMode="auto">
              <a:xfrm>
                <a:off x="1862" y="1886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1577" name="Text Box 73"/>
              <p:cNvSpPr txBox="1">
                <a:spLocks noChangeArrowheads="1"/>
              </p:cNvSpPr>
              <p:nvPr/>
            </p:nvSpPr>
            <p:spPr bwMode="auto">
              <a:xfrm>
                <a:off x="1872" y="2112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797" name="Group 293"/>
          <p:cNvGrpSpPr>
            <a:grpSpLocks/>
          </p:cNvGrpSpPr>
          <p:nvPr/>
        </p:nvGrpSpPr>
        <p:grpSpPr bwMode="auto">
          <a:xfrm>
            <a:off x="1371600" y="4470400"/>
            <a:ext cx="2498725" cy="1363663"/>
            <a:chOff x="3716" y="765"/>
            <a:chExt cx="1574" cy="859"/>
          </a:xfrm>
        </p:grpSpPr>
        <p:grpSp>
          <p:nvGrpSpPr>
            <p:cNvPr id="21594" name="Group 90"/>
            <p:cNvGrpSpPr>
              <a:grpSpLocks/>
            </p:cNvGrpSpPr>
            <p:nvPr/>
          </p:nvGrpSpPr>
          <p:grpSpPr bwMode="auto">
            <a:xfrm>
              <a:off x="4090" y="765"/>
              <a:ext cx="1200" cy="459"/>
              <a:chOff x="4090" y="1308"/>
              <a:chExt cx="1200" cy="459"/>
            </a:xfrm>
          </p:grpSpPr>
          <p:grpSp>
            <p:nvGrpSpPr>
              <p:cNvPr id="21593" name="Group 89"/>
              <p:cNvGrpSpPr>
                <a:grpSpLocks/>
              </p:cNvGrpSpPr>
              <p:nvPr/>
            </p:nvGrpSpPr>
            <p:grpSpPr bwMode="auto">
              <a:xfrm>
                <a:off x="4090" y="1380"/>
                <a:ext cx="1200" cy="387"/>
                <a:chOff x="4090" y="1368"/>
                <a:chExt cx="1200" cy="387"/>
              </a:xfrm>
            </p:grpSpPr>
            <p:sp>
              <p:nvSpPr>
                <p:cNvPr id="2158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090" y="1368"/>
                  <a:ext cx="12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sym typeface="Symbol" pitchFamily="18" charset="2"/>
                    </a:rPr>
                    <a:t>(S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–z</a:t>
                  </a:r>
                  <a:r>
                    <a:rPr lang="en-US" altLang="zh-CN" baseline="-25000">
                      <a:cs typeface="Times New Roman" pitchFamily="18" charset="0"/>
                      <a:sym typeface="Symbol" pitchFamily="18" charset="2"/>
                    </a:rPr>
                    <a:t>i </a:t>
                  </a:r>
                  <a:r>
                    <a:rPr lang="en-US" altLang="zh-CN">
                      <a:sym typeface="Symbol" pitchFamily="18" charset="2"/>
                    </a:rPr>
                    <a:t>)</a:t>
                  </a:r>
                </a:p>
              </p:txBody>
            </p:sp>
            <p:sp>
              <p:nvSpPr>
                <p:cNvPr id="2158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116" y="1563"/>
                  <a:ext cx="53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i=1</a:t>
                  </a:r>
                </a:p>
              </p:txBody>
            </p:sp>
          </p:grpSp>
          <p:sp>
            <p:nvSpPr>
              <p:cNvPr id="21585" name="Text Box 81"/>
              <p:cNvSpPr txBox="1">
                <a:spLocks noChangeArrowheads="1"/>
              </p:cNvSpPr>
              <p:nvPr/>
            </p:nvSpPr>
            <p:spPr bwMode="auto">
              <a:xfrm>
                <a:off x="4138" y="1308"/>
                <a:ext cx="44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m</a:t>
                </a:r>
              </a:p>
            </p:txBody>
          </p:sp>
        </p:grpSp>
        <p:sp>
          <p:nvSpPr>
            <p:cNvPr id="21588" name="Text Box 84"/>
            <p:cNvSpPr txBox="1">
              <a:spLocks noChangeArrowheads="1"/>
            </p:cNvSpPr>
            <p:nvPr/>
          </p:nvSpPr>
          <p:spPr bwMode="auto">
            <a:xfrm>
              <a:off x="4104" y="1239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(S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–p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j </a:t>
              </a:r>
              <a:r>
                <a:rPr lang="en-US" altLang="zh-CN">
                  <a:sym typeface="Symbol" pitchFamily="18" charset="2"/>
                </a:rPr>
                <a:t>)</a:t>
              </a:r>
            </a:p>
          </p:txBody>
        </p:sp>
        <p:sp>
          <p:nvSpPr>
            <p:cNvPr id="21589" name="Text Box 85"/>
            <p:cNvSpPr txBox="1">
              <a:spLocks noChangeArrowheads="1"/>
            </p:cNvSpPr>
            <p:nvPr/>
          </p:nvSpPr>
          <p:spPr bwMode="auto">
            <a:xfrm>
              <a:off x="4120" y="1432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/>
                <a:t>j=1</a:t>
              </a:r>
            </a:p>
          </p:txBody>
        </p:sp>
        <p:sp>
          <p:nvSpPr>
            <p:cNvPr id="21590" name="Text Box 86"/>
            <p:cNvSpPr txBox="1">
              <a:spLocks noChangeArrowheads="1"/>
            </p:cNvSpPr>
            <p:nvPr/>
          </p:nvSpPr>
          <p:spPr bwMode="auto">
            <a:xfrm>
              <a:off x="4150" y="1149"/>
              <a:ext cx="4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n</a:t>
              </a:r>
            </a:p>
          </p:txBody>
        </p:sp>
        <p:sp>
          <p:nvSpPr>
            <p:cNvPr id="21592" name="Line 88"/>
            <p:cNvSpPr>
              <a:spLocks noChangeShapeType="1"/>
            </p:cNvSpPr>
            <p:nvPr/>
          </p:nvSpPr>
          <p:spPr bwMode="auto">
            <a:xfrm>
              <a:off x="4104" y="120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9" name="Text Box 195"/>
            <p:cNvSpPr txBox="1">
              <a:spLocks noChangeArrowheads="1"/>
            </p:cNvSpPr>
            <p:nvPr/>
          </p:nvSpPr>
          <p:spPr bwMode="auto">
            <a:xfrm>
              <a:off x="3716" y="1064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=H</a:t>
              </a:r>
              <a:r>
                <a:rPr lang="en-US" altLang="zh-CN" baseline="-25000"/>
                <a:t>0</a:t>
              </a:r>
            </a:p>
          </p:txBody>
        </p:sp>
      </p:grp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1447800" y="5867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网络函数的零点和极点</a:t>
            </a:r>
          </a:p>
        </p:txBody>
      </p:sp>
      <p:grpSp>
        <p:nvGrpSpPr>
          <p:cNvPr id="21892" name="Group 388"/>
          <p:cNvGrpSpPr>
            <a:grpSpLocks/>
          </p:cNvGrpSpPr>
          <p:nvPr/>
        </p:nvGrpSpPr>
        <p:grpSpPr bwMode="auto">
          <a:xfrm>
            <a:off x="685800" y="304800"/>
            <a:ext cx="7620000" cy="1828800"/>
            <a:chOff x="432" y="192"/>
            <a:chExt cx="4800" cy="1152"/>
          </a:xfrm>
        </p:grpSpPr>
        <p:grpSp>
          <p:nvGrpSpPr>
            <p:cNvPr id="21862" name="Group 358"/>
            <p:cNvGrpSpPr>
              <a:grpSpLocks/>
            </p:cNvGrpSpPr>
            <p:nvPr/>
          </p:nvGrpSpPr>
          <p:grpSpPr bwMode="auto">
            <a:xfrm>
              <a:off x="432" y="192"/>
              <a:ext cx="1376" cy="556"/>
              <a:chOff x="854" y="2714"/>
              <a:chExt cx="1376" cy="556"/>
            </a:xfrm>
          </p:grpSpPr>
          <p:sp>
            <p:nvSpPr>
              <p:cNvPr id="21863" name="Text Box 359"/>
              <p:cNvSpPr txBox="1">
                <a:spLocks noChangeArrowheads="1"/>
              </p:cNvSpPr>
              <p:nvPr/>
            </p:nvSpPr>
            <p:spPr bwMode="auto">
              <a:xfrm>
                <a:off x="854" y="285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Z</a:t>
                </a:r>
                <a:r>
                  <a:rPr lang="en-US" altLang="zh-CN" baseline="-25000"/>
                  <a:t>in</a:t>
                </a:r>
                <a:r>
                  <a:rPr lang="en-US" altLang="zh-CN"/>
                  <a:t>=</a:t>
                </a:r>
              </a:p>
            </p:txBody>
          </p:sp>
          <p:sp>
            <p:nvSpPr>
              <p:cNvPr id="21864" name="Text Box 360"/>
              <p:cNvSpPr txBox="1">
                <a:spLocks noChangeArrowheads="1"/>
              </p:cNvSpPr>
              <p:nvPr/>
            </p:nvSpPr>
            <p:spPr bwMode="auto">
              <a:xfrm>
                <a:off x="1248" y="2714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11</a:t>
                </a:r>
                <a:endParaRPr lang="en-US" altLang="zh-CN" baseline="-25000"/>
              </a:p>
            </p:txBody>
          </p:sp>
          <p:sp>
            <p:nvSpPr>
              <p:cNvPr id="21865" name="Text Box 361"/>
              <p:cNvSpPr txBox="1">
                <a:spLocks noChangeArrowheads="1"/>
              </p:cNvSpPr>
              <p:nvPr/>
            </p:nvSpPr>
            <p:spPr bwMode="auto">
              <a:xfrm>
                <a:off x="1256" y="2964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endParaRPr lang="en-US" altLang="zh-CN" baseline="-25000"/>
              </a:p>
            </p:txBody>
          </p:sp>
          <p:sp>
            <p:nvSpPr>
              <p:cNvPr id="21866" name="Line 362"/>
              <p:cNvSpPr>
                <a:spLocks noChangeShapeType="1"/>
              </p:cNvSpPr>
              <p:nvPr/>
            </p:nvSpPr>
            <p:spPr bwMode="auto">
              <a:xfrm>
                <a:off x="1296" y="30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7" name="Line 363"/>
              <p:cNvSpPr>
                <a:spLocks noChangeShapeType="1"/>
              </p:cNvSpPr>
              <p:nvPr/>
            </p:nvSpPr>
            <p:spPr bwMode="auto">
              <a:xfrm>
                <a:off x="1706" y="30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8" name="Text Box 364"/>
              <p:cNvSpPr txBox="1">
                <a:spLocks noChangeArrowheads="1"/>
              </p:cNvSpPr>
              <p:nvPr/>
            </p:nvSpPr>
            <p:spPr bwMode="auto">
              <a:xfrm>
                <a:off x="1692" y="2982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Y</a:t>
                </a:r>
                <a:r>
                  <a:rPr lang="en-US" altLang="zh-CN" baseline="-25000"/>
                  <a:t>in</a:t>
                </a:r>
                <a:endParaRPr lang="en-US" altLang="zh-CN"/>
              </a:p>
            </p:txBody>
          </p:sp>
          <p:sp>
            <p:nvSpPr>
              <p:cNvPr id="21869" name="Text Box 365"/>
              <p:cNvSpPr txBox="1">
                <a:spLocks noChangeArrowheads="1"/>
              </p:cNvSpPr>
              <p:nvPr/>
            </p:nvSpPr>
            <p:spPr bwMode="auto">
              <a:xfrm>
                <a:off x="1528" y="2880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=</a:t>
                </a:r>
              </a:p>
            </p:txBody>
          </p:sp>
          <p:sp>
            <p:nvSpPr>
              <p:cNvPr id="21870" name="Text Box 366"/>
              <p:cNvSpPr txBox="1">
                <a:spLocks noChangeArrowheads="1"/>
              </p:cNvSpPr>
              <p:nvPr/>
            </p:nvSpPr>
            <p:spPr bwMode="auto">
              <a:xfrm>
                <a:off x="1706" y="27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grpSp>
          <p:nvGrpSpPr>
            <p:cNvPr id="21871" name="Group 367"/>
            <p:cNvGrpSpPr>
              <a:grpSpLocks/>
            </p:cNvGrpSpPr>
            <p:nvPr/>
          </p:nvGrpSpPr>
          <p:grpSpPr bwMode="auto">
            <a:xfrm>
              <a:off x="2064" y="208"/>
              <a:ext cx="1584" cy="530"/>
              <a:chOff x="768" y="3396"/>
              <a:chExt cx="1584" cy="530"/>
            </a:xfrm>
          </p:grpSpPr>
          <p:sp>
            <p:nvSpPr>
              <p:cNvPr id="21872" name="Text Box 368"/>
              <p:cNvSpPr txBox="1">
                <a:spLocks noChangeArrowheads="1"/>
              </p:cNvSpPr>
              <p:nvPr/>
            </p:nvSpPr>
            <p:spPr bwMode="auto">
              <a:xfrm>
                <a:off x="1200" y="3396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12 </a:t>
                </a:r>
                <a:r>
                  <a:rPr lang="en-US" altLang="zh-CN">
                    <a:sym typeface="Symbol" pitchFamily="18" charset="2"/>
                  </a:rPr>
                  <a:t>- </a:t>
                </a:r>
                <a:r>
                  <a:rPr lang="en-US" altLang="zh-CN" baseline="-25000">
                    <a:sym typeface="Symbol" pitchFamily="18" charset="2"/>
                  </a:rPr>
                  <a:t>13 </a:t>
                </a:r>
              </a:p>
            </p:txBody>
          </p:sp>
          <p:sp>
            <p:nvSpPr>
              <p:cNvPr id="21873" name="Text Box 369"/>
              <p:cNvSpPr txBox="1">
                <a:spLocks noChangeArrowheads="1"/>
              </p:cNvSpPr>
              <p:nvPr/>
            </p:nvSpPr>
            <p:spPr bwMode="auto">
              <a:xfrm>
                <a:off x="768" y="3552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Z</a:t>
                </a:r>
                <a:r>
                  <a:rPr lang="en-US" altLang="zh-CN" baseline="-25000"/>
                  <a:t>21</a:t>
                </a:r>
                <a:r>
                  <a:rPr lang="en-US" altLang="zh-CN"/>
                  <a:t>=</a:t>
                </a:r>
              </a:p>
            </p:txBody>
          </p:sp>
          <p:sp>
            <p:nvSpPr>
              <p:cNvPr id="21874" name="Line 370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5" name="Text Box 371"/>
              <p:cNvSpPr txBox="1">
                <a:spLocks noChangeArrowheads="1"/>
              </p:cNvSpPr>
              <p:nvPr/>
            </p:nvSpPr>
            <p:spPr bwMode="auto">
              <a:xfrm>
                <a:off x="1432" y="3638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endParaRPr lang="en-US" altLang="zh-CN" baseline="-25000"/>
              </a:p>
            </p:txBody>
          </p:sp>
        </p:grpSp>
        <p:grpSp>
          <p:nvGrpSpPr>
            <p:cNvPr id="21876" name="Group 372"/>
            <p:cNvGrpSpPr>
              <a:grpSpLocks/>
            </p:cNvGrpSpPr>
            <p:nvPr/>
          </p:nvGrpSpPr>
          <p:grpSpPr bwMode="auto">
            <a:xfrm>
              <a:off x="3696" y="200"/>
              <a:ext cx="1536" cy="536"/>
              <a:chOff x="3456" y="2784"/>
              <a:chExt cx="1536" cy="536"/>
            </a:xfrm>
          </p:grpSpPr>
          <p:sp>
            <p:nvSpPr>
              <p:cNvPr id="21877" name="Text Box 373"/>
              <p:cNvSpPr txBox="1">
                <a:spLocks noChangeArrowheads="1"/>
              </p:cNvSpPr>
              <p:nvPr/>
            </p:nvSpPr>
            <p:spPr bwMode="auto">
              <a:xfrm>
                <a:off x="3456" y="2928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Y</a:t>
                </a:r>
                <a:r>
                  <a:rPr lang="en-US" altLang="zh-CN" baseline="-25000"/>
                  <a:t>21</a:t>
                </a:r>
                <a:r>
                  <a:rPr lang="en-US" altLang="zh-CN"/>
                  <a:t>=</a:t>
                </a:r>
              </a:p>
            </p:txBody>
          </p:sp>
          <p:sp>
            <p:nvSpPr>
              <p:cNvPr id="21878" name="Text Box 374"/>
              <p:cNvSpPr txBox="1">
                <a:spLocks noChangeArrowheads="1"/>
              </p:cNvSpPr>
              <p:nvPr/>
            </p:nvSpPr>
            <p:spPr bwMode="auto">
              <a:xfrm>
                <a:off x="3936" y="3032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11</a:t>
                </a:r>
                <a:r>
                  <a:rPr lang="en-US" altLang="zh-CN">
                    <a:sym typeface="Symbol" pitchFamily="18" charset="2"/>
                  </a:rPr>
                  <a:t>Z</a:t>
                </a:r>
                <a:r>
                  <a:rPr lang="en-US" altLang="zh-CN" baseline="-2500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0" name="Text Box 376"/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12 </a:t>
                </a:r>
                <a:r>
                  <a:rPr lang="en-US" altLang="zh-CN">
                    <a:sym typeface="Symbol" pitchFamily="18" charset="2"/>
                  </a:rPr>
                  <a:t>- </a:t>
                </a:r>
                <a:r>
                  <a:rPr lang="en-US" altLang="zh-CN" baseline="-25000">
                    <a:sym typeface="Symbol" pitchFamily="18" charset="2"/>
                  </a:rPr>
                  <a:t>13 </a:t>
                </a:r>
              </a:p>
            </p:txBody>
          </p:sp>
        </p:grpSp>
        <p:grpSp>
          <p:nvGrpSpPr>
            <p:cNvPr id="21881" name="Group 377"/>
            <p:cNvGrpSpPr>
              <a:grpSpLocks/>
            </p:cNvGrpSpPr>
            <p:nvPr/>
          </p:nvGrpSpPr>
          <p:grpSpPr bwMode="auto">
            <a:xfrm>
              <a:off x="432" y="824"/>
              <a:ext cx="1536" cy="516"/>
              <a:chOff x="2160" y="3024"/>
              <a:chExt cx="1536" cy="516"/>
            </a:xfrm>
          </p:grpSpPr>
          <p:sp>
            <p:nvSpPr>
              <p:cNvPr id="21882" name="Line 378"/>
              <p:cNvSpPr>
                <a:spLocks noChangeShapeType="1"/>
              </p:cNvSpPr>
              <p:nvPr/>
            </p:nvSpPr>
            <p:spPr bwMode="auto">
              <a:xfrm>
                <a:off x="2592" y="331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883" name="Group 379"/>
              <p:cNvGrpSpPr>
                <a:grpSpLocks/>
              </p:cNvGrpSpPr>
              <p:nvPr/>
            </p:nvGrpSpPr>
            <p:grpSpPr bwMode="auto">
              <a:xfrm>
                <a:off x="2160" y="3024"/>
                <a:ext cx="1536" cy="516"/>
                <a:chOff x="2160" y="3024"/>
                <a:chExt cx="1536" cy="516"/>
              </a:xfrm>
            </p:grpSpPr>
            <p:sp>
              <p:nvSpPr>
                <p:cNvPr id="21884" name="Text Box 380"/>
                <p:cNvSpPr txBox="1">
                  <a:spLocks noChangeArrowheads="1"/>
                </p:cNvSpPr>
                <p:nvPr/>
              </p:nvSpPr>
              <p:spPr bwMode="auto">
                <a:xfrm>
                  <a:off x="2160" y="3168"/>
                  <a:ext cx="5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H</a:t>
                  </a:r>
                  <a:r>
                    <a:rPr lang="en-US" altLang="zh-CN" baseline="-25000"/>
                    <a:t>V</a:t>
                  </a:r>
                  <a:r>
                    <a:rPr lang="en-US" altLang="zh-CN"/>
                    <a:t>=</a:t>
                  </a:r>
                </a:p>
              </p:txBody>
            </p:sp>
            <p:sp>
              <p:nvSpPr>
                <p:cNvPr id="21885" name="Text Box 381"/>
                <p:cNvSpPr txBox="1">
                  <a:spLocks noChangeArrowheads="1"/>
                </p:cNvSpPr>
                <p:nvPr/>
              </p:nvSpPr>
              <p:spPr bwMode="auto">
                <a:xfrm>
                  <a:off x="2774" y="3252"/>
                  <a:ext cx="6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sym typeface="Symbol" pitchFamily="18" charset="2"/>
                    </a:rPr>
                    <a:t></a:t>
                  </a:r>
                  <a:r>
                    <a:rPr lang="en-US" altLang="zh-CN" baseline="-25000">
                      <a:sym typeface="Symbol" pitchFamily="18" charset="2"/>
                    </a:rPr>
                    <a:t>11</a:t>
                  </a:r>
                </a:p>
              </p:txBody>
            </p:sp>
            <p:sp>
              <p:nvSpPr>
                <p:cNvPr id="21886" name="Text Box 382"/>
                <p:cNvSpPr txBox="1">
                  <a:spLocks noChangeArrowheads="1"/>
                </p:cNvSpPr>
                <p:nvPr/>
              </p:nvSpPr>
              <p:spPr bwMode="auto">
                <a:xfrm>
                  <a:off x="2544" y="3024"/>
                  <a:ext cx="115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>
                      <a:sym typeface="Symbol" pitchFamily="18" charset="2"/>
                    </a:rPr>
                    <a:t></a:t>
                  </a:r>
                  <a:r>
                    <a:rPr lang="en-US" altLang="zh-CN" baseline="-25000">
                      <a:sym typeface="Symbol" pitchFamily="18" charset="2"/>
                    </a:rPr>
                    <a:t>12 </a:t>
                  </a:r>
                  <a:r>
                    <a:rPr lang="en-US" altLang="zh-CN">
                      <a:sym typeface="Symbol" pitchFamily="18" charset="2"/>
                    </a:rPr>
                    <a:t>- </a:t>
                  </a:r>
                  <a:r>
                    <a:rPr lang="en-US" altLang="zh-CN" baseline="-25000">
                      <a:sym typeface="Symbol" pitchFamily="18" charset="2"/>
                    </a:rPr>
                    <a:t>13 </a:t>
                  </a:r>
                </a:p>
              </p:txBody>
            </p:sp>
          </p:grpSp>
        </p:grpSp>
        <p:grpSp>
          <p:nvGrpSpPr>
            <p:cNvPr id="21887" name="Group 383"/>
            <p:cNvGrpSpPr>
              <a:grpSpLocks/>
            </p:cNvGrpSpPr>
            <p:nvPr/>
          </p:nvGrpSpPr>
          <p:grpSpPr bwMode="auto">
            <a:xfrm>
              <a:off x="2064" y="810"/>
              <a:ext cx="1536" cy="534"/>
              <a:chOff x="2208" y="3552"/>
              <a:chExt cx="1536" cy="534"/>
            </a:xfrm>
          </p:grpSpPr>
          <p:sp>
            <p:nvSpPr>
              <p:cNvPr id="21888" name="Text Box 384"/>
              <p:cNvSpPr txBox="1">
                <a:spLocks noChangeArrowheads="1"/>
              </p:cNvSpPr>
              <p:nvPr/>
            </p:nvSpPr>
            <p:spPr bwMode="auto">
              <a:xfrm>
                <a:off x="2718" y="379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Z</a:t>
                </a:r>
                <a:r>
                  <a:rPr lang="en-US" altLang="zh-CN" baseline="-2500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21889" name="Text Box 385"/>
              <p:cNvSpPr txBox="1">
                <a:spLocks noChangeArrowheads="1"/>
              </p:cNvSpPr>
              <p:nvPr/>
            </p:nvSpPr>
            <p:spPr bwMode="auto">
              <a:xfrm>
                <a:off x="2208" y="3696"/>
                <a:ext cx="5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</a:t>
                </a:r>
                <a:r>
                  <a:rPr lang="en-US" altLang="zh-CN" baseline="-25000"/>
                  <a:t>I</a:t>
                </a:r>
                <a:r>
                  <a:rPr lang="en-US" altLang="zh-CN"/>
                  <a:t>=</a:t>
                </a:r>
              </a:p>
            </p:txBody>
          </p:sp>
          <p:sp>
            <p:nvSpPr>
              <p:cNvPr id="21890" name="Text Box 386"/>
              <p:cNvSpPr txBox="1">
                <a:spLocks noChangeArrowheads="1"/>
              </p:cNvSpPr>
              <p:nvPr/>
            </p:nvSpPr>
            <p:spPr bwMode="auto">
              <a:xfrm>
                <a:off x="2592" y="3552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</a:t>
                </a:r>
                <a:r>
                  <a:rPr lang="en-US" altLang="zh-CN" baseline="-25000">
                    <a:sym typeface="Symbol" pitchFamily="18" charset="2"/>
                  </a:rPr>
                  <a:t>12 </a:t>
                </a:r>
                <a:r>
                  <a:rPr lang="en-US" altLang="zh-CN">
                    <a:sym typeface="Symbol" pitchFamily="18" charset="2"/>
                  </a:rPr>
                  <a:t>- </a:t>
                </a:r>
                <a:r>
                  <a:rPr lang="en-US" altLang="zh-CN" baseline="-25000">
                    <a:sym typeface="Symbol" pitchFamily="18" charset="2"/>
                  </a:rPr>
                  <a:t>13 </a:t>
                </a:r>
              </a:p>
            </p:txBody>
          </p:sp>
          <p:sp>
            <p:nvSpPr>
              <p:cNvPr id="21891" name="Line 387"/>
              <p:cNvSpPr>
                <a:spLocks noChangeShapeType="1"/>
              </p:cNvSpPr>
              <p:nvPr/>
            </p:nvSpPr>
            <p:spPr bwMode="auto">
              <a:xfrm>
                <a:off x="2592" y="385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894" name="Group 390"/>
          <p:cNvGrpSpPr>
            <a:grpSpLocks/>
          </p:cNvGrpSpPr>
          <p:nvPr/>
        </p:nvGrpSpPr>
        <p:grpSpPr bwMode="auto">
          <a:xfrm>
            <a:off x="2387600" y="3646488"/>
            <a:ext cx="4676775" cy="854075"/>
            <a:chOff x="1504" y="2297"/>
            <a:chExt cx="2946" cy="538"/>
          </a:xfrm>
        </p:grpSpPr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1698" y="2297"/>
              <a:ext cx="2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b</a:t>
              </a:r>
              <a:r>
                <a:rPr lang="en-US" altLang="zh-CN" baseline="-25000"/>
                <a:t>m</a:t>
              </a:r>
              <a:r>
                <a:rPr lang="en-US" altLang="zh-CN"/>
                <a:t>S</a:t>
              </a:r>
              <a:r>
                <a:rPr lang="en-US" altLang="zh-CN" baseline="30000"/>
                <a:t>m </a:t>
              </a:r>
              <a:r>
                <a:rPr lang="en-US" altLang="zh-CN"/>
                <a:t>+ b</a:t>
              </a:r>
              <a:r>
                <a:rPr lang="en-US" altLang="zh-CN" baseline="-25000"/>
                <a:t>m-1</a:t>
              </a:r>
              <a:r>
                <a:rPr lang="en-US" altLang="zh-CN"/>
                <a:t>S</a:t>
              </a:r>
              <a:r>
                <a:rPr lang="en-US" altLang="zh-CN" baseline="30000"/>
                <a:t>m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 · · · ·+b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S+b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1800" y="2547"/>
              <a:ext cx="2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r>
                <a:rPr lang="en-US" altLang="zh-CN"/>
                <a:t>S</a:t>
              </a:r>
              <a:r>
                <a:rPr lang="en-US" altLang="zh-CN" baseline="30000"/>
                <a:t>n </a:t>
              </a:r>
              <a:r>
                <a:rPr lang="en-US" altLang="zh-CN"/>
                <a:t>+ a</a:t>
              </a:r>
              <a:r>
                <a:rPr lang="en-US" altLang="zh-CN" baseline="-25000"/>
                <a:t>n-1</a:t>
              </a:r>
              <a:r>
                <a:rPr lang="en-US" altLang="zh-CN"/>
                <a:t>S</a:t>
              </a:r>
              <a:r>
                <a:rPr lang="en-US" altLang="zh-CN" baseline="30000"/>
                <a:t>n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+ · · · ·+a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S+a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21701" name="Text Box 197"/>
            <p:cNvSpPr txBox="1">
              <a:spLocks noChangeArrowheads="1"/>
            </p:cNvSpPr>
            <p:nvPr/>
          </p:nvSpPr>
          <p:spPr bwMode="auto">
            <a:xfrm>
              <a:off x="1504" y="243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21893" name="Line 389"/>
            <p:cNvSpPr>
              <a:spLocks noChangeShapeType="1"/>
            </p:cNvSpPr>
            <p:nvPr/>
          </p:nvSpPr>
          <p:spPr bwMode="auto">
            <a:xfrm>
              <a:off x="1704" y="2576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0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8" grpId="0" autoUpdateAnimBg="0"/>
      <p:bldP spid="21570" grpId="0" autoUpdateAnimBg="0"/>
      <p:bldP spid="217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762000" y="3292475"/>
            <a:ext cx="5673725" cy="822325"/>
            <a:chOff x="950" y="780"/>
            <a:chExt cx="3574" cy="518"/>
          </a:xfrm>
        </p:grpSpPr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950" y="890"/>
              <a:ext cx="2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H(S)=85.1</a:t>
              </a:r>
            </a:p>
          </p:txBody>
        </p:sp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>
              <a:off x="1826" y="780"/>
              <a:ext cx="2698" cy="518"/>
              <a:chOff x="1862" y="1562"/>
              <a:chExt cx="2698" cy="518"/>
            </a:xfrm>
          </p:grpSpPr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1862" y="1562"/>
                <a:ext cx="269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        S(S+2)</a:t>
                </a:r>
              </a:p>
              <a:p>
                <a:r>
                  <a:rPr lang="en-US" altLang="zh-CN"/>
                  <a:t>(S+4)(S+1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–j4</a:t>
                </a:r>
                <a:r>
                  <a:rPr lang="en-US" altLang="zh-CN"/>
                  <a:t>)(S+1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+j4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771525" y="2362200"/>
            <a:ext cx="5438775" cy="822325"/>
            <a:chOff x="528" y="2716"/>
            <a:chExt cx="3426" cy="518"/>
          </a:xfrm>
        </p:grpSpPr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28" y="2846"/>
              <a:ext cx="2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H(S)=85.1</a:t>
              </a:r>
            </a:p>
          </p:txBody>
        </p:sp>
        <p:grpSp>
          <p:nvGrpSpPr>
            <p:cNvPr id="49166" name="Group 14"/>
            <p:cNvGrpSpPr>
              <a:grpSpLocks/>
            </p:cNvGrpSpPr>
            <p:nvPr/>
          </p:nvGrpSpPr>
          <p:grpSpPr bwMode="auto">
            <a:xfrm>
              <a:off x="1256" y="2716"/>
              <a:ext cx="2698" cy="518"/>
              <a:chOff x="1404" y="2736"/>
              <a:chExt cx="2698" cy="518"/>
            </a:xfrm>
          </p:grpSpPr>
          <p:sp>
            <p:nvSpPr>
              <p:cNvPr id="49167" name="Text Box 15"/>
              <p:cNvSpPr txBox="1">
                <a:spLocks noChangeArrowheads="1"/>
              </p:cNvSpPr>
              <p:nvPr/>
            </p:nvSpPr>
            <p:spPr bwMode="auto">
              <a:xfrm>
                <a:off x="1404" y="2736"/>
                <a:ext cx="269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        S(S+2)</a:t>
                </a:r>
              </a:p>
              <a:p>
                <a:r>
                  <a:rPr lang="en-US" altLang="zh-CN"/>
                  <a:t>   (S+4)(S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+2S+17)</a:t>
                </a:r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1584" y="300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5562600" y="30099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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49232" name="Group 80"/>
          <p:cNvGrpSpPr>
            <a:grpSpLocks/>
          </p:cNvGrpSpPr>
          <p:nvPr/>
        </p:nvGrpSpPr>
        <p:grpSpPr bwMode="auto">
          <a:xfrm>
            <a:off x="7346950" y="1127125"/>
            <a:ext cx="533400" cy="4286250"/>
            <a:chOff x="4628" y="1210"/>
            <a:chExt cx="336" cy="2700"/>
          </a:xfrm>
        </p:grpSpPr>
        <p:sp>
          <p:nvSpPr>
            <p:cNvPr id="49220" name="Line 68"/>
            <p:cNvSpPr>
              <a:spLocks noChangeShapeType="1"/>
            </p:cNvSpPr>
            <p:nvPr/>
          </p:nvSpPr>
          <p:spPr bwMode="auto">
            <a:xfrm flipH="1">
              <a:off x="4628" y="121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Line 69"/>
            <p:cNvSpPr>
              <a:spLocks noChangeShapeType="1"/>
            </p:cNvSpPr>
            <p:nvPr/>
          </p:nvSpPr>
          <p:spPr bwMode="auto">
            <a:xfrm flipH="1">
              <a:off x="4628" y="391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Line 72"/>
            <p:cNvSpPr>
              <a:spLocks noChangeShapeType="1"/>
            </p:cNvSpPr>
            <p:nvPr/>
          </p:nvSpPr>
          <p:spPr bwMode="auto">
            <a:xfrm>
              <a:off x="4628" y="122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31" name="Group 79"/>
          <p:cNvGrpSpPr>
            <a:grpSpLocks/>
          </p:cNvGrpSpPr>
          <p:nvPr/>
        </p:nvGrpSpPr>
        <p:grpSpPr bwMode="auto">
          <a:xfrm>
            <a:off x="7178675" y="857250"/>
            <a:ext cx="355600" cy="4743450"/>
            <a:chOff x="4522" y="1040"/>
            <a:chExt cx="224" cy="2988"/>
          </a:xfrm>
        </p:grpSpPr>
        <p:sp>
          <p:nvSpPr>
            <p:cNvPr id="49223" name="Text Box 71"/>
            <p:cNvSpPr txBox="1">
              <a:spLocks noChangeArrowheads="1"/>
            </p:cNvSpPr>
            <p:nvPr/>
          </p:nvSpPr>
          <p:spPr bwMode="auto">
            <a:xfrm>
              <a:off x="4524" y="104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sym typeface="Symbol" pitchFamily="18" charset="2"/>
                </a:rPr>
                <a:t>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9225" name="Text Box 73"/>
            <p:cNvSpPr txBox="1">
              <a:spLocks noChangeArrowheads="1"/>
            </p:cNvSpPr>
            <p:nvPr/>
          </p:nvSpPr>
          <p:spPr bwMode="auto">
            <a:xfrm>
              <a:off x="4522" y="374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sym typeface="Symbol" pitchFamily="18" charset="2"/>
                </a:rPr>
                <a:t>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49229" name="Text Box 77"/>
          <p:cNvSpPr txBox="1">
            <a:spLocks noChangeArrowheads="1"/>
          </p:cNvSpPr>
          <p:nvPr/>
        </p:nvSpPr>
        <p:spPr bwMode="auto">
          <a:xfrm>
            <a:off x="552450" y="6223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13-3-3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网络函数的一般性质</a:t>
            </a:r>
          </a:p>
        </p:txBody>
      </p:sp>
      <p:grpSp>
        <p:nvGrpSpPr>
          <p:cNvPr id="49248" name="Group 96"/>
          <p:cNvGrpSpPr>
            <a:grpSpLocks/>
          </p:cNvGrpSpPr>
          <p:nvPr/>
        </p:nvGrpSpPr>
        <p:grpSpPr bwMode="auto">
          <a:xfrm>
            <a:off x="5410200" y="622300"/>
            <a:ext cx="3465513" cy="5089525"/>
            <a:chOff x="3408" y="192"/>
            <a:chExt cx="2183" cy="3206"/>
          </a:xfrm>
        </p:grpSpPr>
        <p:sp>
          <p:nvSpPr>
            <p:cNvPr id="49200" name="Rectangle 48"/>
            <p:cNvSpPr>
              <a:spLocks noChangeArrowheads="1"/>
            </p:cNvSpPr>
            <p:nvPr/>
          </p:nvSpPr>
          <p:spPr bwMode="auto">
            <a:xfrm>
              <a:off x="4124" y="187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–2</a:t>
              </a:r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4964" y="192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¢</a:t>
              </a:r>
              <a:r>
                <a:rPr lang="en-US" altLang="zh-CN" sz="2000" baseline="-25000"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S</a:t>
              </a:r>
              <a:endParaRPr lang="en-US" altLang="zh-CN" sz="2000" baseline="-25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5216" y="1861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ym typeface="Symbol" pitchFamily="18" charset="2"/>
                </a:rPr>
                <a:t>eS</a:t>
              </a:r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 rot="5400000">
              <a:off x="4963" y="147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rot="5400000">
              <a:off x="4963" y="112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rot="5400000">
              <a:off x="4963" y="79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 rot="5400000">
              <a:off x="4963" y="465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47"/>
            <p:cNvSpPr>
              <a:spLocks noChangeArrowheads="1"/>
            </p:cNvSpPr>
            <p:nvPr/>
          </p:nvSpPr>
          <p:spPr bwMode="auto">
            <a:xfrm>
              <a:off x="4424" y="1872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–1</a:t>
              </a:r>
            </a:p>
          </p:txBody>
        </p:sp>
        <p:sp>
          <p:nvSpPr>
            <p:cNvPr id="49201" name="Rectangle 49"/>
            <p:cNvSpPr>
              <a:spLocks noChangeArrowheads="1"/>
            </p:cNvSpPr>
            <p:nvPr/>
          </p:nvSpPr>
          <p:spPr bwMode="auto">
            <a:xfrm>
              <a:off x="3812" y="187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–3</a:t>
              </a:r>
            </a:p>
          </p:txBody>
        </p:sp>
        <p:sp>
          <p:nvSpPr>
            <p:cNvPr id="49202" name="Rectangle 50"/>
            <p:cNvSpPr>
              <a:spLocks noChangeArrowheads="1"/>
            </p:cNvSpPr>
            <p:nvPr/>
          </p:nvSpPr>
          <p:spPr bwMode="auto">
            <a:xfrm>
              <a:off x="3476" y="186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–4</a:t>
              </a: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4988" y="381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j4</a:t>
              </a:r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 rot="-5400000">
              <a:off x="4963" y="214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57"/>
            <p:cNvSpPr>
              <a:spLocks noChangeShapeType="1"/>
            </p:cNvSpPr>
            <p:nvPr/>
          </p:nvSpPr>
          <p:spPr bwMode="auto">
            <a:xfrm rot="-5400000">
              <a:off x="4963" y="2485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60"/>
            <p:cNvSpPr>
              <a:spLocks noChangeShapeType="1"/>
            </p:cNvSpPr>
            <p:nvPr/>
          </p:nvSpPr>
          <p:spPr bwMode="auto">
            <a:xfrm rot="-5400000">
              <a:off x="4953" y="284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 rot="-5400000">
              <a:off x="4953" y="315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Text Box 64"/>
            <p:cNvSpPr txBox="1">
              <a:spLocks noChangeArrowheads="1"/>
            </p:cNvSpPr>
            <p:nvPr/>
          </p:nvSpPr>
          <p:spPr bwMode="auto">
            <a:xfrm>
              <a:off x="5012" y="3062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sz="2000"/>
                <a:t>j4</a:t>
              </a:r>
            </a:p>
          </p:txBody>
        </p:sp>
        <p:sp>
          <p:nvSpPr>
            <p:cNvPr id="49217" name="Rectangle 65"/>
            <p:cNvSpPr>
              <a:spLocks noChangeArrowheads="1"/>
            </p:cNvSpPr>
            <p:nvPr/>
          </p:nvSpPr>
          <p:spPr bwMode="auto">
            <a:xfrm>
              <a:off x="4940" y="18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49218" name="Line 66"/>
            <p:cNvSpPr>
              <a:spLocks noChangeShapeType="1"/>
            </p:cNvSpPr>
            <p:nvPr/>
          </p:nvSpPr>
          <p:spPr bwMode="auto">
            <a:xfrm flipV="1">
              <a:off x="4968" y="278"/>
              <a:ext cx="0" cy="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2" name="Line 90"/>
            <p:cNvSpPr>
              <a:spLocks noChangeShapeType="1"/>
            </p:cNvSpPr>
            <p:nvPr/>
          </p:nvSpPr>
          <p:spPr bwMode="auto">
            <a:xfrm>
              <a:off x="3408" y="1872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43" name="Group 91"/>
          <p:cNvGrpSpPr>
            <a:grpSpLocks/>
          </p:cNvGrpSpPr>
          <p:nvPr/>
        </p:nvGrpSpPr>
        <p:grpSpPr bwMode="auto">
          <a:xfrm>
            <a:off x="6753225" y="3232150"/>
            <a:ext cx="1169988" cy="90488"/>
            <a:chOff x="4231" y="2534"/>
            <a:chExt cx="737" cy="57"/>
          </a:xfrm>
        </p:grpSpPr>
        <p:sp>
          <p:nvSpPr>
            <p:cNvPr id="49244" name="Oval 92"/>
            <p:cNvSpPr>
              <a:spLocks noChangeArrowheads="1"/>
            </p:cNvSpPr>
            <p:nvPr/>
          </p:nvSpPr>
          <p:spPr bwMode="auto">
            <a:xfrm>
              <a:off x="4911" y="2534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5" name="Oval 93"/>
            <p:cNvSpPr>
              <a:spLocks noChangeArrowheads="1"/>
            </p:cNvSpPr>
            <p:nvPr/>
          </p:nvSpPr>
          <p:spPr bwMode="auto">
            <a:xfrm>
              <a:off x="4231" y="2534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6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4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9600" y="1041400"/>
            <a:ext cx="4054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13-1-1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拉普拉斯变换的定义</a:t>
            </a:r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1295400" y="1536700"/>
            <a:ext cx="2603500" cy="701675"/>
            <a:chOff x="2411" y="566"/>
            <a:chExt cx="1640" cy="442"/>
          </a:xfrm>
        </p:grpSpPr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3117" y="79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3133" y="56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2411" y="652"/>
              <a:ext cx="1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[f(t)]=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f(t)e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</p:grpSp>
      <p:grpSp>
        <p:nvGrpSpPr>
          <p:cNvPr id="98313" name="Group 9"/>
          <p:cNvGrpSpPr>
            <a:grpSpLocks/>
          </p:cNvGrpSpPr>
          <p:nvPr/>
        </p:nvGrpSpPr>
        <p:grpSpPr bwMode="auto">
          <a:xfrm>
            <a:off x="3792538" y="1628775"/>
            <a:ext cx="915987" cy="558800"/>
            <a:chOff x="4598" y="3466"/>
            <a:chExt cx="577" cy="352"/>
          </a:xfrm>
        </p:grpSpPr>
        <p:sp>
          <p:nvSpPr>
            <p:cNvPr id="98314" name="Text Box 10"/>
            <p:cNvSpPr txBox="1">
              <a:spLocks noChangeArrowheads="1"/>
            </p:cNvSpPr>
            <p:nvPr/>
          </p:nvSpPr>
          <p:spPr bwMode="auto">
            <a:xfrm>
              <a:off x="4598" y="346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ym typeface="Symbol" pitchFamily="18" charset="2"/>
                </a:rPr>
                <a:t></a:t>
              </a:r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4598" y="3530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=F(S)</a:t>
              </a:r>
            </a:p>
          </p:txBody>
        </p:sp>
      </p:grp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990600" y="2641600"/>
            <a:ext cx="321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关于积分下限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en-US" altLang="zh-CN" baseline="-25000">
                <a:cs typeface="Times New Roman" pitchFamily="18" charset="0"/>
              </a:rPr>
              <a:t>–</a:t>
            </a:r>
            <a:endParaRPr lang="en-US" altLang="zh-CN" baseline="-25000">
              <a:ea typeface="楷体_GB2312" pitchFamily="49" charset="-122"/>
            </a:endParaRP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81000" y="32131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例</a:t>
            </a:r>
          </a:p>
        </p:txBody>
      </p:sp>
      <p:grpSp>
        <p:nvGrpSpPr>
          <p:cNvPr id="98342" name="Group 38"/>
          <p:cNvGrpSpPr>
            <a:grpSpLocks/>
          </p:cNvGrpSpPr>
          <p:nvPr/>
        </p:nvGrpSpPr>
        <p:grpSpPr bwMode="auto">
          <a:xfrm>
            <a:off x="1295400" y="3111500"/>
            <a:ext cx="2263775" cy="701675"/>
            <a:chOff x="1200" y="2208"/>
            <a:chExt cx="1426" cy="442"/>
          </a:xfrm>
        </p:grpSpPr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1816" y="243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1832" y="220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auto">
            <a:xfrm>
              <a:off x="1200" y="2304"/>
              <a:ext cx="1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[K]=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Ke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</p:grp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3451225" y="3136900"/>
            <a:ext cx="1804988" cy="749300"/>
            <a:chOff x="2630" y="2200"/>
            <a:chExt cx="1137" cy="472"/>
          </a:xfrm>
        </p:grpSpPr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2630" y="2282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Ke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endParaRPr lang="en-US" altLang="zh-CN"/>
            </a:p>
          </p:txBody>
        </p:sp>
        <p:sp>
          <p:nvSpPr>
            <p:cNvPr id="98323" name="Text Box 19"/>
            <p:cNvSpPr txBox="1">
              <a:spLocks noChangeArrowheads="1"/>
            </p:cNvSpPr>
            <p:nvPr/>
          </p:nvSpPr>
          <p:spPr bwMode="auto">
            <a:xfrm>
              <a:off x="2798" y="238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–S</a:t>
              </a:r>
              <a:endParaRPr lang="en-US" altLang="zh-CN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>
              <a:off x="2840" y="243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Text Box 21"/>
            <p:cNvSpPr txBox="1">
              <a:spLocks noChangeArrowheads="1"/>
            </p:cNvSpPr>
            <p:nvPr/>
          </p:nvSpPr>
          <p:spPr bwMode="auto">
            <a:xfrm>
              <a:off x="2862" y="2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3552" y="23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Text Box 24"/>
            <p:cNvSpPr txBox="1">
              <a:spLocks noChangeArrowheads="1"/>
            </p:cNvSpPr>
            <p:nvPr/>
          </p:nvSpPr>
          <p:spPr bwMode="auto">
            <a:xfrm>
              <a:off x="3544" y="244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3544" y="221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35" name="Group 31"/>
          <p:cNvGrpSpPr>
            <a:grpSpLocks/>
          </p:cNvGrpSpPr>
          <p:nvPr/>
        </p:nvGrpSpPr>
        <p:grpSpPr bwMode="auto">
          <a:xfrm>
            <a:off x="5105400" y="3136900"/>
            <a:ext cx="690563" cy="762000"/>
            <a:chOff x="3926" y="2136"/>
            <a:chExt cx="435" cy="480"/>
          </a:xfrm>
        </p:grpSpPr>
        <p:sp>
          <p:nvSpPr>
            <p:cNvPr id="98330" name="Text Box 26"/>
            <p:cNvSpPr txBox="1">
              <a:spLocks noChangeArrowheads="1"/>
            </p:cNvSpPr>
            <p:nvPr/>
          </p:nvSpPr>
          <p:spPr bwMode="auto">
            <a:xfrm>
              <a:off x="3926" y="223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98331" name="Text Box 27"/>
            <p:cNvSpPr txBox="1">
              <a:spLocks noChangeArrowheads="1"/>
            </p:cNvSpPr>
            <p:nvPr/>
          </p:nvSpPr>
          <p:spPr bwMode="auto">
            <a:xfrm>
              <a:off x="4096" y="21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auto">
            <a:xfrm>
              <a:off x="4138" y="23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>
              <a:off x="4138" y="23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1600200" y="21844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S=</a:t>
            </a:r>
            <a:r>
              <a:rPr lang="en-US" altLang="zh-CN">
                <a:sym typeface="Symbol" pitchFamily="18" charset="2"/>
              </a:rPr>
              <a:t> + </a:t>
            </a:r>
            <a:r>
              <a:rPr lang="en-US" altLang="zh-CN" i="1">
                <a:sym typeface="Symbol" pitchFamily="18" charset="2"/>
              </a:rPr>
              <a:t>j</a:t>
            </a:r>
            <a:endParaRPr lang="en-US" altLang="zh-CN" i="1"/>
          </a:p>
        </p:txBody>
      </p:sp>
      <p:grpSp>
        <p:nvGrpSpPr>
          <p:cNvPr id="98343" name="Group 39"/>
          <p:cNvGrpSpPr>
            <a:grpSpLocks/>
          </p:cNvGrpSpPr>
          <p:nvPr/>
        </p:nvGrpSpPr>
        <p:grpSpPr bwMode="auto">
          <a:xfrm>
            <a:off x="1295400" y="3911600"/>
            <a:ext cx="3048000" cy="701675"/>
            <a:chOff x="1200" y="2746"/>
            <a:chExt cx="1920" cy="442"/>
          </a:xfrm>
        </p:grpSpPr>
        <p:sp>
          <p:nvSpPr>
            <p:cNvPr id="98337" name="Text Box 33"/>
            <p:cNvSpPr txBox="1">
              <a:spLocks noChangeArrowheads="1"/>
            </p:cNvSpPr>
            <p:nvPr/>
          </p:nvSpPr>
          <p:spPr bwMode="auto">
            <a:xfrm>
              <a:off x="1200" y="2832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(t)]=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  <p:sp>
          <p:nvSpPr>
            <p:cNvPr id="98338" name="Text Box 34"/>
            <p:cNvSpPr txBox="1">
              <a:spLocks noChangeArrowheads="1"/>
            </p:cNvSpPr>
            <p:nvPr/>
          </p:nvSpPr>
          <p:spPr bwMode="auto">
            <a:xfrm>
              <a:off x="1968" y="297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984" y="274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63" name="Group 59"/>
          <p:cNvGrpSpPr>
            <a:grpSpLocks/>
          </p:cNvGrpSpPr>
          <p:nvPr/>
        </p:nvGrpSpPr>
        <p:grpSpPr bwMode="auto">
          <a:xfrm>
            <a:off x="1295400" y="4572000"/>
            <a:ext cx="3048000" cy="701675"/>
            <a:chOff x="1200" y="3312"/>
            <a:chExt cx="1920" cy="442"/>
          </a:xfrm>
        </p:grpSpPr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1200" y="339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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(t)]=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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  <p:sp>
          <p:nvSpPr>
            <p:cNvPr id="98346" name="Text Box 42"/>
            <p:cNvSpPr txBox="1">
              <a:spLocks noChangeArrowheads="1"/>
            </p:cNvSpPr>
            <p:nvPr/>
          </p:nvSpPr>
          <p:spPr bwMode="auto">
            <a:xfrm>
              <a:off x="1928" y="354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47" name="Text Box 43"/>
            <p:cNvSpPr txBox="1">
              <a:spLocks noChangeArrowheads="1"/>
            </p:cNvSpPr>
            <p:nvPr/>
          </p:nvSpPr>
          <p:spPr bwMode="auto">
            <a:xfrm>
              <a:off x="1968" y="3312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58" name="Group 54"/>
          <p:cNvGrpSpPr>
            <a:grpSpLocks/>
          </p:cNvGrpSpPr>
          <p:nvPr/>
        </p:nvGrpSpPr>
        <p:grpSpPr bwMode="auto">
          <a:xfrm>
            <a:off x="3886200" y="3946525"/>
            <a:ext cx="1358900" cy="654050"/>
            <a:chOff x="2966" y="2736"/>
            <a:chExt cx="856" cy="412"/>
          </a:xfrm>
        </p:grpSpPr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2966" y="2806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  <p:sp>
          <p:nvSpPr>
            <p:cNvPr id="98349" name="Text Box 45"/>
            <p:cNvSpPr txBox="1">
              <a:spLocks noChangeArrowheads="1"/>
            </p:cNvSpPr>
            <p:nvPr/>
          </p:nvSpPr>
          <p:spPr bwMode="auto">
            <a:xfrm>
              <a:off x="3144" y="293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</a:t>
              </a:r>
              <a:r>
                <a:rPr lang="en-US" altLang="zh-CN" sz="1600" baseline="-25000"/>
                <a:t>+</a:t>
              </a:r>
            </a:p>
          </p:txBody>
        </p:sp>
        <p:sp>
          <p:nvSpPr>
            <p:cNvPr id="98350" name="Text Box 46"/>
            <p:cNvSpPr txBox="1">
              <a:spLocks noChangeArrowheads="1"/>
            </p:cNvSpPr>
            <p:nvPr/>
          </p:nvSpPr>
          <p:spPr bwMode="auto">
            <a:xfrm>
              <a:off x="3168" y="273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57" name="Group 53"/>
          <p:cNvGrpSpPr>
            <a:grpSpLocks/>
          </p:cNvGrpSpPr>
          <p:nvPr/>
        </p:nvGrpSpPr>
        <p:grpSpPr bwMode="auto">
          <a:xfrm>
            <a:off x="5143500" y="3921125"/>
            <a:ext cx="690563" cy="749300"/>
            <a:chOff x="3888" y="3032"/>
            <a:chExt cx="435" cy="472"/>
          </a:xfrm>
        </p:grpSpPr>
        <p:sp>
          <p:nvSpPr>
            <p:cNvPr id="98353" name="Text Box 49"/>
            <p:cNvSpPr txBox="1">
              <a:spLocks noChangeArrowheads="1"/>
            </p:cNvSpPr>
            <p:nvPr/>
          </p:nvSpPr>
          <p:spPr bwMode="auto">
            <a:xfrm>
              <a:off x="3888" y="312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98354" name="Text Box 50"/>
            <p:cNvSpPr txBox="1">
              <a:spLocks noChangeArrowheads="1"/>
            </p:cNvSpPr>
            <p:nvPr/>
          </p:nvSpPr>
          <p:spPr bwMode="auto">
            <a:xfrm>
              <a:off x="4098" y="3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8355" name="Text Box 51"/>
            <p:cNvSpPr txBox="1">
              <a:spLocks noChangeArrowheads="1"/>
            </p:cNvSpPr>
            <p:nvPr/>
          </p:nvSpPr>
          <p:spPr bwMode="auto">
            <a:xfrm>
              <a:off x="4100" y="321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4100" y="32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8364" name="Group 60"/>
          <p:cNvGrpSpPr>
            <a:grpSpLocks/>
          </p:cNvGrpSpPr>
          <p:nvPr/>
        </p:nvGrpSpPr>
        <p:grpSpPr bwMode="auto">
          <a:xfrm>
            <a:off x="3873500" y="4597400"/>
            <a:ext cx="1397000" cy="641350"/>
            <a:chOff x="3398" y="3312"/>
            <a:chExt cx="880" cy="404"/>
          </a:xfrm>
        </p:grpSpPr>
        <p:sp>
          <p:nvSpPr>
            <p:cNvPr id="98359" name="Text Box 55"/>
            <p:cNvSpPr txBox="1">
              <a:spLocks noChangeArrowheads="1"/>
            </p:cNvSpPr>
            <p:nvPr/>
          </p:nvSpPr>
          <p:spPr bwMode="auto">
            <a:xfrm>
              <a:off x="3398" y="3382"/>
              <a:ext cx="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=   </a:t>
              </a:r>
              <a:r>
                <a:rPr lang="en-US" altLang="zh-CN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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(t)dt</a:t>
              </a:r>
            </a:p>
          </p:txBody>
        </p:sp>
        <p:sp>
          <p:nvSpPr>
            <p:cNvPr id="98360" name="Text Box 56"/>
            <p:cNvSpPr txBox="1">
              <a:spLocks noChangeArrowheads="1"/>
            </p:cNvSpPr>
            <p:nvPr/>
          </p:nvSpPr>
          <p:spPr bwMode="auto">
            <a:xfrm>
              <a:off x="3592" y="3504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61" name="Text Box 57"/>
            <p:cNvSpPr txBox="1">
              <a:spLocks noChangeArrowheads="1"/>
            </p:cNvSpPr>
            <p:nvPr/>
          </p:nvSpPr>
          <p:spPr bwMode="auto">
            <a:xfrm>
              <a:off x="3600" y="33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</a:t>
              </a:r>
              <a:r>
                <a:rPr lang="en-US" altLang="zh-CN" sz="1600" baseline="-25000"/>
                <a:t>+</a:t>
              </a:r>
            </a:p>
          </p:txBody>
        </p:sp>
      </p:grpSp>
      <p:sp>
        <p:nvSpPr>
          <p:cNvPr id="98362" name="Text Box 58"/>
          <p:cNvSpPr txBox="1">
            <a:spLocks noChangeArrowheads="1"/>
          </p:cNvSpPr>
          <p:nvPr/>
        </p:nvSpPr>
        <p:spPr bwMode="auto">
          <a:xfrm>
            <a:off x="5194300" y="47244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=1</a:t>
            </a:r>
          </a:p>
        </p:txBody>
      </p:sp>
      <p:grpSp>
        <p:nvGrpSpPr>
          <p:cNvPr id="98391" name="Group 87"/>
          <p:cNvGrpSpPr>
            <a:grpSpLocks/>
          </p:cNvGrpSpPr>
          <p:nvPr/>
        </p:nvGrpSpPr>
        <p:grpSpPr bwMode="auto">
          <a:xfrm>
            <a:off x="1282700" y="5308600"/>
            <a:ext cx="3048000" cy="701675"/>
            <a:chOff x="1008" y="3696"/>
            <a:chExt cx="1920" cy="442"/>
          </a:xfrm>
        </p:grpSpPr>
        <p:sp>
          <p:nvSpPr>
            <p:cNvPr id="98366" name="Text Box 62"/>
            <p:cNvSpPr txBox="1">
              <a:spLocks noChangeArrowheads="1"/>
            </p:cNvSpPr>
            <p:nvPr/>
          </p:nvSpPr>
          <p:spPr bwMode="auto">
            <a:xfrm>
              <a:off x="1008" y="3782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–t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]=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–t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 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–St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dt</a:t>
              </a:r>
            </a:p>
          </p:txBody>
        </p:sp>
        <p:sp>
          <p:nvSpPr>
            <p:cNvPr id="98367" name="Text Box 63"/>
            <p:cNvSpPr txBox="1">
              <a:spLocks noChangeArrowheads="1"/>
            </p:cNvSpPr>
            <p:nvPr/>
          </p:nvSpPr>
          <p:spPr bwMode="auto">
            <a:xfrm>
              <a:off x="1736" y="392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68" name="Text Box 64"/>
            <p:cNvSpPr txBox="1">
              <a:spLocks noChangeArrowheads="1"/>
            </p:cNvSpPr>
            <p:nvPr/>
          </p:nvSpPr>
          <p:spPr bwMode="auto">
            <a:xfrm>
              <a:off x="1776" y="369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78" name="Group 74"/>
          <p:cNvGrpSpPr>
            <a:grpSpLocks/>
          </p:cNvGrpSpPr>
          <p:nvPr/>
        </p:nvGrpSpPr>
        <p:grpSpPr bwMode="auto">
          <a:xfrm>
            <a:off x="2095500" y="5956300"/>
            <a:ext cx="2289175" cy="701675"/>
            <a:chOff x="3022" y="3634"/>
            <a:chExt cx="1442" cy="442"/>
          </a:xfrm>
        </p:grpSpPr>
        <p:grpSp>
          <p:nvGrpSpPr>
            <p:cNvPr id="98376" name="Group 72"/>
            <p:cNvGrpSpPr>
              <a:grpSpLocks/>
            </p:cNvGrpSpPr>
            <p:nvPr/>
          </p:nvGrpSpPr>
          <p:grpSpPr bwMode="auto">
            <a:xfrm>
              <a:off x="3158" y="3634"/>
              <a:ext cx="1306" cy="442"/>
              <a:chOff x="3158" y="3634"/>
              <a:chExt cx="1306" cy="442"/>
            </a:xfrm>
          </p:grpSpPr>
          <p:sp>
            <p:nvSpPr>
              <p:cNvPr id="98369" name="Text Box 65"/>
              <p:cNvSpPr txBox="1">
                <a:spLocks noChangeArrowheads="1"/>
              </p:cNvSpPr>
              <p:nvPr/>
            </p:nvSpPr>
            <p:spPr bwMode="auto">
              <a:xfrm>
                <a:off x="3158" y="3718"/>
                <a:ext cx="13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 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e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–(+S)t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dt</a:t>
                </a:r>
              </a:p>
            </p:txBody>
          </p:sp>
          <p:sp>
            <p:nvSpPr>
              <p:cNvPr id="98374" name="Text Box 70"/>
              <p:cNvSpPr txBox="1">
                <a:spLocks noChangeArrowheads="1"/>
              </p:cNvSpPr>
              <p:nvPr/>
            </p:nvSpPr>
            <p:spPr bwMode="auto">
              <a:xfrm>
                <a:off x="3224" y="3864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/>
                  <a:t>0-</a:t>
                </a:r>
              </a:p>
            </p:txBody>
          </p:sp>
          <p:sp>
            <p:nvSpPr>
              <p:cNvPr id="98375" name="Text Box 71"/>
              <p:cNvSpPr txBox="1">
                <a:spLocks noChangeArrowheads="1"/>
              </p:cNvSpPr>
              <p:nvPr/>
            </p:nvSpPr>
            <p:spPr bwMode="auto">
              <a:xfrm>
                <a:off x="3240" y="3634"/>
                <a:ext cx="20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cs typeface="Times New Roman" pitchFamily="18" charset="0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98377" name="Text Box 73"/>
            <p:cNvSpPr txBox="1">
              <a:spLocks noChangeArrowheads="1"/>
            </p:cNvSpPr>
            <p:nvPr/>
          </p:nvSpPr>
          <p:spPr bwMode="auto">
            <a:xfrm>
              <a:off x="3022" y="370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98387" name="Group 83"/>
          <p:cNvGrpSpPr>
            <a:grpSpLocks/>
          </p:cNvGrpSpPr>
          <p:nvPr/>
        </p:nvGrpSpPr>
        <p:grpSpPr bwMode="auto">
          <a:xfrm>
            <a:off x="3746500" y="5956300"/>
            <a:ext cx="2698750" cy="730250"/>
            <a:chOff x="3686" y="3688"/>
            <a:chExt cx="1700" cy="460"/>
          </a:xfrm>
        </p:grpSpPr>
        <p:sp>
          <p:nvSpPr>
            <p:cNvPr id="98370" name="Text Box 66"/>
            <p:cNvSpPr txBox="1">
              <a:spLocks noChangeArrowheads="1"/>
            </p:cNvSpPr>
            <p:nvPr/>
          </p:nvSpPr>
          <p:spPr bwMode="auto">
            <a:xfrm>
              <a:off x="4368" y="3752"/>
              <a:ext cx="10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–(+S)t</a:t>
              </a:r>
              <a:endParaRPr lang="en-US" altLang="zh-CN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98382" name="Group 78"/>
            <p:cNvGrpSpPr>
              <a:grpSpLocks/>
            </p:cNvGrpSpPr>
            <p:nvPr/>
          </p:nvGrpSpPr>
          <p:grpSpPr bwMode="auto">
            <a:xfrm>
              <a:off x="3848" y="3688"/>
              <a:ext cx="677" cy="452"/>
              <a:chOff x="4608" y="2284"/>
              <a:chExt cx="677" cy="452"/>
            </a:xfrm>
          </p:grpSpPr>
          <p:sp>
            <p:nvSpPr>
              <p:cNvPr id="98379" name="Text Box 75"/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6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–(S+)</a:t>
                </a:r>
              </a:p>
            </p:txBody>
          </p:sp>
          <p:sp>
            <p:nvSpPr>
              <p:cNvPr id="98380" name="Line 76"/>
              <p:cNvSpPr>
                <a:spLocks noChangeShapeType="1"/>
              </p:cNvSpPr>
              <p:nvPr/>
            </p:nvSpPr>
            <p:spPr bwMode="auto">
              <a:xfrm>
                <a:off x="4642" y="251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81" name="Text Box 77"/>
              <p:cNvSpPr txBox="1">
                <a:spLocks noChangeArrowheads="1"/>
              </p:cNvSpPr>
              <p:nvPr/>
            </p:nvSpPr>
            <p:spPr bwMode="auto">
              <a:xfrm>
                <a:off x="4864" y="22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98383" name="Text Box 79"/>
            <p:cNvSpPr txBox="1">
              <a:spLocks noChangeArrowheads="1"/>
            </p:cNvSpPr>
            <p:nvPr/>
          </p:nvSpPr>
          <p:spPr bwMode="auto">
            <a:xfrm>
              <a:off x="3686" y="377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98384" name="Line 80"/>
            <p:cNvSpPr>
              <a:spLocks noChangeShapeType="1"/>
            </p:cNvSpPr>
            <p:nvPr/>
          </p:nvSpPr>
          <p:spPr bwMode="auto">
            <a:xfrm>
              <a:off x="5048" y="3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5" name="Text Box 81"/>
            <p:cNvSpPr txBox="1">
              <a:spLocks noChangeArrowheads="1"/>
            </p:cNvSpPr>
            <p:nvPr/>
          </p:nvSpPr>
          <p:spPr bwMode="auto">
            <a:xfrm>
              <a:off x="5024" y="393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8386" name="Text Box 82"/>
            <p:cNvSpPr txBox="1">
              <a:spLocks noChangeArrowheads="1"/>
            </p:cNvSpPr>
            <p:nvPr/>
          </p:nvSpPr>
          <p:spPr bwMode="auto">
            <a:xfrm>
              <a:off x="5032" y="3706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98390" name="Group 86"/>
          <p:cNvGrpSpPr>
            <a:grpSpLocks/>
          </p:cNvGrpSpPr>
          <p:nvPr/>
        </p:nvGrpSpPr>
        <p:grpSpPr bwMode="auto">
          <a:xfrm>
            <a:off x="6146800" y="5981700"/>
            <a:ext cx="1260475" cy="730250"/>
            <a:chOff x="4342" y="2036"/>
            <a:chExt cx="794" cy="460"/>
          </a:xfrm>
        </p:grpSpPr>
        <p:sp>
          <p:nvSpPr>
            <p:cNvPr id="98371" name="Text Box 67"/>
            <p:cNvSpPr txBox="1">
              <a:spLocks noChangeArrowheads="1"/>
            </p:cNvSpPr>
            <p:nvPr/>
          </p:nvSpPr>
          <p:spPr bwMode="auto">
            <a:xfrm>
              <a:off x="4512" y="220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S+</a:t>
              </a:r>
            </a:p>
          </p:txBody>
        </p:sp>
        <p:sp>
          <p:nvSpPr>
            <p:cNvPr id="98373" name="Text Box 69"/>
            <p:cNvSpPr txBox="1">
              <a:spLocks noChangeArrowheads="1"/>
            </p:cNvSpPr>
            <p:nvPr/>
          </p:nvSpPr>
          <p:spPr bwMode="auto">
            <a:xfrm>
              <a:off x="4648" y="20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8388" name="Text Box 84"/>
            <p:cNvSpPr txBox="1">
              <a:spLocks noChangeArrowheads="1"/>
            </p:cNvSpPr>
            <p:nvPr/>
          </p:nvSpPr>
          <p:spPr bwMode="auto">
            <a:xfrm>
              <a:off x="4342" y="212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98389" name="Line 85"/>
            <p:cNvSpPr>
              <a:spLocks noChangeShapeType="1"/>
            </p:cNvSpPr>
            <p:nvPr/>
          </p:nvSpPr>
          <p:spPr bwMode="auto">
            <a:xfrm>
              <a:off x="4552" y="22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6" grpId="0" autoUpdateAnimBg="0"/>
      <p:bldP spid="98317" grpId="0" autoUpdateAnimBg="0"/>
      <p:bldP spid="98336" grpId="0" autoUpdateAnimBg="0"/>
      <p:bldP spid="9836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276225" y="1628775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13-3-4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零点、极点和频率响应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1098550" y="222567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频率响应的概念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1069975" y="3241675"/>
            <a:ext cx="725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根据网络函数零点和极点的分布定性讨论频率响应</a:t>
            </a:r>
          </a:p>
        </p:txBody>
      </p:sp>
      <p:grpSp>
        <p:nvGrpSpPr>
          <p:cNvPr id="22807" name="Group 279"/>
          <p:cNvGrpSpPr>
            <a:grpSpLocks/>
          </p:cNvGrpSpPr>
          <p:nvPr/>
        </p:nvGrpSpPr>
        <p:grpSpPr bwMode="auto">
          <a:xfrm>
            <a:off x="1003300" y="3778250"/>
            <a:ext cx="6435725" cy="822325"/>
            <a:chOff x="746" y="3386"/>
            <a:chExt cx="4054" cy="518"/>
          </a:xfrm>
        </p:grpSpPr>
        <p:grpSp>
          <p:nvGrpSpPr>
            <p:cNvPr id="22767" name="Group 239"/>
            <p:cNvGrpSpPr>
              <a:grpSpLocks/>
            </p:cNvGrpSpPr>
            <p:nvPr/>
          </p:nvGrpSpPr>
          <p:grpSpPr bwMode="auto">
            <a:xfrm>
              <a:off x="1226" y="3386"/>
              <a:ext cx="3574" cy="518"/>
              <a:chOff x="950" y="780"/>
              <a:chExt cx="3574" cy="518"/>
            </a:xfrm>
          </p:grpSpPr>
          <p:sp>
            <p:nvSpPr>
              <p:cNvPr id="22768" name="Text Box 240"/>
              <p:cNvSpPr txBox="1">
                <a:spLocks noChangeArrowheads="1"/>
              </p:cNvSpPr>
              <p:nvPr/>
            </p:nvSpPr>
            <p:spPr bwMode="auto">
              <a:xfrm>
                <a:off x="950" y="890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H(S)=85.1</a:t>
                </a:r>
              </a:p>
            </p:txBody>
          </p:sp>
          <p:grpSp>
            <p:nvGrpSpPr>
              <p:cNvPr id="22769" name="Group 241"/>
              <p:cNvGrpSpPr>
                <a:grpSpLocks/>
              </p:cNvGrpSpPr>
              <p:nvPr/>
            </p:nvGrpSpPr>
            <p:grpSpPr bwMode="auto">
              <a:xfrm>
                <a:off x="1826" y="780"/>
                <a:ext cx="2698" cy="518"/>
                <a:chOff x="1862" y="1562"/>
                <a:chExt cx="2698" cy="518"/>
              </a:xfrm>
            </p:grpSpPr>
            <p:sp>
              <p:nvSpPr>
                <p:cNvPr id="22770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1862" y="1562"/>
                  <a:ext cx="269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            S(S+2)</a:t>
                  </a:r>
                </a:p>
                <a:p>
                  <a:r>
                    <a:rPr lang="en-US" altLang="zh-CN"/>
                    <a:t>(S+4)(S+1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–j4</a:t>
                  </a:r>
                  <a:r>
                    <a:rPr lang="en-US" altLang="zh-CN"/>
                    <a:t>)(S+1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+j4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22771" name="Line 243"/>
                <p:cNvSpPr>
                  <a:spLocks noChangeShapeType="1"/>
                </p:cNvSpPr>
                <p:nvPr/>
              </p:nvSpPr>
              <p:spPr bwMode="auto">
                <a:xfrm>
                  <a:off x="1920" y="1824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806" name="Text Box 278"/>
            <p:cNvSpPr txBox="1">
              <a:spLocks noChangeArrowheads="1"/>
            </p:cNvSpPr>
            <p:nvPr/>
          </p:nvSpPr>
          <p:spPr bwMode="auto">
            <a:xfrm>
              <a:off x="746" y="3456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例</a:t>
              </a:r>
            </a:p>
          </p:txBody>
        </p:sp>
      </p:grpSp>
      <p:grpSp>
        <p:nvGrpSpPr>
          <p:cNvPr id="22840" name="Group 312"/>
          <p:cNvGrpSpPr>
            <a:grpSpLocks/>
          </p:cNvGrpSpPr>
          <p:nvPr/>
        </p:nvGrpSpPr>
        <p:grpSpPr bwMode="auto">
          <a:xfrm>
            <a:off x="3552825" y="2222500"/>
            <a:ext cx="5591175" cy="481013"/>
            <a:chOff x="2352" y="2534"/>
            <a:chExt cx="3248" cy="303"/>
          </a:xfrm>
        </p:grpSpPr>
        <p:sp>
          <p:nvSpPr>
            <p:cNvPr id="22813" name="Text Box 285"/>
            <p:cNvSpPr txBox="1">
              <a:spLocks noChangeArrowheads="1"/>
            </p:cNvSpPr>
            <p:nvPr/>
          </p:nvSpPr>
          <p:spPr bwMode="auto">
            <a:xfrm>
              <a:off x="2352" y="2544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|H(j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>
                  <a:cs typeface="Times New Roman" pitchFamily="18" charset="0"/>
                </a:rPr>
                <a:t>)|</a:t>
              </a:r>
            </a:p>
          </p:txBody>
        </p:sp>
        <p:sp>
          <p:nvSpPr>
            <p:cNvPr id="22832" name="Line 304"/>
            <p:cNvSpPr>
              <a:spLocks noChangeShapeType="1"/>
            </p:cNvSpPr>
            <p:nvPr/>
          </p:nvSpPr>
          <p:spPr bwMode="auto">
            <a:xfrm>
              <a:off x="3008" y="27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3" name="Text Box 305"/>
            <p:cNvSpPr txBox="1">
              <a:spLocks noChangeArrowheads="1"/>
            </p:cNvSpPr>
            <p:nvPr/>
          </p:nvSpPr>
          <p:spPr bwMode="auto">
            <a:xfrm>
              <a:off x="3294" y="253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</a:t>
              </a:r>
            </a:p>
          </p:txBody>
        </p:sp>
        <p:sp>
          <p:nvSpPr>
            <p:cNvPr id="22836" name="Text Box 308"/>
            <p:cNvSpPr txBox="1">
              <a:spLocks noChangeArrowheads="1"/>
            </p:cNvSpPr>
            <p:nvPr/>
          </p:nvSpPr>
          <p:spPr bwMode="auto">
            <a:xfrm>
              <a:off x="3558" y="2549"/>
              <a:ext cx="2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幅频特性（幅值函数）</a:t>
              </a:r>
            </a:p>
          </p:txBody>
        </p:sp>
      </p:grpSp>
      <p:grpSp>
        <p:nvGrpSpPr>
          <p:cNvPr id="22841" name="Group 313"/>
          <p:cNvGrpSpPr>
            <a:grpSpLocks/>
          </p:cNvGrpSpPr>
          <p:nvPr/>
        </p:nvGrpSpPr>
        <p:grpSpPr bwMode="auto">
          <a:xfrm>
            <a:off x="3451225" y="2636838"/>
            <a:ext cx="5511800" cy="520700"/>
            <a:chOff x="2288" y="2795"/>
            <a:chExt cx="3304" cy="328"/>
          </a:xfrm>
        </p:grpSpPr>
        <p:sp>
          <p:nvSpPr>
            <p:cNvPr id="22815" name="Text Box 287"/>
            <p:cNvSpPr txBox="1">
              <a:spLocks noChangeArrowheads="1"/>
            </p:cNvSpPr>
            <p:nvPr/>
          </p:nvSpPr>
          <p:spPr bwMode="auto">
            <a:xfrm>
              <a:off x="2490" y="2832"/>
              <a:ext cx="9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H(j</a:t>
              </a:r>
              <a:r>
                <a:rPr lang="en-US" altLang="zh-CN">
                  <a:sym typeface="Symbol" pitchFamily="18" charset="2"/>
                </a:rPr>
                <a:t>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grpSp>
          <p:nvGrpSpPr>
            <p:cNvPr id="22816" name="Group 288"/>
            <p:cNvGrpSpPr>
              <a:grpSpLocks/>
            </p:cNvGrpSpPr>
            <p:nvPr/>
          </p:nvGrpSpPr>
          <p:grpSpPr bwMode="auto">
            <a:xfrm>
              <a:off x="2288" y="2795"/>
              <a:ext cx="284" cy="328"/>
              <a:chOff x="198" y="1614"/>
              <a:chExt cx="284" cy="328"/>
            </a:xfrm>
          </p:grpSpPr>
          <p:grpSp>
            <p:nvGrpSpPr>
              <p:cNvPr id="22817" name="Group 289"/>
              <p:cNvGrpSpPr>
                <a:grpSpLocks/>
              </p:cNvGrpSpPr>
              <p:nvPr/>
            </p:nvGrpSpPr>
            <p:grpSpPr bwMode="auto">
              <a:xfrm>
                <a:off x="198" y="1614"/>
                <a:ext cx="202" cy="299"/>
                <a:chOff x="624" y="1728"/>
                <a:chExt cx="202" cy="299"/>
              </a:xfrm>
            </p:grpSpPr>
            <p:sp>
              <p:nvSpPr>
                <p:cNvPr id="2281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624" y="1728"/>
                  <a:ext cx="11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2819" name="Freeform 291"/>
                <p:cNvSpPr>
                  <a:spLocks/>
                </p:cNvSpPr>
                <p:nvPr/>
              </p:nvSpPr>
              <p:spPr bwMode="auto">
                <a:xfrm>
                  <a:off x="742" y="1871"/>
                  <a:ext cx="84" cy="156"/>
                </a:xfrm>
                <a:custGeom>
                  <a:avLst/>
                  <a:gdLst>
                    <a:gd name="T0" fmla="*/ 72 w 84"/>
                    <a:gd name="T1" fmla="*/ 156 h 156"/>
                    <a:gd name="T2" fmla="*/ 72 w 84"/>
                    <a:gd name="T3" fmla="*/ 84 h 156"/>
                    <a:gd name="T4" fmla="*/ 0 w 84"/>
                    <a:gd name="T5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156">
                      <a:moveTo>
                        <a:pt x="72" y="156"/>
                      </a:moveTo>
                      <a:cubicBezTo>
                        <a:pt x="72" y="144"/>
                        <a:pt x="84" y="110"/>
                        <a:pt x="72" y="84"/>
                      </a:cubicBezTo>
                      <a:cubicBezTo>
                        <a:pt x="60" y="58"/>
                        <a:pt x="15" y="1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820" name="Text Box 292"/>
              <p:cNvSpPr txBox="1">
                <a:spLocks noChangeArrowheads="1"/>
              </p:cNvSpPr>
              <p:nvPr/>
            </p:nvSpPr>
            <p:spPr bwMode="auto">
              <a:xfrm>
                <a:off x="230" y="1654"/>
                <a:ext cx="2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</a:t>
                </a:r>
              </a:p>
            </p:txBody>
          </p:sp>
        </p:grpSp>
        <p:sp>
          <p:nvSpPr>
            <p:cNvPr id="22834" name="Text Box 306"/>
            <p:cNvSpPr txBox="1">
              <a:spLocks noChangeArrowheads="1"/>
            </p:cNvSpPr>
            <p:nvPr/>
          </p:nvSpPr>
          <p:spPr bwMode="auto">
            <a:xfrm>
              <a:off x="3344" y="2824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</a:t>
              </a:r>
            </a:p>
          </p:txBody>
        </p:sp>
        <p:sp>
          <p:nvSpPr>
            <p:cNvPr id="22835" name="Line 307"/>
            <p:cNvSpPr>
              <a:spLocks noChangeShapeType="1"/>
            </p:cNvSpPr>
            <p:nvPr/>
          </p:nvSpPr>
          <p:spPr bwMode="auto">
            <a:xfrm>
              <a:off x="3056" y="300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" name="Text Box 309"/>
            <p:cNvSpPr txBox="1">
              <a:spLocks noChangeArrowheads="1"/>
            </p:cNvSpPr>
            <p:nvPr/>
          </p:nvSpPr>
          <p:spPr bwMode="auto">
            <a:xfrm>
              <a:off x="3568" y="2832"/>
              <a:ext cx="2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相频特性（相位函数）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5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3" grpId="0" autoUpdateAnimBg="0"/>
      <p:bldP spid="22804" grpId="0" autoUpdateAnimBg="0"/>
      <p:bldP spid="2280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1950" y="4064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13-5-4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零点、极点和频率响应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38150" y="33528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结论：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82625" y="5257800"/>
            <a:ext cx="6454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(2)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在靠近一个零点的角频率附近，幅频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特性出现局部的最小值，同时在此角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频率附近，相频特性变化也最快。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08025" y="3886200"/>
            <a:ext cx="6454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(1)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在靠近一个极点的角频率附近，幅频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特性可望出现局部的最大值，同时在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此角频率附近，相频特性变化也最快。</a:t>
            </a:r>
          </a:p>
        </p:txBody>
      </p:sp>
      <p:grpSp>
        <p:nvGrpSpPr>
          <p:cNvPr id="39043" name="Group 131"/>
          <p:cNvGrpSpPr>
            <a:grpSpLocks/>
          </p:cNvGrpSpPr>
          <p:nvPr/>
        </p:nvGrpSpPr>
        <p:grpSpPr bwMode="auto">
          <a:xfrm>
            <a:off x="6908800" y="1371600"/>
            <a:ext cx="1092200" cy="2133600"/>
            <a:chOff x="4352" y="864"/>
            <a:chExt cx="688" cy="1344"/>
          </a:xfrm>
        </p:grpSpPr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4420" y="147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chemeClr val="accent2"/>
                  </a:solidFill>
                </a:rPr>
                <a:t>l</a:t>
              </a:r>
              <a:r>
                <a:rPr lang="en-US" altLang="zh-CN" sz="20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957" name="Freeform 45"/>
            <p:cNvSpPr>
              <a:spLocks/>
            </p:cNvSpPr>
            <p:nvPr/>
          </p:nvSpPr>
          <p:spPr bwMode="auto">
            <a:xfrm>
              <a:off x="4468" y="1495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1">
                  <a:moveTo>
                    <a:pt x="0" y="0"/>
                  </a:moveTo>
                  <a:lnTo>
                    <a:pt x="132" y="1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Freeform 67"/>
            <p:cNvSpPr>
              <a:spLocks/>
            </p:cNvSpPr>
            <p:nvPr/>
          </p:nvSpPr>
          <p:spPr bwMode="auto">
            <a:xfrm>
              <a:off x="4352" y="864"/>
              <a:ext cx="688" cy="1344"/>
            </a:xfrm>
            <a:custGeom>
              <a:avLst/>
              <a:gdLst>
                <a:gd name="T0" fmla="*/ 0 w 688"/>
                <a:gd name="T1" fmla="*/ 1344 h 1344"/>
                <a:gd name="T2" fmla="*/ 688 w 688"/>
                <a:gd name="T3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1344">
                  <a:moveTo>
                    <a:pt x="0" y="1344"/>
                  </a:moveTo>
                  <a:lnTo>
                    <a:pt x="688" y="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7423150" y="5348288"/>
            <a:ext cx="66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82.9</a:t>
            </a:r>
            <a:r>
              <a:rPr lang="en-US" altLang="zh-CN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º</a:t>
            </a:r>
          </a:p>
        </p:txBody>
      </p:sp>
      <p:sp>
        <p:nvSpPr>
          <p:cNvPr id="38987" name="Text Box 75"/>
          <p:cNvSpPr txBox="1">
            <a:spLocks noChangeArrowheads="1"/>
          </p:cNvSpPr>
          <p:nvPr/>
        </p:nvSpPr>
        <p:spPr bwMode="auto">
          <a:xfrm>
            <a:off x="6985000" y="3171825"/>
            <a:ext cx="66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</a:rPr>
              <a:t>63.4</a:t>
            </a:r>
            <a:r>
              <a:rPr lang="en-US" altLang="zh-CN" sz="18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º</a:t>
            </a:r>
          </a:p>
        </p:txBody>
      </p:sp>
      <p:sp>
        <p:nvSpPr>
          <p:cNvPr id="38988" name="Text Box 76"/>
          <p:cNvSpPr txBox="1">
            <a:spLocks noChangeArrowheads="1"/>
          </p:cNvSpPr>
          <p:nvPr/>
        </p:nvSpPr>
        <p:spPr bwMode="auto">
          <a:xfrm>
            <a:off x="6019800" y="31877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45</a:t>
            </a:r>
            <a:r>
              <a:rPr lang="en-US" altLang="zh-CN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º</a:t>
            </a:r>
          </a:p>
        </p:txBody>
      </p:sp>
      <p:grpSp>
        <p:nvGrpSpPr>
          <p:cNvPr id="39040" name="Group 128"/>
          <p:cNvGrpSpPr>
            <a:grpSpLocks/>
          </p:cNvGrpSpPr>
          <p:nvPr/>
        </p:nvGrpSpPr>
        <p:grpSpPr bwMode="auto">
          <a:xfrm>
            <a:off x="5867400" y="1371600"/>
            <a:ext cx="2133600" cy="2133600"/>
            <a:chOff x="3696" y="864"/>
            <a:chExt cx="1344" cy="1344"/>
          </a:xfrm>
        </p:grpSpPr>
        <p:sp>
          <p:nvSpPr>
            <p:cNvPr id="38978" name="Freeform 66"/>
            <p:cNvSpPr>
              <a:spLocks/>
            </p:cNvSpPr>
            <p:nvPr/>
          </p:nvSpPr>
          <p:spPr bwMode="auto">
            <a:xfrm>
              <a:off x="3696" y="864"/>
              <a:ext cx="1344" cy="1344"/>
            </a:xfrm>
            <a:custGeom>
              <a:avLst/>
              <a:gdLst>
                <a:gd name="T0" fmla="*/ 0 w 1344"/>
                <a:gd name="T1" fmla="*/ 1344 h 1344"/>
                <a:gd name="T2" fmla="*/ 1344 w 1344"/>
                <a:gd name="T3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44" h="1344">
                  <a:moveTo>
                    <a:pt x="0" y="1344"/>
                  </a:moveTo>
                  <a:lnTo>
                    <a:pt x="134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Text Box 77"/>
            <p:cNvSpPr txBox="1">
              <a:spLocks noChangeArrowheads="1"/>
            </p:cNvSpPr>
            <p:nvPr/>
          </p:nvSpPr>
          <p:spPr bwMode="auto">
            <a:xfrm>
              <a:off x="4088" y="1344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8990" name="Freeform 78"/>
            <p:cNvSpPr>
              <a:spLocks/>
            </p:cNvSpPr>
            <p:nvPr/>
          </p:nvSpPr>
          <p:spPr bwMode="auto">
            <a:xfrm>
              <a:off x="4136" y="1368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1">
                  <a:moveTo>
                    <a:pt x="0" y="0"/>
                  </a:moveTo>
                  <a:lnTo>
                    <a:pt x="132" y="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39" name="Group 127"/>
          <p:cNvGrpSpPr>
            <a:grpSpLocks/>
          </p:cNvGrpSpPr>
          <p:nvPr/>
        </p:nvGrpSpPr>
        <p:grpSpPr bwMode="auto">
          <a:xfrm>
            <a:off x="7480300" y="942975"/>
            <a:ext cx="533400" cy="428625"/>
            <a:chOff x="4712" y="594"/>
            <a:chExt cx="336" cy="270"/>
          </a:xfrm>
        </p:grpSpPr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4712" y="86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Text Box 80"/>
            <p:cNvSpPr txBox="1">
              <a:spLocks noChangeArrowheads="1"/>
            </p:cNvSpPr>
            <p:nvPr/>
          </p:nvSpPr>
          <p:spPr bwMode="auto">
            <a:xfrm>
              <a:off x="4712" y="594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993" name="Freeform 81"/>
            <p:cNvSpPr>
              <a:spLocks/>
            </p:cNvSpPr>
            <p:nvPr/>
          </p:nvSpPr>
          <p:spPr bwMode="auto">
            <a:xfrm>
              <a:off x="4760" y="618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1">
                  <a:moveTo>
                    <a:pt x="0" y="0"/>
                  </a:moveTo>
                  <a:lnTo>
                    <a:pt x="132" y="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98" name="Group 86"/>
          <p:cNvGrpSpPr>
            <a:grpSpLocks/>
          </p:cNvGrpSpPr>
          <p:nvPr/>
        </p:nvGrpSpPr>
        <p:grpSpPr bwMode="auto">
          <a:xfrm>
            <a:off x="838200" y="2565400"/>
            <a:ext cx="3673475" cy="914400"/>
            <a:chOff x="948" y="1908"/>
            <a:chExt cx="2314" cy="576"/>
          </a:xfrm>
        </p:grpSpPr>
        <p:grpSp>
          <p:nvGrpSpPr>
            <p:cNvPr id="38999" name="Group 87"/>
            <p:cNvGrpSpPr>
              <a:grpSpLocks/>
            </p:cNvGrpSpPr>
            <p:nvPr/>
          </p:nvGrpSpPr>
          <p:grpSpPr bwMode="auto">
            <a:xfrm>
              <a:off x="948" y="1908"/>
              <a:ext cx="2314" cy="576"/>
              <a:chOff x="912" y="2448"/>
              <a:chExt cx="2314" cy="576"/>
            </a:xfrm>
          </p:grpSpPr>
          <p:sp>
            <p:nvSpPr>
              <p:cNvPr id="39000" name="Text Box 88"/>
              <p:cNvSpPr txBox="1">
                <a:spLocks noChangeArrowheads="1"/>
              </p:cNvSpPr>
              <p:nvPr/>
            </p:nvSpPr>
            <p:spPr bwMode="auto">
              <a:xfrm>
                <a:off x="912" y="2558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H(j4)=85.1</a:t>
                </a:r>
              </a:p>
            </p:txBody>
          </p:sp>
          <p:sp>
            <p:nvSpPr>
              <p:cNvPr id="39001" name="Text Box 89"/>
              <p:cNvSpPr txBox="1">
                <a:spLocks noChangeArrowheads="1"/>
              </p:cNvSpPr>
              <p:nvPr/>
            </p:nvSpPr>
            <p:spPr bwMode="auto">
              <a:xfrm>
                <a:off x="1788" y="2448"/>
                <a:ext cx="1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</a:t>
                </a:r>
                <a:r>
                  <a:rPr lang="en-US" altLang="zh-CN" i="1"/>
                  <a:t> l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    </a:t>
                </a:r>
                <a:r>
                  <a:rPr lang="en-US" altLang="zh-CN" i="1"/>
                  <a:t>l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          </a:t>
                </a:r>
              </a:p>
              <a:p>
                <a:r>
                  <a:rPr lang="en-US" altLang="zh-CN"/>
                  <a:t> </a:t>
                </a:r>
              </a:p>
            </p:txBody>
          </p:sp>
          <p:sp>
            <p:nvSpPr>
              <p:cNvPr id="39002" name="Freeform 90"/>
              <p:cNvSpPr>
                <a:spLocks/>
              </p:cNvSpPr>
              <p:nvPr/>
            </p:nvSpPr>
            <p:spPr bwMode="auto">
              <a:xfrm>
                <a:off x="1846" y="2734"/>
                <a:ext cx="986" cy="2"/>
              </a:xfrm>
              <a:custGeom>
                <a:avLst/>
                <a:gdLst>
                  <a:gd name="T0" fmla="*/ 0 w 986"/>
                  <a:gd name="T1" fmla="*/ 0 h 2"/>
                  <a:gd name="T2" fmla="*/ 986 w 986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86" h="2">
                    <a:moveTo>
                      <a:pt x="0" y="0"/>
                    </a:moveTo>
                    <a:lnTo>
                      <a:pt x="986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3" name="Text Box 91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1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d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   d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   d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39004" name="Line 92"/>
              <p:cNvSpPr>
                <a:spLocks noChangeShapeType="1"/>
              </p:cNvSpPr>
              <p:nvPr/>
            </p:nvSpPr>
            <p:spPr bwMode="auto">
              <a:xfrm>
                <a:off x="2056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5" name="Line 93"/>
              <p:cNvSpPr>
                <a:spLocks noChangeShapeType="1"/>
              </p:cNvSpPr>
              <p:nvPr/>
            </p:nvSpPr>
            <p:spPr bwMode="auto">
              <a:xfrm>
                <a:off x="2368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6" name="Line 94"/>
              <p:cNvSpPr>
                <a:spLocks noChangeShapeType="1"/>
              </p:cNvSpPr>
              <p:nvPr/>
            </p:nvSpPr>
            <p:spPr bwMode="auto">
              <a:xfrm>
                <a:off x="1940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7" name="Line 95"/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8" name="Line 96"/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9" name="Text Box 97"/>
            <p:cNvSpPr txBox="1">
              <a:spLocks noChangeArrowheads="1"/>
            </p:cNvSpPr>
            <p:nvPr/>
          </p:nvSpPr>
          <p:spPr bwMode="auto">
            <a:xfrm>
              <a:off x="2076" y="21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 · </a:t>
              </a:r>
            </a:p>
          </p:txBody>
        </p:sp>
        <p:sp>
          <p:nvSpPr>
            <p:cNvPr id="39010" name="Text Box 98"/>
            <p:cNvSpPr txBox="1">
              <a:spLocks noChangeArrowheads="1"/>
            </p:cNvSpPr>
            <p:nvPr/>
          </p:nvSpPr>
          <p:spPr bwMode="auto">
            <a:xfrm>
              <a:off x="2376" y="21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 · </a:t>
              </a:r>
            </a:p>
          </p:txBody>
        </p:sp>
        <p:sp>
          <p:nvSpPr>
            <p:cNvPr id="39011" name="Text Box 99"/>
            <p:cNvSpPr txBox="1">
              <a:spLocks noChangeArrowheads="1"/>
            </p:cNvSpPr>
            <p:nvPr/>
          </p:nvSpPr>
          <p:spPr bwMode="auto">
            <a:xfrm>
              <a:off x="2208" y="19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 · </a:t>
              </a:r>
            </a:p>
          </p:txBody>
        </p:sp>
      </p:grpSp>
      <p:grpSp>
        <p:nvGrpSpPr>
          <p:cNvPr id="39012" name="Group 100"/>
          <p:cNvGrpSpPr>
            <a:grpSpLocks/>
          </p:cNvGrpSpPr>
          <p:nvPr/>
        </p:nvGrpSpPr>
        <p:grpSpPr bwMode="auto">
          <a:xfrm>
            <a:off x="850900" y="1593850"/>
            <a:ext cx="5292725" cy="822325"/>
            <a:chOff x="960" y="1440"/>
            <a:chExt cx="3334" cy="518"/>
          </a:xfrm>
        </p:grpSpPr>
        <p:sp>
          <p:nvSpPr>
            <p:cNvPr id="39013" name="Text Box 101"/>
            <p:cNvSpPr txBox="1">
              <a:spLocks noChangeArrowheads="1"/>
            </p:cNvSpPr>
            <p:nvPr/>
          </p:nvSpPr>
          <p:spPr bwMode="auto">
            <a:xfrm>
              <a:off x="960" y="1550"/>
              <a:ext cx="2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H(j4)=</a:t>
              </a:r>
            </a:p>
          </p:txBody>
        </p:sp>
        <p:grpSp>
          <p:nvGrpSpPr>
            <p:cNvPr id="39014" name="Group 102"/>
            <p:cNvGrpSpPr>
              <a:grpSpLocks/>
            </p:cNvGrpSpPr>
            <p:nvPr/>
          </p:nvGrpSpPr>
          <p:grpSpPr bwMode="auto">
            <a:xfrm>
              <a:off x="1596" y="1440"/>
              <a:ext cx="2698" cy="518"/>
              <a:chOff x="1836" y="1440"/>
              <a:chExt cx="2698" cy="518"/>
            </a:xfrm>
          </p:grpSpPr>
          <p:sp>
            <p:nvSpPr>
              <p:cNvPr id="39015" name="Text Box 103"/>
              <p:cNvSpPr txBox="1">
                <a:spLocks noChangeArrowheads="1"/>
              </p:cNvSpPr>
              <p:nvPr/>
            </p:nvSpPr>
            <p:spPr bwMode="auto">
              <a:xfrm>
                <a:off x="1836" y="1440"/>
                <a:ext cx="269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    85.1</a:t>
                </a:r>
                <a:r>
                  <a:rPr lang="en-US" altLang="zh-CN">
                    <a:sym typeface="Symbol" pitchFamily="18" charset="2"/>
                  </a:rPr>
                  <a:t>j4</a:t>
                </a:r>
                <a:r>
                  <a:rPr lang="en-US" altLang="zh-CN"/>
                  <a:t>(j4+2)</a:t>
                </a:r>
              </a:p>
              <a:p>
                <a:r>
                  <a:rPr lang="en-US" altLang="zh-CN"/>
                  <a:t>(j4+4)(j4+1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–j4</a:t>
                </a:r>
                <a:r>
                  <a:rPr lang="en-US" altLang="zh-CN"/>
                  <a:t>)(j4+1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+j4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39016" name="Line 104"/>
              <p:cNvSpPr>
                <a:spLocks noChangeShapeType="1"/>
              </p:cNvSpPr>
              <p:nvPr/>
            </p:nvSpPr>
            <p:spPr bwMode="auto">
              <a:xfrm>
                <a:off x="1894" y="1714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017" name="Group 105"/>
          <p:cNvGrpSpPr>
            <a:grpSpLocks/>
          </p:cNvGrpSpPr>
          <p:nvPr/>
        </p:nvGrpSpPr>
        <p:grpSpPr bwMode="auto">
          <a:xfrm>
            <a:off x="514350" y="739775"/>
            <a:ext cx="6435725" cy="822325"/>
            <a:chOff x="746" y="3386"/>
            <a:chExt cx="4054" cy="518"/>
          </a:xfrm>
        </p:grpSpPr>
        <p:grpSp>
          <p:nvGrpSpPr>
            <p:cNvPr id="39018" name="Group 106"/>
            <p:cNvGrpSpPr>
              <a:grpSpLocks/>
            </p:cNvGrpSpPr>
            <p:nvPr/>
          </p:nvGrpSpPr>
          <p:grpSpPr bwMode="auto">
            <a:xfrm>
              <a:off x="1226" y="3386"/>
              <a:ext cx="3574" cy="518"/>
              <a:chOff x="950" y="780"/>
              <a:chExt cx="3574" cy="518"/>
            </a:xfrm>
          </p:grpSpPr>
          <p:sp>
            <p:nvSpPr>
              <p:cNvPr id="39019" name="Text Box 107"/>
              <p:cNvSpPr txBox="1">
                <a:spLocks noChangeArrowheads="1"/>
              </p:cNvSpPr>
              <p:nvPr/>
            </p:nvSpPr>
            <p:spPr bwMode="auto">
              <a:xfrm>
                <a:off x="950" y="890"/>
                <a:ext cx="2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H(S)=85.1</a:t>
                </a:r>
              </a:p>
            </p:txBody>
          </p:sp>
          <p:grpSp>
            <p:nvGrpSpPr>
              <p:cNvPr id="39020" name="Group 108"/>
              <p:cNvGrpSpPr>
                <a:grpSpLocks/>
              </p:cNvGrpSpPr>
              <p:nvPr/>
            </p:nvGrpSpPr>
            <p:grpSpPr bwMode="auto">
              <a:xfrm>
                <a:off x="1826" y="780"/>
                <a:ext cx="2698" cy="518"/>
                <a:chOff x="1862" y="1562"/>
                <a:chExt cx="2698" cy="518"/>
              </a:xfrm>
            </p:grpSpPr>
            <p:sp>
              <p:nvSpPr>
                <p:cNvPr id="3902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862" y="1562"/>
                  <a:ext cx="269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            S(S+2)</a:t>
                  </a:r>
                </a:p>
                <a:p>
                  <a:r>
                    <a:rPr lang="en-US" altLang="zh-CN"/>
                    <a:t>(S+4)(S+1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–j4</a:t>
                  </a:r>
                  <a:r>
                    <a:rPr lang="en-US" altLang="zh-CN"/>
                    <a:t>)(S+1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+j4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39022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824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023" name="Text Box 111"/>
            <p:cNvSpPr txBox="1">
              <a:spLocks noChangeArrowheads="1"/>
            </p:cNvSpPr>
            <p:nvPr/>
          </p:nvSpPr>
          <p:spPr bwMode="auto">
            <a:xfrm>
              <a:off x="746" y="3456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例</a:t>
              </a:r>
            </a:p>
          </p:txBody>
        </p:sp>
      </p:grpSp>
      <p:grpSp>
        <p:nvGrpSpPr>
          <p:cNvPr id="39042" name="Group 130"/>
          <p:cNvGrpSpPr>
            <a:grpSpLocks/>
          </p:cNvGrpSpPr>
          <p:nvPr/>
        </p:nvGrpSpPr>
        <p:grpSpPr bwMode="auto">
          <a:xfrm>
            <a:off x="8001000" y="1371600"/>
            <a:ext cx="336550" cy="2133600"/>
            <a:chOff x="5040" y="864"/>
            <a:chExt cx="212" cy="1344"/>
          </a:xfrm>
        </p:grpSpPr>
        <p:sp>
          <p:nvSpPr>
            <p:cNvPr id="39036" name="Text Box 124"/>
            <p:cNvSpPr txBox="1">
              <a:spLocks noChangeArrowheads="1"/>
            </p:cNvSpPr>
            <p:nvPr/>
          </p:nvSpPr>
          <p:spPr bwMode="auto">
            <a:xfrm>
              <a:off x="5040" y="1449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chemeClr val="accent2"/>
                  </a:solidFill>
                </a:rPr>
                <a:t>l</a:t>
              </a:r>
              <a:r>
                <a:rPr lang="en-US" altLang="zh-CN" sz="20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9037" name="Freeform 125"/>
            <p:cNvSpPr>
              <a:spLocks/>
            </p:cNvSpPr>
            <p:nvPr/>
          </p:nvSpPr>
          <p:spPr bwMode="auto">
            <a:xfrm>
              <a:off x="5074" y="1464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1">
                  <a:moveTo>
                    <a:pt x="0" y="0"/>
                  </a:moveTo>
                  <a:lnTo>
                    <a:pt x="132" y="1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V="1">
              <a:off x="5040" y="864"/>
              <a:ext cx="0" cy="13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41" name="Group 129"/>
          <p:cNvGrpSpPr>
            <a:grpSpLocks/>
          </p:cNvGrpSpPr>
          <p:nvPr/>
        </p:nvGrpSpPr>
        <p:grpSpPr bwMode="auto">
          <a:xfrm>
            <a:off x="7242175" y="1358900"/>
            <a:ext cx="746125" cy="4264025"/>
            <a:chOff x="4562" y="856"/>
            <a:chExt cx="470" cy="2686"/>
          </a:xfrm>
        </p:grpSpPr>
        <p:sp>
          <p:nvSpPr>
            <p:cNvPr id="38980" name="Freeform 68"/>
            <p:cNvSpPr>
              <a:spLocks/>
            </p:cNvSpPr>
            <p:nvPr/>
          </p:nvSpPr>
          <p:spPr bwMode="auto">
            <a:xfrm>
              <a:off x="4706" y="856"/>
              <a:ext cx="326" cy="2686"/>
            </a:xfrm>
            <a:custGeom>
              <a:avLst/>
              <a:gdLst>
                <a:gd name="T0" fmla="*/ 0 w 326"/>
                <a:gd name="T1" fmla="*/ 2686 h 2686"/>
                <a:gd name="T2" fmla="*/ 326 w 326"/>
                <a:gd name="T3" fmla="*/ 0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6" h="2686">
                  <a:moveTo>
                    <a:pt x="0" y="2686"/>
                  </a:moveTo>
                  <a:lnTo>
                    <a:pt x="32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Text Box 83"/>
            <p:cNvSpPr txBox="1">
              <a:spLocks noChangeArrowheads="1"/>
            </p:cNvSpPr>
            <p:nvPr/>
          </p:nvSpPr>
          <p:spPr bwMode="auto">
            <a:xfrm>
              <a:off x="4562" y="2594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8996" name="Freeform 84"/>
            <p:cNvSpPr>
              <a:spLocks/>
            </p:cNvSpPr>
            <p:nvPr/>
          </p:nvSpPr>
          <p:spPr bwMode="auto">
            <a:xfrm>
              <a:off x="4608" y="2642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1">
                  <a:moveTo>
                    <a:pt x="0" y="0"/>
                  </a:moveTo>
                  <a:lnTo>
                    <a:pt x="132" y="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51" name="Group 139"/>
          <p:cNvGrpSpPr>
            <a:grpSpLocks/>
          </p:cNvGrpSpPr>
          <p:nvPr/>
        </p:nvGrpSpPr>
        <p:grpSpPr bwMode="auto">
          <a:xfrm>
            <a:off x="5486400" y="476250"/>
            <a:ext cx="3509963" cy="5391150"/>
            <a:chOff x="3456" y="300"/>
            <a:chExt cx="2211" cy="3396"/>
          </a:xfrm>
        </p:grpSpPr>
        <p:sp>
          <p:nvSpPr>
            <p:cNvPr id="38976" name="Freeform 64"/>
            <p:cNvSpPr>
              <a:spLocks/>
            </p:cNvSpPr>
            <p:nvPr/>
          </p:nvSpPr>
          <p:spPr bwMode="auto">
            <a:xfrm>
              <a:off x="4704" y="864"/>
              <a:ext cx="1" cy="2700"/>
            </a:xfrm>
            <a:custGeom>
              <a:avLst/>
              <a:gdLst>
                <a:gd name="T0" fmla="*/ 0 w 1"/>
                <a:gd name="T1" fmla="*/ 0 h 2700"/>
                <a:gd name="T2" fmla="*/ 0 w 1"/>
                <a:gd name="T3" fmla="*/ 270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00">
                  <a:moveTo>
                    <a:pt x="0" y="0"/>
                  </a:moveTo>
                  <a:lnTo>
                    <a:pt x="0" y="270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Text Box 121"/>
            <p:cNvSpPr txBox="1">
              <a:spLocks noChangeArrowheads="1"/>
            </p:cNvSpPr>
            <p:nvPr/>
          </p:nvSpPr>
          <p:spPr bwMode="auto">
            <a:xfrm>
              <a:off x="4590" y="338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5028" y="300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¢</a:t>
              </a:r>
              <a:r>
                <a:rPr lang="en-US" altLang="zh-CN" sz="2000" baseline="-25000"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S</a:t>
              </a:r>
              <a:endParaRPr lang="en-US" altLang="zh-CN" sz="2000" baseline="-25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5292" y="2207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ym typeface="Symbol" pitchFamily="18" charset="2"/>
                </a:rPr>
                <a:t>eS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70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356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4032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3696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Oval 23"/>
            <p:cNvSpPr>
              <a:spLocks noChangeArrowheads="1"/>
            </p:cNvSpPr>
            <p:nvPr/>
          </p:nvSpPr>
          <p:spPr bwMode="auto">
            <a:xfrm>
              <a:off x="5012" y="2180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Oval 24"/>
            <p:cNvSpPr>
              <a:spLocks noChangeArrowheads="1"/>
            </p:cNvSpPr>
            <p:nvPr/>
          </p:nvSpPr>
          <p:spPr bwMode="auto">
            <a:xfrm>
              <a:off x="4330" y="2170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rot="5400000">
              <a:off x="5040" y="182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rot="5400000">
              <a:off x="5040" y="1475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 rot="5400000">
              <a:off x="5040" y="113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rot="5400000">
              <a:off x="5040" y="81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646" y="222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4500" y="2218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–1</a:t>
              </a:r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4200" y="2220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–2</a:t>
              </a:r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3888" y="222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–3</a:t>
              </a:r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3552" y="22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–4</a:t>
              </a:r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auto">
            <a:xfrm>
              <a:off x="5064" y="727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j4</a:t>
              </a:r>
            </a:p>
          </p:txBody>
        </p:sp>
        <p:sp>
          <p:nvSpPr>
            <p:cNvPr id="38963" name="Line 51"/>
            <p:cNvSpPr>
              <a:spLocks noChangeShapeType="1"/>
            </p:cNvSpPr>
            <p:nvPr/>
          </p:nvSpPr>
          <p:spPr bwMode="auto">
            <a:xfrm rot="-5400000">
              <a:off x="5039" y="2495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54"/>
            <p:cNvSpPr>
              <a:spLocks noChangeShapeType="1"/>
            </p:cNvSpPr>
            <p:nvPr/>
          </p:nvSpPr>
          <p:spPr bwMode="auto">
            <a:xfrm rot="-5400000">
              <a:off x="5039" y="283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Line 57"/>
            <p:cNvSpPr>
              <a:spLocks noChangeShapeType="1"/>
            </p:cNvSpPr>
            <p:nvPr/>
          </p:nvSpPr>
          <p:spPr bwMode="auto">
            <a:xfrm rot="-5400000">
              <a:off x="5039" y="31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60"/>
            <p:cNvSpPr>
              <a:spLocks noChangeShapeType="1"/>
            </p:cNvSpPr>
            <p:nvPr/>
          </p:nvSpPr>
          <p:spPr bwMode="auto">
            <a:xfrm rot="-5400000">
              <a:off x="5039" y="350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Text Box 61"/>
            <p:cNvSpPr txBox="1">
              <a:spLocks noChangeArrowheads="1"/>
            </p:cNvSpPr>
            <p:nvPr/>
          </p:nvSpPr>
          <p:spPr bwMode="auto">
            <a:xfrm>
              <a:off x="5088" y="3408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sz="2000"/>
                <a:t>j4</a:t>
              </a:r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5016" y="21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 flipH="1">
              <a:off x="4704" y="86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 flipH="1">
              <a:off x="4704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Text Box 119"/>
            <p:cNvSpPr txBox="1">
              <a:spLocks noChangeArrowheads="1"/>
            </p:cNvSpPr>
            <p:nvPr/>
          </p:nvSpPr>
          <p:spPr bwMode="auto">
            <a:xfrm>
              <a:off x="3590" y="204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39032" name="Text Box 120"/>
            <p:cNvSpPr txBox="1">
              <a:spLocks noChangeArrowheads="1"/>
            </p:cNvSpPr>
            <p:nvPr/>
          </p:nvSpPr>
          <p:spPr bwMode="auto">
            <a:xfrm>
              <a:off x="4588" y="698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39044" name="Line 132"/>
            <p:cNvSpPr>
              <a:spLocks noChangeShapeType="1"/>
            </p:cNvSpPr>
            <p:nvPr/>
          </p:nvSpPr>
          <p:spPr bwMode="auto">
            <a:xfrm flipV="1">
              <a:off x="5040" y="336"/>
              <a:ext cx="0" cy="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133"/>
            <p:cNvSpPr>
              <a:spLocks noChangeShapeType="1"/>
            </p:cNvSpPr>
            <p:nvPr/>
          </p:nvSpPr>
          <p:spPr bwMode="auto">
            <a:xfrm>
              <a:off x="3456" y="220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47" name="Line 135"/>
          <p:cNvSpPr>
            <a:spLocks noChangeShapeType="1"/>
          </p:cNvSpPr>
          <p:nvPr/>
        </p:nvSpPr>
        <p:spPr bwMode="auto">
          <a:xfrm flipH="1">
            <a:off x="6934200" y="3505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48" name="Line 136"/>
          <p:cNvSpPr>
            <a:spLocks noChangeShapeType="1"/>
          </p:cNvSpPr>
          <p:nvPr/>
        </p:nvSpPr>
        <p:spPr bwMode="auto">
          <a:xfrm flipH="1" flipV="1">
            <a:off x="7467600" y="1371600"/>
            <a:ext cx="5334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utoUpdateAnimBg="0"/>
      <p:bldP spid="38986" grpId="0" autoUpdateAnimBg="0"/>
      <p:bldP spid="38987" grpId="0" autoUpdateAnimBg="0"/>
      <p:bldP spid="38988" grpId="0" autoUpdateAnimBg="0"/>
      <p:bldP spid="39047" grpId="0" animBg="1"/>
      <p:bldP spid="390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8" name="Line 396"/>
          <p:cNvSpPr>
            <a:spLocks noChangeShapeType="1"/>
          </p:cNvSpPr>
          <p:nvPr/>
        </p:nvSpPr>
        <p:spPr bwMode="auto">
          <a:xfrm flipV="1">
            <a:off x="6769100" y="2908300"/>
            <a:ext cx="106680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49" name="Line 397"/>
          <p:cNvSpPr>
            <a:spLocks noChangeShapeType="1"/>
          </p:cNvSpPr>
          <p:nvPr/>
        </p:nvSpPr>
        <p:spPr bwMode="auto">
          <a:xfrm>
            <a:off x="5699125" y="28702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50" name="Line 398"/>
          <p:cNvSpPr>
            <a:spLocks noChangeShapeType="1"/>
          </p:cNvSpPr>
          <p:nvPr/>
        </p:nvSpPr>
        <p:spPr bwMode="auto">
          <a:xfrm flipV="1">
            <a:off x="5702300" y="2908300"/>
            <a:ext cx="21336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965" name="Group 413"/>
          <p:cNvGrpSpPr>
            <a:grpSpLocks/>
          </p:cNvGrpSpPr>
          <p:nvPr/>
        </p:nvGrpSpPr>
        <p:grpSpPr bwMode="auto">
          <a:xfrm>
            <a:off x="6940550" y="2838450"/>
            <a:ext cx="558800" cy="1160463"/>
            <a:chOff x="1804" y="2256"/>
            <a:chExt cx="352" cy="731"/>
          </a:xfrm>
        </p:grpSpPr>
        <p:sp>
          <p:nvSpPr>
            <p:cNvPr id="23735" name="Text Box 183"/>
            <p:cNvSpPr txBox="1">
              <a:spLocks noChangeArrowheads="1"/>
            </p:cNvSpPr>
            <p:nvPr/>
          </p:nvSpPr>
          <p:spPr bwMode="auto">
            <a:xfrm>
              <a:off x="1804" y="2756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</a:rPr>
                <a:t>45</a:t>
              </a:r>
              <a:r>
                <a:rPr lang="en-US" altLang="zh-CN" sz="1800">
                  <a:solidFill>
                    <a:schemeClr val="accent2"/>
                  </a:solidFill>
                  <a:cs typeface="Times New Roman" pitchFamily="18" charset="0"/>
                  <a:sym typeface="Symbol" pitchFamily="18" charset="2"/>
                </a:rPr>
                <a:t>º</a:t>
              </a:r>
            </a:p>
          </p:txBody>
        </p:sp>
        <p:sp>
          <p:nvSpPr>
            <p:cNvPr id="23952" name="Freeform 400"/>
            <p:cNvSpPr>
              <a:spLocks/>
            </p:cNvSpPr>
            <p:nvPr/>
          </p:nvSpPr>
          <p:spPr bwMode="auto">
            <a:xfrm>
              <a:off x="2008" y="2630"/>
              <a:ext cx="132" cy="348"/>
            </a:xfrm>
            <a:custGeom>
              <a:avLst/>
              <a:gdLst>
                <a:gd name="T0" fmla="*/ 132 w 132"/>
                <a:gd name="T1" fmla="*/ 348 h 348"/>
                <a:gd name="T2" fmla="*/ 120 w 132"/>
                <a:gd name="T3" fmla="*/ 228 h 348"/>
                <a:gd name="T4" fmla="*/ 72 w 132"/>
                <a:gd name="T5" fmla="*/ 84 h 348"/>
                <a:gd name="T6" fmla="*/ 0 w 132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348">
                  <a:moveTo>
                    <a:pt x="132" y="348"/>
                  </a:moveTo>
                  <a:cubicBezTo>
                    <a:pt x="130" y="326"/>
                    <a:pt x="130" y="272"/>
                    <a:pt x="120" y="228"/>
                  </a:cubicBezTo>
                  <a:cubicBezTo>
                    <a:pt x="110" y="184"/>
                    <a:pt x="92" y="122"/>
                    <a:pt x="72" y="84"/>
                  </a:cubicBezTo>
                  <a:cubicBezTo>
                    <a:pt x="52" y="46"/>
                    <a:pt x="15" y="18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 rot="922408">
              <a:off x="1871" y="2256"/>
              <a:ext cx="285" cy="427"/>
              <a:chOff x="2682" y="3444"/>
              <a:chExt cx="285" cy="427"/>
            </a:xfrm>
          </p:grpSpPr>
          <p:sp>
            <p:nvSpPr>
              <p:cNvPr id="23953" name="Freeform 401"/>
              <p:cNvSpPr>
                <a:spLocks/>
              </p:cNvSpPr>
              <p:nvPr/>
            </p:nvSpPr>
            <p:spPr bwMode="auto">
              <a:xfrm rot="17877140">
                <a:off x="2644" y="3711"/>
                <a:ext cx="168" cy="1"/>
              </a:xfrm>
              <a:custGeom>
                <a:avLst/>
                <a:gdLst>
                  <a:gd name="T0" fmla="*/ 0 w 168"/>
                  <a:gd name="T1" fmla="*/ 0 h 1"/>
                  <a:gd name="T2" fmla="*/ 168 w 16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" h="1">
                    <a:moveTo>
                      <a:pt x="0" y="0"/>
                    </a:moveTo>
                    <a:lnTo>
                      <a:pt x="168" y="0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54" name="Freeform 402"/>
              <p:cNvSpPr>
                <a:spLocks/>
              </p:cNvSpPr>
              <p:nvPr/>
            </p:nvSpPr>
            <p:spPr bwMode="auto">
              <a:xfrm rot="17877140">
                <a:off x="2743" y="3748"/>
                <a:ext cx="1" cy="124"/>
              </a:xfrm>
              <a:custGeom>
                <a:avLst/>
                <a:gdLst>
                  <a:gd name="T0" fmla="*/ 0 w 1"/>
                  <a:gd name="T1" fmla="*/ 0 h 124"/>
                  <a:gd name="T2" fmla="*/ 0 w 1"/>
                  <a:gd name="T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4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55" name="Line 403"/>
              <p:cNvSpPr>
                <a:spLocks noChangeShapeType="1"/>
              </p:cNvSpPr>
              <p:nvPr/>
            </p:nvSpPr>
            <p:spPr bwMode="auto">
              <a:xfrm rot="17877140" flipH="1" flipV="1">
                <a:off x="2744" y="3823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56" name="Text Box 404"/>
              <p:cNvSpPr txBox="1">
                <a:spLocks noChangeArrowheads="1"/>
              </p:cNvSpPr>
              <p:nvPr/>
            </p:nvSpPr>
            <p:spPr bwMode="auto">
              <a:xfrm rot="17877140">
                <a:off x="2643" y="3537"/>
                <a:ext cx="4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solidFill>
                      <a:schemeClr val="accent2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3964" name="Group 412"/>
          <p:cNvGrpSpPr>
            <a:grpSpLocks/>
          </p:cNvGrpSpPr>
          <p:nvPr/>
        </p:nvGrpSpPr>
        <p:grpSpPr bwMode="auto">
          <a:xfrm>
            <a:off x="5854700" y="4006850"/>
            <a:ext cx="571500" cy="1057275"/>
            <a:chOff x="1104" y="3002"/>
            <a:chExt cx="360" cy="666"/>
          </a:xfrm>
        </p:grpSpPr>
        <p:sp>
          <p:nvSpPr>
            <p:cNvPr id="23770" name="Freeform 218"/>
            <p:cNvSpPr>
              <a:spLocks/>
            </p:cNvSpPr>
            <p:nvPr/>
          </p:nvSpPr>
          <p:spPr bwMode="auto">
            <a:xfrm>
              <a:off x="1332" y="3294"/>
              <a:ext cx="132" cy="348"/>
            </a:xfrm>
            <a:custGeom>
              <a:avLst/>
              <a:gdLst>
                <a:gd name="T0" fmla="*/ 132 w 132"/>
                <a:gd name="T1" fmla="*/ 348 h 348"/>
                <a:gd name="T2" fmla="*/ 120 w 132"/>
                <a:gd name="T3" fmla="*/ 228 h 348"/>
                <a:gd name="T4" fmla="*/ 72 w 132"/>
                <a:gd name="T5" fmla="*/ 84 h 348"/>
                <a:gd name="T6" fmla="*/ 0 w 132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348">
                  <a:moveTo>
                    <a:pt x="132" y="348"/>
                  </a:moveTo>
                  <a:cubicBezTo>
                    <a:pt x="130" y="326"/>
                    <a:pt x="130" y="272"/>
                    <a:pt x="120" y="228"/>
                  </a:cubicBezTo>
                  <a:cubicBezTo>
                    <a:pt x="110" y="184"/>
                    <a:pt x="92" y="122"/>
                    <a:pt x="72" y="84"/>
                  </a:cubicBezTo>
                  <a:cubicBezTo>
                    <a:pt x="52" y="46"/>
                    <a:pt x="15" y="1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51" name="Text Box 399"/>
            <p:cNvSpPr txBox="1">
              <a:spLocks noChangeArrowheads="1"/>
            </p:cNvSpPr>
            <p:nvPr/>
          </p:nvSpPr>
          <p:spPr bwMode="auto">
            <a:xfrm>
              <a:off x="1104" y="3437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45</a:t>
              </a:r>
              <a:r>
                <a:rPr lang="en-US" altLang="zh-CN" sz="1800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º</a:t>
              </a:r>
            </a:p>
          </p:txBody>
        </p:sp>
        <p:grpSp>
          <p:nvGrpSpPr>
            <p:cNvPr id="23962" name="Group 410"/>
            <p:cNvGrpSpPr>
              <a:grpSpLocks/>
            </p:cNvGrpSpPr>
            <p:nvPr/>
          </p:nvGrpSpPr>
          <p:grpSpPr bwMode="auto">
            <a:xfrm rot="584301">
              <a:off x="1109" y="3002"/>
              <a:ext cx="283" cy="418"/>
              <a:chOff x="2050" y="3666"/>
              <a:chExt cx="283" cy="418"/>
            </a:xfrm>
          </p:grpSpPr>
          <p:sp>
            <p:nvSpPr>
              <p:cNvPr id="23958" name="Text Box 406"/>
              <p:cNvSpPr txBox="1">
                <a:spLocks noChangeArrowheads="1"/>
              </p:cNvSpPr>
              <p:nvPr/>
            </p:nvSpPr>
            <p:spPr bwMode="auto">
              <a:xfrm rot="17877140">
                <a:off x="2009" y="3759"/>
                <a:ext cx="4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solidFill>
                      <a:srgbClr val="FF0000"/>
                    </a:solidFill>
                  </a:rPr>
                  <a:t>32</a:t>
                </a:r>
              </a:p>
            </p:txBody>
          </p:sp>
          <p:sp>
            <p:nvSpPr>
              <p:cNvPr id="23959" name="Freeform 407"/>
              <p:cNvSpPr>
                <a:spLocks/>
              </p:cNvSpPr>
              <p:nvPr/>
            </p:nvSpPr>
            <p:spPr bwMode="auto">
              <a:xfrm rot="17877140">
                <a:off x="2012" y="3920"/>
                <a:ext cx="168" cy="1"/>
              </a:xfrm>
              <a:custGeom>
                <a:avLst/>
                <a:gdLst>
                  <a:gd name="T0" fmla="*/ 0 w 168"/>
                  <a:gd name="T1" fmla="*/ 0 h 1"/>
                  <a:gd name="T2" fmla="*/ 168 w 16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" h="1">
                    <a:moveTo>
                      <a:pt x="0" y="0"/>
                    </a:moveTo>
                    <a:lnTo>
                      <a:pt x="168" y="0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60" name="Freeform 408"/>
              <p:cNvSpPr>
                <a:spLocks/>
              </p:cNvSpPr>
              <p:nvPr/>
            </p:nvSpPr>
            <p:spPr bwMode="auto">
              <a:xfrm rot="17877140">
                <a:off x="2111" y="3957"/>
                <a:ext cx="1" cy="124"/>
              </a:xfrm>
              <a:custGeom>
                <a:avLst/>
                <a:gdLst>
                  <a:gd name="T0" fmla="*/ 0 w 1"/>
                  <a:gd name="T1" fmla="*/ 0 h 124"/>
                  <a:gd name="T2" fmla="*/ 0 w 1"/>
                  <a:gd name="T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4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61" name="Line 409"/>
              <p:cNvSpPr>
                <a:spLocks noChangeShapeType="1"/>
              </p:cNvSpPr>
              <p:nvPr/>
            </p:nvSpPr>
            <p:spPr bwMode="auto">
              <a:xfrm rot="17877140" flipH="1" flipV="1">
                <a:off x="2112" y="4032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968" name="Group 416"/>
          <p:cNvGrpSpPr>
            <a:grpSpLocks/>
          </p:cNvGrpSpPr>
          <p:nvPr/>
        </p:nvGrpSpPr>
        <p:grpSpPr bwMode="auto">
          <a:xfrm>
            <a:off x="533400" y="4660900"/>
            <a:ext cx="4724400" cy="814388"/>
            <a:chOff x="528" y="2424"/>
            <a:chExt cx="2976" cy="513"/>
          </a:xfrm>
        </p:grpSpPr>
        <p:sp>
          <p:nvSpPr>
            <p:cNvPr id="23969" name="Text Box 417"/>
            <p:cNvSpPr txBox="1">
              <a:spLocks noChangeArrowheads="1"/>
            </p:cNvSpPr>
            <p:nvPr/>
          </p:nvSpPr>
          <p:spPr bwMode="auto">
            <a:xfrm>
              <a:off x="1324" y="2424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2  8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90º+45º</a:t>
              </a:r>
            </a:p>
          </p:txBody>
        </p:sp>
        <p:grpSp>
          <p:nvGrpSpPr>
            <p:cNvPr id="23970" name="Group 418"/>
            <p:cNvGrpSpPr>
              <a:grpSpLocks/>
            </p:cNvGrpSpPr>
            <p:nvPr/>
          </p:nvGrpSpPr>
          <p:grpSpPr bwMode="auto">
            <a:xfrm>
              <a:off x="1480" y="2488"/>
              <a:ext cx="243" cy="162"/>
              <a:chOff x="3840" y="3888"/>
              <a:chExt cx="243" cy="162"/>
            </a:xfrm>
          </p:grpSpPr>
          <p:sp>
            <p:nvSpPr>
              <p:cNvPr id="23971" name="Freeform 419"/>
              <p:cNvSpPr>
                <a:spLocks/>
              </p:cNvSpPr>
              <p:nvPr/>
            </p:nvSpPr>
            <p:spPr bwMode="auto">
              <a:xfrm>
                <a:off x="3885" y="3891"/>
                <a:ext cx="198" cy="1"/>
              </a:xfrm>
              <a:custGeom>
                <a:avLst/>
                <a:gdLst>
                  <a:gd name="T0" fmla="*/ 0 w 198"/>
                  <a:gd name="T1" fmla="*/ 0 h 1"/>
                  <a:gd name="T2" fmla="*/ 198 w 19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8" h="1">
                    <a:moveTo>
                      <a:pt x="0" y="0"/>
                    </a:moveTo>
                    <a:lnTo>
                      <a:pt x="19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72" name="Freeform 420"/>
              <p:cNvSpPr>
                <a:spLocks/>
              </p:cNvSpPr>
              <p:nvPr/>
            </p:nvSpPr>
            <p:spPr bwMode="auto">
              <a:xfrm>
                <a:off x="3888" y="3888"/>
                <a:ext cx="1" cy="159"/>
              </a:xfrm>
              <a:custGeom>
                <a:avLst/>
                <a:gdLst>
                  <a:gd name="T0" fmla="*/ 0 w 1"/>
                  <a:gd name="T1" fmla="*/ 0 h 159"/>
                  <a:gd name="T2" fmla="*/ 0 w 1"/>
                  <a:gd name="T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59">
                    <a:moveTo>
                      <a:pt x="0" y="0"/>
                    </a:moveTo>
                    <a:lnTo>
                      <a:pt x="0" y="159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73" name="Line 421"/>
              <p:cNvSpPr>
                <a:spLocks noChangeShapeType="1"/>
              </p:cNvSpPr>
              <p:nvPr/>
            </p:nvSpPr>
            <p:spPr bwMode="auto">
              <a:xfrm flipH="1" flipV="1">
                <a:off x="3840" y="400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974" name="Text Box 422"/>
            <p:cNvSpPr txBox="1">
              <a:spLocks noChangeArrowheads="1"/>
            </p:cNvSpPr>
            <p:nvPr/>
          </p:nvSpPr>
          <p:spPr bwMode="auto">
            <a:xfrm>
              <a:off x="528" y="2513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21</a:t>
              </a:r>
              <a:r>
                <a:rPr lang="en-US" altLang="zh-CN"/>
                <a:t>(j2)=k                       =k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90º</a:t>
              </a:r>
              <a:r>
                <a:rPr lang="en-US" altLang="zh-CN"/>
                <a:t> </a:t>
              </a:r>
            </a:p>
          </p:txBody>
        </p:sp>
        <p:sp>
          <p:nvSpPr>
            <p:cNvPr id="23975" name="Freeform 423"/>
            <p:cNvSpPr>
              <a:spLocks/>
            </p:cNvSpPr>
            <p:nvPr/>
          </p:nvSpPr>
          <p:spPr bwMode="auto">
            <a:xfrm>
              <a:off x="1366" y="2668"/>
              <a:ext cx="1050" cy="3"/>
            </a:xfrm>
            <a:custGeom>
              <a:avLst/>
              <a:gdLst>
                <a:gd name="T0" fmla="*/ 0 w 1050"/>
                <a:gd name="T1" fmla="*/ 3 h 3"/>
                <a:gd name="T2" fmla="*/ 1050 w 105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">
                  <a:moveTo>
                    <a:pt x="0" y="3"/>
                  </a:moveTo>
                  <a:lnTo>
                    <a:pt x="105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976" name="Group 424"/>
            <p:cNvGrpSpPr>
              <a:grpSpLocks/>
            </p:cNvGrpSpPr>
            <p:nvPr/>
          </p:nvGrpSpPr>
          <p:grpSpPr bwMode="auto">
            <a:xfrm>
              <a:off x="1426" y="2630"/>
              <a:ext cx="1018" cy="288"/>
              <a:chOff x="1334" y="2626"/>
              <a:chExt cx="1018" cy="288"/>
            </a:xfrm>
          </p:grpSpPr>
          <p:sp>
            <p:nvSpPr>
              <p:cNvPr id="23977" name="Text Box 425"/>
              <p:cNvSpPr txBox="1">
                <a:spLocks noChangeArrowheads="1"/>
              </p:cNvSpPr>
              <p:nvPr/>
            </p:nvSpPr>
            <p:spPr bwMode="auto">
              <a:xfrm>
                <a:off x="1334" y="2626"/>
                <a:ext cx="10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4  32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45º</a:t>
                </a:r>
              </a:p>
            </p:txBody>
          </p:sp>
          <p:grpSp>
            <p:nvGrpSpPr>
              <p:cNvPr id="23978" name="Group 426"/>
              <p:cNvGrpSpPr>
                <a:grpSpLocks/>
              </p:cNvGrpSpPr>
              <p:nvPr/>
            </p:nvGrpSpPr>
            <p:grpSpPr bwMode="auto">
              <a:xfrm>
                <a:off x="1492" y="2700"/>
                <a:ext cx="297" cy="184"/>
                <a:chOff x="1464" y="2700"/>
                <a:chExt cx="297" cy="184"/>
              </a:xfrm>
            </p:grpSpPr>
            <p:sp>
              <p:nvSpPr>
                <p:cNvPr id="23979" name="Freeform 427"/>
                <p:cNvSpPr>
                  <a:spLocks/>
                </p:cNvSpPr>
                <p:nvPr/>
              </p:nvSpPr>
              <p:spPr bwMode="auto">
                <a:xfrm>
                  <a:off x="1509" y="2700"/>
                  <a:ext cx="252" cy="1"/>
                </a:xfrm>
                <a:custGeom>
                  <a:avLst/>
                  <a:gdLst>
                    <a:gd name="T0" fmla="*/ 0 w 252"/>
                    <a:gd name="T1" fmla="*/ 0 h 1"/>
                    <a:gd name="T2" fmla="*/ 252 w 2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2" h="1">
                      <a:moveTo>
                        <a:pt x="0" y="0"/>
                      </a:moveTo>
                      <a:lnTo>
                        <a:pt x="25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80" name="Freeform 428"/>
                <p:cNvSpPr>
                  <a:spLocks/>
                </p:cNvSpPr>
                <p:nvPr/>
              </p:nvSpPr>
              <p:spPr bwMode="auto">
                <a:xfrm>
                  <a:off x="1512" y="2704"/>
                  <a:ext cx="1" cy="172"/>
                </a:xfrm>
                <a:custGeom>
                  <a:avLst/>
                  <a:gdLst>
                    <a:gd name="T0" fmla="*/ 0 w 1"/>
                    <a:gd name="T1" fmla="*/ 0 h 172"/>
                    <a:gd name="T2" fmla="*/ 0 w 1"/>
                    <a:gd name="T3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72">
                      <a:moveTo>
                        <a:pt x="0" y="0"/>
                      </a:moveTo>
                      <a:lnTo>
                        <a:pt x="0" y="17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 flipH="1" flipV="1">
                  <a:off x="1464" y="2821"/>
                  <a:ext cx="48" cy="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982" name="Group 430"/>
            <p:cNvGrpSpPr>
              <a:grpSpLocks/>
            </p:cNvGrpSpPr>
            <p:nvPr/>
          </p:nvGrpSpPr>
          <p:grpSpPr bwMode="auto">
            <a:xfrm>
              <a:off x="2624" y="2453"/>
              <a:ext cx="214" cy="484"/>
              <a:chOff x="2636" y="2453"/>
              <a:chExt cx="214" cy="484"/>
            </a:xfrm>
          </p:grpSpPr>
          <p:sp>
            <p:nvSpPr>
              <p:cNvPr id="23983" name="Text Box 431"/>
              <p:cNvSpPr txBox="1">
                <a:spLocks noChangeArrowheads="1"/>
              </p:cNvSpPr>
              <p:nvPr/>
            </p:nvSpPr>
            <p:spPr bwMode="auto">
              <a:xfrm>
                <a:off x="2638" y="24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3984" name="Freeform 432"/>
              <p:cNvSpPr>
                <a:spLocks/>
              </p:cNvSpPr>
              <p:nvPr/>
            </p:nvSpPr>
            <p:spPr bwMode="auto">
              <a:xfrm>
                <a:off x="2678" y="2685"/>
                <a:ext cx="126" cy="1"/>
              </a:xfrm>
              <a:custGeom>
                <a:avLst/>
                <a:gdLst>
                  <a:gd name="T0" fmla="*/ 0 w 126"/>
                  <a:gd name="T1" fmla="*/ 0 h 1"/>
                  <a:gd name="T2" fmla="*/ 126 w 12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6" h="1">
                    <a:moveTo>
                      <a:pt x="0" y="0"/>
                    </a:moveTo>
                    <a:lnTo>
                      <a:pt x="12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85" name="Text Box 433"/>
              <p:cNvSpPr txBox="1">
                <a:spLocks noChangeArrowheads="1"/>
              </p:cNvSpPr>
              <p:nvPr/>
            </p:nvSpPr>
            <p:spPr bwMode="auto">
              <a:xfrm>
                <a:off x="2636" y="264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8</a:t>
                </a:r>
              </a:p>
            </p:txBody>
          </p:sp>
        </p:grpSp>
      </p:grpSp>
      <p:sp>
        <p:nvSpPr>
          <p:cNvPr id="23997" name="Text Box 445"/>
          <p:cNvSpPr txBox="1">
            <a:spLocks noChangeArrowheads="1"/>
          </p:cNvSpPr>
          <p:nvPr/>
        </p:nvSpPr>
        <p:spPr bwMode="auto">
          <a:xfrm>
            <a:off x="1279525" y="62992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k=2</a:t>
            </a:r>
          </a:p>
        </p:txBody>
      </p:sp>
      <p:grpSp>
        <p:nvGrpSpPr>
          <p:cNvPr id="24003" name="Group 451"/>
          <p:cNvGrpSpPr>
            <a:grpSpLocks/>
          </p:cNvGrpSpPr>
          <p:nvPr/>
        </p:nvGrpSpPr>
        <p:grpSpPr bwMode="auto">
          <a:xfrm>
            <a:off x="1327150" y="5565775"/>
            <a:ext cx="1301750" cy="739775"/>
            <a:chOff x="816" y="3294"/>
            <a:chExt cx="820" cy="466"/>
          </a:xfrm>
        </p:grpSpPr>
        <p:grpSp>
          <p:nvGrpSpPr>
            <p:cNvPr id="23992" name="Group 440"/>
            <p:cNvGrpSpPr>
              <a:grpSpLocks/>
            </p:cNvGrpSpPr>
            <p:nvPr/>
          </p:nvGrpSpPr>
          <p:grpSpPr bwMode="auto">
            <a:xfrm>
              <a:off x="998" y="3294"/>
              <a:ext cx="408" cy="466"/>
              <a:chOff x="3468" y="3696"/>
              <a:chExt cx="408" cy="466"/>
            </a:xfrm>
          </p:grpSpPr>
          <p:sp>
            <p:nvSpPr>
              <p:cNvPr id="23993" name="Text Box 441"/>
              <p:cNvSpPr txBox="1">
                <a:spLocks noChangeArrowheads="1"/>
              </p:cNvSpPr>
              <p:nvPr/>
            </p:nvSpPr>
            <p:spPr bwMode="auto">
              <a:xfrm>
                <a:off x="3470" y="369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23994" name="Text Box 442"/>
              <p:cNvSpPr txBox="1">
                <a:spLocks noChangeArrowheads="1"/>
              </p:cNvSpPr>
              <p:nvPr/>
            </p:nvSpPr>
            <p:spPr bwMode="auto">
              <a:xfrm>
                <a:off x="3468" y="387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3995" name="Freeform 443"/>
              <p:cNvSpPr>
                <a:spLocks/>
              </p:cNvSpPr>
              <p:nvPr/>
            </p:nvSpPr>
            <p:spPr bwMode="auto">
              <a:xfrm>
                <a:off x="3492" y="3922"/>
                <a:ext cx="144" cy="1"/>
              </a:xfrm>
              <a:custGeom>
                <a:avLst/>
                <a:gdLst>
                  <a:gd name="T0" fmla="*/ 0 w 144"/>
                  <a:gd name="T1" fmla="*/ 0 h 1"/>
                  <a:gd name="T2" fmla="*/ 144 w 14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4" h="1">
                    <a:moveTo>
                      <a:pt x="0" y="0"/>
                    </a:moveTo>
                    <a:lnTo>
                      <a:pt x="144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002" name="Text Box 450"/>
            <p:cNvSpPr txBox="1">
              <a:spLocks noChangeArrowheads="1"/>
            </p:cNvSpPr>
            <p:nvPr/>
          </p:nvSpPr>
          <p:spPr bwMode="auto">
            <a:xfrm>
              <a:off x="816" y="3360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=    90º</a:t>
              </a:r>
            </a:p>
          </p:txBody>
        </p:sp>
      </p:grpSp>
      <p:grpSp>
        <p:nvGrpSpPr>
          <p:cNvPr id="24004" name="Group 452"/>
          <p:cNvGrpSpPr>
            <a:grpSpLocks/>
          </p:cNvGrpSpPr>
          <p:nvPr/>
        </p:nvGrpSpPr>
        <p:grpSpPr bwMode="auto">
          <a:xfrm>
            <a:off x="3810000" y="5683250"/>
            <a:ext cx="2971800" cy="701675"/>
            <a:chOff x="624" y="1296"/>
            <a:chExt cx="1872" cy="442"/>
          </a:xfrm>
        </p:grpSpPr>
        <p:sp>
          <p:nvSpPr>
            <p:cNvPr id="24005" name="Text Box 453"/>
            <p:cNvSpPr txBox="1">
              <a:spLocks noChangeArrowheads="1"/>
            </p:cNvSpPr>
            <p:nvPr/>
          </p:nvSpPr>
          <p:spPr bwMode="auto">
            <a:xfrm>
              <a:off x="624" y="1373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21</a:t>
              </a:r>
              <a:r>
                <a:rPr lang="en-US" altLang="zh-CN"/>
                <a:t>(S)=2</a:t>
              </a:r>
            </a:p>
          </p:txBody>
        </p:sp>
        <p:sp>
          <p:nvSpPr>
            <p:cNvPr id="24006" name="Text Box 454"/>
            <p:cNvSpPr txBox="1">
              <a:spLocks noChangeArrowheads="1"/>
            </p:cNvSpPr>
            <p:nvPr/>
          </p:nvSpPr>
          <p:spPr bwMode="auto">
            <a:xfrm>
              <a:off x="1392" y="1296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    S(S+2)</a:t>
              </a:r>
            </a:p>
            <a:p>
              <a:r>
                <a:rPr lang="en-US" altLang="zh-CN" sz="2000"/>
                <a:t>(S+4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) </a:t>
              </a:r>
              <a:r>
                <a:rPr lang="en-US" altLang="zh-CN" sz="2000" baseline="30000">
                  <a:cs typeface="Times New Roman" pitchFamily="18" charset="0"/>
                  <a:sym typeface="Symbol" pitchFamily="18" charset="2"/>
                </a:rPr>
                <a:t>2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CN" sz="2000">
                  <a:sym typeface="Symbol" pitchFamily="18" charset="2"/>
                </a:rPr>
                <a:t>4</a:t>
              </a:r>
              <a:endParaRPr lang="en-US" altLang="zh-CN" sz="2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007" name="Line 455"/>
            <p:cNvSpPr>
              <a:spLocks noChangeShapeType="1"/>
            </p:cNvSpPr>
            <p:nvPr/>
          </p:nvSpPr>
          <p:spPr bwMode="auto">
            <a:xfrm>
              <a:off x="1422" y="152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010" name="Group 458"/>
          <p:cNvGrpSpPr>
            <a:grpSpLocks/>
          </p:cNvGrpSpPr>
          <p:nvPr/>
        </p:nvGrpSpPr>
        <p:grpSpPr bwMode="auto">
          <a:xfrm>
            <a:off x="654050" y="3778250"/>
            <a:ext cx="3597275" cy="701675"/>
            <a:chOff x="662" y="1833"/>
            <a:chExt cx="2266" cy="442"/>
          </a:xfrm>
        </p:grpSpPr>
        <p:sp>
          <p:nvSpPr>
            <p:cNvPr id="24011" name="Text Box 459"/>
            <p:cNvSpPr txBox="1">
              <a:spLocks noChangeArrowheads="1"/>
            </p:cNvSpPr>
            <p:nvPr/>
          </p:nvSpPr>
          <p:spPr bwMode="auto">
            <a:xfrm>
              <a:off x="662" y="1910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21</a:t>
              </a:r>
              <a:r>
                <a:rPr lang="en-US" altLang="zh-CN"/>
                <a:t>(S)=k</a:t>
              </a:r>
            </a:p>
          </p:txBody>
        </p:sp>
        <p:sp>
          <p:nvSpPr>
            <p:cNvPr id="24012" name="Freeform 460"/>
            <p:cNvSpPr>
              <a:spLocks/>
            </p:cNvSpPr>
            <p:nvPr/>
          </p:nvSpPr>
          <p:spPr bwMode="auto">
            <a:xfrm>
              <a:off x="1476" y="2064"/>
              <a:ext cx="1284" cy="1"/>
            </a:xfrm>
            <a:custGeom>
              <a:avLst/>
              <a:gdLst>
                <a:gd name="T0" fmla="*/ 0 w 1284"/>
                <a:gd name="T1" fmla="*/ 0 h 1"/>
                <a:gd name="T2" fmla="*/ 1284 w 128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84" h="1">
                  <a:moveTo>
                    <a:pt x="0" y="0"/>
                  </a:moveTo>
                  <a:lnTo>
                    <a:pt x="128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3" name="Text Box 461"/>
            <p:cNvSpPr txBox="1">
              <a:spLocks noChangeArrowheads="1"/>
            </p:cNvSpPr>
            <p:nvPr/>
          </p:nvSpPr>
          <p:spPr bwMode="auto">
            <a:xfrm>
              <a:off x="1430" y="1833"/>
              <a:ext cx="14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       S(S+2)</a:t>
              </a:r>
            </a:p>
            <a:p>
              <a:r>
                <a:rPr lang="en-US" altLang="zh-CN" sz="2000"/>
                <a:t>(S+4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–j2) </a:t>
              </a:r>
              <a:r>
                <a:rPr lang="en-US" altLang="zh-CN" sz="2000"/>
                <a:t>(S+4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+j2)</a:t>
              </a:r>
            </a:p>
          </p:txBody>
        </p:sp>
      </p:grpSp>
      <p:grpSp>
        <p:nvGrpSpPr>
          <p:cNvPr id="24041" name="Group 489"/>
          <p:cNvGrpSpPr>
            <a:grpSpLocks/>
          </p:cNvGrpSpPr>
          <p:nvPr/>
        </p:nvGrpSpPr>
        <p:grpSpPr bwMode="auto">
          <a:xfrm>
            <a:off x="304800" y="546100"/>
            <a:ext cx="8539163" cy="4695825"/>
            <a:chOff x="192" y="192"/>
            <a:chExt cx="5379" cy="2958"/>
          </a:xfrm>
        </p:grpSpPr>
        <p:grpSp>
          <p:nvGrpSpPr>
            <p:cNvPr id="24009" name="Group 457"/>
            <p:cNvGrpSpPr>
              <a:grpSpLocks/>
            </p:cNvGrpSpPr>
            <p:nvPr/>
          </p:nvGrpSpPr>
          <p:grpSpPr bwMode="auto">
            <a:xfrm>
              <a:off x="192" y="192"/>
              <a:ext cx="5184" cy="1824"/>
              <a:chOff x="192" y="192"/>
              <a:chExt cx="5184" cy="1824"/>
            </a:xfrm>
          </p:grpSpPr>
          <p:sp>
            <p:nvSpPr>
              <p:cNvPr id="23637" name="Text Box 85"/>
              <p:cNvSpPr txBox="1">
                <a:spLocks noChangeArrowheads="1"/>
              </p:cNvSpPr>
              <p:nvPr/>
            </p:nvSpPr>
            <p:spPr bwMode="auto">
              <a:xfrm>
                <a:off x="2554" y="138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/>
                  <a:t>+</a:t>
                </a:r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/>
            </p:nvSpPr>
            <p:spPr bwMode="auto">
              <a:xfrm>
                <a:off x="1512" y="1344"/>
                <a:ext cx="720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639" name="Group 87"/>
              <p:cNvGrpSpPr>
                <a:grpSpLocks/>
              </p:cNvGrpSpPr>
              <p:nvPr/>
            </p:nvGrpSpPr>
            <p:grpSpPr bwMode="auto">
              <a:xfrm>
                <a:off x="720" y="1572"/>
                <a:ext cx="240" cy="227"/>
                <a:chOff x="1479" y="1536"/>
                <a:chExt cx="240" cy="227"/>
              </a:xfrm>
            </p:grpSpPr>
            <p:sp>
              <p:nvSpPr>
                <p:cNvPr id="23640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536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1" name="Line 89"/>
                <p:cNvSpPr>
                  <a:spLocks noChangeShapeType="1"/>
                </p:cNvSpPr>
                <p:nvPr/>
              </p:nvSpPr>
              <p:spPr bwMode="auto">
                <a:xfrm>
                  <a:off x="1479" y="165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43" name="Text Box 91"/>
              <p:cNvSpPr txBox="1">
                <a:spLocks noChangeArrowheads="1"/>
              </p:cNvSpPr>
              <p:nvPr/>
            </p:nvSpPr>
            <p:spPr bwMode="auto">
              <a:xfrm>
                <a:off x="336" y="1536"/>
                <a:ext cx="4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/>
                  <a:t>i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(t)</a:t>
                </a:r>
              </a:p>
            </p:txBody>
          </p:sp>
          <p:sp>
            <p:nvSpPr>
              <p:cNvPr id="23644" name="Text Box 92"/>
              <p:cNvSpPr txBox="1">
                <a:spLocks noChangeArrowheads="1"/>
              </p:cNvSpPr>
              <p:nvPr/>
            </p:nvSpPr>
            <p:spPr bwMode="auto">
              <a:xfrm>
                <a:off x="1742" y="151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N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23646" name="Line 94"/>
              <p:cNvSpPr>
                <a:spLocks noChangeShapeType="1"/>
              </p:cNvSpPr>
              <p:nvPr/>
            </p:nvSpPr>
            <p:spPr bwMode="auto">
              <a:xfrm>
                <a:off x="2232" y="140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9" name="Line 97"/>
              <p:cNvSpPr>
                <a:spLocks noChangeShapeType="1"/>
              </p:cNvSpPr>
              <p:nvPr/>
            </p:nvSpPr>
            <p:spPr bwMode="auto">
              <a:xfrm flipV="1">
                <a:off x="2232" y="196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2" name="Text Box 100"/>
              <p:cNvSpPr txBox="1">
                <a:spLocks noChangeArrowheads="1"/>
              </p:cNvSpPr>
              <p:nvPr/>
            </p:nvSpPr>
            <p:spPr bwMode="auto">
              <a:xfrm>
                <a:off x="2544" y="1583"/>
                <a:ext cx="6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2</a:t>
                </a:r>
                <a:r>
                  <a:rPr lang="en-US" altLang="zh-CN" sz="2000"/>
                  <a:t>(t)</a:t>
                </a:r>
              </a:p>
            </p:txBody>
          </p:sp>
          <p:sp>
            <p:nvSpPr>
              <p:cNvPr id="23653" name="Text Box 101"/>
              <p:cNvSpPr txBox="1">
                <a:spLocks noChangeArrowheads="1"/>
              </p:cNvSpPr>
              <p:nvPr/>
            </p:nvSpPr>
            <p:spPr bwMode="auto">
              <a:xfrm>
                <a:off x="2554" y="171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  <p:grpSp>
            <p:nvGrpSpPr>
              <p:cNvPr id="23654" name="Group 102"/>
              <p:cNvGrpSpPr>
                <a:grpSpLocks/>
              </p:cNvGrpSpPr>
              <p:nvPr/>
            </p:nvGrpSpPr>
            <p:grpSpPr bwMode="auto">
              <a:xfrm>
                <a:off x="840" y="1376"/>
                <a:ext cx="672" cy="192"/>
                <a:chOff x="2256" y="1584"/>
                <a:chExt cx="672" cy="192"/>
              </a:xfrm>
            </p:grpSpPr>
            <p:sp>
              <p:nvSpPr>
                <p:cNvPr id="23655" name="Line 103"/>
                <p:cNvSpPr>
                  <a:spLocks noChangeShapeType="1"/>
                </p:cNvSpPr>
                <p:nvPr/>
              </p:nvSpPr>
              <p:spPr bwMode="auto">
                <a:xfrm>
                  <a:off x="2256" y="1584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6" name="Line 104"/>
                <p:cNvSpPr>
                  <a:spLocks noChangeShapeType="1"/>
                </p:cNvSpPr>
                <p:nvPr/>
              </p:nvSpPr>
              <p:spPr bwMode="auto">
                <a:xfrm>
                  <a:off x="2256" y="158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57" name="Group 105"/>
              <p:cNvGrpSpPr>
                <a:grpSpLocks/>
              </p:cNvGrpSpPr>
              <p:nvPr/>
            </p:nvGrpSpPr>
            <p:grpSpPr bwMode="auto">
              <a:xfrm flipV="1">
                <a:off x="840" y="1792"/>
                <a:ext cx="672" cy="192"/>
                <a:chOff x="2256" y="1584"/>
                <a:chExt cx="672" cy="192"/>
              </a:xfrm>
            </p:grpSpPr>
            <p:sp>
              <p:nvSpPr>
                <p:cNvPr id="23658" name="Line 106"/>
                <p:cNvSpPr>
                  <a:spLocks noChangeShapeType="1"/>
                </p:cNvSpPr>
                <p:nvPr/>
              </p:nvSpPr>
              <p:spPr bwMode="auto">
                <a:xfrm>
                  <a:off x="2256" y="1584"/>
                  <a:ext cx="6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59" name="Line 107"/>
                <p:cNvSpPr>
                  <a:spLocks noChangeShapeType="1"/>
                </p:cNvSpPr>
                <p:nvPr/>
              </p:nvSpPr>
              <p:spPr bwMode="auto">
                <a:xfrm>
                  <a:off x="2256" y="1584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60" name="Oval 108"/>
              <p:cNvSpPr>
                <a:spLocks noChangeArrowheads="1"/>
              </p:cNvSpPr>
              <p:nvPr/>
            </p:nvSpPr>
            <p:spPr bwMode="auto">
              <a:xfrm>
                <a:off x="2796" y="1382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1" name="Oval 109"/>
              <p:cNvSpPr>
                <a:spLocks noChangeArrowheads="1"/>
              </p:cNvSpPr>
              <p:nvPr/>
            </p:nvSpPr>
            <p:spPr bwMode="auto">
              <a:xfrm>
                <a:off x="2796" y="1934"/>
                <a:ext cx="57" cy="5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4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92"/>
                <a:ext cx="5184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      </a:t>
                </a:r>
                <a:r>
                  <a:rPr lang="zh-CN" altLang="en-US" dirty="0">
                    <a:ea typeface="楷体_GB2312" pitchFamily="49" charset="-122"/>
                  </a:rPr>
                  <a:t>例</a:t>
                </a:r>
                <a:r>
                  <a:rPr lang="zh-CN" altLang="en-US" dirty="0"/>
                  <a:t>    </a:t>
                </a:r>
                <a:r>
                  <a:rPr lang="zh-CN" altLang="en-US" dirty="0">
                    <a:ea typeface="楷体_GB2312" pitchFamily="49" charset="-122"/>
                  </a:rPr>
                  <a:t>图示网络，转移阻抗函数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21</a:t>
                </a:r>
                <a:r>
                  <a:rPr lang="en-US" altLang="zh-CN" dirty="0"/>
                  <a:t>(S)=U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(S)/I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(S)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的零极点</a:t>
                </a:r>
              </a:p>
              <a:p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       分布如图</a:t>
                </a:r>
                <a:r>
                  <a:rPr lang="en-US" altLang="zh-CN" dirty="0">
                    <a:latin typeface="楷体_GB2312" pitchFamily="49" charset="-122"/>
                    <a:ea typeface="楷体_GB2312" pitchFamily="49" charset="-122"/>
                  </a:rPr>
                  <a:t>,</a:t>
                </a:r>
                <a:r>
                  <a:rPr lang="zh-CN" altLang="en-US" dirty="0">
                    <a:ea typeface="楷体_GB2312" pitchFamily="49" charset="-122"/>
                  </a:rPr>
                  <a:t>已知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21</a:t>
                </a:r>
                <a:r>
                  <a:rPr lang="en-US" altLang="zh-CN" dirty="0"/>
                  <a:t>(j2)=j0.5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求</a:t>
                </a:r>
                <a:r>
                  <a:rPr lang="en-US" altLang="zh-CN" dirty="0">
                    <a:latin typeface="楷体_GB2312" pitchFamily="49" charset="-122"/>
                    <a:ea typeface="楷体_GB2312" pitchFamily="49" charset="-122"/>
                  </a:rPr>
                  <a:t>:</a:t>
                </a:r>
              </a:p>
              <a:p>
                <a:r>
                  <a:rPr lang="en-US" altLang="zh-CN" dirty="0"/>
                  <a:t>              1)  Z</a:t>
                </a:r>
                <a:r>
                  <a:rPr lang="en-US" altLang="zh-CN" baseline="-25000" dirty="0"/>
                  <a:t>21</a:t>
                </a:r>
                <a:r>
                  <a:rPr lang="en-US" altLang="zh-CN" dirty="0"/>
                  <a:t>(S);</a:t>
                </a:r>
              </a:p>
              <a:p>
                <a:r>
                  <a:rPr lang="en-US" altLang="zh-CN" dirty="0"/>
                  <a:t>              2)  </a:t>
                </a:r>
                <a:r>
                  <a:rPr lang="zh-CN" altLang="en-US" dirty="0">
                    <a:ea typeface="楷体_GB2312" pitchFamily="49" charset="-122"/>
                  </a:rPr>
                  <a:t>若</a:t>
                </a:r>
                <a:r>
                  <a:rPr lang="en-US" altLang="zh-CN" i="1" dirty="0"/>
                  <a:t>i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=5sin4t  ,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求稳态电压</a:t>
                </a:r>
                <a:r>
                  <a:rPr lang="en-US" altLang="zh-CN" dirty="0"/>
                  <a:t>u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(t)</a:t>
                </a:r>
                <a:r>
                  <a:rPr lang="zh-CN" altLang="en-US" dirty="0"/>
                  <a:t>。</a:t>
                </a:r>
              </a:p>
            </p:txBody>
          </p:sp>
          <p:sp>
            <p:nvSpPr>
              <p:cNvPr id="24008" name="Line 456"/>
              <p:cNvSpPr>
                <a:spLocks noChangeShapeType="1"/>
              </p:cNvSpPr>
              <p:nvPr/>
            </p:nvSpPr>
            <p:spPr bwMode="auto">
              <a:xfrm>
                <a:off x="864" y="137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360" y="1344"/>
              <a:ext cx="2211" cy="1806"/>
              <a:chOff x="3360" y="1344"/>
              <a:chExt cx="2211" cy="1806"/>
            </a:xfrm>
          </p:grpSpPr>
          <p:sp>
            <p:nvSpPr>
              <p:cNvPr id="24016" name="Text Box 464"/>
              <p:cNvSpPr txBox="1">
                <a:spLocks noChangeArrowheads="1"/>
              </p:cNvSpPr>
              <p:nvPr/>
            </p:nvSpPr>
            <p:spPr bwMode="auto">
              <a:xfrm>
                <a:off x="4976" y="1344"/>
                <a:ext cx="3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¢</a:t>
                </a:r>
                <a:r>
                  <a:rPr lang="en-US" altLang="zh-CN" sz="2000" baseline="-25000">
                    <a:cs typeface="Times New Roman" pitchFamily="18" charset="0"/>
                    <a:sym typeface="Symbol" pitchFamily="18" charset="2"/>
                  </a:rPr>
                  <a:t>m</a:t>
                </a:r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S</a:t>
                </a:r>
                <a:endParaRPr lang="en-US" altLang="zh-CN" sz="2000" baseline="-25000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24017" name="Text Box 465"/>
              <p:cNvSpPr txBox="1">
                <a:spLocks noChangeArrowheads="1"/>
              </p:cNvSpPr>
              <p:nvPr/>
            </p:nvSpPr>
            <p:spPr bwMode="auto">
              <a:xfrm>
                <a:off x="5196" y="2339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ym typeface="Symbol" pitchFamily="18" charset="2"/>
                  </a:rPr>
                  <a:t>eS</a:t>
                </a:r>
              </a:p>
            </p:txBody>
          </p:sp>
          <p:sp>
            <p:nvSpPr>
              <p:cNvPr id="24018" name="Line 466"/>
              <p:cNvSpPr>
                <a:spLocks noChangeShapeType="1"/>
              </p:cNvSpPr>
              <p:nvPr/>
            </p:nvSpPr>
            <p:spPr bwMode="auto">
              <a:xfrm>
                <a:off x="4608" y="2292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4260" y="228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" name="Line 468"/>
              <p:cNvSpPr>
                <a:spLocks noChangeShapeType="1"/>
              </p:cNvSpPr>
              <p:nvPr/>
            </p:nvSpPr>
            <p:spPr bwMode="auto">
              <a:xfrm>
                <a:off x="3936" y="2296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" name="Oval 469"/>
              <p:cNvSpPr>
                <a:spLocks noChangeArrowheads="1"/>
              </p:cNvSpPr>
              <p:nvPr/>
            </p:nvSpPr>
            <p:spPr bwMode="auto">
              <a:xfrm>
                <a:off x="4236" y="2320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" name="Line 470"/>
              <p:cNvSpPr>
                <a:spLocks noChangeShapeType="1"/>
              </p:cNvSpPr>
              <p:nvPr/>
            </p:nvSpPr>
            <p:spPr bwMode="auto">
              <a:xfrm rot="5400000">
                <a:off x="4943" y="1955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3" name="Line 471"/>
              <p:cNvSpPr>
                <a:spLocks noChangeShapeType="1"/>
              </p:cNvSpPr>
              <p:nvPr/>
            </p:nvSpPr>
            <p:spPr bwMode="auto">
              <a:xfrm rot="5400000">
                <a:off x="4943" y="1607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4" name="Text Box 472"/>
              <p:cNvSpPr txBox="1">
                <a:spLocks noChangeArrowheads="1"/>
              </p:cNvSpPr>
              <p:nvPr/>
            </p:nvSpPr>
            <p:spPr bwMode="auto">
              <a:xfrm>
                <a:off x="4550" y="2353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24025" name="Rectangle 473"/>
              <p:cNvSpPr>
                <a:spLocks noChangeArrowheads="1"/>
              </p:cNvSpPr>
              <p:nvPr/>
            </p:nvSpPr>
            <p:spPr bwMode="auto">
              <a:xfrm>
                <a:off x="4404" y="2350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  <a:sym typeface="Symbol" pitchFamily="18" charset="2"/>
                  </a:rPr>
                  <a:t>–1</a:t>
                </a:r>
              </a:p>
            </p:txBody>
          </p:sp>
          <p:sp>
            <p:nvSpPr>
              <p:cNvPr id="24026" name="Rectangle 474"/>
              <p:cNvSpPr>
                <a:spLocks noChangeArrowheads="1"/>
              </p:cNvSpPr>
              <p:nvPr/>
            </p:nvSpPr>
            <p:spPr bwMode="auto">
              <a:xfrm>
                <a:off x="4128" y="2340"/>
                <a:ext cx="3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  <a:sym typeface="Symbol" pitchFamily="18" charset="2"/>
                  </a:rPr>
                  <a:t>–2</a:t>
                </a:r>
              </a:p>
            </p:txBody>
          </p:sp>
          <p:sp>
            <p:nvSpPr>
              <p:cNvPr id="24027" name="Rectangle 475"/>
              <p:cNvSpPr>
                <a:spLocks noChangeArrowheads="1"/>
              </p:cNvSpPr>
              <p:nvPr/>
            </p:nvSpPr>
            <p:spPr bwMode="auto">
              <a:xfrm>
                <a:off x="3744" y="234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  <a:sym typeface="Symbol" pitchFamily="18" charset="2"/>
                  </a:rPr>
                  <a:t>–3</a:t>
                </a:r>
              </a:p>
            </p:txBody>
          </p:sp>
          <p:sp>
            <p:nvSpPr>
              <p:cNvPr id="24028" name="Rectangle 476"/>
              <p:cNvSpPr>
                <a:spLocks noChangeArrowheads="1"/>
              </p:cNvSpPr>
              <p:nvPr/>
            </p:nvSpPr>
            <p:spPr bwMode="auto">
              <a:xfrm>
                <a:off x="3396" y="2340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  <a:sym typeface="Symbol" pitchFamily="18" charset="2"/>
                  </a:rPr>
                  <a:t>–4</a:t>
                </a:r>
              </a:p>
            </p:txBody>
          </p:sp>
          <p:sp>
            <p:nvSpPr>
              <p:cNvPr id="24029" name="Text Box 477"/>
              <p:cNvSpPr txBox="1">
                <a:spLocks noChangeArrowheads="1"/>
              </p:cNvSpPr>
              <p:nvPr/>
            </p:nvSpPr>
            <p:spPr bwMode="auto">
              <a:xfrm>
                <a:off x="4962" y="1526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j2</a:t>
                </a:r>
              </a:p>
            </p:txBody>
          </p:sp>
          <p:sp>
            <p:nvSpPr>
              <p:cNvPr id="24030" name="Line 478"/>
              <p:cNvSpPr>
                <a:spLocks noChangeShapeType="1"/>
              </p:cNvSpPr>
              <p:nvPr/>
            </p:nvSpPr>
            <p:spPr bwMode="auto">
              <a:xfrm rot="-5400000">
                <a:off x="4943" y="2627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1" name="Line 479"/>
              <p:cNvSpPr>
                <a:spLocks noChangeShapeType="1"/>
              </p:cNvSpPr>
              <p:nvPr/>
            </p:nvSpPr>
            <p:spPr bwMode="auto">
              <a:xfrm rot="-5400000">
                <a:off x="4943" y="2963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2" name="Rectangle 480"/>
              <p:cNvSpPr>
                <a:spLocks noChangeArrowheads="1"/>
              </p:cNvSpPr>
              <p:nvPr/>
            </p:nvSpPr>
            <p:spPr bwMode="auto">
              <a:xfrm>
                <a:off x="4920" y="23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cs typeface="Times New Roman" pitchFamily="18" charset="0"/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24033" name="Freeform 481"/>
              <p:cNvSpPr>
                <a:spLocks/>
              </p:cNvSpPr>
              <p:nvPr/>
            </p:nvSpPr>
            <p:spPr bwMode="auto">
              <a:xfrm>
                <a:off x="3564" y="3012"/>
                <a:ext cx="1380" cy="1"/>
              </a:xfrm>
              <a:custGeom>
                <a:avLst/>
                <a:gdLst>
                  <a:gd name="T0" fmla="*/ 1380 w 1380"/>
                  <a:gd name="T1" fmla="*/ 0 h 1"/>
                  <a:gd name="T2" fmla="*/ 0 w 138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0" h="1">
                    <a:moveTo>
                      <a:pt x="1380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4" name="Freeform 482"/>
              <p:cNvSpPr>
                <a:spLocks/>
              </p:cNvSpPr>
              <p:nvPr/>
            </p:nvSpPr>
            <p:spPr bwMode="auto">
              <a:xfrm>
                <a:off x="3564" y="1656"/>
                <a:ext cx="1380" cy="1"/>
              </a:xfrm>
              <a:custGeom>
                <a:avLst/>
                <a:gdLst>
                  <a:gd name="T0" fmla="*/ 1380 w 1380"/>
                  <a:gd name="T1" fmla="*/ 0 h 1"/>
                  <a:gd name="T2" fmla="*/ 0 w 138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0" h="1">
                    <a:moveTo>
                      <a:pt x="1380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5" name="Text Box 483"/>
              <p:cNvSpPr txBox="1">
                <a:spLocks noChangeArrowheads="1"/>
              </p:cNvSpPr>
              <p:nvPr/>
            </p:nvSpPr>
            <p:spPr bwMode="auto">
              <a:xfrm>
                <a:off x="3484" y="1498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24036" name="Text Box 484"/>
              <p:cNvSpPr txBox="1">
                <a:spLocks noChangeArrowheads="1"/>
              </p:cNvSpPr>
              <p:nvPr/>
            </p:nvSpPr>
            <p:spPr bwMode="auto">
              <a:xfrm>
                <a:off x="3484" y="2862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24037" name="Oval 485"/>
              <p:cNvSpPr>
                <a:spLocks noChangeArrowheads="1"/>
              </p:cNvSpPr>
              <p:nvPr/>
            </p:nvSpPr>
            <p:spPr bwMode="auto">
              <a:xfrm>
                <a:off x="4916" y="2314"/>
                <a:ext cx="57" cy="57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38" name="Line 486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 flipV="1">
                <a:off x="4944" y="1440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0" name="Line 488"/>
              <p:cNvSpPr>
                <a:spLocks noChangeShapeType="1"/>
              </p:cNvSpPr>
              <p:nvPr/>
            </p:nvSpPr>
            <p:spPr bwMode="auto">
              <a:xfrm>
                <a:off x="3360" y="2344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042" name="Line 490"/>
          <p:cNvSpPr>
            <a:spLocks noChangeShapeType="1"/>
          </p:cNvSpPr>
          <p:nvPr/>
        </p:nvSpPr>
        <p:spPr bwMode="auto">
          <a:xfrm flipV="1">
            <a:off x="7861300" y="28194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48" grpId="0" animBg="1"/>
      <p:bldP spid="23949" grpId="0" animBg="1"/>
      <p:bldP spid="23950" grpId="0" animBg="1"/>
      <p:bldP spid="23997" grpId="0" autoUpdateAnimBg="0"/>
      <p:bldP spid="240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7" name="Group 101"/>
          <p:cNvGrpSpPr>
            <a:grpSpLocks/>
          </p:cNvGrpSpPr>
          <p:nvPr/>
        </p:nvGrpSpPr>
        <p:grpSpPr bwMode="auto">
          <a:xfrm>
            <a:off x="4876800" y="901700"/>
            <a:ext cx="3890963" cy="4953000"/>
            <a:chOff x="3072" y="336"/>
            <a:chExt cx="2451" cy="3120"/>
          </a:xfrm>
        </p:grpSpPr>
        <p:sp>
          <p:nvSpPr>
            <p:cNvPr id="50224" name="Text Box 48"/>
            <p:cNvSpPr txBox="1">
              <a:spLocks noChangeArrowheads="1"/>
            </p:cNvSpPr>
            <p:nvPr/>
          </p:nvSpPr>
          <p:spPr bwMode="auto">
            <a:xfrm>
              <a:off x="4884" y="336"/>
              <a:ext cx="3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¢</a:t>
              </a:r>
              <a:r>
                <a:rPr lang="en-US" altLang="zh-CN" sz="2000" baseline="-25000"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S</a:t>
              </a:r>
              <a:endParaRPr lang="en-US" altLang="zh-CN" sz="2000" baseline="-25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0226" name="Text Box 50"/>
            <p:cNvSpPr txBox="1">
              <a:spLocks noChangeArrowheads="1"/>
            </p:cNvSpPr>
            <p:nvPr/>
          </p:nvSpPr>
          <p:spPr bwMode="auto">
            <a:xfrm>
              <a:off x="5148" y="2243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ym typeface="Symbol" pitchFamily="18" charset="2"/>
                </a:rPr>
                <a:t>eS</a:t>
              </a:r>
            </a:p>
          </p:txBody>
        </p:sp>
        <p:sp>
          <p:nvSpPr>
            <p:cNvPr id="50229" name="Line 53"/>
            <p:cNvSpPr>
              <a:spLocks noChangeShapeType="1"/>
            </p:cNvSpPr>
            <p:nvPr/>
          </p:nvSpPr>
          <p:spPr bwMode="auto">
            <a:xfrm>
              <a:off x="4560" y="21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Line 57"/>
            <p:cNvSpPr>
              <a:spLocks noChangeShapeType="1"/>
            </p:cNvSpPr>
            <p:nvPr/>
          </p:nvSpPr>
          <p:spPr bwMode="auto">
            <a:xfrm>
              <a:off x="4212" y="21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3888" y="22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Line 63"/>
            <p:cNvSpPr>
              <a:spLocks noChangeShapeType="1"/>
            </p:cNvSpPr>
            <p:nvPr/>
          </p:nvSpPr>
          <p:spPr bwMode="auto">
            <a:xfrm>
              <a:off x="3552" y="201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Oval 64"/>
            <p:cNvSpPr>
              <a:spLocks noChangeArrowheads="1"/>
            </p:cNvSpPr>
            <p:nvPr/>
          </p:nvSpPr>
          <p:spPr bwMode="auto">
            <a:xfrm>
              <a:off x="4188" y="2216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 rot="5400000">
              <a:off x="4895" y="18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 rot="5400000">
              <a:off x="4895" y="151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Line 73"/>
            <p:cNvSpPr>
              <a:spLocks noChangeShapeType="1"/>
            </p:cNvSpPr>
            <p:nvPr/>
          </p:nvSpPr>
          <p:spPr bwMode="auto">
            <a:xfrm rot="5400000">
              <a:off x="4895" y="1175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2" name="Line 76"/>
            <p:cNvSpPr>
              <a:spLocks noChangeShapeType="1"/>
            </p:cNvSpPr>
            <p:nvPr/>
          </p:nvSpPr>
          <p:spPr bwMode="auto">
            <a:xfrm rot="5400000">
              <a:off x="4895" y="83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4502" y="225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4356" y="2254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–1</a:t>
              </a:r>
            </a:p>
          </p:txBody>
        </p:sp>
        <p:sp>
          <p:nvSpPr>
            <p:cNvPr id="50255" name="Rectangle 79"/>
            <p:cNvSpPr>
              <a:spLocks noChangeArrowheads="1"/>
            </p:cNvSpPr>
            <p:nvPr/>
          </p:nvSpPr>
          <p:spPr bwMode="auto">
            <a:xfrm>
              <a:off x="4080" y="224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–2</a:t>
              </a:r>
            </a:p>
          </p:txBody>
        </p:sp>
        <p:sp>
          <p:nvSpPr>
            <p:cNvPr id="50256" name="Rectangle 80"/>
            <p:cNvSpPr>
              <a:spLocks noChangeArrowheads="1"/>
            </p:cNvSpPr>
            <p:nvPr/>
          </p:nvSpPr>
          <p:spPr bwMode="auto">
            <a:xfrm>
              <a:off x="3696" y="22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–3</a:t>
              </a:r>
            </a:p>
          </p:txBody>
        </p:sp>
        <p:sp>
          <p:nvSpPr>
            <p:cNvPr id="50257" name="Rectangle 81"/>
            <p:cNvSpPr>
              <a:spLocks noChangeArrowheads="1"/>
            </p:cNvSpPr>
            <p:nvPr/>
          </p:nvSpPr>
          <p:spPr bwMode="auto">
            <a:xfrm>
              <a:off x="3360" y="225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–4</a:t>
              </a:r>
            </a:p>
          </p:txBody>
        </p:sp>
        <p:sp>
          <p:nvSpPr>
            <p:cNvPr id="50258" name="Text Box 82"/>
            <p:cNvSpPr txBox="1">
              <a:spLocks noChangeArrowheads="1"/>
            </p:cNvSpPr>
            <p:nvPr/>
          </p:nvSpPr>
          <p:spPr bwMode="auto">
            <a:xfrm>
              <a:off x="4920" y="763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j4</a:t>
              </a:r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 rot="-5400000">
              <a:off x="4895" y="2531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4" name="Line 88"/>
            <p:cNvSpPr>
              <a:spLocks noChangeShapeType="1"/>
            </p:cNvSpPr>
            <p:nvPr/>
          </p:nvSpPr>
          <p:spPr bwMode="auto">
            <a:xfrm rot="-5400000">
              <a:off x="4895" y="286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7" name="Line 91"/>
            <p:cNvSpPr>
              <a:spLocks noChangeShapeType="1"/>
            </p:cNvSpPr>
            <p:nvPr/>
          </p:nvSpPr>
          <p:spPr bwMode="auto">
            <a:xfrm rot="-5400000">
              <a:off x="4895" y="320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8" name="Rectangle 92"/>
            <p:cNvSpPr>
              <a:spLocks noChangeArrowheads="1"/>
            </p:cNvSpPr>
            <p:nvPr/>
          </p:nvSpPr>
          <p:spPr bwMode="auto">
            <a:xfrm>
              <a:off x="4872" y="222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0</a:t>
              </a:r>
            </a:p>
          </p:txBody>
        </p:sp>
        <p:sp>
          <p:nvSpPr>
            <p:cNvPr id="50269" name="Freeform 93"/>
            <p:cNvSpPr>
              <a:spLocks/>
            </p:cNvSpPr>
            <p:nvPr/>
          </p:nvSpPr>
          <p:spPr bwMode="auto">
            <a:xfrm>
              <a:off x="3516" y="2916"/>
              <a:ext cx="1380" cy="1"/>
            </a:xfrm>
            <a:custGeom>
              <a:avLst/>
              <a:gdLst>
                <a:gd name="T0" fmla="*/ 1380 w 1380"/>
                <a:gd name="T1" fmla="*/ 0 h 1"/>
                <a:gd name="T2" fmla="*/ 0 w 13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0" h="1">
                  <a:moveTo>
                    <a:pt x="1380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0" name="Freeform 94"/>
            <p:cNvSpPr>
              <a:spLocks/>
            </p:cNvSpPr>
            <p:nvPr/>
          </p:nvSpPr>
          <p:spPr bwMode="auto">
            <a:xfrm>
              <a:off x="3516" y="1560"/>
              <a:ext cx="1380" cy="1"/>
            </a:xfrm>
            <a:custGeom>
              <a:avLst/>
              <a:gdLst>
                <a:gd name="T0" fmla="*/ 1380 w 1380"/>
                <a:gd name="T1" fmla="*/ 0 h 1"/>
                <a:gd name="T2" fmla="*/ 0 w 13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0" h="1">
                  <a:moveTo>
                    <a:pt x="1380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1" name="Text Box 95"/>
            <p:cNvSpPr txBox="1">
              <a:spLocks noChangeArrowheads="1"/>
            </p:cNvSpPr>
            <p:nvPr/>
          </p:nvSpPr>
          <p:spPr bwMode="auto">
            <a:xfrm>
              <a:off x="3436" y="140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50272" name="Text Box 96"/>
            <p:cNvSpPr txBox="1">
              <a:spLocks noChangeArrowheads="1"/>
            </p:cNvSpPr>
            <p:nvPr/>
          </p:nvSpPr>
          <p:spPr bwMode="auto">
            <a:xfrm>
              <a:off x="3436" y="2766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</a:t>
              </a:r>
              <a:endParaRPr lang="en-US" altLang="zh-CN"/>
            </a:p>
          </p:txBody>
        </p:sp>
        <p:sp>
          <p:nvSpPr>
            <p:cNvPr id="50273" name="Oval 97"/>
            <p:cNvSpPr>
              <a:spLocks noChangeArrowheads="1"/>
            </p:cNvSpPr>
            <p:nvPr/>
          </p:nvSpPr>
          <p:spPr bwMode="auto">
            <a:xfrm>
              <a:off x="4860" y="2218"/>
              <a:ext cx="57" cy="5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4" name="Line 98"/>
            <p:cNvSpPr>
              <a:spLocks noChangeShapeType="1"/>
            </p:cNvSpPr>
            <p:nvPr/>
          </p:nvSpPr>
          <p:spPr bwMode="auto">
            <a:xfrm>
              <a:off x="3552" y="1536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5" name="Line 99"/>
            <p:cNvSpPr>
              <a:spLocks noChangeShapeType="1"/>
            </p:cNvSpPr>
            <p:nvPr/>
          </p:nvSpPr>
          <p:spPr bwMode="auto">
            <a:xfrm>
              <a:off x="3072" y="2248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6" name="Line 100"/>
            <p:cNvSpPr>
              <a:spLocks noChangeShapeType="1"/>
            </p:cNvSpPr>
            <p:nvPr/>
          </p:nvSpPr>
          <p:spPr bwMode="auto">
            <a:xfrm flipV="1">
              <a:off x="4896" y="384"/>
              <a:ext cx="0" cy="3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78" name="Freeform 102"/>
          <p:cNvSpPr>
            <a:spLocks/>
          </p:cNvSpPr>
          <p:nvPr/>
        </p:nvSpPr>
        <p:spPr bwMode="auto">
          <a:xfrm>
            <a:off x="5638800" y="1771650"/>
            <a:ext cx="2133600" cy="1076325"/>
          </a:xfrm>
          <a:custGeom>
            <a:avLst/>
            <a:gdLst>
              <a:gd name="T0" fmla="*/ 0 w 1344"/>
              <a:gd name="T1" fmla="*/ 678 h 678"/>
              <a:gd name="T2" fmla="*/ 1344 w 1344"/>
              <a:gd name="T3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44" h="678">
                <a:moveTo>
                  <a:pt x="0" y="678"/>
                </a:moveTo>
                <a:lnTo>
                  <a:pt x="1344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9" name="Freeform 103"/>
          <p:cNvSpPr>
            <a:spLocks/>
          </p:cNvSpPr>
          <p:nvPr/>
        </p:nvSpPr>
        <p:spPr bwMode="auto">
          <a:xfrm>
            <a:off x="5638800" y="1787525"/>
            <a:ext cx="2133600" cy="3190875"/>
          </a:xfrm>
          <a:custGeom>
            <a:avLst/>
            <a:gdLst>
              <a:gd name="T0" fmla="*/ 0 w 1344"/>
              <a:gd name="T1" fmla="*/ 2010 h 2010"/>
              <a:gd name="T2" fmla="*/ 1344 w 1344"/>
              <a:gd name="T3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44" h="2010">
                <a:moveTo>
                  <a:pt x="0" y="2010"/>
                </a:moveTo>
                <a:lnTo>
                  <a:pt x="1344" y="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0" name="Freeform 104"/>
          <p:cNvSpPr>
            <a:spLocks/>
          </p:cNvSpPr>
          <p:nvPr/>
        </p:nvSpPr>
        <p:spPr bwMode="auto">
          <a:xfrm>
            <a:off x="6678613" y="1841500"/>
            <a:ext cx="1057275" cy="2076450"/>
          </a:xfrm>
          <a:custGeom>
            <a:avLst/>
            <a:gdLst>
              <a:gd name="T0" fmla="*/ 0 w 666"/>
              <a:gd name="T1" fmla="*/ 1308 h 1308"/>
              <a:gd name="T2" fmla="*/ 666 w 666"/>
              <a:gd name="T3" fmla="*/ 0 h 1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6" h="1308">
                <a:moveTo>
                  <a:pt x="0" y="1308"/>
                </a:moveTo>
                <a:lnTo>
                  <a:pt x="666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281" name="Group 105"/>
          <p:cNvGrpSpPr>
            <a:grpSpLocks/>
          </p:cNvGrpSpPr>
          <p:nvPr/>
        </p:nvGrpSpPr>
        <p:grpSpPr bwMode="auto">
          <a:xfrm>
            <a:off x="6789738" y="2682875"/>
            <a:ext cx="790575" cy="1239838"/>
            <a:chOff x="2670" y="1584"/>
            <a:chExt cx="498" cy="781"/>
          </a:xfrm>
        </p:grpSpPr>
        <p:sp>
          <p:nvSpPr>
            <p:cNvPr id="50282" name="Text Box 106"/>
            <p:cNvSpPr txBox="1">
              <a:spLocks noChangeArrowheads="1"/>
            </p:cNvSpPr>
            <p:nvPr/>
          </p:nvSpPr>
          <p:spPr bwMode="auto">
            <a:xfrm>
              <a:off x="2670" y="2134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</a:rPr>
                <a:t>tg</a:t>
              </a:r>
              <a:r>
                <a:rPr lang="en-US" altLang="zh-CN" sz="1800" baseline="30000">
                  <a:solidFill>
                    <a:schemeClr val="accent2"/>
                  </a:solidFill>
                </a:rPr>
                <a:t>-1</a:t>
              </a:r>
              <a:r>
                <a:rPr lang="en-US" altLang="zh-CN" sz="1800">
                  <a:solidFill>
                    <a:schemeClr val="accent2"/>
                  </a:solidFill>
                </a:rPr>
                <a:t>2</a:t>
              </a:r>
              <a:endParaRPr lang="en-US" altLang="zh-CN" sz="180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0283" name="Freeform 107"/>
            <p:cNvSpPr>
              <a:spLocks/>
            </p:cNvSpPr>
            <p:nvPr/>
          </p:nvSpPr>
          <p:spPr bwMode="auto">
            <a:xfrm rot="17877140">
              <a:off x="2836" y="1839"/>
              <a:ext cx="168" cy="1"/>
            </a:xfrm>
            <a:custGeom>
              <a:avLst/>
              <a:gdLst>
                <a:gd name="T0" fmla="*/ 0 w 168"/>
                <a:gd name="T1" fmla="*/ 0 h 1"/>
                <a:gd name="T2" fmla="*/ 168 w 16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1">
                  <a:moveTo>
                    <a:pt x="0" y="0"/>
                  </a:moveTo>
                  <a:lnTo>
                    <a:pt x="168" y="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4" name="Freeform 108"/>
            <p:cNvSpPr>
              <a:spLocks/>
            </p:cNvSpPr>
            <p:nvPr/>
          </p:nvSpPr>
          <p:spPr bwMode="auto">
            <a:xfrm rot="17877140">
              <a:off x="2935" y="1876"/>
              <a:ext cx="1" cy="124"/>
            </a:xfrm>
            <a:custGeom>
              <a:avLst/>
              <a:gdLst>
                <a:gd name="T0" fmla="*/ 0 w 1"/>
                <a:gd name="T1" fmla="*/ 0 h 124"/>
                <a:gd name="T2" fmla="*/ 0 w 1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">
                  <a:moveTo>
                    <a:pt x="0" y="0"/>
                  </a:moveTo>
                  <a:lnTo>
                    <a:pt x="0" y="124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5" name="Line 109"/>
            <p:cNvSpPr>
              <a:spLocks noChangeShapeType="1"/>
            </p:cNvSpPr>
            <p:nvPr/>
          </p:nvSpPr>
          <p:spPr bwMode="auto">
            <a:xfrm rot="17877140" flipH="1" flipV="1">
              <a:off x="2936" y="1951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6" name="Text Box 110"/>
            <p:cNvSpPr txBox="1">
              <a:spLocks noChangeArrowheads="1"/>
            </p:cNvSpPr>
            <p:nvPr/>
          </p:nvSpPr>
          <p:spPr bwMode="auto">
            <a:xfrm rot="17877140">
              <a:off x="2835" y="1677"/>
              <a:ext cx="4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</a:rPr>
                <a:t>20</a:t>
              </a:r>
            </a:p>
          </p:txBody>
        </p:sp>
      </p:grpSp>
      <p:grpSp>
        <p:nvGrpSpPr>
          <p:cNvPr id="50287" name="Group 111"/>
          <p:cNvGrpSpPr>
            <a:grpSpLocks/>
          </p:cNvGrpSpPr>
          <p:nvPr/>
        </p:nvGrpSpPr>
        <p:grpSpPr bwMode="auto">
          <a:xfrm>
            <a:off x="6024563" y="1651000"/>
            <a:ext cx="1219200" cy="1231900"/>
            <a:chOff x="3840" y="336"/>
            <a:chExt cx="768" cy="776"/>
          </a:xfrm>
        </p:grpSpPr>
        <p:grpSp>
          <p:nvGrpSpPr>
            <p:cNvPr id="50288" name="Group 112"/>
            <p:cNvGrpSpPr>
              <a:grpSpLocks/>
            </p:cNvGrpSpPr>
            <p:nvPr/>
          </p:nvGrpSpPr>
          <p:grpSpPr bwMode="auto">
            <a:xfrm rot="2187484">
              <a:off x="4270" y="336"/>
              <a:ext cx="266" cy="418"/>
              <a:chOff x="5014" y="1512"/>
              <a:chExt cx="266" cy="418"/>
            </a:xfrm>
          </p:grpSpPr>
          <p:sp>
            <p:nvSpPr>
              <p:cNvPr id="50289" name="Freeform 113"/>
              <p:cNvSpPr>
                <a:spLocks/>
              </p:cNvSpPr>
              <p:nvPr/>
            </p:nvSpPr>
            <p:spPr bwMode="auto">
              <a:xfrm rot="17877140">
                <a:off x="4976" y="1767"/>
                <a:ext cx="168" cy="1"/>
              </a:xfrm>
              <a:custGeom>
                <a:avLst/>
                <a:gdLst>
                  <a:gd name="T0" fmla="*/ 0 w 168"/>
                  <a:gd name="T1" fmla="*/ 0 h 1"/>
                  <a:gd name="T2" fmla="*/ 168 w 16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" h="1">
                    <a:moveTo>
                      <a:pt x="0" y="0"/>
                    </a:moveTo>
                    <a:lnTo>
                      <a:pt x="168" y="0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0" name="Freeform 114"/>
              <p:cNvSpPr>
                <a:spLocks/>
              </p:cNvSpPr>
              <p:nvPr/>
            </p:nvSpPr>
            <p:spPr bwMode="auto">
              <a:xfrm rot="17877140">
                <a:off x="5075" y="1804"/>
                <a:ext cx="1" cy="124"/>
              </a:xfrm>
              <a:custGeom>
                <a:avLst/>
                <a:gdLst>
                  <a:gd name="T0" fmla="*/ 0 w 1"/>
                  <a:gd name="T1" fmla="*/ 0 h 124"/>
                  <a:gd name="T2" fmla="*/ 0 w 1"/>
                  <a:gd name="T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4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1" name="Line 115"/>
              <p:cNvSpPr>
                <a:spLocks noChangeShapeType="1"/>
              </p:cNvSpPr>
              <p:nvPr/>
            </p:nvSpPr>
            <p:spPr bwMode="auto">
              <a:xfrm rot="17877140" flipH="1" flipV="1">
                <a:off x="5076" y="1879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2" name="Text Box 116"/>
              <p:cNvSpPr txBox="1">
                <a:spLocks noChangeArrowheads="1"/>
              </p:cNvSpPr>
              <p:nvPr/>
            </p:nvSpPr>
            <p:spPr bwMode="auto">
              <a:xfrm rot="17877140">
                <a:off x="4956" y="1605"/>
                <a:ext cx="4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50293" name="Text Box 117"/>
            <p:cNvSpPr txBox="1">
              <a:spLocks noChangeArrowheads="1"/>
            </p:cNvSpPr>
            <p:nvPr/>
          </p:nvSpPr>
          <p:spPr bwMode="auto">
            <a:xfrm>
              <a:off x="3924" y="87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tg</a:t>
              </a:r>
              <a:r>
                <a:rPr lang="en-US" altLang="zh-CN" sz="1800" baseline="30000">
                  <a:solidFill>
                    <a:srgbClr val="FF0000"/>
                  </a:solidFill>
                </a:rPr>
                <a:t>-1</a:t>
              </a:r>
              <a:r>
                <a:rPr lang="en-US" altLang="zh-CN" sz="1800">
                  <a:solidFill>
                    <a:srgbClr val="FF0000"/>
                  </a:solidFill>
                </a:rPr>
                <a:t>0.5</a:t>
              </a:r>
              <a:endParaRPr lang="en-US" altLang="zh-CN" sz="1800">
                <a:solidFill>
                  <a:srgbClr val="FF0000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0294" name="Text Box 118"/>
            <p:cNvSpPr txBox="1">
              <a:spLocks noChangeArrowheads="1"/>
            </p:cNvSpPr>
            <p:nvPr/>
          </p:nvSpPr>
          <p:spPr bwMode="auto">
            <a:xfrm rot="-999234">
              <a:off x="3840" y="86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50295" name="Line 119"/>
          <p:cNvSpPr>
            <a:spLocks noChangeShapeType="1"/>
          </p:cNvSpPr>
          <p:nvPr/>
        </p:nvSpPr>
        <p:spPr bwMode="auto">
          <a:xfrm flipV="1">
            <a:off x="7777163" y="1800225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296" name="Group 120"/>
          <p:cNvGrpSpPr>
            <a:grpSpLocks/>
          </p:cNvGrpSpPr>
          <p:nvPr/>
        </p:nvGrpSpPr>
        <p:grpSpPr bwMode="auto">
          <a:xfrm>
            <a:off x="5773738" y="3127375"/>
            <a:ext cx="1193800" cy="1925638"/>
            <a:chOff x="3637" y="1738"/>
            <a:chExt cx="752" cy="1213"/>
          </a:xfrm>
        </p:grpSpPr>
        <p:grpSp>
          <p:nvGrpSpPr>
            <p:cNvPr id="50297" name="Group 121"/>
            <p:cNvGrpSpPr>
              <a:grpSpLocks/>
            </p:cNvGrpSpPr>
            <p:nvPr/>
          </p:nvGrpSpPr>
          <p:grpSpPr bwMode="auto">
            <a:xfrm>
              <a:off x="3637" y="2624"/>
              <a:ext cx="752" cy="327"/>
              <a:chOff x="2544" y="2524"/>
              <a:chExt cx="752" cy="327"/>
            </a:xfrm>
          </p:grpSpPr>
          <p:sp>
            <p:nvSpPr>
              <p:cNvPr id="50298" name="Text Box 122"/>
              <p:cNvSpPr txBox="1">
                <a:spLocks noChangeArrowheads="1"/>
              </p:cNvSpPr>
              <p:nvPr/>
            </p:nvSpPr>
            <p:spPr bwMode="auto">
              <a:xfrm>
                <a:off x="2648" y="2592"/>
                <a:ext cx="6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solidFill>
                      <a:srgbClr val="FF0000"/>
                    </a:solidFill>
                  </a:rPr>
                  <a:t>tg</a:t>
                </a:r>
                <a:r>
                  <a:rPr lang="en-US" altLang="zh-CN" sz="1800" baseline="30000">
                    <a:solidFill>
                      <a:srgbClr val="FF0000"/>
                    </a:solidFill>
                  </a:rPr>
                  <a:t>-1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1.5</a:t>
                </a:r>
                <a:endParaRPr lang="en-US" altLang="zh-CN" sz="1800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50299" name="Text Box 123"/>
              <p:cNvSpPr txBox="1">
                <a:spLocks noChangeArrowheads="1"/>
              </p:cNvSpPr>
              <p:nvPr/>
            </p:nvSpPr>
            <p:spPr bwMode="auto">
              <a:xfrm rot="-1561122">
                <a:off x="2544" y="2524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0000"/>
                    </a:solidFill>
                  </a:rPr>
                  <a:t>)</a:t>
                </a:r>
              </a:p>
            </p:txBody>
          </p:sp>
        </p:grpSp>
        <p:grpSp>
          <p:nvGrpSpPr>
            <p:cNvPr id="50300" name="Group 124"/>
            <p:cNvGrpSpPr>
              <a:grpSpLocks/>
            </p:cNvGrpSpPr>
            <p:nvPr/>
          </p:nvGrpSpPr>
          <p:grpSpPr bwMode="auto">
            <a:xfrm rot="-1899840">
              <a:off x="3905" y="1738"/>
              <a:ext cx="418" cy="235"/>
              <a:chOff x="1860" y="1892"/>
              <a:chExt cx="418" cy="235"/>
            </a:xfrm>
          </p:grpSpPr>
          <p:sp>
            <p:nvSpPr>
              <p:cNvPr id="50301" name="Freeform 125"/>
              <p:cNvSpPr>
                <a:spLocks/>
              </p:cNvSpPr>
              <p:nvPr/>
            </p:nvSpPr>
            <p:spPr bwMode="auto">
              <a:xfrm rot="20064624">
                <a:off x="1871" y="1970"/>
                <a:ext cx="168" cy="1"/>
              </a:xfrm>
              <a:custGeom>
                <a:avLst/>
                <a:gdLst>
                  <a:gd name="T0" fmla="*/ 0 w 168"/>
                  <a:gd name="T1" fmla="*/ 0 h 1"/>
                  <a:gd name="T2" fmla="*/ 168 w 16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8" h="1">
                    <a:moveTo>
                      <a:pt x="0" y="0"/>
                    </a:moveTo>
                    <a:lnTo>
                      <a:pt x="168" y="0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02" name="Freeform 126"/>
              <p:cNvSpPr>
                <a:spLocks/>
              </p:cNvSpPr>
              <p:nvPr/>
            </p:nvSpPr>
            <p:spPr bwMode="auto">
              <a:xfrm rot="20064624">
                <a:off x="1908" y="1997"/>
                <a:ext cx="1" cy="124"/>
              </a:xfrm>
              <a:custGeom>
                <a:avLst/>
                <a:gdLst>
                  <a:gd name="T0" fmla="*/ 0 w 1"/>
                  <a:gd name="T1" fmla="*/ 0 h 124"/>
                  <a:gd name="T2" fmla="*/ 0 w 1"/>
                  <a:gd name="T3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24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03" name="Line 127"/>
              <p:cNvSpPr>
                <a:spLocks noChangeShapeType="1"/>
              </p:cNvSpPr>
              <p:nvPr/>
            </p:nvSpPr>
            <p:spPr bwMode="auto">
              <a:xfrm rot="20064624" flipH="1" flipV="1">
                <a:off x="1883" y="2079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04" name="Text Box 128"/>
              <p:cNvSpPr txBox="1">
                <a:spLocks noChangeArrowheads="1"/>
              </p:cNvSpPr>
              <p:nvPr/>
            </p:nvSpPr>
            <p:spPr bwMode="auto">
              <a:xfrm rot="20064624">
                <a:off x="1860" y="1892"/>
                <a:ext cx="4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>
                    <a:solidFill>
                      <a:srgbClr val="FF0000"/>
                    </a:solidFill>
                  </a:rPr>
                  <a:t>52</a:t>
                </a:r>
              </a:p>
            </p:txBody>
          </p:sp>
        </p:grpSp>
      </p:grpSp>
      <p:sp>
        <p:nvSpPr>
          <p:cNvPr id="50333" name="Text Box 157"/>
          <p:cNvSpPr txBox="1">
            <a:spLocks noChangeArrowheads="1"/>
          </p:cNvSpPr>
          <p:nvPr/>
        </p:nvSpPr>
        <p:spPr bwMode="auto">
          <a:xfrm>
            <a:off x="838200" y="6007100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ym typeface="Symbol" pitchFamily="18" charset="2"/>
              </a:rPr>
              <a:t>u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(t) =5.55sin(4t+70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º</a:t>
            </a:r>
            <a:r>
              <a:rPr lang="en-US" altLang="zh-CN">
                <a:sym typeface="Symbol" pitchFamily="18" charset="2"/>
              </a:rPr>
              <a:t>)</a:t>
            </a:r>
          </a:p>
        </p:txBody>
      </p:sp>
      <p:sp>
        <p:nvSpPr>
          <p:cNvPr id="50334" name="Text Box 158"/>
          <p:cNvSpPr txBox="1">
            <a:spLocks noChangeArrowheads="1"/>
          </p:cNvSpPr>
          <p:nvPr/>
        </p:nvSpPr>
        <p:spPr bwMode="auto">
          <a:xfrm>
            <a:off x="1219200" y="5321300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=1.11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70º </a:t>
            </a:r>
          </a:p>
        </p:txBody>
      </p:sp>
      <p:grpSp>
        <p:nvGrpSpPr>
          <p:cNvPr id="50335" name="Group 159"/>
          <p:cNvGrpSpPr>
            <a:grpSpLocks/>
          </p:cNvGrpSpPr>
          <p:nvPr/>
        </p:nvGrpSpPr>
        <p:grpSpPr bwMode="auto">
          <a:xfrm>
            <a:off x="838200" y="673100"/>
            <a:ext cx="2971800" cy="701675"/>
            <a:chOff x="624" y="1296"/>
            <a:chExt cx="1872" cy="442"/>
          </a:xfrm>
        </p:grpSpPr>
        <p:sp>
          <p:nvSpPr>
            <p:cNvPr id="50336" name="Text Box 160"/>
            <p:cNvSpPr txBox="1">
              <a:spLocks noChangeArrowheads="1"/>
            </p:cNvSpPr>
            <p:nvPr/>
          </p:nvSpPr>
          <p:spPr bwMode="auto">
            <a:xfrm>
              <a:off x="624" y="1373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Z</a:t>
              </a:r>
              <a:r>
                <a:rPr lang="en-US" altLang="zh-CN" baseline="-25000"/>
                <a:t>21</a:t>
              </a:r>
              <a:r>
                <a:rPr lang="en-US" altLang="zh-CN"/>
                <a:t>(S)=2</a:t>
              </a:r>
            </a:p>
          </p:txBody>
        </p:sp>
        <p:sp>
          <p:nvSpPr>
            <p:cNvPr id="50337" name="Text Box 161"/>
            <p:cNvSpPr txBox="1">
              <a:spLocks noChangeArrowheads="1"/>
            </p:cNvSpPr>
            <p:nvPr/>
          </p:nvSpPr>
          <p:spPr bwMode="auto">
            <a:xfrm>
              <a:off x="1392" y="1296"/>
              <a:ext cx="11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    S(S+2)</a:t>
              </a:r>
            </a:p>
            <a:p>
              <a:r>
                <a:rPr lang="en-US" altLang="zh-CN" sz="2000"/>
                <a:t>(S+4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) </a:t>
              </a:r>
              <a:r>
                <a:rPr lang="en-US" altLang="zh-CN" sz="2000" baseline="30000">
                  <a:cs typeface="Times New Roman" pitchFamily="18" charset="0"/>
                  <a:sym typeface="Symbol" pitchFamily="18" charset="2"/>
                </a:rPr>
                <a:t>2 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CN" sz="2000">
                  <a:sym typeface="Symbol" pitchFamily="18" charset="2"/>
                </a:rPr>
                <a:t>4</a:t>
              </a:r>
              <a:endParaRPr lang="en-US" altLang="zh-CN" sz="2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0338" name="Line 162"/>
            <p:cNvSpPr>
              <a:spLocks noChangeShapeType="1"/>
            </p:cNvSpPr>
            <p:nvPr/>
          </p:nvSpPr>
          <p:spPr bwMode="auto">
            <a:xfrm>
              <a:off x="1422" y="152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360" name="Text Box 184"/>
          <p:cNvSpPr txBox="1">
            <a:spLocks noChangeArrowheads="1"/>
          </p:cNvSpPr>
          <p:nvPr/>
        </p:nvSpPr>
        <p:spPr bwMode="auto">
          <a:xfrm>
            <a:off x="457200" y="15113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2)  </a:t>
            </a:r>
            <a:r>
              <a:rPr lang="zh-CN" altLang="en-US">
                <a:ea typeface="楷体_GB2312" pitchFamily="49" charset="-122"/>
              </a:rPr>
              <a:t>若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=5sin4t  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求稳态电压</a:t>
            </a:r>
            <a:r>
              <a:rPr lang="en-US" altLang="zh-CN"/>
              <a:t>u</a:t>
            </a:r>
            <a:r>
              <a:rPr lang="en-US" altLang="zh-CN" baseline="-25000"/>
              <a:t>2</a:t>
            </a:r>
            <a:r>
              <a:rPr lang="en-US" altLang="zh-CN"/>
              <a:t>(t)</a:t>
            </a:r>
            <a:r>
              <a:rPr lang="zh-CN" altLang="en-US"/>
              <a:t>。</a:t>
            </a:r>
          </a:p>
        </p:txBody>
      </p:sp>
      <p:grpSp>
        <p:nvGrpSpPr>
          <p:cNvPr id="50388" name="Group 212"/>
          <p:cNvGrpSpPr>
            <a:grpSpLocks/>
          </p:cNvGrpSpPr>
          <p:nvPr/>
        </p:nvGrpSpPr>
        <p:grpSpPr bwMode="auto">
          <a:xfrm>
            <a:off x="533400" y="2197100"/>
            <a:ext cx="4587875" cy="1066800"/>
            <a:chOff x="336" y="1344"/>
            <a:chExt cx="2890" cy="672"/>
          </a:xfrm>
        </p:grpSpPr>
        <p:sp>
          <p:nvSpPr>
            <p:cNvPr id="50341" name="Text Box 165"/>
            <p:cNvSpPr txBox="1">
              <a:spLocks noChangeArrowheads="1"/>
            </p:cNvSpPr>
            <p:nvPr/>
          </p:nvSpPr>
          <p:spPr bwMode="auto">
            <a:xfrm>
              <a:off x="2554" y="138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50342" name="Rectangle 166"/>
            <p:cNvSpPr>
              <a:spLocks noChangeArrowheads="1"/>
            </p:cNvSpPr>
            <p:nvPr/>
          </p:nvSpPr>
          <p:spPr bwMode="auto">
            <a:xfrm>
              <a:off x="1512" y="1344"/>
              <a:ext cx="72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343" name="Group 167"/>
            <p:cNvGrpSpPr>
              <a:grpSpLocks/>
            </p:cNvGrpSpPr>
            <p:nvPr/>
          </p:nvGrpSpPr>
          <p:grpSpPr bwMode="auto">
            <a:xfrm>
              <a:off x="720" y="1572"/>
              <a:ext cx="240" cy="227"/>
              <a:chOff x="1479" y="1536"/>
              <a:chExt cx="240" cy="227"/>
            </a:xfrm>
          </p:grpSpPr>
          <p:sp>
            <p:nvSpPr>
              <p:cNvPr id="50344" name="Oval 168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345" name="Line 169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346" name="Text Box 170"/>
            <p:cNvSpPr txBox="1">
              <a:spLocks noChangeArrowheads="1"/>
            </p:cNvSpPr>
            <p:nvPr/>
          </p:nvSpPr>
          <p:spPr bwMode="auto">
            <a:xfrm>
              <a:off x="336" y="153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(t)</a:t>
              </a:r>
            </a:p>
          </p:txBody>
        </p:sp>
        <p:sp>
          <p:nvSpPr>
            <p:cNvPr id="50347" name="Text Box 171"/>
            <p:cNvSpPr txBox="1">
              <a:spLocks noChangeArrowheads="1"/>
            </p:cNvSpPr>
            <p:nvPr/>
          </p:nvSpPr>
          <p:spPr bwMode="auto">
            <a:xfrm>
              <a:off x="1742" y="151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0348" name="Line 172"/>
            <p:cNvSpPr>
              <a:spLocks noChangeShapeType="1"/>
            </p:cNvSpPr>
            <p:nvPr/>
          </p:nvSpPr>
          <p:spPr bwMode="auto">
            <a:xfrm>
              <a:off x="2232" y="14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49" name="Line 173"/>
            <p:cNvSpPr>
              <a:spLocks noChangeShapeType="1"/>
            </p:cNvSpPr>
            <p:nvPr/>
          </p:nvSpPr>
          <p:spPr bwMode="auto">
            <a:xfrm flipV="1">
              <a:off x="2232" y="196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50" name="Text Box 174"/>
            <p:cNvSpPr txBox="1">
              <a:spLocks noChangeArrowheads="1"/>
            </p:cNvSpPr>
            <p:nvPr/>
          </p:nvSpPr>
          <p:spPr bwMode="auto">
            <a:xfrm>
              <a:off x="2544" y="1583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(t)</a:t>
              </a:r>
            </a:p>
          </p:txBody>
        </p:sp>
        <p:sp>
          <p:nvSpPr>
            <p:cNvPr id="50351" name="Text Box 175"/>
            <p:cNvSpPr txBox="1">
              <a:spLocks noChangeArrowheads="1"/>
            </p:cNvSpPr>
            <p:nvPr/>
          </p:nvSpPr>
          <p:spPr bwMode="auto">
            <a:xfrm>
              <a:off x="2554" y="171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grpSp>
          <p:nvGrpSpPr>
            <p:cNvPr id="50352" name="Group 176"/>
            <p:cNvGrpSpPr>
              <a:grpSpLocks/>
            </p:cNvGrpSpPr>
            <p:nvPr/>
          </p:nvGrpSpPr>
          <p:grpSpPr bwMode="auto">
            <a:xfrm>
              <a:off x="840" y="1376"/>
              <a:ext cx="672" cy="192"/>
              <a:chOff x="2256" y="1584"/>
              <a:chExt cx="672" cy="192"/>
            </a:xfrm>
          </p:grpSpPr>
          <p:sp>
            <p:nvSpPr>
              <p:cNvPr id="50353" name="Line 177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54" name="Line 178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355" name="Group 179"/>
            <p:cNvGrpSpPr>
              <a:grpSpLocks/>
            </p:cNvGrpSpPr>
            <p:nvPr/>
          </p:nvGrpSpPr>
          <p:grpSpPr bwMode="auto">
            <a:xfrm flipV="1">
              <a:off x="840" y="1792"/>
              <a:ext cx="672" cy="192"/>
              <a:chOff x="2256" y="1584"/>
              <a:chExt cx="672" cy="192"/>
            </a:xfrm>
          </p:grpSpPr>
          <p:sp>
            <p:nvSpPr>
              <p:cNvPr id="50356" name="Line 180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57" name="Line 181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358" name="Oval 182"/>
            <p:cNvSpPr>
              <a:spLocks noChangeArrowheads="1"/>
            </p:cNvSpPr>
            <p:nvPr/>
          </p:nvSpPr>
          <p:spPr bwMode="auto">
            <a:xfrm>
              <a:off x="2796" y="1382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59" name="Oval 183"/>
            <p:cNvSpPr>
              <a:spLocks noChangeArrowheads="1"/>
            </p:cNvSpPr>
            <p:nvPr/>
          </p:nvSpPr>
          <p:spPr bwMode="auto">
            <a:xfrm>
              <a:off x="2796" y="1934"/>
              <a:ext cx="57" cy="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61" name="Line 185"/>
            <p:cNvSpPr>
              <a:spLocks noChangeShapeType="1"/>
            </p:cNvSpPr>
            <p:nvPr/>
          </p:nvSpPr>
          <p:spPr bwMode="auto">
            <a:xfrm>
              <a:off x="864" y="13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392" name="Group 216"/>
          <p:cNvGrpSpPr>
            <a:grpSpLocks/>
          </p:cNvGrpSpPr>
          <p:nvPr/>
        </p:nvGrpSpPr>
        <p:grpSpPr bwMode="auto">
          <a:xfrm>
            <a:off x="304800" y="4305300"/>
            <a:ext cx="6705600" cy="901700"/>
            <a:chOff x="192" y="2096"/>
            <a:chExt cx="4224" cy="568"/>
          </a:xfrm>
        </p:grpSpPr>
        <p:grpSp>
          <p:nvGrpSpPr>
            <p:cNvPr id="50391" name="Group 215"/>
            <p:cNvGrpSpPr>
              <a:grpSpLocks/>
            </p:cNvGrpSpPr>
            <p:nvPr/>
          </p:nvGrpSpPr>
          <p:grpSpPr bwMode="auto">
            <a:xfrm>
              <a:off x="192" y="2096"/>
              <a:ext cx="4224" cy="568"/>
              <a:chOff x="240" y="2072"/>
              <a:chExt cx="4224" cy="568"/>
            </a:xfrm>
          </p:grpSpPr>
          <p:sp>
            <p:nvSpPr>
              <p:cNvPr id="50306" name="Text Box 130"/>
              <p:cNvSpPr txBox="1">
                <a:spLocks noChangeArrowheads="1"/>
              </p:cNvSpPr>
              <p:nvPr/>
            </p:nvSpPr>
            <p:spPr bwMode="auto">
              <a:xfrm>
                <a:off x="240" y="2213"/>
                <a:ext cx="4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Z</a:t>
                </a:r>
                <a:r>
                  <a:rPr lang="en-US" altLang="zh-CN" baseline="-25000"/>
                  <a:t>21</a:t>
                </a:r>
                <a:r>
                  <a:rPr lang="en-US" altLang="zh-CN"/>
                  <a:t>(j4)=2</a:t>
                </a:r>
                <a:r>
                  <a:rPr lang="en-US" altLang="zh-CN">
                    <a:sym typeface="Symbol" pitchFamily="18" charset="2"/>
                  </a:rPr>
                  <a:t></a:t>
                </a:r>
                <a:endParaRPr lang="en-US" altLang="zh-CN"/>
              </a:p>
            </p:txBody>
          </p:sp>
          <p:grpSp>
            <p:nvGrpSpPr>
              <p:cNvPr id="50308" name="Group 132"/>
              <p:cNvGrpSpPr>
                <a:grpSpLocks/>
              </p:cNvGrpSpPr>
              <p:nvPr/>
            </p:nvGrpSpPr>
            <p:grpSpPr bwMode="auto">
              <a:xfrm>
                <a:off x="1448" y="2072"/>
                <a:ext cx="1856" cy="288"/>
                <a:chOff x="1360" y="3432"/>
                <a:chExt cx="1856" cy="288"/>
              </a:xfrm>
            </p:grpSpPr>
            <p:sp>
              <p:nvSpPr>
                <p:cNvPr id="50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60" y="3432"/>
                  <a:ext cx="18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4  20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90º+tg</a:t>
                  </a:r>
                  <a:r>
                    <a:rPr lang="en-US" altLang="zh-CN" baseline="30000">
                      <a:cs typeface="Times New Roman" pitchFamily="18" charset="0"/>
                      <a:sym typeface="Symbol" pitchFamily="18" charset="2"/>
                    </a:rPr>
                    <a:t>–1</a:t>
                  </a:r>
                  <a:r>
                    <a:rPr lang="en-US" altLang="zh-CN">
                      <a:cs typeface="Times New Roman" pitchFamily="18" charset="0"/>
                      <a:sym typeface="Symbol" pitchFamily="18" charset="2"/>
                    </a:rPr>
                    <a:t>2</a:t>
                  </a:r>
                </a:p>
              </p:txBody>
            </p:sp>
            <p:grpSp>
              <p:nvGrpSpPr>
                <p:cNvPr id="50310" name="Group 134"/>
                <p:cNvGrpSpPr>
                  <a:grpSpLocks/>
                </p:cNvGrpSpPr>
                <p:nvPr/>
              </p:nvGrpSpPr>
              <p:grpSpPr bwMode="auto">
                <a:xfrm>
                  <a:off x="1552" y="3496"/>
                  <a:ext cx="243" cy="162"/>
                  <a:chOff x="3840" y="3888"/>
                  <a:chExt cx="243" cy="162"/>
                </a:xfrm>
              </p:grpSpPr>
              <p:sp>
                <p:nvSpPr>
                  <p:cNvPr id="50311" name="Freeform 135"/>
                  <p:cNvSpPr>
                    <a:spLocks/>
                  </p:cNvSpPr>
                  <p:nvPr/>
                </p:nvSpPr>
                <p:spPr bwMode="auto">
                  <a:xfrm>
                    <a:off x="3885" y="3891"/>
                    <a:ext cx="198" cy="1"/>
                  </a:xfrm>
                  <a:custGeom>
                    <a:avLst/>
                    <a:gdLst>
                      <a:gd name="T0" fmla="*/ 0 w 198"/>
                      <a:gd name="T1" fmla="*/ 0 h 1"/>
                      <a:gd name="T2" fmla="*/ 198 w 198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98" h="1">
                        <a:moveTo>
                          <a:pt x="0" y="0"/>
                        </a:moveTo>
                        <a:lnTo>
                          <a:pt x="198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312" name="Freeform 136"/>
                  <p:cNvSpPr>
                    <a:spLocks/>
                  </p:cNvSpPr>
                  <p:nvPr/>
                </p:nvSpPr>
                <p:spPr bwMode="auto">
                  <a:xfrm>
                    <a:off x="3888" y="3888"/>
                    <a:ext cx="1" cy="159"/>
                  </a:xfrm>
                  <a:custGeom>
                    <a:avLst/>
                    <a:gdLst>
                      <a:gd name="T0" fmla="*/ 0 w 1"/>
                      <a:gd name="T1" fmla="*/ 0 h 159"/>
                      <a:gd name="T2" fmla="*/ 0 w 1"/>
                      <a:gd name="T3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159">
                        <a:moveTo>
                          <a:pt x="0" y="0"/>
                        </a:moveTo>
                        <a:lnTo>
                          <a:pt x="0" y="159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313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0" y="4002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316" name="Text Box 140"/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1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</a:t>
                </a:r>
                <a:r>
                  <a:rPr lang="en-US" altLang="zh-CN">
                    <a:sym typeface="Symbol" pitchFamily="18" charset="2"/>
                  </a:rPr>
                  <a:t></a:t>
                </a:r>
                <a:r>
                  <a:rPr lang="en-US" altLang="zh-CN"/>
                  <a:t> 52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tg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–1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0.5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+ tg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–1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1.5 </a:t>
                </a:r>
              </a:p>
            </p:txBody>
          </p:sp>
          <p:grpSp>
            <p:nvGrpSpPr>
              <p:cNvPr id="50317" name="Group 141"/>
              <p:cNvGrpSpPr>
                <a:grpSpLocks/>
              </p:cNvGrpSpPr>
              <p:nvPr/>
            </p:nvGrpSpPr>
            <p:grpSpPr bwMode="auto">
              <a:xfrm>
                <a:off x="1176" y="2424"/>
                <a:ext cx="297" cy="184"/>
                <a:chOff x="1464" y="2700"/>
                <a:chExt cx="297" cy="184"/>
              </a:xfrm>
            </p:grpSpPr>
            <p:sp>
              <p:nvSpPr>
                <p:cNvPr id="50318" name="Freeform 142"/>
                <p:cNvSpPr>
                  <a:spLocks/>
                </p:cNvSpPr>
                <p:nvPr/>
              </p:nvSpPr>
              <p:spPr bwMode="auto">
                <a:xfrm>
                  <a:off x="1509" y="2700"/>
                  <a:ext cx="252" cy="1"/>
                </a:xfrm>
                <a:custGeom>
                  <a:avLst/>
                  <a:gdLst>
                    <a:gd name="T0" fmla="*/ 0 w 252"/>
                    <a:gd name="T1" fmla="*/ 0 h 1"/>
                    <a:gd name="T2" fmla="*/ 252 w 2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2" h="1">
                      <a:moveTo>
                        <a:pt x="0" y="0"/>
                      </a:moveTo>
                      <a:lnTo>
                        <a:pt x="25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19" name="Freeform 143"/>
                <p:cNvSpPr>
                  <a:spLocks/>
                </p:cNvSpPr>
                <p:nvPr/>
              </p:nvSpPr>
              <p:spPr bwMode="auto">
                <a:xfrm>
                  <a:off x="1512" y="2704"/>
                  <a:ext cx="1" cy="172"/>
                </a:xfrm>
                <a:custGeom>
                  <a:avLst/>
                  <a:gdLst>
                    <a:gd name="T0" fmla="*/ 0 w 1"/>
                    <a:gd name="T1" fmla="*/ 0 h 172"/>
                    <a:gd name="T2" fmla="*/ 0 w 1"/>
                    <a:gd name="T3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72">
                      <a:moveTo>
                        <a:pt x="0" y="0"/>
                      </a:moveTo>
                      <a:lnTo>
                        <a:pt x="0" y="17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20" name="Line 144"/>
                <p:cNvSpPr>
                  <a:spLocks noChangeShapeType="1"/>
                </p:cNvSpPr>
                <p:nvPr/>
              </p:nvSpPr>
              <p:spPr bwMode="auto">
                <a:xfrm flipH="1" flipV="1">
                  <a:off x="1464" y="2821"/>
                  <a:ext cx="48" cy="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321" name="Group 145"/>
              <p:cNvGrpSpPr>
                <a:grpSpLocks/>
              </p:cNvGrpSpPr>
              <p:nvPr/>
            </p:nvGrpSpPr>
            <p:grpSpPr bwMode="auto">
              <a:xfrm>
                <a:off x="1536" y="2412"/>
                <a:ext cx="297" cy="184"/>
                <a:chOff x="1464" y="2700"/>
                <a:chExt cx="297" cy="184"/>
              </a:xfrm>
            </p:grpSpPr>
            <p:sp>
              <p:nvSpPr>
                <p:cNvPr id="50322" name="Freeform 146"/>
                <p:cNvSpPr>
                  <a:spLocks/>
                </p:cNvSpPr>
                <p:nvPr/>
              </p:nvSpPr>
              <p:spPr bwMode="auto">
                <a:xfrm>
                  <a:off x="1509" y="2700"/>
                  <a:ext cx="252" cy="1"/>
                </a:xfrm>
                <a:custGeom>
                  <a:avLst/>
                  <a:gdLst>
                    <a:gd name="T0" fmla="*/ 0 w 252"/>
                    <a:gd name="T1" fmla="*/ 0 h 1"/>
                    <a:gd name="T2" fmla="*/ 252 w 2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52" h="1">
                      <a:moveTo>
                        <a:pt x="0" y="0"/>
                      </a:moveTo>
                      <a:lnTo>
                        <a:pt x="25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23" name="Freeform 147"/>
                <p:cNvSpPr>
                  <a:spLocks/>
                </p:cNvSpPr>
                <p:nvPr/>
              </p:nvSpPr>
              <p:spPr bwMode="auto">
                <a:xfrm>
                  <a:off x="1512" y="2704"/>
                  <a:ext cx="1" cy="172"/>
                </a:xfrm>
                <a:custGeom>
                  <a:avLst/>
                  <a:gdLst>
                    <a:gd name="T0" fmla="*/ 0 w 1"/>
                    <a:gd name="T1" fmla="*/ 0 h 172"/>
                    <a:gd name="T2" fmla="*/ 0 w 1"/>
                    <a:gd name="T3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72">
                      <a:moveTo>
                        <a:pt x="0" y="0"/>
                      </a:moveTo>
                      <a:lnTo>
                        <a:pt x="0" y="17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24" name="Line 148"/>
                <p:cNvSpPr>
                  <a:spLocks noChangeShapeType="1"/>
                </p:cNvSpPr>
                <p:nvPr/>
              </p:nvSpPr>
              <p:spPr bwMode="auto">
                <a:xfrm flipH="1" flipV="1">
                  <a:off x="1464" y="2821"/>
                  <a:ext cx="48" cy="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390" name="Line 214"/>
            <p:cNvSpPr>
              <a:spLocks noChangeShapeType="1"/>
            </p:cNvSpPr>
            <p:nvPr/>
          </p:nvSpPr>
          <p:spPr bwMode="auto">
            <a:xfrm>
              <a:off x="1136" y="2392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0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" grpId="0" animBg="1"/>
      <p:bldP spid="50279" grpId="0" animBg="1"/>
      <p:bldP spid="50280" grpId="0" animBg="1"/>
      <p:bldP spid="50295" grpId="0" animBg="1"/>
      <p:bldP spid="50333" grpId="0" autoUpdateAnimBg="0"/>
      <p:bldP spid="5033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838200" y="10033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极点和网络的稳定性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590675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网络稳定性的概念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3990975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考虑零输入响应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1905000" y="5057775"/>
            <a:ext cx="2209800" cy="898525"/>
            <a:chOff x="1152" y="2496"/>
            <a:chExt cx="1392" cy="566"/>
          </a:xfrm>
        </p:grpSpPr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152" y="260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sz="2800"/>
                <a:t>(t)=</a:t>
              </a:r>
              <a:r>
                <a:rPr lang="en-US" altLang="zh-CN" sz="2800">
                  <a:sym typeface="Symbol" pitchFamily="18" charset="2"/>
                </a:rPr>
                <a:t>k</a:t>
              </a:r>
              <a:r>
                <a:rPr lang="en-US" altLang="zh-CN" sz="2800" baseline="-25000">
                  <a:sym typeface="Symbol" pitchFamily="18" charset="2"/>
                </a:rPr>
                <a:t>i</a:t>
              </a:r>
              <a:r>
                <a:rPr lang="en-US" altLang="zh-CN" sz="2800">
                  <a:sym typeface="Symbol" pitchFamily="18" charset="2"/>
                </a:rPr>
                <a:t>e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2064" y="258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i</a:t>
              </a:r>
              <a:r>
                <a:rPr lang="en-US" altLang="zh-CN" sz="1800"/>
                <a:t>t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632" y="2850"/>
              <a:ext cx="2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/>
                <a:t>i</a:t>
              </a:r>
              <a:r>
                <a:rPr lang="en-US" altLang="zh-CN" sz="1600"/>
                <a:t>=1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1668" y="24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n</a:t>
              </a:r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1752600" y="2051050"/>
            <a:ext cx="6607175" cy="1654175"/>
            <a:chOff x="1104" y="1188"/>
            <a:chExt cx="4162" cy="1042"/>
          </a:xfrm>
        </p:grpSpPr>
        <p:grpSp>
          <p:nvGrpSpPr>
            <p:cNvPr id="51227" name="Group 27"/>
            <p:cNvGrpSpPr>
              <a:grpSpLocks/>
            </p:cNvGrpSpPr>
            <p:nvPr/>
          </p:nvGrpSpPr>
          <p:grpSpPr bwMode="auto">
            <a:xfrm>
              <a:off x="1200" y="1188"/>
              <a:ext cx="4066" cy="518"/>
              <a:chOff x="1200" y="1188"/>
              <a:chExt cx="4066" cy="518"/>
            </a:xfrm>
          </p:grpSpPr>
          <p:sp>
            <p:nvSpPr>
              <p:cNvPr id="51212" name="Text Box 12"/>
              <p:cNvSpPr txBox="1">
                <a:spLocks noChangeArrowheads="1"/>
              </p:cNvSpPr>
              <p:nvPr/>
            </p:nvSpPr>
            <p:spPr bwMode="auto">
              <a:xfrm>
                <a:off x="1200" y="1296"/>
                <a:ext cx="40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m</a:t>
                </a:r>
                <a:r>
                  <a:rPr lang="en-US" altLang="zh-CN"/>
                  <a:t>       + a</a:t>
                </a:r>
                <a:r>
                  <a:rPr lang="en-US" altLang="zh-CN" baseline="-25000"/>
                  <a:t>n-1</a:t>
                </a:r>
                <a:r>
                  <a:rPr lang="en-US" altLang="zh-CN"/>
                  <a:t>            +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· · ·</a:t>
                </a:r>
                <a:r>
                  <a:rPr lang="en-US" altLang="zh-CN"/>
                  <a:t> +a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      + a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0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y</a:t>
                </a:r>
              </a:p>
            </p:txBody>
          </p:sp>
          <p:sp>
            <p:nvSpPr>
              <p:cNvPr id="51213" name="Text Box 13"/>
              <p:cNvSpPr txBox="1">
                <a:spLocks noChangeArrowheads="1"/>
              </p:cNvSpPr>
              <p:nvPr/>
            </p:nvSpPr>
            <p:spPr bwMode="auto">
              <a:xfrm>
                <a:off x="1394" y="1188"/>
                <a:ext cx="26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d</a:t>
                </a:r>
                <a:r>
                  <a:rPr lang="en-US" altLang="zh-CN" baseline="30000"/>
                  <a:t>n</a:t>
                </a:r>
                <a:r>
                  <a:rPr lang="en-US" altLang="zh-CN"/>
                  <a:t>y           d</a:t>
                </a:r>
                <a:r>
                  <a:rPr lang="en-US" altLang="zh-CN" baseline="30000"/>
                  <a:t>n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–1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y                  dy       </a:t>
                </a:r>
              </a:p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dt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n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          dt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n–1                     </a:t>
                </a:r>
                <a:r>
                  <a:rPr lang="en-US" altLang="zh-CN"/>
                  <a:t>    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dt</a:t>
                </a:r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>
                <a:off x="1456" y="14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/>
            </p:nvSpPr>
            <p:spPr bwMode="auto">
              <a:xfrm>
                <a:off x="2278" y="1455"/>
                <a:ext cx="386" cy="1"/>
              </a:xfrm>
              <a:custGeom>
                <a:avLst/>
                <a:gdLst>
                  <a:gd name="T0" fmla="*/ 0 w 386"/>
                  <a:gd name="T1" fmla="*/ 1 h 1"/>
                  <a:gd name="T2" fmla="*/ 386 w 38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6" h="1">
                    <a:moveTo>
                      <a:pt x="0" y="1"/>
                    </a:moveTo>
                    <a:lnTo>
                      <a:pt x="38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3560" y="147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28" name="Group 28"/>
            <p:cNvGrpSpPr>
              <a:grpSpLocks/>
            </p:cNvGrpSpPr>
            <p:nvPr/>
          </p:nvGrpSpPr>
          <p:grpSpPr bwMode="auto">
            <a:xfrm>
              <a:off x="1104" y="1712"/>
              <a:ext cx="3648" cy="518"/>
              <a:chOff x="1648" y="1728"/>
              <a:chExt cx="3648" cy="518"/>
            </a:xfrm>
          </p:grpSpPr>
          <p:sp>
            <p:nvSpPr>
              <p:cNvPr id="51218" name="Text Box 18"/>
              <p:cNvSpPr txBox="1">
                <a:spLocks noChangeArrowheads="1"/>
              </p:cNvSpPr>
              <p:nvPr/>
            </p:nvSpPr>
            <p:spPr bwMode="auto">
              <a:xfrm>
                <a:off x="1648" y="1848"/>
                <a:ext cx="36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=b</a:t>
                </a:r>
                <a:r>
                  <a:rPr lang="en-US" altLang="zh-CN" baseline="-25000"/>
                  <a:t>m</a:t>
                </a:r>
                <a:r>
                  <a:rPr lang="en-US" altLang="zh-CN"/>
                  <a:t>        + b</a:t>
                </a:r>
                <a:r>
                  <a:rPr lang="en-US" altLang="zh-CN" baseline="-25000"/>
                  <a:t>m-1</a:t>
                </a:r>
                <a:r>
                  <a:rPr lang="en-US" altLang="zh-CN"/>
                  <a:t>           +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· · ·</a:t>
                </a:r>
                <a:r>
                  <a:rPr lang="en-US" altLang="zh-CN"/>
                  <a:t> +b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     + b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0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x  </a:t>
                </a:r>
              </a:p>
            </p:txBody>
          </p:sp>
          <p:sp>
            <p:nvSpPr>
              <p:cNvPr id="51219" name="Text Box 19"/>
              <p:cNvSpPr txBox="1">
                <a:spLocks noChangeArrowheads="1"/>
              </p:cNvSpPr>
              <p:nvPr/>
            </p:nvSpPr>
            <p:spPr bwMode="auto">
              <a:xfrm>
                <a:off x="1980" y="1728"/>
                <a:ext cx="261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d</a:t>
                </a:r>
                <a:r>
                  <a:rPr lang="en-US" altLang="zh-CN" baseline="30000"/>
                  <a:t>m</a:t>
                </a:r>
                <a:r>
                  <a:rPr lang="en-US" altLang="zh-CN"/>
                  <a:t>x           d</a:t>
                </a:r>
                <a:r>
                  <a:rPr lang="en-US" altLang="zh-CN" baseline="30000"/>
                  <a:t>m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–1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x                  dx       </a:t>
                </a:r>
              </a:p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dt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m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           dt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m–1               </a:t>
                </a:r>
                <a:r>
                  <a:rPr lang="en-US" altLang="zh-CN"/>
                  <a:t>         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dt</a:t>
                </a:r>
              </a:p>
            </p:txBody>
          </p:sp>
          <p:sp>
            <p:nvSpPr>
              <p:cNvPr id="51220" name="Line 20"/>
              <p:cNvSpPr>
                <a:spLocks noChangeShapeType="1"/>
              </p:cNvSpPr>
              <p:nvPr/>
            </p:nvSpPr>
            <p:spPr bwMode="auto">
              <a:xfrm>
                <a:off x="2046" y="19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Freeform 21"/>
              <p:cNvSpPr>
                <a:spLocks/>
              </p:cNvSpPr>
              <p:nvPr/>
            </p:nvSpPr>
            <p:spPr bwMode="auto">
              <a:xfrm>
                <a:off x="2886" y="1995"/>
                <a:ext cx="386" cy="1"/>
              </a:xfrm>
              <a:custGeom>
                <a:avLst/>
                <a:gdLst>
                  <a:gd name="T0" fmla="*/ 0 w 386"/>
                  <a:gd name="T1" fmla="*/ 1 h 1"/>
                  <a:gd name="T2" fmla="*/ 386 w 38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6" h="1">
                    <a:moveTo>
                      <a:pt x="0" y="1"/>
                    </a:moveTo>
                    <a:lnTo>
                      <a:pt x="38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>
                <a:off x="4182" y="199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066800" y="4537075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若微分方程对应的特征方程无重根，则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5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  <p:bldP spid="5122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7" name="Text Box 141"/>
          <p:cNvSpPr txBox="1">
            <a:spLocks noChangeArrowheads="1"/>
          </p:cNvSpPr>
          <p:nvPr/>
        </p:nvSpPr>
        <p:spPr bwMode="auto">
          <a:xfrm>
            <a:off x="990600" y="2806700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若微分方程对应的特征方程包含</a:t>
            </a:r>
            <a:r>
              <a:rPr lang="en-US" altLang="zh-CN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阶重根</a:t>
            </a:r>
            <a:r>
              <a:rPr lang="en-US" altLang="zh-CN">
                <a:ea typeface="楷体_GB2312" pitchFamily="49" charset="-122"/>
              </a:rPr>
              <a:t>S</a:t>
            </a:r>
            <a:r>
              <a:rPr lang="en-US" altLang="zh-CN" baseline="-25000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，则</a:t>
            </a:r>
            <a:endParaRPr lang="zh-CN" altLang="en-US"/>
          </a:p>
        </p:txBody>
      </p:sp>
      <p:grpSp>
        <p:nvGrpSpPr>
          <p:cNvPr id="24729" name="Group 153"/>
          <p:cNvGrpSpPr>
            <a:grpSpLocks/>
          </p:cNvGrpSpPr>
          <p:nvPr/>
        </p:nvGrpSpPr>
        <p:grpSpPr bwMode="auto">
          <a:xfrm>
            <a:off x="1460500" y="3314700"/>
            <a:ext cx="5867400" cy="879475"/>
            <a:chOff x="816" y="1232"/>
            <a:chExt cx="3696" cy="554"/>
          </a:xfrm>
        </p:grpSpPr>
        <p:sp>
          <p:nvSpPr>
            <p:cNvPr id="24720" name="Text Box 144"/>
            <p:cNvSpPr txBox="1">
              <a:spLocks noChangeArrowheads="1"/>
            </p:cNvSpPr>
            <p:nvPr/>
          </p:nvSpPr>
          <p:spPr bwMode="auto">
            <a:xfrm>
              <a:off x="816" y="1359"/>
              <a:ext cx="3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y(t)=</a:t>
              </a:r>
              <a:r>
                <a:rPr lang="en-US" altLang="zh-CN">
                  <a:sym typeface="Symbol" pitchFamily="18" charset="2"/>
                </a:rPr>
                <a:t>k</a:t>
              </a:r>
              <a:r>
                <a:rPr lang="en-US" altLang="zh-CN" baseline="-25000">
                  <a:sym typeface="Symbol" pitchFamily="18" charset="2"/>
                </a:rPr>
                <a:t>i</a:t>
              </a:r>
              <a:r>
                <a:rPr lang="en-US" altLang="zh-CN">
                  <a:sym typeface="Symbol" pitchFamily="18" charset="2"/>
                </a:rPr>
                <a:t>e    +(k</a:t>
              </a:r>
              <a:r>
                <a:rPr lang="en-US" altLang="zh-CN" baseline="-25000">
                  <a:sym typeface="Symbol" pitchFamily="18" charset="2"/>
                </a:rPr>
                <a:t>p1</a:t>
              </a:r>
              <a:r>
                <a:rPr lang="en-US" altLang="zh-CN">
                  <a:sym typeface="Symbol" pitchFamily="18" charset="2"/>
                </a:rPr>
                <a:t>+k</a:t>
              </a:r>
              <a:r>
                <a:rPr lang="en-US" altLang="zh-CN" baseline="-25000">
                  <a:sym typeface="Symbol" pitchFamily="18" charset="2"/>
                </a:rPr>
                <a:t>p2</a:t>
              </a:r>
              <a:r>
                <a:rPr lang="en-US" altLang="zh-CN">
                  <a:sym typeface="Symbol" pitchFamily="18" charset="2"/>
                </a:rPr>
                <a:t>t+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· · ·</a:t>
              </a:r>
              <a:r>
                <a:rPr lang="en-US" altLang="zh-CN">
                  <a:sym typeface="Symbol" pitchFamily="18" charset="2"/>
                </a:rPr>
                <a:t>k</a:t>
              </a:r>
              <a:r>
                <a:rPr lang="en-US" altLang="zh-CN" baseline="-25000">
                  <a:sym typeface="Symbol" pitchFamily="18" charset="2"/>
                </a:rPr>
                <a:t>pp</a:t>
              </a:r>
              <a:r>
                <a:rPr lang="en-US" altLang="zh-CN">
                  <a:sym typeface="Symbol" pitchFamily="18" charset="2"/>
                </a:rPr>
                <a:t>t</a:t>
              </a:r>
              <a:r>
                <a:rPr lang="en-US" altLang="zh-CN" baseline="30000">
                  <a:sym typeface="Symbol" pitchFamily="18" charset="2"/>
                </a:rPr>
                <a:t>p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</a:t>
              </a:r>
              <a:r>
                <a:rPr lang="en-US" altLang="zh-CN">
                  <a:sym typeface="Symbol" pitchFamily="18" charset="2"/>
                </a:rPr>
                <a:t>)e</a:t>
              </a:r>
            </a:p>
          </p:txBody>
        </p:sp>
        <p:sp>
          <p:nvSpPr>
            <p:cNvPr id="24721" name="Text Box 145"/>
            <p:cNvSpPr txBox="1">
              <a:spLocks noChangeArrowheads="1"/>
            </p:cNvSpPr>
            <p:nvPr/>
          </p:nvSpPr>
          <p:spPr bwMode="auto">
            <a:xfrm>
              <a:off x="1860" y="135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i</a:t>
              </a:r>
              <a:r>
                <a:rPr lang="en-US" altLang="zh-CN" sz="1800"/>
                <a:t>t</a:t>
              </a:r>
            </a:p>
          </p:txBody>
        </p:sp>
        <p:sp>
          <p:nvSpPr>
            <p:cNvPr id="24722" name="Text Box 146"/>
            <p:cNvSpPr txBox="1">
              <a:spLocks noChangeArrowheads="1"/>
            </p:cNvSpPr>
            <p:nvPr/>
          </p:nvSpPr>
          <p:spPr bwMode="auto">
            <a:xfrm>
              <a:off x="1490" y="1574"/>
              <a:ext cx="2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/>
                <a:t>i</a:t>
              </a:r>
              <a:r>
                <a:rPr lang="en-US" altLang="zh-CN" sz="1600"/>
                <a:t>=1</a:t>
              </a:r>
            </a:p>
          </p:txBody>
        </p:sp>
        <p:sp>
          <p:nvSpPr>
            <p:cNvPr id="24723" name="Text Box 147"/>
            <p:cNvSpPr txBox="1">
              <a:spLocks noChangeArrowheads="1"/>
            </p:cNvSpPr>
            <p:nvPr/>
          </p:nvSpPr>
          <p:spPr bwMode="auto">
            <a:xfrm>
              <a:off x="1486" y="1232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n</a:t>
              </a:r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–p</a:t>
              </a:r>
            </a:p>
          </p:txBody>
        </p:sp>
        <p:sp>
          <p:nvSpPr>
            <p:cNvPr id="24724" name="Text Box 148"/>
            <p:cNvSpPr txBox="1">
              <a:spLocks noChangeArrowheads="1"/>
            </p:cNvSpPr>
            <p:nvPr/>
          </p:nvSpPr>
          <p:spPr bwMode="auto">
            <a:xfrm>
              <a:off x="3888" y="1325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p</a:t>
              </a:r>
              <a:r>
                <a:rPr lang="en-US" altLang="zh-CN" sz="1800"/>
                <a:t>t</a:t>
              </a:r>
            </a:p>
          </p:txBody>
        </p:sp>
      </p:grpSp>
      <p:sp>
        <p:nvSpPr>
          <p:cNvPr id="24727" name="Text Box 151"/>
          <p:cNvSpPr txBox="1">
            <a:spLocks noChangeArrowheads="1"/>
          </p:cNvSpPr>
          <p:nvPr/>
        </p:nvSpPr>
        <p:spPr bwMode="auto">
          <a:xfrm>
            <a:off x="838200" y="9779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和网络的稳定性</a:t>
            </a:r>
          </a:p>
        </p:txBody>
      </p:sp>
      <p:sp>
        <p:nvSpPr>
          <p:cNvPr id="24730" name="Text Box 154"/>
          <p:cNvSpPr txBox="1">
            <a:spLocks noChangeArrowheads="1"/>
          </p:cNvSpPr>
          <p:nvPr/>
        </p:nvSpPr>
        <p:spPr bwMode="auto">
          <a:xfrm>
            <a:off x="1524000" y="42545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网络变量的固有频率</a:t>
            </a:r>
          </a:p>
        </p:txBody>
      </p:sp>
      <p:sp>
        <p:nvSpPr>
          <p:cNvPr id="24731" name="Text Box 155"/>
          <p:cNvSpPr txBox="1">
            <a:spLocks noChangeArrowheads="1"/>
          </p:cNvSpPr>
          <p:nvPr/>
        </p:nvSpPr>
        <p:spPr bwMode="auto">
          <a:xfrm>
            <a:off x="1508125" y="4787900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网络的固有频率</a:t>
            </a:r>
          </a:p>
        </p:txBody>
      </p:sp>
      <p:sp>
        <p:nvSpPr>
          <p:cNvPr id="24732" name="Text Box 156"/>
          <p:cNvSpPr txBox="1">
            <a:spLocks noChangeArrowheads="1"/>
          </p:cNvSpPr>
          <p:nvPr/>
        </p:nvSpPr>
        <p:spPr bwMode="auto">
          <a:xfrm>
            <a:off x="1066800" y="1565275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网络稳定性的概念</a:t>
            </a:r>
          </a:p>
        </p:txBody>
      </p:sp>
      <p:grpSp>
        <p:nvGrpSpPr>
          <p:cNvPr id="24733" name="Group 157"/>
          <p:cNvGrpSpPr>
            <a:grpSpLocks/>
          </p:cNvGrpSpPr>
          <p:nvPr/>
        </p:nvGrpSpPr>
        <p:grpSpPr bwMode="auto">
          <a:xfrm>
            <a:off x="1905000" y="1968500"/>
            <a:ext cx="2209800" cy="898525"/>
            <a:chOff x="1152" y="2496"/>
            <a:chExt cx="1392" cy="566"/>
          </a:xfrm>
        </p:grpSpPr>
        <p:sp>
          <p:nvSpPr>
            <p:cNvPr id="24734" name="Text Box 158"/>
            <p:cNvSpPr txBox="1">
              <a:spLocks noChangeArrowheads="1"/>
            </p:cNvSpPr>
            <p:nvPr/>
          </p:nvSpPr>
          <p:spPr bwMode="auto">
            <a:xfrm>
              <a:off x="1152" y="260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y</a:t>
              </a:r>
              <a:r>
                <a:rPr lang="en-US" altLang="zh-CN" sz="2800"/>
                <a:t>(t)=</a:t>
              </a:r>
              <a:r>
                <a:rPr lang="en-US" altLang="zh-CN" sz="2800">
                  <a:sym typeface="Symbol" pitchFamily="18" charset="2"/>
                </a:rPr>
                <a:t>k</a:t>
              </a:r>
              <a:r>
                <a:rPr lang="en-US" altLang="zh-CN" sz="2800" baseline="-25000">
                  <a:sym typeface="Symbol" pitchFamily="18" charset="2"/>
                </a:rPr>
                <a:t>i</a:t>
              </a:r>
              <a:r>
                <a:rPr lang="en-US" altLang="zh-CN" sz="2800">
                  <a:sym typeface="Symbol" pitchFamily="18" charset="2"/>
                </a:rPr>
                <a:t>e</a:t>
              </a:r>
            </a:p>
          </p:txBody>
        </p:sp>
        <p:sp>
          <p:nvSpPr>
            <p:cNvPr id="24735" name="Text Box 159"/>
            <p:cNvSpPr txBox="1">
              <a:spLocks noChangeArrowheads="1"/>
            </p:cNvSpPr>
            <p:nvPr/>
          </p:nvSpPr>
          <p:spPr bwMode="auto">
            <a:xfrm>
              <a:off x="2064" y="258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i</a:t>
              </a:r>
              <a:r>
                <a:rPr lang="en-US" altLang="zh-CN" sz="1800"/>
                <a:t>t</a:t>
              </a:r>
            </a:p>
          </p:txBody>
        </p:sp>
        <p:sp>
          <p:nvSpPr>
            <p:cNvPr id="24736" name="Text Box 160"/>
            <p:cNvSpPr txBox="1">
              <a:spLocks noChangeArrowheads="1"/>
            </p:cNvSpPr>
            <p:nvPr/>
          </p:nvSpPr>
          <p:spPr bwMode="auto">
            <a:xfrm>
              <a:off x="1632" y="2850"/>
              <a:ext cx="2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i="1"/>
                <a:t>i</a:t>
              </a:r>
              <a:r>
                <a:rPr lang="en-US" altLang="zh-CN" sz="1600"/>
                <a:t>=1</a:t>
              </a:r>
            </a:p>
          </p:txBody>
        </p:sp>
        <p:sp>
          <p:nvSpPr>
            <p:cNvPr id="24737" name="Text Box 161"/>
            <p:cNvSpPr txBox="1">
              <a:spLocks noChangeArrowheads="1"/>
            </p:cNvSpPr>
            <p:nvPr/>
          </p:nvSpPr>
          <p:spPr bwMode="auto">
            <a:xfrm>
              <a:off x="1668" y="24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n</a:t>
              </a:r>
            </a:p>
          </p:txBody>
        </p:sp>
      </p:grpSp>
      <p:sp>
        <p:nvSpPr>
          <p:cNvPr id="24739" name="Text Box 163"/>
          <p:cNvSpPr txBox="1">
            <a:spLocks noChangeArrowheads="1"/>
          </p:cNvSpPr>
          <p:nvPr/>
        </p:nvSpPr>
        <p:spPr bwMode="auto">
          <a:xfrm>
            <a:off x="914400" y="5334000"/>
            <a:ext cx="7331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1)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如果全部固有频率位于复平面的开左半平面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即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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eS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&lt;0</a:t>
            </a:r>
          </a:p>
        </p:txBody>
      </p:sp>
      <p:sp>
        <p:nvSpPr>
          <p:cNvPr id="24740" name="Text Box 164"/>
          <p:cNvSpPr txBox="1">
            <a:spLocks noChangeArrowheads="1"/>
          </p:cNvSpPr>
          <p:nvPr/>
        </p:nvSpPr>
        <p:spPr bwMode="auto">
          <a:xfrm>
            <a:off x="1600200" y="61595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      y(t)=0 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7" grpId="0" autoUpdateAnimBg="0"/>
      <p:bldP spid="24730" grpId="0" autoUpdateAnimBg="0"/>
      <p:bldP spid="24731" grpId="0" autoUpdateAnimBg="0"/>
      <p:bldP spid="24739" grpId="0" autoUpdateAnimBg="0"/>
      <p:bldP spid="2474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990600" y="1574800"/>
            <a:ext cx="7331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2)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除位于开左半平面的固有频率外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还含有在虚数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轴上的单阶固有频率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</a:t>
            </a:r>
          </a:p>
        </p:txBody>
      </p:sp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609600" y="2590800"/>
            <a:ext cx="5197475" cy="835025"/>
            <a:chOff x="826" y="3298"/>
            <a:chExt cx="3274" cy="526"/>
          </a:xfrm>
        </p:grpSpPr>
        <p:sp>
          <p:nvSpPr>
            <p:cNvPr id="40996" name="Text Box 36"/>
            <p:cNvSpPr txBox="1">
              <a:spLocks noChangeArrowheads="1"/>
            </p:cNvSpPr>
            <p:nvPr/>
          </p:nvSpPr>
          <p:spPr bwMode="auto">
            <a:xfrm>
              <a:off x="826" y="3409"/>
              <a:ext cx="3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   y(t)=</a:t>
              </a:r>
              <a:r>
                <a:rPr lang="en-US" altLang="zh-CN">
                  <a:sym typeface="Symbol" pitchFamily="18" charset="2"/>
                </a:rPr>
                <a:t>k</a:t>
              </a:r>
              <a:r>
                <a:rPr lang="en-US" altLang="zh-CN" i="1" baseline="-25000">
                  <a:sym typeface="Symbol" pitchFamily="18" charset="2"/>
                </a:rPr>
                <a:t>i</a:t>
              </a:r>
              <a:r>
                <a:rPr lang="en-US" altLang="zh-CN">
                  <a:sym typeface="Symbol" pitchFamily="18" charset="2"/>
                </a:rPr>
                <a:t>e    +k</a:t>
              </a:r>
              <a:r>
                <a:rPr lang="en-US" altLang="zh-CN" baseline="-25000">
                  <a:sym typeface="Symbol" pitchFamily="18" charset="2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-25000"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e</a:t>
              </a:r>
              <a:r>
                <a:rPr lang="en-US" altLang="zh-CN" baseline="-25000">
                  <a:sym typeface="Symbol" pitchFamily="18" charset="2"/>
                </a:rPr>
                <a:t>        </a:t>
              </a:r>
              <a:r>
                <a:rPr lang="en-US" altLang="zh-CN">
                  <a:sym typeface="Symbol" pitchFamily="18" charset="2"/>
                </a:rPr>
                <a:t>+k</a:t>
              </a:r>
              <a:r>
                <a:rPr lang="en-US" altLang="zh-CN" baseline="-25000">
                  <a:sym typeface="Symbol" pitchFamily="18" charset="2"/>
                </a:rPr>
                <a:t>n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baseline="-25000">
                  <a:sym typeface="Symbol" pitchFamily="18" charset="2"/>
                </a:rPr>
                <a:t>2</a:t>
              </a:r>
              <a:r>
                <a:rPr lang="en-US" altLang="zh-CN">
                  <a:sym typeface="Symbol" pitchFamily="18" charset="2"/>
                </a:rPr>
                <a:t>e</a:t>
              </a:r>
            </a:p>
          </p:txBody>
        </p:sp>
        <p:sp>
          <p:nvSpPr>
            <p:cNvPr id="40997" name="Text Box 37"/>
            <p:cNvSpPr txBox="1">
              <a:spLocks noChangeArrowheads="1"/>
            </p:cNvSpPr>
            <p:nvPr/>
          </p:nvSpPr>
          <p:spPr bwMode="auto">
            <a:xfrm>
              <a:off x="1872" y="33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i</a:t>
              </a:r>
              <a:r>
                <a:rPr lang="en-US" altLang="zh-CN" sz="1800"/>
                <a:t>t</a:t>
              </a:r>
            </a:p>
          </p:txBody>
        </p:sp>
        <p:sp>
          <p:nvSpPr>
            <p:cNvPr id="40998" name="Text Box 38"/>
            <p:cNvSpPr txBox="1">
              <a:spLocks noChangeArrowheads="1"/>
            </p:cNvSpPr>
            <p:nvPr/>
          </p:nvSpPr>
          <p:spPr bwMode="auto">
            <a:xfrm>
              <a:off x="1488" y="3612"/>
              <a:ext cx="4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i="1"/>
                <a:t>i</a:t>
              </a:r>
              <a:r>
                <a:rPr lang="en-US" altLang="zh-CN" sz="1600"/>
                <a:t>=1</a:t>
              </a:r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1486" y="3298"/>
              <a:ext cx="4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n</a:t>
              </a:r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–2</a:t>
              </a:r>
            </a:p>
          </p:txBody>
        </p:sp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2578" y="3340"/>
              <a:ext cx="7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j</a:t>
              </a:r>
              <a:r>
                <a:rPr lang="en-US" altLang="zh-CN" sz="1800">
                  <a:sym typeface="Symbol" pitchFamily="18" charset="2"/>
                </a:rPr>
                <a:t></a:t>
              </a:r>
              <a:r>
                <a:rPr lang="en-US" altLang="zh-CN" sz="1800" baseline="-25000">
                  <a:sym typeface="Symbol" pitchFamily="18" charset="2"/>
                </a:rPr>
                <a:t>d</a:t>
              </a:r>
              <a:r>
                <a:rPr lang="en-US" altLang="zh-CN" sz="1800">
                  <a:sym typeface="Symbol" pitchFamily="18" charset="2"/>
                </a:rPr>
                <a:t>t </a:t>
              </a:r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3322" y="3364"/>
              <a:ext cx="7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sz="1800"/>
                <a:t> j</a:t>
              </a:r>
              <a:r>
                <a:rPr lang="en-US" altLang="zh-CN" sz="1800">
                  <a:sym typeface="Symbol" pitchFamily="18" charset="2"/>
                </a:rPr>
                <a:t></a:t>
              </a:r>
              <a:r>
                <a:rPr lang="en-US" altLang="zh-CN" sz="1800" baseline="-25000">
                  <a:sym typeface="Symbol" pitchFamily="18" charset="2"/>
                </a:rPr>
                <a:t>d</a:t>
              </a:r>
              <a:r>
                <a:rPr lang="en-US" altLang="zh-CN" sz="1800">
                  <a:sym typeface="Symbol" pitchFamily="18" charset="2"/>
                </a:rPr>
                <a:t>t </a:t>
              </a:r>
            </a:p>
          </p:txBody>
        </p:sp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4997450" y="2609850"/>
            <a:ext cx="3962400" cy="869950"/>
            <a:chOff x="3456" y="3416"/>
            <a:chExt cx="2496" cy="548"/>
          </a:xfrm>
        </p:grpSpPr>
        <p:sp>
          <p:nvSpPr>
            <p:cNvPr id="41007" name="Text Box 47"/>
            <p:cNvSpPr txBox="1">
              <a:spLocks noChangeArrowheads="1"/>
            </p:cNvSpPr>
            <p:nvPr/>
          </p:nvSpPr>
          <p:spPr bwMode="auto">
            <a:xfrm>
              <a:off x="3456" y="3537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=</a:t>
              </a:r>
              <a:r>
                <a:rPr lang="en-US" altLang="zh-CN">
                  <a:sym typeface="Symbol" pitchFamily="18" charset="2"/>
                </a:rPr>
                <a:t>k</a:t>
              </a:r>
              <a:r>
                <a:rPr lang="en-US" altLang="zh-CN" i="1" baseline="-25000">
                  <a:sym typeface="Symbol" pitchFamily="18" charset="2"/>
                </a:rPr>
                <a:t>i</a:t>
              </a:r>
              <a:r>
                <a:rPr lang="en-US" altLang="zh-CN">
                  <a:sym typeface="Symbol" pitchFamily="18" charset="2"/>
                </a:rPr>
                <a:t>e   +kcos(</a:t>
              </a:r>
              <a:r>
                <a:rPr lang="en-US" altLang="zh-CN" baseline="-25000">
                  <a:sym typeface="Symbol" pitchFamily="18" charset="2"/>
                </a:rPr>
                <a:t>d</a:t>
              </a:r>
              <a:r>
                <a:rPr lang="en-US" altLang="zh-CN">
                  <a:sym typeface="Symbol" pitchFamily="18" charset="2"/>
                </a:rPr>
                <a:t>t+)</a:t>
              </a:r>
            </a:p>
          </p:txBody>
        </p:sp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4070" y="350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S</a:t>
              </a:r>
              <a:r>
                <a:rPr lang="en-US" altLang="zh-CN" sz="1800" i="1" baseline="-25000"/>
                <a:t>i</a:t>
              </a:r>
              <a:r>
                <a:rPr lang="en-US" altLang="zh-CN" sz="1800"/>
                <a:t>t</a:t>
              </a:r>
            </a:p>
          </p:txBody>
        </p:sp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>
              <a:off x="3710" y="3752"/>
              <a:ext cx="5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i="1"/>
                <a:t>i</a:t>
              </a:r>
              <a:r>
                <a:rPr lang="en-US" altLang="zh-CN" sz="1600"/>
                <a:t>=1</a:t>
              </a:r>
            </a:p>
          </p:txBody>
        </p:sp>
        <p:sp>
          <p:nvSpPr>
            <p:cNvPr id="41010" name="Text Box 50"/>
            <p:cNvSpPr txBox="1">
              <a:spLocks noChangeArrowheads="1"/>
            </p:cNvSpPr>
            <p:nvPr/>
          </p:nvSpPr>
          <p:spPr bwMode="auto">
            <a:xfrm>
              <a:off x="3690" y="3416"/>
              <a:ext cx="4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n</a:t>
              </a:r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–2</a:t>
              </a:r>
            </a:p>
          </p:txBody>
        </p:sp>
      </p:grp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381000" y="482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和网络的稳定性</a:t>
            </a: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685800" y="10414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网络稳定性的概念</a:t>
            </a:r>
          </a:p>
        </p:txBody>
      </p:sp>
      <p:sp>
        <p:nvSpPr>
          <p:cNvPr id="41017" name="Text Box 57"/>
          <p:cNvSpPr txBox="1">
            <a:spLocks noChangeArrowheads="1"/>
          </p:cNvSpPr>
          <p:nvPr/>
        </p:nvSpPr>
        <p:spPr bwMode="auto">
          <a:xfrm>
            <a:off x="1752600" y="3479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</a:t>
            </a:r>
            <a:r>
              <a:rPr lang="en-US" altLang="zh-CN">
                <a:solidFill>
                  <a:srgbClr val="FF0000"/>
                </a:solidFill>
              </a:rPr>
              <a:t> y(t)=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kcos(</a:t>
            </a:r>
            <a:r>
              <a:rPr lang="en-US" altLang="zh-CN" baseline="-2500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t+)</a:t>
            </a:r>
          </a:p>
        </p:txBody>
      </p:sp>
      <p:sp>
        <p:nvSpPr>
          <p:cNvPr id="41018" name="Text Box 58"/>
          <p:cNvSpPr txBox="1">
            <a:spLocks noChangeArrowheads="1"/>
          </p:cNvSpPr>
          <p:nvPr/>
        </p:nvSpPr>
        <p:spPr bwMode="auto">
          <a:xfrm>
            <a:off x="996950" y="4019550"/>
            <a:ext cx="7880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3)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固有频率中有的位于开右半平面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或虚数轴上的多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阶固有频率</a:t>
            </a:r>
          </a:p>
        </p:txBody>
      </p:sp>
      <p:sp>
        <p:nvSpPr>
          <p:cNvPr id="41019" name="Text Box 59"/>
          <p:cNvSpPr txBox="1">
            <a:spLocks noChangeArrowheads="1"/>
          </p:cNvSpPr>
          <p:nvPr/>
        </p:nvSpPr>
        <p:spPr bwMode="auto">
          <a:xfrm>
            <a:off x="1733550" y="61214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     y(t)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无界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grpSp>
        <p:nvGrpSpPr>
          <p:cNvPr id="41020" name="Group 60"/>
          <p:cNvGrpSpPr>
            <a:grpSpLocks/>
          </p:cNvGrpSpPr>
          <p:nvPr/>
        </p:nvGrpSpPr>
        <p:grpSpPr bwMode="auto">
          <a:xfrm>
            <a:off x="990600" y="4927600"/>
            <a:ext cx="7083425" cy="1130300"/>
            <a:chOff x="624" y="1592"/>
            <a:chExt cx="4462" cy="712"/>
          </a:xfrm>
        </p:grpSpPr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804" y="1592"/>
              <a:ext cx="2218" cy="338"/>
              <a:chOff x="1382" y="3024"/>
              <a:chExt cx="2218" cy="338"/>
            </a:xfrm>
          </p:grpSpPr>
          <p:sp>
            <p:nvSpPr>
              <p:cNvPr id="41022" name="Text Box 62"/>
              <p:cNvSpPr txBox="1">
                <a:spLocks noChangeArrowheads="1"/>
              </p:cNvSpPr>
              <p:nvPr/>
            </p:nvSpPr>
            <p:spPr bwMode="auto">
              <a:xfrm>
                <a:off x="1382" y="307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k</a:t>
                </a:r>
                <a:r>
                  <a:rPr lang="en-US" altLang="zh-CN" baseline="-25000"/>
                  <a:t>r</a:t>
                </a:r>
                <a:r>
                  <a:rPr lang="en-US" altLang="zh-CN"/>
                  <a:t>e</a:t>
                </a:r>
              </a:p>
            </p:txBody>
          </p:sp>
          <p:sp>
            <p:nvSpPr>
              <p:cNvPr id="41023" name="Text Box 63"/>
              <p:cNvSpPr txBox="1">
                <a:spLocks noChangeArrowheads="1"/>
              </p:cNvSpPr>
              <p:nvPr/>
            </p:nvSpPr>
            <p:spPr bwMode="auto">
              <a:xfrm>
                <a:off x="1646" y="3024"/>
                <a:ext cx="4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/>
                  <a:t>S</a:t>
                </a:r>
                <a:r>
                  <a:rPr lang="en-US" altLang="zh-CN" sz="1800" baseline="-25000"/>
                  <a:t>r</a:t>
                </a:r>
                <a:r>
                  <a:rPr lang="en-US" altLang="zh-CN" sz="1800"/>
                  <a:t>t</a:t>
                </a:r>
              </a:p>
            </p:txBody>
          </p:sp>
          <p:sp>
            <p:nvSpPr>
              <p:cNvPr id="41024" name="Text Box 64"/>
              <p:cNvSpPr txBox="1">
                <a:spLocks noChangeArrowheads="1"/>
              </p:cNvSpPr>
              <p:nvPr/>
            </p:nvSpPr>
            <p:spPr bwMode="auto">
              <a:xfrm>
                <a:off x="2496" y="3060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eS</a:t>
                </a:r>
                <a:r>
                  <a:rPr lang="en-US" altLang="zh-CN" baseline="-25000">
                    <a:sym typeface="Symbol" pitchFamily="18" charset="2"/>
                  </a:rPr>
                  <a:t>r</a:t>
                </a:r>
                <a:r>
                  <a:rPr lang="en-US" altLang="zh-CN">
                    <a:sym typeface="Symbol" pitchFamily="18" charset="2"/>
                  </a:rPr>
                  <a:t>&gt;0</a:t>
                </a:r>
                <a:endParaRPr lang="en-US" altLang="zh-CN" baseline="-25000">
                  <a:sym typeface="Symbol" pitchFamily="18" charset="2"/>
                </a:endParaRPr>
              </a:p>
            </p:txBody>
          </p:sp>
        </p:grpSp>
        <p:sp>
          <p:nvSpPr>
            <p:cNvPr id="41025" name="Text Box 65"/>
            <p:cNvSpPr txBox="1">
              <a:spLocks noChangeArrowheads="1"/>
            </p:cNvSpPr>
            <p:nvPr/>
          </p:nvSpPr>
          <p:spPr bwMode="auto">
            <a:xfrm>
              <a:off x="2782" y="2016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或    </a:t>
              </a: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ktcos(</a:t>
              </a:r>
              <a:r>
                <a:rPr lang="en-US" altLang="zh-CN" baseline="-25000">
                  <a:solidFill>
                    <a:schemeClr val="tx2"/>
                  </a:solidFill>
                  <a:sym typeface="Symbol" pitchFamily="18" charset="2"/>
                </a:rPr>
                <a:t>d</a:t>
              </a:r>
              <a:r>
                <a:rPr lang="en-US" altLang="zh-CN">
                  <a:solidFill>
                    <a:schemeClr val="tx2"/>
                  </a:solidFill>
                  <a:sym typeface="Symbol" pitchFamily="18" charset="2"/>
                </a:rPr>
                <a:t>t+)</a:t>
              </a:r>
            </a:p>
          </p:txBody>
        </p:sp>
        <p:sp>
          <p:nvSpPr>
            <p:cNvPr id="41026" name="Text Box 66"/>
            <p:cNvSpPr txBox="1">
              <a:spLocks noChangeArrowheads="1"/>
            </p:cNvSpPr>
            <p:nvPr/>
          </p:nvSpPr>
          <p:spPr bwMode="auto">
            <a:xfrm>
              <a:off x="624" y="1614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这时零输入响应中包含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1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4" grpId="0" autoUpdateAnimBg="0"/>
      <p:bldP spid="41017" grpId="0" autoUpdateAnimBg="0"/>
      <p:bldP spid="41018" grpId="0" autoUpdateAnimBg="0"/>
      <p:bldP spid="410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3" name="Text Box 153"/>
          <p:cNvSpPr txBox="1">
            <a:spLocks noChangeArrowheads="1"/>
          </p:cNvSpPr>
          <p:nvPr/>
        </p:nvSpPr>
        <p:spPr bwMode="auto">
          <a:xfrm>
            <a:off x="838200" y="5765800"/>
            <a:ext cx="754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对于上述第一、二两种情况，网络是渐近稳定的；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而对于第三种情况，网络是不稳定的。</a:t>
            </a:r>
          </a:p>
        </p:txBody>
      </p:sp>
      <p:sp>
        <p:nvSpPr>
          <p:cNvPr id="25769" name="Text Box 169"/>
          <p:cNvSpPr txBox="1">
            <a:spLocks noChangeArrowheads="1"/>
          </p:cNvSpPr>
          <p:nvPr/>
        </p:nvSpPr>
        <p:spPr bwMode="auto">
          <a:xfrm>
            <a:off x="381000" y="4826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极点和网络的稳定性</a:t>
            </a:r>
          </a:p>
        </p:txBody>
      </p:sp>
      <p:sp>
        <p:nvSpPr>
          <p:cNvPr id="25770" name="Text Box 170"/>
          <p:cNvSpPr txBox="1">
            <a:spLocks noChangeArrowheads="1"/>
          </p:cNvSpPr>
          <p:nvPr/>
        </p:nvSpPr>
        <p:spPr bwMode="auto">
          <a:xfrm>
            <a:off x="685800" y="103505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网络稳定性的概念</a:t>
            </a:r>
          </a:p>
        </p:txBody>
      </p:sp>
      <p:sp>
        <p:nvSpPr>
          <p:cNvPr id="25772" name="Text Box 172"/>
          <p:cNvSpPr txBox="1">
            <a:spLocks noChangeArrowheads="1"/>
          </p:cNvSpPr>
          <p:nvPr/>
        </p:nvSpPr>
        <p:spPr bwMode="auto">
          <a:xfrm>
            <a:off x="898525" y="17145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1)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如果全部固有频率位于复平面的开左半平面</a:t>
            </a:r>
            <a:endParaRPr lang="zh-CN" altLang="en-US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5773" name="Text Box 173"/>
          <p:cNvSpPr txBox="1">
            <a:spLocks noChangeArrowheads="1"/>
          </p:cNvSpPr>
          <p:nvPr/>
        </p:nvSpPr>
        <p:spPr bwMode="auto">
          <a:xfrm>
            <a:off x="1752600" y="21971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      y(t)=0  </a:t>
            </a:r>
          </a:p>
        </p:txBody>
      </p:sp>
      <p:sp>
        <p:nvSpPr>
          <p:cNvPr id="25774" name="Text Box 174"/>
          <p:cNvSpPr txBox="1">
            <a:spLocks noChangeArrowheads="1"/>
          </p:cNvSpPr>
          <p:nvPr/>
        </p:nvSpPr>
        <p:spPr bwMode="auto">
          <a:xfrm>
            <a:off x="914400" y="2717800"/>
            <a:ext cx="7331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2)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除位于开左半平面的固有频率外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还含有在虚数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轴上的单阶固有频率</a:t>
            </a:r>
          </a:p>
        </p:txBody>
      </p:sp>
      <p:sp>
        <p:nvSpPr>
          <p:cNvPr id="25775" name="Text Box 175"/>
          <p:cNvSpPr txBox="1">
            <a:spLocks noChangeArrowheads="1"/>
          </p:cNvSpPr>
          <p:nvPr/>
        </p:nvSpPr>
        <p:spPr bwMode="auto">
          <a:xfrm>
            <a:off x="1752600" y="36322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</a:t>
            </a:r>
            <a:r>
              <a:rPr lang="en-US" altLang="zh-CN">
                <a:solidFill>
                  <a:srgbClr val="FF0000"/>
                </a:solidFill>
              </a:rPr>
              <a:t> y(t)=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kcos(</a:t>
            </a:r>
            <a:r>
              <a:rPr lang="en-US" altLang="zh-CN" baseline="-2500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t+)</a:t>
            </a:r>
          </a:p>
        </p:txBody>
      </p:sp>
      <p:sp>
        <p:nvSpPr>
          <p:cNvPr id="25776" name="Text Box 176"/>
          <p:cNvSpPr txBox="1">
            <a:spLocks noChangeArrowheads="1"/>
          </p:cNvSpPr>
          <p:nvPr/>
        </p:nvSpPr>
        <p:spPr bwMode="auto">
          <a:xfrm>
            <a:off x="920750" y="4229100"/>
            <a:ext cx="7880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3)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固有频率中有的位于开右半平面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或虚数轴上的多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阶固有频率</a:t>
            </a:r>
          </a:p>
        </p:txBody>
      </p:sp>
      <p:sp>
        <p:nvSpPr>
          <p:cNvPr id="25777" name="Text Box 177"/>
          <p:cNvSpPr txBox="1">
            <a:spLocks noChangeArrowheads="1"/>
          </p:cNvSpPr>
          <p:nvPr/>
        </p:nvSpPr>
        <p:spPr bwMode="auto">
          <a:xfrm>
            <a:off x="1752600" y="5232400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          y(t) 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无界</a:t>
            </a:r>
            <a:r>
              <a:rPr lang="zh-CN" altLang="en-US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5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可见，说一个网络稳定与否，是从固有频率来考虑的，而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固有频率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又是与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零输入响应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相联系的。这和与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零状态响应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相联系的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网络函数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又有什么关系呢？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65150" y="3124200"/>
            <a:ext cx="679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、网络的固有频率与网络函数极点的关系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193925" y="3573463"/>
            <a:ext cx="3124200" cy="1363662"/>
            <a:chOff x="1286" y="1872"/>
            <a:chExt cx="1968" cy="859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286" y="2188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H(S) </a:t>
              </a:r>
            </a:p>
          </p:txBody>
        </p: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1680" y="1872"/>
              <a:ext cx="1574" cy="859"/>
              <a:chOff x="3716" y="765"/>
              <a:chExt cx="1574" cy="859"/>
            </a:xfrm>
          </p:grpSpPr>
          <p:grpSp>
            <p:nvGrpSpPr>
              <p:cNvPr id="52231" name="Group 7"/>
              <p:cNvGrpSpPr>
                <a:grpSpLocks/>
              </p:cNvGrpSpPr>
              <p:nvPr/>
            </p:nvGrpSpPr>
            <p:grpSpPr bwMode="auto">
              <a:xfrm>
                <a:off x="4090" y="765"/>
                <a:ext cx="1200" cy="459"/>
                <a:chOff x="4090" y="1308"/>
                <a:chExt cx="1200" cy="459"/>
              </a:xfrm>
            </p:grpSpPr>
            <p:grpSp>
              <p:nvGrpSpPr>
                <p:cNvPr id="52232" name="Group 8"/>
                <p:cNvGrpSpPr>
                  <a:grpSpLocks/>
                </p:cNvGrpSpPr>
                <p:nvPr/>
              </p:nvGrpSpPr>
              <p:grpSpPr bwMode="auto">
                <a:xfrm>
                  <a:off x="4090" y="1380"/>
                  <a:ext cx="1200" cy="387"/>
                  <a:chOff x="4090" y="1368"/>
                  <a:chExt cx="1200" cy="387"/>
                </a:xfrm>
              </p:grpSpPr>
              <p:sp>
                <p:nvSpPr>
                  <p:cNvPr id="5223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0" y="1368"/>
                    <a:ext cx="120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sym typeface="Symbol" pitchFamily="18" charset="2"/>
                      </a:rPr>
                      <a:t>(S</a:t>
                    </a:r>
                    <a:r>
                      <a:rPr lang="en-US" altLang="zh-CN">
                        <a:cs typeface="Times New Roman" pitchFamily="18" charset="0"/>
                        <a:sym typeface="Symbol" pitchFamily="18" charset="2"/>
                      </a:rPr>
                      <a:t>–z</a:t>
                    </a:r>
                    <a:r>
                      <a:rPr lang="en-US" altLang="zh-CN" baseline="-25000">
                        <a:cs typeface="Times New Roman" pitchFamily="18" charset="0"/>
                        <a:sym typeface="Symbol" pitchFamily="18" charset="2"/>
                      </a:rPr>
                      <a:t>i </a:t>
                    </a:r>
                    <a:r>
                      <a:rPr lang="en-US" altLang="zh-CN">
                        <a:sym typeface="Symbol" pitchFamily="18" charset="2"/>
                      </a:rPr>
                      <a:t>)</a:t>
                    </a:r>
                  </a:p>
                </p:txBody>
              </p:sp>
              <p:sp>
                <p:nvSpPr>
                  <p:cNvPr id="5223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6" y="1563"/>
                    <a:ext cx="53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1400"/>
                      <a:t>i=1</a:t>
                    </a:r>
                  </a:p>
                </p:txBody>
              </p:sp>
            </p:grpSp>
            <p:sp>
              <p:nvSpPr>
                <p:cNvPr id="522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38" y="1308"/>
                  <a:ext cx="44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m</a:t>
                  </a:r>
                </a:p>
              </p:txBody>
            </p:sp>
          </p:grp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4104" y="1239"/>
                <a:ext cx="9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(S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j </a:t>
                </a:r>
                <a:r>
                  <a:rPr lang="en-US" altLang="zh-CN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4120" y="1432"/>
                <a:ext cx="5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j=1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4150" y="1149"/>
                <a:ext cx="4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/>
                  <a:t>n</a:t>
                </a:r>
              </a:p>
            </p:txBody>
          </p:sp>
          <p:sp>
            <p:nvSpPr>
              <p:cNvPr id="52239" name="Line 15"/>
              <p:cNvSpPr>
                <a:spLocks noChangeShapeType="1"/>
              </p:cNvSpPr>
              <p:nvPr/>
            </p:nvSpPr>
            <p:spPr bwMode="auto">
              <a:xfrm>
                <a:off x="4104" y="1209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3716" y="1064"/>
                <a:ext cx="4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=H</a:t>
                </a:r>
                <a:r>
                  <a:rPr lang="en-US" altLang="zh-CN" baseline="-25000"/>
                  <a:t>0</a:t>
                </a:r>
              </a:p>
            </p:txBody>
          </p:sp>
        </p:grpSp>
      </p:grpSp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5318125" y="5073650"/>
            <a:ext cx="1768475" cy="900113"/>
            <a:chOff x="1536" y="2016"/>
            <a:chExt cx="1114" cy="567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536" y="2134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</a:t>
              </a:r>
              <a:r>
                <a:rPr lang="en-US" altLang="zh-CN">
                  <a:sym typeface="Symbol" pitchFamily="18" charset="2"/>
                </a:rPr>
                <a:t>k</a:t>
              </a:r>
              <a:r>
                <a:rPr lang="en-US" altLang="zh-CN" baseline="-25000">
                  <a:sym typeface="Symbol" pitchFamily="18" charset="2"/>
                </a:rPr>
                <a:t>j</a:t>
              </a:r>
              <a:r>
                <a:rPr lang="en-US" altLang="zh-CN">
                  <a:sym typeface="Symbol" pitchFamily="18" charset="2"/>
                </a:rPr>
                <a:t>e</a:t>
              </a:r>
              <a:endParaRPr lang="en-US" altLang="zh-CN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622" y="2352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j=1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1682" y="2016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n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2024" y="2102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p</a:t>
              </a:r>
              <a:r>
                <a:rPr lang="en-US" altLang="zh-CN" sz="1800" baseline="-25000"/>
                <a:t>j</a:t>
              </a:r>
              <a:r>
                <a:rPr lang="en-US" altLang="zh-CN" sz="1800"/>
                <a:t>t</a:t>
              </a:r>
            </a:p>
          </p:txBody>
        </p:sp>
      </p:grpSp>
      <p:grpSp>
        <p:nvGrpSpPr>
          <p:cNvPr id="52246" name="Group 22"/>
          <p:cNvGrpSpPr>
            <a:grpSpLocks/>
          </p:cNvGrpSpPr>
          <p:nvPr/>
        </p:nvGrpSpPr>
        <p:grpSpPr bwMode="auto">
          <a:xfrm>
            <a:off x="990600" y="5257800"/>
            <a:ext cx="4953000" cy="469900"/>
            <a:chOff x="384" y="2488"/>
            <a:chExt cx="3120" cy="296"/>
          </a:xfrm>
        </p:grpSpPr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384" y="248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冲激响应</a:t>
              </a:r>
              <a:endParaRPr lang="zh-CN" altLang="en-US" baseline="30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1862" y="2496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h(t)= </a:t>
              </a:r>
              <a:r>
                <a:rPr lang="en-US" altLang="zh-CN">
                  <a:latin typeface="Times New Roman"/>
                  <a:ea typeface="楷体_GB2312" pitchFamily="49" charset="-122"/>
                  <a:sym typeface="Symbol" pitchFamily="18" charset="2"/>
                </a:rPr>
                <a:t>£</a:t>
              </a:r>
              <a:r>
                <a:rPr lang="en-US" altLang="zh-CN" baseline="30000">
                  <a:latin typeface="Times New Roman"/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 baseline="3000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[</a:t>
              </a:r>
              <a:r>
                <a:rPr lang="en-US" altLang="zh-CN"/>
                <a:t>H(S)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]</a:t>
              </a:r>
            </a:p>
          </p:txBody>
        </p:sp>
      </p:grp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838200" y="10541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极点和网络的稳定性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2108200" y="61976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— </a:t>
            </a:r>
            <a:r>
              <a:rPr lang="zh-CN" altLang="en-US">
                <a:ea typeface="楷体_GB2312" pitchFamily="49" charset="-122"/>
              </a:rPr>
              <a:t>特定初始条件下的零输入响应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2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5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3" name="Text Box 99"/>
          <p:cNvSpPr txBox="1">
            <a:spLocks noChangeArrowheads="1"/>
          </p:cNvSpPr>
          <p:nvPr/>
        </p:nvSpPr>
        <p:spPr bwMode="auto">
          <a:xfrm>
            <a:off x="685800" y="4337050"/>
            <a:ext cx="7843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结论：网络函数的任一极点是对应网络变量的固有频率，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反之，网络变量的固有频率不一定是对应网络函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数的极点。</a:t>
            </a:r>
          </a:p>
        </p:txBody>
      </p:sp>
      <p:sp>
        <p:nvSpPr>
          <p:cNvPr id="26724" name="Text Box 100"/>
          <p:cNvSpPr txBox="1">
            <a:spLocks noChangeArrowheads="1"/>
          </p:cNvSpPr>
          <p:nvPr/>
        </p:nvSpPr>
        <p:spPr bwMode="auto">
          <a:xfrm>
            <a:off x="1574800" y="5546725"/>
            <a:ext cx="6924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一个网络稳定的必要条件是，该网络中任一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网络函数的极点必须都位于复平面的开左半平面，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或是虚数轴上的单极点。</a:t>
            </a:r>
          </a:p>
        </p:txBody>
      </p:sp>
      <p:sp>
        <p:nvSpPr>
          <p:cNvPr id="26737" name="Text Box 113"/>
          <p:cNvSpPr txBox="1">
            <a:spLocks noChangeArrowheads="1"/>
          </p:cNvSpPr>
          <p:nvPr/>
        </p:nvSpPr>
        <p:spPr bwMode="auto">
          <a:xfrm>
            <a:off x="762000" y="10541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13-5-5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极点和网络的稳定性</a:t>
            </a:r>
          </a:p>
        </p:txBody>
      </p:sp>
      <p:grpSp>
        <p:nvGrpSpPr>
          <p:cNvPr id="26741" name="Group 117"/>
          <p:cNvGrpSpPr>
            <a:grpSpLocks/>
          </p:cNvGrpSpPr>
          <p:nvPr/>
        </p:nvGrpSpPr>
        <p:grpSpPr bwMode="auto">
          <a:xfrm>
            <a:off x="2133600" y="1493838"/>
            <a:ext cx="3124200" cy="1363663"/>
            <a:chOff x="1286" y="1872"/>
            <a:chExt cx="1968" cy="859"/>
          </a:xfrm>
        </p:grpSpPr>
        <p:sp>
          <p:nvSpPr>
            <p:cNvPr id="26742" name="Text Box 118"/>
            <p:cNvSpPr txBox="1">
              <a:spLocks noChangeArrowheads="1"/>
            </p:cNvSpPr>
            <p:nvPr/>
          </p:nvSpPr>
          <p:spPr bwMode="auto">
            <a:xfrm>
              <a:off x="1286" y="2188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H(S) </a:t>
              </a:r>
            </a:p>
          </p:txBody>
        </p:sp>
        <p:grpSp>
          <p:nvGrpSpPr>
            <p:cNvPr id="26743" name="Group 119"/>
            <p:cNvGrpSpPr>
              <a:grpSpLocks/>
            </p:cNvGrpSpPr>
            <p:nvPr/>
          </p:nvGrpSpPr>
          <p:grpSpPr bwMode="auto">
            <a:xfrm>
              <a:off x="1680" y="1872"/>
              <a:ext cx="1574" cy="859"/>
              <a:chOff x="3716" y="765"/>
              <a:chExt cx="1574" cy="859"/>
            </a:xfrm>
          </p:grpSpPr>
          <p:grpSp>
            <p:nvGrpSpPr>
              <p:cNvPr id="26744" name="Group 120"/>
              <p:cNvGrpSpPr>
                <a:grpSpLocks/>
              </p:cNvGrpSpPr>
              <p:nvPr/>
            </p:nvGrpSpPr>
            <p:grpSpPr bwMode="auto">
              <a:xfrm>
                <a:off x="4090" y="765"/>
                <a:ext cx="1200" cy="459"/>
                <a:chOff x="4090" y="1308"/>
                <a:chExt cx="1200" cy="459"/>
              </a:xfrm>
            </p:grpSpPr>
            <p:grpSp>
              <p:nvGrpSpPr>
                <p:cNvPr id="26745" name="Group 121"/>
                <p:cNvGrpSpPr>
                  <a:grpSpLocks/>
                </p:cNvGrpSpPr>
                <p:nvPr/>
              </p:nvGrpSpPr>
              <p:grpSpPr bwMode="auto">
                <a:xfrm>
                  <a:off x="4090" y="1380"/>
                  <a:ext cx="1200" cy="387"/>
                  <a:chOff x="4090" y="1368"/>
                  <a:chExt cx="1200" cy="387"/>
                </a:xfrm>
              </p:grpSpPr>
              <p:sp>
                <p:nvSpPr>
                  <p:cNvPr id="267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0" y="1368"/>
                    <a:ext cx="120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>
                        <a:sym typeface="Symbol" pitchFamily="18" charset="2"/>
                      </a:rPr>
                      <a:t>(S</a:t>
                    </a:r>
                    <a:r>
                      <a:rPr lang="en-US" altLang="zh-CN">
                        <a:cs typeface="Times New Roman" pitchFamily="18" charset="0"/>
                        <a:sym typeface="Symbol" pitchFamily="18" charset="2"/>
                      </a:rPr>
                      <a:t>–z</a:t>
                    </a:r>
                    <a:r>
                      <a:rPr lang="en-US" altLang="zh-CN" baseline="-25000">
                        <a:cs typeface="Times New Roman" pitchFamily="18" charset="0"/>
                        <a:sym typeface="Symbol" pitchFamily="18" charset="2"/>
                      </a:rPr>
                      <a:t>i </a:t>
                    </a:r>
                    <a:r>
                      <a:rPr lang="en-US" altLang="zh-CN">
                        <a:sym typeface="Symbol" pitchFamily="18" charset="2"/>
                      </a:rPr>
                      <a:t>)</a:t>
                    </a:r>
                  </a:p>
                </p:txBody>
              </p:sp>
              <p:sp>
                <p:nvSpPr>
                  <p:cNvPr id="2674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6" y="1563"/>
                    <a:ext cx="53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1400"/>
                      <a:t>i=1</a:t>
                    </a:r>
                  </a:p>
                </p:txBody>
              </p:sp>
            </p:grpSp>
            <p:sp>
              <p:nvSpPr>
                <p:cNvPr id="2674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138" y="1308"/>
                  <a:ext cx="44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400"/>
                    <a:t>m</a:t>
                  </a:r>
                </a:p>
              </p:txBody>
            </p:sp>
          </p:grpSp>
          <p:sp>
            <p:nvSpPr>
              <p:cNvPr id="26749" name="Text Box 125"/>
              <p:cNvSpPr txBox="1">
                <a:spLocks noChangeArrowheads="1"/>
              </p:cNvSpPr>
              <p:nvPr/>
            </p:nvSpPr>
            <p:spPr bwMode="auto">
              <a:xfrm>
                <a:off x="4104" y="1239"/>
                <a:ext cx="9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(S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j </a:t>
                </a:r>
                <a:r>
                  <a:rPr lang="en-US" altLang="zh-CN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26750" name="Text Box 126"/>
              <p:cNvSpPr txBox="1">
                <a:spLocks noChangeArrowheads="1"/>
              </p:cNvSpPr>
              <p:nvPr/>
            </p:nvSpPr>
            <p:spPr bwMode="auto">
              <a:xfrm>
                <a:off x="4120" y="1432"/>
                <a:ext cx="5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j=1</a:t>
                </a:r>
              </a:p>
            </p:txBody>
          </p:sp>
          <p:sp>
            <p:nvSpPr>
              <p:cNvPr id="26751" name="Text Box 127"/>
              <p:cNvSpPr txBox="1">
                <a:spLocks noChangeArrowheads="1"/>
              </p:cNvSpPr>
              <p:nvPr/>
            </p:nvSpPr>
            <p:spPr bwMode="auto">
              <a:xfrm>
                <a:off x="4150" y="1149"/>
                <a:ext cx="4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/>
                  <a:t>n</a:t>
                </a:r>
              </a:p>
            </p:txBody>
          </p:sp>
          <p:sp>
            <p:nvSpPr>
              <p:cNvPr id="26752" name="Line 128"/>
              <p:cNvSpPr>
                <a:spLocks noChangeShapeType="1"/>
              </p:cNvSpPr>
              <p:nvPr/>
            </p:nvSpPr>
            <p:spPr bwMode="auto">
              <a:xfrm>
                <a:off x="4104" y="1209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3" name="Text Box 129"/>
              <p:cNvSpPr txBox="1">
                <a:spLocks noChangeArrowheads="1"/>
              </p:cNvSpPr>
              <p:nvPr/>
            </p:nvSpPr>
            <p:spPr bwMode="auto">
              <a:xfrm>
                <a:off x="3716" y="1064"/>
                <a:ext cx="4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=H</a:t>
                </a:r>
                <a:r>
                  <a:rPr lang="en-US" altLang="zh-CN" baseline="-25000"/>
                  <a:t>0</a:t>
                </a:r>
              </a:p>
            </p:txBody>
          </p:sp>
        </p:grpSp>
      </p:grpSp>
      <p:grpSp>
        <p:nvGrpSpPr>
          <p:cNvPr id="26754" name="Group 130"/>
          <p:cNvGrpSpPr>
            <a:grpSpLocks/>
          </p:cNvGrpSpPr>
          <p:nvPr/>
        </p:nvGrpSpPr>
        <p:grpSpPr bwMode="auto">
          <a:xfrm>
            <a:off x="5257800" y="2719388"/>
            <a:ext cx="1768475" cy="900113"/>
            <a:chOff x="1536" y="2016"/>
            <a:chExt cx="1114" cy="567"/>
          </a:xfrm>
        </p:grpSpPr>
        <p:sp>
          <p:nvSpPr>
            <p:cNvPr id="26755" name="Text Box 131"/>
            <p:cNvSpPr txBox="1">
              <a:spLocks noChangeArrowheads="1"/>
            </p:cNvSpPr>
            <p:nvPr/>
          </p:nvSpPr>
          <p:spPr bwMode="auto">
            <a:xfrm>
              <a:off x="1536" y="2134"/>
              <a:ext cx="1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</a:t>
              </a:r>
              <a:r>
                <a:rPr lang="en-US" altLang="zh-CN">
                  <a:sym typeface="Symbol" pitchFamily="18" charset="2"/>
                </a:rPr>
                <a:t>k</a:t>
              </a:r>
              <a:r>
                <a:rPr lang="en-US" altLang="zh-CN" baseline="-25000">
                  <a:sym typeface="Symbol" pitchFamily="18" charset="2"/>
                </a:rPr>
                <a:t>j</a:t>
              </a:r>
              <a:r>
                <a:rPr lang="en-US" altLang="zh-CN">
                  <a:sym typeface="Symbol" pitchFamily="18" charset="2"/>
                </a:rPr>
                <a:t>e</a:t>
              </a:r>
              <a:endParaRPr lang="en-US" altLang="zh-CN"/>
            </a:p>
          </p:txBody>
        </p:sp>
        <p:sp>
          <p:nvSpPr>
            <p:cNvPr id="26756" name="Text Box 132"/>
            <p:cNvSpPr txBox="1">
              <a:spLocks noChangeArrowheads="1"/>
            </p:cNvSpPr>
            <p:nvPr/>
          </p:nvSpPr>
          <p:spPr bwMode="auto">
            <a:xfrm>
              <a:off x="1622" y="2352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j=1</a:t>
              </a:r>
            </a:p>
          </p:txBody>
        </p:sp>
        <p:sp>
          <p:nvSpPr>
            <p:cNvPr id="26757" name="Text Box 133"/>
            <p:cNvSpPr txBox="1">
              <a:spLocks noChangeArrowheads="1"/>
            </p:cNvSpPr>
            <p:nvPr/>
          </p:nvSpPr>
          <p:spPr bwMode="auto">
            <a:xfrm>
              <a:off x="1682" y="2016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n</a:t>
              </a:r>
            </a:p>
          </p:txBody>
        </p:sp>
        <p:sp>
          <p:nvSpPr>
            <p:cNvPr id="26758" name="Text Box 134"/>
            <p:cNvSpPr txBox="1">
              <a:spLocks noChangeArrowheads="1"/>
            </p:cNvSpPr>
            <p:nvPr/>
          </p:nvSpPr>
          <p:spPr bwMode="auto">
            <a:xfrm>
              <a:off x="2024" y="2102"/>
              <a:ext cx="4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/>
                <a:t>p</a:t>
              </a:r>
              <a:r>
                <a:rPr lang="en-US" altLang="zh-CN" sz="1800" baseline="-25000"/>
                <a:t>j</a:t>
              </a:r>
              <a:r>
                <a:rPr lang="en-US" altLang="zh-CN" sz="1800"/>
                <a:t>t</a:t>
              </a:r>
            </a:p>
          </p:txBody>
        </p:sp>
      </p:grpSp>
      <p:grpSp>
        <p:nvGrpSpPr>
          <p:cNvPr id="26759" name="Group 135"/>
          <p:cNvGrpSpPr>
            <a:grpSpLocks/>
          </p:cNvGrpSpPr>
          <p:nvPr/>
        </p:nvGrpSpPr>
        <p:grpSpPr bwMode="auto">
          <a:xfrm>
            <a:off x="930275" y="2903538"/>
            <a:ext cx="4953000" cy="469900"/>
            <a:chOff x="384" y="2488"/>
            <a:chExt cx="3120" cy="296"/>
          </a:xfrm>
        </p:grpSpPr>
        <p:sp>
          <p:nvSpPr>
            <p:cNvPr id="26760" name="Text Box 136"/>
            <p:cNvSpPr txBox="1">
              <a:spLocks noChangeArrowheads="1"/>
            </p:cNvSpPr>
            <p:nvPr/>
          </p:nvSpPr>
          <p:spPr bwMode="auto">
            <a:xfrm>
              <a:off x="384" y="248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冲激响应</a:t>
              </a:r>
              <a:endParaRPr lang="zh-CN" altLang="en-US" baseline="30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6761" name="Text Box 137"/>
            <p:cNvSpPr txBox="1">
              <a:spLocks noChangeArrowheads="1"/>
            </p:cNvSpPr>
            <p:nvPr/>
          </p:nvSpPr>
          <p:spPr bwMode="auto">
            <a:xfrm>
              <a:off x="1862" y="2496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h(t)= </a:t>
              </a:r>
              <a:r>
                <a:rPr lang="en-US" altLang="zh-CN">
                  <a:latin typeface="Times New Roman"/>
                  <a:ea typeface="楷体_GB2312" pitchFamily="49" charset="-122"/>
                  <a:sym typeface="Symbol" pitchFamily="18" charset="2"/>
                </a:rPr>
                <a:t>£</a:t>
              </a:r>
              <a:r>
                <a:rPr lang="en-US" altLang="zh-CN" baseline="30000">
                  <a:latin typeface="Times New Roman"/>
                  <a:ea typeface="楷体_GB2312" pitchFamily="49" charset="-122"/>
                  <a:sym typeface="Symbol" pitchFamily="18" charset="2"/>
                </a:rPr>
                <a:t>–</a:t>
              </a:r>
              <a:r>
                <a:rPr lang="en-US" altLang="zh-CN" baseline="3000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[</a:t>
              </a:r>
              <a:r>
                <a:rPr lang="en-US" altLang="zh-CN"/>
                <a:t>H(S)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]</a:t>
              </a:r>
            </a:p>
          </p:txBody>
        </p:sp>
      </p:grpSp>
      <p:sp>
        <p:nvSpPr>
          <p:cNvPr id="26762" name="Text Box 138"/>
          <p:cNvSpPr txBox="1">
            <a:spLocks noChangeArrowheads="1"/>
          </p:cNvSpPr>
          <p:nvPr/>
        </p:nvSpPr>
        <p:spPr bwMode="auto">
          <a:xfrm>
            <a:off x="2047875" y="37719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— </a:t>
            </a:r>
            <a:r>
              <a:rPr lang="zh-CN" altLang="en-US">
                <a:ea typeface="楷体_GB2312" pitchFamily="49" charset="-122"/>
              </a:rPr>
              <a:t>特定初始条件下的零输入响应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五、网络函数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9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3" grpId="0" autoUpdateAnimBg="0"/>
      <p:bldP spid="267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77" name="Group 85"/>
          <p:cNvGrpSpPr>
            <a:grpSpLocks/>
          </p:cNvGrpSpPr>
          <p:nvPr/>
        </p:nvGrpSpPr>
        <p:grpSpPr bwMode="auto">
          <a:xfrm>
            <a:off x="4495800" y="5803900"/>
            <a:ext cx="3657600" cy="822325"/>
            <a:chOff x="1784" y="1400"/>
            <a:chExt cx="2304" cy="518"/>
          </a:xfrm>
        </p:grpSpPr>
        <p:sp>
          <p:nvSpPr>
            <p:cNvPr id="33795" name="Text Box 3"/>
            <p:cNvSpPr txBox="1">
              <a:spLocks noChangeArrowheads="1"/>
            </p:cNvSpPr>
            <p:nvPr/>
          </p:nvSpPr>
          <p:spPr bwMode="auto">
            <a:xfrm>
              <a:off x="1784" y="1518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       ]=SF(S)–f(0-) </a:t>
              </a:r>
              <a:r>
                <a:rPr lang="en-US" altLang="zh-CN"/>
                <a:t> </a:t>
              </a:r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038" y="1400"/>
              <a:ext cx="47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df(t)</a:t>
              </a:r>
            </a:p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  dt</a:t>
              </a: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2096" y="166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206500" y="2819400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£ [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(t)+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(t)]=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(S) +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(S)</a:t>
            </a:r>
            <a:r>
              <a:rPr lang="en-US" altLang="zh-CN" dirty="0"/>
              <a:t> 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609600" y="11938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拉普拉斯变换的基本性质</a:t>
            </a:r>
          </a:p>
        </p:txBody>
      </p:sp>
      <p:grpSp>
        <p:nvGrpSpPr>
          <p:cNvPr id="33886" name="Group 94"/>
          <p:cNvGrpSpPr>
            <a:grpSpLocks/>
          </p:cNvGrpSpPr>
          <p:nvPr/>
        </p:nvGrpSpPr>
        <p:grpSpPr bwMode="auto">
          <a:xfrm>
            <a:off x="1270000" y="2235200"/>
            <a:ext cx="4953000" cy="457200"/>
            <a:chOff x="816" y="720"/>
            <a:chExt cx="3120" cy="288"/>
          </a:xfrm>
        </p:grpSpPr>
        <p:sp>
          <p:nvSpPr>
            <p:cNvPr id="33884" name="Text Box 92"/>
            <p:cNvSpPr txBox="1">
              <a:spLocks noChangeArrowheads="1"/>
            </p:cNvSpPr>
            <p:nvPr/>
          </p:nvSpPr>
          <p:spPr bwMode="auto">
            <a:xfrm>
              <a:off x="816" y="72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ea typeface="楷体_GB2312" pitchFamily="49" charset="-122"/>
                </a:rPr>
                <a:t>设</a:t>
              </a:r>
              <a:r>
                <a:rPr lang="zh-CN" altLang="en-US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[f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(t)]=F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 </a:t>
              </a:r>
              <a:r>
                <a:rPr lang="en-US" altLang="zh-CN"/>
                <a:t> </a:t>
              </a:r>
            </a:p>
          </p:txBody>
        </p:sp>
        <p:sp>
          <p:nvSpPr>
            <p:cNvPr id="33885" name="Text Box 93"/>
            <p:cNvSpPr txBox="1">
              <a:spLocks noChangeArrowheads="1"/>
            </p:cNvSpPr>
            <p:nvPr/>
          </p:nvSpPr>
          <p:spPr bwMode="auto">
            <a:xfrm>
              <a:off x="2304" y="72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[f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(t)]=F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 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860425" y="1704975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线性性质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876300" y="52197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微分性质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1355725" y="3438525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£ [kcost]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2781300" y="3482975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=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 [0.5k(e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jt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+ 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–jt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)]</a:t>
            </a:r>
          </a:p>
        </p:txBody>
      </p:sp>
      <p:grpSp>
        <p:nvGrpSpPr>
          <p:cNvPr id="33912" name="Group 120"/>
          <p:cNvGrpSpPr>
            <a:grpSpLocks/>
          </p:cNvGrpSpPr>
          <p:nvPr/>
        </p:nvGrpSpPr>
        <p:grpSpPr bwMode="auto">
          <a:xfrm>
            <a:off x="2781300" y="3860800"/>
            <a:ext cx="3597275" cy="758825"/>
            <a:chOff x="2054" y="2016"/>
            <a:chExt cx="2266" cy="478"/>
          </a:xfrm>
        </p:grpSpPr>
        <p:sp>
          <p:nvSpPr>
            <p:cNvPr id="33891" name="Text Box 99"/>
            <p:cNvSpPr txBox="1">
              <a:spLocks noChangeArrowheads="1"/>
            </p:cNvSpPr>
            <p:nvPr/>
          </p:nvSpPr>
          <p:spPr bwMode="auto">
            <a:xfrm>
              <a:off x="2054" y="2090"/>
              <a:ext cx="2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=0.5k(                        )</a:t>
              </a:r>
            </a:p>
          </p:txBody>
        </p:sp>
        <p:grpSp>
          <p:nvGrpSpPr>
            <p:cNvPr id="33906" name="Group 114"/>
            <p:cNvGrpSpPr>
              <a:grpSpLocks/>
            </p:cNvGrpSpPr>
            <p:nvPr/>
          </p:nvGrpSpPr>
          <p:grpSpPr bwMode="auto">
            <a:xfrm>
              <a:off x="2664" y="2016"/>
              <a:ext cx="1276" cy="478"/>
              <a:chOff x="3870" y="1298"/>
              <a:chExt cx="1276" cy="478"/>
            </a:xfrm>
          </p:grpSpPr>
          <p:sp>
            <p:nvSpPr>
              <p:cNvPr id="33899" name="Text Box 107"/>
              <p:cNvSpPr txBox="1">
                <a:spLocks noChangeArrowheads="1"/>
              </p:cNvSpPr>
              <p:nvPr/>
            </p:nvSpPr>
            <p:spPr bwMode="auto">
              <a:xfrm>
                <a:off x="3870" y="1470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>
                    <a:cs typeface="Times New Roman" pitchFamily="18" charset="0"/>
                  </a:rPr>
                  <a:t>–j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</a:t>
                </a:r>
              </a:p>
            </p:txBody>
          </p:sp>
          <p:sp>
            <p:nvSpPr>
              <p:cNvPr id="33900" name="Text Box 108"/>
              <p:cNvSpPr txBox="1">
                <a:spLocks noChangeArrowheads="1"/>
              </p:cNvSpPr>
              <p:nvPr/>
            </p:nvSpPr>
            <p:spPr bwMode="auto">
              <a:xfrm>
                <a:off x="4464" y="148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>
                    <a:cs typeface="Times New Roman" pitchFamily="18" charset="0"/>
                  </a:rPr>
                  <a:t>+j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</a:t>
                </a:r>
              </a:p>
            </p:txBody>
          </p:sp>
          <p:sp>
            <p:nvSpPr>
              <p:cNvPr id="33901" name="Line 109"/>
              <p:cNvSpPr>
                <a:spLocks noChangeShapeType="1"/>
              </p:cNvSpPr>
              <p:nvPr/>
            </p:nvSpPr>
            <p:spPr bwMode="auto">
              <a:xfrm>
                <a:off x="3888" y="15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2" name="Line 110"/>
              <p:cNvSpPr>
                <a:spLocks noChangeShapeType="1"/>
              </p:cNvSpPr>
              <p:nvPr/>
            </p:nvSpPr>
            <p:spPr bwMode="auto">
              <a:xfrm>
                <a:off x="4512" y="154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03" name="Text Box 111"/>
              <p:cNvSpPr txBox="1">
                <a:spLocks noChangeArrowheads="1"/>
              </p:cNvSpPr>
              <p:nvPr/>
            </p:nvSpPr>
            <p:spPr bwMode="auto">
              <a:xfrm>
                <a:off x="3998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33904" name="Text Box 112"/>
              <p:cNvSpPr txBox="1">
                <a:spLocks noChangeArrowheads="1"/>
              </p:cNvSpPr>
              <p:nvPr/>
            </p:nvSpPr>
            <p:spPr bwMode="auto">
              <a:xfrm>
                <a:off x="4624" y="13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33905" name="Text Box 113"/>
              <p:cNvSpPr txBox="1">
                <a:spLocks noChangeArrowheads="1"/>
              </p:cNvSpPr>
              <p:nvPr/>
            </p:nvSpPr>
            <p:spPr bwMode="auto">
              <a:xfrm>
                <a:off x="4304" y="140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</p:grpSp>
      </p:grpSp>
      <p:grpSp>
        <p:nvGrpSpPr>
          <p:cNvPr id="33910" name="Group 118"/>
          <p:cNvGrpSpPr>
            <a:grpSpLocks/>
          </p:cNvGrpSpPr>
          <p:nvPr/>
        </p:nvGrpSpPr>
        <p:grpSpPr bwMode="auto">
          <a:xfrm>
            <a:off x="2781300" y="4457700"/>
            <a:ext cx="1679575" cy="749300"/>
            <a:chOff x="2054" y="2352"/>
            <a:chExt cx="1058" cy="472"/>
          </a:xfrm>
        </p:grpSpPr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2054" y="2426"/>
              <a:ext cx="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=k</a:t>
              </a:r>
            </a:p>
          </p:txBody>
        </p:sp>
        <p:grpSp>
          <p:nvGrpSpPr>
            <p:cNvPr id="33909" name="Group 117"/>
            <p:cNvGrpSpPr>
              <a:grpSpLocks/>
            </p:cNvGrpSpPr>
            <p:nvPr/>
          </p:nvGrpSpPr>
          <p:grpSpPr bwMode="auto">
            <a:xfrm>
              <a:off x="2344" y="2352"/>
              <a:ext cx="768" cy="472"/>
              <a:chOff x="4656" y="2888"/>
              <a:chExt cx="768" cy="472"/>
            </a:xfrm>
          </p:grpSpPr>
          <p:sp>
            <p:nvSpPr>
              <p:cNvPr id="33893" name="Text Box 101"/>
              <p:cNvSpPr txBox="1">
                <a:spLocks noChangeArrowheads="1"/>
              </p:cNvSpPr>
              <p:nvPr/>
            </p:nvSpPr>
            <p:spPr bwMode="auto">
              <a:xfrm>
                <a:off x="4656" y="307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  <a:r>
                  <a:rPr lang="en-US" altLang="zh-CN">
                    <a:cs typeface="Times New Roman" pitchFamily="18" charset="0"/>
                  </a:rPr>
                  <a:t>+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</a:t>
                </a:r>
                <a:r>
                  <a:rPr lang="en-US" altLang="zh-CN" baseline="30000">
                    <a:cs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33897" name="Text Box 105"/>
              <p:cNvSpPr txBox="1">
                <a:spLocks noChangeArrowheads="1"/>
              </p:cNvSpPr>
              <p:nvPr/>
            </p:nvSpPr>
            <p:spPr bwMode="auto">
              <a:xfrm>
                <a:off x="4824" y="28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33908" name="Line 116"/>
              <p:cNvSpPr>
                <a:spLocks noChangeShapeType="1"/>
              </p:cNvSpPr>
              <p:nvPr/>
            </p:nvSpPr>
            <p:spPr bwMode="auto">
              <a:xfrm>
                <a:off x="4680" y="312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921" name="Text Box 129"/>
          <p:cNvSpPr txBox="1">
            <a:spLocks noChangeArrowheads="1"/>
          </p:cNvSpPr>
          <p:nvPr/>
        </p:nvSpPr>
        <p:spPr bwMode="auto">
          <a:xfrm>
            <a:off x="1295400" y="59563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 [f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(t)]=F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(S) </a:t>
            </a:r>
            <a:r>
              <a:rPr lang="en-US" altLang="zh-CN"/>
              <a:t> 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35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 autoUpdateAnimBg="0"/>
      <p:bldP spid="33883" grpId="0" autoUpdateAnimBg="0"/>
      <p:bldP spid="33887" grpId="0" autoUpdateAnimBg="0"/>
      <p:bldP spid="33888" grpId="0" autoUpdateAnimBg="0"/>
      <p:bldP spid="33889" grpId="0" autoUpdateAnimBg="0"/>
      <p:bldP spid="33890" grpId="0" autoUpdateAnimBg="0"/>
      <p:bldP spid="3392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54" name="Group 170"/>
          <p:cNvGrpSpPr>
            <a:grpSpLocks/>
          </p:cNvGrpSpPr>
          <p:nvPr/>
        </p:nvGrpSpPr>
        <p:grpSpPr bwMode="auto">
          <a:xfrm>
            <a:off x="304800" y="752475"/>
            <a:ext cx="8610600" cy="2359025"/>
            <a:chOff x="192" y="498"/>
            <a:chExt cx="5424" cy="1486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92" y="49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dirty="0" smtClean="0"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zh-CN" altLang="en-US" dirty="0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4536" y="990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grpSp>
          <p:nvGrpSpPr>
            <p:cNvPr id="41992" name="Group 8"/>
            <p:cNvGrpSpPr>
              <a:grpSpLocks/>
            </p:cNvGrpSpPr>
            <p:nvPr/>
          </p:nvGrpSpPr>
          <p:grpSpPr bwMode="auto">
            <a:xfrm>
              <a:off x="3648" y="1206"/>
              <a:ext cx="240" cy="227"/>
              <a:chOff x="1479" y="1536"/>
              <a:chExt cx="240" cy="227"/>
            </a:xfrm>
          </p:grpSpPr>
          <p:sp>
            <p:nvSpPr>
              <p:cNvPr id="41993" name="Oval 9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4" name="Line 10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995" name="Group 11"/>
            <p:cNvGrpSpPr>
              <a:grpSpLocks/>
            </p:cNvGrpSpPr>
            <p:nvPr/>
          </p:nvGrpSpPr>
          <p:grpSpPr bwMode="auto">
            <a:xfrm>
              <a:off x="4416" y="1518"/>
              <a:ext cx="192" cy="48"/>
              <a:chOff x="960" y="2688"/>
              <a:chExt cx="192" cy="48"/>
            </a:xfrm>
          </p:grpSpPr>
          <p:sp>
            <p:nvSpPr>
              <p:cNvPr id="41996" name="Line 12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97" name="Line 13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4464" y="97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999" name="Group 15"/>
            <p:cNvGrpSpPr>
              <a:grpSpLocks/>
            </p:cNvGrpSpPr>
            <p:nvPr/>
          </p:nvGrpSpPr>
          <p:grpSpPr bwMode="auto">
            <a:xfrm>
              <a:off x="5124" y="966"/>
              <a:ext cx="79" cy="292"/>
              <a:chOff x="3340" y="2927"/>
              <a:chExt cx="79" cy="292"/>
            </a:xfrm>
          </p:grpSpPr>
          <p:sp>
            <p:nvSpPr>
              <p:cNvPr id="42000" name="Freeform 16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Freeform 17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2" name="Freeform 18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5076" y="143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4512" y="12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21"/>
            <p:cNvSpPr>
              <a:spLocks/>
            </p:cNvSpPr>
            <p:nvPr/>
          </p:nvSpPr>
          <p:spPr bwMode="auto">
            <a:xfrm>
              <a:off x="5124" y="1262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22"/>
            <p:cNvSpPr>
              <a:spLocks/>
            </p:cNvSpPr>
            <p:nvPr/>
          </p:nvSpPr>
          <p:spPr bwMode="auto">
            <a:xfrm>
              <a:off x="5120" y="1678"/>
              <a:ext cx="1" cy="184"/>
            </a:xfrm>
            <a:custGeom>
              <a:avLst/>
              <a:gdLst>
                <a:gd name="T0" fmla="*/ 0 w 1"/>
                <a:gd name="T1" fmla="*/ 0 h 184"/>
                <a:gd name="T2" fmla="*/ 0 w 1"/>
                <a:gd name="T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4">
                  <a:moveTo>
                    <a:pt x="0" y="0"/>
                  </a:moveTo>
                  <a:lnTo>
                    <a:pt x="0" y="18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23"/>
            <p:cNvSpPr>
              <a:spLocks/>
            </p:cNvSpPr>
            <p:nvPr/>
          </p:nvSpPr>
          <p:spPr bwMode="auto">
            <a:xfrm>
              <a:off x="5124" y="794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4512" y="790"/>
              <a:ext cx="1" cy="188"/>
            </a:xfrm>
            <a:custGeom>
              <a:avLst/>
              <a:gdLst>
                <a:gd name="T0" fmla="*/ 0 w 1"/>
                <a:gd name="T1" fmla="*/ 0 h 188"/>
                <a:gd name="T2" fmla="*/ 0 w 1"/>
                <a:gd name="T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4512" y="157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26"/>
            <p:cNvSpPr>
              <a:spLocks/>
            </p:cNvSpPr>
            <p:nvPr/>
          </p:nvSpPr>
          <p:spPr bwMode="auto">
            <a:xfrm>
              <a:off x="3772" y="786"/>
              <a:ext cx="1" cy="424"/>
            </a:xfrm>
            <a:custGeom>
              <a:avLst/>
              <a:gdLst>
                <a:gd name="T0" fmla="*/ 0 w 1"/>
                <a:gd name="T1" fmla="*/ 0 h 424"/>
                <a:gd name="T2" fmla="*/ 1 w 1"/>
                <a:gd name="T3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1" y="4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Freeform 27"/>
            <p:cNvSpPr>
              <a:spLocks/>
            </p:cNvSpPr>
            <p:nvPr/>
          </p:nvSpPr>
          <p:spPr bwMode="auto">
            <a:xfrm>
              <a:off x="3768" y="1422"/>
              <a:ext cx="1" cy="44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Freeform 28"/>
            <p:cNvSpPr>
              <a:spLocks/>
            </p:cNvSpPr>
            <p:nvPr/>
          </p:nvSpPr>
          <p:spPr bwMode="auto">
            <a:xfrm>
              <a:off x="3772" y="790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Freeform 29"/>
            <p:cNvSpPr>
              <a:spLocks/>
            </p:cNvSpPr>
            <p:nvPr/>
          </p:nvSpPr>
          <p:spPr bwMode="auto">
            <a:xfrm>
              <a:off x="3768" y="1866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5160" y="98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1H</a:t>
              </a:r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5136" y="143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sp>
          <p:nvSpPr>
            <p:cNvPr id="42016" name="Text Box 32"/>
            <p:cNvSpPr txBox="1">
              <a:spLocks noChangeArrowheads="1"/>
            </p:cNvSpPr>
            <p:nvPr/>
          </p:nvSpPr>
          <p:spPr bwMode="auto">
            <a:xfrm>
              <a:off x="4560" y="14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1F</a:t>
              </a:r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 flipV="1">
              <a:off x="3774" y="8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34"/>
            <p:cNvSpPr txBox="1">
              <a:spLocks noChangeArrowheads="1"/>
            </p:cNvSpPr>
            <p:nvPr/>
          </p:nvSpPr>
          <p:spPr bwMode="auto">
            <a:xfrm>
              <a:off x="3870" y="11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</a:p>
          </p:txBody>
        </p:sp>
        <p:sp>
          <p:nvSpPr>
            <p:cNvPr id="42019" name="Text Box 35"/>
            <p:cNvSpPr txBox="1">
              <a:spLocks noChangeArrowheads="1"/>
            </p:cNvSpPr>
            <p:nvPr/>
          </p:nvSpPr>
          <p:spPr bwMode="auto">
            <a:xfrm>
              <a:off x="4142" y="1419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</a:p>
          </p:txBody>
        </p: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4200" y="121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42021" name="Text Box 37"/>
            <p:cNvSpPr txBox="1">
              <a:spLocks noChangeArrowheads="1"/>
            </p:cNvSpPr>
            <p:nvPr/>
          </p:nvSpPr>
          <p:spPr bwMode="auto">
            <a:xfrm>
              <a:off x="4212" y="15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>
              <a:off x="384" y="776"/>
              <a:ext cx="3586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(1)  </a:t>
              </a:r>
              <a:r>
                <a:rPr lang="zh-CN" altLang="en-US">
                  <a:ea typeface="楷体_GB2312" pitchFamily="49" charset="-122"/>
                </a:rPr>
                <a:t>求网络函数</a:t>
              </a:r>
              <a:r>
                <a:rPr lang="en-US" altLang="zh-CN"/>
                <a:t>H(S)=U</a:t>
              </a:r>
              <a:r>
                <a:rPr lang="en-US" altLang="zh-CN" baseline="-25000"/>
                <a:t>C</a:t>
              </a:r>
              <a:r>
                <a:rPr lang="en-US" altLang="zh-CN"/>
                <a:t>(S)/ I</a:t>
              </a:r>
              <a:r>
                <a:rPr lang="en-US" altLang="zh-CN" baseline="-25000"/>
                <a:t>S</a:t>
              </a:r>
              <a:r>
                <a:rPr lang="en-US" altLang="zh-CN"/>
                <a:t>(S)</a:t>
              </a:r>
              <a:r>
                <a:rPr lang="zh-CN" altLang="en-US"/>
                <a:t>； </a:t>
              </a:r>
            </a:p>
            <a:p>
              <a:r>
                <a:rPr lang="en-US" altLang="zh-CN">
                  <a:ea typeface="楷体_GB2312" pitchFamily="49" charset="-122"/>
                </a:rPr>
                <a:t>(2)  </a:t>
              </a:r>
              <a:r>
                <a:rPr lang="zh-CN" altLang="en-US">
                  <a:ea typeface="楷体_GB2312" pitchFamily="49" charset="-122"/>
                </a:rPr>
                <a:t>设</a:t>
              </a:r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(0-)</a:t>
              </a:r>
              <a:r>
                <a:rPr lang="zh-CN" altLang="en-US">
                  <a:ea typeface="楷体_GB2312" pitchFamily="49" charset="-122"/>
                </a:rPr>
                <a:t>和</a:t>
              </a:r>
              <a:r>
                <a:rPr lang="en-US" altLang="zh-CN" i="1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(0-)</a:t>
              </a:r>
              <a:r>
                <a:rPr lang="zh-CN" altLang="en-US"/>
                <a:t>，</a:t>
              </a:r>
              <a:r>
                <a:rPr lang="zh-CN" altLang="en-US">
                  <a:ea typeface="楷体_GB2312" pitchFamily="49" charset="-122"/>
                </a:rPr>
                <a:t>求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零输入响</a:t>
              </a:r>
            </a:p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应</a:t>
              </a:r>
              <a:r>
                <a:rPr lang="en-US" altLang="zh-CN">
                  <a:ea typeface="楷体_GB2312" pitchFamily="49" charset="-122"/>
                </a:rPr>
                <a:t>u</a:t>
              </a:r>
              <a:r>
                <a:rPr lang="en-US" altLang="zh-CN" baseline="-25000">
                  <a:ea typeface="楷体_GB2312" pitchFamily="49" charset="-122"/>
                </a:rPr>
                <a:t>C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；</a:t>
              </a:r>
            </a:p>
            <a:p>
              <a:r>
                <a:rPr lang="en-US" altLang="zh-CN">
                  <a:ea typeface="楷体_GB2312" pitchFamily="49" charset="-122"/>
                </a:rPr>
                <a:t>(3)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讨论网络函数极点与对应网络</a:t>
              </a:r>
            </a:p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变量固有频率的关系。</a:t>
              </a:r>
            </a:p>
          </p:txBody>
        </p:sp>
      </p:grpSp>
      <p:grpSp>
        <p:nvGrpSpPr>
          <p:cNvPr id="42023" name="Group 39"/>
          <p:cNvGrpSpPr>
            <a:grpSpLocks/>
          </p:cNvGrpSpPr>
          <p:nvPr/>
        </p:nvGrpSpPr>
        <p:grpSpPr bwMode="auto">
          <a:xfrm>
            <a:off x="593725" y="3390900"/>
            <a:ext cx="2530475" cy="720725"/>
            <a:chOff x="602" y="1430"/>
            <a:chExt cx="1594" cy="454"/>
          </a:xfrm>
        </p:grpSpPr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1514" y="1430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(S)</a:t>
              </a:r>
            </a:p>
          </p:txBody>
        </p:sp>
        <p:grpSp>
          <p:nvGrpSpPr>
            <p:cNvPr id="42025" name="Group 41"/>
            <p:cNvGrpSpPr>
              <a:grpSpLocks/>
            </p:cNvGrpSpPr>
            <p:nvPr/>
          </p:nvGrpSpPr>
          <p:grpSpPr bwMode="auto">
            <a:xfrm>
              <a:off x="602" y="1516"/>
              <a:ext cx="1496" cy="368"/>
              <a:chOff x="434" y="1516"/>
              <a:chExt cx="1496" cy="368"/>
            </a:xfrm>
          </p:grpSpPr>
          <p:sp>
            <p:nvSpPr>
              <p:cNvPr id="42026" name="Text Box 42"/>
              <p:cNvSpPr txBox="1">
                <a:spLocks noChangeArrowheads="1"/>
              </p:cNvSpPr>
              <p:nvPr/>
            </p:nvSpPr>
            <p:spPr bwMode="auto">
              <a:xfrm>
                <a:off x="434" y="1516"/>
                <a:ext cx="1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(1)   H(S)=</a:t>
                </a:r>
              </a:p>
            </p:txBody>
          </p:sp>
          <p:sp>
            <p:nvSpPr>
              <p:cNvPr id="42027" name="Text Box 43"/>
              <p:cNvSpPr txBox="1">
                <a:spLocks noChangeArrowheads="1"/>
              </p:cNvSpPr>
              <p:nvPr/>
            </p:nvSpPr>
            <p:spPr bwMode="auto">
              <a:xfrm>
                <a:off x="1344" y="1634"/>
                <a:ext cx="5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I</a:t>
                </a:r>
                <a:r>
                  <a:rPr lang="en-US" altLang="zh-CN" sz="2000" baseline="-25000"/>
                  <a:t>S</a:t>
                </a:r>
                <a:r>
                  <a:rPr lang="en-US" altLang="zh-CN" sz="2000"/>
                  <a:t>(S)</a:t>
                </a:r>
              </a:p>
            </p:txBody>
          </p:sp>
          <p:sp>
            <p:nvSpPr>
              <p:cNvPr id="42028" name="Freeform 44"/>
              <p:cNvSpPr>
                <a:spLocks/>
              </p:cNvSpPr>
              <p:nvPr/>
            </p:nvSpPr>
            <p:spPr bwMode="auto">
              <a:xfrm>
                <a:off x="1368" y="1670"/>
                <a:ext cx="420" cy="1"/>
              </a:xfrm>
              <a:custGeom>
                <a:avLst/>
                <a:gdLst>
                  <a:gd name="T0" fmla="*/ 0 w 420"/>
                  <a:gd name="T1" fmla="*/ 0 h 1"/>
                  <a:gd name="T2" fmla="*/ 420 w 420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1">
                    <a:moveTo>
                      <a:pt x="0" y="0"/>
                    </a:moveTo>
                    <a:lnTo>
                      <a:pt x="42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2029" name="Group 45"/>
          <p:cNvGrpSpPr>
            <a:grpSpLocks/>
          </p:cNvGrpSpPr>
          <p:nvPr/>
        </p:nvGrpSpPr>
        <p:grpSpPr bwMode="auto">
          <a:xfrm>
            <a:off x="1752600" y="4162425"/>
            <a:ext cx="1860550" cy="904875"/>
            <a:chOff x="1764" y="1440"/>
            <a:chExt cx="1172" cy="570"/>
          </a:xfrm>
        </p:grpSpPr>
        <p:grpSp>
          <p:nvGrpSpPr>
            <p:cNvPr id="42030" name="Group 46"/>
            <p:cNvGrpSpPr>
              <a:grpSpLocks/>
            </p:cNvGrpSpPr>
            <p:nvPr/>
          </p:nvGrpSpPr>
          <p:grpSpPr bwMode="auto">
            <a:xfrm>
              <a:off x="1932" y="1452"/>
              <a:ext cx="840" cy="558"/>
              <a:chOff x="1932" y="1548"/>
              <a:chExt cx="840" cy="558"/>
            </a:xfrm>
          </p:grpSpPr>
          <p:grpSp>
            <p:nvGrpSpPr>
              <p:cNvPr id="42031" name="Group 47"/>
              <p:cNvGrpSpPr>
                <a:grpSpLocks/>
              </p:cNvGrpSpPr>
              <p:nvPr/>
            </p:nvGrpSpPr>
            <p:grpSpPr bwMode="auto">
              <a:xfrm>
                <a:off x="1932" y="1548"/>
                <a:ext cx="780" cy="490"/>
                <a:chOff x="1932" y="1752"/>
                <a:chExt cx="780" cy="490"/>
              </a:xfrm>
            </p:grpSpPr>
            <p:sp>
              <p:nvSpPr>
                <p:cNvPr id="420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932" y="1992"/>
                  <a:ext cx="70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S+2+</a:t>
                  </a:r>
                </a:p>
              </p:txBody>
            </p:sp>
            <p:sp>
              <p:nvSpPr>
                <p:cNvPr id="4203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52" y="1752"/>
                  <a:ext cx="6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S+1</a:t>
                  </a:r>
                </a:p>
              </p:txBody>
            </p:sp>
            <p:sp>
              <p:nvSpPr>
                <p:cNvPr id="42034" name="Freeform 50"/>
                <p:cNvSpPr>
                  <a:spLocks/>
                </p:cNvSpPr>
                <p:nvPr/>
              </p:nvSpPr>
              <p:spPr bwMode="auto">
                <a:xfrm>
                  <a:off x="1974" y="1968"/>
                  <a:ext cx="606" cy="3"/>
                </a:xfrm>
                <a:custGeom>
                  <a:avLst/>
                  <a:gdLst>
                    <a:gd name="T0" fmla="*/ 0 w 606"/>
                    <a:gd name="T1" fmla="*/ 3 h 3"/>
                    <a:gd name="T2" fmla="*/ 606 w 606"/>
                    <a:gd name="T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6" h="3">
                      <a:moveTo>
                        <a:pt x="0" y="3"/>
                      </a:moveTo>
                      <a:lnTo>
                        <a:pt x="60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35" name="Group 51"/>
              <p:cNvGrpSpPr>
                <a:grpSpLocks/>
              </p:cNvGrpSpPr>
              <p:nvPr/>
            </p:nvGrpSpPr>
            <p:grpSpPr bwMode="auto">
              <a:xfrm>
                <a:off x="2340" y="1731"/>
                <a:ext cx="432" cy="375"/>
                <a:chOff x="2352" y="1887"/>
                <a:chExt cx="432" cy="375"/>
              </a:xfrm>
            </p:grpSpPr>
            <p:sp>
              <p:nvSpPr>
                <p:cNvPr id="420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352" y="2031"/>
                  <a:ext cx="4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800"/>
                    <a:t>S</a:t>
                  </a:r>
                </a:p>
              </p:txBody>
            </p:sp>
            <p:sp>
              <p:nvSpPr>
                <p:cNvPr id="4203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364" y="1887"/>
                  <a:ext cx="37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800"/>
                    <a:t>1</a:t>
                  </a:r>
                </a:p>
              </p:txBody>
            </p:sp>
            <p:sp>
              <p:nvSpPr>
                <p:cNvPr id="42038" name="Line 54"/>
                <p:cNvSpPr>
                  <a:spLocks noChangeShapeType="1"/>
                </p:cNvSpPr>
                <p:nvPr/>
              </p:nvSpPr>
              <p:spPr bwMode="auto">
                <a:xfrm>
                  <a:off x="2358" y="206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039" name="Group 55"/>
            <p:cNvGrpSpPr>
              <a:grpSpLocks/>
            </p:cNvGrpSpPr>
            <p:nvPr/>
          </p:nvGrpSpPr>
          <p:grpSpPr bwMode="auto">
            <a:xfrm>
              <a:off x="2712" y="1440"/>
              <a:ext cx="224" cy="456"/>
              <a:chOff x="4224" y="3281"/>
              <a:chExt cx="224" cy="456"/>
            </a:xfrm>
          </p:grpSpPr>
          <p:sp>
            <p:nvSpPr>
              <p:cNvPr id="42040" name="Text Box 56"/>
              <p:cNvSpPr txBox="1">
                <a:spLocks noChangeArrowheads="1"/>
              </p:cNvSpPr>
              <p:nvPr/>
            </p:nvSpPr>
            <p:spPr bwMode="auto">
              <a:xfrm>
                <a:off x="4224" y="344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42041" name="Text Box 57"/>
              <p:cNvSpPr txBox="1">
                <a:spLocks noChangeArrowheads="1"/>
              </p:cNvSpPr>
              <p:nvPr/>
            </p:nvSpPr>
            <p:spPr bwMode="auto">
              <a:xfrm>
                <a:off x="4236" y="32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42042" name="Line 58"/>
              <p:cNvSpPr>
                <a:spLocks noChangeShapeType="1"/>
              </p:cNvSpPr>
              <p:nvPr/>
            </p:nvSpPr>
            <p:spPr bwMode="auto">
              <a:xfrm>
                <a:off x="4230" y="350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43" name="Text Box 59"/>
            <p:cNvSpPr txBox="1">
              <a:spLocks noChangeArrowheads="1"/>
            </p:cNvSpPr>
            <p:nvPr/>
          </p:nvSpPr>
          <p:spPr bwMode="auto">
            <a:xfrm>
              <a:off x="1764" y="1512"/>
              <a:ext cx="1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      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42044" name="Group 60"/>
          <p:cNvGrpSpPr>
            <a:grpSpLocks/>
          </p:cNvGrpSpPr>
          <p:nvPr/>
        </p:nvGrpSpPr>
        <p:grpSpPr bwMode="auto">
          <a:xfrm>
            <a:off x="1752600" y="4994275"/>
            <a:ext cx="2762250" cy="739775"/>
            <a:chOff x="2904" y="1452"/>
            <a:chExt cx="1740" cy="466"/>
          </a:xfrm>
        </p:grpSpPr>
        <p:sp>
          <p:nvSpPr>
            <p:cNvPr id="42045" name="Text Box 61"/>
            <p:cNvSpPr txBox="1">
              <a:spLocks noChangeArrowheads="1"/>
            </p:cNvSpPr>
            <p:nvPr/>
          </p:nvSpPr>
          <p:spPr bwMode="auto">
            <a:xfrm>
              <a:off x="3072" y="1668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  <a:r>
                <a:rPr lang="en-US" altLang="zh-CN" sz="2000" baseline="30000"/>
                <a:t>2</a:t>
              </a:r>
              <a:r>
                <a:rPr lang="en-US" altLang="zh-CN" sz="2000"/>
                <a:t>+2S+1</a:t>
              </a:r>
            </a:p>
          </p:txBody>
        </p:sp>
        <p:sp>
          <p:nvSpPr>
            <p:cNvPr id="42046" name="Text Box 62"/>
            <p:cNvSpPr txBox="1">
              <a:spLocks noChangeArrowheads="1"/>
            </p:cNvSpPr>
            <p:nvPr/>
          </p:nvSpPr>
          <p:spPr bwMode="auto">
            <a:xfrm>
              <a:off x="3192" y="1452"/>
              <a:ext cx="6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S+1</a:t>
              </a:r>
            </a:p>
          </p:txBody>
        </p:sp>
        <p:sp>
          <p:nvSpPr>
            <p:cNvPr id="42047" name="Freeform 63"/>
            <p:cNvSpPr>
              <a:spLocks/>
            </p:cNvSpPr>
            <p:nvPr/>
          </p:nvSpPr>
          <p:spPr bwMode="auto">
            <a:xfrm>
              <a:off x="3114" y="1668"/>
              <a:ext cx="606" cy="3"/>
            </a:xfrm>
            <a:custGeom>
              <a:avLst/>
              <a:gdLst>
                <a:gd name="T0" fmla="*/ 0 w 606"/>
                <a:gd name="T1" fmla="*/ 3 h 3"/>
                <a:gd name="T2" fmla="*/ 606 w 606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6" h="3">
                  <a:moveTo>
                    <a:pt x="0" y="3"/>
                  </a:moveTo>
                  <a:lnTo>
                    <a:pt x="60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Text Box 64"/>
            <p:cNvSpPr txBox="1">
              <a:spLocks noChangeArrowheads="1"/>
            </p:cNvSpPr>
            <p:nvPr/>
          </p:nvSpPr>
          <p:spPr bwMode="auto">
            <a:xfrm>
              <a:off x="2904" y="1512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              = </a:t>
              </a:r>
            </a:p>
          </p:txBody>
        </p:sp>
        <p:sp>
          <p:nvSpPr>
            <p:cNvPr id="42049" name="Text Box 65"/>
            <p:cNvSpPr txBox="1">
              <a:spLocks noChangeArrowheads="1"/>
            </p:cNvSpPr>
            <p:nvPr/>
          </p:nvSpPr>
          <p:spPr bwMode="auto">
            <a:xfrm>
              <a:off x="3912" y="1644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S+1</a:t>
              </a:r>
            </a:p>
          </p:txBody>
        </p:sp>
        <p:sp>
          <p:nvSpPr>
            <p:cNvPr id="42050" name="Text Box 66"/>
            <p:cNvSpPr txBox="1">
              <a:spLocks noChangeArrowheads="1"/>
            </p:cNvSpPr>
            <p:nvPr/>
          </p:nvSpPr>
          <p:spPr bwMode="auto">
            <a:xfrm>
              <a:off x="3984" y="1452"/>
              <a:ext cx="6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  <p:sp>
          <p:nvSpPr>
            <p:cNvPr id="42051" name="Freeform 67"/>
            <p:cNvSpPr>
              <a:spLocks/>
            </p:cNvSpPr>
            <p:nvPr/>
          </p:nvSpPr>
          <p:spPr bwMode="auto">
            <a:xfrm>
              <a:off x="3906" y="1668"/>
              <a:ext cx="390" cy="3"/>
            </a:xfrm>
            <a:custGeom>
              <a:avLst/>
              <a:gdLst>
                <a:gd name="T0" fmla="*/ 0 w 390"/>
                <a:gd name="T1" fmla="*/ 3 h 3"/>
                <a:gd name="T2" fmla="*/ 390 w 39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3">
                  <a:moveTo>
                    <a:pt x="0" y="3"/>
                  </a:moveTo>
                  <a:lnTo>
                    <a:pt x="3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1143000" y="5905500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  <a:sym typeface="Symbol" pitchFamily="18" charset="2"/>
              </a:rPr>
              <a:t>–1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H(S)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的一个极点，也是</a:t>
            </a:r>
            <a:r>
              <a:rPr lang="en-US" altLang="zh-CN"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ea typeface="楷体_GB2312" pitchFamily="49" charset="-122"/>
                <a:sym typeface="Symbol" pitchFamily="18" charset="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的一个固有频率。</a:t>
            </a:r>
            <a:endParaRPr lang="zh-CN" altLang="en-US" baseline="-250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42157" name="Group 173"/>
          <p:cNvGrpSpPr>
            <a:grpSpLocks/>
          </p:cNvGrpSpPr>
          <p:nvPr/>
        </p:nvGrpSpPr>
        <p:grpSpPr bwMode="auto">
          <a:xfrm>
            <a:off x="5029200" y="3579813"/>
            <a:ext cx="3848100" cy="1716087"/>
            <a:chOff x="3168" y="2279"/>
            <a:chExt cx="2424" cy="1081"/>
          </a:xfrm>
        </p:grpSpPr>
        <p:sp>
          <p:nvSpPr>
            <p:cNvPr id="42147" name="Text Box 163"/>
            <p:cNvSpPr txBox="1">
              <a:spLocks noChangeArrowheads="1"/>
            </p:cNvSpPr>
            <p:nvPr/>
          </p:nvSpPr>
          <p:spPr bwMode="auto">
            <a:xfrm>
              <a:off x="5112" y="290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grpSp>
          <p:nvGrpSpPr>
            <p:cNvPr id="42155" name="Group 171"/>
            <p:cNvGrpSpPr>
              <a:grpSpLocks/>
            </p:cNvGrpSpPr>
            <p:nvPr/>
          </p:nvGrpSpPr>
          <p:grpSpPr bwMode="auto">
            <a:xfrm>
              <a:off x="3168" y="2279"/>
              <a:ext cx="2392" cy="1081"/>
              <a:chOff x="3336" y="1992"/>
              <a:chExt cx="2392" cy="1081"/>
            </a:xfrm>
          </p:grpSpPr>
          <p:sp>
            <p:nvSpPr>
              <p:cNvPr id="42123" name="Text Box 139"/>
              <p:cNvSpPr txBox="1">
                <a:spLocks noChangeArrowheads="1"/>
              </p:cNvSpPr>
              <p:nvPr/>
            </p:nvSpPr>
            <p:spPr bwMode="auto">
              <a:xfrm>
                <a:off x="4680" y="2196"/>
                <a:ext cx="4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sym typeface="Symbol" pitchFamily="18" charset="2"/>
                  </a:rPr>
                  <a:t>1</a:t>
                </a:r>
              </a:p>
            </p:txBody>
          </p:sp>
          <p:grpSp>
            <p:nvGrpSpPr>
              <p:cNvPr id="42124" name="Group 140"/>
              <p:cNvGrpSpPr>
                <a:grpSpLocks/>
              </p:cNvGrpSpPr>
              <p:nvPr/>
            </p:nvGrpSpPr>
            <p:grpSpPr bwMode="auto">
              <a:xfrm>
                <a:off x="3792" y="2412"/>
                <a:ext cx="240" cy="227"/>
                <a:chOff x="1479" y="1536"/>
                <a:chExt cx="240" cy="227"/>
              </a:xfrm>
            </p:grpSpPr>
            <p:sp>
              <p:nvSpPr>
                <p:cNvPr id="42125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536"/>
                  <a:ext cx="227" cy="22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26" name="Line 142"/>
                <p:cNvSpPr>
                  <a:spLocks noChangeShapeType="1"/>
                </p:cNvSpPr>
                <p:nvPr/>
              </p:nvSpPr>
              <p:spPr bwMode="auto">
                <a:xfrm>
                  <a:off x="1479" y="165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27" name="Group 143"/>
              <p:cNvGrpSpPr>
                <a:grpSpLocks/>
              </p:cNvGrpSpPr>
              <p:nvPr/>
            </p:nvGrpSpPr>
            <p:grpSpPr bwMode="auto">
              <a:xfrm>
                <a:off x="4560" y="2724"/>
                <a:ext cx="192" cy="48"/>
                <a:chOff x="960" y="2688"/>
                <a:chExt cx="192" cy="48"/>
              </a:xfrm>
            </p:grpSpPr>
            <p:sp>
              <p:nvSpPr>
                <p:cNvPr id="42128" name="Line 144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29" name="Line 145"/>
                <p:cNvSpPr>
                  <a:spLocks noChangeShapeType="1"/>
                </p:cNvSpPr>
                <p:nvPr/>
              </p:nvSpPr>
              <p:spPr bwMode="auto">
                <a:xfrm>
                  <a:off x="960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30" name="Rectangle 146"/>
              <p:cNvSpPr>
                <a:spLocks noChangeArrowheads="1"/>
              </p:cNvSpPr>
              <p:nvPr/>
            </p:nvSpPr>
            <p:spPr bwMode="auto">
              <a:xfrm>
                <a:off x="4608" y="218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131" name="Group 147"/>
              <p:cNvGrpSpPr>
                <a:grpSpLocks/>
              </p:cNvGrpSpPr>
              <p:nvPr/>
            </p:nvGrpSpPr>
            <p:grpSpPr bwMode="auto">
              <a:xfrm>
                <a:off x="5268" y="2172"/>
                <a:ext cx="79" cy="292"/>
                <a:chOff x="3340" y="2927"/>
                <a:chExt cx="79" cy="292"/>
              </a:xfrm>
            </p:grpSpPr>
            <p:sp>
              <p:nvSpPr>
                <p:cNvPr id="42132" name="Freeform 148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33" name="Freeform 149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34" name="Freeform 150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35" name="Rectangle 151"/>
              <p:cNvSpPr>
                <a:spLocks noChangeArrowheads="1"/>
              </p:cNvSpPr>
              <p:nvPr/>
            </p:nvSpPr>
            <p:spPr bwMode="auto">
              <a:xfrm>
                <a:off x="5220" y="2640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36" name="Line 152"/>
              <p:cNvSpPr>
                <a:spLocks noChangeShapeType="1"/>
              </p:cNvSpPr>
              <p:nvPr/>
            </p:nvSpPr>
            <p:spPr bwMode="auto">
              <a:xfrm>
                <a:off x="4656" y="24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7" name="Freeform 153"/>
              <p:cNvSpPr>
                <a:spLocks/>
              </p:cNvSpPr>
              <p:nvPr/>
            </p:nvSpPr>
            <p:spPr bwMode="auto">
              <a:xfrm>
                <a:off x="5268" y="2468"/>
                <a:ext cx="1" cy="172"/>
              </a:xfrm>
              <a:custGeom>
                <a:avLst/>
                <a:gdLst>
                  <a:gd name="T0" fmla="*/ 0 w 1"/>
                  <a:gd name="T1" fmla="*/ 0 h 172"/>
                  <a:gd name="T2" fmla="*/ 0 w 1"/>
                  <a:gd name="T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72">
                    <a:moveTo>
                      <a:pt x="0" y="0"/>
                    </a:moveTo>
                    <a:lnTo>
                      <a:pt x="0" y="1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8" name="Freeform 154"/>
              <p:cNvSpPr>
                <a:spLocks/>
              </p:cNvSpPr>
              <p:nvPr/>
            </p:nvSpPr>
            <p:spPr bwMode="auto">
              <a:xfrm>
                <a:off x="5264" y="2884"/>
                <a:ext cx="1" cy="184"/>
              </a:xfrm>
              <a:custGeom>
                <a:avLst/>
                <a:gdLst>
                  <a:gd name="T0" fmla="*/ 0 w 1"/>
                  <a:gd name="T1" fmla="*/ 0 h 184"/>
                  <a:gd name="T2" fmla="*/ 0 w 1"/>
                  <a:gd name="T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4">
                    <a:moveTo>
                      <a:pt x="0" y="0"/>
                    </a:moveTo>
                    <a:lnTo>
                      <a:pt x="0" y="18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9" name="Freeform 155"/>
              <p:cNvSpPr>
                <a:spLocks/>
              </p:cNvSpPr>
              <p:nvPr/>
            </p:nvSpPr>
            <p:spPr bwMode="auto">
              <a:xfrm>
                <a:off x="5268" y="2000"/>
                <a:ext cx="1" cy="172"/>
              </a:xfrm>
              <a:custGeom>
                <a:avLst/>
                <a:gdLst>
                  <a:gd name="T0" fmla="*/ 0 w 1"/>
                  <a:gd name="T1" fmla="*/ 0 h 172"/>
                  <a:gd name="T2" fmla="*/ 0 w 1"/>
                  <a:gd name="T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72">
                    <a:moveTo>
                      <a:pt x="0" y="0"/>
                    </a:moveTo>
                    <a:lnTo>
                      <a:pt x="0" y="17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0" name="Freeform 156"/>
              <p:cNvSpPr>
                <a:spLocks/>
              </p:cNvSpPr>
              <p:nvPr/>
            </p:nvSpPr>
            <p:spPr bwMode="auto">
              <a:xfrm>
                <a:off x="4656" y="1996"/>
                <a:ext cx="1" cy="188"/>
              </a:xfrm>
              <a:custGeom>
                <a:avLst/>
                <a:gdLst>
                  <a:gd name="T0" fmla="*/ 0 w 1"/>
                  <a:gd name="T1" fmla="*/ 0 h 188"/>
                  <a:gd name="T2" fmla="*/ 0 w 1"/>
                  <a:gd name="T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88">
                    <a:moveTo>
                      <a:pt x="0" y="0"/>
                    </a:moveTo>
                    <a:lnTo>
                      <a:pt x="0" y="1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1" name="Line 157"/>
              <p:cNvSpPr>
                <a:spLocks noChangeShapeType="1"/>
              </p:cNvSpPr>
              <p:nvPr/>
            </p:nvSpPr>
            <p:spPr bwMode="auto">
              <a:xfrm>
                <a:off x="4656" y="277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2" name="Freeform 158"/>
              <p:cNvSpPr>
                <a:spLocks/>
              </p:cNvSpPr>
              <p:nvPr/>
            </p:nvSpPr>
            <p:spPr bwMode="auto">
              <a:xfrm>
                <a:off x="3916" y="1992"/>
                <a:ext cx="1" cy="424"/>
              </a:xfrm>
              <a:custGeom>
                <a:avLst/>
                <a:gdLst>
                  <a:gd name="T0" fmla="*/ 0 w 1"/>
                  <a:gd name="T1" fmla="*/ 0 h 424"/>
                  <a:gd name="T2" fmla="*/ 1 w 1"/>
                  <a:gd name="T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24">
                    <a:moveTo>
                      <a:pt x="0" y="0"/>
                    </a:moveTo>
                    <a:lnTo>
                      <a:pt x="1" y="42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3" name="Freeform 159"/>
              <p:cNvSpPr>
                <a:spLocks/>
              </p:cNvSpPr>
              <p:nvPr/>
            </p:nvSpPr>
            <p:spPr bwMode="auto">
              <a:xfrm>
                <a:off x="3912" y="2628"/>
                <a:ext cx="1" cy="440"/>
              </a:xfrm>
              <a:custGeom>
                <a:avLst/>
                <a:gdLst>
                  <a:gd name="T0" fmla="*/ 0 w 1"/>
                  <a:gd name="T1" fmla="*/ 0 h 440"/>
                  <a:gd name="T2" fmla="*/ 0 w 1"/>
                  <a:gd name="T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440">
                    <a:moveTo>
                      <a:pt x="0" y="0"/>
                    </a:moveTo>
                    <a:lnTo>
                      <a:pt x="0" y="44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4" name="Freeform 160"/>
              <p:cNvSpPr>
                <a:spLocks/>
              </p:cNvSpPr>
              <p:nvPr/>
            </p:nvSpPr>
            <p:spPr bwMode="auto">
              <a:xfrm>
                <a:off x="3916" y="1996"/>
                <a:ext cx="1352" cy="1"/>
              </a:xfrm>
              <a:custGeom>
                <a:avLst/>
                <a:gdLst>
                  <a:gd name="T0" fmla="*/ 0 w 1352"/>
                  <a:gd name="T1" fmla="*/ 0 h 1"/>
                  <a:gd name="T2" fmla="*/ 1352 w 135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2" h="1">
                    <a:moveTo>
                      <a:pt x="0" y="0"/>
                    </a:moveTo>
                    <a:lnTo>
                      <a:pt x="135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5" name="Freeform 161"/>
              <p:cNvSpPr>
                <a:spLocks/>
              </p:cNvSpPr>
              <p:nvPr/>
            </p:nvSpPr>
            <p:spPr bwMode="auto">
              <a:xfrm>
                <a:off x="3912" y="3072"/>
                <a:ext cx="1352" cy="1"/>
              </a:xfrm>
              <a:custGeom>
                <a:avLst/>
                <a:gdLst>
                  <a:gd name="T0" fmla="*/ 0 w 1352"/>
                  <a:gd name="T1" fmla="*/ 0 h 1"/>
                  <a:gd name="T2" fmla="*/ 1352 w 1352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2" h="1">
                    <a:moveTo>
                      <a:pt x="0" y="0"/>
                    </a:moveTo>
                    <a:lnTo>
                      <a:pt x="1352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6" name="Text Box 162"/>
              <p:cNvSpPr txBox="1">
                <a:spLocks noChangeArrowheads="1"/>
              </p:cNvSpPr>
              <p:nvPr/>
            </p:nvSpPr>
            <p:spPr bwMode="auto">
              <a:xfrm>
                <a:off x="5320" y="217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S</a:t>
                </a:r>
              </a:p>
            </p:txBody>
          </p:sp>
          <p:sp>
            <p:nvSpPr>
              <p:cNvPr id="42148" name="Text Box 164"/>
              <p:cNvSpPr txBox="1">
                <a:spLocks noChangeArrowheads="1"/>
              </p:cNvSpPr>
              <p:nvPr/>
            </p:nvSpPr>
            <p:spPr bwMode="auto">
              <a:xfrm>
                <a:off x="4720" y="260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1/S</a:t>
                </a:r>
              </a:p>
            </p:txBody>
          </p:sp>
          <p:sp>
            <p:nvSpPr>
              <p:cNvPr id="42149" name="Line 165"/>
              <p:cNvSpPr>
                <a:spLocks noChangeShapeType="1"/>
              </p:cNvSpPr>
              <p:nvPr/>
            </p:nvSpPr>
            <p:spPr bwMode="auto">
              <a:xfrm flipV="1">
                <a:off x="3918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50" name="Text Box 166"/>
              <p:cNvSpPr txBox="1">
                <a:spLocks noChangeArrowheads="1"/>
              </p:cNvSpPr>
              <p:nvPr/>
            </p:nvSpPr>
            <p:spPr bwMode="auto">
              <a:xfrm>
                <a:off x="3336" y="2360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S</a:t>
                </a:r>
                <a:r>
                  <a:rPr lang="en-US" altLang="zh-CN"/>
                  <a:t>(S)</a:t>
                </a:r>
                <a:endParaRPr lang="en-US" altLang="zh-CN" baseline="-25000"/>
              </a:p>
            </p:txBody>
          </p:sp>
          <p:sp>
            <p:nvSpPr>
              <p:cNvPr id="42151" name="Text Box 167"/>
              <p:cNvSpPr txBox="1">
                <a:spLocks noChangeArrowheads="1"/>
              </p:cNvSpPr>
              <p:nvPr/>
            </p:nvSpPr>
            <p:spPr bwMode="auto">
              <a:xfrm>
                <a:off x="4008" y="260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42152" name="Text Box 168"/>
              <p:cNvSpPr txBox="1">
                <a:spLocks noChangeArrowheads="1"/>
              </p:cNvSpPr>
              <p:nvPr/>
            </p:nvSpPr>
            <p:spPr bwMode="auto">
              <a:xfrm>
                <a:off x="4344" y="2424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42153" name="Text Box 169"/>
              <p:cNvSpPr txBox="1">
                <a:spLocks noChangeArrowheads="1"/>
              </p:cNvSpPr>
              <p:nvPr/>
            </p:nvSpPr>
            <p:spPr bwMode="auto">
              <a:xfrm>
                <a:off x="4356" y="27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8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685800" y="3314700"/>
            <a:ext cx="4876800" cy="1193800"/>
            <a:chOff x="432" y="2764"/>
            <a:chExt cx="3072" cy="752"/>
          </a:xfrm>
        </p:grpSpPr>
        <p:grpSp>
          <p:nvGrpSpPr>
            <p:cNvPr id="53251" name="Group 3"/>
            <p:cNvGrpSpPr>
              <a:grpSpLocks/>
            </p:cNvGrpSpPr>
            <p:nvPr/>
          </p:nvGrpSpPr>
          <p:grpSpPr bwMode="auto">
            <a:xfrm>
              <a:off x="3082" y="2952"/>
              <a:ext cx="224" cy="456"/>
              <a:chOff x="4224" y="3281"/>
              <a:chExt cx="224" cy="456"/>
            </a:xfrm>
          </p:grpSpPr>
          <p:sp>
            <p:nvSpPr>
              <p:cNvPr id="53252" name="Text Box 4"/>
              <p:cNvSpPr txBox="1">
                <a:spLocks noChangeArrowheads="1"/>
              </p:cNvSpPr>
              <p:nvPr/>
            </p:nvSpPr>
            <p:spPr bwMode="auto">
              <a:xfrm>
                <a:off x="4224" y="344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53253" name="Text Box 5"/>
              <p:cNvSpPr txBox="1">
                <a:spLocks noChangeArrowheads="1"/>
              </p:cNvSpPr>
              <p:nvPr/>
            </p:nvSpPr>
            <p:spPr bwMode="auto">
              <a:xfrm>
                <a:off x="4236" y="32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4230" y="350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392" y="2929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(0-)</a:t>
              </a:r>
            </a:p>
          </p:txBody>
        </p:sp>
        <p:sp>
          <p:nvSpPr>
            <p:cNvPr id="53256" name="Text Box 8"/>
            <p:cNvSpPr txBox="1">
              <a:spLocks noChangeArrowheads="1"/>
            </p:cNvSpPr>
            <p:nvPr/>
          </p:nvSpPr>
          <p:spPr bwMode="auto">
            <a:xfrm>
              <a:off x="1488" y="3153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1438" y="31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1930" y="2764"/>
              <a:ext cx="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(0-)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2056" y="2968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1976" y="301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2352" y="2858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  <a:r>
                <a:rPr lang="en-US" altLang="zh-CN" i="1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(0-)</a:t>
              </a:r>
            </a:p>
          </p:txBody>
        </p:sp>
        <p:grpSp>
          <p:nvGrpSpPr>
            <p:cNvPr id="53262" name="Group 14"/>
            <p:cNvGrpSpPr>
              <a:grpSpLocks/>
            </p:cNvGrpSpPr>
            <p:nvPr/>
          </p:nvGrpSpPr>
          <p:grpSpPr bwMode="auto">
            <a:xfrm>
              <a:off x="2040" y="3122"/>
              <a:ext cx="790" cy="394"/>
              <a:chOff x="1886" y="2700"/>
              <a:chExt cx="790" cy="394"/>
            </a:xfrm>
          </p:grpSpPr>
          <p:grpSp>
            <p:nvGrpSpPr>
              <p:cNvPr id="53263" name="Group 15"/>
              <p:cNvGrpSpPr>
                <a:grpSpLocks/>
              </p:cNvGrpSpPr>
              <p:nvPr/>
            </p:nvGrpSpPr>
            <p:grpSpPr bwMode="auto">
              <a:xfrm>
                <a:off x="2388" y="2700"/>
                <a:ext cx="208" cy="394"/>
                <a:chOff x="3336" y="3504"/>
                <a:chExt cx="208" cy="394"/>
              </a:xfrm>
            </p:grpSpPr>
            <p:sp>
              <p:nvSpPr>
                <p:cNvPr id="532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36" y="3648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S</a:t>
                  </a:r>
                </a:p>
              </p:txBody>
            </p:sp>
            <p:sp>
              <p:nvSpPr>
                <p:cNvPr id="532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4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53266" name="Line 18"/>
                <p:cNvSpPr>
                  <a:spLocks noChangeShapeType="1"/>
                </p:cNvSpPr>
                <p:nvPr/>
              </p:nvSpPr>
              <p:spPr bwMode="auto">
                <a:xfrm>
                  <a:off x="3342" y="3699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67" name="Text Box 19"/>
              <p:cNvSpPr txBox="1">
                <a:spLocks noChangeArrowheads="1"/>
              </p:cNvSpPr>
              <p:nvPr/>
            </p:nvSpPr>
            <p:spPr bwMode="auto">
              <a:xfrm>
                <a:off x="1886" y="2750"/>
                <a:ext cx="7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S+2+</a:t>
                </a:r>
              </a:p>
            </p:txBody>
          </p:sp>
        </p:grp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>
              <a:off x="1978" y="318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432" y="3024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(2)   U</a:t>
              </a:r>
              <a:r>
                <a:rPr lang="en-US" altLang="zh-CN" baseline="-25000"/>
                <a:t>C</a:t>
              </a:r>
              <a:r>
                <a:rPr lang="en-US" altLang="zh-CN"/>
                <a:t>(S)=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                      · 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53270" name="Group 22"/>
          <p:cNvGrpSpPr>
            <a:grpSpLocks/>
          </p:cNvGrpSpPr>
          <p:nvPr/>
        </p:nvGrpSpPr>
        <p:grpSpPr bwMode="auto">
          <a:xfrm>
            <a:off x="5638800" y="876300"/>
            <a:ext cx="2914650" cy="2540000"/>
            <a:chOff x="3744" y="2448"/>
            <a:chExt cx="1836" cy="1600"/>
          </a:xfrm>
        </p:grpSpPr>
        <p:grpSp>
          <p:nvGrpSpPr>
            <p:cNvPr id="53271" name="Group 23"/>
            <p:cNvGrpSpPr>
              <a:grpSpLocks/>
            </p:cNvGrpSpPr>
            <p:nvPr/>
          </p:nvGrpSpPr>
          <p:grpSpPr bwMode="auto">
            <a:xfrm>
              <a:off x="5029" y="2736"/>
              <a:ext cx="79" cy="292"/>
              <a:chOff x="3340" y="2927"/>
              <a:chExt cx="79" cy="292"/>
            </a:xfrm>
          </p:grpSpPr>
          <p:sp>
            <p:nvSpPr>
              <p:cNvPr id="53272" name="Freeform 24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Freeform 25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4" name="Freeform 26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5" name="Freeform 27"/>
            <p:cNvSpPr>
              <a:spLocks/>
            </p:cNvSpPr>
            <p:nvPr/>
          </p:nvSpPr>
          <p:spPr bwMode="auto">
            <a:xfrm>
              <a:off x="5029" y="3876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5100" y="319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/>
                <a:t>i</a:t>
              </a:r>
              <a:r>
                <a:rPr lang="en-US" altLang="zh-CN" sz="2000" baseline="-25000"/>
                <a:t>L</a:t>
              </a:r>
              <a:r>
                <a:rPr lang="en-US" altLang="zh-CN" sz="2000"/>
                <a:t>(0-)</a:t>
              </a:r>
              <a:endParaRPr lang="en-US" altLang="zh-CN" sz="2000" baseline="-25000"/>
            </a:p>
          </p:txBody>
        </p:sp>
        <p:sp>
          <p:nvSpPr>
            <p:cNvPr id="53277" name="Text Box 29"/>
            <p:cNvSpPr txBox="1">
              <a:spLocks noChangeArrowheads="1"/>
            </p:cNvSpPr>
            <p:nvPr/>
          </p:nvSpPr>
          <p:spPr bwMode="auto">
            <a:xfrm>
              <a:off x="4176" y="2784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grpSp>
          <p:nvGrpSpPr>
            <p:cNvPr id="53278" name="Group 30"/>
            <p:cNvGrpSpPr>
              <a:grpSpLocks/>
            </p:cNvGrpSpPr>
            <p:nvPr/>
          </p:nvGrpSpPr>
          <p:grpSpPr bwMode="auto">
            <a:xfrm>
              <a:off x="4044" y="3708"/>
              <a:ext cx="192" cy="48"/>
              <a:chOff x="960" y="2688"/>
              <a:chExt cx="192" cy="48"/>
            </a:xfrm>
          </p:grpSpPr>
          <p:sp>
            <p:nvSpPr>
              <p:cNvPr id="53279" name="Line 31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Line 32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4092" y="280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Freeform 34"/>
            <p:cNvSpPr>
              <a:spLocks/>
            </p:cNvSpPr>
            <p:nvPr/>
          </p:nvSpPr>
          <p:spPr bwMode="auto">
            <a:xfrm>
              <a:off x="4140" y="3048"/>
              <a:ext cx="1" cy="660"/>
            </a:xfrm>
            <a:custGeom>
              <a:avLst/>
              <a:gdLst>
                <a:gd name="T0" fmla="*/ 0 w 1"/>
                <a:gd name="T1" fmla="*/ 0 h 660"/>
                <a:gd name="T2" fmla="*/ 0 w 1"/>
                <a:gd name="T3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60">
                  <a:moveTo>
                    <a:pt x="0" y="0"/>
                  </a:moveTo>
                  <a:lnTo>
                    <a:pt x="0" y="66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Freeform 35"/>
            <p:cNvSpPr>
              <a:spLocks/>
            </p:cNvSpPr>
            <p:nvPr/>
          </p:nvSpPr>
          <p:spPr bwMode="auto">
            <a:xfrm>
              <a:off x="4136" y="2448"/>
              <a:ext cx="4" cy="368"/>
            </a:xfrm>
            <a:custGeom>
              <a:avLst/>
              <a:gdLst>
                <a:gd name="T0" fmla="*/ 0 w 4"/>
                <a:gd name="T1" fmla="*/ 0 h 368"/>
                <a:gd name="T2" fmla="*/ 4 w 4"/>
                <a:gd name="T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368">
                  <a:moveTo>
                    <a:pt x="0" y="0"/>
                  </a:moveTo>
                  <a:lnTo>
                    <a:pt x="4" y="3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36"/>
            <p:cNvSpPr>
              <a:spLocks noChangeShapeType="1"/>
            </p:cNvSpPr>
            <p:nvPr/>
          </p:nvSpPr>
          <p:spPr bwMode="auto">
            <a:xfrm>
              <a:off x="4140" y="375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744" y="3410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</a:p>
          </p:txBody>
        </p:sp>
        <p:sp>
          <p:nvSpPr>
            <p:cNvPr id="53286" name="Text Box 38"/>
            <p:cNvSpPr txBox="1">
              <a:spLocks noChangeArrowheads="1"/>
            </p:cNvSpPr>
            <p:nvPr/>
          </p:nvSpPr>
          <p:spPr bwMode="auto">
            <a:xfrm>
              <a:off x="3792" y="302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53287" name="Text Box 39"/>
            <p:cNvSpPr txBox="1">
              <a:spLocks noChangeArrowheads="1"/>
            </p:cNvSpPr>
            <p:nvPr/>
          </p:nvSpPr>
          <p:spPr bwMode="auto">
            <a:xfrm>
              <a:off x="4176" y="33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53288" name="Oval 40"/>
            <p:cNvSpPr>
              <a:spLocks noChangeAspect="1" noChangeArrowheads="1"/>
            </p:cNvSpPr>
            <p:nvPr/>
          </p:nvSpPr>
          <p:spPr bwMode="auto">
            <a:xfrm>
              <a:off x="4020" y="3276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Rectangle 41"/>
            <p:cNvSpPr>
              <a:spLocks noChangeArrowheads="1"/>
            </p:cNvSpPr>
            <p:nvPr/>
          </p:nvSpPr>
          <p:spPr bwMode="auto">
            <a:xfrm flipV="1">
              <a:off x="4981" y="3636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/>
          </p:nvSpPr>
          <p:spPr bwMode="auto">
            <a:xfrm>
              <a:off x="5025" y="3024"/>
              <a:ext cx="4" cy="612"/>
            </a:xfrm>
            <a:custGeom>
              <a:avLst/>
              <a:gdLst>
                <a:gd name="T0" fmla="*/ 4 w 4"/>
                <a:gd name="T1" fmla="*/ 612 h 612"/>
                <a:gd name="T2" fmla="*/ 0 w 4"/>
                <a:gd name="T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612">
                  <a:moveTo>
                    <a:pt x="4" y="612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/>
          </p:nvSpPr>
          <p:spPr bwMode="auto">
            <a:xfrm>
              <a:off x="5029" y="2448"/>
              <a:ext cx="1" cy="296"/>
            </a:xfrm>
            <a:custGeom>
              <a:avLst/>
              <a:gdLst>
                <a:gd name="T0" fmla="*/ 0 w 1"/>
                <a:gd name="T1" fmla="*/ 296 h 296"/>
                <a:gd name="T2" fmla="*/ 1 w 1"/>
                <a:gd name="T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96">
                  <a:moveTo>
                    <a:pt x="0" y="296"/>
                  </a:moveTo>
                  <a:lnTo>
                    <a:pt x="1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Text Box 44"/>
            <p:cNvSpPr txBox="1">
              <a:spLocks noChangeArrowheads="1"/>
            </p:cNvSpPr>
            <p:nvPr/>
          </p:nvSpPr>
          <p:spPr bwMode="auto">
            <a:xfrm flipV="1">
              <a:off x="5088" y="337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53293" name="Text Box 45"/>
            <p:cNvSpPr txBox="1">
              <a:spLocks noChangeArrowheads="1"/>
            </p:cNvSpPr>
            <p:nvPr/>
          </p:nvSpPr>
          <p:spPr bwMode="auto">
            <a:xfrm flipV="1">
              <a:off x="5088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53294" name="Oval 46"/>
            <p:cNvSpPr>
              <a:spLocks noChangeAspect="1" noChangeArrowheads="1"/>
            </p:cNvSpPr>
            <p:nvPr/>
          </p:nvSpPr>
          <p:spPr bwMode="auto">
            <a:xfrm flipV="1">
              <a:off x="4909" y="3217"/>
              <a:ext cx="227" cy="22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Freeform 47"/>
            <p:cNvSpPr>
              <a:spLocks/>
            </p:cNvSpPr>
            <p:nvPr/>
          </p:nvSpPr>
          <p:spPr bwMode="auto">
            <a:xfrm>
              <a:off x="4152" y="2448"/>
              <a:ext cx="873" cy="1"/>
            </a:xfrm>
            <a:custGeom>
              <a:avLst/>
              <a:gdLst>
                <a:gd name="T0" fmla="*/ 0 w 873"/>
                <a:gd name="T1" fmla="*/ 0 h 1"/>
                <a:gd name="T2" fmla="*/ 873 w 873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3" h="1">
                  <a:moveTo>
                    <a:pt x="0" y="0"/>
                  </a:moveTo>
                  <a:lnTo>
                    <a:pt x="873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Freeform 48"/>
            <p:cNvSpPr>
              <a:spLocks/>
            </p:cNvSpPr>
            <p:nvPr/>
          </p:nvSpPr>
          <p:spPr bwMode="auto">
            <a:xfrm>
              <a:off x="4128" y="4044"/>
              <a:ext cx="901" cy="1"/>
            </a:xfrm>
            <a:custGeom>
              <a:avLst/>
              <a:gdLst>
                <a:gd name="T0" fmla="*/ 0 w 901"/>
                <a:gd name="T1" fmla="*/ 0 h 1"/>
                <a:gd name="T2" fmla="*/ 901 w 90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1">
                  <a:moveTo>
                    <a:pt x="0" y="0"/>
                  </a:moveTo>
                  <a:lnTo>
                    <a:pt x="901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Text Box 49"/>
            <p:cNvSpPr txBox="1">
              <a:spLocks noChangeArrowheads="1"/>
            </p:cNvSpPr>
            <p:nvPr/>
          </p:nvSpPr>
          <p:spPr bwMode="auto">
            <a:xfrm>
              <a:off x="5078" y="27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</a:t>
              </a:r>
            </a:p>
          </p:txBody>
        </p:sp>
        <p:grpSp>
          <p:nvGrpSpPr>
            <p:cNvPr id="53298" name="Group 50"/>
            <p:cNvGrpSpPr>
              <a:grpSpLocks/>
            </p:cNvGrpSpPr>
            <p:nvPr/>
          </p:nvGrpSpPr>
          <p:grpSpPr bwMode="auto">
            <a:xfrm>
              <a:off x="4248" y="3180"/>
              <a:ext cx="519" cy="435"/>
              <a:chOff x="4368" y="2736"/>
              <a:chExt cx="519" cy="435"/>
            </a:xfrm>
          </p:grpSpPr>
          <p:sp>
            <p:nvSpPr>
              <p:cNvPr id="53299" name="Text Box 51"/>
              <p:cNvSpPr txBox="1">
                <a:spLocks noChangeArrowheads="1"/>
              </p:cNvSpPr>
              <p:nvPr/>
            </p:nvSpPr>
            <p:spPr bwMode="auto">
              <a:xfrm>
                <a:off x="4368" y="2736"/>
                <a:ext cx="5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(0-)</a:t>
                </a:r>
                <a:endParaRPr lang="en-US" altLang="zh-CN" sz="2000" baseline="-25000"/>
              </a:p>
            </p:txBody>
          </p:sp>
          <p:sp>
            <p:nvSpPr>
              <p:cNvPr id="53300" name="Text Box 52"/>
              <p:cNvSpPr txBox="1">
                <a:spLocks noChangeArrowheads="1"/>
              </p:cNvSpPr>
              <p:nvPr/>
            </p:nvSpPr>
            <p:spPr bwMode="auto">
              <a:xfrm>
                <a:off x="4500" y="29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S</a:t>
                </a:r>
              </a:p>
            </p:txBody>
          </p:sp>
          <p:sp>
            <p:nvSpPr>
              <p:cNvPr id="53301" name="Freeform 53"/>
              <p:cNvSpPr>
                <a:spLocks/>
              </p:cNvSpPr>
              <p:nvPr/>
            </p:nvSpPr>
            <p:spPr bwMode="auto">
              <a:xfrm>
                <a:off x="4440" y="2964"/>
                <a:ext cx="396" cy="1"/>
              </a:xfrm>
              <a:custGeom>
                <a:avLst/>
                <a:gdLst>
                  <a:gd name="T0" fmla="*/ 0 w 396"/>
                  <a:gd name="T1" fmla="*/ 0 h 1"/>
                  <a:gd name="T2" fmla="*/ 396 w 39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6" h="1">
                    <a:moveTo>
                      <a:pt x="0" y="0"/>
                    </a:moveTo>
                    <a:lnTo>
                      <a:pt x="39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02" name="Text Box 54"/>
            <p:cNvSpPr txBox="1">
              <a:spLocks noChangeArrowheads="1"/>
            </p:cNvSpPr>
            <p:nvPr/>
          </p:nvSpPr>
          <p:spPr bwMode="auto">
            <a:xfrm>
              <a:off x="4140" y="302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53303" name="Text Box 55"/>
            <p:cNvSpPr txBox="1">
              <a:spLocks noChangeArrowheads="1"/>
            </p:cNvSpPr>
            <p:nvPr/>
          </p:nvSpPr>
          <p:spPr bwMode="auto">
            <a:xfrm>
              <a:off x="379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  <p:sp>
          <p:nvSpPr>
            <p:cNvPr id="53304" name="Text Box 56"/>
            <p:cNvSpPr txBox="1">
              <a:spLocks noChangeArrowheads="1"/>
            </p:cNvSpPr>
            <p:nvPr/>
          </p:nvSpPr>
          <p:spPr bwMode="auto">
            <a:xfrm>
              <a:off x="4670" y="3640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sp>
          <p:nvSpPr>
            <p:cNvPr id="53305" name="Text Box 57"/>
            <p:cNvSpPr txBox="1">
              <a:spLocks noChangeArrowheads="1"/>
            </p:cNvSpPr>
            <p:nvPr/>
          </p:nvSpPr>
          <p:spPr bwMode="auto">
            <a:xfrm>
              <a:off x="4214" y="3600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1/S</a:t>
              </a:r>
            </a:p>
          </p:txBody>
        </p:sp>
      </p:grpSp>
      <p:grpSp>
        <p:nvGrpSpPr>
          <p:cNvPr id="53306" name="Group 58"/>
          <p:cNvGrpSpPr>
            <a:grpSpLocks/>
          </p:cNvGrpSpPr>
          <p:nvPr/>
        </p:nvGrpSpPr>
        <p:grpSpPr bwMode="auto">
          <a:xfrm>
            <a:off x="1974850" y="4568825"/>
            <a:ext cx="3302000" cy="777875"/>
            <a:chOff x="558" y="1248"/>
            <a:chExt cx="2080" cy="490"/>
          </a:xfrm>
        </p:grpSpPr>
        <p:grpSp>
          <p:nvGrpSpPr>
            <p:cNvPr id="53307" name="Group 59"/>
            <p:cNvGrpSpPr>
              <a:grpSpLocks/>
            </p:cNvGrpSpPr>
            <p:nvPr/>
          </p:nvGrpSpPr>
          <p:grpSpPr bwMode="auto">
            <a:xfrm>
              <a:off x="708" y="1248"/>
              <a:ext cx="1930" cy="490"/>
              <a:chOff x="1622" y="2841"/>
              <a:chExt cx="1930" cy="490"/>
            </a:xfrm>
          </p:grpSpPr>
          <p:sp>
            <p:nvSpPr>
              <p:cNvPr id="53308" name="Text Box 60"/>
              <p:cNvSpPr txBox="1">
                <a:spLocks noChangeArrowheads="1"/>
              </p:cNvSpPr>
              <p:nvPr/>
            </p:nvSpPr>
            <p:spPr bwMode="auto">
              <a:xfrm>
                <a:off x="1622" y="2841"/>
                <a:ext cx="19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Su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(0-)+2u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(0-)</a:t>
                </a:r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–</a:t>
                </a:r>
                <a:r>
                  <a:rPr lang="en-US" altLang="zh-CN" sz="2000" i="1"/>
                  <a:t>i</a:t>
                </a:r>
                <a:r>
                  <a:rPr lang="en-US" altLang="zh-CN" sz="2000" baseline="-25000"/>
                  <a:t>L</a:t>
                </a:r>
                <a:r>
                  <a:rPr lang="en-US" altLang="zh-CN" sz="2000"/>
                  <a:t>(0-)</a:t>
                </a:r>
              </a:p>
            </p:txBody>
          </p:sp>
          <p:sp>
            <p:nvSpPr>
              <p:cNvPr id="53309" name="Text Box 61"/>
              <p:cNvSpPr txBox="1">
                <a:spLocks noChangeArrowheads="1"/>
              </p:cNvSpPr>
              <p:nvPr/>
            </p:nvSpPr>
            <p:spPr bwMode="auto">
              <a:xfrm>
                <a:off x="2018" y="3081"/>
                <a:ext cx="9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</a:t>
                </a:r>
                <a:r>
                  <a:rPr lang="en-US" altLang="zh-CN" sz="2000" baseline="30000"/>
                  <a:t>2</a:t>
                </a:r>
                <a:r>
                  <a:rPr lang="en-US" altLang="zh-CN" sz="2000"/>
                  <a:t>+2S+1</a:t>
                </a:r>
              </a:p>
            </p:txBody>
          </p:sp>
          <p:sp>
            <p:nvSpPr>
              <p:cNvPr id="53310" name="Freeform 62"/>
              <p:cNvSpPr>
                <a:spLocks/>
              </p:cNvSpPr>
              <p:nvPr/>
            </p:nvSpPr>
            <p:spPr bwMode="auto">
              <a:xfrm>
                <a:off x="1680" y="3096"/>
                <a:ext cx="1548" cy="1"/>
              </a:xfrm>
              <a:custGeom>
                <a:avLst/>
                <a:gdLst>
                  <a:gd name="T0" fmla="*/ 0 w 1548"/>
                  <a:gd name="T1" fmla="*/ 0 h 1"/>
                  <a:gd name="T2" fmla="*/ 1548 w 154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8" h="1">
                    <a:moveTo>
                      <a:pt x="0" y="0"/>
                    </a:moveTo>
                    <a:lnTo>
                      <a:pt x="1548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11" name="Text Box 63"/>
            <p:cNvSpPr txBox="1">
              <a:spLocks noChangeArrowheads="1"/>
            </p:cNvSpPr>
            <p:nvPr/>
          </p:nvSpPr>
          <p:spPr bwMode="auto">
            <a:xfrm>
              <a:off x="558" y="135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</p:grpSp>
      <p:grpSp>
        <p:nvGrpSpPr>
          <p:cNvPr id="53347" name="Group 99"/>
          <p:cNvGrpSpPr>
            <a:grpSpLocks/>
          </p:cNvGrpSpPr>
          <p:nvPr/>
        </p:nvGrpSpPr>
        <p:grpSpPr bwMode="auto">
          <a:xfrm>
            <a:off x="762000" y="1257300"/>
            <a:ext cx="3124200" cy="1716088"/>
            <a:chOff x="3648" y="786"/>
            <a:chExt cx="1968" cy="1081"/>
          </a:xfrm>
        </p:grpSpPr>
        <p:sp>
          <p:nvSpPr>
            <p:cNvPr id="53315" name="Text Box 67"/>
            <p:cNvSpPr txBox="1">
              <a:spLocks noChangeArrowheads="1"/>
            </p:cNvSpPr>
            <p:nvPr/>
          </p:nvSpPr>
          <p:spPr bwMode="auto">
            <a:xfrm>
              <a:off x="4536" y="990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grpSp>
          <p:nvGrpSpPr>
            <p:cNvPr id="53316" name="Group 68"/>
            <p:cNvGrpSpPr>
              <a:grpSpLocks/>
            </p:cNvGrpSpPr>
            <p:nvPr/>
          </p:nvGrpSpPr>
          <p:grpSpPr bwMode="auto">
            <a:xfrm>
              <a:off x="3648" y="1206"/>
              <a:ext cx="240" cy="227"/>
              <a:chOff x="1479" y="1536"/>
              <a:chExt cx="240" cy="227"/>
            </a:xfrm>
          </p:grpSpPr>
          <p:sp>
            <p:nvSpPr>
              <p:cNvPr id="53317" name="Oval 69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8" name="Line 70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319" name="Group 71"/>
            <p:cNvGrpSpPr>
              <a:grpSpLocks/>
            </p:cNvGrpSpPr>
            <p:nvPr/>
          </p:nvGrpSpPr>
          <p:grpSpPr bwMode="auto">
            <a:xfrm>
              <a:off x="4416" y="1518"/>
              <a:ext cx="192" cy="48"/>
              <a:chOff x="960" y="2688"/>
              <a:chExt cx="192" cy="48"/>
            </a:xfrm>
          </p:grpSpPr>
          <p:sp>
            <p:nvSpPr>
              <p:cNvPr id="53320" name="Line 72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1" name="Line 73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22" name="Rectangle 74"/>
            <p:cNvSpPr>
              <a:spLocks noChangeArrowheads="1"/>
            </p:cNvSpPr>
            <p:nvPr/>
          </p:nvSpPr>
          <p:spPr bwMode="auto">
            <a:xfrm>
              <a:off x="4464" y="97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323" name="Group 75"/>
            <p:cNvGrpSpPr>
              <a:grpSpLocks/>
            </p:cNvGrpSpPr>
            <p:nvPr/>
          </p:nvGrpSpPr>
          <p:grpSpPr bwMode="auto">
            <a:xfrm>
              <a:off x="5124" y="966"/>
              <a:ext cx="79" cy="292"/>
              <a:chOff x="3340" y="2927"/>
              <a:chExt cx="79" cy="292"/>
            </a:xfrm>
          </p:grpSpPr>
          <p:sp>
            <p:nvSpPr>
              <p:cNvPr id="53324" name="Freeform 76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5" name="Freeform 77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6" name="Freeform 78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27" name="Rectangle 79"/>
            <p:cNvSpPr>
              <a:spLocks noChangeArrowheads="1"/>
            </p:cNvSpPr>
            <p:nvPr/>
          </p:nvSpPr>
          <p:spPr bwMode="auto">
            <a:xfrm>
              <a:off x="5076" y="143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8" name="Line 80"/>
            <p:cNvSpPr>
              <a:spLocks noChangeShapeType="1"/>
            </p:cNvSpPr>
            <p:nvPr/>
          </p:nvSpPr>
          <p:spPr bwMode="auto">
            <a:xfrm>
              <a:off x="4512" y="12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Freeform 81"/>
            <p:cNvSpPr>
              <a:spLocks/>
            </p:cNvSpPr>
            <p:nvPr/>
          </p:nvSpPr>
          <p:spPr bwMode="auto">
            <a:xfrm>
              <a:off x="5124" y="1262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Freeform 82"/>
            <p:cNvSpPr>
              <a:spLocks/>
            </p:cNvSpPr>
            <p:nvPr/>
          </p:nvSpPr>
          <p:spPr bwMode="auto">
            <a:xfrm>
              <a:off x="5120" y="1678"/>
              <a:ext cx="1" cy="184"/>
            </a:xfrm>
            <a:custGeom>
              <a:avLst/>
              <a:gdLst>
                <a:gd name="T0" fmla="*/ 0 w 1"/>
                <a:gd name="T1" fmla="*/ 0 h 184"/>
                <a:gd name="T2" fmla="*/ 0 w 1"/>
                <a:gd name="T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4">
                  <a:moveTo>
                    <a:pt x="0" y="0"/>
                  </a:moveTo>
                  <a:lnTo>
                    <a:pt x="0" y="18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Freeform 83"/>
            <p:cNvSpPr>
              <a:spLocks/>
            </p:cNvSpPr>
            <p:nvPr/>
          </p:nvSpPr>
          <p:spPr bwMode="auto">
            <a:xfrm>
              <a:off x="5124" y="794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Freeform 84"/>
            <p:cNvSpPr>
              <a:spLocks/>
            </p:cNvSpPr>
            <p:nvPr/>
          </p:nvSpPr>
          <p:spPr bwMode="auto">
            <a:xfrm>
              <a:off x="4512" y="790"/>
              <a:ext cx="1" cy="188"/>
            </a:xfrm>
            <a:custGeom>
              <a:avLst/>
              <a:gdLst>
                <a:gd name="T0" fmla="*/ 0 w 1"/>
                <a:gd name="T1" fmla="*/ 0 h 188"/>
                <a:gd name="T2" fmla="*/ 0 w 1"/>
                <a:gd name="T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85"/>
            <p:cNvSpPr>
              <a:spLocks noChangeShapeType="1"/>
            </p:cNvSpPr>
            <p:nvPr/>
          </p:nvSpPr>
          <p:spPr bwMode="auto">
            <a:xfrm>
              <a:off x="4512" y="157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Freeform 86"/>
            <p:cNvSpPr>
              <a:spLocks/>
            </p:cNvSpPr>
            <p:nvPr/>
          </p:nvSpPr>
          <p:spPr bwMode="auto">
            <a:xfrm>
              <a:off x="3772" y="786"/>
              <a:ext cx="1" cy="424"/>
            </a:xfrm>
            <a:custGeom>
              <a:avLst/>
              <a:gdLst>
                <a:gd name="T0" fmla="*/ 0 w 1"/>
                <a:gd name="T1" fmla="*/ 0 h 424"/>
                <a:gd name="T2" fmla="*/ 1 w 1"/>
                <a:gd name="T3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1" y="4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Freeform 87"/>
            <p:cNvSpPr>
              <a:spLocks/>
            </p:cNvSpPr>
            <p:nvPr/>
          </p:nvSpPr>
          <p:spPr bwMode="auto">
            <a:xfrm>
              <a:off x="3768" y="1422"/>
              <a:ext cx="1" cy="44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Freeform 88"/>
            <p:cNvSpPr>
              <a:spLocks/>
            </p:cNvSpPr>
            <p:nvPr/>
          </p:nvSpPr>
          <p:spPr bwMode="auto">
            <a:xfrm>
              <a:off x="3772" y="790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Freeform 89"/>
            <p:cNvSpPr>
              <a:spLocks/>
            </p:cNvSpPr>
            <p:nvPr/>
          </p:nvSpPr>
          <p:spPr bwMode="auto">
            <a:xfrm>
              <a:off x="3768" y="1866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Text Box 90"/>
            <p:cNvSpPr txBox="1">
              <a:spLocks noChangeArrowheads="1"/>
            </p:cNvSpPr>
            <p:nvPr/>
          </p:nvSpPr>
          <p:spPr bwMode="auto">
            <a:xfrm>
              <a:off x="5160" y="98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1H</a:t>
              </a:r>
            </a:p>
          </p:txBody>
        </p:sp>
        <p:sp>
          <p:nvSpPr>
            <p:cNvPr id="53339" name="Text Box 91"/>
            <p:cNvSpPr txBox="1">
              <a:spLocks noChangeArrowheads="1"/>
            </p:cNvSpPr>
            <p:nvPr/>
          </p:nvSpPr>
          <p:spPr bwMode="auto">
            <a:xfrm>
              <a:off x="5136" y="143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sp>
          <p:nvSpPr>
            <p:cNvPr id="53340" name="Text Box 92"/>
            <p:cNvSpPr txBox="1">
              <a:spLocks noChangeArrowheads="1"/>
            </p:cNvSpPr>
            <p:nvPr/>
          </p:nvSpPr>
          <p:spPr bwMode="auto">
            <a:xfrm>
              <a:off x="4560" y="14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1F</a:t>
              </a:r>
            </a:p>
          </p:txBody>
        </p:sp>
        <p:sp>
          <p:nvSpPr>
            <p:cNvPr id="53341" name="Line 93"/>
            <p:cNvSpPr>
              <a:spLocks noChangeShapeType="1"/>
            </p:cNvSpPr>
            <p:nvPr/>
          </p:nvSpPr>
          <p:spPr bwMode="auto">
            <a:xfrm flipV="1">
              <a:off x="3774" y="8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Text Box 94"/>
            <p:cNvSpPr txBox="1">
              <a:spLocks noChangeArrowheads="1"/>
            </p:cNvSpPr>
            <p:nvPr/>
          </p:nvSpPr>
          <p:spPr bwMode="auto">
            <a:xfrm>
              <a:off x="3870" y="11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</a:p>
          </p:txBody>
        </p:sp>
        <p:sp>
          <p:nvSpPr>
            <p:cNvPr id="53343" name="Text Box 95"/>
            <p:cNvSpPr txBox="1">
              <a:spLocks noChangeArrowheads="1"/>
            </p:cNvSpPr>
            <p:nvPr/>
          </p:nvSpPr>
          <p:spPr bwMode="auto">
            <a:xfrm>
              <a:off x="4142" y="1419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</a:p>
          </p:txBody>
        </p:sp>
        <p:sp>
          <p:nvSpPr>
            <p:cNvPr id="53344" name="Text Box 96"/>
            <p:cNvSpPr txBox="1">
              <a:spLocks noChangeArrowheads="1"/>
            </p:cNvSpPr>
            <p:nvPr/>
          </p:nvSpPr>
          <p:spPr bwMode="auto">
            <a:xfrm>
              <a:off x="4200" y="121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53345" name="Text Box 97"/>
            <p:cNvSpPr txBox="1">
              <a:spLocks noChangeArrowheads="1"/>
            </p:cNvSpPr>
            <p:nvPr/>
          </p:nvSpPr>
          <p:spPr bwMode="auto">
            <a:xfrm>
              <a:off x="4212" y="15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</p:grpSp>
      <p:grpSp>
        <p:nvGrpSpPr>
          <p:cNvPr id="53348" name="Group 100"/>
          <p:cNvGrpSpPr>
            <a:grpSpLocks/>
          </p:cNvGrpSpPr>
          <p:nvPr/>
        </p:nvGrpSpPr>
        <p:grpSpPr bwMode="auto">
          <a:xfrm>
            <a:off x="1981200" y="5580063"/>
            <a:ext cx="3254375" cy="782637"/>
            <a:chOff x="2440" y="1584"/>
            <a:chExt cx="2050" cy="493"/>
          </a:xfrm>
        </p:grpSpPr>
        <p:sp>
          <p:nvSpPr>
            <p:cNvPr id="53349" name="Text Box 101"/>
            <p:cNvSpPr txBox="1">
              <a:spLocks noChangeArrowheads="1"/>
            </p:cNvSpPr>
            <p:nvPr/>
          </p:nvSpPr>
          <p:spPr bwMode="auto">
            <a:xfrm>
              <a:off x="2612" y="1592"/>
              <a:ext cx="11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  <a:r>
                <a:rPr lang="en-US" altLang="zh-CN" sz="2000"/>
                <a:t>(0-)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 sz="2000" i="1"/>
                <a:t>i</a:t>
              </a:r>
              <a:r>
                <a:rPr lang="en-US" altLang="zh-CN" sz="2000" baseline="-25000"/>
                <a:t>L</a:t>
              </a:r>
              <a:r>
                <a:rPr lang="en-US" altLang="zh-CN" sz="2000"/>
                <a:t>(0-)</a:t>
              </a:r>
            </a:p>
          </p:txBody>
        </p:sp>
        <p:sp>
          <p:nvSpPr>
            <p:cNvPr id="53350" name="Text Box 102"/>
            <p:cNvSpPr txBox="1">
              <a:spLocks noChangeArrowheads="1"/>
            </p:cNvSpPr>
            <p:nvPr/>
          </p:nvSpPr>
          <p:spPr bwMode="auto">
            <a:xfrm>
              <a:off x="2816" y="1827"/>
              <a:ext cx="8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(S+1)</a:t>
              </a:r>
              <a:r>
                <a:rPr lang="en-US" altLang="zh-CN" sz="2000" baseline="30000"/>
                <a:t>2</a:t>
              </a:r>
            </a:p>
          </p:txBody>
        </p:sp>
        <p:sp>
          <p:nvSpPr>
            <p:cNvPr id="53351" name="Line 103"/>
            <p:cNvSpPr>
              <a:spLocks noChangeShapeType="1"/>
            </p:cNvSpPr>
            <p:nvPr/>
          </p:nvSpPr>
          <p:spPr bwMode="auto">
            <a:xfrm>
              <a:off x="2658" y="184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52" name="Group 104"/>
            <p:cNvGrpSpPr>
              <a:grpSpLocks/>
            </p:cNvGrpSpPr>
            <p:nvPr/>
          </p:nvGrpSpPr>
          <p:grpSpPr bwMode="auto">
            <a:xfrm>
              <a:off x="3674" y="1584"/>
              <a:ext cx="816" cy="485"/>
              <a:chOff x="3550" y="1251"/>
              <a:chExt cx="816" cy="485"/>
            </a:xfrm>
          </p:grpSpPr>
          <p:sp>
            <p:nvSpPr>
              <p:cNvPr id="53353" name="Text Box 105"/>
              <p:cNvSpPr txBox="1">
                <a:spLocks noChangeArrowheads="1"/>
              </p:cNvSpPr>
              <p:nvPr/>
            </p:nvSpPr>
            <p:spPr bwMode="auto">
              <a:xfrm>
                <a:off x="3550" y="1251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(0-)</a:t>
                </a:r>
              </a:p>
            </p:txBody>
          </p:sp>
          <p:sp>
            <p:nvSpPr>
              <p:cNvPr id="53354" name="Text Box 106"/>
              <p:cNvSpPr txBox="1">
                <a:spLocks noChangeArrowheads="1"/>
              </p:cNvSpPr>
              <p:nvPr/>
            </p:nvSpPr>
            <p:spPr bwMode="auto">
              <a:xfrm>
                <a:off x="3622" y="148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S+1</a:t>
                </a:r>
                <a:endParaRPr lang="en-US" altLang="zh-CN" sz="2000" baseline="30000"/>
              </a:p>
            </p:txBody>
          </p:sp>
          <p:sp>
            <p:nvSpPr>
              <p:cNvPr id="53355" name="Freeform 107"/>
              <p:cNvSpPr>
                <a:spLocks/>
              </p:cNvSpPr>
              <p:nvPr/>
            </p:nvSpPr>
            <p:spPr bwMode="auto">
              <a:xfrm>
                <a:off x="3596" y="1501"/>
                <a:ext cx="458" cy="2"/>
              </a:xfrm>
              <a:custGeom>
                <a:avLst/>
                <a:gdLst>
                  <a:gd name="T0" fmla="*/ 0 w 458"/>
                  <a:gd name="T1" fmla="*/ 0 h 2"/>
                  <a:gd name="T2" fmla="*/ 458 w 458"/>
                  <a:gd name="T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8" h="2">
                    <a:moveTo>
                      <a:pt x="0" y="0"/>
                    </a:moveTo>
                    <a:lnTo>
                      <a:pt x="458" y="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56" name="Text Box 108"/>
            <p:cNvSpPr txBox="1">
              <a:spLocks noChangeArrowheads="1"/>
            </p:cNvSpPr>
            <p:nvPr/>
          </p:nvSpPr>
          <p:spPr bwMode="auto">
            <a:xfrm>
              <a:off x="2440" y="1690"/>
              <a:ext cx="1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                    +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2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4" name="Text Box 196"/>
          <p:cNvSpPr txBox="1">
            <a:spLocks noChangeArrowheads="1"/>
          </p:cNvSpPr>
          <p:nvPr/>
        </p:nvSpPr>
        <p:spPr bwMode="auto">
          <a:xfrm>
            <a:off x="838200" y="2032000"/>
            <a:ext cx="580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(t)=u</a:t>
            </a:r>
            <a:r>
              <a:rPr lang="en-US" altLang="zh-CN" baseline="-25000"/>
              <a:t>C</a:t>
            </a:r>
            <a:r>
              <a:rPr lang="en-US" altLang="zh-CN"/>
              <a:t>(0-)e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–t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+[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(0-)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–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(0-)]te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–t </a:t>
            </a:r>
          </a:p>
        </p:txBody>
      </p:sp>
      <p:sp>
        <p:nvSpPr>
          <p:cNvPr id="27921" name="Text Box 273"/>
          <p:cNvSpPr txBox="1">
            <a:spLocks noChangeArrowheads="1"/>
          </p:cNvSpPr>
          <p:nvPr/>
        </p:nvSpPr>
        <p:spPr bwMode="auto">
          <a:xfrm>
            <a:off x="800100" y="26289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</a:t>
            </a:r>
            <a:r>
              <a:rPr lang="zh-CN" altLang="en-US">
                <a:ea typeface="楷体_GB2312" pitchFamily="49" charset="-122"/>
              </a:rPr>
              <a:t>只要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(0-)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/>
              <a:t>i</a:t>
            </a:r>
            <a:r>
              <a:rPr lang="en-US" altLang="zh-CN" baseline="-25000"/>
              <a:t>L</a:t>
            </a:r>
            <a:r>
              <a:rPr lang="en-US" altLang="zh-CN"/>
              <a:t>(0-) 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zh-CN" altLang="en-US"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(0-)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/>
              <a:t>i</a:t>
            </a:r>
            <a:r>
              <a:rPr lang="en-US" altLang="zh-CN" baseline="-25000"/>
              <a:t>L</a:t>
            </a:r>
            <a:r>
              <a:rPr lang="en-US" altLang="zh-CN"/>
              <a:t>(0-)</a:t>
            </a:r>
            <a:r>
              <a:rPr lang="zh-CN" altLang="en-US"/>
              <a:t>，</a:t>
            </a:r>
            <a:r>
              <a:rPr lang="en-US" altLang="zh-CN"/>
              <a:t>-1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zh-CN" altLang="en-US">
                <a:ea typeface="楷体_GB2312" pitchFamily="49" charset="-122"/>
              </a:rPr>
              <a:t>的</a:t>
            </a:r>
          </a:p>
          <a:p>
            <a:r>
              <a:rPr lang="zh-CN" altLang="en-US">
                <a:latin typeface="长城宋体" pitchFamily="49" charset="-122"/>
                <a:ea typeface="楷体_GB2312" pitchFamily="49" charset="-122"/>
                <a:sym typeface="Symbol" pitchFamily="18" charset="2"/>
              </a:rPr>
              <a:t>二阶</a:t>
            </a:r>
            <a:r>
              <a:rPr lang="zh-CN" altLang="en-US">
                <a:latin typeface="长城宋体" pitchFamily="49" charset="-122"/>
                <a:ea typeface="楷体_GB2312" pitchFamily="49" charset="-122"/>
              </a:rPr>
              <a:t>固有频率</a:t>
            </a:r>
          </a:p>
        </p:txBody>
      </p:sp>
      <p:sp>
        <p:nvSpPr>
          <p:cNvPr id="27923" name="Text Box 275"/>
          <p:cNvSpPr txBox="1">
            <a:spLocks noChangeArrowheads="1"/>
          </p:cNvSpPr>
          <p:nvPr/>
        </p:nvSpPr>
        <p:spPr bwMode="auto">
          <a:xfrm>
            <a:off x="590550" y="3632200"/>
            <a:ext cx="192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(3)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讨论 </a:t>
            </a:r>
            <a:endParaRPr lang="zh-CN" altLang="en-US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7934" name="Group 286"/>
          <p:cNvGrpSpPr>
            <a:grpSpLocks/>
          </p:cNvGrpSpPr>
          <p:nvPr/>
        </p:nvGrpSpPr>
        <p:grpSpPr bwMode="auto">
          <a:xfrm>
            <a:off x="1752600" y="5157788"/>
            <a:ext cx="5654675" cy="871537"/>
            <a:chOff x="1104" y="3120"/>
            <a:chExt cx="3562" cy="549"/>
          </a:xfrm>
        </p:grpSpPr>
        <p:grpSp>
          <p:nvGrpSpPr>
            <p:cNvPr id="27925" name="Group 277"/>
            <p:cNvGrpSpPr>
              <a:grpSpLocks/>
            </p:cNvGrpSpPr>
            <p:nvPr/>
          </p:nvGrpSpPr>
          <p:grpSpPr bwMode="auto">
            <a:xfrm>
              <a:off x="1104" y="3120"/>
              <a:ext cx="1882" cy="511"/>
              <a:chOff x="1190" y="905"/>
              <a:chExt cx="1882" cy="511"/>
            </a:xfrm>
          </p:grpSpPr>
          <p:sp>
            <p:nvSpPr>
              <p:cNvPr id="27926" name="Text Box 278"/>
              <p:cNvSpPr txBox="1">
                <a:spLocks noChangeArrowheads="1"/>
              </p:cNvSpPr>
              <p:nvPr/>
            </p:nvSpPr>
            <p:spPr bwMode="auto">
              <a:xfrm>
                <a:off x="1190" y="1011"/>
                <a:ext cx="18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(0</a:t>
                </a:r>
                <a:r>
                  <a:rPr lang="en-US" altLang="zh-CN" baseline="30000"/>
                  <a:t>+</a:t>
                </a:r>
                <a:r>
                  <a:rPr lang="en-US" altLang="zh-CN"/>
                  <a:t>)=</a:t>
                </a:r>
                <a:r>
                  <a:rPr lang="en-US" altLang="zh-CN">
                    <a:sym typeface="Symbol" pitchFamily="18" charset="2"/>
                  </a:rPr>
                  <a:t>  (t)dt=1 </a:t>
                </a:r>
              </a:p>
            </p:txBody>
          </p:sp>
          <p:sp>
            <p:nvSpPr>
              <p:cNvPr id="27927" name="Text Box 279"/>
              <p:cNvSpPr txBox="1">
                <a:spLocks noChangeArrowheads="1"/>
              </p:cNvSpPr>
              <p:nvPr/>
            </p:nvSpPr>
            <p:spPr bwMode="auto">
              <a:xfrm>
                <a:off x="1898" y="1166"/>
                <a:ext cx="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0-</a:t>
                </a:r>
              </a:p>
            </p:txBody>
          </p:sp>
          <p:sp>
            <p:nvSpPr>
              <p:cNvPr id="27928" name="Text Box 280"/>
              <p:cNvSpPr txBox="1">
                <a:spLocks noChangeArrowheads="1"/>
              </p:cNvSpPr>
              <p:nvPr/>
            </p:nvSpPr>
            <p:spPr bwMode="auto">
              <a:xfrm>
                <a:off x="1920" y="905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0</a:t>
                </a:r>
                <a:r>
                  <a:rPr lang="en-US" altLang="zh-CN" sz="2000" baseline="30000"/>
                  <a:t>+</a:t>
                </a:r>
              </a:p>
            </p:txBody>
          </p:sp>
        </p:grpSp>
        <p:sp>
          <p:nvSpPr>
            <p:cNvPr id="27930" name="Text Box 282"/>
            <p:cNvSpPr txBox="1">
              <a:spLocks noChangeArrowheads="1"/>
            </p:cNvSpPr>
            <p:nvPr/>
          </p:nvSpPr>
          <p:spPr bwMode="auto">
            <a:xfrm>
              <a:off x="2784" y="3264"/>
              <a:ext cx="1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L</a:t>
              </a:r>
              <a:r>
                <a:rPr lang="en-US" altLang="zh-CN"/>
                <a:t>(0</a:t>
              </a:r>
              <a:r>
                <a:rPr lang="en-US" altLang="zh-CN" baseline="30000"/>
                <a:t>+</a:t>
              </a:r>
              <a:r>
                <a:rPr lang="en-US" altLang="zh-CN"/>
                <a:t>)=</a:t>
              </a:r>
              <a:r>
                <a:rPr lang="en-US" altLang="zh-CN">
                  <a:sym typeface="Symbol" pitchFamily="18" charset="2"/>
                </a:rPr>
                <a:t>  (t)dt=1 </a:t>
              </a:r>
            </a:p>
          </p:txBody>
        </p:sp>
        <p:sp>
          <p:nvSpPr>
            <p:cNvPr id="27931" name="Text Box 283"/>
            <p:cNvSpPr txBox="1">
              <a:spLocks noChangeArrowheads="1"/>
            </p:cNvSpPr>
            <p:nvPr/>
          </p:nvSpPr>
          <p:spPr bwMode="auto">
            <a:xfrm>
              <a:off x="3396" y="3419"/>
              <a:ext cx="3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0-</a:t>
              </a:r>
            </a:p>
          </p:txBody>
        </p:sp>
        <p:sp>
          <p:nvSpPr>
            <p:cNvPr id="27932" name="Text Box 284"/>
            <p:cNvSpPr txBox="1">
              <a:spLocks noChangeArrowheads="1"/>
            </p:cNvSpPr>
            <p:nvPr/>
          </p:nvSpPr>
          <p:spPr bwMode="auto">
            <a:xfrm>
              <a:off x="3430" y="315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0</a:t>
              </a:r>
              <a:r>
                <a:rPr lang="en-US" altLang="zh-CN" sz="2000" baseline="30000"/>
                <a:t>+</a:t>
              </a:r>
            </a:p>
          </p:txBody>
        </p:sp>
      </p:grpSp>
      <p:sp>
        <p:nvSpPr>
          <p:cNvPr id="27933" name="Text Box 285"/>
          <p:cNvSpPr txBox="1">
            <a:spLocks noChangeArrowheads="1"/>
          </p:cNvSpPr>
          <p:nvPr/>
        </p:nvSpPr>
        <p:spPr bwMode="auto">
          <a:xfrm>
            <a:off x="1219200" y="42926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楷体_GB2312" pitchFamily="49" charset="-122"/>
                <a:sym typeface="Symbol" pitchFamily="18" charset="2"/>
              </a:rPr>
              <a:t>–1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成为</a:t>
            </a:r>
            <a:r>
              <a:rPr lang="en-US" altLang="zh-CN">
                <a:ea typeface="楷体_GB2312" pitchFamily="49" charset="-122"/>
              </a:rPr>
              <a:t>H(S)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的单极点，是因为在求</a:t>
            </a:r>
            <a:r>
              <a:rPr lang="en-US" altLang="zh-CN">
                <a:ea typeface="楷体_GB2312" pitchFamily="49" charset="-122"/>
              </a:rPr>
              <a:t>H(S)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的过程中消去</a:t>
            </a: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了分式中的公因子</a:t>
            </a:r>
            <a:r>
              <a:rPr lang="en-US" altLang="zh-CN">
                <a:ea typeface="楷体_GB2312" pitchFamily="49" charset="-122"/>
              </a:rPr>
              <a:t>(S+1)</a:t>
            </a:r>
          </a:p>
        </p:txBody>
      </p: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1127125" y="6070600"/>
            <a:ext cx="679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恰好使零输入响应中一个指数项的系数为零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grpSp>
        <p:nvGrpSpPr>
          <p:cNvPr id="27936" name="Group 288"/>
          <p:cNvGrpSpPr>
            <a:grpSpLocks/>
          </p:cNvGrpSpPr>
          <p:nvPr/>
        </p:nvGrpSpPr>
        <p:grpSpPr bwMode="auto">
          <a:xfrm>
            <a:off x="5638800" y="696913"/>
            <a:ext cx="3124200" cy="1716087"/>
            <a:chOff x="3648" y="786"/>
            <a:chExt cx="1968" cy="1081"/>
          </a:xfrm>
        </p:grpSpPr>
        <p:sp>
          <p:nvSpPr>
            <p:cNvPr id="27937" name="Text Box 289"/>
            <p:cNvSpPr txBox="1">
              <a:spLocks noChangeArrowheads="1"/>
            </p:cNvSpPr>
            <p:nvPr/>
          </p:nvSpPr>
          <p:spPr bwMode="auto">
            <a:xfrm>
              <a:off x="4536" y="990"/>
              <a:ext cx="4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grpSp>
          <p:nvGrpSpPr>
            <p:cNvPr id="27938" name="Group 290"/>
            <p:cNvGrpSpPr>
              <a:grpSpLocks/>
            </p:cNvGrpSpPr>
            <p:nvPr/>
          </p:nvGrpSpPr>
          <p:grpSpPr bwMode="auto">
            <a:xfrm>
              <a:off x="3648" y="1206"/>
              <a:ext cx="240" cy="227"/>
              <a:chOff x="1479" y="1536"/>
              <a:chExt cx="240" cy="227"/>
            </a:xfrm>
          </p:grpSpPr>
          <p:sp>
            <p:nvSpPr>
              <p:cNvPr id="27939" name="Oval 291"/>
              <p:cNvSpPr>
                <a:spLocks noChangeAspect="1" noChangeArrowheads="1"/>
              </p:cNvSpPr>
              <p:nvPr/>
            </p:nvSpPr>
            <p:spPr bwMode="auto">
              <a:xfrm>
                <a:off x="1488" y="1536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40" name="Line 292"/>
              <p:cNvSpPr>
                <a:spLocks noChangeShapeType="1"/>
              </p:cNvSpPr>
              <p:nvPr/>
            </p:nvSpPr>
            <p:spPr bwMode="auto">
              <a:xfrm>
                <a:off x="1479" y="16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941" name="Group 293"/>
            <p:cNvGrpSpPr>
              <a:grpSpLocks/>
            </p:cNvGrpSpPr>
            <p:nvPr/>
          </p:nvGrpSpPr>
          <p:grpSpPr bwMode="auto">
            <a:xfrm>
              <a:off x="4416" y="1518"/>
              <a:ext cx="192" cy="48"/>
              <a:chOff x="960" y="2688"/>
              <a:chExt cx="192" cy="48"/>
            </a:xfrm>
          </p:grpSpPr>
          <p:sp>
            <p:nvSpPr>
              <p:cNvPr id="27942" name="Line 294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43" name="Line 295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944" name="Rectangle 296"/>
            <p:cNvSpPr>
              <a:spLocks noChangeArrowheads="1"/>
            </p:cNvSpPr>
            <p:nvPr/>
          </p:nvSpPr>
          <p:spPr bwMode="auto">
            <a:xfrm>
              <a:off x="4464" y="978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945" name="Group 297"/>
            <p:cNvGrpSpPr>
              <a:grpSpLocks/>
            </p:cNvGrpSpPr>
            <p:nvPr/>
          </p:nvGrpSpPr>
          <p:grpSpPr bwMode="auto">
            <a:xfrm>
              <a:off x="5124" y="966"/>
              <a:ext cx="79" cy="292"/>
              <a:chOff x="3340" y="2927"/>
              <a:chExt cx="79" cy="292"/>
            </a:xfrm>
          </p:grpSpPr>
          <p:sp>
            <p:nvSpPr>
              <p:cNvPr id="27946" name="Freeform 298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47" name="Freeform 299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48" name="Freeform 300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949" name="Rectangle 301"/>
            <p:cNvSpPr>
              <a:spLocks noChangeArrowheads="1"/>
            </p:cNvSpPr>
            <p:nvPr/>
          </p:nvSpPr>
          <p:spPr bwMode="auto">
            <a:xfrm>
              <a:off x="5076" y="143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50" name="Line 302"/>
            <p:cNvSpPr>
              <a:spLocks noChangeShapeType="1"/>
            </p:cNvSpPr>
            <p:nvPr/>
          </p:nvSpPr>
          <p:spPr bwMode="auto">
            <a:xfrm>
              <a:off x="4512" y="12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1" name="Freeform 303"/>
            <p:cNvSpPr>
              <a:spLocks/>
            </p:cNvSpPr>
            <p:nvPr/>
          </p:nvSpPr>
          <p:spPr bwMode="auto">
            <a:xfrm>
              <a:off x="5124" y="1262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2" name="Freeform 304"/>
            <p:cNvSpPr>
              <a:spLocks/>
            </p:cNvSpPr>
            <p:nvPr/>
          </p:nvSpPr>
          <p:spPr bwMode="auto">
            <a:xfrm>
              <a:off x="5120" y="1678"/>
              <a:ext cx="1" cy="184"/>
            </a:xfrm>
            <a:custGeom>
              <a:avLst/>
              <a:gdLst>
                <a:gd name="T0" fmla="*/ 0 w 1"/>
                <a:gd name="T1" fmla="*/ 0 h 184"/>
                <a:gd name="T2" fmla="*/ 0 w 1"/>
                <a:gd name="T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4">
                  <a:moveTo>
                    <a:pt x="0" y="0"/>
                  </a:moveTo>
                  <a:lnTo>
                    <a:pt x="0" y="18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3" name="Freeform 305"/>
            <p:cNvSpPr>
              <a:spLocks/>
            </p:cNvSpPr>
            <p:nvPr/>
          </p:nvSpPr>
          <p:spPr bwMode="auto">
            <a:xfrm>
              <a:off x="5124" y="794"/>
              <a:ext cx="1" cy="172"/>
            </a:xfrm>
            <a:custGeom>
              <a:avLst/>
              <a:gdLst>
                <a:gd name="T0" fmla="*/ 0 w 1"/>
                <a:gd name="T1" fmla="*/ 0 h 172"/>
                <a:gd name="T2" fmla="*/ 0 w 1"/>
                <a:gd name="T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2">
                  <a:moveTo>
                    <a:pt x="0" y="0"/>
                  </a:moveTo>
                  <a:lnTo>
                    <a:pt x="0" y="1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4" name="Freeform 306"/>
            <p:cNvSpPr>
              <a:spLocks/>
            </p:cNvSpPr>
            <p:nvPr/>
          </p:nvSpPr>
          <p:spPr bwMode="auto">
            <a:xfrm>
              <a:off x="4512" y="790"/>
              <a:ext cx="1" cy="188"/>
            </a:xfrm>
            <a:custGeom>
              <a:avLst/>
              <a:gdLst>
                <a:gd name="T0" fmla="*/ 0 w 1"/>
                <a:gd name="T1" fmla="*/ 0 h 188"/>
                <a:gd name="T2" fmla="*/ 0 w 1"/>
                <a:gd name="T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5" name="Line 307"/>
            <p:cNvSpPr>
              <a:spLocks noChangeShapeType="1"/>
            </p:cNvSpPr>
            <p:nvPr/>
          </p:nvSpPr>
          <p:spPr bwMode="auto">
            <a:xfrm>
              <a:off x="4512" y="157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6" name="Freeform 308"/>
            <p:cNvSpPr>
              <a:spLocks/>
            </p:cNvSpPr>
            <p:nvPr/>
          </p:nvSpPr>
          <p:spPr bwMode="auto">
            <a:xfrm>
              <a:off x="3772" y="786"/>
              <a:ext cx="1" cy="424"/>
            </a:xfrm>
            <a:custGeom>
              <a:avLst/>
              <a:gdLst>
                <a:gd name="T0" fmla="*/ 0 w 1"/>
                <a:gd name="T1" fmla="*/ 0 h 424"/>
                <a:gd name="T2" fmla="*/ 1 w 1"/>
                <a:gd name="T3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24">
                  <a:moveTo>
                    <a:pt x="0" y="0"/>
                  </a:moveTo>
                  <a:lnTo>
                    <a:pt x="1" y="42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7" name="Freeform 309"/>
            <p:cNvSpPr>
              <a:spLocks/>
            </p:cNvSpPr>
            <p:nvPr/>
          </p:nvSpPr>
          <p:spPr bwMode="auto">
            <a:xfrm>
              <a:off x="3768" y="1422"/>
              <a:ext cx="1" cy="440"/>
            </a:xfrm>
            <a:custGeom>
              <a:avLst/>
              <a:gdLst>
                <a:gd name="T0" fmla="*/ 0 w 1"/>
                <a:gd name="T1" fmla="*/ 0 h 440"/>
                <a:gd name="T2" fmla="*/ 0 w 1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40">
                  <a:moveTo>
                    <a:pt x="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8" name="Freeform 310"/>
            <p:cNvSpPr>
              <a:spLocks/>
            </p:cNvSpPr>
            <p:nvPr/>
          </p:nvSpPr>
          <p:spPr bwMode="auto">
            <a:xfrm>
              <a:off x="3772" y="790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59" name="Freeform 311"/>
            <p:cNvSpPr>
              <a:spLocks/>
            </p:cNvSpPr>
            <p:nvPr/>
          </p:nvSpPr>
          <p:spPr bwMode="auto">
            <a:xfrm>
              <a:off x="3768" y="1866"/>
              <a:ext cx="1352" cy="1"/>
            </a:xfrm>
            <a:custGeom>
              <a:avLst/>
              <a:gdLst>
                <a:gd name="T0" fmla="*/ 0 w 1352"/>
                <a:gd name="T1" fmla="*/ 0 h 1"/>
                <a:gd name="T2" fmla="*/ 1352 w 135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2" h="1">
                  <a:moveTo>
                    <a:pt x="0" y="0"/>
                  </a:moveTo>
                  <a:lnTo>
                    <a:pt x="135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60" name="Text Box 312"/>
            <p:cNvSpPr txBox="1">
              <a:spLocks noChangeArrowheads="1"/>
            </p:cNvSpPr>
            <p:nvPr/>
          </p:nvSpPr>
          <p:spPr bwMode="auto">
            <a:xfrm>
              <a:off x="5160" y="98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1H</a:t>
              </a:r>
            </a:p>
          </p:txBody>
        </p:sp>
        <p:sp>
          <p:nvSpPr>
            <p:cNvPr id="27961" name="Text Box 313"/>
            <p:cNvSpPr txBox="1">
              <a:spLocks noChangeArrowheads="1"/>
            </p:cNvSpPr>
            <p:nvPr/>
          </p:nvSpPr>
          <p:spPr bwMode="auto">
            <a:xfrm>
              <a:off x="5136" y="143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1</a:t>
              </a:r>
            </a:p>
          </p:txBody>
        </p:sp>
        <p:sp>
          <p:nvSpPr>
            <p:cNvPr id="27962" name="Text Box 314"/>
            <p:cNvSpPr txBox="1">
              <a:spLocks noChangeArrowheads="1"/>
            </p:cNvSpPr>
            <p:nvPr/>
          </p:nvSpPr>
          <p:spPr bwMode="auto">
            <a:xfrm>
              <a:off x="4560" y="14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ym typeface="Symbol" pitchFamily="18" charset="2"/>
                </a:rPr>
                <a:t>1F</a:t>
              </a:r>
            </a:p>
          </p:txBody>
        </p:sp>
        <p:sp>
          <p:nvSpPr>
            <p:cNvPr id="27963" name="Line 315"/>
            <p:cNvSpPr>
              <a:spLocks noChangeShapeType="1"/>
            </p:cNvSpPr>
            <p:nvPr/>
          </p:nvSpPr>
          <p:spPr bwMode="auto">
            <a:xfrm flipV="1">
              <a:off x="3774" y="8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64" name="Text Box 316"/>
            <p:cNvSpPr txBox="1">
              <a:spLocks noChangeArrowheads="1"/>
            </p:cNvSpPr>
            <p:nvPr/>
          </p:nvSpPr>
          <p:spPr bwMode="auto">
            <a:xfrm>
              <a:off x="3870" y="118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i</a:t>
              </a:r>
              <a:r>
                <a:rPr lang="en-US" altLang="zh-CN" baseline="-25000"/>
                <a:t>S</a:t>
              </a:r>
            </a:p>
          </p:txBody>
        </p:sp>
        <p:sp>
          <p:nvSpPr>
            <p:cNvPr id="27965" name="Text Box 317"/>
            <p:cNvSpPr txBox="1">
              <a:spLocks noChangeArrowheads="1"/>
            </p:cNvSpPr>
            <p:nvPr/>
          </p:nvSpPr>
          <p:spPr bwMode="auto">
            <a:xfrm>
              <a:off x="4142" y="1419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u</a:t>
              </a:r>
              <a:r>
                <a:rPr lang="en-US" altLang="zh-CN" sz="2000" baseline="-25000"/>
                <a:t>C</a:t>
              </a:r>
            </a:p>
          </p:txBody>
        </p:sp>
        <p:sp>
          <p:nvSpPr>
            <p:cNvPr id="27966" name="Text Box 318"/>
            <p:cNvSpPr txBox="1">
              <a:spLocks noChangeArrowheads="1"/>
            </p:cNvSpPr>
            <p:nvPr/>
          </p:nvSpPr>
          <p:spPr bwMode="auto">
            <a:xfrm>
              <a:off x="4200" y="1218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/>
                <a:t>+</a:t>
              </a:r>
            </a:p>
          </p:txBody>
        </p:sp>
        <p:sp>
          <p:nvSpPr>
            <p:cNvPr id="27967" name="Text Box 319"/>
            <p:cNvSpPr txBox="1">
              <a:spLocks noChangeArrowheads="1"/>
            </p:cNvSpPr>
            <p:nvPr/>
          </p:nvSpPr>
          <p:spPr bwMode="auto">
            <a:xfrm>
              <a:off x="4212" y="15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</a:p>
          </p:txBody>
        </p:sp>
      </p:grpSp>
      <p:grpSp>
        <p:nvGrpSpPr>
          <p:cNvPr id="27979" name="Group 331"/>
          <p:cNvGrpSpPr>
            <a:grpSpLocks/>
          </p:cNvGrpSpPr>
          <p:nvPr/>
        </p:nvGrpSpPr>
        <p:grpSpPr bwMode="auto">
          <a:xfrm>
            <a:off x="847725" y="1016000"/>
            <a:ext cx="4032250" cy="782638"/>
            <a:chOff x="758" y="560"/>
            <a:chExt cx="2540" cy="493"/>
          </a:xfrm>
        </p:grpSpPr>
        <p:grpSp>
          <p:nvGrpSpPr>
            <p:cNvPr id="27969" name="Group 321"/>
            <p:cNvGrpSpPr>
              <a:grpSpLocks/>
            </p:cNvGrpSpPr>
            <p:nvPr/>
          </p:nvGrpSpPr>
          <p:grpSpPr bwMode="auto">
            <a:xfrm>
              <a:off x="1248" y="560"/>
              <a:ext cx="2050" cy="493"/>
              <a:chOff x="2440" y="1584"/>
              <a:chExt cx="2050" cy="493"/>
            </a:xfrm>
          </p:grpSpPr>
          <p:sp>
            <p:nvSpPr>
              <p:cNvPr id="27970" name="Text Box 322"/>
              <p:cNvSpPr txBox="1">
                <a:spLocks noChangeArrowheads="1"/>
              </p:cNvSpPr>
              <p:nvPr/>
            </p:nvSpPr>
            <p:spPr bwMode="auto">
              <a:xfrm>
                <a:off x="2612" y="1592"/>
                <a:ext cx="1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u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(0-)</a:t>
                </a:r>
                <a:r>
                  <a:rPr lang="en-US" altLang="zh-CN" sz="2000">
                    <a:cs typeface="Times New Roman" pitchFamily="18" charset="0"/>
                    <a:sym typeface="Symbol" pitchFamily="18" charset="2"/>
                  </a:rPr>
                  <a:t>–</a:t>
                </a:r>
                <a:r>
                  <a:rPr lang="en-US" altLang="zh-CN" sz="2000" i="1"/>
                  <a:t>i</a:t>
                </a:r>
                <a:r>
                  <a:rPr lang="en-US" altLang="zh-CN" sz="2000" baseline="-25000"/>
                  <a:t>L</a:t>
                </a:r>
                <a:r>
                  <a:rPr lang="en-US" altLang="zh-CN" sz="2000"/>
                  <a:t>(0-)</a:t>
                </a:r>
              </a:p>
            </p:txBody>
          </p:sp>
          <p:sp>
            <p:nvSpPr>
              <p:cNvPr id="27971" name="Text Box 323"/>
              <p:cNvSpPr txBox="1">
                <a:spLocks noChangeArrowheads="1"/>
              </p:cNvSpPr>
              <p:nvPr/>
            </p:nvSpPr>
            <p:spPr bwMode="auto">
              <a:xfrm>
                <a:off x="2816" y="1827"/>
                <a:ext cx="8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(S+1)</a:t>
                </a:r>
                <a:r>
                  <a:rPr lang="en-US" altLang="zh-CN" sz="2000" baseline="30000"/>
                  <a:t>2</a:t>
                </a:r>
              </a:p>
            </p:txBody>
          </p:sp>
          <p:sp>
            <p:nvSpPr>
              <p:cNvPr id="27972" name="Line 324"/>
              <p:cNvSpPr>
                <a:spLocks noChangeShapeType="1"/>
              </p:cNvSpPr>
              <p:nvPr/>
            </p:nvSpPr>
            <p:spPr bwMode="auto">
              <a:xfrm>
                <a:off x="2658" y="1842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973" name="Group 325"/>
              <p:cNvGrpSpPr>
                <a:grpSpLocks/>
              </p:cNvGrpSpPr>
              <p:nvPr/>
            </p:nvGrpSpPr>
            <p:grpSpPr bwMode="auto">
              <a:xfrm>
                <a:off x="3674" y="1584"/>
                <a:ext cx="816" cy="485"/>
                <a:chOff x="3550" y="1251"/>
                <a:chExt cx="816" cy="485"/>
              </a:xfrm>
            </p:grpSpPr>
            <p:sp>
              <p:nvSpPr>
                <p:cNvPr id="27974" name="Text Box 326"/>
                <p:cNvSpPr txBox="1">
                  <a:spLocks noChangeArrowheads="1"/>
                </p:cNvSpPr>
                <p:nvPr/>
              </p:nvSpPr>
              <p:spPr bwMode="auto">
                <a:xfrm>
                  <a:off x="3550" y="1251"/>
                  <a:ext cx="8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u</a:t>
                  </a:r>
                  <a:r>
                    <a:rPr lang="en-US" altLang="zh-CN" sz="2000" baseline="-25000"/>
                    <a:t>C</a:t>
                  </a:r>
                  <a:r>
                    <a:rPr lang="en-US" altLang="zh-CN" sz="2000"/>
                    <a:t>(0-)</a:t>
                  </a:r>
                </a:p>
              </p:txBody>
            </p:sp>
            <p:sp>
              <p:nvSpPr>
                <p:cNvPr id="27975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3622" y="1486"/>
                  <a:ext cx="60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/>
                    <a:t>S+1</a:t>
                  </a:r>
                  <a:endParaRPr lang="en-US" altLang="zh-CN" sz="2000" baseline="30000"/>
                </a:p>
              </p:txBody>
            </p:sp>
            <p:sp>
              <p:nvSpPr>
                <p:cNvPr id="27976" name="Freeform 328"/>
                <p:cNvSpPr>
                  <a:spLocks/>
                </p:cNvSpPr>
                <p:nvPr/>
              </p:nvSpPr>
              <p:spPr bwMode="auto">
                <a:xfrm>
                  <a:off x="3596" y="1501"/>
                  <a:ext cx="458" cy="2"/>
                </a:xfrm>
                <a:custGeom>
                  <a:avLst/>
                  <a:gdLst>
                    <a:gd name="T0" fmla="*/ 0 w 458"/>
                    <a:gd name="T1" fmla="*/ 0 h 2"/>
                    <a:gd name="T2" fmla="*/ 458 w 458"/>
                    <a:gd name="T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8" h="2">
                      <a:moveTo>
                        <a:pt x="0" y="0"/>
                      </a:moveTo>
                      <a:lnTo>
                        <a:pt x="458" y="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977" name="Text Box 329"/>
              <p:cNvSpPr txBox="1">
                <a:spLocks noChangeArrowheads="1"/>
              </p:cNvSpPr>
              <p:nvPr/>
            </p:nvSpPr>
            <p:spPr bwMode="auto">
              <a:xfrm>
                <a:off x="2440" y="1690"/>
                <a:ext cx="14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=                    +   </a:t>
                </a:r>
              </a:p>
            </p:txBody>
          </p:sp>
        </p:grpSp>
        <p:sp>
          <p:nvSpPr>
            <p:cNvPr id="27978" name="Text Box 330"/>
            <p:cNvSpPr txBox="1">
              <a:spLocks noChangeArrowheads="1"/>
            </p:cNvSpPr>
            <p:nvPr/>
          </p:nvSpPr>
          <p:spPr bwMode="auto">
            <a:xfrm>
              <a:off x="758" y="650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44" grpId="0" autoUpdateAnimBg="0"/>
      <p:bldP spid="27921" grpId="0" autoUpdateAnimBg="0"/>
      <p:bldP spid="27923" grpId="0" autoUpdateAnimBg="0"/>
      <p:bldP spid="27933" grpId="0" autoUpdateAnimBg="0"/>
      <p:bldP spid="279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835400" y="584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en-US" altLang="zh-CN"/>
              <a:t>(0</a:t>
            </a:r>
            <a:r>
              <a:rPr lang="en-US" altLang="zh-CN" baseline="-25000">
                <a:cs typeface="Times New Roman" pitchFamily="18" charset="0"/>
              </a:rPr>
              <a:t>–</a:t>
            </a:r>
            <a:r>
              <a:rPr lang="en-US" altLang="zh-CN"/>
              <a:t>)= i</a:t>
            </a:r>
            <a:r>
              <a:rPr lang="en-US" altLang="zh-CN" baseline="-25000"/>
              <a:t> </a:t>
            </a:r>
            <a:r>
              <a:rPr lang="en-US" altLang="zh-CN"/>
              <a:t>(0</a:t>
            </a:r>
            <a:r>
              <a:rPr lang="en-US" altLang="zh-CN" baseline="-25000">
                <a:cs typeface="Times New Roman" pitchFamily="18" charset="0"/>
              </a:rPr>
              <a:t>–</a:t>
            </a:r>
            <a:r>
              <a:rPr lang="en-US" altLang="zh-CN"/>
              <a:t>)=2A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533400" y="609600"/>
            <a:ext cx="7239000" cy="2641600"/>
            <a:chOff x="336" y="288"/>
            <a:chExt cx="4560" cy="1664"/>
          </a:xfrm>
        </p:grpSpPr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336" y="288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ea typeface="楷体_GB2312" pitchFamily="49" charset="-122"/>
                </a:rPr>
                <a:t>例：求</a:t>
              </a:r>
              <a:r>
                <a:rPr lang="en-US" altLang="zh-CN" dirty="0" smtClean="0"/>
                <a:t>i(t)  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1056" y="576"/>
              <a:ext cx="3840" cy="1376"/>
              <a:chOff x="648" y="752"/>
              <a:chExt cx="3840" cy="1376"/>
            </a:xfrm>
          </p:grpSpPr>
          <p:sp>
            <p:nvSpPr>
              <p:cNvPr id="93190" name="Rectangle 6"/>
              <p:cNvSpPr>
                <a:spLocks noChangeArrowheads="1"/>
              </p:cNvSpPr>
              <p:nvPr/>
            </p:nvSpPr>
            <p:spPr bwMode="auto">
              <a:xfrm rot="-5400000">
                <a:off x="1224" y="936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1" name="Oval 7"/>
              <p:cNvSpPr>
                <a:spLocks noChangeAspect="1" noChangeArrowheads="1"/>
              </p:cNvSpPr>
              <p:nvPr/>
            </p:nvSpPr>
            <p:spPr bwMode="auto">
              <a:xfrm>
                <a:off x="648" y="1480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2" name="Rectangle 8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3193" name="Group 9"/>
              <p:cNvGrpSpPr>
                <a:grpSpLocks/>
              </p:cNvGrpSpPr>
              <p:nvPr/>
            </p:nvGrpSpPr>
            <p:grpSpPr bwMode="auto">
              <a:xfrm>
                <a:off x="2248" y="1656"/>
                <a:ext cx="79" cy="292"/>
                <a:chOff x="3340" y="2927"/>
                <a:chExt cx="79" cy="292"/>
              </a:xfrm>
            </p:grpSpPr>
            <p:sp>
              <p:nvSpPr>
                <p:cNvPr id="93194" name="Freeform 10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95" name="Freeform 11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96" name="Freeform 12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197" name="Group 13"/>
              <p:cNvGrpSpPr>
                <a:grpSpLocks/>
              </p:cNvGrpSpPr>
              <p:nvPr/>
            </p:nvGrpSpPr>
            <p:grpSpPr bwMode="auto">
              <a:xfrm rot="-5400000">
                <a:off x="1786" y="894"/>
                <a:ext cx="79" cy="292"/>
                <a:chOff x="3340" y="2927"/>
                <a:chExt cx="79" cy="292"/>
              </a:xfrm>
            </p:grpSpPr>
            <p:sp>
              <p:nvSpPr>
                <p:cNvPr id="93198" name="Freeform 14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99" name="Freeform 15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00" name="Freeform 16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01" name="Rectangle 17"/>
              <p:cNvSpPr>
                <a:spLocks noChangeArrowheads="1"/>
              </p:cNvSpPr>
              <p:nvPr/>
            </p:nvSpPr>
            <p:spPr bwMode="auto">
              <a:xfrm>
                <a:off x="3784" y="150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3202" name="Group 18"/>
              <p:cNvGrpSpPr>
                <a:grpSpLocks/>
              </p:cNvGrpSpPr>
              <p:nvPr/>
            </p:nvGrpSpPr>
            <p:grpSpPr bwMode="auto">
              <a:xfrm>
                <a:off x="3216" y="1440"/>
                <a:ext cx="79" cy="292"/>
                <a:chOff x="3340" y="2927"/>
                <a:chExt cx="79" cy="292"/>
              </a:xfrm>
            </p:grpSpPr>
            <p:sp>
              <p:nvSpPr>
                <p:cNvPr id="93203" name="Freeform 19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04" name="Freeform 20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05" name="Freeform 21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>
                <a:off x="768" y="10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7" name="Line 23"/>
              <p:cNvSpPr>
                <a:spLocks noChangeShapeType="1"/>
              </p:cNvSpPr>
              <p:nvPr/>
            </p:nvSpPr>
            <p:spPr bwMode="auto">
              <a:xfrm>
                <a:off x="1392" y="10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208" name="Group 24"/>
              <p:cNvGrpSpPr>
                <a:grpSpLocks/>
              </p:cNvGrpSpPr>
              <p:nvPr/>
            </p:nvGrpSpPr>
            <p:grpSpPr bwMode="auto">
              <a:xfrm>
                <a:off x="2592" y="888"/>
                <a:ext cx="392" cy="232"/>
                <a:chOff x="4128" y="3648"/>
                <a:chExt cx="392" cy="232"/>
              </a:xfrm>
            </p:grpSpPr>
            <p:sp>
              <p:nvSpPr>
                <p:cNvPr id="93209" name="Freeform 25"/>
                <p:cNvSpPr>
                  <a:spLocks/>
                </p:cNvSpPr>
                <p:nvPr/>
              </p:nvSpPr>
              <p:spPr bwMode="auto">
                <a:xfrm>
                  <a:off x="4168" y="3768"/>
                  <a:ext cx="352" cy="48"/>
                </a:xfrm>
                <a:custGeom>
                  <a:avLst/>
                  <a:gdLst>
                    <a:gd name="T0" fmla="*/ 0 w 352"/>
                    <a:gd name="T1" fmla="*/ 48 h 48"/>
                    <a:gd name="T2" fmla="*/ 352 w 352"/>
                    <a:gd name="T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2" h="48">
                      <a:moveTo>
                        <a:pt x="0" y="48"/>
                      </a:moveTo>
                      <a:lnTo>
                        <a:pt x="35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0" name="Freeform 26"/>
                <p:cNvSpPr>
                  <a:spLocks/>
                </p:cNvSpPr>
                <p:nvPr/>
              </p:nvSpPr>
              <p:spPr bwMode="auto">
                <a:xfrm>
                  <a:off x="4240" y="3688"/>
                  <a:ext cx="112" cy="192"/>
                </a:xfrm>
                <a:custGeom>
                  <a:avLst/>
                  <a:gdLst>
                    <a:gd name="T0" fmla="*/ 0 w 112"/>
                    <a:gd name="T1" fmla="*/ 0 h 192"/>
                    <a:gd name="T2" fmla="*/ 96 w 112"/>
                    <a:gd name="T3" fmla="*/ 96 h 192"/>
                    <a:gd name="T4" fmla="*/ 96 w 11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2" h="192">
                      <a:moveTo>
                        <a:pt x="0" y="0"/>
                      </a:moveTo>
                      <a:cubicBezTo>
                        <a:pt x="40" y="32"/>
                        <a:pt x="80" y="64"/>
                        <a:pt x="96" y="96"/>
                      </a:cubicBezTo>
                      <a:cubicBezTo>
                        <a:pt x="112" y="128"/>
                        <a:pt x="104" y="160"/>
                        <a:pt x="96" y="19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1" name="Freeform 27"/>
                <p:cNvSpPr>
                  <a:spLocks/>
                </p:cNvSpPr>
                <p:nvPr/>
              </p:nvSpPr>
              <p:spPr bwMode="auto">
                <a:xfrm>
                  <a:off x="4168" y="3648"/>
                  <a:ext cx="112" cy="80"/>
                </a:xfrm>
                <a:custGeom>
                  <a:avLst/>
                  <a:gdLst>
                    <a:gd name="T0" fmla="*/ 112 w 112"/>
                    <a:gd name="T1" fmla="*/ 80 h 80"/>
                    <a:gd name="T2" fmla="*/ 0 w 112"/>
                    <a:gd name="T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80">
                      <a:moveTo>
                        <a:pt x="112" y="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2" name="Oval 28"/>
                <p:cNvSpPr>
                  <a:spLocks noChangeArrowheads="1"/>
                </p:cNvSpPr>
                <p:nvPr/>
              </p:nvSpPr>
              <p:spPr bwMode="auto">
                <a:xfrm>
                  <a:off x="4128" y="3792"/>
                  <a:ext cx="57" cy="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13" name="Oval 29"/>
                <p:cNvSpPr>
                  <a:spLocks noChangeArrowheads="1"/>
                </p:cNvSpPr>
                <p:nvPr/>
              </p:nvSpPr>
              <p:spPr bwMode="auto">
                <a:xfrm>
                  <a:off x="4400" y="3800"/>
                  <a:ext cx="57" cy="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3214" name="Line 30"/>
              <p:cNvSpPr>
                <a:spLocks noChangeShapeType="1"/>
              </p:cNvSpPr>
              <p:nvPr/>
            </p:nvSpPr>
            <p:spPr bwMode="auto">
              <a:xfrm>
                <a:off x="1960" y="1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5" name="Line 31"/>
              <p:cNvSpPr>
                <a:spLocks noChangeShapeType="1"/>
              </p:cNvSpPr>
              <p:nvPr/>
            </p:nvSpPr>
            <p:spPr bwMode="auto">
              <a:xfrm>
                <a:off x="2920" y="107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6" name="Line 32"/>
              <p:cNvSpPr>
                <a:spLocks noChangeShapeType="1"/>
              </p:cNvSpPr>
              <p:nvPr/>
            </p:nvSpPr>
            <p:spPr bwMode="auto">
              <a:xfrm>
                <a:off x="2256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7" name="Line 33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8" name="Line 34"/>
              <p:cNvSpPr>
                <a:spLocks noChangeShapeType="1"/>
              </p:cNvSpPr>
              <p:nvPr/>
            </p:nvSpPr>
            <p:spPr bwMode="auto">
              <a:xfrm>
                <a:off x="2256" y="1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9" name="Line 35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0" name="Line 36"/>
              <p:cNvSpPr>
                <a:spLocks noChangeShapeType="1"/>
              </p:cNvSpPr>
              <p:nvPr/>
            </p:nvSpPr>
            <p:spPr bwMode="auto">
              <a:xfrm>
                <a:off x="3832" y="106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1" name="Line 37"/>
              <p:cNvSpPr>
                <a:spLocks noChangeShapeType="1"/>
              </p:cNvSpPr>
              <p:nvPr/>
            </p:nvSpPr>
            <p:spPr bwMode="auto">
              <a:xfrm>
                <a:off x="3832" y="173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2" name="Line 38"/>
              <p:cNvSpPr>
                <a:spLocks noChangeShapeType="1"/>
              </p:cNvSpPr>
              <p:nvPr/>
            </p:nvSpPr>
            <p:spPr bwMode="auto">
              <a:xfrm>
                <a:off x="3216" y="10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3" name="Line 39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4" name="Line 40"/>
              <p:cNvSpPr>
                <a:spLocks noChangeShapeType="1"/>
              </p:cNvSpPr>
              <p:nvPr/>
            </p:nvSpPr>
            <p:spPr bwMode="auto">
              <a:xfrm>
                <a:off x="768" y="104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5" name="Text Box 41"/>
              <p:cNvSpPr txBox="1">
                <a:spLocks noChangeArrowheads="1"/>
              </p:cNvSpPr>
              <p:nvPr/>
            </p:nvSpPr>
            <p:spPr bwMode="auto">
              <a:xfrm>
                <a:off x="1504" y="10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*</a:t>
                </a:r>
              </a:p>
            </p:txBody>
          </p:sp>
          <p:sp>
            <p:nvSpPr>
              <p:cNvPr id="93226" name="Text Box 42"/>
              <p:cNvSpPr txBox="1">
                <a:spLocks noChangeArrowheads="1"/>
              </p:cNvSpPr>
              <p:nvPr/>
            </p:nvSpPr>
            <p:spPr bwMode="auto">
              <a:xfrm>
                <a:off x="2032" y="15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*</a:t>
                </a:r>
              </a:p>
            </p:txBody>
          </p:sp>
          <p:sp>
            <p:nvSpPr>
              <p:cNvPr id="93227" name="Text Box 43"/>
              <p:cNvSpPr txBox="1">
                <a:spLocks noChangeArrowheads="1"/>
              </p:cNvSpPr>
              <p:nvPr/>
            </p:nvSpPr>
            <p:spPr bwMode="auto">
              <a:xfrm>
                <a:off x="808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  <p:sp>
            <p:nvSpPr>
              <p:cNvPr id="93228" name="Text Box 44"/>
              <p:cNvSpPr txBox="1">
                <a:spLocks noChangeArrowheads="1"/>
              </p:cNvSpPr>
              <p:nvPr/>
            </p:nvSpPr>
            <p:spPr bwMode="auto">
              <a:xfrm>
                <a:off x="792" y="12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93229" name="Text Box 45"/>
              <p:cNvSpPr txBox="1">
                <a:spLocks noChangeArrowheads="1"/>
              </p:cNvSpPr>
              <p:nvPr/>
            </p:nvSpPr>
            <p:spPr bwMode="auto">
              <a:xfrm>
                <a:off x="1632" y="76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1H</a:t>
                </a:r>
              </a:p>
            </p:txBody>
          </p:sp>
          <p:sp>
            <p:nvSpPr>
              <p:cNvPr id="93230" name="Text Box 46"/>
              <p:cNvSpPr txBox="1">
                <a:spLocks noChangeArrowheads="1"/>
              </p:cNvSpPr>
              <p:nvPr/>
            </p:nvSpPr>
            <p:spPr bwMode="auto">
              <a:xfrm>
                <a:off x="848" y="146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20V</a:t>
                </a:r>
              </a:p>
            </p:txBody>
          </p:sp>
          <p:sp>
            <p:nvSpPr>
              <p:cNvPr id="93231" name="Text Box 47"/>
              <p:cNvSpPr txBox="1">
                <a:spLocks noChangeArrowheads="1"/>
              </p:cNvSpPr>
              <p:nvPr/>
            </p:nvSpPr>
            <p:spPr bwMode="auto">
              <a:xfrm>
                <a:off x="2342" y="1680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2H</a:t>
                </a:r>
              </a:p>
            </p:txBody>
          </p:sp>
          <p:sp>
            <p:nvSpPr>
              <p:cNvPr id="93232" name="Text Box 48"/>
              <p:cNvSpPr txBox="1">
                <a:spLocks noChangeArrowheads="1"/>
              </p:cNvSpPr>
              <p:nvPr/>
            </p:nvSpPr>
            <p:spPr bwMode="auto">
              <a:xfrm>
                <a:off x="1632" y="129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1H</a:t>
                </a:r>
              </a:p>
            </p:txBody>
          </p:sp>
          <p:sp>
            <p:nvSpPr>
              <p:cNvPr id="93233" name="Text Box 49"/>
              <p:cNvSpPr txBox="1">
                <a:spLocks noChangeArrowheads="1"/>
              </p:cNvSpPr>
              <p:nvPr/>
            </p:nvSpPr>
            <p:spPr bwMode="auto">
              <a:xfrm>
                <a:off x="2856" y="145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2H</a:t>
                </a:r>
              </a:p>
            </p:txBody>
          </p:sp>
          <p:sp>
            <p:nvSpPr>
              <p:cNvPr id="93234" name="Text Box 50"/>
              <p:cNvSpPr txBox="1">
                <a:spLocks noChangeArrowheads="1"/>
              </p:cNvSpPr>
              <p:nvPr/>
            </p:nvSpPr>
            <p:spPr bwMode="auto">
              <a:xfrm>
                <a:off x="1032" y="7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10</a:t>
                </a:r>
              </a:p>
            </p:txBody>
          </p:sp>
          <p:sp>
            <p:nvSpPr>
              <p:cNvPr id="93235" name="Text Box 51"/>
              <p:cNvSpPr txBox="1">
                <a:spLocks noChangeArrowheads="1"/>
              </p:cNvSpPr>
              <p:nvPr/>
            </p:nvSpPr>
            <p:spPr bwMode="auto">
              <a:xfrm>
                <a:off x="2280" y="122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10</a:t>
                </a:r>
              </a:p>
            </p:txBody>
          </p:sp>
          <p:sp>
            <p:nvSpPr>
              <p:cNvPr id="93236" name="Text Box 52"/>
              <p:cNvSpPr txBox="1">
                <a:spLocks noChangeArrowheads="1"/>
              </p:cNvSpPr>
              <p:nvPr/>
            </p:nvSpPr>
            <p:spPr bwMode="auto">
              <a:xfrm>
                <a:off x="3864" y="147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2</a:t>
                </a:r>
              </a:p>
            </p:txBody>
          </p:sp>
          <p:sp>
            <p:nvSpPr>
              <p:cNvPr id="93237" name="Line 53"/>
              <p:cNvSpPr>
                <a:spLocks noChangeShapeType="1"/>
              </p:cNvSpPr>
              <p:nvPr/>
            </p:nvSpPr>
            <p:spPr bwMode="auto">
              <a:xfrm flipH="1" flipV="1">
                <a:off x="1624" y="118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8" name="Line 54"/>
              <p:cNvSpPr>
                <a:spLocks noChangeShapeType="1"/>
              </p:cNvSpPr>
              <p:nvPr/>
            </p:nvSpPr>
            <p:spPr bwMode="auto">
              <a:xfrm>
                <a:off x="1952" y="1520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9" name="Line 55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0" name="Line 56"/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1" name="Line 57"/>
              <p:cNvSpPr>
                <a:spLocks noChangeShapeType="1"/>
              </p:cNvSpPr>
              <p:nvPr/>
            </p:nvSpPr>
            <p:spPr bwMode="auto">
              <a:xfrm flipH="1">
                <a:off x="1344" y="21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2" name="Oval 58"/>
              <p:cNvSpPr>
                <a:spLocks noChangeAspect="1" noChangeArrowheads="1"/>
              </p:cNvSpPr>
              <p:nvPr/>
            </p:nvSpPr>
            <p:spPr bwMode="auto">
              <a:xfrm>
                <a:off x="2224" y="104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3" name="Oval 59"/>
              <p:cNvSpPr>
                <a:spLocks noChangeAspect="1" noChangeArrowheads="1"/>
              </p:cNvSpPr>
              <p:nvPr/>
            </p:nvSpPr>
            <p:spPr bwMode="auto">
              <a:xfrm>
                <a:off x="3184" y="104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4" name="Oval 60"/>
              <p:cNvSpPr>
                <a:spLocks noChangeAspect="1" noChangeArrowheads="1"/>
              </p:cNvSpPr>
              <p:nvPr/>
            </p:nvSpPr>
            <p:spPr bwMode="auto">
              <a:xfrm>
                <a:off x="3184" y="208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5" name="Oval 61"/>
              <p:cNvSpPr>
                <a:spLocks noChangeAspect="1" noChangeArrowheads="1"/>
              </p:cNvSpPr>
              <p:nvPr/>
            </p:nvSpPr>
            <p:spPr bwMode="auto">
              <a:xfrm>
                <a:off x="2224" y="208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6" name="Text Box 62"/>
              <p:cNvSpPr txBox="1">
                <a:spLocks noChangeArrowheads="1"/>
              </p:cNvSpPr>
              <p:nvPr/>
            </p:nvSpPr>
            <p:spPr bwMode="auto">
              <a:xfrm>
                <a:off x="2006" y="1808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93247" name="Text Box 63"/>
              <p:cNvSpPr txBox="1">
                <a:spLocks noChangeArrowheads="1"/>
              </p:cNvSpPr>
              <p:nvPr/>
            </p:nvSpPr>
            <p:spPr bwMode="auto">
              <a:xfrm>
                <a:off x="3248" y="1776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93248" name="Text Box 64"/>
              <p:cNvSpPr txBox="1">
                <a:spLocks noChangeArrowheads="1"/>
              </p:cNvSpPr>
              <p:nvPr/>
            </p:nvSpPr>
            <p:spPr bwMode="auto">
              <a:xfrm>
                <a:off x="1336" y="1840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en-US" altLang="zh-CN" baseline="-25000"/>
              </a:p>
            </p:txBody>
          </p:sp>
        </p:grpSp>
      </p:grpSp>
      <p:grpSp>
        <p:nvGrpSpPr>
          <p:cNvPr id="93249" name="Group 65"/>
          <p:cNvGrpSpPr>
            <a:grpSpLocks/>
          </p:cNvGrpSpPr>
          <p:nvPr/>
        </p:nvGrpSpPr>
        <p:grpSpPr bwMode="auto">
          <a:xfrm>
            <a:off x="1676400" y="3771900"/>
            <a:ext cx="6096000" cy="1778000"/>
            <a:chOff x="528" y="2416"/>
            <a:chExt cx="3840" cy="1120"/>
          </a:xfrm>
        </p:grpSpPr>
        <p:sp>
          <p:nvSpPr>
            <p:cNvPr id="93250" name="Rectangle 66"/>
            <p:cNvSpPr>
              <a:spLocks noChangeArrowheads="1"/>
            </p:cNvSpPr>
            <p:nvPr/>
          </p:nvSpPr>
          <p:spPr bwMode="auto">
            <a:xfrm rot="-5400000">
              <a:off x="1104" y="234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Oval 67"/>
            <p:cNvSpPr>
              <a:spLocks noChangeAspect="1" noChangeArrowheads="1"/>
            </p:cNvSpPr>
            <p:nvPr/>
          </p:nvSpPr>
          <p:spPr bwMode="auto">
            <a:xfrm>
              <a:off x="528" y="2888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2" name="Rectangle 68"/>
            <p:cNvSpPr>
              <a:spLocks noChangeArrowheads="1"/>
            </p:cNvSpPr>
            <p:nvPr/>
          </p:nvSpPr>
          <p:spPr bwMode="auto">
            <a:xfrm>
              <a:off x="2088" y="2656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3" name="Rectangle 69"/>
            <p:cNvSpPr>
              <a:spLocks noChangeArrowheads="1"/>
            </p:cNvSpPr>
            <p:nvPr/>
          </p:nvSpPr>
          <p:spPr bwMode="auto">
            <a:xfrm>
              <a:off x="3664" y="291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4" name="Line 70"/>
            <p:cNvSpPr>
              <a:spLocks noChangeShapeType="1"/>
            </p:cNvSpPr>
            <p:nvPr/>
          </p:nvSpPr>
          <p:spPr bwMode="auto">
            <a:xfrm>
              <a:off x="648" y="24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5" name="Line 71"/>
            <p:cNvSpPr>
              <a:spLocks noChangeShapeType="1"/>
            </p:cNvSpPr>
            <p:nvPr/>
          </p:nvSpPr>
          <p:spPr bwMode="auto">
            <a:xfrm>
              <a:off x="2136" y="24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6" name="Line 72"/>
            <p:cNvSpPr>
              <a:spLocks noChangeShapeType="1"/>
            </p:cNvSpPr>
            <p:nvPr/>
          </p:nvSpPr>
          <p:spPr bwMode="auto">
            <a:xfrm>
              <a:off x="648" y="3520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7" name="Line 73"/>
            <p:cNvSpPr>
              <a:spLocks noChangeShapeType="1"/>
            </p:cNvSpPr>
            <p:nvPr/>
          </p:nvSpPr>
          <p:spPr bwMode="auto">
            <a:xfrm>
              <a:off x="3712" y="247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8" name="Line 74"/>
            <p:cNvSpPr>
              <a:spLocks noChangeShapeType="1"/>
            </p:cNvSpPr>
            <p:nvPr/>
          </p:nvSpPr>
          <p:spPr bwMode="auto">
            <a:xfrm>
              <a:off x="3712" y="31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9" name="Line 75"/>
            <p:cNvSpPr>
              <a:spLocks noChangeShapeType="1"/>
            </p:cNvSpPr>
            <p:nvPr/>
          </p:nvSpPr>
          <p:spPr bwMode="auto">
            <a:xfrm>
              <a:off x="648" y="24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0" name="Text Box 76"/>
            <p:cNvSpPr txBox="1">
              <a:spLocks noChangeArrowheads="1"/>
            </p:cNvSpPr>
            <p:nvPr/>
          </p:nvSpPr>
          <p:spPr bwMode="auto">
            <a:xfrm>
              <a:off x="688" y="30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672" y="265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3262" name="Text Box 78"/>
            <p:cNvSpPr txBox="1">
              <a:spLocks noChangeArrowheads="1"/>
            </p:cNvSpPr>
            <p:nvPr/>
          </p:nvSpPr>
          <p:spPr bwMode="auto">
            <a:xfrm>
              <a:off x="728" y="2872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20V</a:t>
              </a:r>
            </a:p>
          </p:txBody>
        </p:sp>
        <p:sp>
          <p:nvSpPr>
            <p:cNvPr id="93263" name="Text Box 79"/>
            <p:cNvSpPr txBox="1">
              <a:spLocks noChangeArrowheads="1"/>
            </p:cNvSpPr>
            <p:nvPr/>
          </p:nvSpPr>
          <p:spPr bwMode="auto">
            <a:xfrm>
              <a:off x="920" y="24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10</a:t>
              </a:r>
            </a:p>
          </p:txBody>
        </p:sp>
        <p:sp>
          <p:nvSpPr>
            <p:cNvPr id="93264" name="Text Box 80"/>
            <p:cNvSpPr txBox="1">
              <a:spLocks noChangeArrowheads="1"/>
            </p:cNvSpPr>
            <p:nvPr/>
          </p:nvSpPr>
          <p:spPr bwMode="auto">
            <a:xfrm>
              <a:off x="2160" y="26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10</a:t>
              </a:r>
            </a:p>
          </p:txBody>
        </p:sp>
        <p:sp>
          <p:nvSpPr>
            <p:cNvPr id="93265" name="Text Box 81"/>
            <p:cNvSpPr txBox="1">
              <a:spLocks noChangeArrowheads="1"/>
            </p:cNvSpPr>
            <p:nvPr/>
          </p:nvSpPr>
          <p:spPr bwMode="auto">
            <a:xfrm>
              <a:off x="3744" y="288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2</a:t>
              </a:r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>
              <a:off x="1224" y="35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7" name="Oval 83"/>
            <p:cNvSpPr>
              <a:spLocks noChangeAspect="1" noChangeArrowheads="1"/>
            </p:cNvSpPr>
            <p:nvPr/>
          </p:nvSpPr>
          <p:spPr bwMode="auto">
            <a:xfrm>
              <a:off x="2104" y="2440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8" name="Oval 84"/>
            <p:cNvSpPr>
              <a:spLocks noChangeAspect="1" noChangeArrowheads="1"/>
            </p:cNvSpPr>
            <p:nvPr/>
          </p:nvSpPr>
          <p:spPr bwMode="auto">
            <a:xfrm>
              <a:off x="2952" y="2440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9" name="Oval 85"/>
            <p:cNvSpPr>
              <a:spLocks noChangeAspect="1" noChangeArrowheads="1"/>
            </p:cNvSpPr>
            <p:nvPr/>
          </p:nvSpPr>
          <p:spPr bwMode="auto">
            <a:xfrm>
              <a:off x="2952" y="3488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0" name="Oval 86"/>
            <p:cNvSpPr>
              <a:spLocks noChangeAspect="1" noChangeArrowheads="1"/>
            </p:cNvSpPr>
            <p:nvPr/>
          </p:nvSpPr>
          <p:spPr bwMode="auto">
            <a:xfrm>
              <a:off x="2104" y="3488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71" name="Text Box 87"/>
            <p:cNvSpPr txBox="1">
              <a:spLocks noChangeArrowheads="1"/>
            </p:cNvSpPr>
            <p:nvPr/>
          </p:nvSpPr>
          <p:spPr bwMode="auto">
            <a:xfrm>
              <a:off x="1870" y="3032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3272" name="Text Box 88"/>
            <p:cNvSpPr txBox="1">
              <a:spLocks noChangeArrowheads="1"/>
            </p:cNvSpPr>
            <p:nvPr/>
          </p:nvSpPr>
          <p:spPr bwMode="auto">
            <a:xfrm>
              <a:off x="3032" y="2832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93273" name="Text Box 89"/>
            <p:cNvSpPr txBox="1">
              <a:spLocks noChangeArrowheads="1"/>
            </p:cNvSpPr>
            <p:nvPr/>
          </p:nvSpPr>
          <p:spPr bwMode="auto">
            <a:xfrm>
              <a:off x="1216" y="3248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endParaRPr lang="en-US" altLang="zh-CN" baseline="-25000"/>
            </a:p>
          </p:txBody>
        </p:sp>
        <p:sp>
          <p:nvSpPr>
            <p:cNvPr id="93274" name="Line 90"/>
            <p:cNvSpPr>
              <a:spLocks noChangeShapeType="1"/>
            </p:cNvSpPr>
            <p:nvPr/>
          </p:nvSpPr>
          <p:spPr bwMode="auto">
            <a:xfrm>
              <a:off x="1264" y="246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2976" y="245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6" name="Line 92"/>
            <p:cNvSpPr>
              <a:spLocks noChangeShapeType="1"/>
            </p:cNvSpPr>
            <p:nvPr/>
          </p:nvSpPr>
          <p:spPr bwMode="auto">
            <a:xfrm>
              <a:off x="2128" y="289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7" name="Line 93"/>
            <p:cNvSpPr>
              <a:spLocks noChangeShapeType="1"/>
            </p:cNvSpPr>
            <p:nvPr/>
          </p:nvSpPr>
          <p:spPr bwMode="auto">
            <a:xfrm>
              <a:off x="2976" y="28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8" name="Line 94"/>
            <p:cNvSpPr>
              <a:spLocks noChangeShapeType="1"/>
            </p:cNvSpPr>
            <p:nvPr/>
          </p:nvSpPr>
          <p:spPr bwMode="auto">
            <a:xfrm>
              <a:off x="2128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79" name="Text Box 95"/>
          <p:cNvSpPr txBox="1">
            <a:spLocks noChangeArrowheads="1"/>
          </p:cNvSpPr>
          <p:nvPr/>
        </p:nvSpPr>
        <p:spPr bwMode="auto">
          <a:xfrm>
            <a:off x="2006600" y="584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</a:t>
            </a:r>
            <a:r>
              <a:rPr lang="en-US" altLang="zh-CN" baseline="-25000"/>
              <a:t>1</a:t>
            </a:r>
            <a:r>
              <a:rPr lang="en-US" altLang="zh-CN"/>
              <a:t>(0</a:t>
            </a:r>
            <a:r>
              <a:rPr lang="en-US" altLang="zh-CN" baseline="-25000">
                <a:cs typeface="Times New Roman" pitchFamily="18" charset="0"/>
              </a:rPr>
              <a:t>–</a:t>
            </a:r>
            <a:r>
              <a:rPr lang="en-US" altLang="zh-CN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40109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27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457200" y="558800"/>
            <a:ext cx="8470900" cy="2184400"/>
            <a:chOff x="288" y="144"/>
            <a:chExt cx="5336" cy="1376"/>
          </a:xfrm>
        </p:grpSpPr>
        <p:sp>
          <p:nvSpPr>
            <p:cNvPr id="94211" name="Text Box 3"/>
            <p:cNvSpPr txBox="1">
              <a:spLocks noChangeArrowheads="1"/>
            </p:cNvSpPr>
            <p:nvPr/>
          </p:nvSpPr>
          <p:spPr bwMode="auto">
            <a:xfrm>
              <a:off x="4032" y="432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2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)= i</a:t>
              </a:r>
              <a:r>
                <a:rPr lang="en-US" altLang="zh-CN" baseline="-25000"/>
                <a:t> 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)=2A</a:t>
              </a:r>
            </a:p>
          </p:txBody>
        </p:sp>
        <p:grpSp>
          <p:nvGrpSpPr>
            <p:cNvPr id="94212" name="Group 4"/>
            <p:cNvGrpSpPr>
              <a:grpSpLocks/>
            </p:cNvGrpSpPr>
            <p:nvPr/>
          </p:nvGrpSpPr>
          <p:grpSpPr bwMode="auto">
            <a:xfrm>
              <a:off x="288" y="144"/>
              <a:ext cx="3840" cy="1376"/>
              <a:chOff x="648" y="752"/>
              <a:chExt cx="3840" cy="1376"/>
            </a:xfrm>
          </p:grpSpPr>
          <p:sp>
            <p:nvSpPr>
              <p:cNvPr id="94213" name="Rectangle 5"/>
              <p:cNvSpPr>
                <a:spLocks noChangeArrowheads="1"/>
              </p:cNvSpPr>
              <p:nvPr/>
            </p:nvSpPr>
            <p:spPr bwMode="auto">
              <a:xfrm rot="-5400000">
                <a:off x="1224" y="936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14" name="Oval 6"/>
              <p:cNvSpPr>
                <a:spLocks noChangeAspect="1" noChangeArrowheads="1"/>
              </p:cNvSpPr>
              <p:nvPr/>
            </p:nvSpPr>
            <p:spPr bwMode="auto">
              <a:xfrm>
                <a:off x="648" y="1480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15" name="Rectangle 7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4216" name="Group 8"/>
              <p:cNvGrpSpPr>
                <a:grpSpLocks/>
              </p:cNvGrpSpPr>
              <p:nvPr/>
            </p:nvGrpSpPr>
            <p:grpSpPr bwMode="auto">
              <a:xfrm>
                <a:off x="2248" y="1656"/>
                <a:ext cx="79" cy="292"/>
                <a:chOff x="3340" y="2927"/>
                <a:chExt cx="79" cy="292"/>
              </a:xfrm>
            </p:grpSpPr>
            <p:sp>
              <p:nvSpPr>
                <p:cNvPr id="94217" name="Freeform 9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18" name="Freeform 10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19" name="Freeform 11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220" name="Group 12"/>
              <p:cNvGrpSpPr>
                <a:grpSpLocks/>
              </p:cNvGrpSpPr>
              <p:nvPr/>
            </p:nvGrpSpPr>
            <p:grpSpPr bwMode="auto">
              <a:xfrm rot="-5400000">
                <a:off x="1786" y="894"/>
                <a:ext cx="79" cy="292"/>
                <a:chOff x="3340" y="2927"/>
                <a:chExt cx="79" cy="292"/>
              </a:xfrm>
            </p:grpSpPr>
            <p:sp>
              <p:nvSpPr>
                <p:cNvPr id="94221" name="Freeform 13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22" name="Freeform 14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23" name="Freeform 15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4224" name="Rectangle 16"/>
              <p:cNvSpPr>
                <a:spLocks noChangeArrowheads="1"/>
              </p:cNvSpPr>
              <p:nvPr/>
            </p:nvSpPr>
            <p:spPr bwMode="auto">
              <a:xfrm>
                <a:off x="3784" y="1504"/>
                <a:ext cx="9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4225" name="Group 17"/>
              <p:cNvGrpSpPr>
                <a:grpSpLocks/>
              </p:cNvGrpSpPr>
              <p:nvPr/>
            </p:nvGrpSpPr>
            <p:grpSpPr bwMode="auto">
              <a:xfrm>
                <a:off x="3216" y="1440"/>
                <a:ext cx="79" cy="292"/>
                <a:chOff x="3340" y="2927"/>
                <a:chExt cx="79" cy="292"/>
              </a:xfrm>
            </p:grpSpPr>
            <p:sp>
              <p:nvSpPr>
                <p:cNvPr id="94226" name="Freeform 18"/>
                <p:cNvSpPr>
                  <a:spLocks/>
                </p:cNvSpPr>
                <p:nvPr/>
              </p:nvSpPr>
              <p:spPr bwMode="auto">
                <a:xfrm>
                  <a:off x="3340" y="2927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27" name="Freeform 19"/>
                <p:cNvSpPr>
                  <a:spLocks/>
                </p:cNvSpPr>
                <p:nvPr/>
              </p:nvSpPr>
              <p:spPr bwMode="auto">
                <a:xfrm>
                  <a:off x="3341" y="3022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28" name="Freeform 20"/>
                <p:cNvSpPr>
                  <a:spLocks/>
                </p:cNvSpPr>
                <p:nvPr/>
              </p:nvSpPr>
              <p:spPr bwMode="auto">
                <a:xfrm>
                  <a:off x="3342" y="3114"/>
                  <a:ext cx="77" cy="105"/>
                </a:xfrm>
                <a:custGeom>
                  <a:avLst/>
                  <a:gdLst>
                    <a:gd name="T0" fmla="*/ 2 w 77"/>
                    <a:gd name="T1" fmla="*/ 5 h 105"/>
                    <a:gd name="T2" fmla="*/ 20 w 77"/>
                    <a:gd name="T3" fmla="*/ 1 h 105"/>
                    <a:gd name="T4" fmla="*/ 56 w 77"/>
                    <a:gd name="T5" fmla="*/ 13 h 105"/>
                    <a:gd name="T6" fmla="*/ 76 w 77"/>
                    <a:gd name="T7" fmla="*/ 51 h 105"/>
                    <a:gd name="T8" fmla="*/ 60 w 77"/>
                    <a:gd name="T9" fmla="*/ 91 h 105"/>
                    <a:gd name="T10" fmla="*/ 26 w 77"/>
                    <a:gd name="T11" fmla="*/ 103 h 105"/>
                    <a:gd name="T12" fmla="*/ 0 w 77"/>
                    <a:gd name="T13" fmla="*/ 10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105">
                      <a:moveTo>
                        <a:pt x="2" y="5"/>
                      </a:moveTo>
                      <a:cubicBezTo>
                        <a:pt x="5" y="4"/>
                        <a:pt x="11" y="0"/>
                        <a:pt x="20" y="1"/>
                      </a:cubicBezTo>
                      <a:cubicBezTo>
                        <a:pt x="29" y="2"/>
                        <a:pt x="47" y="5"/>
                        <a:pt x="56" y="13"/>
                      </a:cubicBezTo>
                      <a:cubicBezTo>
                        <a:pt x="65" y="21"/>
                        <a:pt x="75" y="38"/>
                        <a:pt x="76" y="51"/>
                      </a:cubicBezTo>
                      <a:cubicBezTo>
                        <a:pt x="77" y="64"/>
                        <a:pt x="68" y="82"/>
                        <a:pt x="60" y="91"/>
                      </a:cubicBezTo>
                      <a:cubicBezTo>
                        <a:pt x="52" y="100"/>
                        <a:pt x="36" y="101"/>
                        <a:pt x="26" y="103"/>
                      </a:cubicBezTo>
                      <a:cubicBezTo>
                        <a:pt x="16" y="105"/>
                        <a:pt x="5" y="101"/>
                        <a:pt x="0" y="101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>
                <a:off x="768" y="10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>
                <a:off x="1392" y="10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4231" name="Group 23"/>
              <p:cNvGrpSpPr>
                <a:grpSpLocks/>
              </p:cNvGrpSpPr>
              <p:nvPr/>
            </p:nvGrpSpPr>
            <p:grpSpPr bwMode="auto">
              <a:xfrm>
                <a:off x="2592" y="888"/>
                <a:ext cx="392" cy="232"/>
                <a:chOff x="4128" y="3648"/>
                <a:chExt cx="392" cy="232"/>
              </a:xfrm>
            </p:grpSpPr>
            <p:sp>
              <p:nvSpPr>
                <p:cNvPr id="94232" name="Freeform 24"/>
                <p:cNvSpPr>
                  <a:spLocks/>
                </p:cNvSpPr>
                <p:nvPr/>
              </p:nvSpPr>
              <p:spPr bwMode="auto">
                <a:xfrm>
                  <a:off x="4168" y="3768"/>
                  <a:ext cx="352" cy="48"/>
                </a:xfrm>
                <a:custGeom>
                  <a:avLst/>
                  <a:gdLst>
                    <a:gd name="T0" fmla="*/ 0 w 352"/>
                    <a:gd name="T1" fmla="*/ 48 h 48"/>
                    <a:gd name="T2" fmla="*/ 352 w 352"/>
                    <a:gd name="T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52" h="48">
                      <a:moveTo>
                        <a:pt x="0" y="48"/>
                      </a:moveTo>
                      <a:lnTo>
                        <a:pt x="352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33" name="Freeform 25"/>
                <p:cNvSpPr>
                  <a:spLocks/>
                </p:cNvSpPr>
                <p:nvPr/>
              </p:nvSpPr>
              <p:spPr bwMode="auto">
                <a:xfrm>
                  <a:off x="4240" y="3688"/>
                  <a:ext cx="112" cy="192"/>
                </a:xfrm>
                <a:custGeom>
                  <a:avLst/>
                  <a:gdLst>
                    <a:gd name="T0" fmla="*/ 0 w 112"/>
                    <a:gd name="T1" fmla="*/ 0 h 192"/>
                    <a:gd name="T2" fmla="*/ 96 w 112"/>
                    <a:gd name="T3" fmla="*/ 96 h 192"/>
                    <a:gd name="T4" fmla="*/ 96 w 112"/>
                    <a:gd name="T5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2" h="192">
                      <a:moveTo>
                        <a:pt x="0" y="0"/>
                      </a:moveTo>
                      <a:cubicBezTo>
                        <a:pt x="40" y="32"/>
                        <a:pt x="80" y="64"/>
                        <a:pt x="96" y="96"/>
                      </a:cubicBezTo>
                      <a:cubicBezTo>
                        <a:pt x="112" y="128"/>
                        <a:pt x="104" y="160"/>
                        <a:pt x="96" y="192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34" name="Freeform 26"/>
                <p:cNvSpPr>
                  <a:spLocks/>
                </p:cNvSpPr>
                <p:nvPr/>
              </p:nvSpPr>
              <p:spPr bwMode="auto">
                <a:xfrm>
                  <a:off x="4168" y="3648"/>
                  <a:ext cx="112" cy="80"/>
                </a:xfrm>
                <a:custGeom>
                  <a:avLst/>
                  <a:gdLst>
                    <a:gd name="T0" fmla="*/ 112 w 112"/>
                    <a:gd name="T1" fmla="*/ 80 h 80"/>
                    <a:gd name="T2" fmla="*/ 0 w 112"/>
                    <a:gd name="T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80">
                      <a:moveTo>
                        <a:pt x="112" y="8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235" name="Oval 27"/>
                <p:cNvSpPr>
                  <a:spLocks noChangeArrowheads="1"/>
                </p:cNvSpPr>
                <p:nvPr/>
              </p:nvSpPr>
              <p:spPr bwMode="auto">
                <a:xfrm>
                  <a:off x="4128" y="3792"/>
                  <a:ext cx="57" cy="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236" name="Oval 28"/>
                <p:cNvSpPr>
                  <a:spLocks noChangeArrowheads="1"/>
                </p:cNvSpPr>
                <p:nvPr/>
              </p:nvSpPr>
              <p:spPr bwMode="auto">
                <a:xfrm>
                  <a:off x="4400" y="3800"/>
                  <a:ext cx="57" cy="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237" name="Line 29"/>
              <p:cNvSpPr>
                <a:spLocks noChangeShapeType="1"/>
              </p:cNvSpPr>
              <p:nvPr/>
            </p:nvSpPr>
            <p:spPr bwMode="auto">
              <a:xfrm>
                <a:off x="1960" y="10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8" name="Line 30"/>
              <p:cNvSpPr>
                <a:spLocks noChangeShapeType="1"/>
              </p:cNvSpPr>
              <p:nvPr/>
            </p:nvSpPr>
            <p:spPr bwMode="auto">
              <a:xfrm>
                <a:off x="2920" y="107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9" name="Line 31"/>
              <p:cNvSpPr>
                <a:spLocks noChangeShapeType="1"/>
              </p:cNvSpPr>
              <p:nvPr/>
            </p:nvSpPr>
            <p:spPr bwMode="auto">
              <a:xfrm>
                <a:off x="2256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0" name="Line 32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1" name="Line 33"/>
              <p:cNvSpPr>
                <a:spLocks noChangeShapeType="1"/>
              </p:cNvSpPr>
              <p:nvPr/>
            </p:nvSpPr>
            <p:spPr bwMode="auto">
              <a:xfrm>
                <a:off x="2256" y="1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2" name="Line 3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3" name="Line 35"/>
              <p:cNvSpPr>
                <a:spLocks noChangeShapeType="1"/>
              </p:cNvSpPr>
              <p:nvPr/>
            </p:nvSpPr>
            <p:spPr bwMode="auto">
              <a:xfrm>
                <a:off x="3832" y="106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4" name="Line 36"/>
              <p:cNvSpPr>
                <a:spLocks noChangeShapeType="1"/>
              </p:cNvSpPr>
              <p:nvPr/>
            </p:nvSpPr>
            <p:spPr bwMode="auto">
              <a:xfrm>
                <a:off x="3832" y="173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5" name="Line 37"/>
              <p:cNvSpPr>
                <a:spLocks noChangeShapeType="1"/>
              </p:cNvSpPr>
              <p:nvPr/>
            </p:nvSpPr>
            <p:spPr bwMode="auto">
              <a:xfrm>
                <a:off x="3216" y="10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6" name="Line 38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7" name="Line 39"/>
              <p:cNvSpPr>
                <a:spLocks noChangeShapeType="1"/>
              </p:cNvSpPr>
              <p:nvPr/>
            </p:nvSpPr>
            <p:spPr bwMode="auto">
              <a:xfrm>
                <a:off x="768" y="1048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8" name="Text Box 40"/>
              <p:cNvSpPr txBox="1">
                <a:spLocks noChangeArrowheads="1"/>
              </p:cNvSpPr>
              <p:nvPr/>
            </p:nvSpPr>
            <p:spPr bwMode="auto">
              <a:xfrm>
                <a:off x="1504" y="10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*</a:t>
                </a:r>
              </a:p>
            </p:txBody>
          </p:sp>
          <p:sp>
            <p:nvSpPr>
              <p:cNvPr id="94249" name="Text Box 41"/>
              <p:cNvSpPr txBox="1">
                <a:spLocks noChangeArrowheads="1"/>
              </p:cNvSpPr>
              <p:nvPr/>
            </p:nvSpPr>
            <p:spPr bwMode="auto">
              <a:xfrm>
                <a:off x="2032" y="15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*</a:t>
                </a:r>
              </a:p>
            </p:txBody>
          </p:sp>
          <p:sp>
            <p:nvSpPr>
              <p:cNvPr id="94250" name="Text Box 42"/>
              <p:cNvSpPr txBox="1">
                <a:spLocks noChangeArrowheads="1"/>
              </p:cNvSpPr>
              <p:nvPr/>
            </p:nvSpPr>
            <p:spPr bwMode="auto">
              <a:xfrm>
                <a:off x="808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  <p:sp>
            <p:nvSpPr>
              <p:cNvPr id="94251" name="Text Box 43"/>
              <p:cNvSpPr txBox="1">
                <a:spLocks noChangeArrowheads="1"/>
              </p:cNvSpPr>
              <p:nvPr/>
            </p:nvSpPr>
            <p:spPr bwMode="auto">
              <a:xfrm>
                <a:off x="792" y="12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+</a:t>
                </a:r>
              </a:p>
            </p:txBody>
          </p:sp>
          <p:sp>
            <p:nvSpPr>
              <p:cNvPr id="94252" name="Text Box 44"/>
              <p:cNvSpPr txBox="1">
                <a:spLocks noChangeArrowheads="1"/>
              </p:cNvSpPr>
              <p:nvPr/>
            </p:nvSpPr>
            <p:spPr bwMode="auto">
              <a:xfrm>
                <a:off x="1632" y="76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1H</a:t>
                </a:r>
              </a:p>
            </p:txBody>
          </p:sp>
          <p:sp>
            <p:nvSpPr>
              <p:cNvPr id="94253" name="Text Box 45"/>
              <p:cNvSpPr txBox="1">
                <a:spLocks noChangeArrowheads="1"/>
              </p:cNvSpPr>
              <p:nvPr/>
            </p:nvSpPr>
            <p:spPr bwMode="auto">
              <a:xfrm>
                <a:off x="848" y="146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20V</a:t>
                </a:r>
              </a:p>
            </p:txBody>
          </p:sp>
          <p:sp>
            <p:nvSpPr>
              <p:cNvPr id="94254" name="Text Box 46"/>
              <p:cNvSpPr txBox="1">
                <a:spLocks noChangeArrowheads="1"/>
              </p:cNvSpPr>
              <p:nvPr/>
            </p:nvSpPr>
            <p:spPr bwMode="auto">
              <a:xfrm>
                <a:off x="2342" y="1680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2H</a:t>
                </a:r>
              </a:p>
            </p:txBody>
          </p:sp>
          <p:sp>
            <p:nvSpPr>
              <p:cNvPr id="94255" name="Text Box 47"/>
              <p:cNvSpPr txBox="1">
                <a:spLocks noChangeArrowheads="1"/>
              </p:cNvSpPr>
              <p:nvPr/>
            </p:nvSpPr>
            <p:spPr bwMode="auto">
              <a:xfrm>
                <a:off x="1632" y="129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1H</a:t>
                </a:r>
              </a:p>
            </p:txBody>
          </p:sp>
          <p:sp>
            <p:nvSpPr>
              <p:cNvPr id="94256" name="Text Box 48"/>
              <p:cNvSpPr txBox="1">
                <a:spLocks noChangeArrowheads="1"/>
              </p:cNvSpPr>
              <p:nvPr/>
            </p:nvSpPr>
            <p:spPr bwMode="auto">
              <a:xfrm>
                <a:off x="2856" y="1456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2H</a:t>
                </a:r>
              </a:p>
            </p:txBody>
          </p:sp>
          <p:sp>
            <p:nvSpPr>
              <p:cNvPr id="94257" name="Text Box 49"/>
              <p:cNvSpPr txBox="1">
                <a:spLocks noChangeArrowheads="1"/>
              </p:cNvSpPr>
              <p:nvPr/>
            </p:nvSpPr>
            <p:spPr bwMode="auto">
              <a:xfrm>
                <a:off x="1032" y="7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10</a:t>
                </a:r>
              </a:p>
            </p:txBody>
          </p:sp>
          <p:sp>
            <p:nvSpPr>
              <p:cNvPr id="94258" name="Text Box 50"/>
              <p:cNvSpPr txBox="1">
                <a:spLocks noChangeArrowheads="1"/>
              </p:cNvSpPr>
              <p:nvPr/>
            </p:nvSpPr>
            <p:spPr bwMode="auto">
              <a:xfrm>
                <a:off x="2280" y="122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10</a:t>
                </a:r>
              </a:p>
            </p:txBody>
          </p:sp>
          <p:sp>
            <p:nvSpPr>
              <p:cNvPr id="94259" name="Text Box 51"/>
              <p:cNvSpPr txBox="1">
                <a:spLocks noChangeArrowheads="1"/>
              </p:cNvSpPr>
              <p:nvPr/>
            </p:nvSpPr>
            <p:spPr bwMode="auto">
              <a:xfrm>
                <a:off x="3864" y="147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2</a:t>
                </a:r>
              </a:p>
            </p:txBody>
          </p:sp>
          <p:sp>
            <p:nvSpPr>
              <p:cNvPr id="94260" name="Line 52"/>
              <p:cNvSpPr>
                <a:spLocks noChangeShapeType="1"/>
              </p:cNvSpPr>
              <p:nvPr/>
            </p:nvSpPr>
            <p:spPr bwMode="auto">
              <a:xfrm flipH="1" flipV="1">
                <a:off x="1624" y="118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1" name="Line 53"/>
              <p:cNvSpPr>
                <a:spLocks noChangeShapeType="1"/>
              </p:cNvSpPr>
              <p:nvPr/>
            </p:nvSpPr>
            <p:spPr bwMode="auto">
              <a:xfrm>
                <a:off x="1952" y="1520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2" name="Line 54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3" name="Line 55"/>
              <p:cNvSpPr>
                <a:spLocks noChangeShapeType="1"/>
              </p:cNvSpPr>
              <p:nvPr/>
            </p:nvSpPr>
            <p:spPr bwMode="auto">
              <a:xfrm>
                <a:off x="32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4" name="Line 56"/>
              <p:cNvSpPr>
                <a:spLocks noChangeShapeType="1"/>
              </p:cNvSpPr>
              <p:nvPr/>
            </p:nvSpPr>
            <p:spPr bwMode="auto">
              <a:xfrm flipH="1">
                <a:off x="1344" y="21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5" name="Oval 57"/>
              <p:cNvSpPr>
                <a:spLocks noChangeAspect="1" noChangeArrowheads="1"/>
              </p:cNvSpPr>
              <p:nvPr/>
            </p:nvSpPr>
            <p:spPr bwMode="auto">
              <a:xfrm>
                <a:off x="2224" y="104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6" name="Oval 58"/>
              <p:cNvSpPr>
                <a:spLocks noChangeAspect="1" noChangeArrowheads="1"/>
              </p:cNvSpPr>
              <p:nvPr/>
            </p:nvSpPr>
            <p:spPr bwMode="auto">
              <a:xfrm>
                <a:off x="3184" y="104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7" name="Oval 59"/>
              <p:cNvSpPr>
                <a:spLocks noChangeAspect="1" noChangeArrowheads="1"/>
              </p:cNvSpPr>
              <p:nvPr/>
            </p:nvSpPr>
            <p:spPr bwMode="auto">
              <a:xfrm>
                <a:off x="3184" y="208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8" name="Oval 60"/>
              <p:cNvSpPr>
                <a:spLocks noChangeAspect="1" noChangeArrowheads="1"/>
              </p:cNvSpPr>
              <p:nvPr/>
            </p:nvSpPr>
            <p:spPr bwMode="auto">
              <a:xfrm>
                <a:off x="2224" y="208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9" name="Text Box 61"/>
              <p:cNvSpPr txBox="1">
                <a:spLocks noChangeArrowheads="1"/>
              </p:cNvSpPr>
              <p:nvPr/>
            </p:nvSpPr>
            <p:spPr bwMode="auto">
              <a:xfrm>
                <a:off x="2006" y="1808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auto">
              <a:xfrm>
                <a:off x="3248" y="1776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94271" name="Text Box 63"/>
              <p:cNvSpPr txBox="1">
                <a:spLocks noChangeArrowheads="1"/>
              </p:cNvSpPr>
              <p:nvPr/>
            </p:nvSpPr>
            <p:spPr bwMode="auto">
              <a:xfrm>
                <a:off x="1336" y="1840"/>
                <a:ext cx="3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en-US" altLang="zh-CN" baseline="-25000"/>
              </a:p>
            </p:txBody>
          </p:sp>
        </p:grpSp>
        <p:sp>
          <p:nvSpPr>
            <p:cNvPr id="94272" name="Text Box 64"/>
            <p:cNvSpPr txBox="1">
              <a:spLocks noChangeArrowheads="1"/>
            </p:cNvSpPr>
            <p:nvPr/>
          </p:nvSpPr>
          <p:spPr bwMode="auto">
            <a:xfrm>
              <a:off x="4040" y="768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r>
                <a:rPr lang="en-US" altLang="zh-CN" baseline="-25000"/>
                <a:t>1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 = 0</a:t>
              </a:r>
            </a:p>
          </p:txBody>
        </p:sp>
      </p:grpSp>
      <p:grpSp>
        <p:nvGrpSpPr>
          <p:cNvPr id="94273" name="Group 65"/>
          <p:cNvGrpSpPr>
            <a:grpSpLocks/>
          </p:cNvGrpSpPr>
          <p:nvPr/>
        </p:nvGrpSpPr>
        <p:grpSpPr bwMode="auto">
          <a:xfrm>
            <a:off x="508000" y="3225800"/>
            <a:ext cx="4673600" cy="2819400"/>
            <a:chOff x="320" y="1728"/>
            <a:chExt cx="2944" cy="1776"/>
          </a:xfrm>
        </p:grpSpPr>
        <p:sp>
          <p:nvSpPr>
            <p:cNvPr id="94274" name="Rectangle 66"/>
            <p:cNvSpPr>
              <a:spLocks noChangeArrowheads="1"/>
            </p:cNvSpPr>
            <p:nvPr/>
          </p:nvSpPr>
          <p:spPr bwMode="auto">
            <a:xfrm rot="-5400000">
              <a:off x="912" y="1912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5" name="Oval 67"/>
            <p:cNvSpPr>
              <a:spLocks noChangeAspect="1" noChangeArrowheads="1"/>
            </p:cNvSpPr>
            <p:nvPr/>
          </p:nvSpPr>
          <p:spPr bwMode="auto">
            <a:xfrm>
              <a:off x="320" y="2621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504" y="2224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4277" name="Group 69"/>
            <p:cNvGrpSpPr>
              <a:grpSpLocks/>
            </p:cNvGrpSpPr>
            <p:nvPr/>
          </p:nvGrpSpPr>
          <p:grpSpPr bwMode="auto">
            <a:xfrm rot="-5400000">
              <a:off x="1474" y="1870"/>
              <a:ext cx="79" cy="292"/>
              <a:chOff x="3340" y="2927"/>
              <a:chExt cx="79" cy="292"/>
            </a:xfrm>
          </p:grpSpPr>
          <p:sp>
            <p:nvSpPr>
              <p:cNvPr id="94278" name="Freeform 70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79" name="Freeform 71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80" name="Freeform 72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>
              <a:off x="456" y="203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>
              <a:off x="1080" y="20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83" name="Text Box 75"/>
            <p:cNvSpPr txBox="1">
              <a:spLocks noChangeArrowheads="1"/>
            </p:cNvSpPr>
            <p:nvPr/>
          </p:nvSpPr>
          <p:spPr bwMode="auto">
            <a:xfrm>
              <a:off x="1192" y="2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*</a:t>
              </a:r>
            </a:p>
          </p:txBody>
        </p:sp>
        <p:sp>
          <p:nvSpPr>
            <p:cNvPr id="94284" name="Text Box 76"/>
            <p:cNvSpPr txBox="1">
              <a:spLocks noChangeArrowheads="1"/>
            </p:cNvSpPr>
            <p:nvPr/>
          </p:nvSpPr>
          <p:spPr bwMode="auto">
            <a:xfrm>
              <a:off x="2304" y="24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*</a:t>
              </a:r>
            </a:p>
          </p:txBody>
        </p:sp>
        <p:sp>
          <p:nvSpPr>
            <p:cNvPr id="94285" name="Text Box 77"/>
            <p:cNvSpPr txBox="1">
              <a:spLocks noChangeArrowheads="1"/>
            </p:cNvSpPr>
            <p:nvPr/>
          </p:nvSpPr>
          <p:spPr bwMode="auto">
            <a:xfrm>
              <a:off x="456" y="2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94286" name="Text Box 78"/>
            <p:cNvSpPr txBox="1">
              <a:spLocks noChangeArrowheads="1"/>
            </p:cNvSpPr>
            <p:nvPr/>
          </p:nvSpPr>
          <p:spPr bwMode="auto">
            <a:xfrm>
              <a:off x="448" y="234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4287" name="Text Box 79"/>
            <p:cNvSpPr txBox="1">
              <a:spLocks noChangeArrowheads="1"/>
            </p:cNvSpPr>
            <p:nvPr/>
          </p:nvSpPr>
          <p:spPr bwMode="auto">
            <a:xfrm>
              <a:off x="1430" y="173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94288" name="Text Box 80"/>
            <p:cNvSpPr txBox="1">
              <a:spLocks noChangeArrowheads="1"/>
            </p:cNvSpPr>
            <p:nvPr/>
          </p:nvSpPr>
          <p:spPr bwMode="auto">
            <a:xfrm>
              <a:off x="2630" y="265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2S</a:t>
              </a:r>
            </a:p>
          </p:txBody>
        </p:sp>
        <p:sp>
          <p:nvSpPr>
            <p:cNvPr id="94289" name="Text Box 81"/>
            <p:cNvSpPr txBox="1">
              <a:spLocks noChangeArrowheads="1"/>
            </p:cNvSpPr>
            <p:nvPr/>
          </p:nvSpPr>
          <p:spPr bwMode="auto">
            <a:xfrm>
              <a:off x="1680" y="2352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  <p:sp>
          <p:nvSpPr>
            <p:cNvPr id="94290" name="Text Box 82"/>
            <p:cNvSpPr txBox="1">
              <a:spLocks noChangeArrowheads="1"/>
            </p:cNvSpPr>
            <p:nvPr/>
          </p:nvSpPr>
          <p:spPr bwMode="auto">
            <a:xfrm>
              <a:off x="720" y="172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10</a:t>
              </a:r>
            </a:p>
          </p:txBody>
        </p:sp>
        <p:sp>
          <p:nvSpPr>
            <p:cNvPr id="94291" name="Text Box 83"/>
            <p:cNvSpPr txBox="1">
              <a:spLocks noChangeArrowheads="1"/>
            </p:cNvSpPr>
            <p:nvPr/>
          </p:nvSpPr>
          <p:spPr bwMode="auto">
            <a:xfrm>
              <a:off x="2576" y="220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10</a:t>
              </a:r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H="1">
              <a:off x="1248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3" name="Text Box 85"/>
            <p:cNvSpPr txBox="1">
              <a:spLocks noChangeArrowheads="1"/>
            </p:cNvSpPr>
            <p:nvPr/>
          </p:nvSpPr>
          <p:spPr bwMode="auto">
            <a:xfrm>
              <a:off x="1232" y="317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</a:t>
              </a:r>
              <a:endParaRPr lang="en-US" altLang="zh-CN" baseline="-25000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>
              <a:off x="1648" y="204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5" name="Oval 87"/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>
              <a:off x="2552" y="20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>
              <a:off x="2544" y="24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298" name="Group 90"/>
            <p:cNvGrpSpPr>
              <a:grpSpLocks/>
            </p:cNvGrpSpPr>
            <p:nvPr/>
          </p:nvGrpSpPr>
          <p:grpSpPr bwMode="auto">
            <a:xfrm>
              <a:off x="2544" y="2648"/>
              <a:ext cx="79" cy="292"/>
              <a:chOff x="3340" y="2927"/>
              <a:chExt cx="79" cy="292"/>
            </a:xfrm>
          </p:grpSpPr>
          <p:sp>
            <p:nvSpPr>
              <p:cNvPr id="94299" name="Freeform 91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00" name="Freeform 92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01" name="Freeform 93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302" name="Oval 94"/>
            <p:cNvSpPr>
              <a:spLocks noChangeAspect="1" noChangeArrowheads="1"/>
            </p:cNvSpPr>
            <p:nvPr/>
          </p:nvSpPr>
          <p:spPr bwMode="auto">
            <a:xfrm>
              <a:off x="2432" y="3080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>
              <a:off x="2544" y="29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>
              <a:off x="440" y="2024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>
              <a:off x="432" y="3456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2160" y="20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2248" y="321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1808" y="2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94309" name="Text Box 101"/>
            <p:cNvSpPr txBox="1">
              <a:spLocks noChangeArrowheads="1"/>
            </p:cNvSpPr>
            <p:nvPr/>
          </p:nvSpPr>
          <p:spPr bwMode="auto">
            <a:xfrm>
              <a:off x="2264" y="28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cs typeface="Times New Roman" pitchFamily="18" charset="0"/>
                </a:rPr>
                <a:t>–</a:t>
              </a:r>
              <a:endParaRPr lang="en-US" altLang="zh-CN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flipH="1" flipV="1">
              <a:off x="1344" y="2160"/>
              <a:ext cx="3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>
              <a:off x="1896" y="2544"/>
              <a:ext cx="43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2" name="Text Box 104"/>
            <p:cNvSpPr txBox="1">
              <a:spLocks noChangeArrowheads="1"/>
            </p:cNvSpPr>
            <p:nvPr/>
          </p:nvSpPr>
          <p:spPr bwMode="auto">
            <a:xfrm>
              <a:off x="1980" y="21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94313" name="Text Box 105"/>
            <p:cNvSpPr txBox="1">
              <a:spLocks noChangeArrowheads="1"/>
            </p:cNvSpPr>
            <p:nvPr/>
          </p:nvSpPr>
          <p:spPr bwMode="auto">
            <a:xfrm>
              <a:off x="2228" y="30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94314" name="Text Box 106"/>
            <p:cNvSpPr txBox="1">
              <a:spLocks noChangeArrowheads="1"/>
            </p:cNvSpPr>
            <p:nvPr/>
          </p:nvSpPr>
          <p:spPr bwMode="auto">
            <a:xfrm>
              <a:off x="576" y="249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>
              <a:off x="600" y="2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16" name="Text Box 108"/>
            <p:cNvSpPr txBox="1">
              <a:spLocks noChangeArrowheads="1"/>
            </p:cNvSpPr>
            <p:nvPr/>
          </p:nvSpPr>
          <p:spPr bwMode="auto">
            <a:xfrm>
              <a:off x="630" y="267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</a:t>
              </a:r>
            </a:p>
          </p:txBody>
        </p:sp>
      </p:grpSp>
      <p:grpSp>
        <p:nvGrpSpPr>
          <p:cNvPr id="94317" name="Group 109"/>
          <p:cNvGrpSpPr>
            <a:grpSpLocks/>
          </p:cNvGrpSpPr>
          <p:nvPr/>
        </p:nvGrpSpPr>
        <p:grpSpPr bwMode="auto">
          <a:xfrm>
            <a:off x="5822950" y="2844800"/>
            <a:ext cx="2241550" cy="1066800"/>
            <a:chOff x="3398" y="1584"/>
            <a:chExt cx="1412" cy="672"/>
          </a:xfrm>
        </p:grpSpPr>
        <p:grpSp>
          <p:nvGrpSpPr>
            <p:cNvPr id="94318" name="Group 110"/>
            <p:cNvGrpSpPr>
              <a:grpSpLocks/>
            </p:cNvGrpSpPr>
            <p:nvPr/>
          </p:nvGrpSpPr>
          <p:grpSpPr bwMode="auto">
            <a:xfrm>
              <a:off x="3976" y="1584"/>
              <a:ext cx="634" cy="466"/>
              <a:chOff x="3696" y="2544"/>
              <a:chExt cx="634" cy="466"/>
            </a:xfrm>
          </p:grpSpPr>
          <p:sp>
            <p:nvSpPr>
              <p:cNvPr id="94319" name="Text Box 111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20</a:t>
                </a:r>
              </a:p>
            </p:txBody>
          </p:sp>
          <p:sp>
            <p:nvSpPr>
              <p:cNvPr id="94320" name="Line 112"/>
              <p:cNvSpPr>
                <a:spLocks noChangeShapeType="1"/>
              </p:cNvSpPr>
              <p:nvPr/>
            </p:nvSpPr>
            <p:spPr bwMode="auto">
              <a:xfrm>
                <a:off x="3720" y="27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21" name="Text Box 113"/>
              <p:cNvSpPr txBox="1">
                <a:spLocks noChangeArrowheads="1"/>
              </p:cNvSpPr>
              <p:nvPr/>
            </p:nvSpPr>
            <p:spPr bwMode="auto">
              <a:xfrm>
                <a:off x="3750" y="272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</p:grpSp>
        <p:sp>
          <p:nvSpPr>
            <p:cNvPr id="94322" name="Text Box 114"/>
            <p:cNvSpPr txBox="1">
              <a:spLocks noChangeArrowheads="1"/>
            </p:cNvSpPr>
            <p:nvPr/>
          </p:nvSpPr>
          <p:spPr bwMode="auto">
            <a:xfrm>
              <a:off x="3398" y="1850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</a:t>
              </a:r>
            </a:p>
          </p:txBody>
        </p:sp>
        <p:sp>
          <p:nvSpPr>
            <p:cNvPr id="94323" name="Text Box 115"/>
            <p:cNvSpPr txBox="1">
              <a:spLocks noChangeArrowheads="1"/>
            </p:cNvSpPr>
            <p:nvPr/>
          </p:nvSpPr>
          <p:spPr bwMode="auto">
            <a:xfrm>
              <a:off x="4224" y="1688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+4</a:t>
              </a:r>
            </a:p>
          </p:txBody>
        </p:sp>
        <p:sp>
          <p:nvSpPr>
            <p:cNvPr id="94324" name="Text Box 116"/>
            <p:cNvSpPr txBox="1">
              <a:spLocks noChangeArrowheads="1"/>
            </p:cNvSpPr>
            <p:nvPr/>
          </p:nvSpPr>
          <p:spPr bwMode="auto">
            <a:xfrm>
              <a:off x="3952" y="1968"/>
              <a:ext cx="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5S+20</a:t>
              </a:r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>
              <a:off x="3896" y="200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326" name="Group 118"/>
          <p:cNvGrpSpPr>
            <a:grpSpLocks/>
          </p:cNvGrpSpPr>
          <p:nvPr/>
        </p:nvGrpSpPr>
        <p:grpSpPr bwMode="auto">
          <a:xfrm>
            <a:off x="5826125" y="4000500"/>
            <a:ext cx="2419350" cy="1552575"/>
            <a:chOff x="3670" y="2312"/>
            <a:chExt cx="1524" cy="978"/>
          </a:xfrm>
        </p:grpSpPr>
        <p:grpSp>
          <p:nvGrpSpPr>
            <p:cNvPr id="94327" name="Group 119"/>
            <p:cNvGrpSpPr>
              <a:grpSpLocks/>
            </p:cNvGrpSpPr>
            <p:nvPr/>
          </p:nvGrpSpPr>
          <p:grpSpPr bwMode="auto">
            <a:xfrm>
              <a:off x="3670" y="2312"/>
              <a:ext cx="1354" cy="472"/>
              <a:chOff x="3360" y="2312"/>
              <a:chExt cx="1354" cy="472"/>
            </a:xfrm>
          </p:grpSpPr>
          <p:sp>
            <p:nvSpPr>
              <p:cNvPr id="94328" name="Text Box 120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I(S)=</a:t>
                </a:r>
              </a:p>
            </p:txBody>
          </p:sp>
          <p:sp>
            <p:nvSpPr>
              <p:cNvPr id="94329" name="Text Box 121"/>
              <p:cNvSpPr txBox="1">
                <a:spLocks noChangeArrowheads="1"/>
              </p:cNvSpPr>
              <p:nvPr/>
            </p:nvSpPr>
            <p:spPr bwMode="auto">
              <a:xfrm>
                <a:off x="3848" y="2496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5S(S+4)</a:t>
                </a:r>
              </a:p>
            </p:txBody>
          </p:sp>
          <p:sp>
            <p:nvSpPr>
              <p:cNvPr id="94330" name="Line 122"/>
              <p:cNvSpPr>
                <a:spLocks noChangeShapeType="1"/>
              </p:cNvSpPr>
              <p:nvPr/>
            </p:nvSpPr>
            <p:spPr bwMode="auto">
              <a:xfrm>
                <a:off x="3864" y="254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31" name="Text Box 123"/>
              <p:cNvSpPr txBox="1">
                <a:spLocks noChangeArrowheads="1"/>
              </p:cNvSpPr>
              <p:nvPr/>
            </p:nvSpPr>
            <p:spPr bwMode="auto">
              <a:xfrm>
                <a:off x="3888" y="2312"/>
                <a:ext cx="8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4S+20</a:t>
                </a:r>
              </a:p>
            </p:txBody>
          </p:sp>
        </p:grpSp>
        <p:grpSp>
          <p:nvGrpSpPr>
            <p:cNvPr id="94332" name="Group 124"/>
            <p:cNvGrpSpPr>
              <a:grpSpLocks/>
            </p:cNvGrpSpPr>
            <p:nvPr/>
          </p:nvGrpSpPr>
          <p:grpSpPr bwMode="auto">
            <a:xfrm>
              <a:off x="3678" y="2816"/>
              <a:ext cx="1516" cy="474"/>
              <a:chOff x="3360" y="2792"/>
              <a:chExt cx="1516" cy="474"/>
            </a:xfrm>
          </p:grpSpPr>
          <p:sp>
            <p:nvSpPr>
              <p:cNvPr id="94333" name="Text Box 125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I(S)=</a:t>
                </a:r>
              </a:p>
            </p:txBody>
          </p:sp>
          <p:sp>
            <p:nvSpPr>
              <p:cNvPr id="94334" name="Text Box 126"/>
              <p:cNvSpPr txBox="1">
                <a:spLocks noChangeArrowheads="1"/>
              </p:cNvSpPr>
              <p:nvPr/>
            </p:nvSpPr>
            <p:spPr bwMode="auto">
              <a:xfrm>
                <a:off x="3856" y="297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  <p:sp>
            <p:nvSpPr>
              <p:cNvPr id="94335" name="Text Box 127"/>
              <p:cNvSpPr txBox="1">
                <a:spLocks noChangeArrowheads="1"/>
              </p:cNvSpPr>
              <p:nvPr/>
            </p:nvSpPr>
            <p:spPr bwMode="auto">
              <a:xfrm>
                <a:off x="3858" y="2792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94336" name="Line 128"/>
              <p:cNvSpPr>
                <a:spLocks noChangeShapeType="1"/>
              </p:cNvSpPr>
              <p:nvPr/>
            </p:nvSpPr>
            <p:spPr bwMode="auto">
              <a:xfrm>
                <a:off x="3866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37" name="Text Box 129"/>
              <p:cNvSpPr txBox="1">
                <a:spLocks noChangeArrowheads="1"/>
              </p:cNvSpPr>
              <p:nvPr/>
            </p:nvSpPr>
            <p:spPr bwMode="auto">
              <a:xfrm>
                <a:off x="4224" y="297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S+4</a:t>
                </a:r>
              </a:p>
            </p:txBody>
          </p:sp>
          <p:sp>
            <p:nvSpPr>
              <p:cNvPr id="94338" name="Text Box 130"/>
              <p:cNvSpPr txBox="1">
                <a:spLocks noChangeArrowheads="1"/>
              </p:cNvSpPr>
              <p:nvPr/>
            </p:nvSpPr>
            <p:spPr bwMode="auto">
              <a:xfrm>
                <a:off x="4242" y="2792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0.2</a:t>
                </a:r>
              </a:p>
            </p:txBody>
          </p:sp>
          <p:sp>
            <p:nvSpPr>
              <p:cNvPr id="94339" name="Line 131"/>
              <p:cNvSpPr>
                <a:spLocks noChangeShapeType="1"/>
              </p:cNvSpPr>
              <p:nvPr/>
            </p:nvSpPr>
            <p:spPr bwMode="auto">
              <a:xfrm>
                <a:off x="4242" y="302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40" name="Text Box 132"/>
              <p:cNvSpPr txBox="1">
                <a:spLocks noChangeArrowheads="1"/>
              </p:cNvSpPr>
              <p:nvPr/>
            </p:nvSpPr>
            <p:spPr bwMode="auto">
              <a:xfrm>
                <a:off x="4040" y="2872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</a:rPr>
                  <a:t>–</a:t>
                </a:r>
                <a:endParaRPr lang="en-US" altLang="zh-CN"/>
              </a:p>
            </p:txBody>
          </p:sp>
        </p:grpSp>
      </p:grpSp>
      <p:sp>
        <p:nvSpPr>
          <p:cNvPr id="94341" name="Text Box 133"/>
          <p:cNvSpPr txBox="1">
            <a:spLocks noChangeArrowheads="1"/>
          </p:cNvSpPr>
          <p:nvPr/>
        </p:nvSpPr>
        <p:spPr bwMode="auto">
          <a:xfrm>
            <a:off x="5851525" y="5791200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i(t)=1</a:t>
            </a:r>
            <a:r>
              <a:rPr lang="en-US" altLang="zh-CN" dirty="0">
                <a:cs typeface="Times New Roman" pitchFamily="18" charset="0"/>
              </a:rPr>
              <a:t>–0.2e</a:t>
            </a:r>
            <a:r>
              <a:rPr lang="en-US" altLang="zh-CN" baseline="30000" dirty="0">
                <a:cs typeface="Times New Roman" pitchFamily="18" charset="0"/>
              </a:rPr>
              <a:t>–4t</a:t>
            </a: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36046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4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10375" y="5830888"/>
            <a:ext cx="1955800" cy="579437"/>
            <a:chOff x="3856" y="3722"/>
            <a:chExt cx="1232" cy="365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4166" y="3722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856" y="3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2600" y="742952"/>
            <a:ext cx="1079500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小结：</a:t>
            </a:r>
            <a:endParaRPr lang="zh-CN" altLang="en-US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74724" y="1724025"/>
            <a:ext cx="7419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</a:rPr>
              <a:t>1. </a:t>
            </a:r>
            <a:r>
              <a:rPr lang="zh-CN" altLang="en-US" b="1" dirty="0" smtClean="0">
                <a:solidFill>
                  <a:srgbClr val="000000"/>
                </a:solidFill>
              </a:rPr>
              <a:t>拉普拉斯变换及其反变换；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87424" y="2486025"/>
            <a:ext cx="7419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</a:rPr>
              <a:t>2. </a:t>
            </a:r>
            <a:r>
              <a:rPr lang="zh-CN" altLang="en-US" b="1" dirty="0" smtClean="0">
                <a:solidFill>
                  <a:srgbClr val="000000"/>
                </a:solidFill>
              </a:rPr>
              <a:t>运算法及其在电路分析中的应用；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974724" y="3235325"/>
            <a:ext cx="7419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</a:rPr>
              <a:t>3. </a:t>
            </a:r>
            <a:r>
              <a:rPr lang="zh-CN" altLang="en-US" b="1" dirty="0" smtClean="0">
                <a:solidFill>
                  <a:srgbClr val="000000"/>
                </a:solidFill>
              </a:rPr>
              <a:t>网络函数及系统的分析。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809625" y="2438400"/>
            <a:ext cx="3976688" cy="1687513"/>
            <a:chOff x="1519" y="2688"/>
            <a:chExt cx="2505" cy="1063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 rot="-5400000">
              <a:off x="3170" y="2789"/>
              <a:ext cx="79" cy="292"/>
              <a:chOff x="3340" y="2927"/>
              <a:chExt cx="79" cy="292"/>
            </a:xfrm>
          </p:grpSpPr>
          <p:sp>
            <p:nvSpPr>
              <p:cNvPr id="99332" name="Freeform 4"/>
              <p:cNvSpPr>
                <a:spLocks/>
              </p:cNvSpPr>
              <p:nvPr/>
            </p:nvSpPr>
            <p:spPr bwMode="auto">
              <a:xfrm>
                <a:off x="3340" y="2927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33" name="Freeform 5"/>
              <p:cNvSpPr>
                <a:spLocks/>
              </p:cNvSpPr>
              <p:nvPr/>
            </p:nvSpPr>
            <p:spPr bwMode="auto">
              <a:xfrm>
                <a:off x="3341" y="3022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34" name="Freeform 6"/>
              <p:cNvSpPr>
                <a:spLocks/>
              </p:cNvSpPr>
              <p:nvPr/>
            </p:nvSpPr>
            <p:spPr bwMode="auto">
              <a:xfrm>
                <a:off x="3342" y="3114"/>
                <a:ext cx="77" cy="105"/>
              </a:xfrm>
              <a:custGeom>
                <a:avLst/>
                <a:gdLst>
                  <a:gd name="T0" fmla="*/ 2 w 77"/>
                  <a:gd name="T1" fmla="*/ 5 h 105"/>
                  <a:gd name="T2" fmla="*/ 20 w 77"/>
                  <a:gd name="T3" fmla="*/ 1 h 105"/>
                  <a:gd name="T4" fmla="*/ 56 w 77"/>
                  <a:gd name="T5" fmla="*/ 13 h 105"/>
                  <a:gd name="T6" fmla="*/ 76 w 77"/>
                  <a:gd name="T7" fmla="*/ 51 h 105"/>
                  <a:gd name="T8" fmla="*/ 60 w 77"/>
                  <a:gd name="T9" fmla="*/ 91 h 105"/>
                  <a:gd name="T10" fmla="*/ 26 w 77"/>
                  <a:gd name="T11" fmla="*/ 103 h 105"/>
                  <a:gd name="T12" fmla="*/ 0 w 77"/>
                  <a:gd name="T13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05">
                    <a:moveTo>
                      <a:pt x="2" y="5"/>
                    </a:moveTo>
                    <a:cubicBezTo>
                      <a:pt x="5" y="4"/>
                      <a:pt x="11" y="0"/>
                      <a:pt x="20" y="1"/>
                    </a:cubicBezTo>
                    <a:cubicBezTo>
                      <a:pt x="29" y="2"/>
                      <a:pt x="47" y="5"/>
                      <a:pt x="56" y="13"/>
                    </a:cubicBezTo>
                    <a:cubicBezTo>
                      <a:pt x="65" y="21"/>
                      <a:pt x="75" y="38"/>
                      <a:pt x="76" y="51"/>
                    </a:cubicBezTo>
                    <a:cubicBezTo>
                      <a:pt x="77" y="64"/>
                      <a:pt x="68" y="82"/>
                      <a:pt x="60" y="91"/>
                    </a:cubicBezTo>
                    <a:cubicBezTo>
                      <a:pt x="52" y="100"/>
                      <a:pt x="36" y="101"/>
                      <a:pt x="26" y="103"/>
                    </a:cubicBezTo>
                    <a:cubicBezTo>
                      <a:pt x="16" y="105"/>
                      <a:pt x="5" y="101"/>
                      <a:pt x="0" y="10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3341" y="314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endParaRPr lang="en-US" altLang="zh-CN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3792" y="318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9337" name="Rectangle 9"/>
            <p:cNvSpPr>
              <a:spLocks noChangeArrowheads="1"/>
            </p:cNvSpPr>
            <p:nvPr/>
          </p:nvSpPr>
          <p:spPr bwMode="auto">
            <a:xfrm rot="-5400000">
              <a:off x="2560" y="2843"/>
              <a:ext cx="9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338" name="Group 10"/>
            <p:cNvGrpSpPr>
              <a:grpSpLocks/>
            </p:cNvGrpSpPr>
            <p:nvPr/>
          </p:nvGrpSpPr>
          <p:grpSpPr bwMode="auto">
            <a:xfrm>
              <a:off x="3624" y="3307"/>
              <a:ext cx="192" cy="48"/>
              <a:chOff x="960" y="2688"/>
              <a:chExt cx="192" cy="48"/>
            </a:xfrm>
          </p:grpSpPr>
          <p:sp>
            <p:nvSpPr>
              <p:cNvPr id="99339" name="Line 11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0" name="Line 12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2728" y="295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3720" y="2947"/>
              <a:ext cx="1" cy="360"/>
            </a:xfrm>
            <a:custGeom>
              <a:avLst/>
              <a:gdLst>
                <a:gd name="T0" fmla="*/ 0 w 1"/>
                <a:gd name="T1" fmla="*/ 360 h 360"/>
                <a:gd name="T2" fmla="*/ 0 w 1"/>
                <a:gd name="T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0">
                  <a:moveTo>
                    <a:pt x="0" y="36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3" name="Freeform 15"/>
            <p:cNvSpPr>
              <a:spLocks/>
            </p:cNvSpPr>
            <p:nvPr/>
          </p:nvSpPr>
          <p:spPr bwMode="auto">
            <a:xfrm>
              <a:off x="3720" y="3355"/>
              <a:ext cx="1" cy="396"/>
            </a:xfrm>
            <a:custGeom>
              <a:avLst/>
              <a:gdLst>
                <a:gd name="T0" fmla="*/ 0 w 1"/>
                <a:gd name="T1" fmla="*/ 396 h 396"/>
                <a:gd name="T2" fmla="*/ 0 w 1"/>
                <a:gd name="T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96">
                  <a:moveTo>
                    <a:pt x="0" y="3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auto">
            <a:xfrm>
              <a:off x="2072" y="3736"/>
              <a:ext cx="1648" cy="7"/>
            </a:xfrm>
            <a:custGeom>
              <a:avLst/>
              <a:gdLst>
                <a:gd name="T0" fmla="*/ 0 w 1648"/>
                <a:gd name="T1" fmla="*/ 0 h 7"/>
                <a:gd name="T2" fmla="*/ 1648 w 1648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48" h="7">
                  <a:moveTo>
                    <a:pt x="0" y="0"/>
                  </a:moveTo>
                  <a:lnTo>
                    <a:pt x="1648" y="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Freeform 17"/>
            <p:cNvSpPr>
              <a:spLocks/>
            </p:cNvSpPr>
            <p:nvPr/>
          </p:nvSpPr>
          <p:spPr bwMode="auto">
            <a:xfrm>
              <a:off x="2080" y="2952"/>
              <a:ext cx="1" cy="799"/>
            </a:xfrm>
            <a:custGeom>
              <a:avLst/>
              <a:gdLst>
                <a:gd name="T0" fmla="*/ 0 w 1"/>
                <a:gd name="T1" fmla="*/ 799 h 799"/>
                <a:gd name="T2" fmla="*/ 0 w 1"/>
                <a:gd name="T3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99">
                  <a:moveTo>
                    <a:pt x="0" y="79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2496" y="269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3480" y="304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888" y="3304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3352" y="2959"/>
              <a:ext cx="360" cy="1"/>
            </a:xfrm>
            <a:custGeom>
              <a:avLst/>
              <a:gdLst>
                <a:gd name="T0" fmla="*/ 0 w 360"/>
                <a:gd name="T1" fmla="*/ 0 h 1"/>
                <a:gd name="T2" fmla="*/ 360 w 3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1">
                  <a:moveTo>
                    <a:pt x="0" y="0"/>
                  </a:moveTo>
                  <a:lnTo>
                    <a:pt x="3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2792" y="2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2784" y="294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  <p:sp>
          <p:nvSpPr>
            <p:cNvPr id="99352" name="Text Box 24"/>
            <p:cNvSpPr txBox="1">
              <a:spLocks noChangeArrowheads="1"/>
            </p:cNvSpPr>
            <p:nvPr/>
          </p:nvSpPr>
          <p:spPr bwMode="auto">
            <a:xfrm>
              <a:off x="3118" y="268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sp>
          <p:nvSpPr>
            <p:cNvPr id="99353" name="Oval 25"/>
            <p:cNvSpPr>
              <a:spLocks noChangeAspect="1" noChangeArrowheads="1"/>
            </p:cNvSpPr>
            <p:nvPr/>
          </p:nvSpPr>
          <p:spPr bwMode="auto">
            <a:xfrm>
              <a:off x="1968" y="3264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4" name="Text Box 26"/>
            <p:cNvSpPr txBox="1">
              <a:spLocks noChangeArrowheads="1"/>
            </p:cNvSpPr>
            <p:nvPr/>
          </p:nvSpPr>
          <p:spPr bwMode="auto">
            <a:xfrm>
              <a:off x="1519" y="3216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黑体" pitchFamily="2" charset="-122"/>
                </a:rPr>
                <a:t>u</a:t>
              </a:r>
              <a:r>
                <a:rPr lang="en-US" altLang="zh-CN" baseline="-25000">
                  <a:ea typeface="黑体" pitchFamily="2" charset="-122"/>
                </a:rPr>
                <a:t>s</a:t>
              </a:r>
              <a:r>
                <a:rPr lang="en-US" altLang="zh-CN"/>
                <a:t>(t)</a:t>
              </a:r>
            </a:p>
          </p:txBody>
        </p:sp>
        <p:sp>
          <p:nvSpPr>
            <p:cNvPr id="99355" name="Text Box 27"/>
            <p:cNvSpPr txBox="1">
              <a:spLocks noChangeArrowheads="1"/>
            </p:cNvSpPr>
            <p:nvPr/>
          </p:nvSpPr>
          <p:spPr bwMode="auto">
            <a:xfrm>
              <a:off x="1888" y="304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496" y="3224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-</a:t>
              </a:r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>
              <a:off x="2062" y="295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381" name="Group 53"/>
          <p:cNvGrpSpPr>
            <a:grpSpLocks/>
          </p:cNvGrpSpPr>
          <p:nvPr/>
        </p:nvGrpSpPr>
        <p:grpSpPr bwMode="auto">
          <a:xfrm>
            <a:off x="3733800" y="1816100"/>
            <a:ext cx="4359275" cy="822325"/>
            <a:chOff x="2352" y="960"/>
            <a:chExt cx="2746" cy="518"/>
          </a:xfrm>
        </p:grpSpPr>
        <p:sp>
          <p:nvSpPr>
            <p:cNvPr id="99370" name="Text Box 42"/>
            <p:cNvSpPr txBox="1">
              <a:spLocks noChangeArrowheads="1"/>
            </p:cNvSpPr>
            <p:nvPr/>
          </p:nvSpPr>
          <p:spPr bwMode="auto">
            <a:xfrm>
              <a:off x="2352" y="1064"/>
              <a:ext cx="2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</a:t>
              </a:r>
              <a:r>
                <a:rPr lang="en-US" altLang="zh-CN">
                  <a:sym typeface="Symbol" pitchFamily="18" charset="2"/>
                </a:rPr>
                <a:t>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f(t</a:t>
              </a:r>
              <a:r>
                <a:rPr lang="en-US" altLang="zh-CN">
                  <a:sym typeface="Symbol" pitchFamily="18" charset="2"/>
                </a:rPr>
                <a:t>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)dt</a:t>
              </a:r>
              <a:r>
                <a:rPr lang="en-US" altLang="zh-CN">
                  <a:sym typeface="Symbol" pitchFamily="18" charset="2"/>
                </a:rPr>
                <a:t>]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=     F(S) </a:t>
              </a:r>
              <a:r>
                <a:rPr lang="en-US" altLang="zh-CN"/>
                <a:t> </a:t>
              </a:r>
            </a:p>
          </p:txBody>
        </p:sp>
        <p:sp>
          <p:nvSpPr>
            <p:cNvPr id="99371" name="Text Box 43"/>
            <p:cNvSpPr txBox="1">
              <a:spLocks noChangeArrowheads="1"/>
            </p:cNvSpPr>
            <p:nvPr/>
          </p:nvSpPr>
          <p:spPr bwMode="auto">
            <a:xfrm>
              <a:off x="2698" y="123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0-</a:t>
              </a:r>
            </a:p>
          </p:txBody>
        </p:sp>
        <p:sp>
          <p:nvSpPr>
            <p:cNvPr id="99372" name="Text Box 44"/>
            <p:cNvSpPr txBox="1">
              <a:spLocks noChangeArrowheads="1"/>
            </p:cNvSpPr>
            <p:nvPr/>
          </p:nvSpPr>
          <p:spPr bwMode="auto">
            <a:xfrm>
              <a:off x="2746" y="985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cs typeface="Times New Roman" pitchFamily="18" charset="0"/>
                  <a:sym typeface="Symbol" pitchFamily="18" charset="2"/>
                </a:rPr>
                <a:t>t</a:t>
              </a:r>
            </a:p>
          </p:txBody>
        </p:sp>
        <p:sp>
          <p:nvSpPr>
            <p:cNvPr id="99373" name="Text Box 45"/>
            <p:cNvSpPr txBox="1">
              <a:spLocks noChangeArrowheads="1"/>
            </p:cNvSpPr>
            <p:nvPr/>
          </p:nvSpPr>
          <p:spPr bwMode="auto">
            <a:xfrm>
              <a:off x="3640" y="960"/>
              <a:ext cx="39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  <a:p>
              <a:r>
                <a:rPr lang="en-US" altLang="zh-CN"/>
                <a:t>S</a:t>
              </a:r>
            </a:p>
          </p:txBody>
        </p:sp>
        <p:sp>
          <p:nvSpPr>
            <p:cNvPr id="99374" name="Line 46"/>
            <p:cNvSpPr>
              <a:spLocks noChangeShapeType="1"/>
            </p:cNvSpPr>
            <p:nvPr/>
          </p:nvSpPr>
          <p:spPr bwMode="auto">
            <a:xfrm>
              <a:off x="3642" y="12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609600" y="10287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拉普拉斯变换的基本性质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889000" y="14605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ea typeface="楷体_GB2312" pitchFamily="49" charset="-122"/>
              </a:rPr>
              <a:t>积分性质</a:t>
            </a:r>
          </a:p>
        </p:txBody>
      </p:sp>
      <p:sp>
        <p:nvSpPr>
          <p:cNvPr id="99380" name="Text Box 52"/>
          <p:cNvSpPr txBox="1">
            <a:spLocks noChangeArrowheads="1"/>
          </p:cNvSpPr>
          <p:nvPr/>
        </p:nvSpPr>
        <p:spPr bwMode="auto">
          <a:xfrm>
            <a:off x="1295400" y="19685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 [f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(t)]=F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(S) </a:t>
            </a:r>
            <a:r>
              <a:rPr lang="en-US" altLang="zh-CN"/>
              <a:t> </a:t>
            </a:r>
          </a:p>
        </p:txBody>
      </p:sp>
      <p:sp>
        <p:nvSpPr>
          <p:cNvPr id="99382" name="Text Box 54"/>
          <p:cNvSpPr txBox="1">
            <a:spLocks noChangeArrowheads="1"/>
          </p:cNvSpPr>
          <p:nvPr/>
        </p:nvSpPr>
        <p:spPr bwMode="auto">
          <a:xfrm>
            <a:off x="5410200" y="2946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£ [i(t)]=I(S)</a:t>
            </a:r>
          </a:p>
        </p:txBody>
      </p:sp>
      <p:sp>
        <p:nvSpPr>
          <p:cNvPr id="99383" name="Text Box 55"/>
          <p:cNvSpPr txBox="1">
            <a:spLocks noChangeArrowheads="1"/>
          </p:cNvSpPr>
          <p:nvPr/>
        </p:nvSpPr>
        <p:spPr bwMode="auto">
          <a:xfrm>
            <a:off x="5397500" y="35052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cs typeface="Times New Roman" pitchFamily="18" charset="0"/>
                <a:sym typeface="Symbol" pitchFamily="18" charset="2"/>
              </a:rPr>
              <a:t>£ [u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(t)]=U</a:t>
            </a:r>
            <a:r>
              <a:rPr lang="en-US" altLang="zh-CN" baseline="-2500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(S)</a:t>
            </a:r>
          </a:p>
        </p:txBody>
      </p:sp>
      <p:grpSp>
        <p:nvGrpSpPr>
          <p:cNvPr id="99384" name="Group 56"/>
          <p:cNvGrpSpPr>
            <a:grpSpLocks/>
          </p:cNvGrpSpPr>
          <p:nvPr/>
        </p:nvGrpSpPr>
        <p:grpSpPr bwMode="auto">
          <a:xfrm>
            <a:off x="1800225" y="4254500"/>
            <a:ext cx="4676775" cy="774700"/>
            <a:chOff x="1008" y="672"/>
            <a:chExt cx="2946" cy="488"/>
          </a:xfrm>
        </p:grpSpPr>
        <p:sp>
          <p:nvSpPr>
            <p:cNvPr id="99385" name="Text Box 57"/>
            <p:cNvSpPr txBox="1">
              <a:spLocks noChangeArrowheads="1"/>
            </p:cNvSpPr>
            <p:nvPr/>
          </p:nvSpPr>
          <p:spPr bwMode="auto">
            <a:xfrm>
              <a:off x="1008" y="774"/>
              <a:ext cx="25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Ri+L       +u</a:t>
              </a:r>
              <a:r>
                <a:rPr lang="en-US" altLang="zh-CN" baseline="-25000"/>
                <a:t>C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)+    </a:t>
              </a:r>
              <a:r>
                <a:rPr lang="en-US" altLang="zh-CN">
                  <a:sym typeface="Symbol" pitchFamily="18" charset="2"/>
                </a:rPr>
                <a:t>   idt</a:t>
              </a:r>
              <a:endParaRPr lang="en-US" altLang="zh-CN"/>
            </a:p>
          </p:txBody>
        </p:sp>
        <p:sp>
          <p:nvSpPr>
            <p:cNvPr id="99386" name="Text Box 58"/>
            <p:cNvSpPr txBox="1">
              <a:spLocks noChangeArrowheads="1"/>
            </p:cNvSpPr>
            <p:nvPr/>
          </p:nvSpPr>
          <p:spPr bwMode="auto">
            <a:xfrm>
              <a:off x="1520" y="67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di</a:t>
              </a:r>
            </a:p>
          </p:txBody>
        </p:sp>
        <p:sp>
          <p:nvSpPr>
            <p:cNvPr id="99387" name="Text Box 59"/>
            <p:cNvSpPr txBox="1">
              <a:spLocks noChangeArrowheads="1"/>
            </p:cNvSpPr>
            <p:nvPr/>
          </p:nvSpPr>
          <p:spPr bwMode="auto">
            <a:xfrm>
              <a:off x="1514" y="86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dt</a:t>
              </a:r>
            </a:p>
          </p:txBody>
        </p:sp>
        <p:sp>
          <p:nvSpPr>
            <p:cNvPr id="99388" name="Line 60"/>
            <p:cNvSpPr>
              <a:spLocks noChangeShapeType="1"/>
            </p:cNvSpPr>
            <p:nvPr/>
          </p:nvSpPr>
          <p:spPr bwMode="auto">
            <a:xfrm>
              <a:off x="1538" y="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9" name="Line 61"/>
            <p:cNvSpPr>
              <a:spLocks noChangeShapeType="1"/>
            </p:cNvSpPr>
            <p:nvPr/>
          </p:nvSpPr>
          <p:spPr bwMode="auto">
            <a:xfrm>
              <a:off x="2562" y="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0" name="Text Box 62"/>
            <p:cNvSpPr txBox="1">
              <a:spLocks noChangeArrowheads="1"/>
            </p:cNvSpPr>
            <p:nvPr/>
          </p:nvSpPr>
          <p:spPr bwMode="auto">
            <a:xfrm>
              <a:off x="2514" y="87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99391" name="Text Box 63"/>
            <p:cNvSpPr txBox="1">
              <a:spLocks noChangeArrowheads="1"/>
            </p:cNvSpPr>
            <p:nvPr/>
          </p:nvSpPr>
          <p:spPr bwMode="auto">
            <a:xfrm>
              <a:off x="2538" y="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9392" name="Text Box 64"/>
            <p:cNvSpPr txBox="1">
              <a:spLocks noChangeArrowheads="1"/>
            </p:cNvSpPr>
            <p:nvPr/>
          </p:nvSpPr>
          <p:spPr bwMode="auto">
            <a:xfrm>
              <a:off x="2738" y="89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  <a:r>
                <a:rPr lang="en-US" altLang="zh-CN" sz="2000" baseline="-25000">
                  <a:cs typeface="Times New Roman" pitchFamily="18" charset="0"/>
                </a:rPr>
                <a:t>–</a:t>
              </a:r>
              <a:endParaRPr lang="en-US" altLang="zh-CN" sz="2000" baseline="-25000"/>
            </a:p>
          </p:txBody>
        </p:sp>
        <p:sp>
          <p:nvSpPr>
            <p:cNvPr id="99393" name="Text Box 65"/>
            <p:cNvSpPr txBox="1">
              <a:spLocks noChangeArrowheads="1"/>
            </p:cNvSpPr>
            <p:nvPr/>
          </p:nvSpPr>
          <p:spPr bwMode="auto">
            <a:xfrm>
              <a:off x="2770" y="67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</a:t>
              </a:r>
            </a:p>
          </p:txBody>
        </p:sp>
        <p:sp>
          <p:nvSpPr>
            <p:cNvPr id="99394" name="Text Box 66"/>
            <p:cNvSpPr txBox="1">
              <a:spLocks noChangeArrowheads="1"/>
            </p:cNvSpPr>
            <p:nvPr/>
          </p:nvSpPr>
          <p:spPr bwMode="auto">
            <a:xfrm>
              <a:off x="3176" y="792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=u</a:t>
              </a:r>
              <a:r>
                <a:rPr lang="en-US" altLang="zh-CN" baseline="-25000"/>
                <a:t>S</a:t>
              </a:r>
              <a:r>
                <a:rPr lang="en-US" altLang="zh-CN"/>
                <a:t>(t)</a:t>
              </a:r>
            </a:p>
          </p:txBody>
        </p:sp>
      </p:grpSp>
      <p:grpSp>
        <p:nvGrpSpPr>
          <p:cNvPr id="99425" name="Group 97"/>
          <p:cNvGrpSpPr>
            <a:grpSpLocks/>
          </p:cNvGrpSpPr>
          <p:nvPr/>
        </p:nvGrpSpPr>
        <p:grpSpPr bwMode="auto">
          <a:xfrm>
            <a:off x="1143000" y="5013325"/>
            <a:ext cx="7315200" cy="841375"/>
            <a:chOff x="720" y="2974"/>
            <a:chExt cx="4608" cy="530"/>
          </a:xfrm>
        </p:grpSpPr>
        <p:sp>
          <p:nvSpPr>
            <p:cNvPr id="99395" name="Text Box 67"/>
            <p:cNvSpPr txBox="1">
              <a:spLocks noChangeArrowheads="1"/>
            </p:cNvSpPr>
            <p:nvPr/>
          </p:nvSpPr>
          <p:spPr bwMode="auto">
            <a:xfrm>
              <a:off x="720" y="3110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 R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£[i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(t)]+L£[      ]+             +     £[           ] = £[</a:t>
              </a:r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r>
                <a:rPr lang="en-US" altLang="zh-CN"/>
                <a:t>(t)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grpSp>
          <p:nvGrpSpPr>
            <p:cNvPr id="99407" name="Group 79"/>
            <p:cNvGrpSpPr>
              <a:grpSpLocks/>
            </p:cNvGrpSpPr>
            <p:nvPr/>
          </p:nvGrpSpPr>
          <p:grpSpPr bwMode="auto">
            <a:xfrm>
              <a:off x="1920" y="3022"/>
              <a:ext cx="448" cy="478"/>
              <a:chOff x="1754" y="3650"/>
              <a:chExt cx="448" cy="478"/>
            </a:xfrm>
          </p:grpSpPr>
          <p:sp>
            <p:nvSpPr>
              <p:cNvPr id="99398" name="Text Box 70"/>
              <p:cNvSpPr txBox="1">
                <a:spLocks noChangeArrowheads="1"/>
              </p:cNvSpPr>
              <p:nvPr/>
            </p:nvSpPr>
            <p:spPr bwMode="auto">
              <a:xfrm>
                <a:off x="1760" y="3650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di</a:t>
                </a:r>
              </a:p>
            </p:txBody>
          </p:sp>
          <p:sp>
            <p:nvSpPr>
              <p:cNvPr id="99399" name="Text Box 71"/>
              <p:cNvSpPr txBox="1">
                <a:spLocks noChangeArrowheads="1"/>
              </p:cNvSpPr>
              <p:nvPr/>
            </p:nvSpPr>
            <p:spPr bwMode="auto">
              <a:xfrm>
                <a:off x="1754" y="3840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dt</a:t>
                </a:r>
              </a:p>
            </p:txBody>
          </p:sp>
          <p:sp>
            <p:nvSpPr>
              <p:cNvPr id="99400" name="Line 72"/>
              <p:cNvSpPr>
                <a:spLocks noChangeShapeType="1"/>
              </p:cNvSpPr>
              <p:nvPr/>
            </p:nvSpPr>
            <p:spPr bwMode="auto">
              <a:xfrm>
                <a:off x="1778" y="38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412" name="Group 84"/>
            <p:cNvGrpSpPr>
              <a:grpSpLocks/>
            </p:cNvGrpSpPr>
            <p:nvPr/>
          </p:nvGrpSpPr>
          <p:grpSpPr bwMode="auto">
            <a:xfrm>
              <a:off x="3113" y="3030"/>
              <a:ext cx="255" cy="464"/>
              <a:chOff x="2754" y="3672"/>
              <a:chExt cx="255" cy="464"/>
            </a:xfrm>
          </p:grpSpPr>
          <p:sp>
            <p:nvSpPr>
              <p:cNvPr id="99401" name="Line 73"/>
              <p:cNvSpPr>
                <a:spLocks noChangeShapeType="1"/>
              </p:cNvSpPr>
              <p:nvPr/>
            </p:nvSpPr>
            <p:spPr bwMode="auto">
              <a:xfrm>
                <a:off x="2802" y="38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02" name="Text Box 74"/>
              <p:cNvSpPr txBox="1">
                <a:spLocks noChangeArrowheads="1"/>
              </p:cNvSpPr>
              <p:nvPr/>
            </p:nvSpPr>
            <p:spPr bwMode="auto">
              <a:xfrm>
                <a:off x="2754" y="38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  <p:sp>
            <p:nvSpPr>
              <p:cNvPr id="99403" name="Text Box 75"/>
              <p:cNvSpPr txBox="1">
                <a:spLocks noChangeArrowheads="1"/>
              </p:cNvSpPr>
              <p:nvPr/>
            </p:nvSpPr>
            <p:spPr bwMode="auto">
              <a:xfrm>
                <a:off x="2778" y="36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grpSp>
          <p:nvGrpSpPr>
            <p:cNvPr id="99413" name="Group 85"/>
            <p:cNvGrpSpPr>
              <a:grpSpLocks/>
            </p:cNvGrpSpPr>
            <p:nvPr/>
          </p:nvGrpSpPr>
          <p:grpSpPr bwMode="auto">
            <a:xfrm>
              <a:off x="3288" y="3030"/>
              <a:ext cx="912" cy="474"/>
              <a:chOff x="1248" y="3648"/>
              <a:chExt cx="912" cy="474"/>
            </a:xfrm>
          </p:grpSpPr>
          <p:sp>
            <p:nvSpPr>
              <p:cNvPr id="99397" name="Text Box 69"/>
              <p:cNvSpPr txBox="1">
                <a:spLocks noChangeArrowheads="1"/>
              </p:cNvSpPr>
              <p:nvPr/>
            </p:nvSpPr>
            <p:spPr bwMode="auto">
              <a:xfrm>
                <a:off x="1248" y="3750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  </a:t>
                </a:r>
                <a:r>
                  <a:rPr lang="en-US" altLang="zh-CN">
                    <a:sym typeface="Symbol" pitchFamily="18" charset="2"/>
                  </a:rPr>
                  <a:t>   idt</a:t>
                </a:r>
                <a:endParaRPr lang="en-US" altLang="zh-CN"/>
              </a:p>
            </p:txBody>
          </p:sp>
          <p:sp>
            <p:nvSpPr>
              <p:cNvPr id="99404" name="Text Box 76"/>
              <p:cNvSpPr txBox="1">
                <a:spLocks noChangeArrowheads="1"/>
              </p:cNvSpPr>
              <p:nvPr/>
            </p:nvSpPr>
            <p:spPr bwMode="auto">
              <a:xfrm>
                <a:off x="1504" y="3872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0</a:t>
                </a:r>
                <a:r>
                  <a:rPr lang="en-US" altLang="zh-CN" sz="2000" baseline="-25000">
                    <a:cs typeface="Times New Roman" pitchFamily="18" charset="0"/>
                  </a:rPr>
                  <a:t>–</a:t>
                </a:r>
                <a:endParaRPr lang="en-US" altLang="zh-CN" sz="2000" baseline="-25000"/>
              </a:p>
            </p:txBody>
          </p:sp>
          <p:sp>
            <p:nvSpPr>
              <p:cNvPr id="99405" name="Text Box 77"/>
              <p:cNvSpPr txBox="1">
                <a:spLocks noChangeArrowheads="1"/>
              </p:cNvSpPr>
              <p:nvPr/>
            </p:nvSpPr>
            <p:spPr bwMode="auto">
              <a:xfrm>
                <a:off x="1536" y="3648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t</a:t>
                </a:r>
              </a:p>
            </p:txBody>
          </p:sp>
        </p:grpSp>
        <p:grpSp>
          <p:nvGrpSpPr>
            <p:cNvPr id="99411" name="Group 83"/>
            <p:cNvGrpSpPr>
              <a:grpSpLocks/>
            </p:cNvGrpSpPr>
            <p:nvPr/>
          </p:nvGrpSpPr>
          <p:grpSpPr bwMode="auto">
            <a:xfrm>
              <a:off x="2400" y="2974"/>
              <a:ext cx="672" cy="514"/>
              <a:chOff x="2400" y="3024"/>
              <a:chExt cx="672" cy="514"/>
            </a:xfrm>
          </p:grpSpPr>
          <p:sp>
            <p:nvSpPr>
              <p:cNvPr id="99408" name="Text Box 80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99409" name="Line 81"/>
              <p:cNvSpPr>
                <a:spLocks noChangeShapeType="1"/>
              </p:cNvSpPr>
              <p:nvPr/>
            </p:nvSpPr>
            <p:spPr bwMode="auto">
              <a:xfrm>
                <a:off x="2448" y="330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0" name="Text Box 82"/>
              <p:cNvSpPr txBox="1">
                <a:spLocks noChangeArrowheads="1"/>
              </p:cNvSpPr>
              <p:nvPr/>
            </p:nvSpPr>
            <p:spPr bwMode="auto">
              <a:xfrm>
                <a:off x="2582" y="325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</p:grpSp>
      </p:grpSp>
      <p:grpSp>
        <p:nvGrpSpPr>
          <p:cNvPr id="99424" name="Group 96"/>
          <p:cNvGrpSpPr>
            <a:grpSpLocks/>
          </p:cNvGrpSpPr>
          <p:nvPr/>
        </p:nvGrpSpPr>
        <p:grpSpPr bwMode="auto">
          <a:xfrm>
            <a:off x="1587500" y="5857875"/>
            <a:ext cx="5791200" cy="822325"/>
            <a:chOff x="1000" y="3546"/>
            <a:chExt cx="3648" cy="518"/>
          </a:xfrm>
        </p:grpSpPr>
        <p:sp>
          <p:nvSpPr>
            <p:cNvPr id="99416" name="Text Box 88"/>
            <p:cNvSpPr txBox="1">
              <a:spLocks noChangeArrowheads="1"/>
            </p:cNvSpPr>
            <p:nvPr/>
          </p:nvSpPr>
          <p:spPr bwMode="auto">
            <a:xfrm>
              <a:off x="1000" y="3688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(R+SL+      )I(S)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Li(0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 +            </a:t>
              </a:r>
              <a:r>
                <a:rPr lang="en-US" altLang="zh-CN"/>
                <a:t>=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U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</a:t>
              </a:r>
            </a:p>
          </p:txBody>
        </p:sp>
        <p:sp>
          <p:nvSpPr>
            <p:cNvPr id="99417" name="Text Box 89"/>
            <p:cNvSpPr txBox="1">
              <a:spLocks noChangeArrowheads="1"/>
            </p:cNvSpPr>
            <p:nvPr/>
          </p:nvSpPr>
          <p:spPr bwMode="auto">
            <a:xfrm>
              <a:off x="1688" y="377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SC</a:t>
              </a:r>
            </a:p>
          </p:txBody>
        </p:sp>
        <p:grpSp>
          <p:nvGrpSpPr>
            <p:cNvPr id="99423" name="Group 95"/>
            <p:cNvGrpSpPr>
              <a:grpSpLocks/>
            </p:cNvGrpSpPr>
            <p:nvPr/>
          </p:nvGrpSpPr>
          <p:grpSpPr bwMode="auto">
            <a:xfrm>
              <a:off x="3168" y="3546"/>
              <a:ext cx="866" cy="510"/>
              <a:chOff x="3566" y="3570"/>
              <a:chExt cx="866" cy="510"/>
            </a:xfrm>
          </p:grpSpPr>
          <p:sp>
            <p:nvSpPr>
              <p:cNvPr id="99418" name="Text Box 90"/>
              <p:cNvSpPr txBox="1">
                <a:spLocks noChangeArrowheads="1"/>
              </p:cNvSpPr>
              <p:nvPr/>
            </p:nvSpPr>
            <p:spPr bwMode="auto">
              <a:xfrm>
                <a:off x="3566" y="3570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99419" name="Line 91"/>
              <p:cNvSpPr>
                <a:spLocks noChangeShapeType="1"/>
              </p:cNvSpPr>
              <p:nvPr/>
            </p:nvSpPr>
            <p:spPr bwMode="auto">
              <a:xfrm>
                <a:off x="3624" y="384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20" name="Text Box 92"/>
              <p:cNvSpPr txBox="1">
                <a:spLocks noChangeArrowheads="1"/>
              </p:cNvSpPr>
              <p:nvPr/>
            </p:nvSpPr>
            <p:spPr bwMode="auto">
              <a:xfrm>
                <a:off x="3750" y="3792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</p:grpSp>
        <p:sp>
          <p:nvSpPr>
            <p:cNvPr id="99421" name="Line 93"/>
            <p:cNvSpPr>
              <a:spLocks noChangeShapeType="1"/>
            </p:cNvSpPr>
            <p:nvPr/>
          </p:nvSpPr>
          <p:spPr bwMode="auto">
            <a:xfrm>
              <a:off x="1736" y="38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2" name="Text Box 94"/>
            <p:cNvSpPr txBox="1">
              <a:spLocks noChangeArrowheads="1"/>
            </p:cNvSpPr>
            <p:nvPr/>
          </p:nvSpPr>
          <p:spPr bwMode="auto">
            <a:xfrm>
              <a:off x="1768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9" grpId="0" autoUpdateAnimBg="0"/>
      <p:bldP spid="99380" grpId="0" autoUpdateAnimBg="0"/>
      <p:bldP spid="99382" grpId="0" autoUpdateAnimBg="0"/>
      <p:bldP spid="9938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79" name="Group 71"/>
          <p:cNvGrpSpPr>
            <a:grpSpLocks/>
          </p:cNvGrpSpPr>
          <p:nvPr/>
        </p:nvGrpSpPr>
        <p:grpSpPr bwMode="auto">
          <a:xfrm>
            <a:off x="1752600" y="2273300"/>
            <a:ext cx="5156200" cy="898525"/>
            <a:chOff x="1360" y="1994"/>
            <a:chExt cx="3248" cy="566"/>
          </a:xfrm>
        </p:grpSpPr>
        <p:sp>
          <p:nvSpPr>
            <p:cNvPr id="43074" name="Text Box 66"/>
            <p:cNvSpPr txBox="1">
              <a:spLocks noChangeArrowheads="1"/>
            </p:cNvSpPr>
            <p:nvPr/>
          </p:nvSpPr>
          <p:spPr bwMode="auto">
            <a:xfrm>
              <a:off x="1360" y="2144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I(S)=</a:t>
              </a:r>
            </a:p>
          </p:txBody>
        </p:sp>
        <p:sp>
          <p:nvSpPr>
            <p:cNvPr id="43075" name="Text Box 67"/>
            <p:cNvSpPr txBox="1">
              <a:spLocks noChangeArrowheads="1"/>
            </p:cNvSpPr>
            <p:nvPr/>
          </p:nvSpPr>
          <p:spPr bwMode="auto">
            <a:xfrm>
              <a:off x="1814" y="1994"/>
              <a:ext cx="2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SCU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(S)+SLCi(0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)–C</a:t>
              </a:r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r>
                <a:rPr lang="en-US" altLang="zh-CN"/>
                <a:t>(0</a:t>
              </a:r>
              <a:r>
                <a:rPr lang="en-US" altLang="zh-CN" baseline="-25000">
                  <a:cs typeface="Times New Roman" pitchFamily="18" charset="0"/>
                </a:rPr>
                <a:t>–</a:t>
              </a:r>
              <a:r>
                <a:rPr lang="en-US" altLang="zh-CN"/>
                <a:t>)</a:t>
              </a:r>
            </a:p>
          </p:txBody>
        </p:sp>
        <p:sp>
          <p:nvSpPr>
            <p:cNvPr id="43076" name="Text Box 68"/>
            <p:cNvSpPr txBox="1">
              <a:spLocks noChangeArrowheads="1"/>
            </p:cNvSpPr>
            <p:nvPr/>
          </p:nvSpPr>
          <p:spPr bwMode="auto">
            <a:xfrm>
              <a:off x="2360" y="227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LC+SRC+1</a:t>
              </a:r>
              <a:endParaRPr lang="en-US" altLang="zh-CN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>
              <a:off x="1864" y="2288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0" name="Group 72"/>
          <p:cNvGrpSpPr>
            <a:grpSpLocks/>
          </p:cNvGrpSpPr>
          <p:nvPr/>
        </p:nvGrpSpPr>
        <p:grpSpPr bwMode="auto">
          <a:xfrm>
            <a:off x="1587500" y="1447800"/>
            <a:ext cx="5791200" cy="822325"/>
            <a:chOff x="1000" y="3546"/>
            <a:chExt cx="3648" cy="518"/>
          </a:xfrm>
        </p:grpSpPr>
        <p:sp>
          <p:nvSpPr>
            <p:cNvPr id="43081" name="Text Box 73"/>
            <p:cNvSpPr txBox="1">
              <a:spLocks noChangeArrowheads="1"/>
            </p:cNvSpPr>
            <p:nvPr/>
          </p:nvSpPr>
          <p:spPr bwMode="auto">
            <a:xfrm>
              <a:off x="1000" y="3688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(R+SL+      )I(S)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/>
                <a:t>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Li(0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–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) +            </a:t>
              </a:r>
              <a:r>
                <a:rPr lang="en-US" altLang="zh-CN"/>
                <a:t>=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U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(S)</a:t>
              </a:r>
            </a:p>
          </p:txBody>
        </p:sp>
        <p:sp>
          <p:nvSpPr>
            <p:cNvPr id="43082" name="Text Box 74"/>
            <p:cNvSpPr txBox="1">
              <a:spLocks noChangeArrowheads="1"/>
            </p:cNvSpPr>
            <p:nvPr/>
          </p:nvSpPr>
          <p:spPr bwMode="auto">
            <a:xfrm>
              <a:off x="1688" y="377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SC</a:t>
              </a:r>
            </a:p>
          </p:txBody>
        </p:sp>
        <p:grpSp>
          <p:nvGrpSpPr>
            <p:cNvPr id="43083" name="Group 75"/>
            <p:cNvGrpSpPr>
              <a:grpSpLocks/>
            </p:cNvGrpSpPr>
            <p:nvPr/>
          </p:nvGrpSpPr>
          <p:grpSpPr bwMode="auto">
            <a:xfrm>
              <a:off x="3168" y="3546"/>
              <a:ext cx="866" cy="510"/>
              <a:chOff x="3566" y="3570"/>
              <a:chExt cx="866" cy="510"/>
            </a:xfrm>
          </p:grpSpPr>
          <p:sp>
            <p:nvSpPr>
              <p:cNvPr id="43084" name="Text Box 76"/>
              <p:cNvSpPr txBox="1">
                <a:spLocks noChangeArrowheads="1"/>
              </p:cNvSpPr>
              <p:nvPr/>
            </p:nvSpPr>
            <p:spPr bwMode="auto">
              <a:xfrm>
                <a:off x="3566" y="3570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u</a:t>
                </a:r>
                <a:r>
                  <a:rPr lang="en-US" altLang="zh-CN" baseline="-25000"/>
                  <a:t>C</a:t>
                </a:r>
                <a:r>
                  <a:rPr lang="en-US" altLang="zh-CN"/>
                  <a:t>(0</a:t>
                </a:r>
                <a:r>
                  <a:rPr lang="en-US" altLang="zh-CN" baseline="-25000">
                    <a:cs typeface="Times New Roman" pitchFamily="18" charset="0"/>
                  </a:rPr>
                  <a:t>–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43085" name="Line 77"/>
              <p:cNvSpPr>
                <a:spLocks noChangeShapeType="1"/>
              </p:cNvSpPr>
              <p:nvPr/>
            </p:nvSpPr>
            <p:spPr bwMode="auto">
              <a:xfrm>
                <a:off x="3624" y="384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Text Box 78"/>
              <p:cNvSpPr txBox="1">
                <a:spLocks noChangeArrowheads="1"/>
              </p:cNvSpPr>
              <p:nvPr/>
            </p:nvSpPr>
            <p:spPr bwMode="auto">
              <a:xfrm>
                <a:off x="3750" y="3792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</a:p>
            </p:txBody>
          </p:sp>
        </p:grp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>
              <a:off x="1736" y="38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Text Box 80"/>
            <p:cNvSpPr txBox="1">
              <a:spLocks noChangeArrowheads="1"/>
            </p:cNvSpPr>
            <p:nvPr/>
          </p:nvSpPr>
          <p:spPr bwMode="auto">
            <a:xfrm>
              <a:off x="1768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609600" y="11176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13-1-2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拉普拉斯变换的基本性质</a:t>
            </a:r>
          </a:p>
        </p:txBody>
      </p:sp>
      <p:sp>
        <p:nvSpPr>
          <p:cNvPr id="43091" name="Text Box 83"/>
          <p:cNvSpPr txBox="1">
            <a:spLocks noChangeArrowheads="1"/>
          </p:cNvSpPr>
          <p:nvPr/>
        </p:nvSpPr>
        <p:spPr bwMode="auto">
          <a:xfrm>
            <a:off x="609600" y="32893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部分分式法求拉普拉斯反变换</a:t>
            </a:r>
          </a:p>
        </p:txBody>
      </p:sp>
      <p:sp>
        <p:nvSpPr>
          <p:cNvPr id="43092" name="Text Box 84"/>
          <p:cNvSpPr txBox="1">
            <a:spLocks noChangeArrowheads="1"/>
          </p:cNvSpPr>
          <p:nvPr/>
        </p:nvSpPr>
        <p:spPr bwMode="auto">
          <a:xfrm>
            <a:off x="1431925" y="39195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出发点</a:t>
            </a:r>
          </a:p>
        </p:txBody>
      </p: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2638425" y="3822700"/>
            <a:ext cx="2343150" cy="730250"/>
            <a:chOff x="1662" y="2112"/>
            <a:chExt cx="1476" cy="460"/>
          </a:xfrm>
        </p:grpSpPr>
        <p:sp>
          <p:nvSpPr>
            <p:cNvPr id="43094" name="Text Box 86"/>
            <p:cNvSpPr txBox="1">
              <a:spLocks noChangeArrowheads="1"/>
            </p:cNvSpPr>
            <p:nvPr/>
          </p:nvSpPr>
          <p:spPr bwMode="auto">
            <a:xfrm>
              <a:off x="1662" y="2178"/>
              <a:ext cx="1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 [ke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–t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grpSp>
          <p:nvGrpSpPr>
            <p:cNvPr id="43097" name="Group 89"/>
            <p:cNvGrpSpPr>
              <a:grpSpLocks/>
            </p:cNvGrpSpPr>
            <p:nvPr/>
          </p:nvGrpSpPr>
          <p:grpSpPr bwMode="auto">
            <a:xfrm>
              <a:off x="2344" y="2112"/>
              <a:ext cx="794" cy="460"/>
              <a:chOff x="4342" y="2036"/>
              <a:chExt cx="794" cy="460"/>
            </a:xfrm>
          </p:grpSpPr>
          <p:sp>
            <p:nvSpPr>
              <p:cNvPr id="43098" name="Text Box 90"/>
              <p:cNvSpPr txBox="1">
                <a:spLocks noChangeArrowheads="1"/>
              </p:cNvSpPr>
              <p:nvPr/>
            </p:nvSpPr>
            <p:spPr bwMode="auto">
              <a:xfrm>
                <a:off x="4512" y="220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S+</a:t>
                </a:r>
              </a:p>
            </p:txBody>
          </p:sp>
          <p:sp>
            <p:nvSpPr>
              <p:cNvPr id="43099" name="Text Box 91"/>
              <p:cNvSpPr txBox="1">
                <a:spLocks noChangeArrowheads="1"/>
              </p:cNvSpPr>
              <p:nvPr/>
            </p:nvSpPr>
            <p:spPr bwMode="auto">
              <a:xfrm>
                <a:off x="4648" y="20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k</a:t>
                </a:r>
              </a:p>
            </p:txBody>
          </p:sp>
          <p:sp>
            <p:nvSpPr>
              <p:cNvPr id="43100" name="Text Box 92"/>
              <p:cNvSpPr txBox="1">
                <a:spLocks noChangeArrowheads="1"/>
              </p:cNvSpPr>
              <p:nvPr/>
            </p:nvSpPr>
            <p:spPr bwMode="auto">
              <a:xfrm>
                <a:off x="4342" y="212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=</a:t>
                </a:r>
              </a:p>
            </p:txBody>
          </p:sp>
          <p:sp>
            <p:nvSpPr>
              <p:cNvPr id="43101" name="Line 93"/>
              <p:cNvSpPr>
                <a:spLocks noChangeShapeType="1"/>
              </p:cNvSpPr>
              <p:nvPr/>
            </p:nvSpPr>
            <p:spPr bwMode="auto">
              <a:xfrm>
                <a:off x="4552" y="227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5334000" y="3835400"/>
            <a:ext cx="3048000" cy="730250"/>
            <a:chOff x="3072" y="2120"/>
            <a:chExt cx="1920" cy="460"/>
          </a:xfrm>
        </p:grpSpPr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3072" y="220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[          ]=ke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–t</a:t>
              </a:r>
            </a:p>
          </p:txBody>
        </p:sp>
        <p:grpSp>
          <p:nvGrpSpPr>
            <p:cNvPr id="43104" name="Group 96"/>
            <p:cNvGrpSpPr>
              <a:grpSpLocks/>
            </p:cNvGrpSpPr>
            <p:nvPr/>
          </p:nvGrpSpPr>
          <p:grpSpPr bwMode="auto">
            <a:xfrm>
              <a:off x="3240" y="2120"/>
              <a:ext cx="794" cy="460"/>
              <a:chOff x="4342" y="2036"/>
              <a:chExt cx="794" cy="460"/>
            </a:xfrm>
          </p:grpSpPr>
          <p:sp>
            <p:nvSpPr>
              <p:cNvPr id="43105" name="Text Box 97"/>
              <p:cNvSpPr txBox="1">
                <a:spLocks noChangeArrowheads="1"/>
              </p:cNvSpPr>
              <p:nvPr/>
            </p:nvSpPr>
            <p:spPr bwMode="auto">
              <a:xfrm>
                <a:off x="4512" y="220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S+</a:t>
                </a:r>
              </a:p>
            </p:txBody>
          </p:sp>
          <p:sp>
            <p:nvSpPr>
              <p:cNvPr id="43106" name="Text Box 98"/>
              <p:cNvSpPr txBox="1">
                <a:spLocks noChangeArrowheads="1"/>
              </p:cNvSpPr>
              <p:nvPr/>
            </p:nvSpPr>
            <p:spPr bwMode="auto">
              <a:xfrm>
                <a:off x="4648" y="20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k</a:t>
                </a:r>
              </a:p>
            </p:txBody>
          </p:sp>
          <p:sp>
            <p:nvSpPr>
              <p:cNvPr id="43107" name="Text Box 99"/>
              <p:cNvSpPr txBox="1">
                <a:spLocks noChangeArrowheads="1"/>
              </p:cNvSpPr>
              <p:nvPr/>
            </p:nvSpPr>
            <p:spPr bwMode="auto">
              <a:xfrm>
                <a:off x="4342" y="2109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43108" name="Line 100"/>
              <p:cNvSpPr>
                <a:spLocks noChangeShapeType="1"/>
              </p:cNvSpPr>
              <p:nvPr/>
            </p:nvSpPr>
            <p:spPr bwMode="auto">
              <a:xfrm>
                <a:off x="4552" y="227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112" name="Text Box 104"/>
          <p:cNvSpPr txBox="1">
            <a:spLocks noChangeArrowheads="1"/>
          </p:cNvSpPr>
          <p:nvPr/>
        </p:nvSpPr>
        <p:spPr bwMode="auto">
          <a:xfrm>
            <a:off x="1447800" y="458470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集中参数电路中响应变换式的特点</a:t>
            </a:r>
          </a:p>
        </p:txBody>
      </p:sp>
      <p:grpSp>
        <p:nvGrpSpPr>
          <p:cNvPr id="43127" name="Group 119"/>
          <p:cNvGrpSpPr>
            <a:grpSpLocks/>
          </p:cNvGrpSpPr>
          <p:nvPr/>
        </p:nvGrpSpPr>
        <p:grpSpPr bwMode="auto">
          <a:xfrm>
            <a:off x="1127125" y="5730875"/>
            <a:ext cx="1882775" cy="847725"/>
            <a:chOff x="336" y="3138"/>
            <a:chExt cx="1186" cy="534"/>
          </a:xfrm>
        </p:grpSpPr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886" y="3138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</a:t>
              </a:r>
              <a:r>
                <a:rPr lang="en-US" altLang="zh-CN" baseline="-25000"/>
                <a:t>1</a:t>
              </a:r>
              <a:r>
                <a:rPr lang="en-US" altLang="zh-CN"/>
                <a:t>(S)</a:t>
              </a: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888" y="3384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</a:p>
          </p:txBody>
        </p:sp>
        <p:sp>
          <p:nvSpPr>
            <p:cNvPr id="43115" name="Text Box 107"/>
            <p:cNvSpPr txBox="1">
              <a:spLocks noChangeArrowheads="1"/>
            </p:cNvSpPr>
            <p:nvPr/>
          </p:nvSpPr>
          <p:spPr bwMode="auto">
            <a:xfrm>
              <a:off x="336" y="326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 (S)=</a:t>
              </a:r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>
              <a:off x="928" y="3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30" name="Group 122"/>
          <p:cNvGrpSpPr>
            <a:grpSpLocks/>
          </p:cNvGrpSpPr>
          <p:nvPr/>
        </p:nvGrpSpPr>
        <p:grpSpPr bwMode="auto">
          <a:xfrm>
            <a:off x="2724150" y="5667375"/>
            <a:ext cx="5378450" cy="923925"/>
            <a:chOff x="1342" y="3098"/>
            <a:chExt cx="3388" cy="582"/>
          </a:xfrm>
        </p:grpSpPr>
        <p:grpSp>
          <p:nvGrpSpPr>
            <p:cNvPr id="43124" name="Group 116"/>
            <p:cNvGrpSpPr>
              <a:grpSpLocks/>
            </p:cNvGrpSpPr>
            <p:nvPr/>
          </p:nvGrpSpPr>
          <p:grpSpPr bwMode="auto">
            <a:xfrm>
              <a:off x="1528" y="3098"/>
              <a:ext cx="3082" cy="288"/>
              <a:chOff x="1718" y="3098"/>
              <a:chExt cx="3082" cy="288"/>
            </a:xfrm>
          </p:grpSpPr>
          <p:sp>
            <p:nvSpPr>
              <p:cNvPr id="43116" name="Text Box 108"/>
              <p:cNvSpPr txBox="1">
                <a:spLocks noChangeArrowheads="1"/>
              </p:cNvSpPr>
              <p:nvPr/>
            </p:nvSpPr>
            <p:spPr bwMode="auto">
              <a:xfrm>
                <a:off x="1718" y="3098"/>
                <a:ext cx="30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b</a:t>
                </a:r>
                <a:r>
                  <a:rPr lang="en-US" altLang="zh-CN" baseline="-25000"/>
                  <a:t>m</a:t>
                </a:r>
                <a:r>
                  <a:rPr lang="en-US" altLang="zh-CN"/>
                  <a:t>S</a:t>
                </a:r>
                <a:r>
                  <a:rPr lang="en-US" altLang="zh-CN" baseline="30000"/>
                  <a:t>m </a:t>
                </a:r>
                <a:r>
                  <a:rPr lang="en-US" altLang="zh-CN"/>
                  <a:t>+ b</a:t>
                </a:r>
                <a:r>
                  <a:rPr lang="en-US" altLang="zh-CN" baseline="-25000"/>
                  <a:t>m</a:t>
                </a:r>
                <a:r>
                  <a:rPr lang="en-US" altLang="zh-CN" baseline="-25000">
                    <a:cs typeface="Times New Roman" pitchFamily="18" charset="0"/>
                  </a:rPr>
                  <a:t>–1</a:t>
                </a:r>
                <a:r>
                  <a:rPr lang="en-US" altLang="zh-CN">
                    <a:cs typeface="Times New Roman" pitchFamily="18" charset="0"/>
                  </a:rPr>
                  <a:t>S</a:t>
                </a:r>
                <a:r>
                  <a:rPr lang="en-US" altLang="zh-CN" baseline="30000"/>
                  <a:t>m</a:t>
                </a:r>
                <a:r>
                  <a:rPr lang="en-US" altLang="zh-CN" baseline="30000">
                    <a:cs typeface="Times New Roman" pitchFamily="18" charset="0"/>
                  </a:rPr>
                  <a:t>–1 </a:t>
                </a:r>
                <a:r>
                  <a:rPr lang="en-US" altLang="zh-CN">
                    <a:cs typeface="Times New Roman" pitchFamily="18" charset="0"/>
                  </a:rPr>
                  <a:t>+         + b</a:t>
                </a:r>
                <a:r>
                  <a:rPr lang="en-US" altLang="zh-CN" baseline="-25000">
                    <a:cs typeface="Times New Roman" pitchFamily="18" charset="0"/>
                  </a:rPr>
                  <a:t>1</a:t>
                </a:r>
                <a:r>
                  <a:rPr lang="en-US" altLang="zh-CN">
                    <a:cs typeface="Times New Roman" pitchFamily="18" charset="0"/>
                  </a:rPr>
                  <a:t>S + b</a:t>
                </a:r>
                <a:r>
                  <a:rPr lang="en-US" altLang="zh-CN" baseline="-25000"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3117" name="Text Box 109"/>
              <p:cNvSpPr txBox="1">
                <a:spLocks noChangeArrowheads="1"/>
              </p:cNvSpPr>
              <p:nvPr/>
            </p:nvSpPr>
            <p:spPr bwMode="auto">
              <a:xfrm>
                <a:off x="3214" y="311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43118" name="Text Box 110"/>
              <p:cNvSpPr txBox="1">
                <a:spLocks noChangeArrowheads="1"/>
              </p:cNvSpPr>
              <p:nvPr/>
            </p:nvSpPr>
            <p:spPr bwMode="auto">
              <a:xfrm>
                <a:off x="3328" y="3112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43119" name="Text Box 111"/>
              <p:cNvSpPr txBox="1">
                <a:spLocks noChangeArrowheads="1"/>
              </p:cNvSpPr>
              <p:nvPr/>
            </p:nvSpPr>
            <p:spPr bwMode="auto">
              <a:xfrm>
                <a:off x="3448" y="3120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grpSp>
          <p:nvGrpSpPr>
            <p:cNvPr id="43125" name="Group 117"/>
            <p:cNvGrpSpPr>
              <a:grpSpLocks/>
            </p:cNvGrpSpPr>
            <p:nvPr/>
          </p:nvGrpSpPr>
          <p:grpSpPr bwMode="auto">
            <a:xfrm>
              <a:off x="1648" y="3392"/>
              <a:ext cx="3082" cy="288"/>
              <a:chOff x="1728" y="3504"/>
              <a:chExt cx="3082" cy="288"/>
            </a:xfrm>
          </p:grpSpPr>
          <p:sp>
            <p:nvSpPr>
              <p:cNvPr id="43120" name="Text Box 112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30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n</a:t>
                </a:r>
                <a:r>
                  <a:rPr lang="en-US" altLang="zh-CN"/>
                  <a:t>S</a:t>
                </a:r>
                <a:r>
                  <a:rPr lang="en-US" altLang="zh-CN" baseline="30000"/>
                  <a:t>n </a:t>
                </a:r>
                <a:r>
                  <a:rPr lang="en-US" altLang="zh-CN"/>
                  <a:t>+ a</a:t>
                </a:r>
                <a:r>
                  <a:rPr lang="en-US" altLang="zh-CN" baseline="-25000"/>
                  <a:t>n</a:t>
                </a:r>
                <a:r>
                  <a:rPr lang="en-US" altLang="zh-CN" baseline="-25000">
                    <a:cs typeface="Times New Roman" pitchFamily="18" charset="0"/>
                  </a:rPr>
                  <a:t>–1</a:t>
                </a:r>
                <a:r>
                  <a:rPr lang="en-US" altLang="zh-CN">
                    <a:cs typeface="Times New Roman" pitchFamily="18" charset="0"/>
                  </a:rPr>
                  <a:t>S</a:t>
                </a:r>
                <a:r>
                  <a:rPr lang="en-US" altLang="zh-CN" baseline="30000"/>
                  <a:t>n</a:t>
                </a:r>
                <a:r>
                  <a:rPr lang="en-US" altLang="zh-CN" baseline="30000">
                    <a:cs typeface="Times New Roman" pitchFamily="18" charset="0"/>
                  </a:rPr>
                  <a:t>–1 </a:t>
                </a:r>
                <a:r>
                  <a:rPr lang="en-US" altLang="zh-CN">
                    <a:cs typeface="Times New Roman" pitchFamily="18" charset="0"/>
                  </a:rPr>
                  <a:t>+         + a</a:t>
                </a:r>
                <a:r>
                  <a:rPr lang="en-US" altLang="zh-CN" baseline="-25000">
                    <a:cs typeface="Times New Roman" pitchFamily="18" charset="0"/>
                  </a:rPr>
                  <a:t>1</a:t>
                </a:r>
                <a:r>
                  <a:rPr lang="en-US" altLang="zh-CN">
                    <a:cs typeface="Times New Roman" pitchFamily="18" charset="0"/>
                  </a:rPr>
                  <a:t>S + a</a:t>
                </a:r>
                <a:r>
                  <a:rPr lang="en-US" altLang="zh-CN" baseline="-25000"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43121" name="Text Box 113"/>
              <p:cNvSpPr txBox="1">
                <a:spLocks noChangeArrowheads="1"/>
              </p:cNvSpPr>
              <p:nvPr/>
            </p:nvSpPr>
            <p:spPr bwMode="auto">
              <a:xfrm>
                <a:off x="3088" y="351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43122" name="Text Box 114"/>
              <p:cNvSpPr txBox="1">
                <a:spLocks noChangeArrowheads="1"/>
              </p:cNvSpPr>
              <p:nvPr/>
            </p:nvSpPr>
            <p:spPr bwMode="auto">
              <a:xfrm>
                <a:off x="3202" y="351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43123" name="Text Box 115"/>
              <p:cNvSpPr txBox="1">
                <a:spLocks noChangeArrowheads="1"/>
              </p:cNvSpPr>
              <p:nvPr/>
            </p:nvSpPr>
            <p:spPr bwMode="auto">
              <a:xfrm>
                <a:off x="3314" y="3518"/>
                <a:ext cx="3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sp>
          <p:nvSpPr>
            <p:cNvPr id="43128" name="Text Box 120"/>
            <p:cNvSpPr txBox="1">
              <a:spLocks noChangeArrowheads="1"/>
            </p:cNvSpPr>
            <p:nvPr/>
          </p:nvSpPr>
          <p:spPr bwMode="auto">
            <a:xfrm>
              <a:off x="1342" y="327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43129" name="Line 121"/>
            <p:cNvSpPr>
              <a:spLocks noChangeShapeType="1"/>
            </p:cNvSpPr>
            <p:nvPr/>
          </p:nvSpPr>
          <p:spPr bwMode="auto">
            <a:xfrm>
              <a:off x="1536" y="340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33" name="Group 125"/>
          <p:cNvGrpSpPr>
            <a:grpSpLocks/>
          </p:cNvGrpSpPr>
          <p:nvPr/>
        </p:nvGrpSpPr>
        <p:grpSpPr bwMode="auto">
          <a:xfrm>
            <a:off x="2197100" y="5083175"/>
            <a:ext cx="6705600" cy="457200"/>
            <a:chOff x="1440" y="2906"/>
            <a:chExt cx="4224" cy="288"/>
          </a:xfrm>
        </p:grpSpPr>
        <p:sp>
          <p:nvSpPr>
            <p:cNvPr id="43131" name="Text Box 123"/>
            <p:cNvSpPr txBox="1">
              <a:spLocks noChangeArrowheads="1"/>
            </p:cNvSpPr>
            <p:nvPr/>
          </p:nvSpPr>
          <p:spPr bwMode="auto">
            <a:xfrm>
              <a:off x="1766" y="2906"/>
              <a:ext cx="38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变换式在一般情况下为</a:t>
              </a:r>
              <a:r>
                <a:rPr lang="en-US" altLang="zh-CN">
                  <a:ea typeface="楷体_GB2312" pitchFamily="49" charset="-122"/>
                </a:rPr>
                <a:t>S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的实系数有理函数</a:t>
              </a:r>
            </a:p>
          </p:txBody>
        </p:sp>
        <p:sp>
          <p:nvSpPr>
            <p:cNvPr id="43132" name="Line 124"/>
            <p:cNvSpPr>
              <a:spLocks noChangeShapeType="1"/>
            </p:cNvSpPr>
            <p:nvPr/>
          </p:nvSpPr>
          <p:spPr bwMode="auto">
            <a:xfrm>
              <a:off x="1440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utoUpdateAnimBg="0"/>
      <p:bldP spid="43092" grpId="0" autoUpdateAnimBg="0"/>
      <p:bldP spid="431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1143000" y="1727200"/>
            <a:ext cx="6975475" cy="923925"/>
            <a:chOff x="710" y="432"/>
            <a:chExt cx="4394" cy="582"/>
          </a:xfrm>
        </p:grpSpPr>
        <p:grpSp>
          <p:nvGrpSpPr>
            <p:cNvPr id="100371" name="Group 19"/>
            <p:cNvGrpSpPr>
              <a:grpSpLocks/>
            </p:cNvGrpSpPr>
            <p:nvPr/>
          </p:nvGrpSpPr>
          <p:grpSpPr bwMode="auto">
            <a:xfrm>
              <a:off x="710" y="472"/>
              <a:ext cx="1186" cy="534"/>
              <a:chOff x="336" y="3138"/>
              <a:chExt cx="1186" cy="534"/>
            </a:xfrm>
          </p:grpSpPr>
          <p:sp>
            <p:nvSpPr>
              <p:cNvPr id="100372" name="Text Box 20"/>
              <p:cNvSpPr txBox="1">
                <a:spLocks noChangeArrowheads="1"/>
              </p:cNvSpPr>
              <p:nvPr/>
            </p:nvSpPr>
            <p:spPr bwMode="auto">
              <a:xfrm>
                <a:off x="886" y="3138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100373" name="Text Box 21"/>
              <p:cNvSpPr txBox="1">
                <a:spLocks noChangeArrowheads="1"/>
              </p:cNvSpPr>
              <p:nvPr/>
            </p:nvSpPr>
            <p:spPr bwMode="auto">
              <a:xfrm>
                <a:off x="888" y="3384"/>
                <a:ext cx="6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(S)</a:t>
                </a:r>
              </a:p>
            </p:txBody>
          </p:sp>
          <p:sp>
            <p:nvSpPr>
              <p:cNvPr id="100374" name="Text Box 22"/>
              <p:cNvSpPr txBox="1">
                <a:spLocks noChangeArrowheads="1"/>
              </p:cNvSpPr>
              <p:nvPr/>
            </p:nvSpPr>
            <p:spPr bwMode="auto">
              <a:xfrm>
                <a:off x="336" y="326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F (S)=</a:t>
                </a:r>
              </a:p>
            </p:txBody>
          </p:sp>
          <p:sp>
            <p:nvSpPr>
              <p:cNvPr id="100375" name="Line 23"/>
              <p:cNvSpPr>
                <a:spLocks noChangeShapeType="1"/>
              </p:cNvSpPr>
              <p:nvPr/>
            </p:nvSpPr>
            <p:spPr bwMode="auto">
              <a:xfrm>
                <a:off x="928" y="3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0376" name="Group 24"/>
            <p:cNvGrpSpPr>
              <a:grpSpLocks/>
            </p:cNvGrpSpPr>
            <p:nvPr/>
          </p:nvGrpSpPr>
          <p:grpSpPr bwMode="auto">
            <a:xfrm>
              <a:off x="1716" y="432"/>
              <a:ext cx="3388" cy="582"/>
              <a:chOff x="1342" y="3098"/>
              <a:chExt cx="3388" cy="582"/>
            </a:xfrm>
          </p:grpSpPr>
          <p:grpSp>
            <p:nvGrpSpPr>
              <p:cNvPr id="100377" name="Group 25"/>
              <p:cNvGrpSpPr>
                <a:grpSpLocks/>
              </p:cNvGrpSpPr>
              <p:nvPr/>
            </p:nvGrpSpPr>
            <p:grpSpPr bwMode="auto">
              <a:xfrm>
                <a:off x="1528" y="3098"/>
                <a:ext cx="3082" cy="288"/>
                <a:chOff x="1718" y="3098"/>
                <a:chExt cx="3082" cy="288"/>
              </a:xfrm>
            </p:grpSpPr>
            <p:sp>
              <p:nvSpPr>
                <p:cNvPr id="10037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18" y="3098"/>
                  <a:ext cx="30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b</a:t>
                  </a:r>
                  <a:r>
                    <a:rPr lang="en-US" altLang="zh-CN" baseline="-25000"/>
                    <a:t>m</a:t>
                  </a:r>
                  <a:r>
                    <a:rPr lang="en-US" altLang="zh-CN"/>
                    <a:t>S</a:t>
                  </a:r>
                  <a:r>
                    <a:rPr lang="en-US" altLang="zh-CN" baseline="30000"/>
                    <a:t>m </a:t>
                  </a:r>
                  <a:r>
                    <a:rPr lang="en-US" altLang="zh-CN"/>
                    <a:t>+ b</a:t>
                  </a:r>
                  <a:r>
                    <a:rPr lang="en-US" altLang="zh-CN" baseline="-25000"/>
                    <a:t>m</a:t>
                  </a:r>
                  <a:r>
                    <a:rPr lang="en-US" altLang="zh-CN" baseline="-25000">
                      <a:cs typeface="Times New Roman" pitchFamily="18" charset="0"/>
                    </a:rPr>
                    <a:t>–1</a:t>
                  </a:r>
                  <a:r>
                    <a:rPr lang="en-US" altLang="zh-CN">
                      <a:cs typeface="Times New Roman" pitchFamily="18" charset="0"/>
                    </a:rPr>
                    <a:t>S</a:t>
                  </a:r>
                  <a:r>
                    <a:rPr lang="en-US" altLang="zh-CN" baseline="30000"/>
                    <a:t>m</a:t>
                  </a:r>
                  <a:r>
                    <a:rPr lang="en-US" altLang="zh-CN" baseline="30000">
                      <a:cs typeface="Times New Roman" pitchFamily="18" charset="0"/>
                    </a:rPr>
                    <a:t>–1 </a:t>
                  </a:r>
                  <a:r>
                    <a:rPr lang="en-US" altLang="zh-CN">
                      <a:cs typeface="Times New Roman" pitchFamily="18" charset="0"/>
                    </a:rPr>
                    <a:t>+         + b</a:t>
                  </a:r>
                  <a:r>
                    <a:rPr lang="en-US" altLang="zh-CN" baseline="-25000">
                      <a:cs typeface="Times New Roman" pitchFamily="18" charset="0"/>
                    </a:rPr>
                    <a:t>1</a:t>
                  </a:r>
                  <a:r>
                    <a:rPr lang="en-US" altLang="zh-CN">
                      <a:cs typeface="Times New Roman" pitchFamily="18" charset="0"/>
                    </a:rPr>
                    <a:t>S + b</a:t>
                  </a:r>
                  <a:r>
                    <a:rPr lang="en-US" altLang="zh-CN" baseline="-25000"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037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214" y="3112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038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328" y="3112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038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48" y="3120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</p:grpSp>
          <p:grpSp>
            <p:nvGrpSpPr>
              <p:cNvPr id="100382" name="Group 30"/>
              <p:cNvGrpSpPr>
                <a:grpSpLocks/>
              </p:cNvGrpSpPr>
              <p:nvPr/>
            </p:nvGrpSpPr>
            <p:grpSpPr bwMode="auto">
              <a:xfrm>
                <a:off x="1648" y="3392"/>
                <a:ext cx="3082" cy="288"/>
                <a:chOff x="1728" y="3504"/>
                <a:chExt cx="3082" cy="288"/>
              </a:xfrm>
            </p:grpSpPr>
            <p:sp>
              <p:nvSpPr>
                <p:cNvPr id="10038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728" y="3504"/>
                  <a:ext cx="308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a</a:t>
                  </a:r>
                  <a:r>
                    <a:rPr lang="en-US" altLang="zh-CN" baseline="-25000"/>
                    <a:t>n</a:t>
                  </a:r>
                  <a:r>
                    <a:rPr lang="en-US" altLang="zh-CN"/>
                    <a:t>S</a:t>
                  </a:r>
                  <a:r>
                    <a:rPr lang="en-US" altLang="zh-CN" baseline="30000"/>
                    <a:t>n </a:t>
                  </a:r>
                  <a:r>
                    <a:rPr lang="en-US" altLang="zh-CN"/>
                    <a:t>+ a</a:t>
                  </a:r>
                  <a:r>
                    <a:rPr lang="en-US" altLang="zh-CN" baseline="-25000"/>
                    <a:t>n</a:t>
                  </a:r>
                  <a:r>
                    <a:rPr lang="en-US" altLang="zh-CN" baseline="-25000">
                      <a:cs typeface="Times New Roman" pitchFamily="18" charset="0"/>
                    </a:rPr>
                    <a:t>–1</a:t>
                  </a:r>
                  <a:r>
                    <a:rPr lang="en-US" altLang="zh-CN">
                      <a:cs typeface="Times New Roman" pitchFamily="18" charset="0"/>
                    </a:rPr>
                    <a:t>S</a:t>
                  </a:r>
                  <a:r>
                    <a:rPr lang="en-US" altLang="zh-CN" baseline="30000"/>
                    <a:t>n</a:t>
                  </a:r>
                  <a:r>
                    <a:rPr lang="en-US" altLang="zh-CN" baseline="30000">
                      <a:cs typeface="Times New Roman" pitchFamily="18" charset="0"/>
                    </a:rPr>
                    <a:t>–1 </a:t>
                  </a:r>
                  <a:r>
                    <a:rPr lang="en-US" altLang="zh-CN">
                      <a:cs typeface="Times New Roman" pitchFamily="18" charset="0"/>
                    </a:rPr>
                    <a:t>+         + a</a:t>
                  </a:r>
                  <a:r>
                    <a:rPr lang="en-US" altLang="zh-CN" baseline="-25000">
                      <a:cs typeface="Times New Roman" pitchFamily="18" charset="0"/>
                    </a:rPr>
                    <a:t>1</a:t>
                  </a:r>
                  <a:r>
                    <a:rPr lang="en-US" altLang="zh-CN">
                      <a:cs typeface="Times New Roman" pitchFamily="18" charset="0"/>
                    </a:rPr>
                    <a:t>S + a</a:t>
                  </a:r>
                  <a:r>
                    <a:rPr lang="en-US" altLang="zh-CN" baseline="-25000"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03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88" y="3518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038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02" y="3518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  <p:sp>
              <p:nvSpPr>
                <p:cNvPr id="10038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14" y="3518"/>
                  <a:ext cx="34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>
                      <a:cs typeface="Times New Roman" pitchFamily="18" charset="0"/>
                    </a:rPr>
                    <a:t>•</a:t>
                  </a:r>
                  <a:endParaRPr lang="en-US" altLang="zh-CN" sz="2000"/>
                </a:p>
              </p:txBody>
            </p:sp>
          </p:grpSp>
          <p:sp>
            <p:nvSpPr>
              <p:cNvPr id="100387" name="Text Box 35"/>
              <p:cNvSpPr txBox="1">
                <a:spLocks noChangeArrowheads="1"/>
              </p:cNvSpPr>
              <p:nvPr/>
            </p:nvSpPr>
            <p:spPr bwMode="auto">
              <a:xfrm>
                <a:off x="1342" y="327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=</a:t>
                </a:r>
              </a:p>
            </p:txBody>
          </p:sp>
          <p:sp>
            <p:nvSpPr>
              <p:cNvPr id="100388" name="Line 36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27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609600" y="11430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仿宋_GB2312" pitchFamily="49" charset="-122"/>
              </a:rPr>
              <a:t>13-1-3</a:t>
            </a:r>
            <a:r>
              <a:rPr lang="en-US" altLang="zh-CN" dirty="0" smtClean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部分分式法求拉普拉斯反变换</a:t>
            </a:r>
          </a:p>
        </p:txBody>
      </p:sp>
      <p:grpSp>
        <p:nvGrpSpPr>
          <p:cNvPr id="100402" name="Group 50"/>
          <p:cNvGrpSpPr>
            <a:grpSpLocks/>
          </p:cNvGrpSpPr>
          <p:nvPr/>
        </p:nvGrpSpPr>
        <p:grpSpPr bwMode="auto">
          <a:xfrm>
            <a:off x="1139825" y="2565400"/>
            <a:ext cx="2847975" cy="1565275"/>
            <a:chOff x="758" y="1320"/>
            <a:chExt cx="1794" cy="986"/>
          </a:xfrm>
        </p:grpSpPr>
        <p:sp>
          <p:nvSpPr>
            <p:cNvPr id="100392" name="Text Box 40"/>
            <p:cNvSpPr txBox="1">
              <a:spLocks noChangeArrowheads="1"/>
            </p:cNvSpPr>
            <p:nvPr/>
          </p:nvSpPr>
          <p:spPr bwMode="auto">
            <a:xfrm>
              <a:off x="758" y="1658"/>
              <a:ext cx="1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F(S)=H</a:t>
              </a:r>
              <a:r>
                <a:rPr lang="en-US" altLang="zh-CN" baseline="-25000"/>
                <a:t>0</a:t>
              </a:r>
            </a:p>
          </p:txBody>
        </p:sp>
        <p:grpSp>
          <p:nvGrpSpPr>
            <p:cNvPr id="100400" name="Group 48"/>
            <p:cNvGrpSpPr>
              <a:grpSpLocks/>
            </p:cNvGrpSpPr>
            <p:nvPr/>
          </p:nvGrpSpPr>
          <p:grpSpPr bwMode="auto">
            <a:xfrm>
              <a:off x="1568" y="1320"/>
              <a:ext cx="984" cy="554"/>
              <a:chOff x="1560" y="1720"/>
              <a:chExt cx="984" cy="554"/>
            </a:xfrm>
          </p:grpSpPr>
          <p:sp>
            <p:nvSpPr>
              <p:cNvPr id="100393" name="Text Box 41"/>
              <p:cNvSpPr txBox="1">
                <a:spLocks noChangeArrowheads="1"/>
              </p:cNvSpPr>
              <p:nvPr/>
            </p:nvSpPr>
            <p:spPr bwMode="auto">
              <a:xfrm>
                <a:off x="1574" y="1846"/>
                <a:ext cx="9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  (S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  <a:r>
                  <a:rPr lang="en-US" altLang="zh-CN" i="1">
                    <a:cs typeface="Times New Roman" pitchFamily="18" charset="0"/>
                    <a:sym typeface="Symbol" pitchFamily="18" charset="2"/>
                  </a:rPr>
                  <a:t>z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>
                    <a:sym typeface="Symbol" pitchFamily="18" charset="2"/>
                  </a:rPr>
                  <a:t>)</a:t>
                </a:r>
                <a:endParaRPr lang="en-US" altLang="zh-CN"/>
              </a:p>
            </p:txBody>
          </p:sp>
          <p:sp>
            <p:nvSpPr>
              <p:cNvPr id="100395" name="Text Box 43"/>
              <p:cNvSpPr txBox="1">
                <a:spLocks noChangeArrowheads="1"/>
              </p:cNvSpPr>
              <p:nvPr/>
            </p:nvSpPr>
            <p:spPr bwMode="auto">
              <a:xfrm>
                <a:off x="1600" y="1720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m</a:t>
                </a:r>
              </a:p>
            </p:txBody>
          </p:sp>
          <p:sp>
            <p:nvSpPr>
              <p:cNvPr id="100396" name="Text Box 44"/>
              <p:cNvSpPr txBox="1">
                <a:spLocks noChangeArrowheads="1"/>
              </p:cNvSpPr>
              <p:nvPr/>
            </p:nvSpPr>
            <p:spPr bwMode="auto">
              <a:xfrm>
                <a:off x="1560" y="2024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i=1</a:t>
                </a:r>
              </a:p>
            </p:txBody>
          </p:sp>
        </p:grpSp>
        <p:grpSp>
          <p:nvGrpSpPr>
            <p:cNvPr id="100399" name="Group 47"/>
            <p:cNvGrpSpPr>
              <a:grpSpLocks/>
            </p:cNvGrpSpPr>
            <p:nvPr/>
          </p:nvGrpSpPr>
          <p:grpSpPr bwMode="auto">
            <a:xfrm>
              <a:off x="1536" y="1760"/>
              <a:ext cx="1002" cy="546"/>
              <a:chOff x="1552" y="2184"/>
              <a:chExt cx="1002" cy="546"/>
            </a:xfrm>
          </p:grpSpPr>
          <p:sp>
            <p:nvSpPr>
              <p:cNvPr id="100394" name="Text Box 42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9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  (S</a:t>
                </a:r>
                <a:r>
                  <a:rPr lang="en-US" altLang="zh-CN">
                    <a:cs typeface="Times New Roman" pitchFamily="18" charset="0"/>
                    <a:sym typeface="Symbol" pitchFamily="18" charset="2"/>
                  </a:rPr>
                  <a:t>–</a:t>
                </a:r>
                <a:r>
                  <a:rPr lang="en-US" altLang="zh-CN" i="1">
                    <a:cs typeface="Times New Roman" pitchFamily="18" charset="0"/>
                    <a:sym typeface="Symbol" pitchFamily="18" charset="2"/>
                  </a:rPr>
                  <a:t>p</a:t>
                </a:r>
                <a:r>
                  <a:rPr lang="en-US" altLang="zh-CN" baseline="-25000">
                    <a:cs typeface="Times New Roman" pitchFamily="18" charset="0"/>
                    <a:sym typeface="Symbol" pitchFamily="18" charset="2"/>
                  </a:rPr>
                  <a:t>j</a:t>
                </a:r>
                <a:r>
                  <a:rPr lang="en-US" altLang="zh-CN">
                    <a:sym typeface="Symbol" pitchFamily="18" charset="2"/>
                  </a:rPr>
                  <a:t>)</a:t>
                </a:r>
                <a:endParaRPr lang="en-US" altLang="zh-CN"/>
              </a:p>
            </p:txBody>
          </p:sp>
          <p:sp>
            <p:nvSpPr>
              <p:cNvPr id="100397" name="Text Box 45"/>
              <p:cNvSpPr txBox="1">
                <a:spLocks noChangeArrowheads="1"/>
              </p:cNvSpPr>
              <p:nvPr/>
            </p:nvSpPr>
            <p:spPr bwMode="auto">
              <a:xfrm>
                <a:off x="1552" y="2480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j=1</a:t>
                </a:r>
              </a:p>
            </p:txBody>
          </p:sp>
          <p:sp>
            <p:nvSpPr>
              <p:cNvPr id="100398" name="Text Box 46"/>
              <p:cNvSpPr txBox="1">
                <a:spLocks noChangeArrowheads="1"/>
              </p:cNvSpPr>
              <p:nvPr/>
            </p:nvSpPr>
            <p:spPr bwMode="auto">
              <a:xfrm>
                <a:off x="1622" y="2184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n</a:t>
                </a:r>
              </a:p>
            </p:txBody>
          </p:sp>
        </p:grpSp>
        <p:sp>
          <p:nvSpPr>
            <p:cNvPr id="100401" name="Line 49"/>
            <p:cNvSpPr>
              <a:spLocks noChangeShapeType="1"/>
            </p:cNvSpPr>
            <p:nvPr/>
          </p:nvSpPr>
          <p:spPr bwMode="auto">
            <a:xfrm>
              <a:off x="1536" y="182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409" name="Group 57"/>
          <p:cNvGrpSpPr>
            <a:grpSpLocks/>
          </p:cNvGrpSpPr>
          <p:nvPr/>
        </p:nvGrpSpPr>
        <p:grpSpPr bwMode="auto">
          <a:xfrm>
            <a:off x="4708525" y="3136900"/>
            <a:ext cx="2911475" cy="457200"/>
            <a:chOff x="902" y="2330"/>
            <a:chExt cx="1834" cy="288"/>
          </a:xfrm>
        </p:grpSpPr>
        <p:sp>
          <p:nvSpPr>
            <p:cNvPr id="100403" name="Text Box 51"/>
            <p:cNvSpPr txBox="1">
              <a:spLocks noChangeArrowheads="1"/>
            </p:cNvSpPr>
            <p:nvPr/>
          </p:nvSpPr>
          <p:spPr bwMode="auto">
            <a:xfrm>
              <a:off x="902" y="2330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H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实数常数</a:t>
              </a:r>
            </a:p>
          </p:txBody>
        </p:sp>
        <p:sp>
          <p:nvSpPr>
            <p:cNvPr id="100406" name="Line 54"/>
            <p:cNvSpPr>
              <a:spLocks noChangeShapeType="1"/>
            </p:cNvSpPr>
            <p:nvPr/>
          </p:nvSpPr>
          <p:spPr bwMode="auto">
            <a:xfrm>
              <a:off x="1248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410" name="Group 58"/>
          <p:cNvGrpSpPr>
            <a:grpSpLocks/>
          </p:cNvGrpSpPr>
          <p:nvPr/>
        </p:nvGrpSpPr>
        <p:grpSpPr bwMode="auto">
          <a:xfrm>
            <a:off x="4746625" y="3683000"/>
            <a:ext cx="2911475" cy="457200"/>
            <a:chOff x="854" y="2762"/>
            <a:chExt cx="1834" cy="288"/>
          </a:xfrm>
        </p:grpSpPr>
        <p:sp>
          <p:nvSpPr>
            <p:cNvPr id="100404" name="Text Box 52"/>
            <p:cNvSpPr txBox="1">
              <a:spLocks noChangeArrowheads="1"/>
            </p:cNvSpPr>
            <p:nvPr/>
          </p:nvSpPr>
          <p:spPr bwMode="auto">
            <a:xfrm>
              <a:off x="854" y="2762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cs typeface="Times New Roman" pitchFamily="18" charset="0"/>
                  <a:sym typeface="Symbol" pitchFamily="18" charset="2"/>
                </a:rPr>
                <a:t>z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i 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F(S)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的零点</a:t>
              </a:r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>
              <a:off x="1056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411" name="Group 59"/>
          <p:cNvGrpSpPr>
            <a:grpSpLocks/>
          </p:cNvGrpSpPr>
          <p:nvPr/>
        </p:nvGrpSpPr>
        <p:grpSpPr bwMode="auto">
          <a:xfrm>
            <a:off x="4784725" y="4279900"/>
            <a:ext cx="2606675" cy="457200"/>
            <a:chOff x="902" y="3146"/>
            <a:chExt cx="1642" cy="288"/>
          </a:xfrm>
        </p:grpSpPr>
        <p:sp>
          <p:nvSpPr>
            <p:cNvPr id="100405" name="Text Box 53"/>
            <p:cNvSpPr txBox="1">
              <a:spLocks noChangeArrowheads="1"/>
            </p:cNvSpPr>
            <p:nvPr/>
          </p:nvSpPr>
          <p:spPr bwMode="auto">
            <a:xfrm>
              <a:off x="902" y="3146"/>
              <a:ext cx="16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j        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F(S)</a:t>
              </a:r>
              <a:r>
                <a:rPr lang="zh-CN" altLang="en-US">
                  <a:ea typeface="楷体_GB2312" pitchFamily="49" charset="-122"/>
                  <a:sym typeface="Symbol" pitchFamily="18" charset="2"/>
                </a:rPr>
                <a:t>的极点</a:t>
              </a:r>
            </a:p>
          </p:txBody>
        </p:sp>
        <p:sp>
          <p:nvSpPr>
            <p:cNvPr id="100408" name="Line 56"/>
            <p:cNvSpPr>
              <a:spLocks noChangeShapeType="1"/>
            </p:cNvSpPr>
            <p:nvPr/>
          </p:nvSpPr>
          <p:spPr bwMode="auto">
            <a:xfrm>
              <a:off x="1112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412" name="Text Box 60"/>
          <p:cNvSpPr txBox="1">
            <a:spLocks noChangeArrowheads="1"/>
          </p:cNvSpPr>
          <p:nvPr/>
        </p:nvSpPr>
        <p:spPr bwMode="auto">
          <a:xfrm>
            <a:off x="1143000" y="50292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(1)   n</a:t>
            </a:r>
            <a:r>
              <a:rPr lang="en-US" altLang="zh-CN">
                <a:cs typeface="Times New Roman" pitchFamily="18" charset="0"/>
              </a:rPr>
              <a:t>&gt;m</a:t>
            </a:r>
            <a:endParaRPr lang="en-US" altLang="zh-CN"/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1143000" y="5880100"/>
            <a:ext cx="184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(2)   n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>
                <a:cs typeface="Times New Roman" pitchFamily="18" charset="0"/>
              </a:rPr>
              <a:t>m</a:t>
            </a:r>
            <a:endParaRPr lang="en-US" altLang="zh-CN"/>
          </a:p>
        </p:txBody>
      </p:sp>
      <p:grpSp>
        <p:nvGrpSpPr>
          <p:cNvPr id="100418" name="Group 66"/>
          <p:cNvGrpSpPr>
            <a:grpSpLocks/>
          </p:cNvGrpSpPr>
          <p:nvPr/>
        </p:nvGrpSpPr>
        <p:grpSpPr bwMode="auto">
          <a:xfrm>
            <a:off x="2895600" y="5727700"/>
            <a:ext cx="2952750" cy="838200"/>
            <a:chOff x="2150" y="3592"/>
            <a:chExt cx="1860" cy="528"/>
          </a:xfrm>
        </p:grpSpPr>
        <p:sp>
          <p:nvSpPr>
            <p:cNvPr id="100414" name="Text Box 62"/>
            <p:cNvSpPr txBox="1">
              <a:spLocks noChangeArrowheads="1"/>
            </p:cNvSpPr>
            <p:nvPr/>
          </p:nvSpPr>
          <p:spPr bwMode="auto">
            <a:xfrm>
              <a:off x="2150" y="372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F(S)=Q(S) + </a:t>
              </a:r>
            </a:p>
          </p:txBody>
        </p:sp>
        <p:sp>
          <p:nvSpPr>
            <p:cNvPr id="100415" name="Text Box 63"/>
            <p:cNvSpPr txBox="1">
              <a:spLocks noChangeArrowheads="1"/>
            </p:cNvSpPr>
            <p:nvPr/>
          </p:nvSpPr>
          <p:spPr bwMode="auto">
            <a:xfrm>
              <a:off x="3208" y="3832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</a:t>
              </a:r>
              <a:r>
                <a:rPr lang="en-US" altLang="zh-CN" baseline="-25000"/>
                <a:t>2</a:t>
              </a:r>
              <a:r>
                <a:rPr lang="en-US" altLang="zh-CN"/>
                <a:t>(S)</a:t>
              </a:r>
            </a:p>
          </p:txBody>
        </p:sp>
        <p:sp>
          <p:nvSpPr>
            <p:cNvPr id="100416" name="Text Box 64"/>
            <p:cNvSpPr txBox="1">
              <a:spLocks noChangeArrowheads="1"/>
            </p:cNvSpPr>
            <p:nvPr/>
          </p:nvSpPr>
          <p:spPr bwMode="auto">
            <a:xfrm>
              <a:off x="3232" y="3592"/>
              <a:ext cx="7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R(S)</a:t>
              </a:r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3264" y="38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420" name="Text Box 68"/>
          <p:cNvSpPr txBox="1">
            <a:spLocks noChangeArrowheads="1"/>
          </p:cNvSpPr>
          <p:nvPr/>
        </p:nvSpPr>
        <p:spPr bwMode="auto">
          <a:xfrm>
            <a:off x="2895600" y="5118100"/>
            <a:ext cx="466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可展开为部分分式之和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373063" y="531813"/>
            <a:ext cx="4986337" cy="46166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ctr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一、拉普拉斯变换</a:t>
            </a:r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9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12" grpId="0" autoUpdateAnimBg="0"/>
      <p:bldP spid="100413" grpId="0" autoUpdateAnimBg="0"/>
      <p:bldP spid="1004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83" name="Group 107"/>
          <p:cNvGrpSpPr>
            <a:grpSpLocks/>
          </p:cNvGrpSpPr>
          <p:nvPr/>
        </p:nvGrpSpPr>
        <p:grpSpPr bwMode="auto">
          <a:xfrm>
            <a:off x="822325" y="622300"/>
            <a:ext cx="3686175" cy="784225"/>
            <a:chOff x="518" y="136"/>
            <a:chExt cx="2322" cy="494"/>
          </a:xfrm>
        </p:grpSpPr>
        <p:sp>
          <p:nvSpPr>
            <p:cNvPr id="101395" name="Text Box 19"/>
            <p:cNvSpPr txBox="1">
              <a:spLocks noChangeArrowheads="1"/>
            </p:cNvSpPr>
            <p:nvPr/>
          </p:nvSpPr>
          <p:spPr bwMode="auto">
            <a:xfrm>
              <a:off x="518" y="2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例</a:t>
              </a:r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056" y="240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grpSp>
          <p:nvGrpSpPr>
            <p:cNvPr id="101401" name="Group 25"/>
            <p:cNvGrpSpPr>
              <a:grpSpLocks/>
            </p:cNvGrpSpPr>
            <p:nvPr/>
          </p:nvGrpSpPr>
          <p:grpSpPr bwMode="auto">
            <a:xfrm>
              <a:off x="1592" y="136"/>
              <a:ext cx="1248" cy="494"/>
              <a:chOff x="1776" y="418"/>
              <a:chExt cx="1248" cy="494"/>
            </a:xfrm>
          </p:grpSpPr>
          <p:sp>
            <p:nvSpPr>
              <p:cNvPr id="101397" name="Text Box 21"/>
              <p:cNvSpPr txBox="1">
                <a:spLocks noChangeArrowheads="1"/>
              </p:cNvSpPr>
              <p:nvPr/>
            </p:nvSpPr>
            <p:spPr bwMode="auto">
              <a:xfrm>
                <a:off x="1926" y="41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3</a:t>
                </a:r>
                <a:r>
                  <a:rPr lang="en-US" altLang="zh-CN"/>
                  <a:t>+1</a:t>
                </a:r>
              </a:p>
            </p:txBody>
          </p:sp>
          <p:sp>
            <p:nvSpPr>
              <p:cNvPr id="101398" name="Text Box 22"/>
              <p:cNvSpPr txBox="1">
                <a:spLocks noChangeArrowheads="1"/>
              </p:cNvSpPr>
              <p:nvPr/>
            </p:nvSpPr>
            <p:spPr bwMode="auto">
              <a:xfrm>
                <a:off x="1776" y="62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+2S+2</a:t>
                </a:r>
              </a:p>
            </p:txBody>
          </p:sp>
          <p:sp>
            <p:nvSpPr>
              <p:cNvPr id="101399" name="Line 23"/>
              <p:cNvSpPr>
                <a:spLocks noChangeShapeType="1"/>
              </p:cNvSpPr>
              <p:nvPr/>
            </p:nvSpPr>
            <p:spPr bwMode="auto">
              <a:xfrm>
                <a:off x="1808" y="66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1406" name="Group 30"/>
          <p:cNvGrpSpPr>
            <a:grpSpLocks/>
          </p:cNvGrpSpPr>
          <p:nvPr/>
        </p:nvGrpSpPr>
        <p:grpSpPr bwMode="auto">
          <a:xfrm>
            <a:off x="3746500" y="647700"/>
            <a:ext cx="3190875" cy="762000"/>
            <a:chOff x="2726" y="232"/>
            <a:chExt cx="2010" cy="480"/>
          </a:xfrm>
        </p:grpSpPr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2726" y="314"/>
              <a:ext cx="8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=S </a:t>
              </a:r>
              <a:r>
                <a:rPr lang="en-US" altLang="zh-CN">
                  <a:cs typeface="Times New Roman" pitchFamily="18" charset="0"/>
                </a:rPr>
                <a:t>–2+</a:t>
              </a:r>
              <a:endParaRPr lang="en-US" altLang="zh-CN"/>
            </a:p>
          </p:txBody>
        </p:sp>
        <p:grpSp>
          <p:nvGrpSpPr>
            <p:cNvPr id="101405" name="Group 29"/>
            <p:cNvGrpSpPr>
              <a:grpSpLocks/>
            </p:cNvGrpSpPr>
            <p:nvPr/>
          </p:nvGrpSpPr>
          <p:grpSpPr bwMode="auto">
            <a:xfrm>
              <a:off x="3368" y="232"/>
              <a:ext cx="1368" cy="480"/>
              <a:chOff x="3696" y="672"/>
              <a:chExt cx="1368" cy="480"/>
            </a:xfrm>
          </p:grpSpPr>
          <p:sp>
            <p:nvSpPr>
              <p:cNvPr id="101400" name="Text Box 24"/>
              <p:cNvSpPr txBox="1">
                <a:spLocks noChangeArrowheads="1"/>
              </p:cNvSpPr>
              <p:nvPr/>
            </p:nvSpPr>
            <p:spPr bwMode="auto">
              <a:xfrm>
                <a:off x="3696" y="86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</a:t>
                </a:r>
                <a:r>
                  <a:rPr lang="en-US" altLang="zh-CN" baseline="30000"/>
                  <a:t>2</a:t>
                </a:r>
                <a:r>
                  <a:rPr lang="en-US" altLang="zh-CN"/>
                  <a:t>+2S+2</a:t>
                </a:r>
              </a:p>
            </p:txBody>
          </p:sp>
          <p:sp>
            <p:nvSpPr>
              <p:cNvPr id="101403" name="Text Box 27"/>
              <p:cNvSpPr txBox="1">
                <a:spLocks noChangeArrowheads="1"/>
              </p:cNvSpPr>
              <p:nvPr/>
            </p:nvSpPr>
            <p:spPr bwMode="auto">
              <a:xfrm>
                <a:off x="3816" y="672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2S+5</a:t>
                </a:r>
              </a:p>
            </p:txBody>
          </p:sp>
          <p:sp>
            <p:nvSpPr>
              <p:cNvPr id="101404" name="Line 28"/>
              <p:cNvSpPr>
                <a:spLocks noChangeShapeType="1"/>
              </p:cNvSpPr>
              <p:nvPr/>
            </p:nvSpPr>
            <p:spPr bwMode="auto">
              <a:xfrm>
                <a:off x="3720" y="90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1676400" y="14732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  <a:sym typeface="Symbol" pitchFamily="18" charset="2"/>
              </a:rPr>
              <a:t>其中</a:t>
            </a:r>
            <a:r>
              <a:rPr lang="zh-CN" altLang="en-US">
                <a:sym typeface="Symbol" pitchFamily="18" charset="2"/>
              </a:rPr>
              <a:t>，  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£</a:t>
            </a:r>
            <a:r>
              <a:rPr lang="en-US" altLang="zh-CN" baseline="30000">
                <a:cs typeface="Times New Roman" pitchFamily="18" charset="0"/>
                <a:sym typeface="Symbol" pitchFamily="18" charset="2"/>
              </a:rPr>
              <a:t>–1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(S–2)=(t)2(t)</a:t>
            </a:r>
            <a:endParaRPr lang="en-US" altLang="zh-CN" baseline="300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1181100" y="2679700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的极点</a:t>
            </a:r>
            <a:r>
              <a:rPr lang="zh-CN" altLang="en-US"/>
              <a:t>   </a:t>
            </a:r>
          </a:p>
        </p:txBody>
      </p:sp>
      <p:grpSp>
        <p:nvGrpSpPr>
          <p:cNvPr id="101420" name="Group 44"/>
          <p:cNvGrpSpPr>
            <a:grpSpLocks/>
          </p:cNvGrpSpPr>
          <p:nvPr/>
        </p:nvGrpSpPr>
        <p:grpSpPr bwMode="auto">
          <a:xfrm>
            <a:off x="2819400" y="2212975"/>
            <a:ext cx="1408113" cy="1393825"/>
            <a:chOff x="1776" y="1138"/>
            <a:chExt cx="887" cy="878"/>
          </a:xfrm>
        </p:grpSpPr>
        <p:sp>
          <p:nvSpPr>
            <p:cNvPr id="101409" name="Text Box 33"/>
            <p:cNvSpPr txBox="1">
              <a:spLocks noChangeArrowheads="1"/>
            </p:cNvSpPr>
            <p:nvPr/>
          </p:nvSpPr>
          <p:spPr bwMode="auto">
            <a:xfrm>
              <a:off x="1824" y="1138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单极点   </a:t>
              </a:r>
            </a:p>
          </p:txBody>
        </p:sp>
        <p:sp>
          <p:nvSpPr>
            <p:cNvPr id="101410" name="Text Box 34"/>
            <p:cNvSpPr txBox="1">
              <a:spLocks noChangeArrowheads="1"/>
            </p:cNvSpPr>
            <p:nvPr/>
          </p:nvSpPr>
          <p:spPr bwMode="auto">
            <a:xfrm>
              <a:off x="1801" y="1728"/>
              <a:ext cx="8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重极点   </a:t>
              </a:r>
            </a:p>
          </p:txBody>
        </p:sp>
        <p:sp>
          <p:nvSpPr>
            <p:cNvPr id="101417" name="AutoShape 41"/>
            <p:cNvSpPr>
              <a:spLocks/>
            </p:cNvSpPr>
            <p:nvPr/>
          </p:nvSpPr>
          <p:spPr bwMode="auto">
            <a:xfrm>
              <a:off x="1776" y="1248"/>
              <a:ext cx="48" cy="672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21" name="Group 45"/>
          <p:cNvGrpSpPr>
            <a:grpSpLocks/>
          </p:cNvGrpSpPr>
          <p:nvPr/>
        </p:nvGrpSpPr>
        <p:grpSpPr bwMode="auto">
          <a:xfrm>
            <a:off x="4013200" y="2006600"/>
            <a:ext cx="1320800" cy="1854200"/>
            <a:chOff x="2528" y="1008"/>
            <a:chExt cx="832" cy="1168"/>
          </a:xfrm>
        </p:grpSpPr>
        <p:sp>
          <p:nvSpPr>
            <p:cNvPr id="101411" name="Text Box 35"/>
            <p:cNvSpPr txBox="1">
              <a:spLocks noChangeArrowheads="1"/>
            </p:cNvSpPr>
            <p:nvPr/>
          </p:nvSpPr>
          <p:spPr bwMode="auto">
            <a:xfrm>
              <a:off x="2640" y="100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实数   </a:t>
              </a:r>
            </a:p>
          </p:txBody>
        </p:sp>
        <p:sp>
          <p:nvSpPr>
            <p:cNvPr id="101412" name="Text Box 36"/>
            <p:cNvSpPr txBox="1">
              <a:spLocks noChangeArrowheads="1"/>
            </p:cNvSpPr>
            <p:nvPr/>
          </p:nvSpPr>
          <p:spPr bwMode="auto">
            <a:xfrm>
              <a:off x="2640" y="128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复数   </a:t>
              </a:r>
            </a:p>
          </p:txBody>
        </p:sp>
        <p:sp>
          <p:nvSpPr>
            <p:cNvPr id="101415" name="Text Box 39"/>
            <p:cNvSpPr txBox="1">
              <a:spLocks noChangeArrowheads="1"/>
            </p:cNvSpPr>
            <p:nvPr/>
          </p:nvSpPr>
          <p:spPr bwMode="auto">
            <a:xfrm>
              <a:off x="2640" y="188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复数   </a:t>
              </a:r>
            </a:p>
          </p:txBody>
        </p:sp>
        <p:sp>
          <p:nvSpPr>
            <p:cNvPr id="101416" name="Text Box 40"/>
            <p:cNvSpPr txBox="1">
              <a:spLocks noChangeArrowheads="1"/>
            </p:cNvSpPr>
            <p:nvPr/>
          </p:nvSpPr>
          <p:spPr bwMode="auto">
            <a:xfrm>
              <a:off x="2640" y="16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实数   </a:t>
              </a:r>
            </a:p>
          </p:txBody>
        </p:sp>
        <p:sp>
          <p:nvSpPr>
            <p:cNvPr id="101418" name="AutoShape 42"/>
            <p:cNvSpPr>
              <a:spLocks/>
            </p:cNvSpPr>
            <p:nvPr/>
          </p:nvSpPr>
          <p:spPr bwMode="auto">
            <a:xfrm>
              <a:off x="2544" y="1104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9" name="AutoShape 43"/>
            <p:cNvSpPr>
              <a:spLocks/>
            </p:cNvSpPr>
            <p:nvPr/>
          </p:nvSpPr>
          <p:spPr bwMode="auto">
            <a:xfrm>
              <a:off x="2528" y="1712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17525" y="38735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F(S)</a:t>
            </a:r>
            <a:r>
              <a:rPr lang="zh-CN" altLang="en-US">
                <a:ea typeface="楷体_GB2312" pitchFamily="49" charset="-122"/>
              </a:rPr>
              <a:t>只含实数单极点</a:t>
            </a:r>
          </a:p>
        </p:txBody>
      </p:sp>
      <p:grpSp>
        <p:nvGrpSpPr>
          <p:cNvPr id="101459" name="Group 83"/>
          <p:cNvGrpSpPr>
            <a:grpSpLocks/>
          </p:cNvGrpSpPr>
          <p:nvPr/>
        </p:nvGrpSpPr>
        <p:grpSpPr bwMode="auto">
          <a:xfrm>
            <a:off x="974725" y="4419600"/>
            <a:ext cx="6391275" cy="812800"/>
            <a:chOff x="662" y="2632"/>
            <a:chExt cx="4026" cy="512"/>
          </a:xfrm>
        </p:grpSpPr>
        <p:sp>
          <p:nvSpPr>
            <p:cNvPr id="101423" name="Text Box 47"/>
            <p:cNvSpPr txBox="1">
              <a:spLocks noChangeArrowheads="1"/>
            </p:cNvSpPr>
            <p:nvPr/>
          </p:nvSpPr>
          <p:spPr bwMode="auto">
            <a:xfrm>
              <a:off x="662" y="2762"/>
              <a:ext cx="6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F(S)=</a:t>
              </a:r>
            </a:p>
          </p:txBody>
        </p:sp>
        <p:grpSp>
          <p:nvGrpSpPr>
            <p:cNvPr id="101427" name="Group 51"/>
            <p:cNvGrpSpPr>
              <a:grpSpLocks/>
            </p:cNvGrpSpPr>
            <p:nvPr/>
          </p:nvGrpSpPr>
          <p:grpSpPr bwMode="auto">
            <a:xfrm>
              <a:off x="1200" y="2634"/>
              <a:ext cx="592" cy="510"/>
              <a:chOff x="1536" y="2754"/>
              <a:chExt cx="592" cy="510"/>
            </a:xfrm>
          </p:grpSpPr>
          <p:sp>
            <p:nvSpPr>
              <p:cNvPr id="101424" name="Text Box 48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1</a:t>
                </a:r>
                <a:endParaRPr lang="en-US" altLang="zh-CN" baseline="-25000"/>
              </a:p>
            </p:txBody>
          </p:sp>
          <p:sp>
            <p:nvSpPr>
              <p:cNvPr id="101425" name="Line 49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6" name="Text Box 50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</p:grpSp>
        <p:grpSp>
          <p:nvGrpSpPr>
            <p:cNvPr id="101428" name="Group 52"/>
            <p:cNvGrpSpPr>
              <a:grpSpLocks/>
            </p:cNvGrpSpPr>
            <p:nvPr/>
          </p:nvGrpSpPr>
          <p:grpSpPr bwMode="auto">
            <a:xfrm>
              <a:off x="1832" y="2632"/>
              <a:ext cx="592" cy="510"/>
              <a:chOff x="1536" y="2754"/>
              <a:chExt cx="592" cy="510"/>
            </a:xfrm>
          </p:grpSpPr>
          <p:sp>
            <p:nvSpPr>
              <p:cNvPr id="101429" name="Text Box 53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2</a:t>
                </a:r>
                <a:endParaRPr lang="en-US" altLang="zh-CN" baseline="-25000"/>
              </a:p>
            </p:txBody>
          </p:sp>
          <p:sp>
            <p:nvSpPr>
              <p:cNvPr id="101430" name="Line 54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1" name="Text Box 55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</p:grpSp>
        <p:grpSp>
          <p:nvGrpSpPr>
            <p:cNvPr id="101432" name="Group 56"/>
            <p:cNvGrpSpPr>
              <a:grpSpLocks/>
            </p:cNvGrpSpPr>
            <p:nvPr/>
          </p:nvGrpSpPr>
          <p:grpSpPr bwMode="auto">
            <a:xfrm>
              <a:off x="2960" y="2632"/>
              <a:ext cx="592" cy="510"/>
              <a:chOff x="1536" y="2754"/>
              <a:chExt cx="592" cy="510"/>
            </a:xfrm>
          </p:grpSpPr>
          <p:sp>
            <p:nvSpPr>
              <p:cNvPr id="101433" name="Text Box 57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k</a:t>
                </a:r>
                <a:endParaRPr lang="en-US" altLang="zh-CN" baseline="-25000"/>
              </a:p>
            </p:txBody>
          </p:sp>
          <p:sp>
            <p:nvSpPr>
              <p:cNvPr id="101434" name="Line 58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5" name="Text Box 59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k</a:t>
                </a:r>
              </a:p>
            </p:txBody>
          </p:sp>
        </p:grpSp>
        <p:grpSp>
          <p:nvGrpSpPr>
            <p:cNvPr id="101436" name="Group 60"/>
            <p:cNvGrpSpPr>
              <a:grpSpLocks/>
            </p:cNvGrpSpPr>
            <p:nvPr/>
          </p:nvGrpSpPr>
          <p:grpSpPr bwMode="auto">
            <a:xfrm>
              <a:off x="4096" y="2632"/>
              <a:ext cx="592" cy="510"/>
              <a:chOff x="1536" y="2754"/>
              <a:chExt cx="592" cy="510"/>
            </a:xfrm>
          </p:grpSpPr>
          <p:sp>
            <p:nvSpPr>
              <p:cNvPr id="101437" name="Text Box 61"/>
              <p:cNvSpPr txBox="1">
                <a:spLocks noChangeArrowheads="1"/>
              </p:cNvSpPr>
              <p:nvPr/>
            </p:nvSpPr>
            <p:spPr bwMode="auto">
              <a:xfrm>
                <a:off x="1536" y="2976"/>
                <a:ext cx="5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S </a:t>
                </a:r>
                <a:r>
                  <a:rPr lang="en-US" altLang="zh-CN">
                    <a:cs typeface="Times New Roman" pitchFamily="18" charset="0"/>
                  </a:rPr>
                  <a:t>–p</a:t>
                </a:r>
                <a:r>
                  <a:rPr lang="en-US" altLang="zh-CN" baseline="-25000">
                    <a:cs typeface="Times New Roman" pitchFamily="18" charset="0"/>
                  </a:rPr>
                  <a:t>n</a:t>
                </a:r>
                <a:endParaRPr lang="en-US" altLang="zh-CN" baseline="-25000"/>
              </a:p>
            </p:txBody>
          </p:sp>
          <p:sp>
            <p:nvSpPr>
              <p:cNvPr id="101438" name="Line 62"/>
              <p:cNvSpPr>
                <a:spLocks noChangeShapeType="1"/>
              </p:cNvSpPr>
              <p:nvPr/>
            </p:nvSpPr>
            <p:spPr bwMode="auto">
              <a:xfrm>
                <a:off x="1576" y="303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9" name="Text Box 63"/>
              <p:cNvSpPr txBox="1">
                <a:spLocks noChangeArrowheads="1"/>
              </p:cNvSpPr>
              <p:nvPr/>
            </p:nvSpPr>
            <p:spPr bwMode="auto">
              <a:xfrm>
                <a:off x="1638" y="2754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A</a:t>
                </a:r>
                <a:r>
                  <a:rPr lang="en-US" altLang="zh-CN" baseline="-25000"/>
                  <a:t>n</a:t>
                </a:r>
              </a:p>
            </p:txBody>
          </p:sp>
        </p:grpSp>
        <p:sp>
          <p:nvSpPr>
            <p:cNvPr id="101440" name="Text Box 64"/>
            <p:cNvSpPr txBox="1">
              <a:spLocks noChangeArrowheads="1"/>
            </p:cNvSpPr>
            <p:nvPr/>
          </p:nvSpPr>
          <p:spPr bwMode="auto">
            <a:xfrm>
              <a:off x="1656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grpSp>
          <p:nvGrpSpPr>
            <p:cNvPr id="101445" name="Group 69"/>
            <p:cNvGrpSpPr>
              <a:grpSpLocks/>
            </p:cNvGrpSpPr>
            <p:nvPr/>
          </p:nvGrpSpPr>
          <p:grpSpPr bwMode="auto">
            <a:xfrm>
              <a:off x="3568" y="2784"/>
              <a:ext cx="406" cy="251"/>
              <a:chOff x="1478" y="3496"/>
              <a:chExt cx="406" cy="251"/>
            </a:xfrm>
          </p:grpSpPr>
          <p:sp>
            <p:nvSpPr>
              <p:cNvPr id="101441" name="Text Box 65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1442" name="Text Box 66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1443" name="Text Box 67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sp>
          <p:nvSpPr>
            <p:cNvPr id="101446" name="Text Box 70"/>
            <p:cNvSpPr txBox="1">
              <a:spLocks noChangeArrowheads="1"/>
            </p:cNvSpPr>
            <p:nvPr/>
          </p:nvSpPr>
          <p:spPr bwMode="auto">
            <a:xfrm>
              <a:off x="2288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grpSp>
          <p:nvGrpSpPr>
            <p:cNvPr id="101447" name="Group 71"/>
            <p:cNvGrpSpPr>
              <a:grpSpLocks/>
            </p:cNvGrpSpPr>
            <p:nvPr/>
          </p:nvGrpSpPr>
          <p:grpSpPr bwMode="auto">
            <a:xfrm>
              <a:off x="2448" y="2784"/>
              <a:ext cx="406" cy="251"/>
              <a:chOff x="1478" y="3496"/>
              <a:chExt cx="406" cy="251"/>
            </a:xfrm>
          </p:grpSpPr>
          <p:sp>
            <p:nvSpPr>
              <p:cNvPr id="101448" name="Text Box 72"/>
              <p:cNvSpPr txBox="1">
                <a:spLocks noChangeArrowheads="1"/>
              </p:cNvSpPr>
              <p:nvPr/>
            </p:nvSpPr>
            <p:spPr bwMode="auto">
              <a:xfrm>
                <a:off x="1478" y="3497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1449" name="Text Box 73"/>
              <p:cNvSpPr txBox="1">
                <a:spLocks noChangeArrowheads="1"/>
              </p:cNvSpPr>
              <p:nvPr/>
            </p:nvSpPr>
            <p:spPr bwMode="auto">
              <a:xfrm>
                <a:off x="159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  <p:sp>
            <p:nvSpPr>
              <p:cNvPr id="101450" name="Text Box 74"/>
              <p:cNvSpPr txBox="1">
                <a:spLocks noChangeArrowheads="1"/>
              </p:cNvSpPr>
              <p:nvPr/>
            </p:nvSpPr>
            <p:spPr bwMode="auto">
              <a:xfrm>
                <a:off x="1712" y="3496"/>
                <a:ext cx="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cs typeface="Times New Roman" pitchFamily="18" charset="0"/>
                  </a:rPr>
                  <a:t>•</a:t>
                </a:r>
                <a:endParaRPr lang="en-US" altLang="zh-CN" sz="2000"/>
              </a:p>
            </p:txBody>
          </p:sp>
        </p:grpSp>
        <p:sp>
          <p:nvSpPr>
            <p:cNvPr id="101451" name="Text Box 75"/>
            <p:cNvSpPr txBox="1">
              <a:spLocks noChangeArrowheads="1"/>
            </p:cNvSpPr>
            <p:nvPr/>
          </p:nvSpPr>
          <p:spPr bwMode="auto">
            <a:xfrm>
              <a:off x="3414" y="2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1452" name="Text Box 76"/>
            <p:cNvSpPr txBox="1">
              <a:spLocks noChangeArrowheads="1"/>
            </p:cNvSpPr>
            <p:nvPr/>
          </p:nvSpPr>
          <p:spPr bwMode="auto">
            <a:xfrm>
              <a:off x="2792" y="2784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101457" name="Text Box 81"/>
            <p:cNvSpPr txBox="1">
              <a:spLocks noChangeArrowheads="1"/>
            </p:cNvSpPr>
            <p:nvPr/>
          </p:nvSpPr>
          <p:spPr bwMode="auto">
            <a:xfrm>
              <a:off x="3904" y="2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</p:grpSp>
      <p:grpSp>
        <p:nvGrpSpPr>
          <p:cNvPr id="101481" name="Group 105"/>
          <p:cNvGrpSpPr>
            <a:grpSpLocks/>
          </p:cNvGrpSpPr>
          <p:nvPr/>
        </p:nvGrpSpPr>
        <p:grpSpPr bwMode="auto">
          <a:xfrm>
            <a:off x="990600" y="5283200"/>
            <a:ext cx="3549650" cy="841375"/>
            <a:chOff x="806" y="3032"/>
            <a:chExt cx="2236" cy="530"/>
          </a:xfrm>
        </p:grpSpPr>
        <p:sp>
          <p:nvSpPr>
            <p:cNvPr id="101460" name="Text Box 84"/>
            <p:cNvSpPr txBox="1">
              <a:spLocks noChangeArrowheads="1"/>
            </p:cNvSpPr>
            <p:nvPr/>
          </p:nvSpPr>
          <p:spPr bwMode="auto">
            <a:xfrm>
              <a:off x="806" y="3146"/>
              <a:ext cx="2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f(t)= 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£</a:t>
              </a:r>
              <a:r>
                <a:rPr lang="en-US" altLang="zh-CN" baseline="30000">
                  <a:cs typeface="Times New Roman" pitchFamily="18" charset="0"/>
                  <a:sym typeface="Symbol" pitchFamily="18" charset="2"/>
                </a:rPr>
                <a:t>–1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[F(S)]=  A</a:t>
              </a:r>
              <a:r>
                <a:rPr lang="en-US" altLang="zh-CN" baseline="-25000"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en-US" altLang="zh-CN">
                  <a:cs typeface="Times New Roman" pitchFamily="18" charset="0"/>
                  <a:sym typeface="Symbol" pitchFamily="18" charset="2"/>
                </a:rPr>
                <a:t>e</a:t>
              </a:r>
              <a:endParaRPr lang="en-US" altLang="zh-CN" baseline="30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1478" name="Text Box 102"/>
            <p:cNvSpPr txBox="1">
              <a:spLocks noChangeArrowheads="1"/>
            </p:cNvSpPr>
            <p:nvPr/>
          </p:nvSpPr>
          <p:spPr bwMode="auto">
            <a:xfrm>
              <a:off x="2600" y="3096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000" baseline="-25000">
                  <a:cs typeface="Times New Roman" pitchFamily="18" charset="0"/>
                  <a:sym typeface="Symbol" pitchFamily="18" charset="2"/>
                </a:rPr>
                <a:t>k</a:t>
              </a:r>
              <a:r>
                <a:rPr lang="en-US" altLang="zh-CN" sz="2000">
                  <a:cs typeface="Times New Roman" pitchFamily="18" charset="0"/>
                  <a:sym typeface="Symbol" pitchFamily="18" charset="2"/>
                </a:rPr>
                <a:t>t</a:t>
              </a:r>
              <a:endParaRPr lang="en-US" altLang="zh-CN" sz="2000" baseline="-250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1479" name="Text Box 103"/>
            <p:cNvSpPr txBox="1">
              <a:spLocks noChangeArrowheads="1"/>
            </p:cNvSpPr>
            <p:nvPr/>
          </p:nvSpPr>
          <p:spPr bwMode="auto">
            <a:xfrm>
              <a:off x="2016" y="3312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k=1</a:t>
              </a:r>
            </a:p>
          </p:txBody>
        </p:sp>
        <p:sp>
          <p:nvSpPr>
            <p:cNvPr id="101480" name="Text Box 104"/>
            <p:cNvSpPr txBox="1">
              <a:spLocks noChangeArrowheads="1"/>
            </p:cNvSpPr>
            <p:nvPr/>
          </p:nvSpPr>
          <p:spPr bwMode="auto">
            <a:xfrm>
              <a:off x="2112" y="3032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n</a:t>
              </a:r>
            </a:p>
          </p:txBody>
        </p:sp>
      </p:grpSp>
      <p:sp>
        <p:nvSpPr>
          <p:cNvPr id="101482" name="Text Box 106"/>
          <p:cNvSpPr txBox="1">
            <a:spLocks noChangeArrowheads="1"/>
          </p:cNvSpPr>
          <p:nvPr/>
        </p:nvSpPr>
        <p:spPr bwMode="auto">
          <a:xfrm>
            <a:off x="898525" y="6175375"/>
            <a:ext cx="664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问题归结为求</a:t>
            </a:r>
            <a:r>
              <a:rPr lang="en-US" altLang="zh-CN">
                <a:solidFill>
                  <a:srgbClr val="FF0000"/>
                </a:solidFill>
              </a:rPr>
              <a:t>F(S)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的极点和确定相应的常数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1992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 autoUpdateAnimBg="0"/>
      <p:bldP spid="101408" grpId="0" autoUpdateAnimBg="0"/>
      <p:bldP spid="101422" grpId="0" autoUpdateAnimBg="0"/>
      <p:bldP spid="10148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5262</Words>
  <Application>Microsoft Office PowerPoint</Application>
  <PresentationFormat>全屏显示(4:3)</PresentationFormat>
  <Paragraphs>1932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YDC</dc:creator>
  <cp:lastModifiedBy>AutoBVT</cp:lastModifiedBy>
  <cp:revision>273</cp:revision>
  <dcterms:created xsi:type="dcterms:W3CDTF">1998-03-26T06:58:13Z</dcterms:created>
  <dcterms:modified xsi:type="dcterms:W3CDTF">2016-11-26T13:48:39Z</dcterms:modified>
</cp:coreProperties>
</file>