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0"/>
  </p:notesMasterIdLst>
  <p:sldIdLst>
    <p:sldId id="281" r:id="rId2"/>
    <p:sldId id="332" r:id="rId3"/>
    <p:sldId id="314" r:id="rId4"/>
    <p:sldId id="290" r:id="rId5"/>
    <p:sldId id="282" r:id="rId6"/>
    <p:sldId id="291" r:id="rId7"/>
    <p:sldId id="284" r:id="rId8"/>
    <p:sldId id="312" r:id="rId9"/>
    <p:sldId id="293" r:id="rId10"/>
    <p:sldId id="324" r:id="rId11"/>
    <p:sldId id="307" r:id="rId12"/>
    <p:sldId id="309" r:id="rId13"/>
    <p:sldId id="327" r:id="rId14"/>
    <p:sldId id="287" r:id="rId15"/>
    <p:sldId id="328" r:id="rId16"/>
    <p:sldId id="333" r:id="rId17"/>
    <p:sldId id="297" r:id="rId18"/>
    <p:sldId id="300" r:id="rId19"/>
    <p:sldId id="302" r:id="rId20"/>
    <p:sldId id="325" r:id="rId21"/>
    <p:sldId id="326" r:id="rId22"/>
    <p:sldId id="336" r:id="rId23"/>
    <p:sldId id="316" r:id="rId24"/>
    <p:sldId id="346" r:id="rId25"/>
    <p:sldId id="361" r:id="rId26"/>
    <p:sldId id="362" r:id="rId27"/>
    <p:sldId id="363" r:id="rId28"/>
    <p:sldId id="360" r:id="rId29"/>
    <p:sldId id="347" r:id="rId30"/>
    <p:sldId id="348" r:id="rId31"/>
    <p:sldId id="349" r:id="rId32"/>
    <p:sldId id="350" r:id="rId33"/>
    <p:sldId id="351" r:id="rId34"/>
    <p:sldId id="352" r:id="rId35"/>
    <p:sldId id="355" r:id="rId36"/>
    <p:sldId id="358" r:id="rId37"/>
    <p:sldId id="356" r:id="rId38"/>
    <p:sldId id="357" r:id="rId39"/>
    <p:sldId id="359" r:id="rId40"/>
    <p:sldId id="329" r:id="rId41"/>
    <p:sldId id="330" r:id="rId42"/>
    <p:sldId id="331" r:id="rId43"/>
    <p:sldId id="337" r:id="rId44"/>
    <p:sldId id="340" r:id="rId45"/>
    <p:sldId id="338" r:id="rId46"/>
    <p:sldId id="341" r:id="rId47"/>
    <p:sldId id="342" r:id="rId48"/>
    <p:sldId id="34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0066"/>
    <a:srgbClr val="0000FF"/>
    <a:srgbClr val="FF0000"/>
    <a:srgbClr val="000000"/>
    <a:srgbClr val="FFFFFF"/>
    <a:srgbClr val="00CC99"/>
    <a:srgbClr val="FFFF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99" autoAdjust="0"/>
    <p:restoredTop sz="97217" autoAdjust="0"/>
  </p:normalViewPr>
  <p:slideViewPr>
    <p:cSldViewPr snapToGrid="0" snapToObjects="1">
      <p:cViewPr>
        <p:scale>
          <a:sx n="66" d="100"/>
          <a:sy n="66" d="100"/>
        </p:scale>
        <p:origin x="-35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2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42AA2A-0723-41AD-8FC6-1B55927DD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75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9AE5CB-360F-4C23-992D-328098CC5779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3890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5187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7159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122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148785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6466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0553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806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90740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420939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641462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7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1800" b="0">
                <a:latin typeface="华文行楷" pitchFamily="2" charset="-122"/>
                <a:ea typeface="华文行楷" pitchFamily="2" charset="-122"/>
              </a:rPr>
              <a:t>章  电路等效变换</a:t>
            </a:r>
          </a:p>
        </p:txBody>
      </p:sp>
      <p:sp>
        <p:nvSpPr>
          <p:cNvPr id="12296" name="Line 8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0050" y="796925"/>
            <a:ext cx="8232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ea typeface="楷体_GB2312" pitchFamily="49" charset="-122"/>
              </a:rPr>
              <a:t>第二章   电路中等效的问题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00050" y="1766888"/>
            <a:ext cx="8247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等效是</a:t>
            </a:r>
            <a:r>
              <a:rPr lang="zh-CN" altLang="en-US">
                <a:ea typeface="楷体_GB2312" pitchFamily="49" charset="-122"/>
              </a:rPr>
              <a:t>一种很重要的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思维方法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，是电路分析中一个基本的、重要的概念。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74850" y="3841750"/>
            <a:ext cx="668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复杂的电路模型</a:t>
            </a:r>
            <a:r>
              <a:rPr kumimoji="0" lang="en-US" altLang="zh-CN">
                <a:ea typeface="楷体_GB2312" pitchFamily="49" charset="-122"/>
              </a:rPr>
              <a:t>-&gt;</a:t>
            </a:r>
            <a:r>
              <a:rPr kumimoji="0" lang="zh-CN" altLang="en-US">
                <a:ea typeface="楷体_GB2312" pitchFamily="49" charset="-122"/>
              </a:rPr>
              <a:t>将其中一部分用它</a:t>
            </a:r>
            <a:r>
              <a:rPr lang="zh-CN" altLang="en-US">
                <a:ea typeface="楷体_GB2312" pitchFamily="49" charset="-122"/>
              </a:rPr>
              <a:t>的等效电路代替</a:t>
            </a:r>
            <a:r>
              <a:rPr kumimoji="0" lang="en-US" altLang="zh-CN">
                <a:ea typeface="楷体_GB2312" pitchFamily="49" charset="-122"/>
              </a:rPr>
              <a:t>-&gt;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简化电路，</a:t>
            </a:r>
            <a:r>
              <a:rPr kumimoji="0" lang="zh-CN" altLang="en-US">
                <a:solidFill>
                  <a:srgbClr val="0000FF"/>
                </a:solidFill>
                <a:ea typeface="楷体_GB2312" pitchFamily="49" charset="-122"/>
              </a:rPr>
              <a:t>方便分析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" y="5070475"/>
            <a:ext cx="820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对所关心的部分电路（未变换部分）而言，作用效果相同。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8625" y="2800350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等效变换：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58975" y="2786063"/>
            <a:ext cx="6723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对不关心的部分电路而言，力图用较简单的结构代替原来比较复杂的结构（复杂问题简单化）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79425" y="5857875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电路分析的基本依据：</a:t>
            </a:r>
            <a:r>
              <a:rPr lang="en-US" altLang="zh-CN">
                <a:ea typeface="楷体_GB2312" pitchFamily="49" charset="-122"/>
              </a:rPr>
              <a:t>KCL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KVL</a:t>
            </a:r>
            <a:r>
              <a:rPr lang="zh-CN" altLang="en-US">
                <a:ea typeface="楷体_GB2312" pitchFamily="49" charset="-122"/>
              </a:rPr>
              <a:t>；元件特性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4500" y="3825875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等效过程：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98" grpId="0" autoUpdateAnimBg="0"/>
      <p:bldP spid="28699" grpId="0" autoUpdateAnimBg="0"/>
      <p:bldP spid="15367" grpId="0" autoUpdateAnimBg="0"/>
      <p:bldP spid="15368" grpId="0" autoUpdateAnimBg="0"/>
      <p:bldP spid="15369" grpId="0" autoUpdateAnimBg="0"/>
      <p:bldP spid="15370" grpId="0" autoUpdateAnimBg="0"/>
      <p:bldP spid="1537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18" name="Oval 82"/>
          <p:cNvSpPr>
            <a:spLocks noChangeArrowheads="1"/>
          </p:cNvSpPr>
          <p:nvPr/>
        </p:nvSpPr>
        <p:spPr bwMode="auto">
          <a:xfrm>
            <a:off x="6935788" y="1673225"/>
            <a:ext cx="1103312" cy="14986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1191" name="Oval 55"/>
          <p:cNvSpPr>
            <a:spLocks noChangeArrowheads="1"/>
          </p:cNvSpPr>
          <p:nvPr/>
        </p:nvSpPr>
        <p:spPr bwMode="auto">
          <a:xfrm>
            <a:off x="2224088" y="1265238"/>
            <a:ext cx="1957387" cy="2225675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03238" y="1371600"/>
            <a:ext cx="3309937" cy="2012950"/>
            <a:chOff x="2033" y="740"/>
            <a:chExt cx="2085" cy="1268"/>
          </a:xfrm>
        </p:grpSpPr>
        <p:sp>
          <p:nvSpPr>
            <p:cNvPr id="4130" name="Line 41"/>
            <p:cNvSpPr>
              <a:spLocks noChangeShapeType="1"/>
            </p:cNvSpPr>
            <p:nvPr/>
          </p:nvSpPr>
          <p:spPr bwMode="auto">
            <a:xfrm>
              <a:off x="2291" y="1716"/>
              <a:ext cx="15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0"/>
            <p:cNvSpPr>
              <a:spLocks noChangeShapeType="1"/>
            </p:cNvSpPr>
            <p:nvPr/>
          </p:nvSpPr>
          <p:spPr bwMode="auto">
            <a:xfrm>
              <a:off x="2291" y="1061"/>
              <a:ext cx="15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Rectangle 12"/>
            <p:cNvSpPr>
              <a:spLocks noChangeArrowheads="1"/>
            </p:cNvSpPr>
            <p:nvPr/>
          </p:nvSpPr>
          <p:spPr bwMode="auto">
            <a:xfrm>
              <a:off x="2556" y="10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33" name="Rectangle 13"/>
            <p:cNvSpPr>
              <a:spLocks noChangeArrowheads="1"/>
            </p:cNvSpPr>
            <p:nvPr/>
          </p:nvSpPr>
          <p:spPr bwMode="auto">
            <a:xfrm>
              <a:off x="3220" y="10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34" name="Line 23"/>
            <p:cNvSpPr>
              <a:spLocks noChangeShapeType="1"/>
            </p:cNvSpPr>
            <p:nvPr/>
          </p:nvSpPr>
          <p:spPr bwMode="auto">
            <a:xfrm>
              <a:off x="3016" y="1061"/>
              <a:ext cx="0" cy="6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Text Box 26"/>
            <p:cNvSpPr txBox="1">
              <a:spLocks noChangeArrowheads="1"/>
            </p:cNvSpPr>
            <p:nvPr/>
          </p:nvSpPr>
          <p:spPr bwMode="auto">
            <a:xfrm>
              <a:off x="3710" y="121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36" name="Text Box 33"/>
            <p:cNvSpPr txBox="1">
              <a:spLocks noChangeArrowheads="1"/>
            </p:cNvSpPr>
            <p:nvPr/>
          </p:nvSpPr>
          <p:spPr bwMode="auto">
            <a:xfrm>
              <a:off x="2490" y="74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37" name="Text Box 34"/>
            <p:cNvSpPr txBox="1">
              <a:spLocks noChangeArrowheads="1"/>
            </p:cNvSpPr>
            <p:nvPr/>
          </p:nvSpPr>
          <p:spPr bwMode="auto">
            <a:xfrm>
              <a:off x="2922" y="7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138" name="Rectangle 38"/>
            <p:cNvSpPr>
              <a:spLocks noChangeArrowheads="1"/>
            </p:cNvSpPr>
            <p:nvPr/>
          </p:nvSpPr>
          <p:spPr bwMode="auto">
            <a:xfrm>
              <a:off x="2562" y="16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39" name="Rectangle 39"/>
            <p:cNvSpPr>
              <a:spLocks noChangeArrowheads="1"/>
            </p:cNvSpPr>
            <p:nvPr/>
          </p:nvSpPr>
          <p:spPr bwMode="auto">
            <a:xfrm>
              <a:off x="3229" y="16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40" name="Rectangle 40"/>
            <p:cNvSpPr>
              <a:spLocks noChangeArrowheads="1"/>
            </p:cNvSpPr>
            <p:nvPr/>
          </p:nvSpPr>
          <p:spPr bwMode="auto">
            <a:xfrm rot="-5400000">
              <a:off x="2880" y="133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41" name="Line 42"/>
            <p:cNvSpPr>
              <a:spLocks noChangeShapeType="1"/>
            </p:cNvSpPr>
            <p:nvPr/>
          </p:nvSpPr>
          <p:spPr bwMode="auto">
            <a:xfrm>
              <a:off x="3692" y="1065"/>
              <a:ext cx="0" cy="6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Rectangle 43"/>
            <p:cNvSpPr>
              <a:spLocks noChangeArrowheads="1"/>
            </p:cNvSpPr>
            <p:nvPr/>
          </p:nvSpPr>
          <p:spPr bwMode="auto">
            <a:xfrm rot="-5400000">
              <a:off x="3556" y="13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43" name="Text Box 44"/>
            <p:cNvSpPr txBox="1">
              <a:spLocks noChangeArrowheads="1"/>
            </p:cNvSpPr>
            <p:nvPr/>
          </p:nvSpPr>
          <p:spPr bwMode="auto">
            <a:xfrm>
              <a:off x="2918" y="17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4144" name="Text Box 45"/>
            <p:cNvSpPr txBox="1">
              <a:spLocks noChangeArrowheads="1"/>
            </p:cNvSpPr>
            <p:nvPr/>
          </p:nvSpPr>
          <p:spPr bwMode="auto">
            <a:xfrm>
              <a:off x="2033" y="8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45" name="Text Box 46"/>
            <p:cNvSpPr txBox="1">
              <a:spLocks noChangeArrowheads="1"/>
            </p:cNvSpPr>
            <p:nvPr/>
          </p:nvSpPr>
          <p:spPr bwMode="auto">
            <a:xfrm>
              <a:off x="2040" y="15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46" name="Line 48"/>
            <p:cNvSpPr>
              <a:spLocks noChangeShapeType="1"/>
            </p:cNvSpPr>
            <p:nvPr/>
          </p:nvSpPr>
          <p:spPr bwMode="auto">
            <a:xfrm>
              <a:off x="3851" y="1059"/>
              <a:ext cx="26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49"/>
            <p:cNvSpPr>
              <a:spLocks noChangeShapeType="1"/>
            </p:cNvSpPr>
            <p:nvPr/>
          </p:nvSpPr>
          <p:spPr bwMode="auto">
            <a:xfrm>
              <a:off x="3845" y="1717"/>
              <a:ext cx="26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Text Box 50"/>
            <p:cNvSpPr txBox="1">
              <a:spLocks noChangeArrowheads="1"/>
            </p:cNvSpPr>
            <p:nvPr/>
          </p:nvSpPr>
          <p:spPr bwMode="auto">
            <a:xfrm>
              <a:off x="2496" y="141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49" name="Text Box 51"/>
            <p:cNvSpPr txBox="1">
              <a:spLocks noChangeArrowheads="1"/>
            </p:cNvSpPr>
            <p:nvPr/>
          </p:nvSpPr>
          <p:spPr bwMode="auto">
            <a:xfrm>
              <a:off x="3028" y="1219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50" name="Text Box 52"/>
            <p:cNvSpPr txBox="1">
              <a:spLocks noChangeArrowheads="1"/>
            </p:cNvSpPr>
            <p:nvPr/>
          </p:nvSpPr>
          <p:spPr bwMode="auto">
            <a:xfrm>
              <a:off x="3169" y="74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51" name="Text Box 53"/>
            <p:cNvSpPr txBox="1">
              <a:spLocks noChangeArrowheads="1"/>
            </p:cNvSpPr>
            <p:nvPr/>
          </p:nvSpPr>
          <p:spPr bwMode="auto">
            <a:xfrm>
              <a:off x="3183" y="141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91193" name="Text Box 57"/>
          <p:cNvSpPr txBox="1">
            <a:spLocks noChangeArrowheads="1"/>
          </p:cNvSpPr>
          <p:nvPr/>
        </p:nvSpPr>
        <p:spPr bwMode="auto">
          <a:xfrm>
            <a:off x="361950" y="614363"/>
            <a:ext cx="86455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例：如图为一无限梯形网络，试求其端口等效电阻电压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7270750" y="1893888"/>
            <a:ext cx="825500" cy="1039812"/>
            <a:chOff x="4580" y="1069"/>
            <a:chExt cx="520" cy="655"/>
          </a:xfrm>
        </p:grpSpPr>
        <p:sp>
          <p:nvSpPr>
            <p:cNvPr id="4127" name="Text Box 65"/>
            <p:cNvSpPr txBox="1">
              <a:spLocks noChangeArrowheads="1"/>
            </p:cNvSpPr>
            <p:nvPr/>
          </p:nvSpPr>
          <p:spPr bwMode="auto">
            <a:xfrm>
              <a:off x="4632" y="1222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cd</a:t>
              </a:r>
            </a:p>
          </p:txBody>
        </p:sp>
        <p:sp>
          <p:nvSpPr>
            <p:cNvPr id="4128" name="Line 71"/>
            <p:cNvSpPr>
              <a:spLocks noChangeShapeType="1"/>
            </p:cNvSpPr>
            <p:nvPr/>
          </p:nvSpPr>
          <p:spPr bwMode="auto">
            <a:xfrm>
              <a:off x="4626" y="1069"/>
              <a:ext cx="0" cy="6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Rectangle 72"/>
            <p:cNvSpPr>
              <a:spLocks noChangeArrowheads="1"/>
            </p:cNvSpPr>
            <p:nvPr/>
          </p:nvSpPr>
          <p:spPr bwMode="auto">
            <a:xfrm rot="-5400000">
              <a:off x="4490" y="13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5062538" y="1377950"/>
            <a:ext cx="2281237" cy="2012950"/>
            <a:chOff x="3189" y="744"/>
            <a:chExt cx="1437" cy="1268"/>
          </a:xfrm>
        </p:grpSpPr>
        <p:sp>
          <p:nvSpPr>
            <p:cNvPr id="4114" name="Line 60"/>
            <p:cNvSpPr>
              <a:spLocks noChangeShapeType="1"/>
            </p:cNvSpPr>
            <p:nvPr/>
          </p:nvSpPr>
          <p:spPr bwMode="auto">
            <a:xfrm>
              <a:off x="3447" y="1720"/>
              <a:ext cx="1173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61"/>
            <p:cNvSpPr>
              <a:spLocks noChangeShapeType="1"/>
            </p:cNvSpPr>
            <p:nvPr/>
          </p:nvSpPr>
          <p:spPr bwMode="auto">
            <a:xfrm>
              <a:off x="3447" y="1065"/>
              <a:ext cx="117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Rectangle 62"/>
            <p:cNvSpPr>
              <a:spLocks noChangeArrowheads="1"/>
            </p:cNvSpPr>
            <p:nvPr/>
          </p:nvSpPr>
          <p:spPr bwMode="auto">
            <a:xfrm>
              <a:off x="3712" y="10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17" name="Line 64"/>
            <p:cNvSpPr>
              <a:spLocks noChangeShapeType="1"/>
            </p:cNvSpPr>
            <p:nvPr/>
          </p:nvSpPr>
          <p:spPr bwMode="auto">
            <a:xfrm>
              <a:off x="4172" y="1065"/>
              <a:ext cx="0" cy="6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66"/>
            <p:cNvSpPr txBox="1">
              <a:spLocks noChangeArrowheads="1"/>
            </p:cNvSpPr>
            <p:nvPr/>
          </p:nvSpPr>
          <p:spPr bwMode="auto">
            <a:xfrm>
              <a:off x="3646" y="74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19" name="Text Box 67"/>
            <p:cNvSpPr txBox="1">
              <a:spLocks noChangeArrowheads="1"/>
            </p:cNvSpPr>
            <p:nvPr/>
          </p:nvSpPr>
          <p:spPr bwMode="auto">
            <a:xfrm>
              <a:off x="4078" y="76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120" name="Rectangle 68"/>
            <p:cNvSpPr>
              <a:spLocks noChangeArrowheads="1"/>
            </p:cNvSpPr>
            <p:nvPr/>
          </p:nvSpPr>
          <p:spPr bwMode="auto">
            <a:xfrm>
              <a:off x="3718" y="16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21" name="Rectangle 70"/>
            <p:cNvSpPr>
              <a:spLocks noChangeArrowheads="1"/>
            </p:cNvSpPr>
            <p:nvPr/>
          </p:nvSpPr>
          <p:spPr bwMode="auto">
            <a:xfrm rot="-5400000">
              <a:off x="4036" y="134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22" name="Text Box 73"/>
            <p:cNvSpPr txBox="1">
              <a:spLocks noChangeArrowheads="1"/>
            </p:cNvSpPr>
            <p:nvPr/>
          </p:nvSpPr>
          <p:spPr bwMode="auto">
            <a:xfrm>
              <a:off x="4074" y="17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4123" name="Text Box 74"/>
            <p:cNvSpPr txBox="1">
              <a:spLocks noChangeArrowheads="1"/>
            </p:cNvSpPr>
            <p:nvPr/>
          </p:nvSpPr>
          <p:spPr bwMode="auto">
            <a:xfrm>
              <a:off x="3189" y="8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24" name="Text Box 75"/>
            <p:cNvSpPr txBox="1">
              <a:spLocks noChangeArrowheads="1"/>
            </p:cNvSpPr>
            <p:nvPr/>
          </p:nvSpPr>
          <p:spPr bwMode="auto">
            <a:xfrm>
              <a:off x="3196" y="15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25" name="Text Box 78"/>
            <p:cNvSpPr txBox="1">
              <a:spLocks noChangeArrowheads="1"/>
            </p:cNvSpPr>
            <p:nvPr/>
          </p:nvSpPr>
          <p:spPr bwMode="auto">
            <a:xfrm>
              <a:off x="3652" y="141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126" name="Text Box 79"/>
            <p:cNvSpPr txBox="1">
              <a:spLocks noChangeArrowheads="1"/>
            </p:cNvSpPr>
            <p:nvPr/>
          </p:nvSpPr>
          <p:spPr bwMode="auto">
            <a:xfrm>
              <a:off x="4184" y="1223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91222" name="Text Box 86"/>
          <p:cNvSpPr txBox="1">
            <a:spLocks noChangeArrowheads="1"/>
          </p:cNvSpPr>
          <p:nvPr/>
        </p:nvSpPr>
        <p:spPr bwMode="auto">
          <a:xfrm>
            <a:off x="365125" y="3571875"/>
            <a:ext cx="9350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91223" name="Text Box 87"/>
          <p:cNvSpPr txBox="1">
            <a:spLocks noChangeArrowheads="1"/>
          </p:cNvSpPr>
          <p:nvPr/>
        </p:nvSpPr>
        <p:spPr bwMode="auto">
          <a:xfrm>
            <a:off x="1154113" y="3578225"/>
            <a:ext cx="72850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从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cd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看去仍是一无限网络。</a:t>
            </a:r>
          </a:p>
        </p:txBody>
      </p:sp>
      <p:sp>
        <p:nvSpPr>
          <p:cNvPr id="91224" name="Text Box 88"/>
          <p:cNvSpPr txBox="1">
            <a:spLocks noChangeArrowheads="1"/>
          </p:cNvSpPr>
          <p:nvPr/>
        </p:nvSpPr>
        <p:spPr bwMode="auto">
          <a:xfrm>
            <a:off x="5302250" y="3554413"/>
            <a:ext cx="31877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故有：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cd</a:t>
            </a:r>
          </a:p>
        </p:txBody>
      </p:sp>
      <p:sp>
        <p:nvSpPr>
          <p:cNvPr id="91225" name="Text Box 89"/>
          <p:cNvSpPr txBox="1">
            <a:spLocks noChangeArrowheads="1"/>
          </p:cNvSpPr>
          <p:nvPr/>
        </p:nvSpPr>
        <p:spPr bwMode="auto">
          <a:xfrm>
            <a:off x="1143000" y="4441825"/>
            <a:ext cx="2828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由串并联</a:t>
            </a:r>
            <a:endParaRPr lang="zh-CN" altLang="en-US" baseline="-25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1227" name="AutoShape 91"/>
          <p:cNvSpPr>
            <a:spLocks noChangeArrowheads="1"/>
          </p:cNvSpPr>
          <p:nvPr/>
        </p:nvSpPr>
        <p:spPr bwMode="auto">
          <a:xfrm>
            <a:off x="3094038" y="466725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91228" name="Object 9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49738" y="4322763"/>
          <a:ext cx="26701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" imgW="1206360" imgH="431640" progId="Equation.DSMT4">
                  <p:embed/>
                </p:oleObj>
              </mc:Choice>
              <mc:Fallback>
                <p:oleObj name="Equation" r:id="rId3" imgW="1206360" imgH="431640" progId="Equation.DSMT4">
                  <p:embed/>
                  <p:pic>
                    <p:nvPicPr>
                      <p:cNvPr id="0" name="Object 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322763"/>
                        <a:ext cx="26701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0" name="Object 9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65425" y="5321300"/>
          <a:ext cx="40560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5" imgW="1485720" imgH="253800" progId="Equation.DSMT4">
                  <p:embed/>
                </p:oleObj>
              </mc:Choice>
              <mc:Fallback>
                <p:oleObj name="Equation" r:id="rId5" imgW="1485720" imgH="253800" progId="Equation.DSMT4">
                  <p:embed/>
                  <p:pic>
                    <p:nvPicPr>
                      <p:cNvPr id="0" name="Object 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5321300"/>
                        <a:ext cx="40560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3" name="Object 9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46375" y="6096000"/>
          <a:ext cx="31511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7" imgW="1269720" imgH="253800" progId="Equation.DSMT4">
                  <p:embed/>
                </p:oleObj>
              </mc:Choice>
              <mc:Fallback>
                <p:oleObj name="Equation" r:id="rId7" imgW="1269720" imgH="253800" progId="Equation.DSMT4">
                  <p:embed/>
                  <p:pic>
                    <p:nvPicPr>
                      <p:cNvPr id="0" name="Object 9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6096000"/>
                        <a:ext cx="31511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6" name="AutoShape 100"/>
          <p:cNvSpPr>
            <a:spLocks noChangeArrowheads="1"/>
          </p:cNvSpPr>
          <p:nvPr/>
        </p:nvSpPr>
        <p:spPr bwMode="auto">
          <a:xfrm>
            <a:off x="1349375" y="55499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1237" name="AutoShape 101"/>
          <p:cNvSpPr>
            <a:spLocks noChangeArrowheads="1"/>
          </p:cNvSpPr>
          <p:nvPr/>
        </p:nvSpPr>
        <p:spPr bwMode="auto">
          <a:xfrm>
            <a:off x="4487863" y="22336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8" grpId="0" animBg="1"/>
      <p:bldP spid="91191" grpId="0" animBg="1"/>
      <p:bldP spid="91193" grpId="0" autoUpdateAnimBg="0"/>
      <p:bldP spid="91222" grpId="0" autoUpdateAnimBg="0"/>
      <p:bldP spid="91223" grpId="0"/>
      <p:bldP spid="91224" grpId="0"/>
      <p:bldP spid="91225" grpId="0"/>
      <p:bldP spid="91227" grpId="0" animBg="1"/>
      <p:bldP spid="91236" grpId="0" animBg="1"/>
      <p:bldP spid="91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8475" y="1797050"/>
            <a:ext cx="1543050" cy="1238250"/>
            <a:chOff x="1572" y="924"/>
            <a:chExt cx="972" cy="780"/>
          </a:xfrm>
        </p:grpSpPr>
        <p:sp>
          <p:nvSpPr>
            <p:cNvPr id="40008" name="Rectangle 4"/>
            <p:cNvSpPr>
              <a:spLocks noChangeArrowheads="1"/>
            </p:cNvSpPr>
            <p:nvPr/>
          </p:nvSpPr>
          <p:spPr bwMode="auto">
            <a:xfrm>
              <a:off x="2112" y="972"/>
              <a:ext cx="432" cy="62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无</a:t>
              </a:r>
            </a:p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源</a:t>
              </a:r>
            </a:p>
          </p:txBody>
        </p:sp>
        <p:sp>
          <p:nvSpPr>
            <p:cNvPr id="40009" name="Line 5"/>
            <p:cNvSpPr>
              <a:spLocks noChangeShapeType="1"/>
            </p:cNvSpPr>
            <p:nvPr/>
          </p:nvSpPr>
          <p:spPr bwMode="auto">
            <a:xfrm>
              <a:off x="1680" y="10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Line 6"/>
            <p:cNvSpPr>
              <a:spLocks noChangeShapeType="1"/>
            </p:cNvSpPr>
            <p:nvPr/>
          </p:nvSpPr>
          <p:spPr bwMode="auto">
            <a:xfrm>
              <a:off x="1680" y="15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Text Box 7"/>
            <p:cNvSpPr txBox="1">
              <a:spLocks noChangeArrowheads="1"/>
            </p:cNvSpPr>
            <p:nvPr/>
          </p:nvSpPr>
          <p:spPr bwMode="auto">
            <a:xfrm>
              <a:off x="1576" y="141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°</a:t>
              </a:r>
            </a:p>
          </p:txBody>
        </p:sp>
        <p:sp>
          <p:nvSpPr>
            <p:cNvPr id="40012" name="Text Box 8"/>
            <p:cNvSpPr txBox="1">
              <a:spLocks noChangeArrowheads="1"/>
            </p:cNvSpPr>
            <p:nvPr/>
          </p:nvSpPr>
          <p:spPr bwMode="auto">
            <a:xfrm>
              <a:off x="1576" y="92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°</a:t>
              </a:r>
            </a:p>
          </p:txBody>
        </p:sp>
        <p:sp>
          <p:nvSpPr>
            <p:cNvPr id="40013" name="Line 9"/>
            <p:cNvSpPr>
              <a:spLocks noChangeShapeType="1"/>
            </p:cNvSpPr>
            <p:nvPr/>
          </p:nvSpPr>
          <p:spPr bwMode="auto">
            <a:xfrm>
              <a:off x="1680" y="12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Text Box 10"/>
            <p:cNvSpPr txBox="1">
              <a:spLocks noChangeArrowheads="1"/>
            </p:cNvSpPr>
            <p:nvPr/>
          </p:nvSpPr>
          <p:spPr bwMode="auto">
            <a:xfrm>
              <a:off x="1572" y="116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°</a:t>
              </a:r>
            </a:p>
          </p:txBody>
        </p:sp>
      </p:grp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76250" y="1225550"/>
            <a:ext cx="864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三端无源网络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引出三个端钮的网络，并且内部没有独立源。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95300" y="1778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三端无源网络的两个例子：</a:t>
            </a:r>
            <a:r>
              <a:rPr lang="en-US" altLang="zh-CN">
                <a:ea typeface="楷体_GB2312" pitchFamily="49" charset="-122"/>
                <a:sym typeface="Wingdings 3" pitchFamily="18" charset="2"/>
              </a:rPr>
              <a:t>Y</a:t>
            </a:r>
            <a:r>
              <a:rPr lang="zh-CN" altLang="en-US">
                <a:ea typeface="楷体_GB2312" pitchFamily="49" charset="-122"/>
                <a:sym typeface="Wingdings 3" pitchFamily="18" charset="2"/>
              </a:rPr>
              <a:t>、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ea typeface="楷体_GB2312" pitchFamily="49" charset="-122"/>
              </a:rPr>
              <a:t>网络：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42925" y="24257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Wingdings 3" pitchFamily="18" charset="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Wingdings 3" pitchFamily="18" charset="2"/>
              </a:rPr>
              <a:t>型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网络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771900" y="2463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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Wingdings 3" pitchFamily="18" charset="2"/>
              </a:rPr>
              <a:t>型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网络 </a:t>
            </a:r>
          </a:p>
        </p:txBody>
      </p:sp>
      <p:sp>
        <p:nvSpPr>
          <p:cNvPr id="67667" name="Text Box 83"/>
          <p:cNvSpPr txBox="1">
            <a:spLocks noChangeArrowheads="1"/>
          </p:cNvSpPr>
          <p:nvPr/>
        </p:nvSpPr>
        <p:spPr bwMode="auto">
          <a:xfrm>
            <a:off x="304800" y="482600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ea typeface="楷体_GB2312" pitchFamily="49" charset="-122"/>
              </a:rPr>
              <a:t>§</a:t>
            </a:r>
            <a:r>
              <a:rPr lang="en-US" altLang="zh-CN" sz="3600" b="0" dirty="0" smtClean="0">
                <a:ea typeface="楷体_GB2312" pitchFamily="49" charset="-122"/>
              </a:rPr>
              <a:t>2-4 </a:t>
            </a:r>
            <a:r>
              <a:rPr lang="zh-CN" altLang="en-US" sz="3600" dirty="0" smtClean="0">
                <a:ea typeface="楷体_GB2312" pitchFamily="49" charset="-122"/>
              </a:rPr>
              <a:t>电阻网络的</a:t>
            </a:r>
            <a:r>
              <a:rPr lang="en-US" altLang="zh-CN" sz="3600" dirty="0">
                <a:ea typeface="楷体_GB2312" pitchFamily="49" charset="-122"/>
                <a:sym typeface="Wingdings 3" pitchFamily="18" charset="2"/>
              </a:rPr>
              <a:t>Y</a:t>
            </a:r>
            <a:r>
              <a:rPr lang="en-US" altLang="zh-CN" sz="3600" b="0" dirty="0">
                <a:ea typeface="楷体_GB2312" pitchFamily="49" charset="-122"/>
                <a:sym typeface="Wingdings 3" pitchFamily="18" charset="2"/>
              </a:rPr>
              <a:t> </a:t>
            </a:r>
            <a:r>
              <a:rPr lang="en-US" altLang="zh-CN" sz="3600" dirty="0">
                <a:ea typeface="楷体_GB2312" pitchFamily="49" charset="-122"/>
                <a:sym typeface="Wingdings 3" pitchFamily="18" charset="2"/>
              </a:rPr>
              <a:t>—</a:t>
            </a:r>
            <a:r>
              <a:rPr lang="en-US" altLang="zh-CN" sz="3600" dirty="0"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 sz="3600" dirty="0">
                <a:ea typeface="楷体_GB2312" pitchFamily="49" charset="-122"/>
              </a:rPr>
              <a:t>等效变换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4090988" y="2339975"/>
            <a:ext cx="2503487" cy="2484438"/>
            <a:chOff x="3309" y="1950"/>
            <a:chExt cx="1577" cy="1565"/>
          </a:xfrm>
        </p:grpSpPr>
        <p:sp>
          <p:nvSpPr>
            <p:cNvPr id="39989" name="Text Box 24"/>
            <p:cNvSpPr txBox="1">
              <a:spLocks noChangeArrowheads="1"/>
            </p:cNvSpPr>
            <p:nvPr/>
          </p:nvSpPr>
          <p:spPr bwMode="auto">
            <a:xfrm>
              <a:off x="4358" y="24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90" name="Text Box 25"/>
            <p:cNvSpPr txBox="1">
              <a:spLocks noChangeArrowheads="1"/>
            </p:cNvSpPr>
            <p:nvPr/>
          </p:nvSpPr>
          <p:spPr bwMode="auto">
            <a:xfrm>
              <a:off x="3416" y="2511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91" name="Text Box 26"/>
            <p:cNvSpPr txBox="1">
              <a:spLocks noChangeArrowheads="1"/>
            </p:cNvSpPr>
            <p:nvPr/>
          </p:nvSpPr>
          <p:spPr bwMode="auto">
            <a:xfrm>
              <a:off x="3918" y="31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92" name="Line 31"/>
            <p:cNvSpPr>
              <a:spLocks noChangeShapeType="1"/>
            </p:cNvSpPr>
            <p:nvPr/>
          </p:nvSpPr>
          <p:spPr bwMode="auto">
            <a:xfrm>
              <a:off x="4050" y="1968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Text Box 37"/>
            <p:cNvSpPr txBox="1">
              <a:spLocks noChangeArrowheads="1"/>
            </p:cNvSpPr>
            <p:nvPr/>
          </p:nvSpPr>
          <p:spPr bwMode="auto">
            <a:xfrm>
              <a:off x="4056" y="195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994" name="Text Box 38"/>
            <p:cNvSpPr txBox="1">
              <a:spLocks noChangeArrowheads="1"/>
            </p:cNvSpPr>
            <p:nvPr/>
          </p:nvSpPr>
          <p:spPr bwMode="auto">
            <a:xfrm>
              <a:off x="4586" y="322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995" name="Text Box 39"/>
            <p:cNvSpPr txBox="1">
              <a:spLocks noChangeArrowheads="1"/>
            </p:cNvSpPr>
            <p:nvPr/>
          </p:nvSpPr>
          <p:spPr bwMode="auto">
            <a:xfrm>
              <a:off x="3309" y="322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9996" name="Line 94"/>
            <p:cNvSpPr>
              <a:spLocks noChangeShapeType="1"/>
            </p:cNvSpPr>
            <p:nvPr/>
          </p:nvSpPr>
          <p:spPr bwMode="auto">
            <a:xfrm>
              <a:off x="3573" y="31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Line 95"/>
            <p:cNvSpPr>
              <a:spLocks noChangeShapeType="1"/>
            </p:cNvSpPr>
            <p:nvPr/>
          </p:nvSpPr>
          <p:spPr bwMode="auto">
            <a:xfrm rot="3600000">
              <a:off x="3811" y="274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Line 96"/>
            <p:cNvSpPr>
              <a:spLocks noChangeShapeType="1"/>
            </p:cNvSpPr>
            <p:nvPr/>
          </p:nvSpPr>
          <p:spPr bwMode="auto">
            <a:xfrm rot="7200000">
              <a:off x="3328" y="2737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Rectangle 93"/>
            <p:cNvSpPr>
              <a:spLocks noChangeArrowheads="1"/>
            </p:cNvSpPr>
            <p:nvPr/>
          </p:nvSpPr>
          <p:spPr bwMode="auto">
            <a:xfrm>
              <a:off x="3934" y="31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000" name="Rectangle 98"/>
            <p:cNvSpPr>
              <a:spLocks noChangeArrowheads="1"/>
            </p:cNvSpPr>
            <p:nvPr/>
          </p:nvSpPr>
          <p:spPr bwMode="auto">
            <a:xfrm rot="3600000">
              <a:off x="4176" y="270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001" name="Rectangle 99"/>
            <p:cNvSpPr>
              <a:spLocks noChangeArrowheads="1"/>
            </p:cNvSpPr>
            <p:nvPr/>
          </p:nvSpPr>
          <p:spPr bwMode="auto">
            <a:xfrm rot="7200000">
              <a:off x="3664" y="27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002" name="Line 100"/>
            <p:cNvSpPr>
              <a:spLocks noChangeShapeType="1"/>
            </p:cNvSpPr>
            <p:nvPr/>
          </p:nvSpPr>
          <p:spPr bwMode="auto">
            <a:xfrm>
              <a:off x="4050" y="2146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Oval 101"/>
            <p:cNvSpPr>
              <a:spLocks noChangeArrowheads="1"/>
            </p:cNvSpPr>
            <p:nvPr/>
          </p:nvSpPr>
          <p:spPr bwMode="auto">
            <a:xfrm>
              <a:off x="4027" y="2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004" name="Line 102"/>
            <p:cNvSpPr>
              <a:spLocks noChangeShapeType="1"/>
            </p:cNvSpPr>
            <p:nvPr/>
          </p:nvSpPr>
          <p:spPr bwMode="auto">
            <a:xfrm rot="3600000">
              <a:off x="3496" y="311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Line 103"/>
            <p:cNvSpPr>
              <a:spLocks noChangeShapeType="1"/>
            </p:cNvSpPr>
            <p:nvPr/>
          </p:nvSpPr>
          <p:spPr bwMode="auto">
            <a:xfrm rot="7200000">
              <a:off x="4608" y="3113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Oval 104"/>
            <p:cNvSpPr>
              <a:spLocks noChangeArrowheads="1"/>
            </p:cNvSpPr>
            <p:nvPr/>
          </p:nvSpPr>
          <p:spPr bwMode="auto">
            <a:xfrm>
              <a:off x="3384" y="32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007" name="Oval 105"/>
            <p:cNvSpPr>
              <a:spLocks noChangeArrowheads="1"/>
            </p:cNvSpPr>
            <p:nvPr/>
          </p:nvSpPr>
          <p:spPr bwMode="auto">
            <a:xfrm>
              <a:off x="4671" y="321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768350" y="2336800"/>
            <a:ext cx="2419350" cy="2486025"/>
            <a:chOff x="556" y="1960"/>
            <a:chExt cx="1524" cy="1566"/>
          </a:xfrm>
        </p:grpSpPr>
        <p:sp>
          <p:nvSpPr>
            <p:cNvPr id="39974" name="Line 50"/>
            <p:cNvSpPr>
              <a:spLocks noChangeShapeType="1"/>
            </p:cNvSpPr>
            <p:nvPr/>
          </p:nvSpPr>
          <p:spPr bwMode="auto">
            <a:xfrm>
              <a:off x="1332" y="2124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56"/>
            <p:cNvSpPr txBox="1">
              <a:spLocks noChangeArrowheads="1"/>
            </p:cNvSpPr>
            <p:nvPr/>
          </p:nvSpPr>
          <p:spPr bwMode="auto">
            <a:xfrm>
              <a:off x="1368" y="23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76" name="Text Box 57"/>
            <p:cNvSpPr txBox="1">
              <a:spLocks noChangeArrowheads="1"/>
            </p:cNvSpPr>
            <p:nvPr/>
          </p:nvSpPr>
          <p:spPr bwMode="auto">
            <a:xfrm>
              <a:off x="1650" y="275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77" name="Text Box 58"/>
            <p:cNvSpPr txBox="1">
              <a:spLocks noChangeArrowheads="1"/>
            </p:cNvSpPr>
            <p:nvPr/>
          </p:nvSpPr>
          <p:spPr bwMode="auto">
            <a:xfrm>
              <a:off x="702" y="276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39978" name="Oval 84"/>
            <p:cNvSpPr>
              <a:spLocks noChangeArrowheads="1"/>
            </p:cNvSpPr>
            <p:nvPr/>
          </p:nvSpPr>
          <p:spPr bwMode="auto">
            <a:xfrm>
              <a:off x="1973" y="32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79" name="Rectangle 85"/>
            <p:cNvSpPr>
              <a:spLocks noChangeArrowheads="1"/>
            </p:cNvSpPr>
            <p:nvPr/>
          </p:nvSpPr>
          <p:spPr bwMode="auto">
            <a:xfrm rot="-5400000">
              <a:off x="1196" y="24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80" name="Line 88"/>
            <p:cNvSpPr>
              <a:spLocks noChangeShapeType="1"/>
            </p:cNvSpPr>
            <p:nvPr/>
          </p:nvSpPr>
          <p:spPr bwMode="auto">
            <a:xfrm rot="3600000">
              <a:off x="1000" y="269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89"/>
            <p:cNvSpPr>
              <a:spLocks noChangeShapeType="1"/>
            </p:cNvSpPr>
            <p:nvPr/>
          </p:nvSpPr>
          <p:spPr bwMode="auto">
            <a:xfrm rot="7200000">
              <a:off x="1654" y="2686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Rectangle 86"/>
            <p:cNvSpPr>
              <a:spLocks noChangeArrowheads="1"/>
            </p:cNvSpPr>
            <p:nvPr/>
          </p:nvSpPr>
          <p:spPr bwMode="auto">
            <a:xfrm rot="9000000">
              <a:off x="866" y="30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83" name="Rectangle 87"/>
            <p:cNvSpPr>
              <a:spLocks noChangeArrowheads="1"/>
            </p:cNvSpPr>
            <p:nvPr/>
          </p:nvSpPr>
          <p:spPr bwMode="auto">
            <a:xfrm rot="1800000">
              <a:off x="1526" y="30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84" name="Oval 90"/>
            <p:cNvSpPr>
              <a:spLocks noChangeArrowheads="1"/>
            </p:cNvSpPr>
            <p:nvPr/>
          </p:nvSpPr>
          <p:spPr bwMode="auto">
            <a:xfrm>
              <a:off x="637" y="324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85" name="Oval 91"/>
            <p:cNvSpPr>
              <a:spLocks noChangeArrowheads="1"/>
            </p:cNvSpPr>
            <p:nvPr/>
          </p:nvSpPr>
          <p:spPr bwMode="auto">
            <a:xfrm>
              <a:off x="1306" y="20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86" name="Text Box 106"/>
            <p:cNvSpPr txBox="1">
              <a:spLocks noChangeArrowheads="1"/>
            </p:cNvSpPr>
            <p:nvPr/>
          </p:nvSpPr>
          <p:spPr bwMode="auto">
            <a:xfrm>
              <a:off x="1352" y="1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987" name="Text Box 107"/>
            <p:cNvSpPr txBox="1">
              <a:spLocks noChangeArrowheads="1"/>
            </p:cNvSpPr>
            <p:nvPr/>
          </p:nvSpPr>
          <p:spPr bwMode="auto">
            <a:xfrm>
              <a:off x="1888" y="323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988" name="Text Box 108"/>
            <p:cNvSpPr txBox="1">
              <a:spLocks noChangeArrowheads="1"/>
            </p:cNvSpPr>
            <p:nvPr/>
          </p:nvSpPr>
          <p:spPr bwMode="auto">
            <a:xfrm>
              <a:off x="556" y="323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6953250" y="3465513"/>
            <a:ext cx="666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网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络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变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形</a:t>
            </a: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3824288" y="48910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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型电路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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631825" y="49403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型电路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Wingdings 3" pitchFamily="18" charset="2"/>
              </a:rPr>
              <a:t>Y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666750" y="5454650"/>
            <a:ext cx="2603500" cy="1249363"/>
            <a:chOff x="3168" y="528"/>
            <a:chExt cx="1640" cy="787"/>
          </a:xfrm>
        </p:grpSpPr>
        <p:sp>
          <p:nvSpPr>
            <p:cNvPr id="39962" name="Text Box 122"/>
            <p:cNvSpPr txBox="1">
              <a:spLocks noChangeArrowheads="1"/>
            </p:cNvSpPr>
            <p:nvPr/>
          </p:nvSpPr>
          <p:spPr bwMode="auto">
            <a:xfrm>
              <a:off x="3168" y="52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9963" name="Text Box 123"/>
            <p:cNvSpPr txBox="1">
              <a:spLocks noChangeArrowheads="1"/>
            </p:cNvSpPr>
            <p:nvPr/>
          </p:nvSpPr>
          <p:spPr bwMode="auto">
            <a:xfrm>
              <a:off x="4692" y="52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9964" name="Line 124"/>
            <p:cNvSpPr>
              <a:spLocks noChangeShapeType="1"/>
            </p:cNvSpPr>
            <p:nvPr/>
          </p:nvSpPr>
          <p:spPr bwMode="auto">
            <a:xfrm>
              <a:off x="3432" y="1294"/>
              <a:ext cx="1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125"/>
            <p:cNvSpPr>
              <a:spLocks noChangeShapeType="1"/>
            </p:cNvSpPr>
            <p:nvPr/>
          </p:nvSpPr>
          <p:spPr bwMode="auto">
            <a:xfrm>
              <a:off x="3432" y="642"/>
              <a:ext cx="1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126"/>
            <p:cNvSpPr>
              <a:spLocks noChangeShapeType="1"/>
            </p:cNvSpPr>
            <p:nvPr/>
          </p:nvSpPr>
          <p:spPr bwMode="auto">
            <a:xfrm>
              <a:off x="3947" y="640"/>
              <a:ext cx="0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Rectangle 127"/>
            <p:cNvSpPr>
              <a:spLocks noChangeArrowheads="1"/>
            </p:cNvSpPr>
            <p:nvPr/>
          </p:nvSpPr>
          <p:spPr bwMode="auto">
            <a:xfrm rot="5400000">
              <a:off x="3810" y="9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68" name="Rectangle 128"/>
            <p:cNvSpPr>
              <a:spLocks noChangeArrowheads="1"/>
            </p:cNvSpPr>
            <p:nvPr/>
          </p:nvSpPr>
          <p:spPr bwMode="auto">
            <a:xfrm>
              <a:off x="3510" y="5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69" name="Rectangle 129"/>
            <p:cNvSpPr>
              <a:spLocks noChangeArrowheads="1"/>
            </p:cNvSpPr>
            <p:nvPr/>
          </p:nvSpPr>
          <p:spPr bwMode="auto">
            <a:xfrm>
              <a:off x="4114" y="5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70" name="Oval 130"/>
            <p:cNvSpPr>
              <a:spLocks noChangeArrowheads="1"/>
            </p:cNvSpPr>
            <p:nvPr/>
          </p:nvSpPr>
          <p:spPr bwMode="auto">
            <a:xfrm>
              <a:off x="3393" y="61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71" name="Oval 131"/>
            <p:cNvSpPr>
              <a:spLocks noChangeArrowheads="1"/>
            </p:cNvSpPr>
            <p:nvPr/>
          </p:nvSpPr>
          <p:spPr bwMode="auto">
            <a:xfrm>
              <a:off x="3399" y="127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72" name="Oval 132"/>
            <p:cNvSpPr>
              <a:spLocks noChangeArrowheads="1"/>
            </p:cNvSpPr>
            <p:nvPr/>
          </p:nvSpPr>
          <p:spPr bwMode="auto">
            <a:xfrm>
              <a:off x="4452" y="6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73" name="Oval 133"/>
            <p:cNvSpPr>
              <a:spLocks noChangeArrowheads="1"/>
            </p:cNvSpPr>
            <p:nvPr/>
          </p:nvSpPr>
          <p:spPr bwMode="auto">
            <a:xfrm>
              <a:off x="4450" y="127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4368800" y="5521325"/>
            <a:ext cx="1749425" cy="1141413"/>
            <a:chOff x="1143" y="599"/>
            <a:chExt cx="1102" cy="719"/>
          </a:xfrm>
        </p:grpSpPr>
        <p:sp>
          <p:nvSpPr>
            <p:cNvPr id="39951" name="Line 135"/>
            <p:cNvSpPr>
              <a:spLocks noChangeShapeType="1"/>
            </p:cNvSpPr>
            <p:nvPr/>
          </p:nvSpPr>
          <p:spPr bwMode="auto">
            <a:xfrm>
              <a:off x="1182" y="636"/>
              <a:ext cx="1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36"/>
            <p:cNvSpPr>
              <a:spLocks noChangeShapeType="1"/>
            </p:cNvSpPr>
            <p:nvPr/>
          </p:nvSpPr>
          <p:spPr bwMode="auto">
            <a:xfrm>
              <a:off x="1375" y="636"/>
              <a:ext cx="0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137"/>
            <p:cNvSpPr>
              <a:spLocks noChangeArrowheads="1"/>
            </p:cNvSpPr>
            <p:nvPr/>
          </p:nvSpPr>
          <p:spPr bwMode="auto">
            <a:xfrm rot="5400000">
              <a:off x="1241" y="9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54" name="Rectangle 138"/>
            <p:cNvSpPr>
              <a:spLocks noChangeArrowheads="1"/>
            </p:cNvSpPr>
            <p:nvPr/>
          </p:nvSpPr>
          <p:spPr bwMode="auto">
            <a:xfrm>
              <a:off x="1574" y="5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55" name="Line 139"/>
            <p:cNvSpPr>
              <a:spLocks noChangeShapeType="1"/>
            </p:cNvSpPr>
            <p:nvPr/>
          </p:nvSpPr>
          <p:spPr bwMode="auto">
            <a:xfrm>
              <a:off x="2018" y="636"/>
              <a:ext cx="0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140"/>
            <p:cNvSpPr>
              <a:spLocks noChangeArrowheads="1"/>
            </p:cNvSpPr>
            <p:nvPr/>
          </p:nvSpPr>
          <p:spPr bwMode="auto">
            <a:xfrm rot="5400000">
              <a:off x="1880" y="9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57" name="Line 141"/>
            <p:cNvSpPr>
              <a:spLocks noChangeShapeType="1"/>
            </p:cNvSpPr>
            <p:nvPr/>
          </p:nvSpPr>
          <p:spPr bwMode="auto">
            <a:xfrm>
              <a:off x="1182" y="1294"/>
              <a:ext cx="1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Oval 142"/>
            <p:cNvSpPr>
              <a:spLocks noChangeArrowheads="1"/>
            </p:cNvSpPr>
            <p:nvPr/>
          </p:nvSpPr>
          <p:spPr bwMode="auto">
            <a:xfrm>
              <a:off x="2197" y="6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59" name="Oval 143"/>
            <p:cNvSpPr>
              <a:spLocks noChangeArrowheads="1"/>
            </p:cNvSpPr>
            <p:nvPr/>
          </p:nvSpPr>
          <p:spPr bwMode="auto">
            <a:xfrm>
              <a:off x="2200" y="12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60" name="Oval 144"/>
            <p:cNvSpPr>
              <a:spLocks noChangeArrowheads="1"/>
            </p:cNvSpPr>
            <p:nvPr/>
          </p:nvSpPr>
          <p:spPr bwMode="auto">
            <a:xfrm>
              <a:off x="1143" y="61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9961" name="Oval 145"/>
            <p:cNvSpPr>
              <a:spLocks noChangeArrowheads="1"/>
            </p:cNvSpPr>
            <p:nvPr/>
          </p:nvSpPr>
          <p:spPr bwMode="auto">
            <a:xfrm>
              <a:off x="1147" y="126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  <p:bldP spid="67596" grpId="0"/>
      <p:bldP spid="67597" grpId="0"/>
      <p:bldP spid="67598" grpId="0"/>
      <p:bldP spid="67667" grpId="0"/>
      <p:bldP spid="67696" grpId="0"/>
      <p:bldP spid="67703" grpId="0"/>
      <p:bldP spid="677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3100" y="1016000"/>
            <a:ext cx="2419350" cy="2486025"/>
            <a:chOff x="556" y="1960"/>
            <a:chExt cx="1524" cy="1566"/>
          </a:xfrm>
        </p:grpSpPr>
        <p:sp>
          <p:nvSpPr>
            <p:cNvPr id="8226" name="Line 85"/>
            <p:cNvSpPr>
              <a:spLocks noChangeShapeType="1"/>
            </p:cNvSpPr>
            <p:nvPr/>
          </p:nvSpPr>
          <p:spPr bwMode="auto">
            <a:xfrm>
              <a:off x="1332" y="2124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Text Box 86"/>
            <p:cNvSpPr txBox="1">
              <a:spLocks noChangeArrowheads="1"/>
            </p:cNvSpPr>
            <p:nvPr/>
          </p:nvSpPr>
          <p:spPr bwMode="auto">
            <a:xfrm>
              <a:off x="1368" y="23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28" name="Text Box 87"/>
            <p:cNvSpPr txBox="1">
              <a:spLocks noChangeArrowheads="1"/>
            </p:cNvSpPr>
            <p:nvPr/>
          </p:nvSpPr>
          <p:spPr bwMode="auto">
            <a:xfrm>
              <a:off x="1650" y="275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29" name="Text Box 88"/>
            <p:cNvSpPr txBox="1">
              <a:spLocks noChangeArrowheads="1"/>
            </p:cNvSpPr>
            <p:nvPr/>
          </p:nvSpPr>
          <p:spPr bwMode="auto">
            <a:xfrm>
              <a:off x="702" y="276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30" name="Oval 89"/>
            <p:cNvSpPr>
              <a:spLocks noChangeArrowheads="1"/>
            </p:cNvSpPr>
            <p:nvPr/>
          </p:nvSpPr>
          <p:spPr bwMode="auto">
            <a:xfrm>
              <a:off x="1973" y="32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1" name="Rectangle 90"/>
            <p:cNvSpPr>
              <a:spLocks noChangeArrowheads="1"/>
            </p:cNvSpPr>
            <p:nvPr/>
          </p:nvSpPr>
          <p:spPr bwMode="auto">
            <a:xfrm rot="-5400000">
              <a:off x="1196" y="24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2" name="Line 91"/>
            <p:cNvSpPr>
              <a:spLocks noChangeShapeType="1"/>
            </p:cNvSpPr>
            <p:nvPr/>
          </p:nvSpPr>
          <p:spPr bwMode="auto">
            <a:xfrm rot="3600000">
              <a:off x="1000" y="269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92"/>
            <p:cNvSpPr>
              <a:spLocks noChangeShapeType="1"/>
            </p:cNvSpPr>
            <p:nvPr/>
          </p:nvSpPr>
          <p:spPr bwMode="auto">
            <a:xfrm rot="7200000">
              <a:off x="1654" y="2686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Rectangle 93"/>
            <p:cNvSpPr>
              <a:spLocks noChangeArrowheads="1"/>
            </p:cNvSpPr>
            <p:nvPr/>
          </p:nvSpPr>
          <p:spPr bwMode="auto">
            <a:xfrm rot="9000000">
              <a:off x="866" y="30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5" name="Rectangle 94"/>
            <p:cNvSpPr>
              <a:spLocks noChangeArrowheads="1"/>
            </p:cNvSpPr>
            <p:nvPr/>
          </p:nvSpPr>
          <p:spPr bwMode="auto">
            <a:xfrm rot="1800000">
              <a:off x="1526" y="30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6" name="Oval 95"/>
            <p:cNvSpPr>
              <a:spLocks noChangeArrowheads="1"/>
            </p:cNvSpPr>
            <p:nvPr/>
          </p:nvSpPr>
          <p:spPr bwMode="auto">
            <a:xfrm>
              <a:off x="637" y="324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7" name="Oval 96"/>
            <p:cNvSpPr>
              <a:spLocks noChangeArrowheads="1"/>
            </p:cNvSpPr>
            <p:nvPr/>
          </p:nvSpPr>
          <p:spPr bwMode="auto">
            <a:xfrm>
              <a:off x="1306" y="20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38" name="Text Box 97"/>
            <p:cNvSpPr txBox="1">
              <a:spLocks noChangeArrowheads="1"/>
            </p:cNvSpPr>
            <p:nvPr/>
          </p:nvSpPr>
          <p:spPr bwMode="auto">
            <a:xfrm>
              <a:off x="1352" y="1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39" name="Text Box 98"/>
            <p:cNvSpPr txBox="1">
              <a:spLocks noChangeArrowheads="1"/>
            </p:cNvSpPr>
            <p:nvPr/>
          </p:nvSpPr>
          <p:spPr bwMode="auto">
            <a:xfrm>
              <a:off x="1888" y="323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8240" name="Text Box 99"/>
            <p:cNvSpPr txBox="1">
              <a:spLocks noChangeArrowheads="1"/>
            </p:cNvSpPr>
            <p:nvPr/>
          </p:nvSpPr>
          <p:spPr bwMode="auto">
            <a:xfrm>
              <a:off x="556" y="323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5043488" y="1019175"/>
            <a:ext cx="2503487" cy="2484438"/>
            <a:chOff x="3309" y="1950"/>
            <a:chExt cx="1577" cy="1565"/>
          </a:xfrm>
        </p:grpSpPr>
        <p:sp>
          <p:nvSpPr>
            <p:cNvPr id="8207" name="Text Box 101"/>
            <p:cNvSpPr txBox="1">
              <a:spLocks noChangeArrowheads="1"/>
            </p:cNvSpPr>
            <p:nvPr/>
          </p:nvSpPr>
          <p:spPr bwMode="auto">
            <a:xfrm>
              <a:off x="4358" y="24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08" name="Text Box 102"/>
            <p:cNvSpPr txBox="1">
              <a:spLocks noChangeArrowheads="1"/>
            </p:cNvSpPr>
            <p:nvPr/>
          </p:nvSpPr>
          <p:spPr bwMode="auto">
            <a:xfrm>
              <a:off x="3416" y="2511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09" name="Text Box 103"/>
            <p:cNvSpPr txBox="1">
              <a:spLocks noChangeArrowheads="1"/>
            </p:cNvSpPr>
            <p:nvPr/>
          </p:nvSpPr>
          <p:spPr bwMode="auto">
            <a:xfrm>
              <a:off x="3918" y="31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8210" name="Line 104"/>
            <p:cNvSpPr>
              <a:spLocks noChangeShapeType="1"/>
            </p:cNvSpPr>
            <p:nvPr/>
          </p:nvSpPr>
          <p:spPr bwMode="auto">
            <a:xfrm>
              <a:off x="4050" y="1968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Text Box 105"/>
            <p:cNvSpPr txBox="1">
              <a:spLocks noChangeArrowheads="1"/>
            </p:cNvSpPr>
            <p:nvPr/>
          </p:nvSpPr>
          <p:spPr bwMode="auto">
            <a:xfrm>
              <a:off x="4056" y="195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106"/>
            <p:cNvSpPr txBox="1">
              <a:spLocks noChangeArrowheads="1"/>
            </p:cNvSpPr>
            <p:nvPr/>
          </p:nvSpPr>
          <p:spPr bwMode="auto">
            <a:xfrm>
              <a:off x="4586" y="322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8213" name="Text Box 107"/>
            <p:cNvSpPr txBox="1">
              <a:spLocks noChangeArrowheads="1"/>
            </p:cNvSpPr>
            <p:nvPr/>
          </p:nvSpPr>
          <p:spPr bwMode="auto">
            <a:xfrm>
              <a:off x="3309" y="322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14" name="Line 108"/>
            <p:cNvSpPr>
              <a:spLocks noChangeShapeType="1"/>
            </p:cNvSpPr>
            <p:nvPr/>
          </p:nvSpPr>
          <p:spPr bwMode="auto">
            <a:xfrm>
              <a:off x="3573" y="31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09"/>
            <p:cNvSpPr>
              <a:spLocks noChangeShapeType="1"/>
            </p:cNvSpPr>
            <p:nvPr/>
          </p:nvSpPr>
          <p:spPr bwMode="auto">
            <a:xfrm rot="3600000">
              <a:off x="3811" y="274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10"/>
            <p:cNvSpPr>
              <a:spLocks noChangeShapeType="1"/>
            </p:cNvSpPr>
            <p:nvPr/>
          </p:nvSpPr>
          <p:spPr bwMode="auto">
            <a:xfrm rot="7200000">
              <a:off x="3328" y="2737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Rectangle 111"/>
            <p:cNvSpPr>
              <a:spLocks noChangeArrowheads="1"/>
            </p:cNvSpPr>
            <p:nvPr/>
          </p:nvSpPr>
          <p:spPr bwMode="auto">
            <a:xfrm>
              <a:off x="3934" y="31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18" name="Rectangle 112"/>
            <p:cNvSpPr>
              <a:spLocks noChangeArrowheads="1"/>
            </p:cNvSpPr>
            <p:nvPr/>
          </p:nvSpPr>
          <p:spPr bwMode="auto">
            <a:xfrm rot="3600000">
              <a:off x="4176" y="270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19" name="Rectangle 113"/>
            <p:cNvSpPr>
              <a:spLocks noChangeArrowheads="1"/>
            </p:cNvSpPr>
            <p:nvPr/>
          </p:nvSpPr>
          <p:spPr bwMode="auto">
            <a:xfrm rot="7200000">
              <a:off x="3664" y="27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20" name="Line 114"/>
            <p:cNvSpPr>
              <a:spLocks noChangeShapeType="1"/>
            </p:cNvSpPr>
            <p:nvPr/>
          </p:nvSpPr>
          <p:spPr bwMode="auto">
            <a:xfrm>
              <a:off x="4050" y="2146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Oval 115"/>
            <p:cNvSpPr>
              <a:spLocks noChangeArrowheads="1"/>
            </p:cNvSpPr>
            <p:nvPr/>
          </p:nvSpPr>
          <p:spPr bwMode="auto">
            <a:xfrm>
              <a:off x="4027" y="2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22" name="Line 116"/>
            <p:cNvSpPr>
              <a:spLocks noChangeShapeType="1"/>
            </p:cNvSpPr>
            <p:nvPr/>
          </p:nvSpPr>
          <p:spPr bwMode="auto">
            <a:xfrm rot="3600000">
              <a:off x="3496" y="311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17"/>
            <p:cNvSpPr>
              <a:spLocks noChangeShapeType="1"/>
            </p:cNvSpPr>
            <p:nvPr/>
          </p:nvSpPr>
          <p:spPr bwMode="auto">
            <a:xfrm rot="7200000">
              <a:off x="4608" y="3113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Oval 118"/>
            <p:cNvSpPr>
              <a:spLocks noChangeArrowheads="1"/>
            </p:cNvSpPr>
            <p:nvPr/>
          </p:nvSpPr>
          <p:spPr bwMode="auto">
            <a:xfrm>
              <a:off x="3384" y="32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25" name="Oval 119"/>
            <p:cNvSpPr>
              <a:spLocks noChangeArrowheads="1"/>
            </p:cNvSpPr>
            <p:nvPr/>
          </p:nvSpPr>
          <p:spPr bwMode="auto">
            <a:xfrm>
              <a:off x="4671" y="321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9755" name="Object 123"/>
          <p:cNvGraphicFramePr>
            <a:graphicFrameLocks noChangeAspect="1"/>
          </p:cNvGraphicFramePr>
          <p:nvPr/>
        </p:nvGraphicFramePr>
        <p:xfrm>
          <a:off x="373063" y="3495675"/>
          <a:ext cx="3679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1498320" imgH="431640" progId="Equation.DSMT4">
                  <p:embed/>
                </p:oleObj>
              </mc:Choice>
              <mc:Fallback>
                <p:oleObj name="Equation" r:id="rId3" imgW="1498320" imgH="4316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495675"/>
                        <a:ext cx="3679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57" name="Object 125"/>
          <p:cNvGraphicFramePr>
            <a:graphicFrameLocks noChangeAspect="1"/>
          </p:cNvGraphicFramePr>
          <p:nvPr/>
        </p:nvGraphicFramePr>
        <p:xfrm>
          <a:off x="330200" y="4384675"/>
          <a:ext cx="3711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384675"/>
                        <a:ext cx="37115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58" name="Object 126"/>
          <p:cNvGraphicFramePr>
            <a:graphicFrameLocks noChangeAspect="1"/>
          </p:cNvGraphicFramePr>
          <p:nvPr/>
        </p:nvGraphicFramePr>
        <p:xfrm>
          <a:off x="330200" y="5233988"/>
          <a:ext cx="36496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1485720" imgH="431640" progId="Equation.DSMT4">
                  <p:embed/>
                </p:oleObj>
              </mc:Choice>
              <mc:Fallback>
                <p:oleObj name="Equation" r:id="rId7" imgW="1485720" imgH="43164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233988"/>
                        <a:ext cx="3649663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59" name="Rectangle 127"/>
          <p:cNvSpPr>
            <a:spLocks noChangeArrowheads="1"/>
          </p:cNvSpPr>
          <p:nvPr/>
        </p:nvSpPr>
        <p:spPr bwMode="auto">
          <a:xfrm>
            <a:off x="4019550" y="3686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①</a:t>
            </a:r>
          </a:p>
        </p:txBody>
      </p:sp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4019550" y="5403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③</a:t>
            </a:r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4022725" y="4552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②</a:t>
            </a:r>
          </a:p>
        </p:txBody>
      </p:sp>
      <p:sp>
        <p:nvSpPr>
          <p:cNvPr id="69763" name="Rectangle 131"/>
          <p:cNvSpPr>
            <a:spLocks noChangeArrowheads="1"/>
          </p:cNvSpPr>
          <p:nvPr/>
        </p:nvSpPr>
        <p:spPr bwMode="auto">
          <a:xfrm>
            <a:off x="8502650" y="4902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④</a:t>
            </a:r>
          </a:p>
        </p:txBody>
      </p:sp>
      <p:sp>
        <p:nvSpPr>
          <p:cNvPr id="69764" name="Text Box 132"/>
          <p:cNvSpPr txBox="1">
            <a:spLocks noChangeArrowheads="1"/>
          </p:cNvSpPr>
          <p:nvPr/>
        </p:nvSpPr>
        <p:spPr bwMode="auto">
          <a:xfrm>
            <a:off x="4833938" y="3635375"/>
            <a:ext cx="389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由（① ＋②＋ ③）</a:t>
            </a:r>
            <a:r>
              <a:rPr lang="en-US" altLang="zh-CN">
                <a:ea typeface="楷体_GB2312" pitchFamily="49" charset="-122"/>
              </a:rPr>
              <a:t>/2</a:t>
            </a:r>
            <a:r>
              <a:rPr lang="zh-CN" altLang="en-US">
                <a:ea typeface="楷体_GB2312" pitchFamily="49" charset="-122"/>
              </a:rPr>
              <a:t>得：</a:t>
            </a:r>
          </a:p>
        </p:txBody>
      </p:sp>
      <p:graphicFrame>
        <p:nvGraphicFramePr>
          <p:cNvPr id="69766" name="Object 134"/>
          <p:cNvGraphicFramePr>
            <a:graphicFrameLocks noChangeAspect="1"/>
          </p:cNvGraphicFramePr>
          <p:nvPr/>
        </p:nvGraphicFramePr>
        <p:xfrm>
          <a:off x="4891088" y="4297363"/>
          <a:ext cx="358775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1460160" imgH="660240" progId="Equation.DSMT4">
                  <p:embed/>
                </p:oleObj>
              </mc:Choice>
              <mc:Fallback>
                <p:oleObj name="Equation" r:id="rId9" imgW="1460160" imgH="66024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4297363"/>
                        <a:ext cx="3587750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67" name="Text Box 135"/>
          <p:cNvSpPr txBox="1">
            <a:spLocks noChangeArrowheads="1"/>
          </p:cNvSpPr>
          <p:nvPr/>
        </p:nvSpPr>
        <p:spPr bwMode="auto">
          <a:xfrm>
            <a:off x="349250" y="6156325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由④分别减去① ② ③即可得到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/>
              <a:t>、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/>
              <a:t>、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的值。</a:t>
            </a:r>
          </a:p>
        </p:txBody>
      </p:sp>
      <p:sp>
        <p:nvSpPr>
          <p:cNvPr id="69768" name="Text Box 136"/>
          <p:cNvSpPr txBox="1">
            <a:spLocks noChangeArrowheads="1"/>
          </p:cNvSpPr>
          <p:nvPr/>
        </p:nvSpPr>
        <p:spPr bwMode="auto">
          <a:xfrm>
            <a:off x="349250" y="6159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  <a:sym typeface="Wingdings 3" pitchFamily="18" charset="2"/>
              </a:rPr>
              <a:t>一</a:t>
            </a:r>
            <a:r>
              <a:rPr lang="zh-CN" altLang="en-US">
                <a:ea typeface="楷体_GB2312" pitchFamily="49" charset="-122"/>
              </a:rPr>
              <a:t> 、</a:t>
            </a:r>
            <a:r>
              <a:rPr lang="zh-CN" altLang="en-US">
                <a:ea typeface="楷体_GB2312" pitchFamily="49" charset="-122"/>
                <a:sym typeface="Wingdings 3" pitchFamily="18" charset="2"/>
              </a:rPr>
              <a:t> </a:t>
            </a:r>
            <a:r>
              <a:rPr lang="en-US" altLang="zh-CN">
                <a:ea typeface="楷体_GB2312" pitchFamily="49" charset="-122"/>
                <a:sym typeface="Wingdings 3" pitchFamily="18" charset="2"/>
              </a:rPr>
              <a:t>Y</a:t>
            </a:r>
            <a:r>
              <a:rPr lang="zh-CN" altLang="en-US">
                <a:ea typeface="楷体_GB2312" pitchFamily="49" charset="-122"/>
                <a:sym typeface="Wingdings 3" pitchFamily="18" charset="2"/>
              </a:rPr>
              <a:t>型电路－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型电路的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等效条件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/>
      <p:bldP spid="69760" grpId="0"/>
      <p:bldP spid="69761" grpId="0"/>
      <p:bldP spid="69763" grpId="0"/>
      <p:bldP spid="69764" grpId="0"/>
      <p:bldP spid="69767" grpId="0"/>
      <p:bldP spid="697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23950" y="1720850"/>
          <a:ext cx="2438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720850"/>
                        <a:ext cx="2438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62050" y="928688"/>
          <a:ext cx="24003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928688"/>
                        <a:ext cx="24003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2482850"/>
          <a:ext cx="25384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7" imgW="1218960" imgH="431640" progId="Equation.DSMT4">
                  <p:embed/>
                </p:oleObj>
              </mc:Choice>
              <mc:Fallback>
                <p:oleObj name="Equation" r:id="rId7" imgW="1218960" imgH="43164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82850"/>
                        <a:ext cx="25384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19613" y="947738"/>
          <a:ext cx="30956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9" imgW="1536480" imgH="431640" progId="Equation.DSMT4">
                  <p:embed/>
                </p:oleObj>
              </mc:Choice>
              <mc:Fallback>
                <p:oleObj name="Equation" r:id="rId9" imgW="1536480" imgH="43164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947738"/>
                        <a:ext cx="30956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533900" y="1771650"/>
          <a:ext cx="3081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771650"/>
                        <a:ext cx="30813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4533900" y="2571750"/>
          <a:ext cx="3081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3" imgW="1536480" imgH="431640" progId="Equation.DSMT4">
                  <p:embed/>
                </p:oleObj>
              </mc:Choice>
              <mc:Fallback>
                <p:oleObj name="Equation" r:id="rId13" imgW="153648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571750"/>
                        <a:ext cx="30813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AutoShape 19"/>
          <p:cNvSpPr>
            <a:spLocks/>
          </p:cNvSpPr>
          <p:nvPr/>
        </p:nvSpPr>
        <p:spPr bwMode="auto">
          <a:xfrm flipH="1">
            <a:off x="831850" y="1195388"/>
            <a:ext cx="247650" cy="1768475"/>
          </a:xfrm>
          <a:prstGeom prst="rightBrace">
            <a:avLst>
              <a:gd name="adj1" fmla="val 595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8324" name="AutoShape 20"/>
          <p:cNvSpPr>
            <a:spLocks/>
          </p:cNvSpPr>
          <p:nvPr/>
        </p:nvSpPr>
        <p:spPr bwMode="auto">
          <a:xfrm flipH="1">
            <a:off x="4221163" y="1258888"/>
            <a:ext cx="238125" cy="1768475"/>
          </a:xfrm>
          <a:prstGeom prst="rightBrace">
            <a:avLst>
              <a:gd name="adj1" fmla="val 61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1822450" y="5629275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(1).</a:t>
            </a:r>
            <a:r>
              <a:rPr lang="zh-CN" altLang="en-US">
                <a:ea typeface="楷体_GB2312" pitchFamily="49" charset="-122"/>
              </a:rPr>
              <a:t>量纲：</a:t>
            </a: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电阻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438150" y="560863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记忆规律：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1824038" y="6010275"/>
            <a:ext cx="716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(2).</a:t>
            </a:r>
            <a:r>
              <a:rPr lang="zh-CN" altLang="en-US">
                <a:ea typeface="楷体_GB2312" pitchFamily="49" charset="-122"/>
              </a:rPr>
              <a:t>特例：若三个电阻相等 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对称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，则有</a:t>
            </a:r>
            <a:r>
              <a:rPr lang="en-US" altLang="zh-CN" i="1">
                <a:solidFill>
                  <a:srgbClr val="FF0066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</a:t>
            </a:r>
            <a:r>
              <a:rPr lang="en-US" altLang="zh-CN" i="1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</a:t>
            </a:r>
            <a:r>
              <a:rPr lang="en-US" altLang="zh-CN">
                <a:solidFill>
                  <a:srgbClr val="FF0066"/>
                </a:solidFill>
                <a:ea typeface="楷体_GB2312" pitchFamily="49" charset="-122"/>
              </a:rPr>
              <a:t> = 3</a:t>
            </a:r>
            <a:r>
              <a:rPr lang="en-US" altLang="zh-CN" i="1">
                <a:solidFill>
                  <a:srgbClr val="FF0066"/>
                </a:solidFill>
                <a:ea typeface="楷体_GB2312" pitchFamily="49" charset="-122"/>
              </a:rPr>
              <a:t>R</a:t>
            </a:r>
            <a:r>
              <a:rPr lang="en-US" altLang="zh-CN" i="1" baseline="-25000">
                <a:solidFill>
                  <a:srgbClr val="FF0066"/>
                </a:solidFill>
                <a:ea typeface="楷体_GB2312" pitchFamily="49" charset="-122"/>
              </a:rPr>
              <a:t>Y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913438" y="3235325"/>
            <a:ext cx="2879725" cy="2806700"/>
            <a:chOff x="3410" y="2412"/>
            <a:chExt cx="1814" cy="1768"/>
          </a:xfrm>
        </p:grpSpPr>
        <p:grpSp>
          <p:nvGrpSpPr>
            <p:cNvPr id="9269" name="Group 24"/>
            <p:cNvGrpSpPr>
              <a:grpSpLocks/>
            </p:cNvGrpSpPr>
            <p:nvPr/>
          </p:nvGrpSpPr>
          <p:grpSpPr bwMode="auto">
            <a:xfrm>
              <a:off x="3699" y="2584"/>
              <a:ext cx="1308" cy="1320"/>
              <a:chOff x="3971" y="1488"/>
              <a:chExt cx="1308" cy="1320"/>
            </a:xfrm>
          </p:grpSpPr>
          <p:sp>
            <p:nvSpPr>
              <p:cNvPr id="9271" name="Line 25"/>
              <p:cNvSpPr>
                <a:spLocks noChangeShapeType="1"/>
              </p:cNvSpPr>
              <p:nvPr/>
            </p:nvSpPr>
            <p:spPr bwMode="auto">
              <a:xfrm flipH="1">
                <a:off x="3971" y="1488"/>
                <a:ext cx="661" cy="10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Line 26"/>
              <p:cNvSpPr>
                <a:spLocks noChangeShapeType="1"/>
              </p:cNvSpPr>
              <p:nvPr/>
            </p:nvSpPr>
            <p:spPr bwMode="auto">
              <a:xfrm>
                <a:off x="3971" y="2535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Line 27"/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587" cy="10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Line 28"/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0" cy="6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5" name="Line 29"/>
              <p:cNvSpPr>
                <a:spLocks noChangeShapeType="1"/>
              </p:cNvSpPr>
              <p:nvPr/>
            </p:nvSpPr>
            <p:spPr bwMode="auto">
              <a:xfrm flipH="1">
                <a:off x="3971" y="2161"/>
                <a:ext cx="661" cy="3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30"/>
              <p:cNvSpPr>
                <a:spLocks noChangeShapeType="1"/>
              </p:cNvSpPr>
              <p:nvPr/>
            </p:nvSpPr>
            <p:spPr bwMode="auto">
              <a:xfrm>
                <a:off x="4632" y="2161"/>
                <a:ext cx="587" cy="3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Text Box 31"/>
              <p:cNvSpPr txBox="1">
                <a:spLocks noChangeArrowheads="1"/>
              </p:cNvSpPr>
              <p:nvPr/>
            </p:nvSpPr>
            <p:spPr bwMode="auto">
              <a:xfrm>
                <a:off x="4923" y="1788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31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  <p:sp>
            <p:nvSpPr>
              <p:cNvPr id="9278" name="Text Box 32"/>
              <p:cNvSpPr txBox="1">
                <a:spLocks noChangeArrowheads="1"/>
              </p:cNvSpPr>
              <p:nvPr/>
            </p:nvSpPr>
            <p:spPr bwMode="auto">
              <a:xfrm>
                <a:off x="4444" y="252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23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  <p:sp>
            <p:nvSpPr>
              <p:cNvPr id="9279" name="Text Box 33"/>
              <p:cNvSpPr txBox="1">
                <a:spLocks noChangeArrowheads="1"/>
              </p:cNvSpPr>
              <p:nvPr/>
            </p:nvSpPr>
            <p:spPr bwMode="auto">
              <a:xfrm>
                <a:off x="3971" y="1749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12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  <p:sp>
            <p:nvSpPr>
              <p:cNvPr id="9280" name="Text Box 34"/>
              <p:cNvSpPr txBox="1">
                <a:spLocks noChangeArrowheads="1"/>
              </p:cNvSpPr>
              <p:nvPr/>
            </p:nvSpPr>
            <p:spPr bwMode="auto">
              <a:xfrm>
                <a:off x="4754" y="2037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3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  <p:sp>
            <p:nvSpPr>
              <p:cNvPr id="9281" name="Text Box 35"/>
              <p:cNvSpPr txBox="1">
                <a:spLocks noChangeArrowheads="1"/>
              </p:cNvSpPr>
              <p:nvPr/>
            </p:nvSpPr>
            <p:spPr bwMode="auto">
              <a:xfrm>
                <a:off x="4339" y="2220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2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  <p:sp>
            <p:nvSpPr>
              <p:cNvPr id="9282" name="Text Box 36"/>
              <p:cNvSpPr txBox="1">
                <a:spLocks noChangeArrowheads="1"/>
              </p:cNvSpPr>
              <p:nvPr/>
            </p:nvSpPr>
            <p:spPr bwMode="auto">
              <a:xfrm>
                <a:off x="4380" y="1749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R</a:t>
                </a:r>
                <a:r>
                  <a:rPr lang="en-US" altLang="zh-CN" sz="1400">
                    <a:ea typeface="楷体_GB2312" pitchFamily="49" charset="-122"/>
                  </a:rPr>
                  <a:t>1</a:t>
                </a:r>
                <a:endParaRPr lang="en-US" altLang="zh-CN" i="1">
                  <a:ea typeface="楷体_GB2312" pitchFamily="49" charset="-122"/>
                </a:endParaRPr>
              </a:p>
            </p:txBody>
          </p:sp>
        </p:grpSp>
        <p:sp>
          <p:nvSpPr>
            <p:cNvPr id="9270" name="Oval 37"/>
            <p:cNvSpPr>
              <a:spLocks noChangeArrowheads="1"/>
            </p:cNvSpPr>
            <p:nvPr/>
          </p:nvSpPr>
          <p:spPr bwMode="auto">
            <a:xfrm>
              <a:off x="3410" y="2412"/>
              <a:ext cx="1814" cy="17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833563" y="6403975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(3).</a:t>
            </a:r>
            <a:r>
              <a:rPr lang="en-US" altLang="zh-CN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型电阻＞</a:t>
            </a:r>
            <a:r>
              <a:rPr lang="en-US" altLang="zh-CN">
                <a:solidFill>
                  <a:srgbClr val="FF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型电阻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4184650" y="533400"/>
            <a:ext cx="484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类似可得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 型的变换结果： 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22288"/>
            <a:ext cx="348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型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的变换结果： 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95338" y="3175000"/>
            <a:ext cx="2419350" cy="2486025"/>
            <a:chOff x="556" y="1960"/>
            <a:chExt cx="1524" cy="1566"/>
          </a:xfrm>
        </p:grpSpPr>
        <p:sp>
          <p:nvSpPr>
            <p:cNvPr id="9254" name="Line 43"/>
            <p:cNvSpPr>
              <a:spLocks noChangeShapeType="1"/>
            </p:cNvSpPr>
            <p:nvPr/>
          </p:nvSpPr>
          <p:spPr bwMode="auto">
            <a:xfrm>
              <a:off x="1332" y="2124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Text Box 44"/>
            <p:cNvSpPr txBox="1">
              <a:spLocks noChangeArrowheads="1"/>
            </p:cNvSpPr>
            <p:nvPr/>
          </p:nvSpPr>
          <p:spPr bwMode="auto">
            <a:xfrm>
              <a:off x="1368" y="23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56" name="Text Box 45"/>
            <p:cNvSpPr txBox="1">
              <a:spLocks noChangeArrowheads="1"/>
            </p:cNvSpPr>
            <p:nvPr/>
          </p:nvSpPr>
          <p:spPr bwMode="auto">
            <a:xfrm>
              <a:off x="1650" y="275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57" name="Text Box 46"/>
            <p:cNvSpPr txBox="1">
              <a:spLocks noChangeArrowheads="1"/>
            </p:cNvSpPr>
            <p:nvPr/>
          </p:nvSpPr>
          <p:spPr bwMode="auto">
            <a:xfrm>
              <a:off x="702" y="276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58" name="Oval 47"/>
            <p:cNvSpPr>
              <a:spLocks noChangeArrowheads="1"/>
            </p:cNvSpPr>
            <p:nvPr/>
          </p:nvSpPr>
          <p:spPr bwMode="auto">
            <a:xfrm>
              <a:off x="1973" y="32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59" name="Rectangle 48"/>
            <p:cNvSpPr>
              <a:spLocks noChangeArrowheads="1"/>
            </p:cNvSpPr>
            <p:nvPr/>
          </p:nvSpPr>
          <p:spPr bwMode="auto">
            <a:xfrm rot="-5400000">
              <a:off x="1196" y="24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60" name="Line 49"/>
            <p:cNvSpPr>
              <a:spLocks noChangeShapeType="1"/>
            </p:cNvSpPr>
            <p:nvPr/>
          </p:nvSpPr>
          <p:spPr bwMode="auto">
            <a:xfrm rot="3600000">
              <a:off x="1000" y="269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50"/>
            <p:cNvSpPr>
              <a:spLocks noChangeShapeType="1"/>
            </p:cNvSpPr>
            <p:nvPr/>
          </p:nvSpPr>
          <p:spPr bwMode="auto">
            <a:xfrm rot="7200000">
              <a:off x="1654" y="2686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Rectangle 51"/>
            <p:cNvSpPr>
              <a:spLocks noChangeArrowheads="1"/>
            </p:cNvSpPr>
            <p:nvPr/>
          </p:nvSpPr>
          <p:spPr bwMode="auto">
            <a:xfrm rot="9000000">
              <a:off x="866" y="30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63" name="Rectangle 52"/>
            <p:cNvSpPr>
              <a:spLocks noChangeArrowheads="1"/>
            </p:cNvSpPr>
            <p:nvPr/>
          </p:nvSpPr>
          <p:spPr bwMode="auto">
            <a:xfrm rot="1800000">
              <a:off x="1526" y="30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64" name="Oval 53"/>
            <p:cNvSpPr>
              <a:spLocks noChangeArrowheads="1"/>
            </p:cNvSpPr>
            <p:nvPr/>
          </p:nvSpPr>
          <p:spPr bwMode="auto">
            <a:xfrm>
              <a:off x="637" y="324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65" name="Oval 54"/>
            <p:cNvSpPr>
              <a:spLocks noChangeArrowheads="1"/>
            </p:cNvSpPr>
            <p:nvPr/>
          </p:nvSpPr>
          <p:spPr bwMode="auto">
            <a:xfrm>
              <a:off x="1306" y="20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66" name="Text Box 55"/>
            <p:cNvSpPr txBox="1">
              <a:spLocks noChangeArrowheads="1"/>
            </p:cNvSpPr>
            <p:nvPr/>
          </p:nvSpPr>
          <p:spPr bwMode="auto">
            <a:xfrm>
              <a:off x="1352" y="1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9267" name="Text Box 56"/>
            <p:cNvSpPr txBox="1">
              <a:spLocks noChangeArrowheads="1"/>
            </p:cNvSpPr>
            <p:nvPr/>
          </p:nvSpPr>
          <p:spPr bwMode="auto">
            <a:xfrm>
              <a:off x="1888" y="323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9268" name="Text Box 57"/>
            <p:cNvSpPr txBox="1">
              <a:spLocks noChangeArrowheads="1"/>
            </p:cNvSpPr>
            <p:nvPr/>
          </p:nvSpPr>
          <p:spPr bwMode="auto">
            <a:xfrm>
              <a:off x="556" y="323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562350" y="3168650"/>
            <a:ext cx="2503488" cy="2484438"/>
            <a:chOff x="3309" y="1950"/>
            <a:chExt cx="1577" cy="1565"/>
          </a:xfrm>
        </p:grpSpPr>
        <p:sp>
          <p:nvSpPr>
            <p:cNvPr id="9235" name="Text Box 59"/>
            <p:cNvSpPr txBox="1">
              <a:spLocks noChangeArrowheads="1"/>
            </p:cNvSpPr>
            <p:nvPr/>
          </p:nvSpPr>
          <p:spPr bwMode="auto">
            <a:xfrm>
              <a:off x="4358" y="24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36" name="Text Box 60"/>
            <p:cNvSpPr txBox="1">
              <a:spLocks noChangeArrowheads="1"/>
            </p:cNvSpPr>
            <p:nvPr/>
          </p:nvSpPr>
          <p:spPr bwMode="auto">
            <a:xfrm>
              <a:off x="3416" y="2511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31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37" name="Text Box 61"/>
            <p:cNvSpPr txBox="1">
              <a:spLocks noChangeArrowheads="1"/>
            </p:cNvSpPr>
            <p:nvPr/>
          </p:nvSpPr>
          <p:spPr bwMode="auto">
            <a:xfrm>
              <a:off x="3918" y="31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23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9238" name="Line 62"/>
            <p:cNvSpPr>
              <a:spLocks noChangeShapeType="1"/>
            </p:cNvSpPr>
            <p:nvPr/>
          </p:nvSpPr>
          <p:spPr bwMode="auto">
            <a:xfrm>
              <a:off x="4050" y="1968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Text Box 63"/>
            <p:cNvSpPr txBox="1">
              <a:spLocks noChangeArrowheads="1"/>
            </p:cNvSpPr>
            <p:nvPr/>
          </p:nvSpPr>
          <p:spPr bwMode="auto">
            <a:xfrm>
              <a:off x="4056" y="195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9240" name="Text Box 64"/>
            <p:cNvSpPr txBox="1">
              <a:spLocks noChangeArrowheads="1"/>
            </p:cNvSpPr>
            <p:nvPr/>
          </p:nvSpPr>
          <p:spPr bwMode="auto">
            <a:xfrm>
              <a:off x="4586" y="322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9241" name="Text Box 65"/>
            <p:cNvSpPr txBox="1">
              <a:spLocks noChangeArrowheads="1"/>
            </p:cNvSpPr>
            <p:nvPr/>
          </p:nvSpPr>
          <p:spPr bwMode="auto">
            <a:xfrm>
              <a:off x="3309" y="322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9242" name="Line 66"/>
            <p:cNvSpPr>
              <a:spLocks noChangeShapeType="1"/>
            </p:cNvSpPr>
            <p:nvPr/>
          </p:nvSpPr>
          <p:spPr bwMode="auto">
            <a:xfrm>
              <a:off x="3573" y="31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67"/>
            <p:cNvSpPr>
              <a:spLocks noChangeShapeType="1"/>
            </p:cNvSpPr>
            <p:nvPr/>
          </p:nvSpPr>
          <p:spPr bwMode="auto">
            <a:xfrm rot="3600000">
              <a:off x="3811" y="274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68"/>
            <p:cNvSpPr>
              <a:spLocks noChangeShapeType="1"/>
            </p:cNvSpPr>
            <p:nvPr/>
          </p:nvSpPr>
          <p:spPr bwMode="auto">
            <a:xfrm rot="7200000">
              <a:off x="3328" y="2737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Rectangle 69"/>
            <p:cNvSpPr>
              <a:spLocks noChangeArrowheads="1"/>
            </p:cNvSpPr>
            <p:nvPr/>
          </p:nvSpPr>
          <p:spPr bwMode="auto">
            <a:xfrm>
              <a:off x="3934" y="31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46" name="Rectangle 70"/>
            <p:cNvSpPr>
              <a:spLocks noChangeArrowheads="1"/>
            </p:cNvSpPr>
            <p:nvPr/>
          </p:nvSpPr>
          <p:spPr bwMode="auto">
            <a:xfrm rot="3600000">
              <a:off x="4176" y="270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47" name="Rectangle 71"/>
            <p:cNvSpPr>
              <a:spLocks noChangeArrowheads="1"/>
            </p:cNvSpPr>
            <p:nvPr/>
          </p:nvSpPr>
          <p:spPr bwMode="auto">
            <a:xfrm rot="7200000">
              <a:off x="3664" y="27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48" name="Line 72"/>
            <p:cNvSpPr>
              <a:spLocks noChangeShapeType="1"/>
            </p:cNvSpPr>
            <p:nvPr/>
          </p:nvSpPr>
          <p:spPr bwMode="auto">
            <a:xfrm>
              <a:off x="4050" y="2146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Oval 73"/>
            <p:cNvSpPr>
              <a:spLocks noChangeArrowheads="1"/>
            </p:cNvSpPr>
            <p:nvPr/>
          </p:nvSpPr>
          <p:spPr bwMode="auto">
            <a:xfrm>
              <a:off x="4027" y="2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50" name="Line 74"/>
            <p:cNvSpPr>
              <a:spLocks noChangeShapeType="1"/>
            </p:cNvSpPr>
            <p:nvPr/>
          </p:nvSpPr>
          <p:spPr bwMode="auto">
            <a:xfrm rot="3600000">
              <a:off x="3496" y="311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75"/>
            <p:cNvSpPr>
              <a:spLocks noChangeShapeType="1"/>
            </p:cNvSpPr>
            <p:nvPr/>
          </p:nvSpPr>
          <p:spPr bwMode="auto">
            <a:xfrm rot="7200000">
              <a:off x="4608" y="3113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Oval 76"/>
            <p:cNvSpPr>
              <a:spLocks noChangeArrowheads="1"/>
            </p:cNvSpPr>
            <p:nvPr/>
          </p:nvSpPr>
          <p:spPr bwMode="auto">
            <a:xfrm>
              <a:off x="3384" y="32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253" name="Oval 77"/>
            <p:cNvSpPr>
              <a:spLocks noChangeArrowheads="1"/>
            </p:cNvSpPr>
            <p:nvPr/>
          </p:nvSpPr>
          <p:spPr bwMode="auto">
            <a:xfrm>
              <a:off x="4671" y="321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3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4" grpId="0" animBg="1"/>
      <p:bldP spid="98325" grpId="0" autoUpdateAnimBg="0"/>
      <p:bldP spid="98326" grpId="0"/>
      <p:bldP spid="98327" grpId="0" autoUpdateAnimBg="0"/>
      <p:bldP spid="98342" grpId="0" autoUpdateAnimBg="0"/>
      <p:bldP spid="98343" grpId="0" autoUpdateAnimBg="0"/>
      <p:bldP spid="98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8" name="Oval 246"/>
          <p:cNvSpPr>
            <a:spLocks noChangeArrowheads="1"/>
          </p:cNvSpPr>
          <p:nvPr/>
        </p:nvSpPr>
        <p:spPr bwMode="auto">
          <a:xfrm>
            <a:off x="2413000" y="1906588"/>
            <a:ext cx="1849438" cy="12065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1744663" y="1889125"/>
            <a:ext cx="2900362" cy="2046288"/>
            <a:chOff x="1099" y="738"/>
            <a:chExt cx="1827" cy="1289"/>
          </a:xfrm>
        </p:grpSpPr>
        <p:sp>
          <p:nvSpPr>
            <p:cNvPr id="41013" name="Oval 136"/>
            <p:cNvSpPr>
              <a:spLocks noChangeArrowheads="1"/>
            </p:cNvSpPr>
            <p:nvPr/>
          </p:nvSpPr>
          <p:spPr bwMode="auto">
            <a:xfrm>
              <a:off x="1341" y="155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14" name="Line 111"/>
            <p:cNvSpPr>
              <a:spLocks noChangeShapeType="1"/>
            </p:cNvSpPr>
            <p:nvPr/>
          </p:nvSpPr>
          <p:spPr bwMode="auto">
            <a:xfrm>
              <a:off x="1481" y="1366"/>
              <a:ext cx="1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5" name="Rectangle 113"/>
            <p:cNvSpPr>
              <a:spLocks noChangeArrowheads="1"/>
            </p:cNvSpPr>
            <p:nvPr/>
          </p:nvSpPr>
          <p:spPr bwMode="auto">
            <a:xfrm>
              <a:off x="1644" y="13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16" name="Line 115"/>
            <p:cNvSpPr>
              <a:spLocks noChangeShapeType="1"/>
            </p:cNvSpPr>
            <p:nvPr/>
          </p:nvSpPr>
          <p:spPr bwMode="auto">
            <a:xfrm>
              <a:off x="1481" y="2024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7" name="Text Box 118"/>
            <p:cNvSpPr txBox="1">
              <a:spLocks noChangeArrowheads="1"/>
            </p:cNvSpPr>
            <p:nvPr/>
          </p:nvSpPr>
          <p:spPr bwMode="auto">
            <a:xfrm>
              <a:off x="1899" y="738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18" name="Line 122"/>
            <p:cNvSpPr>
              <a:spLocks noChangeShapeType="1"/>
            </p:cNvSpPr>
            <p:nvPr/>
          </p:nvSpPr>
          <p:spPr bwMode="auto">
            <a:xfrm>
              <a:off x="1554" y="1022"/>
              <a:ext cx="1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Line 123"/>
            <p:cNvSpPr>
              <a:spLocks noChangeShapeType="1"/>
            </p:cNvSpPr>
            <p:nvPr/>
          </p:nvSpPr>
          <p:spPr bwMode="auto">
            <a:xfrm>
              <a:off x="2676" y="1360"/>
              <a:ext cx="2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Rectangle 124"/>
            <p:cNvSpPr>
              <a:spLocks noChangeArrowheads="1"/>
            </p:cNvSpPr>
            <p:nvPr/>
          </p:nvSpPr>
          <p:spPr bwMode="auto">
            <a:xfrm rot="-5400000">
              <a:off x="2546" y="165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21" name="Rectangle 125"/>
            <p:cNvSpPr>
              <a:spLocks noChangeArrowheads="1"/>
            </p:cNvSpPr>
            <p:nvPr/>
          </p:nvSpPr>
          <p:spPr bwMode="auto">
            <a:xfrm>
              <a:off x="2254" y="131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22" name="Rectangle 126"/>
            <p:cNvSpPr>
              <a:spLocks noChangeArrowheads="1"/>
            </p:cNvSpPr>
            <p:nvPr/>
          </p:nvSpPr>
          <p:spPr bwMode="auto">
            <a:xfrm>
              <a:off x="1948" y="9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23" name="Line 127"/>
            <p:cNvSpPr>
              <a:spLocks noChangeShapeType="1"/>
            </p:cNvSpPr>
            <p:nvPr/>
          </p:nvSpPr>
          <p:spPr bwMode="auto">
            <a:xfrm flipH="1">
              <a:off x="1481" y="1366"/>
              <a:ext cx="0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Line 129"/>
            <p:cNvSpPr>
              <a:spLocks noChangeShapeType="1"/>
            </p:cNvSpPr>
            <p:nvPr/>
          </p:nvSpPr>
          <p:spPr bwMode="auto">
            <a:xfrm flipH="1">
              <a:off x="2089" y="1360"/>
              <a:ext cx="0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5" name="Rectangle 130"/>
            <p:cNvSpPr>
              <a:spLocks noChangeArrowheads="1"/>
            </p:cNvSpPr>
            <p:nvPr/>
          </p:nvSpPr>
          <p:spPr bwMode="auto">
            <a:xfrm rot="-5400000">
              <a:off x="1954" y="16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26" name="Line 137"/>
            <p:cNvSpPr>
              <a:spLocks noChangeShapeType="1"/>
            </p:cNvSpPr>
            <p:nvPr/>
          </p:nvSpPr>
          <p:spPr bwMode="auto">
            <a:xfrm>
              <a:off x="2598" y="1016"/>
              <a:ext cx="0" cy="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7" name="Line 138"/>
            <p:cNvSpPr>
              <a:spLocks noChangeShapeType="1"/>
            </p:cNvSpPr>
            <p:nvPr/>
          </p:nvSpPr>
          <p:spPr bwMode="auto">
            <a:xfrm>
              <a:off x="1560" y="1016"/>
              <a:ext cx="0" cy="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Text Box 139"/>
            <p:cNvSpPr txBox="1">
              <a:spLocks noChangeArrowheads="1"/>
            </p:cNvSpPr>
            <p:nvPr/>
          </p:nvSpPr>
          <p:spPr bwMode="auto">
            <a:xfrm>
              <a:off x="1256" y="136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1029" name="Text Box 140"/>
            <p:cNvSpPr txBox="1">
              <a:spLocks noChangeArrowheads="1"/>
            </p:cNvSpPr>
            <p:nvPr/>
          </p:nvSpPr>
          <p:spPr bwMode="auto">
            <a:xfrm>
              <a:off x="1253" y="16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1030" name="Text Box 141"/>
            <p:cNvSpPr txBox="1">
              <a:spLocks noChangeArrowheads="1"/>
            </p:cNvSpPr>
            <p:nvPr/>
          </p:nvSpPr>
          <p:spPr bwMode="auto">
            <a:xfrm>
              <a:off x="1099" y="1558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31" name="Text Box 142"/>
            <p:cNvSpPr txBox="1">
              <a:spLocks noChangeArrowheads="1"/>
            </p:cNvSpPr>
            <p:nvPr/>
          </p:nvSpPr>
          <p:spPr bwMode="auto">
            <a:xfrm>
              <a:off x="1595" y="1099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32" name="Text Box 143"/>
            <p:cNvSpPr txBox="1">
              <a:spLocks noChangeArrowheads="1"/>
            </p:cNvSpPr>
            <p:nvPr/>
          </p:nvSpPr>
          <p:spPr bwMode="auto">
            <a:xfrm>
              <a:off x="2202" y="1098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33" name="Text Box 144"/>
            <p:cNvSpPr txBox="1">
              <a:spLocks noChangeArrowheads="1"/>
            </p:cNvSpPr>
            <p:nvPr/>
          </p:nvSpPr>
          <p:spPr bwMode="auto">
            <a:xfrm>
              <a:off x="2094" y="1562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34" name="Text Box 145"/>
            <p:cNvSpPr txBox="1">
              <a:spLocks noChangeArrowheads="1"/>
            </p:cNvSpPr>
            <p:nvPr/>
          </p:nvSpPr>
          <p:spPr bwMode="auto">
            <a:xfrm>
              <a:off x="2706" y="156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590550" y="660400"/>
            <a:ext cx="750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应用：简化电路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628650" y="1270000"/>
            <a:ext cx="447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桥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电路</a:t>
            </a:r>
          </a:p>
        </p:txBody>
      </p:sp>
      <p:grpSp>
        <p:nvGrpSpPr>
          <p:cNvPr id="3" name="Group 196"/>
          <p:cNvGrpSpPr>
            <a:grpSpLocks/>
          </p:cNvGrpSpPr>
          <p:nvPr/>
        </p:nvGrpSpPr>
        <p:grpSpPr bwMode="auto">
          <a:xfrm>
            <a:off x="5446713" y="1944688"/>
            <a:ext cx="2900362" cy="2012950"/>
            <a:chOff x="3431" y="773"/>
            <a:chExt cx="1827" cy="1268"/>
          </a:xfrm>
        </p:grpSpPr>
        <p:sp>
          <p:nvSpPr>
            <p:cNvPr id="40994" name="Oval 169"/>
            <p:cNvSpPr>
              <a:spLocks noChangeArrowheads="1"/>
            </p:cNvSpPr>
            <p:nvPr/>
          </p:nvSpPr>
          <p:spPr bwMode="auto">
            <a:xfrm>
              <a:off x="3673" y="140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95" name="Line 172"/>
            <p:cNvSpPr>
              <a:spLocks noChangeShapeType="1"/>
            </p:cNvSpPr>
            <p:nvPr/>
          </p:nvSpPr>
          <p:spPr bwMode="auto">
            <a:xfrm>
              <a:off x="3813" y="2040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175"/>
            <p:cNvSpPr>
              <a:spLocks noChangeShapeType="1"/>
            </p:cNvSpPr>
            <p:nvPr/>
          </p:nvSpPr>
          <p:spPr bwMode="auto">
            <a:xfrm flipH="1">
              <a:off x="5010" y="1028"/>
              <a:ext cx="5" cy="1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Rectangle 176"/>
            <p:cNvSpPr>
              <a:spLocks noChangeArrowheads="1"/>
            </p:cNvSpPr>
            <p:nvPr/>
          </p:nvSpPr>
          <p:spPr bwMode="auto">
            <a:xfrm rot="-5400000">
              <a:off x="4878" y="147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98" name="Line 180"/>
            <p:cNvSpPr>
              <a:spLocks noChangeShapeType="1"/>
            </p:cNvSpPr>
            <p:nvPr/>
          </p:nvSpPr>
          <p:spPr bwMode="auto">
            <a:xfrm flipH="1">
              <a:off x="4421" y="1038"/>
              <a:ext cx="0" cy="10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Rectangle 181"/>
            <p:cNvSpPr>
              <a:spLocks noChangeArrowheads="1"/>
            </p:cNvSpPr>
            <p:nvPr/>
          </p:nvSpPr>
          <p:spPr bwMode="auto">
            <a:xfrm rot="-5400000">
              <a:off x="4286" y="172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00" name="Text Box 184"/>
            <p:cNvSpPr txBox="1">
              <a:spLocks noChangeArrowheads="1"/>
            </p:cNvSpPr>
            <p:nvPr/>
          </p:nvSpPr>
          <p:spPr bwMode="auto">
            <a:xfrm>
              <a:off x="3588" y="11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1001" name="Text Box 185"/>
            <p:cNvSpPr txBox="1">
              <a:spLocks noChangeArrowheads="1"/>
            </p:cNvSpPr>
            <p:nvPr/>
          </p:nvSpPr>
          <p:spPr bwMode="auto">
            <a:xfrm>
              <a:off x="3585" y="14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1002" name="Text Box 186"/>
            <p:cNvSpPr txBox="1">
              <a:spLocks noChangeArrowheads="1"/>
            </p:cNvSpPr>
            <p:nvPr/>
          </p:nvSpPr>
          <p:spPr bwMode="auto">
            <a:xfrm>
              <a:off x="3431" y="1394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03" name="Text Box 188"/>
            <p:cNvSpPr txBox="1">
              <a:spLocks noChangeArrowheads="1"/>
            </p:cNvSpPr>
            <p:nvPr/>
          </p:nvSpPr>
          <p:spPr bwMode="auto">
            <a:xfrm>
              <a:off x="4437" y="1172"/>
              <a:ext cx="4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1/3k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04" name="Text Box 189"/>
            <p:cNvSpPr txBox="1">
              <a:spLocks noChangeArrowheads="1"/>
            </p:cNvSpPr>
            <p:nvPr/>
          </p:nvSpPr>
          <p:spPr bwMode="auto">
            <a:xfrm>
              <a:off x="4426" y="1578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05" name="Text Box 190"/>
            <p:cNvSpPr txBox="1">
              <a:spLocks noChangeArrowheads="1"/>
            </p:cNvSpPr>
            <p:nvPr/>
          </p:nvSpPr>
          <p:spPr bwMode="auto">
            <a:xfrm>
              <a:off x="5038" y="139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1006" name="Rectangle 191"/>
            <p:cNvSpPr>
              <a:spLocks noChangeArrowheads="1"/>
            </p:cNvSpPr>
            <p:nvPr/>
          </p:nvSpPr>
          <p:spPr bwMode="auto">
            <a:xfrm rot="-5400000">
              <a:off x="4285" y="12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07" name="Line 192"/>
            <p:cNvSpPr>
              <a:spLocks noChangeShapeType="1"/>
            </p:cNvSpPr>
            <p:nvPr/>
          </p:nvSpPr>
          <p:spPr bwMode="auto">
            <a:xfrm>
              <a:off x="3814" y="1035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Rectangle 178"/>
            <p:cNvSpPr>
              <a:spLocks noChangeArrowheads="1"/>
            </p:cNvSpPr>
            <p:nvPr/>
          </p:nvSpPr>
          <p:spPr bwMode="auto">
            <a:xfrm>
              <a:off x="3986" y="9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09" name="Rectangle 177"/>
            <p:cNvSpPr>
              <a:spLocks noChangeArrowheads="1"/>
            </p:cNvSpPr>
            <p:nvPr/>
          </p:nvSpPr>
          <p:spPr bwMode="auto">
            <a:xfrm>
              <a:off x="4587" y="98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010" name="Line 193"/>
            <p:cNvSpPr>
              <a:spLocks noChangeShapeType="1"/>
            </p:cNvSpPr>
            <p:nvPr/>
          </p:nvSpPr>
          <p:spPr bwMode="auto">
            <a:xfrm flipH="1">
              <a:off x="3809" y="1028"/>
              <a:ext cx="5" cy="1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Text Box 194"/>
            <p:cNvSpPr txBox="1">
              <a:spLocks noChangeArrowheads="1"/>
            </p:cNvSpPr>
            <p:nvPr/>
          </p:nvSpPr>
          <p:spPr bwMode="auto">
            <a:xfrm>
              <a:off x="3885" y="773"/>
              <a:ext cx="4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1/3k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012" name="Text Box 195"/>
            <p:cNvSpPr txBox="1">
              <a:spLocks noChangeArrowheads="1"/>
            </p:cNvSpPr>
            <p:nvPr/>
          </p:nvSpPr>
          <p:spPr bwMode="auto">
            <a:xfrm>
              <a:off x="4489" y="773"/>
              <a:ext cx="4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1/3k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5461000" y="4311650"/>
            <a:ext cx="2900363" cy="2036763"/>
            <a:chOff x="3404" y="2612"/>
            <a:chExt cx="1827" cy="1283"/>
          </a:xfrm>
        </p:grpSpPr>
        <p:sp>
          <p:nvSpPr>
            <p:cNvPr id="40973" name="Oval 222"/>
            <p:cNvSpPr>
              <a:spLocks noChangeArrowheads="1"/>
            </p:cNvSpPr>
            <p:nvPr/>
          </p:nvSpPr>
          <p:spPr bwMode="auto">
            <a:xfrm>
              <a:off x="3646" y="325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74" name="Line 223"/>
            <p:cNvSpPr>
              <a:spLocks noChangeShapeType="1"/>
            </p:cNvSpPr>
            <p:nvPr/>
          </p:nvSpPr>
          <p:spPr bwMode="auto">
            <a:xfrm>
              <a:off x="3786" y="3894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224"/>
            <p:cNvSpPr>
              <a:spLocks noChangeShapeType="1"/>
            </p:cNvSpPr>
            <p:nvPr/>
          </p:nvSpPr>
          <p:spPr bwMode="auto">
            <a:xfrm flipH="1">
              <a:off x="4983" y="2882"/>
              <a:ext cx="5" cy="1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Rectangle 225"/>
            <p:cNvSpPr>
              <a:spLocks noChangeArrowheads="1"/>
            </p:cNvSpPr>
            <p:nvPr/>
          </p:nvSpPr>
          <p:spPr bwMode="auto">
            <a:xfrm rot="-5400000">
              <a:off x="4851" y="33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77" name="Line 226"/>
            <p:cNvSpPr>
              <a:spLocks noChangeShapeType="1"/>
            </p:cNvSpPr>
            <p:nvPr/>
          </p:nvSpPr>
          <p:spPr bwMode="auto">
            <a:xfrm flipH="1">
              <a:off x="4166" y="2892"/>
              <a:ext cx="0" cy="10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Text Box 228"/>
            <p:cNvSpPr txBox="1">
              <a:spLocks noChangeArrowheads="1"/>
            </p:cNvSpPr>
            <p:nvPr/>
          </p:nvSpPr>
          <p:spPr bwMode="auto">
            <a:xfrm>
              <a:off x="3561" y="303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0979" name="Text Box 229"/>
            <p:cNvSpPr txBox="1">
              <a:spLocks noChangeArrowheads="1"/>
            </p:cNvSpPr>
            <p:nvPr/>
          </p:nvSpPr>
          <p:spPr bwMode="auto">
            <a:xfrm>
              <a:off x="3558" y="332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0980" name="Text Box 230"/>
            <p:cNvSpPr txBox="1">
              <a:spLocks noChangeArrowheads="1"/>
            </p:cNvSpPr>
            <p:nvPr/>
          </p:nvSpPr>
          <p:spPr bwMode="auto">
            <a:xfrm>
              <a:off x="3404" y="3248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0981" name="Text Box 231"/>
            <p:cNvSpPr txBox="1">
              <a:spLocks noChangeArrowheads="1"/>
            </p:cNvSpPr>
            <p:nvPr/>
          </p:nvSpPr>
          <p:spPr bwMode="auto">
            <a:xfrm>
              <a:off x="4172" y="3468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0982" name="Text Box 232"/>
            <p:cNvSpPr txBox="1">
              <a:spLocks noChangeArrowheads="1"/>
            </p:cNvSpPr>
            <p:nvPr/>
          </p:nvSpPr>
          <p:spPr bwMode="auto">
            <a:xfrm>
              <a:off x="4223" y="2612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0983" name="Text Box 233"/>
            <p:cNvSpPr txBox="1">
              <a:spLocks noChangeArrowheads="1"/>
            </p:cNvSpPr>
            <p:nvPr/>
          </p:nvSpPr>
          <p:spPr bwMode="auto">
            <a:xfrm>
              <a:off x="5011" y="32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0984" name="Rectangle 234"/>
            <p:cNvSpPr>
              <a:spLocks noChangeArrowheads="1"/>
            </p:cNvSpPr>
            <p:nvPr/>
          </p:nvSpPr>
          <p:spPr bwMode="auto">
            <a:xfrm rot="-5400000">
              <a:off x="4036" y="35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85" name="Line 235"/>
            <p:cNvSpPr>
              <a:spLocks noChangeShapeType="1"/>
            </p:cNvSpPr>
            <p:nvPr/>
          </p:nvSpPr>
          <p:spPr bwMode="auto">
            <a:xfrm>
              <a:off x="3787" y="2889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Rectangle 237"/>
            <p:cNvSpPr>
              <a:spLocks noChangeArrowheads="1"/>
            </p:cNvSpPr>
            <p:nvPr/>
          </p:nvSpPr>
          <p:spPr bwMode="auto">
            <a:xfrm>
              <a:off x="4284" y="28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87" name="Line 238"/>
            <p:cNvSpPr>
              <a:spLocks noChangeShapeType="1"/>
            </p:cNvSpPr>
            <p:nvPr/>
          </p:nvSpPr>
          <p:spPr bwMode="auto">
            <a:xfrm flipH="1">
              <a:off x="3782" y="2882"/>
              <a:ext cx="5" cy="1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Text Box 239"/>
            <p:cNvSpPr txBox="1">
              <a:spLocks noChangeArrowheads="1"/>
            </p:cNvSpPr>
            <p:nvPr/>
          </p:nvSpPr>
          <p:spPr bwMode="auto">
            <a:xfrm>
              <a:off x="4234" y="3039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0989" name="Text Box 240"/>
            <p:cNvSpPr txBox="1">
              <a:spLocks noChangeArrowheads="1"/>
            </p:cNvSpPr>
            <p:nvPr/>
          </p:nvSpPr>
          <p:spPr bwMode="auto">
            <a:xfrm>
              <a:off x="4656" y="3467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3k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0990" name="Line 241"/>
            <p:cNvSpPr>
              <a:spLocks noChangeShapeType="1"/>
            </p:cNvSpPr>
            <p:nvPr/>
          </p:nvSpPr>
          <p:spPr bwMode="auto">
            <a:xfrm flipH="1">
              <a:off x="4657" y="2887"/>
              <a:ext cx="0" cy="10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243"/>
            <p:cNvSpPr>
              <a:spLocks noChangeShapeType="1"/>
            </p:cNvSpPr>
            <p:nvPr/>
          </p:nvSpPr>
          <p:spPr bwMode="auto">
            <a:xfrm>
              <a:off x="4167" y="3292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Rectangle 236"/>
            <p:cNvSpPr>
              <a:spLocks noChangeArrowheads="1"/>
            </p:cNvSpPr>
            <p:nvPr/>
          </p:nvSpPr>
          <p:spPr bwMode="auto">
            <a:xfrm>
              <a:off x="4279" y="32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993" name="Rectangle 227"/>
            <p:cNvSpPr>
              <a:spLocks noChangeArrowheads="1"/>
            </p:cNvSpPr>
            <p:nvPr/>
          </p:nvSpPr>
          <p:spPr bwMode="auto">
            <a:xfrm rot="-5400000">
              <a:off x="4521" y="35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44277" name="AutoShape 245"/>
          <p:cNvSpPr>
            <a:spLocks noChangeArrowheads="1"/>
          </p:cNvSpPr>
          <p:nvPr/>
        </p:nvSpPr>
        <p:spPr bwMode="auto">
          <a:xfrm>
            <a:off x="4797425" y="3121025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4279" name="Oval 247"/>
          <p:cNvSpPr>
            <a:spLocks noChangeArrowheads="1"/>
          </p:cNvSpPr>
          <p:nvPr/>
        </p:nvSpPr>
        <p:spPr bwMode="auto">
          <a:xfrm>
            <a:off x="2432050" y="2514600"/>
            <a:ext cx="1763713" cy="1106488"/>
          </a:xfrm>
          <a:prstGeom prst="ellips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4280" name="AutoShape 248"/>
          <p:cNvSpPr>
            <a:spLocks noChangeArrowheads="1"/>
          </p:cNvSpPr>
          <p:nvPr/>
        </p:nvSpPr>
        <p:spPr bwMode="auto">
          <a:xfrm rot="2700000">
            <a:off x="4675982" y="4499769"/>
            <a:ext cx="1090612" cy="158750"/>
          </a:xfrm>
          <a:prstGeom prst="rightArrow">
            <a:avLst>
              <a:gd name="adj1" fmla="val 50000"/>
              <a:gd name="adj2" fmla="val 17175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4281" name="Oval 249"/>
          <p:cNvSpPr>
            <a:spLocks noChangeArrowheads="1"/>
          </p:cNvSpPr>
          <p:nvPr/>
        </p:nvSpPr>
        <p:spPr bwMode="auto">
          <a:xfrm>
            <a:off x="6075363" y="1889125"/>
            <a:ext cx="1849437" cy="12065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4282" name="Oval 250"/>
          <p:cNvSpPr>
            <a:spLocks noChangeArrowheads="1"/>
          </p:cNvSpPr>
          <p:nvPr/>
        </p:nvSpPr>
        <p:spPr bwMode="auto">
          <a:xfrm>
            <a:off x="6323013" y="5084763"/>
            <a:ext cx="1500187" cy="1381125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78" grpId="0" animBg="1"/>
      <p:bldP spid="44178" grpId="0" autoUpdateAnimBg="0"/>
      <p:bldP spid="44179" grpId="0" autoUpdateAnimBg="0"/>
      <p:bldP spid="44277" grpId="0" animBg="1"/>
      <p:bldP spid="44279" grpId="0" animBg="1"/>
      <p:bldP spid="44280" grpId="0" animBg="1"/>
      <p:bldP spid="44281" grpId="0" animBg="1"/>
      <p:bldP spid="44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32" name="Oval 184"/>
          <p:cNvSpPr>
            <a:spLocks noChangeArrowheads="1"/>
          </p:cNvSpPr>
          <p:nvPr/>
        </p:nvSpPr>
        <p:spPr bwMode="auto">
          <a:xfrm>
            <a:off x="5586413" y="1987550"/>
            <a:ext cx="1476375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400050" y="915988"/>
            <a:ext cx="839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例：电路如图所示，试求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zh-CN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两端之间的等效电阻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 i="1">
              <a:ea typeface="楷体_GB2312" pitchFamily="49" charset="-122"/>
            </a:endParaRP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3870325" y="2773363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483" name="Oval 35"/>
          <p:cNvSpPr>
            <a:spLocks noChangeArrowheads="1"/>
          </p:cNvSpPr>
          <p:nvPr/>
        </p:nvSpPr>
        <p:spPr bwMode="auto">
          <a:xfrm>
            <a:off x="1752600" y="1744663"/>
            <a:ext cx="1476375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3775075" y="1955800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04557" name="Object 109"/>
          <p:cNvGraphicFramePr>
            <a:graphicFrameLocks noChangeAspect="1"/>
          </p:cNvGraphicFramePr>
          <p:nvPr/>
        </p:nvGraphicFramePr>
        <p:xfrm>
          <a:off x="2633663" y="4346575"/>
          <a:ext cx="34369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4346575"/>
                        <a:ext cx="343693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5626100" y="1974850"/>
            <a:ext cx="1398588" cy="1055688"/>
            <a:chOff x="3544" y="968"/>
            <a:chExt cx="881" cy="665"/>
          </a:xfrm>
        </p:grpSpPr>
        <p:sp>
          <p:nvSpPr>
            <p:cNvPr id="10287" name="Line 156"/>
            <p:cNvSpPr>
              <a:spLocks noChangeShapeType="1"/>
            </p:cNvSpPr>
            <p:nvPr/>
          </p:nvSpPr>
          <p:spPr bwMode="auto">
            <a:xfrm rot="3600000" flipV="1">
              <a:off x="3780" y="1331"/>
              <a:ext cx="0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Line 123"/>
            <p:cNvSpPr>
              <a:spLocks noChangeShapeType="1"/>
            </p:cNvSpPr>
            <p:nvPr/>
          </p:nvSpPr>
          <p:spPr bwMode="auto">
            <a:xfrm>
              <a:off x="3984" y="968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Rectangle 128"/>
            <p:cNvSpPr>
              <a:spLocks noChangeArrowheads="1"/>
            </p:cNvSpPr>
            <p:nvPr/>
          </p:nvSpPr>
          <p:spPr bwMode="auto">
            <a:xfrm rot="-5400000">
              <a:off x="3848" y="11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90" name="Line 130"/>
            <p:cNvSpPr>
              <a:spLocks noChangeShapeType="1"/>
            </p:cNvSpPr>
            <p:nvPr/>
          </p:nvSpPr>
          <p:spPr bwMode="auto">
            <a:xfrm rot="7200000" flipV="1">
              <a:off x="4189" y="1335"/>
              <a:ext cx="0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Rectangle 131"/>
            <p:cNvSpPr>
              <a:spLocks noChangeArrowheads="1"/>
            </p:cNvSpPr>
            <p:nvPr/>
          </p:nvSpPr>
          <p:spPr bwMode="auto">
            <a:xfrm rot="9000000">
              <a:off x="3626" y="153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92" name="Rectangle 132"/>
            <p:cNvSpPr>
              <a:spLocks noChangeArrowheads="1"/>
            </p:cNvSpPr>
            <p:nvPr/>
          </p:nvSpPr>
          <p:spPr bwMode="auto">
            <a:xfrm rot="1800000">
              <a:off x="4082" y="15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5597525" y="2127250"/>
            <a:ext cx="1439863" cy="795338"/>
            <a:chOff x="3526" y="1064"/>
            <a:chExt cx="907" cy="501"/>
          </a:xfrm>
        </p:grpSpPr>
        <p:sp>
          <p:nvSpPr>
            <p:cNvPr id="10284" name="Text Box 161"/>
            <p:cNvSpPr txBox="1">
              <a:spLocks noChangeArrowheads="1"/>
            </p:cNvSpPr>
            <p:nvPr/>
          </p:nvSpPr>
          <p:spPr bwMode="auto">
            <a:xfrm>
              <a:off x="3996" y="106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85" name="Text Box 162"/>
            <p:cNvSpPr txBox="1">
              <a:spLocks noChangeArrowheads="1"/>
            </p:cNvSpPr>
            <p:nvPr/>
          </p:nvSpPr>
          <p:spPr bwMode="auto">
            <a:xfrm>
              <a:off x="4134" y="1327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86" name="Text Box 163"/>
            <p:cNvSpPr txBox="1">
              <a:spLocks noChangeArrowheads="1"/>
            </p:cNvSpPr>
            <p:nvPr/>
          </p:nvSpPr>
          <p:spPr bwMode="auto">
            <a:xfrm>
              <a:off x="3526" y="133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4" name="Group 180"/>
          <p:cNvGrpSpPr>
            <a:grpSpLocks/>
          </p:cNvGrpSpPr>
          <p:nvPr/>
        </p:nvGrpSpPr>
        <p:grpSpPr bwMode="auto">
          <a:xfrm>
            <a:off x="1071563" y="1774825"/>
            <a:ext cx="2035175" cy="2241550"/>
            <a:chOff x="675" y="842"/>
            <a:chExt cx="1282" cy="1412"/>
          </a:xfrm>
        </p:grpSpPr>
        <p:sp>
          <p:nvSpPr>
            <p:cNvPr id="10265" name="Line 115"/>
            <p:cNvSpPr>
              <a:spLocks noChangeShapeType="1"/>
            </p:cNvSpPr>
            <p:nvPr/>
          </p:nvSpPr>
          <p:spPr bwMode="auto">
            <a:xfrm>
              <a:off x="1213" y="1552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3"/>
            <p:cNvSpPr>
              <a:spLocks noChangeShapeType="1"/>
            </p:cNvSpPr>
            <p:nvPr/>
          </p:nvSpPr>
          <p:spPr bwMode="auto">
            <a:xfrm flipH="1">
              <a:off x="1212" y="1000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Rectangle 11"/>
            <p:cNvSpPr>
              <a:spLocks noChangeArrowheads="1"/>
            </p:cNvSpPr>
            <p:nvPr/>
          </p:nvSpPr>
          <p:spPr bwMode="auto">
            <a:xfrm rot="-5400000">
              <a:off x="1076" y="178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68" name="Rectangle 17"/>
            <p:cNvSpPr>
              <a:spLocks noChangeArrowheads="1"/>
            </p:cNvSpPr>
            <p:nvPr/>
          </p:nvSpPr>
          <p:spPr bwMode="auto">
            <a:xfrm rot="-5400000">
              <a:off x="1074" y="123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69" name="Text Box 20"/>
            <p:cNvSpPr txBox="1">
              <a:spLocks noChangeArrowheads="1"/>
            </p:cNvSpPr>
            <p:nvPr/>
          </p:nvSpPr>
          <p:spPr bwMode="auto">
            <a:xfrm>
              <a:off x="1596" y="170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70" name="Text Box 31"/>
            <p:cNvSpPr txBox="1">
              <a:spLocks noChangeArrowheads="1"/>
            </p:cNvSpPr>
            <p:nvPr/>
          </p:nvSpPr>
          <p:spPr bwMode="auto">
            <a:xfrm>
              <a:off x="1225" y="113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9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71" name="Line 111"/>
            <p:cNvSpPr>
              <a:spLocks noChangeShapeType="1"/>
            </p:cNvSpPr>
            <p:nvPr/>
          </p:nvSpPr>
          <p:spPr bwMode="auto">
            <a:xfrm flipH="1">
              <a:off x="1912" y="1004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Rectangle 112"/>
            <p:cNvSpPr>
              <a:spLocks noChangeArrowheads="1"/>
            </p:cNvSpPr>
            <p:nvPr/>
          </p:nvSpPr>
          <p:spPr bwMode="auto">
            <a:xfrm rot="-5400000">
              <a:off x="1776" y="179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73" name="Rectangle 113"/>
            <p:cNvSpPr>
              <a:spLocks noChangeArrowheads="1"/>
            </p:cNvSpPr>
            <p:nvPr/>
          </p:nvSpPr>
          <p:spPr bwMode="auto">
            <a:xfrm rot="-5400000">
              <a:off x="1774" y="12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74" name="Rectangle 114"/>
            <p:cNvSpPr>
              <a:spLocks noChangeArrowheads="1"/>
            </p:cNvSpPr>
            <p:nvPr/>
          </p:nvSpPr>
          <p:spPr bwMode="auto">
            <a:xfrm>
              <a:off x="1436" y="150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75" name="Oval 116"/>
            <p:cNvSpPr>
              <a:spLocks noChangeArrowheads="1"/>
            </p:cNvSpPr>
            <p:nvPr/>
          </p:nvSpPr>
          <p:spPr bwMode="auto">
            <a:xfrm>
              <a:off x="892" y="97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76" name="Line 117"/>
            <p:cNvSpPr>
              <a:spLocks noChangeShapeType="1"/>
            </p:cNvSpPr>
            <p:nvPr/>
          </p:nvSpPr>
          <p:spPr bwMode="auto">
            <a:xfrm>
              <a:off x="924" y="2120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Oval 118"/>
            <p:cNvSpPr>
              <a:spLocks noChangeArrowheads="1"/>
            </p:cNvSpPr>
            <p:nvPr/>
          </p:nvSpPr>
          <p:spPr bwMode="auto">
            <a:xfrm>
              <a:off x="890" y="210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78" name="Text Box 119"/>
            <p:cNvSpPr txBox="1">
              <a:spLocks noChangeArrowheads="1"/>
            </p:cNvSpPr>
            <p:nvPr/>
          </p:nvSpPr>
          <p:spPr bwMode="auto">
            <a:xfrm>
              <a:off x="1415" y="1306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9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79" name="Text Box 120"/>
            <p:cNvSpPr txBox="1">
              <a:spLocks noChangeArrowheads="1"/>
            </p:cNvSpPr>
            <p:nvPr/>
          </p:nvSpPr>
          <p:spPr bwMode="auto">
            <a:xfrm>
              <a:off x="1601" y="113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9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80" name="Text Box 121"/>
            <p:cNvSpPr txBox="1">
              <a:spLocks noChangeArrowheads="1"/>
            </p:cNvSpPr>
            <p:nvPr/>
          </p:nvSpPr>
          <p:spPr bwMode="auto">
            <a:xfrm>
              <a:off x="1225" y="170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9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81" name="Line 164"/>
            <p:cNvSpPr>
              <a:spLocks noChangeShapeType="1"/>
            </p:cNvSpPr>
            <p:nvPr/>
          </p:nvSpPr>
          <p:spPr bwMode="auto">
            <a:xfrm>
              <a:off x="928" y="1003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Text Box 176"/>
            <p:cNvSpPr txBox="1">
              <a:spLocks noChangeArrowheads="1"/>
            </p:cNvSpPr>
            <p:nvPr/>
          </p:nvSpPr>
          <p:spPr bwMode="auto">
            <a:xfrm>
              <a:off x="681" y="84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283" name="Text Box 177"/>
            <p:cNvSpPr txBox="1">
              <a:spLocks noChangeArrowheads="1"/>
            </p:cNvSpPr>
            <p:nvPr/>
          </p:nvSpPr>
          <p:spPr bwMode="auto">
            <a:xfrm>
              <a:off x="675" y="196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5" name="Group 181"/>
          <p:cNvGrpSpPr>
            <a:grpSpLocks/>
          </p:cNvGrpSpPr>
          <p:nvPr/>
        </p:nvGrpSpPr>
        <p:grpSpPr bwMode="auto">
          <a:xfrm>
            <a:off x="4935538" y="1735138"/>
            <a:ext cx="2098675" cy="2413000"/>
            <a:chOff x="3109" y="817"/>
            <a:chExt cx="1322" cy="1520"/>
          </a:xfrm>
        </p:grpSpPr>
        <p:sp>
          <p:nvSpPr>
            <p:cNvPr id="10253" name="Line 160"/>
            <p:cNvSpPr>
              <a:spLocks noChangeShapeType="1"/>
            </p:cNvSpPr>
            <p:nvPr/>
          </p:nvSpPr>
          <p:spPr bwMode="auto">
            <a:xfrm flipH="1">
              <a:off x="4389" y="1674"/>
              <a:ext cx="0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55"/>
            <p:cNvSpPr>
              <a:spLocks noChangeShapeType="1"/>
            </p:cNvSpPr>
            <p:nvPr/>
          </p:nvSpPr>
          <p:spPr bwMode="auto">
            <a:xfrm flipH="1">
              <a:off x="3580" y="1675"/>
              <a:ext cx="0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Rectangle 140"/>
            <p:cNvSpPr>
              <a:spLocks noChangeArrowheads="1"/>
            </p:cNvSpPr>
            <p:nvPr/>
          </p:nvSpPr>
          <p:spPr bwMode="auto">
            <a:xfrm rot="-5400000">
              <a:off x="3448" y="19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56" name="Text Box 142"/>
            <p:cNvSpPr txBox="1">
              <a:spLocks noChangeArrowheads="1"/>
            </p:cNvSpPr>
            <p:nvPr/>
          </p:nvSpPr>
          <p:spPr bwMode="auto">
            <a:xfrm>
              <a:off x="4076" y="181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57" name="Line 143"/>
            <p:cNvSpPr>
              <a:spLocks noChangeShapeType="1"/>
            </p:cNvSpPr>
            <p:nvPr/>
          </p:nvSpPr>
          <p:spPr bwMode="auto">
            <a:xfrm>
              <a:off x="3354" y="968"/>
              <a:ext cx="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Rectangle 146"/>
            <p:cNvSpPr>
              <a:spLocks noChangeArrowheads="1"/>
            </p:cNvSpPr>
            <p:nvPr/>
          </p:nvSpPr>
          <p:spPr bwMode="auto">
            <a:xfrm rot="-5400000">
              <a:off x="4250" y="18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59" name="Oval 149"/>
            <p:cNvSpPr>
              <a:spLocks noChangeArrowheads="1"/>
            </p:cNvSpPr>
            <p:nvPr/>
          </p:nvSpPr>
          <p:spPr bwMode="auto">
            <a:xfrm>
              <a:off x="3318" y="95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60" name="Text Box 154"/>
            <p:cNvSpPr txBox="1">
              <a:spLocks noChangeArrowheads="1"/>
            </p:cNvSpPr>
            <p:nvPr/>
          </p:nvSpPr>
          <p:spPr bwMode="auto">
            <a:xfrm>
              <a:off x="3593" y="181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9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261" name="Line 157"/>
            <p:cNvSpPr>
              <a:spLocks noChangeShapeType="1"/>
            </p:cNvSpPr>
            <p:nvPr/>
          </p:nvSpPr>
          <p:spPr bwMode="auto">
            <a:xfrm>
              <a:off x="3354" y="2204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Oval 158"/>
            <p:cNvSpPr>
              <a:spLocks noChangeArrowheads="1"/>
            </p:cNvSpPr>
            <p:nvPr/>
          </p:nvSpPr>
          <p:spPr bwMode="auto">
            <a:xfrm>
              <a:off x="3316" y="218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263" name="Text Box 178"/>
            <p:cNvSpPr txBox="1">
              <a:spLocks noChangeArrowheads="1"/>
            </p:cNvSpPr>
            <p:nvPr/>
          </p:nvSpPr>
          <p:spPr bwMode="auto">
            <a:xfrm>
              <a:off x="3115" y="817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264" name="Text Box 179"/>
            <p:cNvSpPr txBox="1">
              <a:spLocks noChangeArrowheads="1"/>
            </p:cNvSpPr>
            <p:nvPr/>
          </p:nvSpPr>
          <p:spPr bwMode="auto">
            <a:xfrm>
              <a:off x="3109" y="2049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104633" name="AutoShape 185"/>
          <p:cNvSpPr>
            <a:spLocks noChangeArrowheads="1"/>
          </p:cNvSpPr>
          <p:nvPr/>
        </p:nvSpPr>
        <p:spPr bwMode="auto">
          <a:xfrm>
            <a:off x="1738313" y="4779963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32" grpId="0" animBg="1"/>
      <p:bldP spid="104481" grpId="0"/>
      <p:bldP spid="104482" grpId="0" animBg="1"/>
      <p:bldP spid="104483" grpId="0" animBg="1"/>
      <p:bldP spid="104489" grpId="0"/>
      <p:bldP spid="1046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19100" y="146050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一、 理想电压源的串并联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848350" y="2165350"/>
            <a:ext cx="280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串联：</a:t>
            </a:r>
            <a:endParaRPr lang="zh-CN" altLang="en-US" i="1">
              <a:ea typeface="楷体_GB2312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867400" y="26035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S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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Sk</a:t>
            </a:r>
            <a:r>
              <a:rPr lang="en-US" altLang="zh-CN" i="1" baseline="-2500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baseline="-2500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注意参考方向)</a:t>
            </a:r>
            <a:endParaRPr lang="en-US" altLang="zh-CN" i="1" baseline="-25000">
              <a:solidFill>
                <a:schemeClr val="tx1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5643563" y="5156200"/>
            <a:ext cx="2967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电压相同的电压源才能并联，且每个电源的电流不确定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11675" name="Rectangle 59"/>
          <p:cNvSpPr>
            <a:spLocks noChangeArrowheads="1"/>
          </p:cNvSpPr>
          <p:nvPr/>
        </p:nvSpPr>
        <p:spPr bwMode="auto">
          <a:xfrm>
            <a:off x="5638800" y="4718050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并联：</a:t>
            </a:r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419100" y="703263"/>
            <a:ext cx="828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rgbClr val="000000"/>
                </a:solidFill>
                <a:ea typeface="楷体_GB2312" pitchFamily="49" charset="-122"/>
              </a:rPr>
              <a:t>§</a:t>
            </a:r>
            <a:r>
              <a:rPr lang="en-US" altLang="zh-CN" sz="3600" b="0" dirty="0" smtClean="0">
                <a:solidFill>
                  <a:srgbClr val="000000"/>
                </a:solidFill>
                <a:ea typeface="楷体_GB2312" pitchFamily="49" charset="-122"/>
              </a:rPr>
              <a:t>2-5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电源的等效变换</a:t>
            </a:r>
          </a:p>
        </p:txBody>
      </p:sp>
      <p:sp>
        <p:nvSpPr>
          <p:cNvPr id="111684" name="AutoShape 68"/>
          <p:cNvSpPr>
            <a:spLocks noChangeArrowheads="1"/>
          </p:cNvSpPr>
          <p:nvPr/>
        </p:nvSpPr>
        <p:spPr bwMode="auto">
          <a:xfrm>
            <a:off x="2771775" y="31115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1752" name="AutoShape 136"/>
          <p:cNvSpPr>
            <a:spLocks noChangeArrowheads="1"/>
          </p:cNvSpPr>
          <p:nvPr/>
        </p:nvSpPr>
        <p:spPr bwMode="auto">
          <a:xfrm>
            <a:off x="2838450" y="54038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504825" y="2070100"/>
            <a:ext cx="2333625" cy="2338388"/>
            <a:chOff x="210" y="1140"/>
            <a:chExt cx="1470" cy="1473"/>
          </a:xfrm>
        </p:grpSpPr>
        <p:sp>
          <p:nvSpPr>
            <p:cNvPr id="22580" name="Oval 62"/>
            <p:cNvSpPr>
              <a:spLocks noChangeArrowheads="1"/>
            </p:cNvSpPr>
            <p:nvPr/>
          </p:nvSpPr>
          <p:spPr bwMode="auto">
            <a:xfrm>
              <a:off x="582" y="199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81" name="Oval 61"/>
            <p:cNvSpPr>
              <a:spLocks noChangeArrowheads="1"/>
            </p:cNvSpPr>
            <p:nvPr/>
          </p:nvSpPr>
          <p:spPr bwMode="auto">
            <a:xfrm>
              <a:off x="589" y="148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82" name="Text Box 6"/>
            <p:cNvSpPr txBox="1">
              <a:spLocks noChangeArrowheads="1"/>
            </p:cNvSpPr>
            <p:nvPr/>
          </p:nvSpPr>
          <p:spPr bwMode="auto">
            <a:xfrm>
              <a:off x="210" y="19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83" name="Text Box 8"/>
            <p:cNvSpPr txBox="1">
              <a:spLocks noChangeArrowheads="1"/>
            </p:cNvSpPr>
            <p:nvPr/>
          </p:nvSpPr>
          <p:spPr bwMode="auto">
            <a:xfrm>
              <a:off x="462" y="124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84" name="Text Box 9"/>
            <p:cNvSpPr txBox="1">
              <a:spLocks noChangeArrowheads="1"/>
            </p:cNvSpPr>
            <p:nvPr/>
          </p:nvSpPr>
          <p:spPr bwMode="auto">
            <a:xfrm>
              <a:off x="457" y="15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85" name="Text Box 11"/>
            <p:cNvSpPr txBox="1">
              <a:spLocks noChangeArrowheads="1"/>
            </p:cNvSpPr>
            <p:nvPr/>
          </p:nvSpPr>
          <p:spPr bwMode="auto">
            <a:xfrm>
              <a:off x="444" y="18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86" name="Text Box 12"/>
            <p:cNvSpPr txBox="1">
              <a:spLocks noChangeArrowheads="1"/>
            </p:cNvSpPr>
            <p:nvPr/>
          </p:nvSpPr>
          <p:spPr bwMode="auto">
            <a:xfrm>
              <a:off x="457" y="21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87" name="Line 14"/>
            <p:cNvSpPr>
              <a:spLocks noChangeShapeType="1"/>
            </p:cNvSpPr>
            <p:nvPr/>
          </p:nvSpPr>
          <p:spPr bwMode="auto">
            <a:xfrm>
              <a:off x="720" y="1313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Text Box 16"/>
            <p:cNvSpPr txBox="1">
              <a:spLocks noChangeArrowheads="1"/>
            </p:cNvSpPr>
            <p:nvPr/>
          </p:nvSpPr>
          <p:spPr bwMode="auto">
            <a:xfrm>
              <a:off x="240" y="1391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 dirty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r>
                <a:rPr lang="en-US" altLang="zh-CN" baseline="-25000" dirty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89" name="Line 63"/>
            <p:cNvSpPr>
              <a:spLocks noChangeShapeType="1"/>
            </p:cNvSpPr>
            <p:nvPr/>
          </p:nvSpPr>
          <p:spPr bwMode="auto">
            <a:xfrm>
              <a:off x="714" y="2472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64"/>
            <p:cNvSpPr>
              <a:spLocks noChangeShapeType="1"/>
            </p:cNvSpPr>
            <p:nvPr/>
          </p:nvSpPr>
          <p:spPr bwMode="auto">
            <a:xfrm>
              <a:off x="720" y="1307"/>
              <a:ext cx="0" cy="1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Oval 65"/>
            <p:cNvSpPr>
              <a:spLocks noChangeArrowheads="1"/>
            </p:cNvSpPr>
            <p:nvPr/>
          </p:nvSpPr>
          <p:spPr bwMode="auto">
            <a:xfrm>
              <a:off x="1314" y="129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92" name="Oval 66"/>
            <p:cNvSpPr>
              <a:spLocks noChangeArrowheads="1"/>
            </p:cNvSpPr>
            <p:nvPr/>
          </p:nvSpPr>
          <p:spPr bwMode="auto">
            <a:xfrm>
              <a:off x="1308" y="244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93" name="Text Box 137"/>
            <p:cNvSpPr txBox="1">
              <a:spLocks noChangeArrowheads="1"/>
            </p:cNvSpPr>
            <p:nvPr/>
          </p:nvSpPr>
          <p:spPr bwMode="auto">
            <a:xfrm>
              <a:off x="1386" y="114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94" name="Text Box 138"/>
            <p:cNvSpPr txBox="1">
              <a:spLocks noChangeArrowheads="1"/>
            </p:cNvSpPr>
            <p:nvPr/>
          </p:nvSpPr>
          <p:spPr bwMode="auto">
            <a:xfrm>
              <a:off x="1374" y="2325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3590925" y="2070100"/>
            <a:ext cx="2205038" cy="2325688"/>
            <a:chOff x="2154" y="1140"/>
            <a:chExt cx="1389" cy="1465"/>
          </a:xfrm>
        </p:grpSpPr>
        <p:sp>
          <p:nvSpPr>
            <p:cNvPr id="22569" name="Text Box 24"/>
            <p:cNvSpPr txBox="1">
              <a:spLocks noChangeArrowheads="1"/>
            </p:cNvSpPr>
            <p:nvPr/>
          </p:nvSpPr>
          <p:spPr bwMode="auto">
            <a:xfrm>
              <a:off x="2154" y="1678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70" name="Oval 71"/>
            <p:cNvSpPr>
              <a:spLocks noChangeArrowheads="1"/>
            </p:cNvSpPr>
            <p:nvPr/>
          </p:nvSpPr>
          <p:spPr bwMode="auto">
            <a:xfrm>
              <a:off x="2447" y="175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71" name="Text Box 73"/>
            <p:cNvSpPr txBox="1">
              <a:spLocks noChangeArrowheads="1"/>
            </p:cNvSpPr>
            <p:nvPr/>
          </p:nvSpPr>
          <p:spPr bwMode="auto">
            <a:xfrm>
              <a:off x="2320" y="1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72" name="Text Box 74"/>
            <p:cNvSpPr txBox="1">
              <a:spLocks noChangeArrowheads="1"/>
            </p:cNvSpPr>
            <p:nvPr/>
          </p:nvSpPr>
          <p:spPr bwMode="auto">
            <a:xfrm>
              <a:off x="2315" y="1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73" name="Line 77"/>
            <p:cNvSpPr>
              <a:spLocks noChangeShapeType="1"/>
            </p:cNvSpPr>
            <p:nvPr/>
          </p:nvSpPr>
          <p:spPr bwMode="auto">
            <a:xfrm>
              <a:off x="2578" y="1311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9"/>
            <p:cNvSpPr>
              <a:spLocks noChangeShapeType="1"/>
            </p:cNvSpPr>
            <p:nvPr/>
          </p:nvSpPr>
          <p:spPr bwMode="auto">
            <a:xfrm>
              <a:off x="2572" y="2470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80"/>
            <p:cNvSpPr>
              <a:spLocks noChangeShapeType="1"/>
            </p:cNvSpPr>
            <p:nvPr/>
          </p:nvSpPr>
          <p:spPr bwMode="auto">
            <a:xfrm>
              <a:off x="2578" y="1305"/>
              <a:ext cx="0" cy="1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Oval 81"/>
            <p:cNvSpPr>
              <a:spLocks noChangeArrowheads="1"/>
            </p:cNvSpPr>
            <p:nvPr/>
          </p:nvSpPr>
          <p:spPr bwMode="auto">
            <a:xfrm>
              <a:off x="3172" y="129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77" name="Oval 82"/>
            <p:cNvSpPr>
              <a:spLocks noChangeArrowheads="1"/>
            </p:cNvSpPr>
            <p:nvPr/>
          </p:nvSpPr>
          <p:spPr bwMode="auto">
            <a:xfrm>
              <a:off x="3166" y="24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78" name="Text Box 139"/>
            <p:cNvSpPr txBox="1">
              <a:spLocks noChangeArrowheads="1"/>
            </p:cNvSpPr>
            <p:nvPr/>
          </p:nvSpPr>
          <p:spPr bwMode="auto">
            <a:xfrm>
              <a:off x="3249" y="114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79" name="Text Box 142"/>
            <p:cNvSpPr txBox="1">
              <a:spLocks noChangeArrowheads="1"/>
            </p:cNvSpPr>
            <p:nvPr/>
          </p:nvSpPr>
          <p:spPr bwMode="auto">
            <a:xfrm>
              <a:off x="3237" y="2317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646113" y="4641850"/>
            <a:ext cx="2616200" cy="1733550"/>
            <a:chOff x="299" y="2964"/>
            <a:chExt cx="1648" cy="1092"/>
          </a:xfrm>
        </p:grpSpPr>
        <p:sp>
          <p:nvSpPr>
            <p:cNvPr id="22553" name="Text Box 101"/>
            <p:cNvSpPr txBox="1">
              <a:spLocks noChangeArrowheads="1"/>
            </p:cNvSpPr>
            <p:nvPr/>
          </p:nvSpPr>
          <p:spPr bwMode="auto">
            <a:xfrm>
              <a:off x="299" y="330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4" name="Oval 102"/>
            <p:cNvSpPr>
              <a:spLocks noChangeArrowheads="1"/>
            </p:cNvSpPr>
            <p:nvPr/>
          </p:nvSpPr>
          <p:spPr bwMode="auto">
            <a:xfrm>
              <a:off x="592" y="338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5" name="Text Box 103"/>
            <p:cNvSpPr txBox="1">
              <a:spLocks noChangeArrowheads="1"/>
            </p:cNvSpPr>
            <p:nvPr/>
          </p:nvSpPr>
          <p:spPr bwMode="auto">
            <a:xfrm>
              <a:off x="465" y="313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56" name="Text Box 104"/>
            <p:cNvSpPr txBox="1">
              <a:spLocks noChangeArrowheads="1"/>
            </p:cNvSpPr>
            <p:nvPr/>
          </p:nvSpPr>
          <p:spPr bwMode="auto">
            <a:xfrm>
              <a:off x="460" y="34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57" name="Line 105"/>
            <p:cNvSpPr>
              <a:spLocks noChangeShapeType="1"/>
            </p:cNvSpPr>
            <p:nvPr/>
          </p:nvSpPr>
          <p:spPr bwMode="auto">
            <a:xfrm>
              <a:off x="723" y="3134"/>
              <a:ext cx="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107"/>
            <p:cNvSpPr>
              <a:spLocks noChangeShapeType="1"/>
            </p:cNvSpPr>
            <p:nvPr/>
          </p:nvSpPr>
          <p:spPr bwMode="auto">
            <a:xfrm>
              <a:off x="723" y="3128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Oval 108"/>
            <p:cNvSpPr>
              <a:spLocks noChangeArrowheads="1"/>
            </p:cNvSpPr>
            <p:nvPr/>
          </p:nvSpPr>
          <p:spPr bwMode="auto">
            <a:xfrm>
              <a:off x="1587" y="31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60" name="Text Box 110"/>
            <p:cNvSpPr txBox="1">
              <a:spLocks noChangeArrowheads="1"/>
            </p:cNvSpPr>
            <p:nvPr/>
          </p:nvSpPr>
          <p:spPr bwMode="auto">
            <a:xfrm>
              <a:off x="861" y="3307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61" name="Oval 111"/>
            <p:cNvSpPr>
              <a:spLocks noChangeArrowheads="1"/>
            </p:cNvSpPr>
            <p:nvPr/>
          </p:nvSpPr>
          <p:spPr bwMode="auto">
            <a:xfrm>
              <a:off x="1154" y="338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62" name="Text Box 112"/>
            <p:cNvSpPr txBox="1">
              <a:spLocks noChangeArrowheads="1"/>
            </p:cNvSpPr>
            <p:nvPr/>
          </p:nvSpPr>
          <p:spPr bwMode="auto">
            <a:xfrm>
              <a:off x="1027" y="314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63" name="Text Box 113"/>
            <p:cNvSpPr txBox="1">
              <a:spLocks noChangeArrowheads="1"/>
            </p:cNvSpPr>
            <p:nvPr/>
          </p:nvSpPr>
          <p:spPr bwMode="auto">
            <a:xfrm>
              <a:off x="1022" y="34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64" name="Line 114"/>
            <p:cNvSpPr>
              <a:spLocks noChangeShapeType="1"/>
            </p:cNvSpPr>
            <p:nvPr/>
          </p:nvSpPr>
          <p:spPr bwMode="auto">
            <a:xfrm>
              <a:off x="1285" y="3138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116"/>
            <p:cNvSpPr>
              <a:spLocks noChangeShapeType="1"/>
            </p:cNvSpPr>
            <p:nvPr/>
          </p:nvSpPr>
          <p:spPr bwMode="auto">
            <a:xfrm>
              <a:off x="715" y="3924"/>
              <a:ext cx="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Oval 117"/>
            <p:cNvSpPr>
              <a:spLocks noChangeArrowheads="1"/>
            </p:cNvSpPr>
            <p:nvPr/>
          </p:nvSpPr>
          <p:spPr bwMode="auto">
            <a:xfrm>
              <a:off x="1579" y="39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67" name="Text Box 140"/>
            <p:cNvSpPr txBox="1">
              <a:spLocks noChangeArrowheads="1"/>
            </p:cNvSpPr>
            <p:nvPr/>
          </p:nvSpPr>
          <p:spPr bwMode="auto">
            <a:xfrm>
              <a:off x="1653" y="296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68" name="Text Box 143"/>
            <p:cNvSpPr txBox="1">
              <a:spLocks noChangeArrowheads="1"/>
            </p:cNvSpPr>
            <p:nvPr/>
          </p:nvSpPr>
          <p:spPr bwMode="auto">
            <a:xfrm>
              <a:off x="1644" y="3768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149"/>
          <p:cNvGrpSpPr>
            <a:grpSpLocks/>
          </p:cNvGrpSpPr>
          <p:nvPr/>
        </p:nvGrpSpPr>
        <p:grpSpPr bwMode="auto">
          <a:xfrm>
            <a:off x="3579813" y="4649788"/>
            <a:ext cx="1924050" cy="1727200"/>
            <a:chOff x="2255" y="2729"/>
            <a:chExt cx="1212" cy="1088"/>
          </a:xfrm>
        </p:grpSpPr>
        <p:sp>
          <p:nvSpPr>
            <p:cNvPr id="22542" name="Text Box 118"/>
            <p:cNvSpPr txBox="1">
              <a:spLocks noChangeArrowheads="1"/>
            </p:cNvSpPr>
            <p:nvPr/>
          </p:nvSpPr>
          <p:spPr bwMode="auto">
            <a:xfrm>
              <a:off x="2255" y="3070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43" name="Oval 119"/>
            <p:cNvSpPr>
              <a:spLocks noChangeArrowheads="1"/>
            </p:cNvSpPr>
            <p:nvPr/>
          </p:nvSpPr>
          <p:spPr bwMode="auto">
            <a:xfrm>
              <a:off x="2548" y="315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44" name="Text Box 120"/>
            <p:cNvSpPr txBox="1">
              <a:spLocks noChangeArrowheads="1"/>
            </p:cNvSpPr>
            <p:nvPr/>
          </p:nvSpPr>
          <p:spPr bwMode="auto">
            <a:xfrm>
              <a:off x="2421" y="29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545" name="Text Box 121"/>
            <p:cNvSpPr txBox="1">
              <a:spLocks noChangeArrowheads="1"/>
            </p:cNvSpPr>
            <p:nvPr/>
          </p:nvSpPr>
          <p:spPr bwMode="auto">
            <a:xfrm>
              <a:off x="2416" y="32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546" name="Line 122"/>
            <p:cNvSpPr>
              <a:spLocks noChangeShapeType="1"/>
            </p:cNvSpPr>
            <p:nvPr/>
          </p:nvSpPr>
          <p:spPr bwMode="auto">
            <a:xfrm>
              <a:off x="2679" y="2901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23"/>
            <p:cNvSpPr>
              <a:spLocks noChangeShapeType="1"/>
            </p:cNvSpPr>
            <p:nvPr/>
          </p:nvSpPr>
          <p:spPr bwMode="auto">
            <a:xfrm>
              <a:off x="2679" y="2895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Oval 124"/>
            <p:cNvSpPr>
              <a:spLocks noChangeArrowheads="1"/>
            </p:cNvSpPr>
            <p:nvPr/>
          </p:nvSpPr>
          <p:spPr bwMode="auto">
            <a:xfrm>
              <a:off x="3133" y="28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49" name="Line 132"/>
            <p:cNvSpPr>
              <a:spLocks noChangeShapeType="1"/>
            </p:cNvSpPr>
            <p:nvPr/>
          </p:nvSpPr>
          <p:spPr bwMode="auto">
            <a:xfrm>
              <a:off x="2677" y="3685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Oval 133"/>
            <p:cNvSpPr>
              <a:spLocks noChangeArrowheads="1"/>
            </p:cNvSpPr>
            <p:nvPr/>
          </p:nvSpPr>
          <p:spPr bwMode="auto">
            <a:xfrm>
              <a:off x="3131" y="36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1" name="Text Box 141"/>
            <p:cNvSpPr txBox="1">
              <a:spLocks noChangeArrowheads="1"/>
            </p:cNvSpPr>
            <p:nvPr/>
          </p:nvSpPr>
          <p:spPr bwMode="auto">
            <a:xfrm>
              <a:off x="3166" y="2729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2" name="Text Box 144"/>
            <p:cNvSpPr txBox="1">
              <a:spLocks noChangeArrowheads="1"/>
            </p:cNvSpPr>
            <p:nvPr/>
          </p:nvSpPr>
          <p:spPr bwMode="auto">
            <a:xfrm>
              <a:off x="3173" y="3529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0" grpId="0"/>
      <p:bldP spid="111621" grpId="0"/>
      <p:bldP spid="111647" grpId="0"/>
      <p:bldP spid="111675" grpId="0"/>
      <p:bldP spid="111676" grpId="0"/>
      <p:bldP spid="111684" grpId="0" animBg="1"/>
      <p:bldP spid="1117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114550" y="3362325"/>
            <a:ext cx="5807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电流相同的理想电流源才能串联，并且每个电流源的端电压不能确定。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130300" y="3536950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串联：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96875" y="609600"/>
            <a:ext cx="847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二、理想电流源的串并联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060575" y="1220788"/>
            <a:ext cx="666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可等效成一个理想电流源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en-US" altLang="zh-CN" i="1" baseline="-25000">
                <a:ea typeface="楷体_GB2312" pitchFamily="49" charset="-122"/>
              </a:rPr>
              <a:t>S    </a:t>
            </a:r>
            <a:r>
              <a:rPr lang="zh-CN" altLang="zh-CN">
                <a:ea typeface="楷体_GB2312" pitchFamily="49" charset="-122"/>
                <a:sym typeface="Symbol" pitchFamily="18" charset="2"/>
              </a:rPr>
              <a:t>即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i="1" baseline="-2500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 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baseline="-250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Sk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093788" y="12239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并联：</a:t>
            </a:r>
          </a:p>
        </p:txBody>
      </p:sp>
      <p:sp>
        <p:nvSpPr>
          <p:cNvPr id="57392" name="AutoShape 48"/>
          <p:cNvSpPr>
            <a:spLocks noChangeArrowheads="1"/>
          </p:cNvSpPr>
          <p:nvPr/>
        </p:nvSpPr>
        <p:spPr bwMode="auto">
          <a:xfrm>
            <a:off x="4340225" y="24003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1076325" y="1692275"/>
            <a:ext cx="3211513" cy="1733550"/>
            <a:chOff x="32" y="1416"/>
            <a:chExt cx="2023" cy="1092"/>
          </a:xfrm>
        </p:grpSpPr>
        <p:sp>
          <p:nvSpPr>
            <p:cNvPr id="23606" name="Text Box 50"/>
            <p:cNvSpPr txBox="1">
              <a:spLocks noChangeArrowheads="1"/>
            </p:cNvSpPr>
            <p:nvPr/>
          </p:nvSpPr>
          <p:spPr bwMode="auto">
            <a:xfrm>
              <a:off x="287" y="1821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607" name="Line 62"/>
            <p:cNvSpPr>
              <a:spLocks noChangeShapeType="1"/>
            </p:cNvSpPr>
            <p:nvPr/>
          </p:nvSpPr>
          <p:spPr bwMode="auto">
            <a:xfrm>
              <a:off x="162" y="2376"/>
              <a:ext cx="1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Oval 63"/>
            <p:cNvSpPr>
              <a:spLocks noChangeArrowheads="1"/>
            </p:cNvSpPr>
            <p:nvPr/>
          </p:nvSpPr>
          <p:spPr bwMode="auto">
            <a:xfrm>
              <a:off x="1687" y="23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609" name="Text Box 64"/>
            <p:cNvSpPr txBox="1">
              <a:spLocks noChangeArrowheads="1"/>
            </p:cNvSpPr>
            <p:nvPr/>
          </p:nvSpPr>
          <p:spPr bwMode="auto">
            <a:xfrm>
              <a:off x="1761" y="1416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610" name="Text Box 65"/>
            <p:cNvSpPr txBox="1">
              <a:spLocks noChangeArrowheads="1"/>
            </p:cNvSpPr>
            <p:nvPr/>
          </p:nvSpPr>
          <p:spPr bwMode="auto">
            <a:xfrm>
              <a:off x="1752" y="222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611" name="Line 81"/>
            <p:cNvSpPr>
              <a:spLocks noChangeShapeType="1"/>
            </p:cNvSpPr>
            <p:nvPr/>
          </p:nvSpPr>
          <p:spPr bwMode="auto">
            <a:xfrm>
              <a:off x="169" y="1584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2" name="Group 82"/>
            <p:cNvGrpSpPr>
              <a:grpSpLocks/>
            </p:cNvGrpSpPr>
            <p:nvPr/>
          </p:nvGrpSpPr>
          <p:grpSpPr bwMode="auto">
            <a:xfrm>
              <a:off x="32" y="1692"/>
              <a:ext cx="272" cy="408"/>
              <a:chOff x="1383" y="2432"/>
              <a:chExt cx="272" cy="408"/>
            </a:xfrm>
          </p:grpSpPr>
          <p:sp>
            <p:nvSpPr>
              <p:cNvPr id="23628" name="Line 83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9" name="Oval 84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30" name="Line 85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13" name="Text Box 86"/>
            <p:cNvSpPr txBox="1">
              <a:spLocks noChangeArrowheads="1"/>
            </p:cNvSpPr>
            <p:nvPr/>
          </p:nvSpPr>
          <p:spPr bwMode="auto">
            <a:xfrm>
              <a:off x="831" y="181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614" name="Line 87"/>
            <p:cNvSpPr>
              <a:spLocks noChangeShapeType="1"/>
            </p:cNvSpPr>
            <p:nvPr/>
          </p:nvSpPr>
          <p:spPr bwMode="auto">
            <a:xfrm>
              <a:off x="713" y="1576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5" name="Group 88"/>
            <p:cNvGrpSpPr>
              <a:grpSpLocks/>
            </p:cNvGrpSpPr>
            <p:nvPr/>
          </p:nvGrpSpPr>
          <p:grpSpPr bwMode="auto">
            <a:xfrm>
              <a:off x="576" y="1684"/>
              <a:ext cx="272" cy="408"/>
              <a:chOff x="1383" y="2432"/>
              <a:chExt cx="272" cy="408"/>
            </a:xfrm>
          </p:grpSpPr>
          <p:sp>
            <p:nvSpPr>
              <p:cNvPr id="23625" name="Line 89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Oval 90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27" name="Line 91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16" name="Text Box 92"/>
            <p:cNvSpPr txBox="1">
              <a:spLocks noChangeArrowheads="1"/>
            </p:cNvSpPr>
            <p:nvPr/>
          </p:nvSpPr>
          <p:spPr bwMode="auto">
            <a:xfrm>
              <a:off x="1587" y="181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Sn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617" name="Line 93"/>
            <p:cNvSpPr>
              <a:spLocks noChangeShapeType="1"/>
            </p:cNvSpPr>
            <p:nvPr/>
          </p:nvSpPr>
          <p:spPr bwMode="auto">
            <a:xfrm>
              <a:off x="1469" y="1576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8" name="Group 94"/>
            <p:cNvGrpSpPr>
              <a:grpSpLocks/>
            </p:cNvGrpSpPr>
            <p:nvPr/>
          </p:nvGrpSpPr>
          <p:grpSpPr bwMode="auto">
            <a:xfrm>
              <a:off x="1332" y="1684"/>
              <a:ext cx="272" cy="408"/>
              <a:chOff x="1383" y="2432"/>
              <a:chExt cx="272" cy="408"/>
            </a:xfrm>
          </p:grpSpPr>
          <p:sp>
            <p:nvSpPr>
              <p:cNvPr id="23622" name="Line 9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3" name="Oval 9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24" name="Line 9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19" name="Line 98"/>
            <p:cNvSpPr>
              <a:spLocks noChangeShapeType="1"/>
            </p:cNvSpPr>
            <p:nvPr/>
          </p:nvSpPr>
          <p:spPr bwMode="auto">
            <a:xfrm>
              <a:off x="160" y="1576"/>
              <a:ext cx="1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Oval 99"/>
            <p:cNvSpPr>
              <a:spLocks noChangeArrowheads="1"/>
            </p:cNvSpPr>
            <p:nvPr/>
          </p:nvSpPr>
          <p:spPr bwMode="auto">
            <a:xfrm>
              <a:off x="1685" y="15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621" name="Text Box 100"/>
            <p:cNvSpPr txBox="1">
              <a:spLocks noChangeArrowheads="1"/>
            </p:cNvSpPr>
            <p:nvPr/>
          </p:nvSpPr>
          <p:spPr bwMode="auto">
            <a:xfrm>
              <a:off x="1074" y="181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…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5310188" y="1676400"/>
            <a:ext cx="1458912" cy="1727200"/>
            <a:chOff x="3448" y="1421"/>
            <a:chExt cx="919" cy="1088"/>
          </a:xfrm>
        </p:grpSpPr>
        <p:sp>
          <p:nvSpPr>
            <p:cNvPr id="23594" name="Line 71"/>
            <p:cNvSpPr>
              <a:spLocks noChangeShapeType="1"/>
            </p:cNvSpPr>
            <p:nvPr/>
          </p:nvSpPr>
          <p:spPr bwMode="auto">
            <a:xfrm>
              <a:off x="3579" y="1593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Line 72"/>
            <p:cNvSpPr>
              <a:spLocks noChangeShapeType="1"/>
            </p:cNvSpPr>
            <p:nvPr/>
          </p:nvSpPr>
          <p:spPr bwMode="auto">
            <a:xfrm>
              <a:off x="3579" y="1587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Oval 73"/>
            <p:cNvSpPr>
              <a:spLocks noChangeArrowheads="1"/>
            </p:cNvSpPr>
            <p:nvPr/>
          </p:nvSpPr>
          <p:spPr bwMode="auto">
            <a:xfrm>
              <a:off x="4033" y="15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97" name="Line 74"/>
            <p:cNvSpPr>
              <a:spLocks noChangeShapeType="1"/>
            </p:cNvSpPr>
            <p:nvPr/>
          </p:nvSpPr>
          <p:spPr bwMode="auto">
            <a:xfrm>
              <a:off x="3577" y="2377"/>
              <a:ext cx="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Oval 75"/>
            <p:cNvSpPr>
              <a:spLocks noChangeArrowheads="1"/>
            </p:cNvSpPr>
            <p:nvPr/>
          </p:nvSpPr>
          <p:spPr bwMode="auto">
            <a:xfrm>
              <a:off x="4031" y="23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99" name="Text Box 76"/>
            <p:cNvSpPr txBox="1">
              <a:spLocks noChangeArrowheads="1"/>
            </p:cNvSpPr>
            <p:nvPr/>
          </p:nvSpPr>
          <p:spPr bwMode="auto">
            <a:xfrm>
              <a:off x="4066" y="1421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600" name="Text Box 77"/>
            <p:cNvSpPr txBox="1">
              <a:spLocks noChangeArrowheads="1"/>
            </p:cNvSpPr>
            <p:nvPr/>
          </p:nvSpPr>
          <p:spPr bwMode="auto">
            <a:xfrm>
              <a:off x="4073" y="2221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601" name="Text Box 101"/>
            <p:cNvSpPr txBox="1">
              <a:spLocks noChangeArrowheads="1"/>
            </p:cNvSpPr>
            <p:nvPr/>
          </p:nvSpPr>
          <p:spPr bwMode="auto">
            <a:xfrm>
              <a:off x="3703" y="1817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23602" name="Group 103"/>
            <p:cNvGrpSpPr>
              <a:grpSpLocks/>
            </p:cNvGrpSpPr>
            <p:nvPr/>
          </p:nvGrpSpPr>
          <p:grpSpPr bwMode="auto">
            <a:xfrm>
              <a:off x="3448" y="1688"/>
              <a:ext cx="272" cy="408"/>
              <a:chOff x="1383" y="2432"/>
              <a:chExt cx="272" cy="408"/>
            </a:xfrm>
          </p:grpSpPr>
          <p:sp>
            <p:nvSpPr>
              <p:cNvPr id="23603" name="Line 10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Oval 10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05" name="Line 10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452" name="AutoShape 108"/>
          <p:cNvSpPr>
            <a:spLocks noChangeArrowheads="1"/>
          </p:cNvSpPr>
          <p:nvPr/>
        </p:nvSpPr>
        <p:spPr bwMode="auto">
          <a:xfrm>
            <a:off x="3997325" y="55372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8" name="Group 152"/>
          <p:cNvGrpSpPr>
            <a:grpSpLocks/>
          </p:cNvGrpSpPr>
          <p:nvPr/>
        </p:nvGrpSpPr>
        <p:grpSpPr bwMode="auto">
          <a:xfrm>
            <a:off x="1920875" y="4495800"/>
            <a:ext cx="1990725" cy="2338388"/>
            <a:chOff x="198" y="2724"/>
            <a:chExt cx="1254" cy="1473"/>
          </a:xfrm>
        </p:grpSpPr>
        <p:sp>
          <p:nvSpPr>
            <p:cNvPr id="23577" name="Line 117"/>
            <p:cNvSpPr>
              <a:spLocks noChangeShapeType="1"/>
            </p:cNvSpPr>
            <p:nvPr/>
          </p:nvSpPr>
          <p:spPr bwMode="auto">
            <a:xfrm>
              <a:off x="492" y="2897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119"/>
            <p:cNvSpPr>
              <a:spLocks noChangeShapeType="1"/>
            </p:cNvSpPr>
            <p:nvPr/>
          </p:nvSpPr>
          <p:spPr bwMode="auto">
            <a:xfrm>
              <a:off x="486" y="4056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120"/>
            <p:cNvSpPr>
              <a:spLocks noChangeShapeType="1"/>
            </p:cNvSpPr>
            <p:nvPr/>
          </p:nvSpPr>
          <p:spPr bwMode="auto">
            <a:xfrm>
              <a:off x="492" y="2891"/>
              <a:ext cx="0" cy="1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Oval 121"/>
            <p:cNvSpPr>
              <a:spLocks noChangeArrowheads="1"/>
            </p:cNvSpPr>
            <p:nvPr/>
          </p:nvSpPr>
          <p:spPr bwMode="auto">
            <a:xfrm>
              <a:off x="1086" y="287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81" name="Oval 122"/>
            <p:cNvSpPr>
              <a:spLocks noChangeArrowheads="1"/>
            </p:cNvSpPr>
            <p:nvPr/>
          </p:nvSpPr>
          <p:spPr bwMode="auto">
            <a:xfrm>
              <a:off x="1080" y="403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82" name="Text Box 123"/>
            <p:cNvSpPr txBox="1">
              <a:spLocks noChangeArrowheads="1"/>
            </p:cNvSpPr>
            <p:nvPr/>
          </p:nvSpPr>
          <p:spPr bwMode="auto">
            <a:xfrm>
              <a:off x="1158" y="272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583" name="Text Box 124"/>
            <p:cNvSpPr txBox="1">
              <a:spLocks noChangeArrowheads="1"/>
            </p:cNvSpPr>
            <p:nvPr/>
          </p:nvSpPr>
          <p:spPr bwMode="auto">
            <a:xfrm>
              <a:off x="1146" y="3909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23584" name="Group 137"/>
            <p:cNvGrpSpPr>
              <a:grpSpLocks/>
            </p:cNvGrpSpPr>
            <p:nvPr/>
          </p:nvGrpSpPr>
          <p:grpSpPr bwMode="auto">
            <a:xfrm>
              <a:off x="358" y="3028"/>
              <a:ext cx="272" cy="408"/>
              <a:chOff x="1383" y="2432"/>
              <a:chExt cx="272" cy="408"/>
            </a:xfrm>
          </p:grpSpPr>
          <p:sp>
            <p:nvSpPr>
              <p:cNvPr id="23591" name="Line 138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Oval 139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93" name="Line 140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5" name="Group 141"/>
            <p:cNvGrpSpPr>
              <a:grpSpLocks/>
            </p:cNvGrpSpPr>
            <p:nvPr/>
          </p:nvGrpSpPr>
          <p:grpSpPr bwMode="auto">
            <a:xfrm>
              <a:off x="357" y="3472"/>
              <a:ext cx="272" cy="408"/>
              <a:chOff x="1383" y="2432"/>
              <a:chExt cx="272" cy="408"/>
            </a:xfrm>
          </p:grpSpPr>
          <p:sp>
            <p:nvSpPr>
              <p:cNvPr id="23588" name="Line 142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Oval 143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90" name="Line 144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6" name="Text Box 145"/>
            <p:cNvSpPr txBox="1">
              <a:spLocks noChangeArrowheads="1"/>
            </p:cNvSpPr>
            <p:nvPr/>
          </p:nvSpPr>
          <p:spPr bwMode="auto">
            <a:xfrm>
              <a:off x="205" y="2934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587" name="Text Box 150"/>
            <p:cNvSpPr txBox="1">
              <a:spLocks noChangeArrowheads="1"/>
            </p:cNvSpPr>
            <p:nvPr/>
          </p:nvSpPr>
          <p:spPr bwMode="auto">
            <a:xfrm>
              <a:off x="198" y="339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5127625" y="4495800"/>
            <a:ext cx="1951038" cy="2325688"/>
            <a:chOff x="2086" y="2724"/>
            <a:chExt cx="1229" cy="1465"/>
          </a:xfrm>
        </p:grpSpPr>
        <p:sp>
          <p:nvSpPr>
            <p:cNvPr id="23565" name="Line 130"/>
            <p:cNvSpPr>
              <a:spLocks noChangeShapeType="1"/>
            </p:cNvSpPr>
            <p:nvPr/>
          </p:nvSpPr>
          <p:spPr bwMode="auto">
            <a:xfrm>
              <a:off x="2350" y="2895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31"/>
            <p:cNvSpPr>
              <a:spLocks noChangeShapeType="1"/>
            </p:cNvSpPr>
            <p:nvPr/>
          </p:nvSpPr>
          <p:spPr bwMode="auto">
            <a:xfrm>
              <a:off x="2344" y="4054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32"/>
            <p:cNvSpPr>
              <a:spLocks noChangeShapeType="1"/>
            </p:cNvSpPr>
            <p:nvPr/>
          </p:nvSpPr>
          <p:spPr bwMode="auto">
            <a:xfrm>
              <a:off x="2350" y="2889"/>
              <a:ext cx="0" cy="1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Oval 133"/>
            <p:cNvSpPr>
              <a:spLocks noChangeArrowheads="1"/>
            </p:cNvSpPr>
            <p:nvPr/>
          </p:nvSpPr>
          <p:spPr bwMode="auto">
            <a:xfrm>
              <a:off x="2944" y="287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69" name="Oval 134"/>
            <p:cNvSpPr>
              <a:spLocks noChangeArrowheads="1"/>
            </p:cNvSpPr>
            <p:nvPr/>
          </p:nvSpPr>
          <p:spPr bwMode="auto">
            <a:xfrm>
              <a:off x="2938" y="403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3570" name="Text Box 135"/>
            <p:cNvSpPr txBox="1">
              <a:spLocks noChangeArrowheads="1"/>
            </p:cNvSpPr>
            <p:nvPr/>
          </p:nvSpPr>
          <p:spPr bwMode="auto">
            <a:xfrm>
              <a:off x="3021" y="272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571" name="Text Box 136"/>
            <p:cNvSpPr txBox="1">
              <a:spLocks noChangeArrowheads="1"/>
            </p:cNvSpPr>
            <p:nvPr/>
          </p:nvSpPr>
          <p:spPr bwMode="auto">
            <a:xfrm>
              <a:off x="3009" y="3901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23572" name="Group 146"/>
            <p:cNvGrpSpPr>
              <a:grpSpLocks/>
            </p:cNvGrpSpPr>
            <p:nvPr/>
          </p:nvGrpSpPr>
          <p:grpSpPr bwMode="auto">
            <a:xfrm>
              <a:off x="2214" y="3226"/>
              <a:ext cx="272" cy="408"/>
              <a:chOff x="1383" y="2432"/>
              <a:chExt cx="272" cy="408"/>
            </a:xfrm>
          </p:grpSpPr>
          <p:sp>
            <p:nvSpPr>
              <p:cNvPr id="23574" name="Line 147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Oval 148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76" name="Line 149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3" name="Text Box 151"/>
            <p:cNvSpPr txBox="1">
              <a:spLocks noChangeArrowheads="1"/>
            </p:cNvSpPr>
            <p:nvPr/>
          </p:nvSpPr>
          <p:spPr bwMode="auto">
            <a:xfrm>
              <a:off x="2086" y="3091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0" grpId="0"/>
      <p:bldP spid="57346" grpId="0"/>
      <p:bldP spid="57347" grpId="0"/>
      <p:bldP spid="57351" grpId="0"/>
      <p:bldP spid="57392" grpId="0" animBg="1"/>
      <p:bldP spid="574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93688" y="592138"/>
            <a:ext cx="790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三 、电源的等效变换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71475" y="1101725"/>
            <a:ext cx="83613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实际电压源、实际电流源模型可以等效，所谓的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等效</a:t>
            </a:r>
            <a:r>
              <a:rPr lang="zh-CN" altLang="en-US">
                <a:ea typeface="楷体_GB2312" pitchFamily="49" charset="-122"/>
              </a:rPr>
              <a:t>是指两种模型的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端口电压、电流关系完全相同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即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UI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直线重合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467350" y="4464050"/>
            <a:ext cx="290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 =I</a:t>
            </a:r>
            <a:r>
              <a:rPr lang="en-US" altLang="zh-CN" baseline="-25000">
                <a:ea typeface="楷体_GB2312" pitchFamily="49" charset="-122"/>
              </a:rPr>
              <a:t>S</a:t>
            </a:r>
            <a:r>
              <a:rPr lang="en-US" altLang="zh-CN" i="1">
                <a:ea typeface="楷体_GB2312" pitchFamily="49" charset="-122"/>
              </a:rPr>
              <a:t>–U/R</a:t>
            </a:r>
            <a:r>
              <a:rPr lang="en-US" altLang="zh-CN" i="1" baseline="-25000">
                <a:ea typeface="楷体_GB2312" pitchFamily="49" charset="-122"/>
              </a:rPr>
              <a:t>P      </a:t>
            </a:r>
            <a:r>
              <a:rPr lang="en-US" altLang="zh-CN">
                <a:ea typeface="楷体_GB2312" pitchFamily="49" charset="-122"/>
              </a:rPr>
              <a:t>②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466850" y="396875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U=U</a:t>
            </a:r>
            <a:r>
              <a:rPr lang="en-US" altLang="zh-CN" baseline="-25000">
                <a:ea typeface="楷体_GB2312" pitchFamily="49" charset="-122"/>
              </a:rPr>
              <a:t>S </a:t>
            </a:r>
            <a:r>
              <a:rPr lang="en-US" altLang="zh-CN" i="1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– R</a:t>
            </a:r>
            <a:r>
              <a:rPr lang="en-US" altLang="zh-CN" baseline="-25000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485900" y="4483100"/>
            <a:ext cx="339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I=U</a:t>
            </a:r>
            <a:r>
              <a:rPr lang="en-US" altLang="zh-CN" baseline="-25000">
                <a:ea typeface="楷体_GB2312" pitchFamily="49" charset="-122"/>
              </a:rPr>
              <a:t>S</a:t>
            </a:r>
            <a:r>
              <a:rPr lang="en-US" altLang="zh-CN" i="1">
                <a:ea typeface="楷体_GB2312" pitchFamily="49" charset="-122"/>
              </a:rPr>
              <a:t>/R</a:t>
            </a:r>
            <a:r>
              <a:rPr lang="en-US" altLang="zh-CN" baseline="-25000">
                <a:ea typeface="楷体_GB2312" pitchFamily="49" charset="-122"/>
              </a:rPr>
              <a:t>S</a:t>
            </a:r>
            <a:r>
              <a:rPr lang="en-US" altLang="zh-CN" i="1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– U/R</a:t>
            </a:r>
            <a:r>
              <a:rPr lang="en-US" altLang="zh-CN" baseline="-25000">
                <a:ea typeface="楷体_GB2312" pitchFamily="49" charset="-122"/>
              </a:rPr>
              <a:t>S      </a:t>
            </a:r>
            <a:r>
              <a:rPr lang="en-US" altLang="zh-CN">
                <a:ea typeface="楷体_GB2312" pitchFamily="49" charset="-122"/>
              </a:rPr>
              <a:t>①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819150" y="5645150"/>
            <a:ext cx="468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zh-CN">
                <a:ea typeface="楷体_GB2312" pitchFamily="49" charset="-122"/>
              </a:rPr>
              <a:t>通过比较，得等效的条件：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174750" y="1978025"/>
            <a:ext cx="1778000" cy="1903413"/>
            <a:chOff x="632" y="1758"/>
            <a:chExt cx="1120" cy="1199"/>
          </a:xfrm>
        </p:grpSpPr>
        <p:sp>
          <p:nvSpPr>
            <p:cNvPr id="24607" name="Oval 65"/>
            <p:cNvSpPr>
              <a:spLocks noChangeArrowheads="1"/>
            </p:cNvSpPr>
            <p:nvPr/>
          </p:nvSpPr>
          <p:spPr bwMode="auto">
            <a:xfrm>
              <a:off x="885" y="253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08" name="Line 66"/>
            <p:cNvSpPr>
              <a:spLocks noChangeShapeType="1"/>
            </p:cNvSpPr>
            <p:nvPr/>
          </p:nvSpPr>
          <p:spPr bwMode="auto">
            <a:xfrm>
              <a:off x="1021" y="1988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Rectangle 67"/>
            <p:cNvSpPr>
              <a:spLocks noChangeArrowheads="1"/>
            </p:cNvSpPr>
            <p:nvPr/>
          </p:nvSpPr>
          <p:spPr bwMode="auto">
            <a:xfrm rot="5400000">
              <a:off x="889" y="218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10" name="Text Box 68"/>
            <p:cNvSpPr txBox="1">
              <a:spLocks noChangeArrowheads="1"/>
            </p:cNvSpPr>
            <p:nvPr/>
          </p:nvSpPr>
          <p:spPr bwMode="auto">
            <a:xfrm>
              <a:off x="766" y="232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4611" name="Text Box 69"/>
            <p:cNvSpPr txBox="1">
              <a:spLocks noChangeArrowheads="1"/>
            </p:cNvSpPr>
            <p:nvPr/>
          </p:nvSpPr>
          <p:spPr bwMode="auto">
            <a:xfrm>
              <a:off x="761" y="25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4612" name="Line 70"/>
            <p:cNvSpPr>
              <a:spLocks noChangeShapeType="1"/>
            </p:cNvSpPr>
            <p:nvPr/>
          </p:nvSpPr>
          <p:spPr bwMode="auto">
            <a:xfrm>
              <a:off x="1015" y="1988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71"/>
            <p:cNvSpPr>
              <a:spLocks noChangeShapeType="1"/>
            </p:cNvSpPr>
            <p:nvPr/>
          </p:nvSpPr>
          <p:spPr bwMode="auto">
            <a:xfrm>
              <a:off x="1015" y="2935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Oval 72"/>
            <p:cNvSpPr>
              <a:spLocks noChangeArrowheads="1"/>
            </p:cNvSpPr>
            <p:nvPr/>
          </p:nvSpPr>
          <p:spPr bwMode="auto">
            <a:xfrm>
              <a:off x="1428" y="196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15" name="Oval 73"/>
            <p:cNvSpPr>
              <a:spLocks noChangeArrowheads="1"/>
            </p:cNvSpPr>
            <p:nvPr/>
          </p:nvSpPr>
          <p:spPr bwMode="auto">
            <a:xfrm>
              <a:off x="1434" y="291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16" name="Line 74"/>
            <p:cNvSpPr>
              <a:spLocks noChangeShapeType="1"/>
            </p:cNvSpPr>
            <p:nvPr/>
          </p:nvSpPr>
          <p:spPr bwMode="auto">
            <a:xfrm>
              <a:off x="1236" y="1878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75"/>
            <p:cNvSpPr txBox="1">
              <a:spLocks noChangeArrowheads="1"/>
            </p:cNvSpPr>
            <p:nvPr/>
          </p:nvSpPr>
          <p:spPr bwMode="auto">
            <a:xfrm>
              <a:off x="1348" y="197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4618" name="Text Box 76"/>
            <p:cNvSpPr txBox="1">
              <a:spLocks noChangeArrowheads="1"/>
            </p:cNvSpPr>
            <p:nvPr/>
          </p:nvSpPr>
          <p:spPr bwMode="auto">
            <a:xfrm>
              <a:off x="1355" y="25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4619" name="Text Box 77"/>
            <p:cNvSpPr txBox="1">
              <a:spLocks noChangeArrowheads="1"/>
            </p:cNvSpPr>
            <p:nvPr/>
          </p:nvSpPr>
          <p:spPr bwMode="auto">
            <a:xfrm>
              <a:off x="1326" y="2343"/>
              <a:ext cx="2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620" name="Text Box 78"/>
            <p:cNvSpPr txBox="1">
              <a:spLocks noChangeArrowheads="1"/>
            </p:cNvSpPr>
            <p:nvPr/>
          </p:nvSpPr>
          <p:spPr bwMode="auto">
            <a:xfrm>
              <a:off x="1458" y="1758"/>
              <a:ext cx="2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621" name="Text Box 79"/>
            <p:cNvSpPr txBox="1">
              <a:spLocks noChangeArrowheads="1"/>
            </p:cNvSpPr>
            <p:nvPr/>
          </p:nvSpPr>
          <p:spPr bwMode="auto">
            <a:xfrm>
              <a:off x="632" y="251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622" name="Text Box 80"/>
            <p:cNvSpPr txBox="1">
              <a:spLocks noChangeArrowheads="1"/>
            </p:cNvSpPr>
            <p:nvPr/>
          </p:nvSpPr>
          <p:spPr bwMode="auto">
            <a:xfrm>
              <a:off x="714" y="208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3" name="Group 131"/>
          <p:cNvGrpSpPr>
            <a:grpSpLocks/>
          </p:cNvGrpSpPr>
          <p:nvPr/>
        </p:nvGrpSpPr>
        <p:grpSpPr bwMode="auto">
          <a:xfrm>
            <a:off x="5280025" y="1892300"/>
            <a:ext cx="2281238" cy="1835150"/>
            <a:chOff x="4010" y="1248"/>
            <a:chExt cx="1437" cy="1156"/>
          </a:xfrm>
        </p:grpSpPr>
        <p:sp>
          <p:nvSpPr>
            <p:cNvPr id="24589" name="Line 119"/>
            <p:cNvSpPr>
              <a:spLocks noChangeShapeType="1"/>
            </p:cNvSpPr>
            <p:nvPr/>
          </p:nvSpPr>
          <p:spPr bwMode="auto">
            <a:xfrm>
              <a:off x="4717" y="1561"/>
              <a:ext cx="0" cy="8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Rectangle 58"/>
            <p:cNvSpPr>
              <a:spLocks noChangeArrowheads="1"/>
            </p:cNvSpPr>
            <p:nvPr/>
          </p:nvSpPr>
          <p:spPr bwMode="auto">
            <a:xfrm rot="-5400000">
              <a:off x="4585" y="19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591" name="Text Box 84"/>
            <p:cNvSpPr txBox="1">
              <a:spLocks noChangeArrowheads="1"/>
            </p:cNvSpPr>
            <p:nvPr/>
          </p:nvSpPr>
          <p:spPr bwMode="auto">
            <a:xfrm>
              <a:off x="4991" y="124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592" name="Text Box 85"/>
            <p:cNvSpPr txBox="1">
              <a:spLocks noChangeArrowheads="1"/>
            </p:cNvSpPr>
            <p:nvPr/>
          </p:nvSpPr>
          <p:spPr bwMode="auto">
            <a:xfrm>
              <a:off x="4745" y="183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p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593" name="Text Box 86"/>
            <p:cNvSpPr txBox="1">
              <a:spLocks noChangeArrowheads="1"/>
            </p:cNvSpPr>
            <p:nvPr/>
          </p:nvSpPr>
          <p:spPr bwMode="auto">
            <a:xfrm>
              <a:off x="5129" y="154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+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594" name="Text Box 87"/>
            <p:cNvSpPr txBox="1">
              <a:spLocks noChangeArrowheads="1"/>
            </p:cNvSpPr>
            <p:nvPr/>
          </p:nvSpPr>
          <p:spPr bwMode="auto">
            <a:xfrm>
              <a:off x="5129" y="187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595" name="Text Box 88"/>
            <p:cNvSpPr txBox="1">
              <a:spLocks noChangeArrowheads="1"/>
            </p:cNvSpPr>
            <p:nvPr/>
          </p:nvSpPr>
          <p:spPr bwMode="auto">
            <a:xfrm>
              <a:off x="5159" y="203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_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596" name="Text Box 96"/>
            <p:cNvSpPr txBox="1">
              <a:spLocks noChangeArrowheads="1"/>
            </p:cNvSpPr>
            <p:nvPr/>
          </p:nvSpPr>
          <p:spPr bwMode="auto">
            <a:xfrm>
              <a:off x="4290" y="18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4597" name="Line 120"/>
            <p:cNvSpPr>
              <a:spLocks noChangeShapeType="1"/>
            </p:cNvSpPr>
            <p:nvPr/>
          </p:nvSpPr>
          <p:spPr bwMode="auto">
            <a:xfrm>
              <a:off x="4146" y="1562"/>
              <a:ext cx="0" cy="8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22"/>
            <p:cNvSpPr>
              <a:spLocks noChangeShapeType="1"/>
            </p:cNvSpPr>
            <p:nvPr/>
          </p:nvSpPr>
          <p:spPr bwMode="auto">
            <a:xfrm>
              <a:off x="4143" y="2382"/>
              <a:ext cx="1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9" name="Group 123"/>
            <p:cNvGrpSpPr>
              <a:grpSpLocks/>
            </p:cNvGrpSpPr>
            <p:nvPr/>
          </p:nvGrpSpPr>
          <p:grpSpPr bwMode="auto">
            <a:xfrm>
              <a:off x="4010" y="1699"/>
              <a:ext cx="272" cy="408"/>
              <a:chOff x="1383" y="2432"/>
              <a:chExt cx="272" cy="408"/>
            </a:xfrm>
          </p:grpSpPr>
          <p:sp>
            <p:nvSpPr>
              <p:cNvPr id="24604" name="Line 12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Oval 12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4606" name="Line 12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0" name="Oval 127"/>
            <p:cNvSpPr>
              <a:spLocks noChangeArrowheads="1"/>
            </p:cNvSpPr>
            <p:nvPr/>
          </p:nvSpPr>
          <p:spPr bwMode="auto">
            <a:xfrm>
              <a:off x="5225" y="23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01" name="Line 128"/>
            <p:cNvSpPr>
              <a:spLocks noChangeShapeType="1"/>
            </p:cNvSpPr>
            <p:nvPr/>
          </p:nvSpPr>
          <p:spPr bwMode="auto">
            <a:xfrm>
              <a:off x="4147" y="1564"/>
              <a:ext cx="1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Oval 129"/>
            <p:cNvSpPr>
              <a:spLocks noChangeArrowheads="1"/>
            </p:cNvSpPr>
            <p:nvPr/>
          </p:nvSpPr>
          <p:spPr bwMode="auto">
            <a:xfrm>
              <a:off x="5229" y="15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4603" name="Line 130"/>
            <p:cNvSpPr>
              <a:spLocks noChangeShapeType="1"/>
            </p:cNvSpPr>
            <p:nvPr/>
          </p:nvSpPr>
          <p:spPr bwMode="auto">
            <a:xfrm>
              <a:off x="4938" y="1494"/>
              <a:ext cx="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48" name="Text Box 132"/>
          <p:cNvSpPr txBox="1">
            <a:spLocks noChangeArrowheads="1"/>
          </p:cNvSpPr>
          <p:nvPr/>
        </p:nvSpPr>
        <p:spPr bwMode="auto">
          <a:xfrm>
            <a:off x="819150" y="5111750"/>
            <a:ext cx="811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要使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UI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直线重合，则表达式①和②必须相同。</a:t>
            </a:r>
          </a:p>
        </p:txBody>
      </p:sp>
      <p:sp>
        <p:nvSpPr>
          <p:cNvPr id="60550" name="Text Box 134"/>
          <p:cNvSpPr txBox="1">
            <a:spLocks noChangeArrowheads="1"/>
          </p:cNvSpPr>
          <p:nvPr/>
        </p:nvSpPr>
        <p:spPr bwMode="auto">
          <a:xfrm>
            <a:off x="2003425" y="621665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=U</a:t>
            </a:r>
            <a:r>
              <a:rPr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/R</a:t>
            </a:r>
            <a:r>
              <a:rPr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60551" name="Text Box 135"/>
          <p:cNvSpPr txBox="1">
            <a:spLocks noChangeArrowheads="1"/>
          </p:cNvSpPr>
          <p:nvPr/>
        </p:nvSpPr>
        <p:spPr bwMode="auto">
          <a:xfrm>
            <a:off x="4552950" y="619760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=R</a:t>
            </a:r>
            <a:r>
              <a:rPr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1" grpId="0" autoUpdateAnimBg="0"/>
      <p:bldP spid="60420" grpId="0"/>
      <p:bldP spid="60422" grpId="0"/>
      <p:bldP spid="60423" grpId="0"/>
      <p:bldP spid="60548" grpId="0"/>
      <p:bldP spid="60550" grpId="0"/>
      <p:bldP spid="605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723900" y="2711450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所谓的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等效</a:t>
            </a:r>
            <a:r>
              <a:rPr lang="zh-CN" altLang="en-US">
                <a:ea typeface="楷体_GB2312" pitchFamily="49" charset="-122"/>
              </a:rPr>
              <a:t>是对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外部电路</a:t>
            </a:r>
            <a:r>
              <a:rPr lang="zh-CN" altLang="en-US">
                <a:ea typeface="楷体_GB2312" pitchFamily="49" charset="-122"/>
              </a:rPr>
              <a:t>等效，对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内部电路</a:t>
            </a:r>
            <a:r>
              <a:rPr lang="zh-CN" altLang="en-US">
                <a:ea typeface="楷体_GB2312" pitchFamily="49" charset="-122"/>
              </a:rPr>
              <a:t>是不等效的。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57200" y="1454150"/>
            <a:ext cx="798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总结：</a:t>
            </a: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730250" y="2063750"/>
            <a:ext cx="805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(1)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方向：电流源电流方向与电压源电压方向相反。</a:t>
            </a:r>
          </a:p>
        </p:txBody>
      </p:sp>
      <p:sp>
        <p:nvSpPr>
          <p:cNvPr id="62528" name="Text Box 64"/>
          <p:cNvSpPr txBox="1">
            <a:spLocks noChangeArrowheads="1"/>
          </p:cNvSpPr>
          <p:nvPr/>
        </p:nvSpPr>
        <p:spPr bwMode="auto">
          <a:xfrm>
            <a:off x="742950" y="3378200"/>
            <a:ext cx="802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理想电压源与理想电流源不能相互等效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 autoUpdateAnimBg="0"/>
      <p:bldP spid="62479" grpId="0"/>
      <p:bldP spid="62502" grpId="0"/>
      <p:bldP spid="625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174750" y="4295775"/>
            <a:ext cx="1252538" cy="2308225"/>
            <a:chOff x="590" y="2571"/>
            <a:chExt cx="789" cy="1454"/>
          </a:xfrm>
        </p:grpSpPr>
        <p:sp>
          <p:nvSpPr>
            <p:cNvPr id="16439" name="Oval 63"/>
            <p:cNvSpPr>
              <a:spLocks noChangeArrowheads="1"/>
            </p:cNvSpPr>
            <p:nvPr/>
          </p:nvSpPr>
          <p:spPr bwMode="auto">
            <a:xfrm>
              <a:off x="590" y="2571"/>
              <a:ext cx="789" cy="116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6440" name="Text Box 67"/>
            <p:cNvSpPr txBox="1">
              <a:spLocks noChangeArrowheads="1"/>
            </p:cNvSpPr>
            <p:nvPr/>
          </p:nvSpPr>
          <p:spPr bwMode="auto">
            <a:xfrm>
              <a:off x="816" y="3737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(a)</a:t>
              </a:r>
              <a:endParaRPr lang="en-US" altLang="zh-CN">
                <a:ea typeface="楷体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867275" y="4314825"/>
            <a:ext cx="1252538" cy="2270125"/>
            <a:chOff x="2743" y="2583"/>
            <a:chExt cx="789" cy="1430"/>
          </a:xfrm>
        </p:grpSpPr>
        <p:sp>
          <p:nvSpPr>
            <p:cNvPr id="16437" name="Oval 66"/>
            <p:cNvSpPr>
              <a:spLocks noChangeArrowheads="1"/>
            </p:cNvSpPr>
            <p:nvPr/>
          </p:nvSpPr>
          <p:spPr bwMode="auto">
            <a:xfrm>
              <a:off x="2743" y="2583"/>
              <a:ext cx="789" cy="116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6438" name="Text Box 68"/>
            <p:cNvSpPr txBox="1">
              <a:spLocks noChangeArrowheads="1"/>
            </p:cNvSpPr>
            <p:nvPr/>
          </p:nvSpPr>
          <p:spPr bwMode="auto">
            <a:xfrm>
              <a:off x="2977" y="3725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(b)</a:t>
              </a:r>
              <a:endParaRPr lang="en-US" altLang="zh-CN">
                <a:ea typeface="楷体_GB2312" pitchFamily="49" charset="-122"/>
                <a:sym typeface="Symbol" pitchFamily="18" charset="2"/>
              </a:endParaRPr>
            </a:p>
          </p:txBody>
        </p:sp>
      </p:grp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111375"/>
            <a:ext cx="843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二端网络等效：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不论内部结构如何，只要它们端口具有完全相同的电压电流关系（伏安关系）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19100" y="3049588"/>
            <a:ext cx="843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>
                <a:ea typeface="楷体_GB2312" pitchFamily="49" charset="-122"/>
              </a:rPr>
              <a:t>端口处具有相同的伏安关系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仅一点不行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， 下面两个网络不等效。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04800" y="509588"/>
            <a:ext cx="843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§2-1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二端网络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的等效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变换</a:t>
            </a:r>
          </a:p>
        </p:txBody>
      </p:sp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3429000" y="4610100"/>
            <a:ext cx="13223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=1A</a:t>
            </a:r>
          </a:p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=3V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7218363" y="4610100"/>
            <a:ext cx="132238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=1A</a:t>
            </a:r>
          </a:p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=3V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49825" y="4054475"/>
            <a:ext cx="2192338" cy="1917700"/>
            <a:chOff x="2795" y="2419"/>
            <a:chExt cx="1381" cy="1208"/>
          </a:xfrm>
        </p:grpSpPr>
        <p:sp>
          <p:nvSpPr>
            <p:cNvPr id="16417" name="Line 39"/>
            <p:cNvSpPr>
              <a:spLocks noChangeShapeType="1"/>
            </p:cNvSpPr>
            <p:nvPr/>
          </p:nvSpPr>
          <p:spPr bwMode="auto">
            <a:xfrm>
              <a:off x="3892" y="2661"/>
              <a:ext cx="1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41"/>
            <p:cNvSpPr>
              <a:spLocks noChangeShapeType="1"/>
            </p:cNvSpPr>
            <p:nvPr/>
          </p:nvSpPr>
          <p:spPr bwMode="auto">
            <a:xfrm>
              <a:off x="3125" y="2658"/>
              <a:ext cx="1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47"/>
            <p:cNvSpPr>
              <a:spLocks noChangeShapeType="1"/>
            </p:cNvSpPr>
            <p:nvPr/>
          </p:nvSpPr>
          <p:spPr bwMode="auto">
            <a:xfrm>
              <a:off x="3119" y="2658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48"/>
            <p:cNvSpPr>
              <a:spLocks noChangeShapeType="1"/>
            </p:cNvSpPr>
            <p:nvPr/>
          </p:nvSpPr>
          <p:spPr bwMode="auto">
            <a:xfrm>
              <a:off x="3119" y="360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Oval 49"/>
            <p:cNvSpPr>
              <a:spLocks noChangeArrowheads="1"/>
            </p:cNvSpPr>
            <p:nvPr/>
          </p:nvSpPr>
          <p:spPr bwMode="auto">
            <a:xfrm>
              <a:off x="3532" y="263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22" name="Oval 50"/>
            <p:cNvSpPr>
              <a:spLocks noChangeArrowheads="1"/>
            </p:cNvSpPr>
            <p:nvPr/>
          </p:nvSpPr>
          <p:spPr bwMode="auto">
            <a:xfrm>
              <a:off x="3538" y="35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 rot="5400000">
              <a:off x="3754" y="30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24" name="Line 52"/>
            <p:cNvSpPr>
              <a:spLocks noChangeShapeType="1"/>
            </p:cNvSpPr>
            <p:nvPr/>
          </p:nvSpPr>
          <p:spPr bwMode="auto">
            <a:xfrm>
              <a:off x="3580" y="2661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53"/>
            <p:cNvSpPr>
              <a:spLocks noChangeShapeType="1"/>
            </p:cNvSpPr>
            <p:nvPr/>
          </p:nvSpPr>
          <p:spPr bwMode="auto">
            <a:xfrm>
              <a:off x="3581" y="3606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54"/>
            <p:cNvSpPr>
              <a:spLocks noChangeShapeType="1"/>
            </p:cNvSpPr>
            <p:nvPr/>
          </p:nvSpPr>
          <p:spPr bwMode="auto">
            <a:xfrm>
              <a:off x="3669" y="2661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Text Box 55"/>
            <p:cNvSpPr txBox="1">
              <a:spLocks noChangeArrowheads="1"/>
            </p:cNvSpPr>
            <p:nvPr/>
          </p:nvSpPr>
          <p:spPr bwMode="auto">
            <a:xfrm>
              <a:off x="3659" y="2419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28" name="Text Box 56"/>
            <p:cNvSpPr txBox="1">
              <a:spLocks noChangeArrowheads="1"/>
            </p:cNvSpPr>
            <p:nvPr/>
          </p:nvSpPr>
          <p:spPr bwMode="auto">
            <a:xfrm>
              <a:off x="3947" y="274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429" name="Text Box 57"/>
            <p:cNvSpPr txBox="1">
              <a:spLocks noChangeArrowheads="1"/>
            </p:cNvSpPr>
            <p:nvPr/>
          </p:nvSpPr>
          <p:spPr bwMode="auto">
            <a:xfrm>
              <a:off x="3948" y="30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30" name="Text Box 58"/>
            <p:cNvSpPr txBox="1">
              <a:spLocks noChangeArrowheads="1"/>
            </p:cNvSpPr>
            <p:nvPr/>
          </p:nvSpPr>
          <p:spPr bwMode="auto">
            <a:xfrm>
              <a:off x="3956" y="302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16431" name="Group 14"/>
            <p:cNvGrpSpPr>
              <a:grpSpLocks/>
            </p:cNvGrpSpPr>
            <p:nvPr/>
          </p:nvGrpSpPr>
          <p:grpSpPr bwMode="auto">
            <a:xfrm>
              <a:off x="2989" y="2869"/>
              <a:ext cx="272" cy="408"/>
              <a:chOff x="1383" y="2432"/>
              <a:chExt cx="272" cy="408"/>
            </a:xfrm>
          </p:grpSpPr>
          <p:sp>
            <p:nvSpPr>
              <p:cNvPr id="16434" name="Line 1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Oval 1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36" name="Line 1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32" name="Text Box 60"/>
            <p:cNvSpPr txBox="1">
              <a:spLocks noChangeArrowheads="1"/>
            </p:cNvSpPr>
            <p:nvPr/>
          </p:nvSpPr>
          <p:spPr bwMode="auto">
            <a:xfrm>
              <a:off x="2795" y="2793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1A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6433" name="Text Box 61"/>
            <p:cNvSpPr txBox="1">
              <a:spLocks noChangeArrowheads="1"/>
            </p:cNvSpPr>
            <p:nvPr/>
          </p:nvSpPr>
          <p:spPr bwMode="auto">
            <a:xfrm>
              <a:off x="3558" y="2993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166813" y="4057650"/>
            <a:ext cx="2322512" cy="1917700"/>
            <a:chOff x="585" y="2421"/>
            <a:chExt cx="1463" cy="1208"/>
          </a:xfrm>
        </p:grpSpPr>
        <p:sp>
          <p:nvSpPr>
            <p:cNvPr id="16396" name="Line 30"/>
            <p:cNvSpPr>
              <a:spLocks noChangeShapeType="1"/>
            </p:cNvSpPr>
            <p:nvPr/>
          </p:nvSpPr>
          <p:spPr bwMode="auto">
            <a:xfrm>
              <a:off x="1764" y="2663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861" y="32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997" y="2660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 rot="5400000">
              <a:off x="865" y="28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0" name="Text Box 19"/>
            <p:cNvSpPr txBox="1">
              <a:spLocks noChangeArrowheads="1"/>
            </p:cNvSpPr>
            <p:nvPr/>
          </p:nvSpPr>
          <p:spPr bwMode="auto">
            <a:xfrm>
              <a:off x="742" y="299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401" name="Text Box 20"/>
            <p:cNvSpPr txBox="1">
              <a:spLocks noChangeArrowheads="1"/>
            </p:cNvSpPr>
            <p:nvPr/>
          </p:nvSpPr>
          <p:spPr bwMode="auto">
            <a:xfrm>
              <a:off x="737" y="32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02" name="Text Box 21"/>
            <p:cNvSpPr txBox="1">
              <a:spLocks noChangeArrowheads="1"/>
            </p:cNvSpPr>
            <p:nvPr/>
          </p:nvSpPr>
          <p:spPr bwMode="auto">
            <a:xfrm>
              <a:off x="585" y="323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6V</a:t>
              </a:r>
            </a:p>
          </p:txBody>
        </p:sp>
        <p:sp>
          <p:nvSpPr>
            <p:cNvPr id="16403" name="Text Box 24"/>
            <p:cNvSpPr txBox="1">
              <a:spLocks noChangeArrowheads="1"/>
            </p:cNvSpPr>
            <p:nvPr/>
          </p:nvSpPr>
          <p:spPr bwMode="auto">
            <a:xfrm>
              <a:off x="663" y="2781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16404" name="Line 25"/>
            <p:cNvSpPr>
              <a:spLocks noChangeShapeType="1"/>
            </p:cNvSpPr>
            <p:nvPr/>
          </p:nvSpPr>
          <p:spPr bwMode="auto">
            <a:xfrm>
              <a:off x="991" y="2660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6"/>
            <p:cNvSpPr>
              <a:spLocks noChangeShapeType="1"/>
            </p:cNvSpPr>
            <p:nvPr/>
          </p:nvSpPr>
          <p:spPr bwMode="auto">
            <a:xfrm>
              <a:off x="991" y="3607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27"/>
            <p:cNvSpPr>
              <a:spLocks noChangeArrowheads="1"/>
            </p:cNvSpPr>
            <p:nvPr/>
          </p:nvSpPr>
          <p:spPr bwMode="auto">
            <a:xfrm>
              <a:off x="1404" y="26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7" name="Oval 28"/>
            <p:cNvSpPr>
              <a:spLocks noChangeArrowheads="1"/>
            </p:cNvSpPr>
            <p:nvPr/>
          </p:nvSpPr>
          <p:spPr bwMode="auto">
            <a:xfrm>
              <a:off x="1410" y="358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8" name="Rectangle 29"/>
            <p:cNvSpPr>
              <a:spLocks noChangeArrowheads="1"/>
            </p:cNvSpPr>
            <p:nvPr/>
          </p:nvSpPr>
          <p:spPr bwMode="auto">
            <a:xfrm rot="5400000">
              <a:off x="1626" y="308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1452" y="2663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2"/>
            <p:cNvSpPr>
              <a:spLocks noChangeShapeType="1"/>
            </p:cNvSpPr>
            <p:nvPr/>
          </p:nvSpPr>
          <p:spPr bwMode="auto">
            <a:xfrm>
              <a:off x="1453" y="3608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33"/>
            <p:cNvSpPr>
              <a:spLocks noChangeShapeType="1"/>
            </p:cNvSpPr>
            <p:nvPr/>
          </p:nvSpPr>
          <p:spPr bwMode="auto">
            <a:xfrm>
              <a:off x="1541" y="266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Text Box 34"/>
            <p:cNvSpPr txBox="1">
              <a:spLocks noChangeArrowheads="1"/>
            </p:cNvSpPr>
            <p:nvPr/>
          </p:nvSpPr>
          <p:spPr bwMode="auto">
            <a:xfrm>
              <a:off x="1531" y="2421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13" name="Text Box 35"/>
            <p:cNvSpPr txBox="1">
              <a:spLocks noChangeArrowheads="1"/>
            </p:cNvSpPr>
            <p:nvPr/>
          </p:nvSpPr>
          <p:spPr bwMode="auto">
            <a:xfrm>
              <a:off x="1819" y="274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414" name="Text Box 36"/>
            <p:cNvSpPr txBox="1">
              <a:spLocks noChangeArrowheads="1"/>
            </p:cNvSpPr>
            <p:nvPr/>
          </p:nvSpPr>
          <p:spPr bwMode="auto">
            <a:xfrm>
              <a:off x="1820" y="30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15" name="Text Box 37"/>
            <p:cNvSpPr txBox="1">
              <a:spLocks noChangeArrowheads="1"/>
            </p:cNvSpPr>
            <p:nvPr/>
          </p:nvSpPr>
          <p:spPr bwMode="auto">
            <a:xfrm>
              <a:off x="1828" y="302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16" name="Text Box 62"/>
            <p:cNvSpPr txBox="1">
              <a:spLocks noChangeArrowheads="1"/>
            </p:cNvSpPr>
            <p:nvPr/>
          </p:nvSpPr>
          <p:spPr bwMode="auto">
            <a:xfrm>
              <a:off x="1422" y="2999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09575" y="1366838"/>
            <a:ext cx="832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一、二端网络等效的概念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7" grpId="0"/>
      <p:bldP spid="110602" grpId="0"/>
      <p:bldP spid="110630" grpId="0"/>
      <p:bldP spid="110651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4" name="Oval 318"/>
          <p:cNvSpPr>
            <a:spLocks noChangeArrowheads="1"/>
          </p:cNvSpPr>
          <p:nvPr/>
        </p:nvSpPr>
        <p:spPr bwMode="auto">
          <a:xfrm>
            <a:off x="4737100" y="1524000"/>
            <a:ext cx="1103313" cy="19621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6573" name="Oval 317"/>
          <p:cNvSpPr>
            <a:spLocks noChangeArrowheads="1"/>
          </p:cNvSpPr>
          <p:nvPr/>
        </p:nvSpPr>
        <p:spPr bwMode="auto">
          <a:xfrm>
            <a:off x="220663" y="1492250"/>
            <a:ext cx="1103312" cy="19621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6347" name="Line 91"/>
          <p:cNvSpPr>
            <a:spLocks noChangeShapeType="1"/>
          </p:cNvSpPr>
          <p:nvPr/>
        </p:nvSpPr>
        <p:spPr bwMode="auto">
          <a:xfrm flipH="1">
            <a:off x="3719513" y="1492250"/>
            <a:ext cx="0" cy="19939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09550" y="762000"/>
            <a:ext cx="4291013" cy="2495550"/>
            <a:chOff x="552" y="480"/>
            <a:chExt cx="2703" cy="1572"/>
          </a:xfrm>
        </p:grpSpPr>
        <p:sp>
          <p:nvSpPr>
            <p:cNvPr id="5250" name="Text Box 48"/>
            <p:cNvSpPr txBox="1">
              <a:spLocks noChangeArrowheads="1"/>
            </p:cNvSpPr>
            <p:nvPr/>
          </p:nvSpPr>
          <p:spPr bwMode="auto">
            <a:xfrm>
              <a:off x="772" y="145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251" name="Text Box 49"/>
            <p:cNvSpPr txBox="1">
              <a:spLocks noChangeArrowheads="1"/>
            </p:cNvSpPr>
            <p:nvPr/>
          </p:nvSpPr>
          <p:spPr bwMode="auto">
            <a:xfrm>
              <a:off x="772" y="17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252" name="Oval 50"/>
            <p:cNvSpPr>
              <a:spLocks noChangeArrowheads="1"/>
            </p:cNvSpPr>
            <p:nvPr/>
          </p:nvSpPr>
          <p:spPr bwMode="auto">
            <a:xfrm>
              <a:off x="895" y="166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253" name="Line 65"/>
            <p:cNvSpPr>
              <a:spLocks noChangeShapeType="1"/>
            </p:cNvSpPr>
            <p:nvPr/>
          </p:nvSpPr>
          <p:spPr bwMode="auto">
            <a:xfrm>
              <a:off x="1027" y="2046"/>
              <a:ext cx="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" name="Line 66"/>
            <p:cNvSpPr>
              <a:spLocks noChangeShapeType="1"/>
            </p:cNvSpPr>
            <p:nvPr/>
          </p:nvSpPr>
          <p:spPr bwMode="auto">
            <a:xfrm>
              <a:off x="2027" y="881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5" name="Line 67"/>
            <p:cNvSpPr>
              <a:spLocks noChangeShapeType="1"/>
            </p:cNvSpPr>
            <p:nvPr/>
          </p:nvSpPr>
          <p:spPr bwMode="auto">
            <a:xfrm>
              <a:off x="2680" y="881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6" name="Line 70"/>
            <p:cNvSpPr>
              <a:spLocks noChangeShapeType="1"/>
            </p:cNvSpPr>
            <p:nvPr/>
          </p:nvSpPr>
          <p:spPr bwMode="auto">
            <a:xfrm flipH="1">
              <a:off x="1033" y="1088"/>
              <a:ext cx="3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7" name="Line 71"/>
            <p:cNvSpPr>
              <a:spLocks noChangeShapeType="1"/>
            </p:cNvSpPr>
            <p:nvPr/>
          </p:nvSpPr>
          <p:spPr bwMode="auto">
            <a:xfrm flipV="1">
              <a:off x="1036" y="1094"/>
              <a:ext cx="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8" name="Line 72"/>
            <p:cNvSpPr>
              <a:spLocks noChangeShapeType="1"/>
            </p:cNvSpPr>
            <p:nvPr/>
          </p:nvSpPr>
          <p:spPr bwMode="auto">
            <a:xfrm flipV="1">
              <a:off x="2680" y="1088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9" name="Line 74"/>
            <p:cNvSpPr>
              <a:spLocks noChangeShapeType="1"/>
            </p:cNvSpPr>
            <p:nvPr/>
          </p:nvSpPr>
          <p:spPr bwMode="auto">
            <a:xfrm>
              <a:off x="1448" y="122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0" name="Line 75"/>
            <p:cNvSpPr>
              <a:spLocks noChangeShapeType="1"/>
            </p:cNvSpPr>
            <p:nvPr/>
          </p:nvSpPr>
          <p:spPr bwMode="auto">
            <a:xfrm flipV="1">
              <a:off x="1448" y="1226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1" name="Line 77"/>
            <p:cNvSpPr>
              <a:spLocks noChangeShapeType="1"/>
            </p:cNvSpPr>
            <p:nvPr/>
          </p:nvSpPr>
          <p:spPr bwMode="auto">
            <a:xfrm flipV="1">
              <a:off x="1442" y="1898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2" name="Line 78"/>
            <p:cNvSpPr>
              <a:spLocks noChangeShapeType="1"/>
            </p:cNvSpPr>
            <p:nvPr/>
          </p:nvSpPr>
          <p:spPr bwMode="auto">
            <a:xfrm>
              <a:off x="1654" y="1898"/>
              <a:ext cx="0" cy="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" name="Line 79"/>
            <p:cNvSpPr>
              <a:spLocks noChangeShapeType="1"/>
            </p:cNvSpPr>
            <p:nvPr/>
          </p:nvSpPr>
          <p:spPr bwMode="auto">
            <a:xfrm>
              <a:off x="1644" y="1094"/>
              <a:ext cx="0" cy="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" name="Line 80"/>
            <p:cNvSpPr>
              <a:spLocks noChangeShapeType="1"/>
            </p:cNvSpPr>
            <p:nvPr/>
          </p:nvSpPr>
          <p:spPr bwMode="auto">
            <a:xfrm flipV="1">
              <a:off x="2025" y="1298"/>
              <a:ext cx="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" name="Line 81"/>
            <p:cNvSpPr>
              <a:spLocks noChangeShapeType="1"/>
            </p:cNvSpPr>
            <p:nvPr/>
          </p:nvSpPr>
          <p:spPr bwMode="auto">
            <a:xfrm flipV="1">
              <a:off x="2025" y="886"/>
              <a:ext cx="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6" name="Line 82"/>
            <p:cNvSpPr>
              <a:spLocks noChangeShapeType="1"/>
            </p:cNvSpPr>
            <p:nvPr/>
          </p:nvSpPr>
          <p:spPr bwMode="auto">
            <a:xfrm flipH="1">
              <a:off x="2875" y="1080"/>
              <a:ext cx="3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" name="Rectangle 56"/>
            <p:cNvSpPr>
              <a:spLocks noChangeArrowheads="1"/>
            </p:cNvSpPr>
            <p:nvPr/>
          </p:nvSpPr>
          <p:spPr bwMode="auto">
            <a:xfrm rot="-5400000">
              <a:off x="899" y="13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5268" name="Group 51"/>
            <p:cNvGrpSpPr>
              <a:grpSpLocks/>
            </p:cNvGrpSpPr>
            <p:nvPr/>
          </p:nvGrpSpPr>
          <p:grpSpPr bwMode="auto">
            <a:xfrm>
              <a:off x="1315" y="1290"/>
              <a:ext cx="272" cy="408"/>
              <a:chOff x="1383" y="2432"/>
              <a:chExt cx="272" cy="408"/>
            </a:xfrm>
          </p:grpSpPr>
          <p:sp>
            <p:nvSpPr>
              <p:cNvPr id="5286" name="Line 52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7" name="Oval 53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88" name="Line 54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9" name="Line 76"/>
            <p:cNvSpPr>
              <a:spLocks noChangeShapeType="1"/>
            </p:cNvSpPr>
            <p:nvPr/>
          </p:nvSpPr>
          <p:spPr bwMode="auto">
            <a:xfrm>
              <a:off x="1862" y="122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" name="Rectangle 57"/>
            <p:cNvSpPr>
              <a:spLocks noChangeArrowheads="1"/>
            </p:cNvSpPr>
            <p:nvPr/>
          </p:nvSpPr>
          <p:spPr bwMode="auto">
            <a:xfrm rot="-5400000">
              <a:off x="1730" y="15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271" name="Rectangle 55"/>
            <p:cNvSpPr>
              <a:spLocks noChangeArrowheads="1"/>
            </p:cNvSpPr>
            <p:nvPr/>
          </p:nvSpPr>
          <p:spPr bwMode="auto">
            <a:xfrm>
              <a:off x="2222" y="125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5272" name="Group 61"/>
            <p:cNvGrpSpPr>
              <a:grpSpLocks/>
            </p:cNvGrpSpPr>
            <p:nvPr/>
          </p:nvGrpSpPr>
          <p:grpSpPr bwMode="auto">
            <a:xfrm>
              <a:off x="2087" y="750"/>
              <a:ext cx="408" cy="272"/>
              <a:chOff x="2517" y="2568"/>
              <a:chExt cx="408" cy="272"/>
            </a:xfrm>
          </p:grpSpPr>
          <p:sp>
            <p:nvSpPr>
              <p:cNvPr id="5283" name="Line 62"/>
              <p:cNvSpPr>
                <a:spLocks noChangeShapeType="1"/>
              </p:cNvSpPr>
              <p:nvPr/>
            </p:nvSpPr>
            <p:spPr bwMode="auto">
              <a:xfrm>
                <a:off x="2517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4" name="Oval 63"/>
              <p:cNvSpPr>
                <a:spLocks noChangeArrowheads="1"/>
              </p:cNvSpPr>
              <p:nvPr/>
            </p:nvSpPr>
            <p:spPr bwMode="auto">
              <a:xfrm>
                <a:off x="265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85" name="Line 64"/>
              <p:cNvSpPr>
                <a:spLocks noChangeShapeType="1"/>
              </p:cNvSpPr>
              <p:nvPr/>
            </p:nvSpPr>
            <p:spPr bwMode="auto">
              <a:xfrm>
                <a:off x="278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73" name="Rectangle 58"/>
            <p:cNvSpPr>
              <a:spLocks noChangeArrowheads="1"/>
            </p:cNvSpPr>
            <p:nvPr/>
          </p:nvSpPr>
          <p:spPr bwMode="auto">
            <a:xfrm rot="-5400000">
              <a:off x="2739" y="15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274" name="Text Box 83"/>
            <p:cNvSpPr txBox="1">
              <a:spLocks noChangeArrowheads="1"/>
            </p:cNvSpPr>
            <p:nvPr/>
          </p:nvSpPr>
          <p:spPr bwMode="auto">
            <a:xfrm>
              <a:off x="630" y="119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75" name="Text Box 85"/>
            <p:cNvSpPr txBox="1">
              <a:spLocks noChangeArrowheads="1"/>
            </p:cNvSpPr>
            <p:nvPr/>
          </p:nvSpPr>
          <p:spPr bwMode="auto">
            <a:xfrm>
              <a:off x="1880" y="140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76" name="Text Box 86"/>
            <p:cNvSpPr txBox="1">
              <a:spLocks noChangeArrowheads="1"/>
            </p:cNvSpPr>
            <p:nvPr/>
          </p:nvSpPr>
          <p:spPr bwMode="auto">
            <a:xfrm>
              <a:off x="2180" y="128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77" name="Text Box 87"/>
            <p:cNvSpPr txBox="1">
              <a:spLocks noChangeArrowheads="1"/>
            </p:cNvSpPr>
            <p:nvPr/>
          </p:nvSpPr>
          <p:spPr bwMode="auto">
            <a:xfrm>
              <a:off x="2895" y="144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7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278" name="Text Box 88"/>
            <p:cNvSpPr txBox="1">
              <a:spLocks noChangeArrowheads="1"/>
            </p:cNvSpPr>
            <p:nvPr/>
          </p:nvSpPr>
          <p:spPr bwMode="auto">
            <a:xfrm>
              <a:off x="2160" y="48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2A</a:t>
              </a:r>
            </a:p>
          </p:txBody>
        </p:sp>
        <p:sp>
          <p:nvSpPr>
            <p:cNvPr id="5279" name="Text Box 89"/>
            <p:cNvSpPr txBox="1">
              <a:spLocks noChangeArrowheads="1"/>
            </p:cNvSpPr>
            <p:nvPr/>
          </p:nvSpPr>
          <p:spPr bwMode="auto">
            <a:xfrm>
              <a:off x="552" y="16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6V</a:t>
              </a:r>
            </a:p>
          </p:txBody>
        </p:sp>
        <p:sp>
          <p:nvSpPr>
            <p:cNvPr id="5280" name="Text Box 90"/>
            <p:cNvSpPr txBox="1">
              <a:spLocks noChangeArrowheads="1"/>
            </p:cNvSpPr>
            <p:nvPr/>
          </p:nvSpPr>
          <p:spPr bwMode="auto">
            <a:xfrm>
              <a:off x="1118" y="119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6A</a:t>
              </a:r>
            </a:p>
          </p:txBody>
        </p:sp>
        <p:sp>
          <p:nvSpPr>
            <p:cNvPr id="5281" name="Line 92"/>
            <p:cNvSpPr>
              <a:spLocks noChangeShapeType="1"/>
            </p:cNvSpPr>
            <p:nvPr/>
          </p:nvSpPr>
          <p:spPr bwMode="auto">
            <a:xfrm rot="5400000">
              <a:off x="2833" y="131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2" name="Text Box 93"/>
            <p:cNvSpPr txBox="1">
              <a:spLocks noChangeArrowheads="1"/>
            </p:cNvSpPr>
            <p:nvPr/>
          </p:nvSpPr>
          <p:spPr bwMode="auto">
            <a:xfrm>
              <a:off x="2932" y="117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5127" name="Rectangle 95"/>
          <p:cNvSpPr>
            <a:spLocks noChangeArrowheads="1"/>
          </p:cNvSpPr>
          <p:nvPr/>
        </p:nvSpPr>
        <p:spPr bwMode="auto">
          <a:xfrm>
            <a:off x="223838" y="4381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例：求图中所示电路中电流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6392" name="AutoShape 136"/>
          <p:cNvSpPr>
            <a:spLocks noChangeArrowheads="1"/>
          </p:cNvSpPr>
          <p:nvPr/>
        </p:nvSpPr>
        <p:spPr bwMode="auto">
          <a:xfrm>
            <a:off x="4314825" y="1609725"/>
            <a:ext cx="595313" cy="266700"/>
          </a:xfrm>
          <a:prstGeom prst="rightArrow">
            <a:avLst>
              <a:gd name="adj1" fmla="val 50000"/>
              <a:gd name="adj2" fmla="val 558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5" name="Group 316"/>
          <p:cNvGrpSpPr>
            <a:grpSpLocks/>
          </p:cNvGrpSpPr>
          <p:nvPr/>
        </p:nvGrpSpPr>
        <p:grpSpPr bwMode="auto">
          <a:xfrm>
            <a:off x="4481513" y="749300"/>
            <a:ext cx="4662487" cy="2501900"/>
            <a:chOff x="2823" y="304"/>
            <a:chExt cx="2937" cy="1576"/>
          </a:xfrm>
        </p:grpSpPr>
        <p:sp>
          <p:nvSpPr>
            <p:cNvPr id="5204" name="Text Box 148"/>
            <p:cNvSpPr txBox="1">
              <a:spLocks noChangeArrowheads="1"/>
            </p:cNvSpPr>
            <p:nvPr/>
          </p:nvSpPr>
          <p:spPr bwMode="auto">
            <a:xfrm>
              <a:off x="2823" y="102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3A</a:t>
              </a:r>
            </a:p>
          </p:txBody>
        </p:sp>
        <p:grpSp>
          <p:nvGrpSpPr>
            <p:cNvPr id="5205" name="Group 150"/>
            <p:cNvGrpSpPr>
              <a:grpSpLocks/>
            </p:cNvGrpSpPr>
            <p:nvPr/>
          </p:nvGrpSpPr>
          <p:grpSpPr bwMode="auto">
            <a:xfrm>
              <a:off x="3020" y="304"/>
              <a:ext cx="2740" cy="1576"/>
              <a:chOff x="3020" y="472"/>
              <a:chExt cx="2740" cy="1576"/>
            </a:xfrm>
          </p:grpSpPr>
          <p:sp>
            <p:nvSpPr>
              <p:cNvPr id="5206" name="Line 100"/>
              <p:cNvSpPr>
                <a:spLocks noChangeShapeType="1"/>
              </p:cNvSpPr>
              <p:nvPr/>
            </p:nvSpPr>
            <p:spPr bwMode="auto">
              <a:xfrm>
                <a:off x="3349" y="2038"/>
                <a:ext cx="20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Line 101"/>
              <p:cNvSpPr>
                <a:spLocks noChangeShapeType="1"/>
              </p:cNvSpPr>
              <p:nvPr/>
            </p:nvSpPr>
            <p:spPr bwMode="auto">
              <a:xfrm>
                <a:off x="4532" y="873"/>
                <a:ext cx="0" cy="4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Line 102"/>
              <p:cNvSpPr>
                <a:spLocks noChangeShapeType="1"/>
              </p:cNvSpPr>
              <p:nvPr/>
            </p:nvSpPr>
            <p:spPr bwMode="auto">
              <a:xfrm>
                <a:off x="5185" y="873"/>
                <a:ext cx="0" cy="4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Line 104"/>
              <p:cNvSpPr>
                <a:spLocks noChangeShapeType="1"/>
              </p:cNvSpPr>
              <p:nvPr/>
            </p:nvSpPr>
            <p:spPr bwMode="auto">
              <a:xfrm>
                <a:off x="3343" y="1080"/>
                <a:ext cx="117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Line 105"/>
              <p:cNvSpPr>
                <a:spLocks noChangeShapeType="1"/>
              </p:cNvSpPr>
              <p:nvPr/>
            </p:nvSpPr>
            <p:spPr bwMode="auto">
              <a:xfrm flipV="1">
                <a:off x="5185" y="1080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1" name="Line 106"/>
              <p:cNvSpPr>
                <a:spLocks noChangeShapeType="1"/>
              </p:cNvSpPr>
              <p:nvPr/>
            </p:nvSpPr>
            <p:spPr bwMode="auto">
              <a:xfrm>
                <a:off x="3953" y="121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" name="Line 107"/>
              <p:cNvSpPr>
                <a:spLocks noChangeShapeType="1"/>
              </p:cNvSpPr>
              <p:nvPr/>
            </p:nvSpPr>
            <p:spPr bwMode="auto">
              <a:xfrm flipV="1">
                <a:off x="3953" y="1218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Line 108"/>
              <p:cNvSpPr>
                <a:spLocks noChangeShapeType="1"/>
              </p:cNvSpPr>
              <p:nvPr/>
            </p:nvSpPr>
            <p:spPr bwMode="auto">
              <a:xfrm flipV="1">
                <a:off x="3947" y="1890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Line 109"/>
              <p:cNvSpPr>
                <a:spLocks noChangeShapeType="1"/>
              </p:cNvSpPr>
              <p:nvPr/>
            </p:nvSpPr>
            <p:spPr bwMode="auto">
              <a:xfrm>
                <a:off x="4159" y="1890"/>
                <a:ext cx="0" cy="1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Line 110"/>
              <p:cNvSpPr>
                <a:spLocks noChangeShapeType="1"/>
              </p:cNvSpPr>
              <p:nvPr/>
            </p:nvSpPr>
            <p:spPr bwMode="auto">
              <a:xfrm>
                <a:off x="4149" y="1086"/>
                <a:ext cx="0" cy="1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Line 111"/>
              <p:cNvSpPr>
                <a:spLocks noChangeShapeType="1"/>
              </p:cNvSpPr>
              <p:nvPr/>
            </p:nvSpPr>
            <p:spPr bwMode="auto">
              <a:xfrm flipV="1">
                <a:off x="4530" y="1290"/>
                <a:ext cx="6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Line 112"/>
              <p:cNvSpPr>
                <a:spLocks noChangeShapeType="1"/>
              </p:cNvSpPr>
              <p:nvPr/>
            </p:nvSpPr>
            <p:spPr bwMode="auto">
              <a:xfrm flipV="1">
                <a:off x="4530" y="878"/>
                <a:ext cx="6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Line 113"/>
              <p:cNvSpPr>
                <a:spLocks noChangeShapeType="1"/>
              </p:cNvSpPr>
              <p:nvPr/>
            </p:nvSpPr>
            <p:spPr bwMode="auto">
              <a:xfrm flipH="1">
                <a:off x="5380" y="1072"/>
                <a:ext cx="3" cy="9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19" name="Group 115"/>
              <p:cNvGrpSpPr>
                <a:grpSpLocks/>
              </p:cNvGrpSpPr>
              <p:nvPr/>
            </p:nvGrpSpPr>
            <p:grpSpPr bwMode="auto">
              <a:xfrm>
                <a:off x="3820" y="1282"/>
                <a:ext cx="272" cy="408"/>
                <a:chOff x="1383" y="2432"/>
                <a:chExt cx="272" cy="408"/>
              </a:xfrm>
            </p:grpSpPr>
            <p:sp>
              <p:nvSpPr>
                <p:cNvPr id="5247" name="Line 116"/>
                <p:cNvSpPr>
                  <a:spLocks noChangeShapeType="1"/>
                </p:cNvSpPr>
                <p:nvPr/>
              </p:nvSpPr>
              <p:spPr bwMode="auto">
                <a:xfrm rot="5400000">
                  <a:off x="1451" y="2500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8" name="Oval 117"/>
                <p:cNvSpPr>
                  <a:spLocks noChangeArrowheads="1"/>
                </p:cNvSpPr>
                <p:nvPr/>
              </p:nvSpPr>
              <p:spPr bwMode="auto">
                <a:xfrm rot="5400000">
                  <a:off x="1383" y="2568"/>
                  <a:ext cx="272" cy="272"/>
                </a:xfrm>
                <a:prstGeom prst="ellipse">
                  <a:avLst/>
                </a:prstGeom>
                <a:solidFill>
                  <a:srgbClr val="00FFFF"/>
                </a:solidFill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249" name="Line 118"/>
                <p:cNvSpPr>
                  <a:spLocks noChangeShapeType="1"/>
                </p:cNvSpPr>
                <p:nvPr/>
              </p:nvSpPr>
              <p:spPr bwMode="auto">
                <a:xfrm rot="5400000">
                  <a:off x="1519" y="256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0" name="Line 119"/>
              <p:cNvSpPr>
                <a:spLocks noChangeShapeType="1"/>
              </p:cNvSpPr>
              <p:nvPr/>
            </p:nvSpPr>
            <p:spPr bwMode="auto">
              <a:xfrm>
                <a:off x="4367" y="121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Rectangle 120"/>
              <p:cNvSpPr>
                <a:spLocks noChangeArrowheads="1"/>
              </p:cNvSpPr>
              <p:nvPr/>
            </p:nvSpPr>
            <p:spPr bwMode="auto">
              <a:xfrm rot="-5400000">
                <a:off x="4235" y="1496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22" name="Rectangle 121"/>
              <p:cNvSpPr>
                <a:spLocks noChangeArrowheads="1"/>
              </p:cNvSpPr>
              <p:nvPr/>
            </p:nvSpPr>
            <p:spPr bwMode="auto">
              <a:xfrm>
                <a:off x="4727" y="1247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5223" name="Group 122"/>
              <p:cNvGrpSpPr>
                <a:grpSpLocks/>
              </p:cNvGrpSpPr>
              <p:nvPr/>
            </p:nvGrpSpPr>
            <p:grpSpPr bwMode="auto">
              <a:xfrm>
                <a:off x="4592" y="742"/>
                <a:ext cx="408" cy="272"/>
                <a:chOff x="2517" y="2568"/>
                <a:chExt cx="408" cy="272"/>
              </a:xfrm>
            </p:grpSpPr>
            <p:sp>
              <p:nvSpPr>
                <p:cNvPr id="5244" name="Line 123"/>
                <p:cNvSpPr>
                  <a:spLocks noChangeShapeType="1"/>
                </p:cNvSpPr>
                <p:nvPr/>
              </p:nvSpPr>
              <p:spPr bwMode="auto">
                <a:xfrm>
                  <a:off x="2517" y="2704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5" name="Oval 124"/>
                <p:cNvSpPr>
                  <a:spLocks noChangeArrowheads="1"/>
                </p:cNvSpPr>
                <p:nvPr/>
              </p:nvSpPr>
              <p:spPr bwMode="auto">
                <a:xfrm>
                  <a:off x="2653" y="2568"/>
                  <a:ext cx="272" cy="272"/>
                </a:xfrm>
                <a:prstGeom prst="ellipse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246" name="Line 125"/>
                <p:cNvSpPr>
                  <a:spLocks noChangeShapeType="1"/>
                </p:cNvSpPr>
                <p:nvPr/>
              </p:nvSpPr>
              <p:spPr bwMode="auto">
                <a:xfrm>
                  <a:off x="2789" y="256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4" name="Rectangle 126"/>
              <p:cNvSpPr>
                <a:spLocks noChangeArrowheads="1"/>
              </p:cNvSpPr>
              <p:nvPr/>
            </p:nvSpPr>
            <p:spPr bwMode="auto">
              <a:xfrm rot="-5400000">
                <a:off x="5244" y="1544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25" name="Text Box 128"/>
              <p:cNvSpPr txBox="1">
                <a:spLocks noChangeArrowheads="1"/>
              </p:cNvSpPr>
              <p:nvPr/>
            </p:nvSpPr>
            <p:spPr bwMode="auto">
              <a:xfrm>
                <a:off x="4385" y="1392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2</a:t>
                </a:r>
                <a:r>
                  <a:rPr lang="en-US" altLang="zh-CN"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5226" name="Text Box 129"/>
              <p:cNvSpPr txBox="1">
                <a:spLocks noChangeArrowheads="1"/>
              </p:cNvSpPr>
              <p:nvPr/>
            </p:nvSpPr>
            <p:spPr bwMode="auto">
              <a:xfrm>
                <a:off x="4685" y="1272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2</a:t>
                </a:r>
                <a:r>
                  <a:rPr lang="en-US" altLang="zh-CN"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5227" name="Text Box 130"/>
              <p:cNvSpPr txBox="1">
                <a:spLocks noChangeArrowheads="1"/>
              </p:cNvSpPr>
              <p:nvPr/>
            </p:nvSpPr>
            <p:spPr bwMode="auto">
              <a:xfrm>
                <a:off x="5400" y="1440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7</a:t>
                </a:r>
                <a:r>
                  <a:rPr lang="en-US" altLang="zh-CN"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5228" name="Text Box 131"/>
              <p:cNvSpPr txBox="1">
                <a:spLocks noChangeArrowheads="1"/>
              </p:cNvSpPr>
              <p:nvPr/>
            </p:nvSpPr>
            <p:spPr bwMode="auto">
              <a:xfrm>
                <a:off x="4665" y="47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2A</a:t>
                </a:r>
              </a:p>
            </p:txBody>
          </p:sp>
          <p:sp>
            <p:nvSpPr>
              <p:cNvPr id="5229" name="Text Box 133"/>
              <p:cNvSpPr txBox="1">
                <a:spLocks noChangeArrowheads="1"/>
              </p:cNvSpPr>
              <p:nvPr/>
            </p:nvSpPr>
            <p:spPr bwMode="auto">
              <a:xfrm>
                <a:off x="3623" y="118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6A</a:t>
                </a:r>
              </a:p>
            </p:txBody>
          </p:sp>
          <p:sp>
            <p:nvSpPr>
              <p:cNvPr id="5230" name="Line 134"/>
              <p:cNvSpPr>
                <a:spLocks noChangeShapeType="1"/>
              </p:cNvSpPr>
              <p:nvPr/>
            </p:nvSpPr>
            <p:spPr bwMode="auto">
              <a:xfrm rot="5400000">
                <a:off x="5338" y="130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" name="Text Box 135"/>
              <p:cNvSpPr txBox="1">
                <a:spLocks noChangeArrowheads="1"/>
              </p:cNvSpPr>
              <p:nvPr/>
            </p:nvSpPr>
            <p:spPr bwMode="auto">
              <a:xfrm>
                <a:off x="5437" y="117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i="1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5232" name="Line 137"/>
              <p:cNvSpPr>
                <a:spLocks noChangeShapeType="1"/>
              </p:cNvSpPr>
              <p:nvPr/>
            </p:nvSpPr>
            <p:spPr bwMode="auto">
              <a:xfrm>
                <a:off x="3153" y="122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Line 138"/>
              <p:cNvSpPr>
                <a:spLocks noChangeShapeType="1"/>
              </p:cNvSpPr>
              <p:nvPr/>
            </p:nvSpPr>
            <p:spPr bwMode="auto">
              <a:xfrm flipV="1">
                <a:off x="3153" y="1228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4" name="Line 139"/>
              <p:cNvSpPr>
                <a:spLocks noChangeShapeType="1"/>
              </p:cNvSpPr>
              <p:nvPr/>
            </p:nvSpPr>
            <p:spPr bwMode="auto">
              <a:xfrm flipV="1">
                <a:off x="3147" y="1900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5" name="Line 140"/>
              <p:cNvSpPr>
                <a:spLocks noChangeShapeType="1"/>
              </p:cNvSpPr>
              <p:nvPr/>
            </p:nvSpPr>
            <p:spPr bwMode="auto">
              <a:xfrm>
                <a:off x="3359" y="1900"/>
                <a:ext cx="0" cy="1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6" name="Line 141"/>
              <p:cNvSpPr>
                <a:spLocks noChangeShapeType="1"/>
              </p:cNvSpPr>
              <p:nvPr/>
            </p:nvSpPr>
            <p:spPr bwMode="auto">
              <a:xfrm>
                <a:off x="3343" y="1072"/>
                <a:ext cx="6" cy="1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37" name="Group 142"/>
              <p:cNvGrpSpPr>
                <a:grpSpLocks/>
              </p:cNvGrpSpPr>
              <p:nvPr/>
            </p:nvGrpSpPr>
            <p:grpSpPr bwMode="auto">
              <a:xfrm>
                <a:off x="3020" y="1292"/>
                <a:ext cx="272" cy="408"/>
                <a:chOff x="1383" y="2432"/>
                <a:chExt cx="272" cy="408"/>
              </a:xfrm>
            </p:grpSpPr>
            <p:sp>
              <p:nvSpPr>
                <p:cNvPr id="5241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1451" y="2500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2" name="Oval 144"/>
                <p:cNvSpPr>
                  <a:spLocks noChangeArrowheads="1"/>
                </p:cNvSpPr>
                <p:nvPr/>
              </p:nvSpPr>
              <p:spPr bwMode="auto">
                <a:xfrm rot="5400000">
                  <a:off x="1383" y="2568"/>
                  <a:ext cx="272" cy="272"/>
                </a:xfrm>
                <a:prstGeom prst="ellipse">
                  <a:avLst/>
                </a:prstGeom>
                <a:solidFill>
                  <a:srgbClr val="00FFFF"/>
                </a:solidFill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243" name="Line 145"/>
                <p:cNvSpPr>
                  <a:spLocks noChangeShapeType="1"/>
                </p:cNvSpPr>
                <p:nvPr/>
              </p:nvSpPr>
              <p:spPr bwMode="auto">
                <a:xfrm rot="5400000">
                  <a:off x="1519" y="256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38" name="Line 146"/>
              <p:cNvSpPr>
                <a:spLocks noChangeShapeType="1"/>
              </p:cNvSpPr>
              <p:nvPr/>
            </p:nvSpPr>
            <p:spPr bwMode="auto">
              <a:xfrm>
                <a:off x="3567" y="122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9" name="Rectangle 147"/>
              <p:cNvSpPr>
                <a:spLocks noChangeArrowheads="1"/>
              </p:cNvSpPr>
              <p:nvPr/>
            </p:nvSpPr>
            <p:spPr bwMode="auto">
              <a:xfrm rot="-5400000">
                <a:off x="3435" y="1506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40" name="Text Box 149"/>
              <p:cNvSpPr txBox="1">
                <a:spLocks noChangeArrowheads="1"/>
              </p:cNvSpPr>
              <p:nvPr/>
            </p:nvSpPr>
            <p:spPr bwMode="auto">
              <a:xfrm>
                <a:off x="3213" y="1192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2</a:t>
                </a:r>
                <a:r>
                  <a:rPr lang="en-US" altLang="zh-CN"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10" name="Group 235"/>
          <p:cNvGrpSpPr>
            <a:grpSpLocks/>
          </p:cNvGrpSpPr>
          <p:nvPr/>
        </p:nvGrpSpPr>
        <p:grpSpPr bwMode="auto">
          <a:xfrm>
            <a:off x="5738813" y="3346450"/>
            <a:ext cx="3411537" cy="2486025"/>
            <a:chOff x="3615" y="2168"/>
            <a:chExt cx="2149" cy="1566"/>
          </a:xfrm>
        </p:grpSpPr>
        <p:sp>
          <p:nvSpPr>
            <p:cNvPr id="5172" name="Text Box 182"/>
            <p:cNvSpPr txBox="1">
              <a:spLocks noChangeArrowheads="1"/>
            </p:cNvSpPr>
            <p:nvPr/>
          </p:nvSpPr>
          <p:spPr bwMode="auto">
            <a:xfrm>
              <a:off x="5404" y="313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7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73" name="Text Box 183"/>
            <p:cNvSpPr txBox="1">
              <a:spLocks noChangeArrowheads="1"/>
            </p:cNvSpPr>
            <p:nvPr/>
          </p:nvSpPr>
          <p:spPr bwMode="auto">
            <a:xfrm>
              <a:off x="4669" y="216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2A</a:t>
              </a:r>
            </a:p>
          </p:txBody>
        </p:sp>
        <p:sp>
          <p:nvSpPr>
            <p:cNvPr id="5174" name="Line 156"/>
            <p:cNvSpPr>
              <a:spLocks noChangeShapeType="1"/>
            </p:cNvSpPr>
            <p:nvPr/>
          </p:nvSpPr>
          <p:spPr bwMode="auto">
            <a:xfrm>
              <a:off x="4536" y="2569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157"/>
            <p:cNvSpPr>
              <a:spLocks noChangeShapeType="1"/>
            </p:cNvSpPr>
            <p:nvPr/>
          </p:nvSpPr>
          <p:spPr bwMode="auto">
            <a:xfrm>
              <a:off x="5189" y="2569"/>
              <a:ext cx="0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Line 159"/>
            <p:cNvSpPr>
              <a:spLocks noChangeShapeType="1"/>
            </p:cNvSpPr>
            <p:nvPr/>
          </p:nvSpPr>
          <p:spPr bwMode="auto">
            <a:xfrm flipV="1">
              <a:off x="5189" y="277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Line 160"/>
            <p:cNvSpPr>
              <a:spLocks noChangeShapeType="1"/>
            </p:cNvSpPr>
            <p:nvPr/>
          </p:nvSpPr>
          <p:spPr bwMode="auto">
            <a:xfrm>
              <a:off x="3957" y="291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Line 161"/>
            <p:cNvSpPr>
              <a:spLocks noChangeShapeType="1"/>
            </p:cNvSpPr>
            <p:nvPr/>
          </p:nvSpPr>
          <p:spPr bwMode="auto">
            <a:xfrm flipV="1">
              <a:off x="3957" y="2914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Line 162"/>
            <p:cNvSpPr>
              <a:spLocks noChangeShapeType="1"/>
            </p:cNvSpPr>
            <p:nvPr/>
          </p:nvSpPr>
          <p:spPr bwMode="auto">
            <a:xfrm flipV="1">
              <a:off x="3951" y="3586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Line 163"/>
            <p:cNvSpPr>
              <a:spLocks noChangeShapeType="1"/>
            </p:cNvSpPr>
            <p:nvPr/>
          </p:nvSpPr>
          <p:spPr bwMode="auto">
            <a:xfrm>
              <a:off x="4163" y="3586"/>
              <a:ext cx="0" cy="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" name="Line 164"/>
            <p:cNvSpPr>
              <a:spLocks noChangeShapeType="1"/>
            </p:cNvSpPr>
            <p:nvPr/>
          </p:nvSpPr>
          <p:spPr bwMode="auto">
            <a:xfrm>
              <a:off x="4153" y="2782"/>
              <a:ext cx="0" cy="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Line 165"/>
            <p:cNvSpPr>
              <a:spLocks noChangeShapeType="1"/>
            </p:cNvSpPr>
            <p:nvPr/>
          </p:nvSpPr>
          <p:spPr bwMode="auto">
            <a:xfrm flipV="1">
              <a:off x="4534" y="2986"/>
              <a:ext cx="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Line 166"/>
            <p:cNvSpPr>
              <a:spLocks noChangeShapeType="1"/>
            </p:cNvSpPr>
            <p:nvPr/>
          </p:nvSpPr>
          <p:spPr bwMode="auto">
            <a:xfrm flipV="1">
              <a:off x="4534" y="2574"/>
              <a:ext cx="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Line 167"/>
            <p:cNvSpPr>
              <a:spLocks noChangeShapeType="1"/>
            </p:cNvSpPr>
            <p:nvPr/>
          </p:nvSpPr>
          <p:spPr bwMode="auto">
            <a:xfrm flipH="1">
              <a:off x="5384" y="2768"/>
              <a:ext cx="3" cy="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5" name="Group 168"/>
            <p:cNvGrpSpPr>
              <a:grpSpLocks/>
            </p:cNvGrpSpPr>
            <p:nvPr/>
          </p:nvGrpSpPr>
          <p:grpSpPr bwMode="auto">
            <a:xfrm>
              <a:off x="3824" y="2978"/>
              <a:ext cx="272" cy="408"/>
              <a:chOff x="1383" y="2432"/>
              <a:chExt cx="272" cy="408"/>
            </a:xfrm>
          </p:grpSpPr>
          <p:sp>
            <p:nvSpPr>
              <p:cNvPr id="5201" name="Line 169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Oval 170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03" name="Line 171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86" name="Line 172"/>
            <p:cNvSpPr>
              <a:spLocks noChangeShapeType="1"/>
            </p:cNvSpPr>
            <p:nvPr/>
          </p:nvSpPr>
          <p:spPr bwMode="auto">
            <a:xfrm>
              <a:off x="4371" y="291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Rectangle 173"/>
            <p:cNvSpPr>
              <a:spLocks noChangeArrowheads="1"/>
            </p:cNvSpPr>
            <p:nvPr/>
          </p:nvSpPr>
          <p:spPr bwMode="auto">
            <a:xfrm rot="-5400000">
              <a:off x="4239" y="31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88" name="Rectangle 174"/>
            <p:cNvSpPr>
              <a:spLocks noChangeArrowheads="1"/>
            </p:cNvSpPr>
            <p:nvPr/>
          </p:nvSpPr>
          <p:spPr bwMode="auto">
            <a:xfrm>
              <a:off x="4731" y="29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5189" name="Group 175"/>
            <p:cNvGrpSpPr>
              <a:grpSpLocks/>
            </p:cNvGrpSpPr>
            <p:nvPr/>
          </p:nvGrpSpPr>
          <p:grpSpPr bwMode="auto">
            <a:xfrm>
              <a:off x="4596" y="2438"/>
              <a:ext cx="408" cy="272"/>
              <a:chOff x="2517" y="2568"/>
              <a:chExt cx="408" cy="272"/>
            </a:xfrm>
          </p:grpSpPr>
          <p:sp>
            <p:nvSpPr>
              <p:cNvPr id="5198" name="Line 176"/>
              <p:cNvSpPr>
                <a:spLocks noChangeShapeType="1"/>
              </p:cNvSpPr>
              <p:nvPr/>
            </p:nvSpPr>
            <p:spPr bwMode="auto">
              <a:xfrm>
                <a:off x="2517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Oval 177"/>
              <p:cNvSpPr>
                <a:spLocks noChangeArrowheads="1"/>
              </p:cNvSpPr>
              <p:nvPr/>
            </p:nvSpPr>
            <p:spPr bwMode="auto">
              <a:xfrm>
                <a:off x="265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200" name="Line 178"/>
              <p:cNvSpPr>
                <a:spLocks noChangeShapeType="1"/>
              </p:cNvSpPr>
              <p:nvPr/>
            </p:nvSpPr>
            <p:spPr bwMode="auto">
              <a:xfrm>
                <a:off x="278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90" name="Rectangle 179"/>
            <p:cNvSpPr>
              <a:spLocks noChangeArrowheads="1"/>
            </p:cNvSpPr>
            <p:nvPr/>
          </p:nvSpPr>
          <p:spPr bwMode="auto">
            <a:xfrm rot="-5400000">
              <a:off x="5248" y="32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91" name="Text Box 180"/>
            <p:cNvSpPr txBox="1">
              <a:spLocks noChangeArrowheads="1"/>
            </p:cNvSpPr>
            <p:nvPr/>
          </p:nvSpPr>
          <p:spPr bwMode="auto">
            <a:xfrm>
              <a:off x="4389" y="308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92" name="Text Box 181"/>
            <p:cNvSpPr txBox="1">
              <a:spLocks noChangeArrowheads="1"/>
            </p:cNvSpPr>
            <p:nvPr/>
          </p:nvSpPr>
          <p:spPr bwMode="auto">
            <a:xfrm>
              <a:off x="4689" y="296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93" name="Text Box 184"/>
            <p:cNvSpPr txBox="1">
              <a:spLocks noChangeArrowheads="1"/>
            </p:cNvSpPr>
            <p:nvPr/>
          </p:nvSpPr>
          <p:spPr bwMode="auto">
            <a:xfrm>
              <a:off x="3615" y="286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9A</a:t>
              </a:r>
            </a:p>
          </p:txBody>
        </p:sp>
        <p:sp>
          <p:nvSpPr>
            <p:cNvPr id="5194" name="Line 185"/>
            <p:cNvSpPr>
              <a:spLocks noChangeShapeType="1"/>
            </p:cNvSpPr>
            <p:nvPr/>
          </p:nvSpPr>
          <p:spPr bwMode="auto">
            <a:xfrm rot="5400000">
              <a:off x="5342" y="300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5" name="Text Box 186"/>
            <p:cNvSpPr txBox="1">
              <a:spLocks noChangeArrowheads="1"/>
            </p:cNvSpPr>
            <p:nvPr/>
          </p:nvSpPr>
          <p:spPr bwMode="auto">
            <a:xfrm>
              <a:off x="5441" y="286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5196" name="Line 200"/>
            <p:cNvSpPr>
              <a:spLocks noChangeShapeType="1"/>
            </p:cNvSpPr>
            <p:nvPr/>
          </p:nvSpPr>
          <p:spPr bwMode="auto">
            <a:xfrm>
              <a:off x="4163" y="3728"/>
              <a:ext cx="1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7" name="Line 201"/>
            <p:cNvSpPr>
              <a:spLocks noChangeShapeType="1"/>
            </p:cNvSpPr>
            <p:nvPr/>
          </p:nvSpPr>
          <p:spPr bwMode="auto">
            <a:xfrm>
              <a:off x="4146" y="27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459" name="AutoShape 203"/>
          <p:cNvSpPr>
            <a:spLocks noChangeArrowheads="1"/>
          </p:cNvSpPr>
          <p:nvPr/>
        </p:nvSpPr>
        <p:spPr bwMode="auto">
          <a:xfrm rot="10800000">
            <a:off x="5561013" y="4972050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13" name="Group 311"/>
          <p:cNvGrpSpPr>
            <a:grpSpLocks/>
          </p:cNvGrpSpPr>
          <p:nvPr/>
        </p:nvGrpSpPr>
        <p:grpSpPr bwMode="auto">
          <a:xfrm>
            <a:off x="2665413" y="3730625"/>
            <a:ext cx="2819400" cy="2114550"/>
            <a:chOff x="1679" y="2410"/>
            <a:chExt cx="1776" cy="1332"/>
          </a:xfrm>
        </p:grpSpPr>
        <p:sp>
          <p:nvSpPr>
            <p:cNvPr id="5152" name="Oval 279"/>
            <p:cNvSpPr>
              <a:spLocks noChangeArrowheads="1"/>
            </p:cNvSpPr>
            <p:nvPr/>
          </p:nvSpPr>
          <p:spPr bwMode="auto">
            <a:xfrm>
              <a:off x="2685" y="269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53" name="Oval 241"/>
            <p:cNvSpPr>
              <a:spLocks noChangeArrowheads="1"/>
            </p:cNvSpPr>
            <p:nvPr/>
          </p:nvSpPr>
          <p:spPr bwMode="auto">
            <a:xfrm>
              <a:off x="2003" y="335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54" name="Text Box 228"/>
            <p:cNvSpPr txBox="1">
              <a:spLocks noChangeArrowheads="1"/>
            </p:cNvSpPr>
            <p:nvPr/>
          </p:nvSpPr>
          <p:spPr bwMode="auto">
            <a:xfrm>
              <a:off x="2249" y="2505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55" name="Text Box 229"/>
            <p:cNvSpPr txBox="1">
              <a:spLocks noChangeArrowheads="1"/>
            </p:cNvSpPr>
            <p:nvPr/>
          </p:nvSpPr>
          <p:spPr bwMode="auto">
            <a:xfrm>
              <a:off x="3095" y="3118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7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56" name="Line 231"/>
            <p:cNvSpPr>
              <a:spLocks noChangeShapeType="1"/>
            </p:cNvSpPr>
            <p:nvPr/>
          </p:nvSpPr>
          <p:spPr bwMode="auto">
            <a:xfrm rot="5400000">
              <a:off x="3064" y="302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Text Box 232"/>
            <p:cNvSpPr txBox="1">
              <a:spLocks noChangeArrowheads="1"/>
            </p:cNvSpPr>
            <p:nvPr/>
          </p:nvSpPr>
          <p:spPr bwMode="auto">
            <a:xfrm>
              <a:off x="3155" y="28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5158" name="Line 237"/>
            <p:cNvSpPr>
              <a:spLocks noChangeShapeType="1"/>
            </p:cNvSpPr>
            <p:nvPr/>
          </p:nvSpPr>
          <p:spPr bwMode="auto">
            <a:xfrm flipH="1">
              <a:off x="2135" y="2834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Text Box 239"/>
            <p:cNvSpPr txBox="1">
              <a:spLocks noChangeArrowheads="1"/>
            </p:cNvSpPr>
            <p:nvPr/>
          </p:nvSpPr>
          <p:spPr bwMode="auto">
            <a:xfrm>
              <a:off x="1886" y="31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60" name="Text Box 240"/>
            <p:cNvSpPr txBox="1">
              <a:spLocks noChangeArrowheads="1"/>
            </p:cNvSpPr>
            <p:nvPr/>
          </p:nvSpPr>
          <p:spPr bwMode="auto">
            <a:xfrm>
              <a:off x="1886" y="34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61" name="Rectangle 256"/>
            <p:cNvSpPr>
              <a:spLocks noChangeArrowheads="1"/>
            </p:cNvSpPr>
            <p:nvPr/>
          </p:nvSpPr>
          <p:spPr bwMode="auto">
            <a:xfrm rot="-5400000">
              <a:off x="2001" y="30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62" name="Text Box 269"/>
            <p:cNvSpPr txBox="1">
              <a:spLocks noChangeArrowheads="1"/>
            </p:cNvSpPr>
            <p:nvPr/>
          </p:nvSpPr>
          <p:spPr bwMode="auto">
            <a:xfrm>
              <a:off x="1750" y="292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63" name="Text Box 274"/>
            <p:cNvSpPr txBox="1">
              <a:spLocks noChangeArrowheads="1"/>
            </p:cNvSpPr>
            <p:nvPr/>
          </p:nvSpPr>
          <p:spPr bwMode="auto">
            <a:xfrm>
              <a:off x="1679" y="336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9V</a:t>
              </a:r>
            </a:p>
          </p:txBody>
        </p:sp>
        <p:sp>
          <p:nvSpPr>
            <p:cNvPr id="5164" name="Line 278"/>
            <p:cNvSpPr>
              <a:spLocks noChangeShapeType="1"/>
            </p:cNvSpPr>
            <p:nvPr/>
          </p:nvSpPr>
          <p:spPr bwMode="auto">
            <a:xfrm>
              <a:off x="2135" y="2834"/>
              <a:ext cx="9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Rectangle 280"/>
            <p:cNvSpPr>
              <a:spLocks noChangeArrowheads="1"/>
            </p:cNvSpPr>
            <p:nvPr/>
          </p:nvSpPr>
          <p:spPr bwMode="auto">
            <a:xfrm>
              <a:off x="2297" y="278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66" name="Line 281"/>
            <p:cNvSpPr>
              <a:spLocks noChangeShapeType="1"/>
            </p:cNvSpPr>
            <p:nvPr/>
          </p:nvSpPr>
          <p:spPr bwMode="auto">
            <a:xfrm flipH="1">
              <a:off x="3106" y="2833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Line 282"/>
            <p:cNvSpPr>
              <a:spLocks noChangeShapeType="1"/>
            </p:cNvSpPr>
            <p:nvPr/>
          </p:nvSpPr>
          <p:spPr bwMode="auto">
            <a:xfrm>
              <a:off x="2135" y="3738"/>
              <a:ext cx="9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Rectangle 227"/>
            <p:cNvSpPr>
              <a:spLocks noChangeArrowheads="1"/>
            </p:cNvSpPr>
            <p:nvPr/>
          </p:nvSpPr>
          <p:spPr bwMode="auto">
            <a:xfrm rot="-5400000">
              <a:off x="2975" y="3233"/>
              <a:ext cx="270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69" name="Text Box 283"/>
            <p:cNvSpPr txBox="1">
              <a:spLocks noChangeArrowheads="1"/>
            </p:cNvSpPr>
            <p:nvPr/>
          </p:nvSpPr>
          <p:spPr bwMode="auto">
            <a:xfrm>
              <a:off x="2557" y="251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70" name="Text Box 284"/>
            <p:cNvSpPr txBox="1">
              <a:spLocks noChangeArrowheads="1"/>
            </p:cNvSpPr>
            <p:nvPr/>
          </p:nvSpPr>
          <p:spPr bwMode="auto">
            <a:xfrm>
              <a:off x="2907" y="24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71" name="Text Box 285"/>
            <p:cNvSpPr txBox="1">
              <a:spLocks noChangeArrowheads="1"/>
            </p:cNvSpPr>
            <p:nvPr/>
          </p:nvSpPr>
          <p:spPr bwMode="auto">
            <a:xfrm>
              <a:off x="2652" y="241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4V</a:t>
              </a:r>
            </a:p>
          </p:txBody>
        </p:sp>
      </p:grpSp>
      <p:grpSp>
        <p:nvGrpSpPr>
          <p:cNvPr id="14" name="Group 310"/>
          <p:cNvGrpSpPr>
            <a:grpSpLocks/>
          </p:cNvGrpSpPr>
          <p:nvPr/>
        </p:nvGrpSpPr>
        <p:grpSpPr bwMode="auto">
          <a:xfrm>
            <a:off x="271463" y="4398963"/>
            <a:ext cx="2190750" cy="1446212"/>
            <a:chOff x="123" y="2831"/>
            <a:chExt cx="1380" cy="911"/>
          </a:xfrm>
        </p:grpSpPr>
        <p:sp>
          <p:nvSpPr>
            <p:cNvPr id="5138" name="Text Box 289"/>
            <p:cNvSpPr txBox="1">
              <a:spLocks noChangeArrowheads="1"/>
            </p:cNvSpPr>
            <p:nvPr/>
          </p:nvSpPr>
          <p:spPr bwMode="auto">
            <a:xfrm>
              <a:off x="1143" y="311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7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39" name="Oval 287"/>
            <p:cNvSpPr>
              <a:spLocks noChangeArrowheads="1"/>
            </p:cNvSpPr>
            <p:nvPr/>
          </p:nvSpPr>
          <p:spPr bwMode="auto">
            <a:xfrm>
              <a:off x="447" y="335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40" name="Line 290"/>
            <p:cNvSpPr>
              <a:spLocks noChangeShapeType="1"/>
            </p:cNvSpPr>
            <p:nvPr/>
          </p:nvSpPr>
          <p:spPr bwMode="auto">
            <a:xfrm rot="5400000">
              <a:off x="1088" y="302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Text Box 291"/>
            <p:cNvSpPr txBox="1">
              <a:spLocks noChangeArrowheads="1"/>
            </p:cNvSpPr>
            <p:nvPr/>
          </p:nvSpPr>
          <p:spPr bwMode="auto">
            <a:xfrm>
              <a:off x="1179" y="287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5142" name="Line 292"/>
            <p:cNvSpPr>
              <a:spLocks noChangeShapeType="1"/>
            </p:cNvSpPr>
            <p:nvPr/>
          </p:nvSpPr>
          <p:spPr bwMode="auto">
            <a:xfrm flipH="1">
              <a:off x="579" y="2832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Text Box 293"/>
            <p:cNvSpPr txBox="1">
              <a:spLocks noChangeArrowheads="1"/>
            </p:cNvSpPr>
            <p:nvPr/>
          </p:nvSpPr>
          <p:spPr bwMode="auto">
            <a:xfrm>
              <a:off x="330" y="316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44" name="Text Box 294"/>
            <p:cNvSpPr txBox="1">
              <a:spLocks noChangeArrowheads="1"/>
            </p:cNvSpPr>
            <p:nvPr/>
          </p:nvSpPr>
          <p:spPr bwMode="auto">
            <a:xfrm>
              <a:off x="330" y="34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45" name="Rectangle 295"/>
            <p:cNvSpPr>
              <a:spLocks noChangeArrowheads="1"/>
            </p:cNvSpPr>
            <p:nvPr/>
          </p:nvSpPr>
          <p:spPr bwMode="auto">
            <a:xfrm rot="-5400000">
              <a:off x="445" y="30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46" name="Text Box 296"/>
            <p:cNvSpPr txBox="1">
              <a:spLocks noChangeArrowheads="1"/>
            </p:cNvSpPr>
            <p:nvPr/>
          </p:nvSpPr>
          <p:spPr bwMode="auto">
            <a:xfrm>
              <a:off x="194" y="292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3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147" name="Text Box 297"/>
            <p:cNvSpPr txBox="1">
              <a:spLocks noChangeArrowheads="1"/>
            </p:cNvSpPr>
            <p:nvPr/>
          </p:nvSpPr>
          <p:spPr bwMode="auto">
            <a:xfrm>
              <a:off x="123" y="336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5V</a:t>
              </a:r>
            </a:p>
          </p:txBody>
        </p:sp>
        <p:sp>
          <p:nvSpPr>
            <p:cNvPr id="5148" name="Line 298"/>
            <p:cNvSpPr>
              <a:spLocks noChangeShapeType="1"/>
            </p:cNvSpPr>
            <p:nvPr/>
          </p:nvSpPr>
          <p:spPr bwMode="auto">
            <a:xfrm>
              <a:off x="576" y="2831"/>
              <a:ext cx="55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300"/>
            <p:cNvSpPr>
              <a:spLocks noChangeShapeType="1"/>
            </p:cNvSpPr>
            <p:nvPr/>
          </p:nvSpPr>
          <p:spPr bwMode="auto">
            <a:xfrm flipH="1">
              <a:off x="1130" y="2831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Rectangle 302"/>
            <p:cNvSpPr>
              <a:spLocks noChangeArrowheads="1"/>
            </p:cNvSpPr>
            <p:nvPr/>
          </p:nvSpPr>
          <p:spPr bwMode="auto">
            <a:xfrm rot="-5400000">
              <a:off x="999" y="3231"/>
              <a:ext cx="270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151" name="Line 307"/>
            <p:cNvSpPr>
              <a:spLocks noChangeShapeType="1"/>
            </p:cNvSpPr>
            <p:nvPr/>
          </p:nvSpPr>
          <p:spPr bwMode="auto">
            <a:xfrm>
              <a:off x="573" y="3741"/>
              <a:ext cx="55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565" name="AutoShape 309"/>
          <p:cNvSpPr>
            <a:spLocks noChangeArrowheads="1"/>
          </p:cNvSpPr>
          <p:nvPr/>
        </p:nvSpPr>
        <p:spPr bwMode="auto">
          <a:xfrm rot="10800000">
            <a:off x="2436813" y="4972050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6568" name="AutoShape 312"/>
          <p:cNvSpPr>
            <a:spLocks noChangeArrowheads="1"/>
          </p:cNvSpPr>
          <p:nvPr/>
        </p:nvSpPr>
        <p:spPr bwMode="auto">
          <a:xfrm rot="5400000">
            <a:off x="6902450" y="3524250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15" name="Group 313"/>
          <p:cNvGrpSpPr>
            <a:grpSpLocks/>
          </p:cNvGrpSpPr>
          <p:nvPr/>
        </p:nvGrpSpPr>
        <p:grpSpPr bwMode="auto">
          <a:xfrm>
            <a:off x="762000" y="6191250"/>
            <a:ext cx="6864350" cy="635000"/>
            <a:chOff x="324" y="3816"/>
            <a:chExt cx="4324" cy="400"/>
          </a:xfrm>
        </p:grpSpPr>
        <p:sp>
          <p:nvSpPr>
            <p:cNvPr id="5137" name="Rectangle 314"/>
            <p:cNvSpPr>
              <a:spLocks noChangeArrowheads="1"/>
            </p:cNvSpPr>
            <p:nvPr/>
          </p:nvSpPr>
          <p:spPr bwMode="auto">
            <a:xfrm>
              <a:off x="324" y="3816"/>
              <a:ext cx="27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由化简后的电路可求得电流为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5122" name="Object 315"/>
            <p:cNvGraphicFramePr>
              <a:graphicFrameLocks noChangeAspect="1"/>
            </p:cNvGraphicFramePr>
            <p:nvPr/>
          </p:nvGraphicFramePr>
          <p:xfrm>
            <a:off x="3160" y="3818"/>
            <a:ext cx="148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" name="Equation" r:id="rId3" imgW="2298600" imgH="634680" progId="Equation.DSMT4">
                    <p:embed/>
                  </p:oleObj>
                </mc:Choice>
                <mc:Fallback>
                  <p:oleObj name="Equation" r:id="rId3" imgW="2298600" imgH="634680" progId="Equation.DSMT4">
                    <p:embed/>
                    <p:pic>
                      <p:nvPicPr>
                        <p:cNvPr id="0" name="Object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3818"/>
                          <a:ext cx="148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74" grpId="0" animBg="1"/>
      <p:bldP spid="96573" grpId="0" animBg="1"/>
      <p:bldP spid="96347" grpId="0" animBg="1"/>
      <p:bldP spid="96392" grpId="0" animBg="1"/>
      <p:bldP spid="96459" grpId="0" animBg="1"/>
      <p:bldP spid="96565" grpId="0" animBg="1"/>
      <p:bldP spid="965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81000" y="660400"/>
            <a:ext cx="8288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四、电源与其它支路的串、并联等效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400800" y="1976438"/>
            <a:ext cx="2324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电压源与任意元件并联，等效为一个同值电压源。</a:t>
            </a: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009650" y="1271588"/>
            <a:ext cx="7315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电压源与其它元件的并联等效：</a:t>
            </a:r>
          </a:p>
        </p:txBody>
      </p:sp>
      <p:sp>
        <p:nvSpPr>
          <p:cNvPr id="97378" name="AutoShape 98"/>
          <p:cNvSpPr>
            <a:spLocks noChangeArrowheads="1"/>
          </p:cNvSpPr>
          <p:nvPr/>
        </p:nvSpPr>
        <p:spPr bwMode="auto">
          <a:xfrm>
            <a:off x="3535363" y="2686050"/>
            <a:ext cx="576262" cy="211138"/>
          </a:xfrm>
          <a:prstGeom prst="rightArrow">
            <a:avLst>
              <a:gd name="adj1" fmla="val 50000"/>
              <a:gd name="adj2" fmla="val 6823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876300" y="1784350"/>
            <a:ext cx="2528888" cy="1927225"/>
            <a:chOff x="552" y="852"/>
            <a:chExt cx="1593" cy="1214"/>
          </a:xfrm>
        </p:grpSpPr>
        <p:sp>
          <p:nvSpPr>
            <p:cNvPr id="26674" name="Line 95"/>
            <p:cNvSpPr>
              <a:spLocks noChangeShapeType="1"/>
            </p:cNvSpPr>
            <p:nvPr/>
          </p:nvSpPr>
          <p:spPr bwMode="auto">
            <a:xfrm flipH="1">
              <a:off x="1524" y="1036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Oval 78"/>
            <p:cNvSpPr>
              <a:spLocks noChangeArrowheads="1"/>
            </p:cNvSpPr>
            <p:nvPr/>
          </p:nvSpPr>
          <p:spPr bwMode="auto">
            <a:xfrm>
              <a:off x="854" y="135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76" name="Line 81"/>
            <p:cNvSpPr>
              <a:spLocks noChangeShapeType="1"/>
            </p:cNvSpPr>
            <p:nvPr/>
          </p:nvSpPr>
          <p:spPr bwMode="auto">
            <a:xfrm flipH="1">
              <a:off x="986" y="1032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Text Box 82"/>
            <p:cNvSpPr txBox="1">
              <a:spLocks noChangeArrowheads="1"/>
            </p:cNvSpPr>
            <p:nvPr/>
          </p:nvSpPr>
          <p:spPr bwMode="auto">
            <a:xfrm>
              <a:off x="737" y="11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78" name="Text Box 83"/>
            <p:cNvSpPr txBox="1">
              <a:spLocks noChangeArrowheads="1"/>
            </p:cNvSpPr>
            <p:nvPr/>
          </p:nvSpPr>
          <p:spPr bwMode="auto">
            <a:xfrm>
              <a:off x="737" y="14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79" name="Line 87"/>
            <p:cNvSpPr>
              <a:spLocks noChangeShapeType="1"/>
            </p:cNvSpPr>
            <p:nvPr/>
          </p:nvSpPr>
          <p:spPr bwMode="auto">
            <a:xfrm>
              <a:off x="983" y="1031"/>
              <a:ext cx="9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Text Box 91"/>
            <p:cNvSpPr txBox="1">
              <a:spLocks noChangeArrowheads="1"/>
            </p:cNvSpPr>
            <p:nvPr/>
          </p:nvSpPr>
          <p:spPr bwMode="auto">
            <a:xfrm>
              <a:off x="552" y="1316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6681" name="Rectangle 92"/>
            <p:cNvSpPr>
              <a:spLocks noChangeArrowheads="1"/>
            </p:cNvSpPr>
            <p:nvPr/>
          </p:nvSpPr>
          <p:spPr bwMode="auto">
            <a:xfrm>
              <a:off x="1392" y="1340"/>
              <a:ext cx="270" cy="314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82" name="Text Box 93"/>
            <p:cNvSpPr txBox="1">
              <a:spLocks noChangeArrowheads="1"/>
            </p:cNvSpPr>
            <p:nvPr/>
          </p:nvSpPr>
          <p:spPr bwMode="auto">
            <a:xfrm>
              <a:off x="1392" y="135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6683" name="Line 94"/>
            <p:cNvSpPr>
              <a:spLocks noChangeShapeType="1"/>
            </p:cNvSpPr>
            <p:nvPr/>
          </p:nvSpPr>
          <p:spPr bwMode="auto">
            <a:xfrm>
              <a:off x="977" y="1939"/>
              <a:ext cx="9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Oval 96"/>
            <p:cNvSpPr>
              <a:spLocks noChangeArrowheads="1"/>
            </p:cNvSpPr>
            <p:nvPr/>
          </p:nvSpPr>
          <p:spPr bwMode="auto">
            <a:xfrm>
              <a:off x="1910" y="10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85" name="Oval 97"/>
            <p:cNvSpPr>
              <a:spLocks noChangeArrowheads="1"/>
            </p:cNvSpPr>
            <p:nvPr/>
          </p:nvSpPr>
          <p:spPr bwMode="auto">
            <a:xfrm>
              <a:off x="1904" y="19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86" name="Text Box 114"/>
            <p:cNvSpPr txBox="1">
              <a:spLocks noChangeArrowheads="1"/>
            </p:cNvSpPr>
            <p:nvPr/>
          </p:nvSpPr>
          <p:spPr bwMode="auto">
            <a:xfrm>
              <a:off x="1950" y="85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87" name="Text Box 115"/>
            <p:cNvSpPr txBox="1">
              <a:spLocks noChangeArrowheads="1"/>
            </p:cNvSpPr>
            <p:nvPr/>
          </p:nvSpPr>
          <p:spPr bwMode="auto">
            <a:xfrm>
              <a:off x="1942" y="177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4146550" y="1822450"/>
            <a:ext cx="1814513" cy="1897063"/>
            <a:chOff x="2996" y="876"/>
            <a:chExt cx="1143" cy="1195"/>
          </a:xfrm>
        </p:grpSpPr>
        <p:sp>
          <p:nvSpPr>
            <p:cNvPr id="26663" name="Oval 100"/>
            <p:cNvSpPr>
              <a:spLocks noChangeArrowheads="1"/>
            </p:cNvSpPr>
            <p:nvPr/>
          </p:nvSpPr>
          <p:spPr bwMode="auto">
            <a:xfrm>
              <a:off x="3298" y="135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64" name="Line 101"/>
            <p:cNvSpPr>
              <a:spLocks noChangeShapeType="1"/>
            </p:cNvSpPr>
            <p:nvPr/>
          </p:nvSpPr>
          <p:spPr bwMode="auto">
            <a:xfrm flipH="1">
              <a:off x="3430" y="1036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102"/>
            <p:cNvSpPr txBox="1">
              <a:spLocks noChangeArrowheads="1"/>
            </p:cNvSpPr>
            <p:nvPr/>
          </p:nvSpPr>
          <p:spPr bwMode="auto">
            <a:xfrm>
              <a:off x="3181" y="117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66" name="Text Box 103"/>
            <p:cNvSpPr txBox="1">
              <a:spLocks noChangeArrowheads="1"/>
            </p:cNvSpPr>
            <p:nvPr/>
          </p:nvSpPr>
          <p:spPr bwMode="auto">
            <a:xfrm>
              <a:off x="3181" y="14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67" name="Text Box 105"/>
            <p:cNvSpPr txBox="1">
              <a:spLocks noChangeArrowheads="1"/>
            </p:cNvSpPr>
            <p:nvPr/>
          </p:nvSpPr>
          <p:spPr bwMode="auto">
            <a:xfrm>
              <a:off x="2996" y="132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6668" name="Line 108"/>
            <p:cNvSpPr>
              <a:spLocks noChangeShapeType="1"/>
            </p:cNvSpPr>
            <p:nvPr/>
          </p:nvSpPr>
          <p:spPr bwMode="auto">
            <a:xfrm>
              <a:off x="3427" y="1935"/>
              <a:ext cx="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Oval 109"/>
            <p:cNvSpPr>
              <a:spLocks noChangeArrowheads="1"/>
            </p:cNvSpPr>
            <p:nvPr/>
          </p:nvSpPr>
          <p:spPr bwMode="auto">
            <a:xfrm>
              <a:off x="3922" y="10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70" name="Oval 110"/>
            <p:cNvSpPr>
              <a:spLocks noChangeArrowheads="1"/>
            </p:cNvSpPr>
            <p:nvPr/>
          </p:nvSpPr>
          <p:spPr bwMode="auto">
            <a:xfrm>
              <a:off x="3910" y="191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71" name="Line 111"/>
            <p:cNvSpPr>
              <a:spLocks noChangeShapeType="1"/>
            </p:cNvSpPr>
            <p:nvPr/>
          </p:nvSpPr>
          <p:spPr bwMode="auto">
            <a:xfrm>
              <a:off x="3433" y="1042"/>
              <a:ext cx="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Text Box 116"/>
            <p:cNvSpPr txBox="1">
              <a:spLocks noChangeArrowheads="1"/>
            </p:cNvSpPr>
            <p:nvPr/>
          </p:nvSpPr>
          <p:spPr bwMode="auto">
            <a:xfrm>
              <a:off x="3944" y="87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73" name="Text Box 117"/>
            <p:cNvSpPr txBox="1">
              <a:spLocks noChangeArrowheads="1"/>
            </p:cNvSpPr>
            <p:nvPr/>
          </p:nvSpPr>
          <p:spPr bwMode="auto">
            <a:xfrm>
              <a:off x="3942" y="1783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97400" name="Text Box 120"/>
          <p:cNvSpPr txBox="1">
            <a:spLocks noChangeArrowheads="1"/>
          </p:cNvSpPr>
          <p:nvPr/>
        </p:nvSpPr>
        <p:spPr bwMode="auto">
          <a:xfrm>
            <a:off x="6388100" y="4687888"/>
            <a:ext cx="2324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电流源与任意元件串联，等效为一个等值电流源。</a:t>
            </a:r>
          </a:p>
        </p:txBody>
      </p:sp>
      <p:sp>
        <p:nvSpPr>
          <p:cNvPr id="97401" name="AutoShape 121"/>
          <p:cNvSpPr>
            <a:spLocks noChangeArrowheads="1"/>
          </p:cNvSpPr>
          <p:nvPr/>
        </p:nvSpPr>
        <p:spPr bwMode="auto">
          <a:xfrm>
            <a:off x="3065463" y="5359400"/>
            <a:ext cx="576262" cy="211138"/>
          </a:xfrm>
          <a:prstGeom prst="rightArrow">
            <a:avLst>
              <a:gd name="adj1" fmla="val 50000"/>
              <a:gd name="adj2" fmla="val 6823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7429" name="Rectangle 149"/>
          <p:cNvSpPr>
            <a:spLocks noChangeArrowheads="1"/>
          </p:cNvSpPr>
          <p:nvPr/>
        </p:nvSpPr>
        <p:spPr bwMode="auto">
          <a:xfrm>
            <a:off x="1028700" y="3838575"/>
            <a:ext cx="624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电流源与其它元件的串联等效：</a:t>
            </a:r>
          </a:p>
        </p:txBody>
      </p: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1057275" y="4371975"/>
            <a:ext cx="1757363" cy="2149475"/>
            <a:chOff x="666" y="2578"/>
            <a:chExt cx="1107" cy="1354"/>
          </a:xfrm>
        </p:grpSpPr>
        <p:sp>
          <p:nvSpPr>
            <p:cNvPr id="26649" name="Line 125"/>
            <p:cNvSpPr>
              <a:spLocks noChangeShapeType="1"/>
            </p:cNvSpPr>
            <p:nvPr/>
          </p:nvSpPr>
          <p:spPr bwMode="auto">
            <a:xfrm flipH="1">
              <a:off x="990" y="2752"/>
              <a:ext cx="3" cy="1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129"/>
            <p:cNvSpPr txBox="1">
              <a:spLocks noChangeArrowheads="1"/>
            </p:cNvSpPr>
            <p:nvPr/>
          </p:nvSpPr>
          <p:spPr bwMode="auto">
            <a:xfrm>
              <a:off x="666" y="314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6651" name="Rectangle 130"/>
            <p:cNvSpPr>
              <a:spLocks noChangeArrowheads="1"/>
            </p:cNvSpPr>
            <p:nvPr/>
          </p:nvSpPr>
          <p:spPr bwMode="auto">
            <a:xfrm>
              <a:off x="874" y="2892"/>
              <a:ext cx="270" cy="314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52" name="Text Box 131"/>
            <p:cNvSpPr txBox="1">
              <a:spLocks noChangeArrowheads="1"/>
            </p:cNvSpPr>
            <p:nvPr/>
          </p:nvSpPr>
          <p:spPr bwMode="auto">
            <a:xfrm>
              <a:off x="874" y="290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6653" name="Line 132"/>
            <p:cNvSpPr>
              <a:spLocks noChangeShapeType="1"/>
            </p:cNvSpPr>
            <p:nvPr/>
          </p:nvSpPr>
          <p:spPr bwMode="auto">
            <a:xfrm>
              <a:off x="987" y="3810"/>
              <a:ext cx="5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Oval 133"/>
            <p:cNvSpPr>
              <a:spLocks noChangeArrowheads="1"/>
            </p:cNvSpPr>
            <p:nvPr/>
          </p:nvSpPr>
          <p:spPr bwMode="auto">
            <a:xfrm>
              <a:off x="1554" y="272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55" name="Oval 134"/>
            <p:cNvSpPr>
              <a:spLocks noChangeArrowheads="1"/>
            </p:cNvSpPr>
            <p:nvPr/>
          </p:nvSpPr>
          <p:spPr bwMode="auto">
            <a:xfrm>
              <a:off x="1560" y="379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56" name="Text Box 135"/>
            <p:cNvSpPr txBox="1">
              <a:spLocks noChangeArrowheads="1"/>
            </p:cNvSpPr>
            <p:nvPr/>
          </p:nvSpPr>
          <p:spPr bwMode="auto">
            <a:xfrm>
              <a:off x="1576" y="257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57" name="Text Box 136"/>
            <p:cNvSpPr txBox="1">
              <a:spLocks noChangeArrowheads="1"/>
            </p:cNvSpPr>
            <p:nvPr/>
          </p:nvSpPr>
          <p:spPr bwMode="auto">
            <a:xfrm>
              <a:off x="1578" y="364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26658" name="Group 150"/>
            <p:cNvGrpSpPr>
              <a:grpSpLocks/>
            </p:cNvGrpSpPr>
            <p:nvPr/>
          </p:nvGrpSpPr>
          <p:grpSpPr bwMode="auto">
            <a:xfrm>
              <a:off x="854" y="3262"/>
              <a:ext cx="272" cy="408"/>
              <a:chOff x="1383" y="2432"/>
              <a:chExt cx="272" cy="408"/>
            </a:xfrm>
          </p:grpSpPr>
          <p:sp>
            <p:nvSpPr>
              <p:cNvPr id="26660" name="Line 151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1" name="Oval 152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62" name="Line 153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9" name="Line 154"/>
            <p:cNvSpPr>
              <a:spLocks noChangeShapeType="1"/>
            </p:cNvSpPr>
            <p:nvPr/>
          </p:nvSpPr>
          <p:spPr bwMode="auto">
            <a:xfrm>
              <a:off x="987" y="2751"/>
              <a:ext cx="5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62"/>
          <p:cNvGrpSpPr>
            <a:grpSpLocks/>
          </p:cNvGrpSpPr>
          <p:nvPr/>
        </p:nvGrpSpPr>
        <p:grpSpPr bwMode="auto">
          <a:xfrm>
            <a:off x="4240213" y="4476750"/>
            <a:ext cx="1574800" cy="1897063"/>
            <a:chOff x="2671" y="2644"/>
            <a:chExt cx="992" cy="1195"/>
          </a:xfrm>
        </p:grpSpPr>
        <p:sp>
          <p:nvSpPr>
            <p:cNvPr id="26637" name="Line 139"/>
            <p:cNvSpPr>
              <a:spLocks noChangeShapeType="1"/>
            </p:cNvSpPr>
            <p:nvPr/>
          </p:nvSpPr>
          <p:spPr bwMode="auto">
            <a:xfrm flipH="1">
              <a:off x="2954" y="2804"/>
              <a:ext cx="3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3"/>
            <p:cNvSpPr>
              <a:spLocks noChangeShapeType="1"/>
            </p:cNvSpPr>
            <p:nvPr/>
          </p:nvSpPr>
          <p:spPr bwMode="auto">
            <a:xfrm>
              <a:off x="2951" y="3703"/>
              <a:ext cx="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Oval 144"/>
            <p:cNvSpPr>
              <a:spLocks noChangeArrowheads="1"/>
            </p:cNvSpPr>
            <p:nvPr/>
          </p:nvSpPr>
          <p:spPr bwMode="auto">
            <a:xfrm>
              <a:off x="3446" y="279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40" name="Oval 145"/>
            <p:cNvSpPr>
              <a:spLocks noChangeArrowheads="1"/>
            </p:cNvSpPr>
            <p:nvPr/>
          </p:nvSpPr>
          <p:spPr bwMode="auto">
            <a:xfrm>
              <a:off x="3434" y="368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641" name="Line 146"/>
            <p:cNvSpPr>
              <a:spLocks noChangeShapeType="1"/>
            </p:cNvSpPr>
            <p:nvPr/>
          </p:nvSpPr>
          <p:spPr bwMode="auto">
            <a:xfrm>
              <a:off x="2957" y="2810"/>
              <a:ext cx="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Text Box 147"/>
            <p:cNvSpPr txBox="1">
              <a:spLocks noChangeArrowheads="1"/>
            </p:cNvSpPr>
            <p:nvPr/>
          </p:nvSpPr>
          <p:spPr bwMode="auto">
            <a:xfrm>
              <a:off x="3468" y="264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43" name="Text Box 148"/>
            <p:cNvSpPr txBox="1">
              <a:spLocks noChangeArrowheads="1"/>
            </p:cNvSpPr>
            <p:nvPr/>
          </p:nvSpPr>
          <p:spPr bwMode="auto">
            <a:xfrm>
              <a:off x="3466" y="3551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26644" name="Group 156"/>
            <p:cNvGrpSpPr>
              <a:grpSpLocks/>
            </p:cNvGrpSpPr>
            <p:nvPr/>
          </p:nvGrpSpPr>
          <p:grpSpPr bwMode="auto">
            <a:xfrm>
              <a:off x="2821" y="3000"/>
              <a:ext cx="272" cy="408"/>
              <a:chOff x="1383" y="2432"/>
              <a:chExt cx="272" cy="408"/>
            </a:xfrm>
          </p:grpSpPr>
          <p:sp>
            <p:nvSpPr>
              <p:cNvPr id="26646" name="Line 157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Oval 158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8" name="Line 159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5" name="Text Box 160"/>
            <p:cNvSpPr txBox="1">
              <a:spLocks noChangeArrowheads="1"/>
            </p:cNvSpPr>
            <p:nvPr/>
          </p:nvSpPr>
          <p:spPr bwMode="auto">
            <a:xfrm>
              <a:off x="2671" y="286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6" grpId="0"/>
      <p:bldP spid="97321" grpId="0"/>
      <p:bldP spid="97378" grpId="0" animBg="1"/>
      <p:bldP spid="97378" grpId="1" animBg="1"/>
      <p:bldP spid="97400" grpId="0"/>
      <p:bldP spid="97401" grpId="0" animBg="1"/>
      <p:bldP spid="974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498475" y="911225"/>
            <a:ext cx="815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例：如图所示，求电流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i 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423863" y="1430338"/>
            <a:ext cx="4065587" cy="2262187"/>
            <a:chOff x="728" y="970"/>
            <a:chExt cx="2561" cy="1425"/>
          </a:xfrm>
        </p:grpSpPr>
        <p:sp>
          <p:nvSpPr>
            <p:cNvPr id="27679" name="Oval 36"/>
            <p:cNvSpPr>
              <a:spLocks noChangeArrowheads="1"/>
            </p:cNvSpPr>
            <p:nvPr/>
          </p:nvSpPr>
          <p:spPr bwMode="auto">
            <a:xfrm>
              <a:off x="2417" y="123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0" name="Oval 33"/>
            <p:cNvSpPr>
              <a:spLocks noChangeArrowheads="1"/>
            </p:cNvSpPr>
            <p:nvPr/>
          </p:nvSpPr>
          <p:spPr bwMode="auto">
            <a:xfrm>
              <a:off x="2366" y="162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1" name="Line 6"/>
            <p:cNvSpPr>
              <a:spLocks noChangeShapeType="1"/>
            </p:cNvSpPr>
            <p:nvPr/>
          </p:nvSpPr>
          <p:spPr bwMode="auto">
            <a:xfrm flipH="1">
              <a:off x="1602" y="1381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Rectangle 8"/>
            <p:cNvSpPr>
              <a:spLocks noChangeArrowheads="1"/>
            </p:cNvSpPr>
            <p:nvPr/>
          </p:nvSpPr>
          <p:spPr bwMode="auto">
            <a:xfrm rot="-5400000">
              <a:off x="1463" y="17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3" name="Line 10"/>
            <p:cNvSpPr>
              <a:spLocks noChangeShapeType="1"/>
            </p:cNvSpPr>
            <p:nvPr/>
          </p:nvSpPr>
          <p:spPr bwMode="auto">
            <a:xfrm flipH="1">
              <a:off x="2113" y="138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11"/>
            <p:cNvSpPr>
              <a:spLocks noChangeShapeType="1"/>
            </p:cNvSpPr>
            <p:nvPr/>
          </p:nvSpPr>
          <p:spPr bwMode="auto">
            <a:xfrm flipH="1">
              <a:off x="2886" y="1386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13"/>
            <p:cNvSpPr>
              <a:spLocks noChangeShapeType="1"/>
            </p:cNvSpPr>
            <p:nvPr/>
          </p:nvSpPr>
          <p:spPr bwMode="auto">
            <a:xfrm flipV="1">
              <a:off x="1058" y="2146"/>
              <a:ext cx="18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Text Box 14"/>
            <p:cNvSpPr txBox="1">
              <a:spLocks noChangeArrowheads="1"/>
            </p:cNvSpPr>
            <p:nvPr/>
          </p:nvSpPr>
          <p:spPr bwMode="auto">
            <a:xfrm>
              <a:off x="1219" y="1653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30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7" name="Rectangle 15"/>
            <p:cNvSpPr>
              <a:spLocks noChangeArrowheads="1"/>
            </p:cNvSpPr>
            <p:nvPr/>
          </p:nvSpPr>
          <p:spPr bwMode="auto">
            <a:xfrm rot="-5400000">
              <a:off x="2753" y="17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8" name="Rectangle 16"/>
            <p:cNvSpPr>
              <a:spLocks noChangeArrowheads="1"/>
            </p:cNvSpPr>
            <p:nvPr/>
          </p:nvSpPr>
          <p:spPr bwMode="auto">
            <a:xfrm rot="-5400000">
              <a:off x="1973" y="173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89" name="Text Box 18"/>
            <p:cNvSpPr txBox="1">
              <a:spLocks noChangeArrowheads="1"/>
            </p:cNvSpPr>
            <p:nvPr/>
          </p:nvSpPr>
          <p:spPr bwMode="auto">
            <a:xfrm>
              <a:off x="2918" y="165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90" name="Line 28"/>
            <p:cNvSpPr>
              <a:spLocks noChangeShapeType="1"/>
            </p:cNvSpPr>
            <p:nvPr/>
          </p:nvSpPr>
          <p:spPr bwMode="auto">
            <a:xfrm rot="2700000">
              <a:off x="1951" y="1770"/>
              <a:ext cx="1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29"/>
            <p:cNvSpPr>
              <a:spLocks noChangeShapeType="1"/>
            </p:cNvSpPr>
            <p:nvPr/>
          </p:nvSpPr>
          <p:spPr bwMode="auto">
            <a:xfrm flipV="1">
              <a:off x="1058" y="1380"/>
              <a:ext cx="18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30"/>
            <p:cNvSpPr>
              <a:spLocks noChangeShapeType="1"/>
            </p:cNvSpPr>
            <p:nvPr/>
          </p:nvSpPr>
          <p:spPr bwMode="auto">
            <a:xfrm flipH="1">
              <a:off x="1064" y="1387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Text Box 31"/>
            <p:cNvSpPr txBox="1">
              <a:spLocks noChangeArrowheads="1"/>
            </p:cNvSpPr>
            <p:nvPr/>
          </p:nvSpPr>
          <p:spPr bwMode="auto">
            <a:xfrm rot="2700000">
              <a:off x="2370" y="141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94" name="Text Box 32"/>
            <p:cNvSpPr txBox="1">
              <a:spLocks noChangeArrowheads="1"/>
            </p:cNvSpPr>
            <p:nvPr/>
          </p:nvSpPr>
          <p:spPr bwMode="auto">
            <a:xfrm rot="2700000">
              <a:off x="2679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695" name="Text Box 34"/>
            <p:cNvSpPr txBox="1">
              <a:spLocks noChangeArrowheads="1"/>
            </p:cNvSpPr>
            <p:nvPr/>
          </p:nvSpPr>
          <p:spPr bwMode="auto">
            <a:xfrm>
              <a:off x="2241" y="106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96" name="Text Box 35"/>
            <p:cNvSpPr txBox="1">
              <a:spLocks noChangeArrowheads="1"/>
            </p:cNvSpPr>
            <p:nvPr/>
          </p:nvSpPr>
          <p:spPr bwMode="auto">
            <a:xfrm>
              <a:off x="2649" y="9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697" name="Text Box 37"/>
            <p:cNvSpPr txBox="1">
              <a:spLocks noChangeArrowheads="1"/>
            </p:cNvSpPr>
            <p:nvPr/>
          </p:nvSpPr>
          <p:spPr bwMode="auto">
            <a:xfrm>
              <a:off x="2405" y="102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5V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98" name="Text Box 65"/>
            <p:cNvSpPr txBox="1">
              <a:spLocks noChangeArrowheads="1"/>
            </p:cNvSpPr>
            <p:nvPr/>
          </p:nvSpPr>
          <p:spPr bwMode="auto">
            <a:xfrm rot="2700000">
              <a:off x="2543" y="151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5V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27699" name="Group 21"/>
            <p:cNvGrpSpPr>
              <a:grpSpLocks/>
            </p:cNvGrpSpPr>
            <p:nvPr/>
          </p:nvGrpSpPr>
          <p:grpSpPr bwMode="auto">
            <a:xfrm>
              <a:off x="922" y="1506"/>
              <a:ext cx="272" cy="408"/>
              <a:chOff x="1383" y="2432"/>
              <a:chExt cx="272" cy="408"/>
            </a:xfrm>
          </p:grpSpPr>
          <p:sp>
            <p:nvSpPr>
              <p:cNvPr id="27706" name="Line 22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7" name="Oval 23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7708" name="Line 24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0" name="Text Box 66"/>
            <p:cNvSpPr txBox="1">
              <a:spLocks noChangeArrowheads="1"/>
            </p:cNvSpPr>
            <p:nvPr/>
          </p:nvSpPr>
          <p:spPr bwMode="auto">
            <a:xfrm>
              <a:off x="1727" y="1651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30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701" name="Text Box 67"/>
            <p:cNvSpPr txBox="1">
              <a:spLocks noChangeArrowheads="1"/>
            </p:cNvSpPr>
            <p:nvPr/>
          </p:nvSpPr>
          <p:spPr bwMode="auto">
            <a:xfrm>
              <a:off x="2271" y="216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702" name="Rectangle 68"/>
            <p:cNvSpPr>
              <a:spLocks noChangeArrowheads="1"/>
            </p:cNvSpPr>
            <p:nvPr/>
          </p:nvSpPr>
          <p:spPr bwMode="auto">
            <a:xfrm>
              <a:off x="2277" y="21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703" name="Text Box 70"/>
            <p:cNvSpPr txBox="1">
              <a:spLocks noChangeArrowheads="1"/>
            </p:cNvSpPr>
            <p:nvPr/>
          </p:nvSpPr>
          <p:spPr bwMode="auto">
            <a:xfrm>
              <a:off x="728" y="143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1A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704" name="Line 71"/>
            <p:cNvSpPr>
              <a:spLocks noChangeShapeType="1"/>
            </p:cNvSpPr>
            <p:nvPr/>
          </p:nvSpPr>
          <p:spPr bwMode="auto">
            <a:xfrm rot="10800000">
              <a:off x="2683" y="214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Text Box 72"/>
            <p:cNvSpPr txBox="1">
              <a:spLocks noChangeArrowheads="1"/>
            </p:cNvSpPr>
            <p:nvPr/>
          </p:nvSpPr>
          <p:spPr bwMode="auto">
            <a:xfrm>
              <a:off x="2640" y="214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endParaRPr lang="en-US" altLang="zh-CN" sz="1800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15785" name="Oval 73"/>
          <p:cNvSpPr>
            <a:spLocks noChangeArrowheads="1"/>
          </p:cNvSpPr>
          <p:nvPr/>
        </p:nvSpPr>
        <p:spPr bwMode="auto">
          <a:xfrm>
            <a:off x="2763838" y="1587500"/>
            <a:ext cx="1627187" cy="15367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430338" y="4021138"/>
            <a:ext cx="2538412" cy="2043112"/>
            <a:chOff x="2366" y="2708"/>
            <a:chExt cx="1599" cy="1287"/>
          </a:xfrm>
        </p:grpSpPr>
        <p:grpSp>
          <p:nvGrpSpPr>
            <p:cNvPr id="27660" name="Group 109"/>
            <p:cNvGrpSpPr>
              <a:grpSpLocks/>
            </p:cNvGrpSpPr>
            <p:nvPr/>
          </p:nvGrpSpPr>
          <p:grpSpPr bwMode="auto">
            <a:xfrm>
              <a:off x="2366" y="3048"/>
              <a:ext cx="442" cy="539"/>
              <a:chOff x="2366" y="3048"/>
              <a:chExt cx="442" cy="539"/>
            </a:xfrm>
          </p:grpSpPr>
          <p:sp>
            <p:nvSpPr>
              <p:cNvPr id="27676" name="Oval 107"/>
              <p:cNvSpPr>
                <a:spLocks noChangeArrowheads="1"/>
              </p:cNvSpPr>
              <p:nvPr/>
            </p:nvSpPr>
            <p:spPr bwMode="auto">
              <a:xfrm>
                <a:off x="2366" y="3243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7677" name="Text Box 105"/>
              <p:cNvSpPr txBox="1">
                <a:spLocks noChangeArrowheads="1"/>
              </p:cNvSpPr>
              <p:nvPr/>
            </p:nvSpPr>
            <p:spPr bwMode="auto">
              <a:xfrm>
                <a:off x="2582" y="30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27678" name="Text Box 106"/>
              <p:cNvSpPr txBox="1">
                <a:spLocks noChangeArrowheads="1"/>
              </p:cNvSpPr>
              <p:nvPr/>
            </p:nvSpPr>
            <p:spPr bwMode="auto">
              <a:xfrm>
                <a:off x="2596" y="329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</p:grpSp>
        <p:sp>
          <p:nvSpPr>
            <p:cNvPr id="27661" name="Oval 75"/>
            <p:cNvSpPr>
              <a:spLocks noChangeArrowheads="1"/>
            </p:cNvSpPr>
            <p:nvPr/>
          </p:nvSpPr>
          <p:spPr bwMode="auto">
            <a:xfrm>
              <a:off x="3402" y="322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62" name="Line 80"/>
            <p:cNvSpPr>
              <a:spLocks noChangeShapeType="1"/>
            </p:cNvSpPr>
            <p:nvPr/>
          </p:nvSpPr>
          <p:spPr bwMode="auto">
            <a:xfrm flipV="1">
              <a:off x="2514" y="3746"/>
              <a:ext cx="1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85"/>
            <p:cNvSpPr>
              <a:spLocks noChangeShapeType="1"/>
            </p:cNvSpPr>
            <p:nvPr/>
          </p:nvSpPr>
          <p:spPr bwMode="auto">
            <a:xfrm rot="2700000">
              <a:off x="2981" y="3364"/>
              <a:ext cx="1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86"/>
            <p:cNvSpPr>
              <a:spLocks noChangeShapeType="1"/>
            </p:cNvSpPr>
            <p:nvPr/>
          </p:nvSpPr>
          <p:spPr bwMode="auto">
            <a:xfrm flipV="1">
              <a:off x="2513" y="298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87"/>
            <p:cNvSpPr>
              <a:spLocks noChangeShapeType="1"/>
            </p:cNvSpPr>
            <p:nvPr/>
          </p:nvSpPr>
          <p:spPr bwMode="auto">
            <a:xfrm flipH="1">
              <a:off x="2514" y="2987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88"/>
            <p:cNvSpPr txBox="1">
              <a:spLocks noChangeArrowheads="1"/>
            </p:cNvSpPr>
            <p:nvPr/>
          </p:nvSpPr>
          <p:spPr bwMode="auto">
            <a:xfrm rot="2700000">
              <a:off x="3406" y="301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67" name="Text Box 89"/>
            <p:cNvSpPr txBox="1">
              <a:spLocks noChangeArrowheads="1"/>
            </p:cNvSpPr>
            <p:nvPr/>
          </p:nvSpPr>
          <p:spPr bwMode="auto">
            <a:xfrm rot="2700000">
              <a:off x="3715" y="31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668" name="Text Box 93"/>
            <p:cNvSpPr txBox="1">
              <a:spLocks noChangeArrowheads="1"/>
            </p:cNvSpPr>
            <p:nvPr/>
          </p:nvSpPr>
          <p:spPr bwMode="auto">
            <a:xfrm rot="2700000">
              <a:off x="3579" y="311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5V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69" name="Text Box 98"/>
            <p:cNvSpPr txBox="1">
              <a:spLocks noChangeArrowheads="1"/>
            </p:cNvSpPr>
            <p:nvPr/>
          </p:nvSpPr>
          <p:spPr bwMode="auto">
            <a:xfrm>
              <a:off x="2687" y="2708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15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70" name="Text Box 99"/>
            <p:cNvSpPr txBox="1">
              <a:spLocks noChangeArrowheads="1"/>
            </p:cNvSpPr>
            <p:nvPr/>
          </p:nvSpPr>
          <p:spPr bwMode="auto">
            <a:xfrm>
              <a:off x="3307" y="376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71" name="Rectangle 100"/>
            <p:cNvSpPr>
              <a:spLocks noChangeArrowheads="1"/>
            </p:cNvSpPr>
            <p:nvPr/>
          </p:nvSpPr>
          <p:spPr bwMode="auto">
            <a:xfrm>
              <a:off x="3313" y="37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72" name="Line 102"/>
            <p:cNvSpPr>
              <a:spLocks noChangeShapeType="1"/>
            </p:cNvSpPr>
            <p:nvPr/>
          </p:nvSpPr>
          <p:spPr bwMode="auto">
            <a:xfrm rot="10800000">
              <a:off x="3719" y="374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Text Box 103"/>
            <p:cNvSpPr txBox="1">
              <a:spLocks noChangeArrowheads="1"/>
            </p:cNvSpPr>
            <p:nvPr/>
          </p:nvSpPr>
          <p:spPr bwMode="auto">
            <a:xfrm>
              <a:off x="3676" y="374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endParaRPr lang="en-US" altLang="zh-CN" sz="1800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74" name="Rectangle 104"/>
            <p:cNvSpPr>
              <a:spLocks noChangeArrowheads="1"/>
            </p:cNvSpPr>
            <p:nvPr/>
          </p:nvSpPr>
          <p:spPr bwMode="auto">
            <a:xfrm>
              <a:off x="2713" y="293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675" name="Text Box 110"/>
            <p:cNvSpPr txBox="1">
              <a:spLocks noChangeArrowheads="1"/>
            </p:cNvSpPr>
            <p:nvPr/>
          </p:nvSpPr>
          <p:spPr bwMode="auto">
            <a:xfrm>
              <a:off x="2656" y="3249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15V</a:t>
              </a:r>
            </a:p>
          </p:txBody>
        </p:sp>
      </p:grpSp>
      <p:sp>
        <p:nvSpPr>
          <p:cNvPr id="115825" name="Rectangle 113"/>
          <p:cNvSpPr>
            <a:spLocks noChangeArrowheads="1"/>
          </p:cNvSpPr>
          <p:nvPr/>
        </p:nvSpPr>
        <p:spPr bwMode="auto">
          <a:xfrm>
            <a:off x="4767263" y="1995488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15826" name="Rectangle 114"/>
          <p:cNvSpPr>
            <a:spLocks noChangeArrowheads="1"/>
          </p:cNvSpPr>
          <p:nvPr/>
        </p:nvSpPr>
        <p:spPr bwMode="auto">
          <a:xfrm>
            <a:off x="4729163" y="25257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存在与电压源并联的支路</a:t>
            </a:r>
          </a:p>
        </p:txBody>
      </p:sp>
      <p:sp>
        <p:nvSpPr>
          <p:cNvPr id="115827" name="Oval 115"/>
          <p:cNvSpPr>
            <a:spLocks noChangeArrowheads="1"/>
          </p:cNvSpPr>
          <p:nvPr/>
        </p:nvSpPr>
        <p:spPr bwMode="auto">
          <a:xfrm rot="2700000">
            <a:off x="2666206" y="4514057"/>
            <a:ext cx="1198563" cy="9652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5828" name="AutoShape 116"/>
          <p:cNvSpPr>
            <a:spLocks noChangeArrowheads="1"/>
          </p:cNvSpPr>
          <p:nvPr/>
        </p:nvSpPr>
        <p:spPr bwMode="auto">
          <a:xfrm rot="5400000">
            <a:off x="2479675" y="3813175"/>
            <a:ext cx="514350" cy="203200"/>
          </a:xfrm>
          <a:prstGeom prst="rightArrow">
            <a:avLst>
              <a:gd name="adj1" fmla="val 50000"/>
              <a:gd name="adj2" fmla="val 6328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5829" name="Rectangle 117"/>
          <p:cNvSpPr>
            <a:spLocks noChangeArrowheads="1"/>
          </p:cNvSpPr>
          <p:nvPr/>
        </p:nvSpPr>
        <p:spPr bwMode="auto">
          <a:xfrm>
            <a:off x="4737100" y="441483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则电流为：</a:t>
            </a:r>
          </a:p>
        </p:txBody>
      </p:sp>
      <p:sp>
        <p:nvSpPr>
          <p:cNvPr id="115830" name="Rectangle 118"/>
          <p:cNvSpPr>
            <a:spLocks noChangeArrowheads="1"/>
          </p:cNvSpPr>
          <p:nvPr/>
        </p:nvSpPr>
        <p:spPr bwMode="auto">
          <a:xfrm>
            <a:off x="4781550" y="49752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(15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5)/(15+5)=0.5(A)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2" grpId="0"/>
      <p:bldP spid="115785" grpId="0" animBg="1"/>
      <p:bldP spid="115825" grpId="0"/>
      <p:bldP spid="115826" grpId="0"/>
      <p:bldP spid="115827" grpId="0" animBg="1"/>
      <p:bldP spid="115828" grpId="0" animBg="1"/>
      <p:bldP spid="115829" grpId="0"/>
      <p:bldP spid="1158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/>
          <p:cNvGrpSpPr>
            <a:grpSpLocks/>
          </p:cNvGrpSpPr>
          <p:nvPr/>
        </p:nvGrpSpPr>
        <p:grpSpPr bwMode="auto">
          <a:xfrm>
            <a:off x="762000" y="1574800"/>
            <a:ext cx="3538538" cy="1682750"/>
            <a:chOff x="480" y="824"/>
            <a:chExt cx="2229" cy="1060"/>
          </a:xfrm>
        </p:grpSpPr>
        <p:sp>
          <p:nvSpPr>
            <p:cNvPr id="6225" name="Line 202"/>
            <p:cNvSpPr>
              <a:spLocks noChangeShapeType="1"/>
            </p:cNvSpPr>
            <p:nvPr/>
          </p:nvSpPr>
          <p:spPr bwMode="auto">
            <a:xfrm flipH="1">
              <a:off x="1076" y="864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Line 197"/>
            <p:cNvSpPr>
              <a:spLocks noChangeShapeType="1"/>
            </p:cNvSpPr>
            <p:nvPr/>
          </p:nvSpPr>
          <p:spPr bwMode="auto">
            <a:xfrm flipH="1">
              <a:off x="619" y="864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Text Box 156"/>
            <p:cNvSpPr txBox="1">
              <a:spLocks noChangeArrowheads="1"/>
            </p:cNvSpPr>
            <p:nvPr/>
          </p:nvSpPr>
          <p:spPr bwMode="auto">
            <a:xfrm>
              <a:off x="1282" y="82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6228" name="Text Box 157"/>
            <p:cNvSpPr txBox="1">
              <a:spLocks noChangeArrowheads="1"/>
            </p:cNvSpPr>
            <p:nvPr/>
          </p:nvSpPr>
          <p:spPr bwMode="auto">
            <a:xfrm>
              <a:off x="1282" y="10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6229" name="Oval 158"/>
            <p:cNvSpPr>
              <a:spLocks noChangeArrowheads="1"/>
            </p:cNvSpPr>
            <p:nvPr/>
          </p:nvSpPr>
          <p:spPr bwMode="auto">
            <a:xfrm>
              <a:off x="1405" y="10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30" name="Line 159"/>
            <p:cNvSpPr>
              <a:spLocks noChangeShapeType="1"/>
            </p:cNvSpPr>
            <p:nvPr/>
          </p:nvSpPr>
          <p:spPr bwMode="auto">
            <a:xfrm>
              <a:off x="607" y="1878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167"/>
            <p:cNvSpPr>
              <a:spLocks noChangeShapeType="1"/>
            </p:cNvSpPr>
            <p:nvPr/>
          </p:nvSpPr>
          <p:spPr bwMode="auto">
            <a:xfrm flipV="1">
              <a:off x="1531" y="1376"/>
              <a:ext cx="4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172"/>
            <p:cNvSpPr>
              <a:spLocks noChangeShapeType="1"/>
            </p:cNvSpPr>
            <p:nvPr/>
          </p:nvSpPr>
          <p:spPr bwMode="auto">
            <a:xfrm flipH="1">
              <a:off x="2321" y="864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Rectangle 173"/>
            <p:cNvSpPr>
              <a:spLocks noChangeArrowheads="1"/>
            </p:cNvSpPr>
            <p:nvPr/>
          </p:nvSpPr>
          <p:spPr bwMode="auto">
            <a:xfrm rot="-5400000">
              <a:off x="479" y="15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6234" name="Group 174"/>
            <p:cNvGrpSpPr>
              <a:grpSpLocks/>
            </p:cNvGrpSpPr>
            <p:nvPr/>
          </p:nvGrpSpPr>
          <p:grpSpPr bwMode="auto">
            <a:xfrm>
              <a:off x="480" y="948"/>
              <a:ext cx="272" cy="408"/>
              <a:chOff x="1383" y="2432"/>
              <a:chExt cx="272" cy="408"/>
            </a:xfrm>
          </p:grpSpPr>
          <p:sp>
            <p:nvSpPr>
              <p:cNvPr id="6252" name="Line 17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" name="Oval 17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254" name="Line 17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35" name="Line 178"/>
            <p:cNvSpPr>
              <a:spLocks noChangeShapeType="1"/>
            </p:cNvSpPr>
            <p:nvPr/>
          </p:nvSpPr>
          <p:spPr bwMode="auto">
            <a:xfrm>
              <a:off x="1743" y="1376"/>
              <a:ext cx="0" cy="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Rectangle 179"/>
            <p:cNvSpPr>
              <a:spLocks noChangeArrowheads="1"/>
            </p:cNvSpPr>
            <p:nvPr/>
          </p:nvSpPr>
          <p:spPr bwMode="auto">
            <a:xfrm rot="-5400000">
              <a:off x="938" y="13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37" name="Rectangle 185"/>
            <p:cNvSpPr>
              <a:spLocks noChangeArrowheads="1"/>
            </p:cNvSpPr>
            <p:nvPr/>
          </p:nvSpPr>
          <p:spPr bwMode="auto">
            <a:xfrm rot="-5400000">
              <a:off x="2180" y="13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38" name="Text Box 186"/>
            <p:cNvSpPr txBox="1">
              <a:spLocks noChangeArrowheads="1"/>
            </p:cNvSpPr>
            <p:nvPr/>
          </p:nvSpPr>
          <p:spPr bwMode="auto">
            <a:xfrm>
              <a:off x="618" y="1494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39" name="Text Box 187"/>
            <p:cNvSpPr txBox="1">
              <a:spLocks noChangeArrowheads="1"/>
            </p:cNvSpPr>
            <p:nvPr/>
          </p:nvSpPr>
          <p:spPr bwMode="auto">
            <a:xfrm>
              <a:off x="1094" y="141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40" name="Text Box 189"/>
            <p:cNvSpPr txBox="1">
              <a:spLocks noChangeArrowheads="1"/>
            </p:cNvSpPr>
            <p:nvPr/>
          </p:nvSpPr>
          <p:spPr bwMode="auto">
            <a:xfrm>
              <a:off x="2338" y="1258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41" name="Text Box 191"/>
            <p:cNvSpPr txBox="1">
              <a:spLocks noChangeArrowheads="1"/>
            </p:cNvSpPr>
            <p:nvPr/>
          </p:nvSpPr>
          <p:spPr bwMode="auto">
            <a:xfrm>
              <a:off x="1079" y="101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30V</a:t>
              </a:r>
            </a:p>
          </p:txBody>
        </p:sp>
        <p:sp>
          <p:nvSpPr>
            <p:cNvPr id="6242" name="Text Box 192"/>
            <p:cNvSpPr txBox="1">
              <a:spLocks noChangeArrowheads="1"/>
            </p:cNvSpPr>
            <p:nvPr/>
          </p:nvSpPr>
          <p:spPr bwMode="auto">
            <a:xfrm>
              <a:off x="667" y="91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5A</a:t>
              </a:r>
            </a:p>
          </p:txBody>
        </p:sp>
        <p:sp>
          <p:nvSpPr>
            <p:cNvPr id="6243" name="Line 193"/>
            <p:cNvSpPr>
              <a:spLocks noChangeShapeType="1"/>
            </p:cNvSpPr>
            <p:nvPr/>
          </p:nvSpPr>
          <p:spPr bwMode="auto">
            <a:xfrm rot="5400000">
              <a:off x="2275" y="107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Text Box 194"/>
            <p:cNvSpPr txBox="1">
              <a:spLocks noChangeArrowheads="1"/>
            </p:cNvSpPr>
            <p:nvPr/>
          </p:nvSpPr>
          <p:spPr bwMode="auto">
            <a:xfrm>
              <a:off x="2375" y="92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6245" name="Line 196"/>
            <p:cNvSpPr>
              <a:spLocks noChangeShapeType="1"/>
            </p:cNvSpPr>
            <p:nvPr/>
          </p:nvSpPr>
          <p:spPr bwMode="auto">
            <a:xfrm>
              <a:off x="609" y="870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99"/>
            <p:cNvSpPr>
              <a:spLocks noChangeShapeType="1"/>
            </p:cNvSpPr>
            <p:nvPr/>
          </p:nvSpPr>
          <p:spPr bwMode="auto">
            <a:xfrm>
              <a:off x="1537" y="872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Rectangle 200"/>
            <p:cNvSpPr>
              <a:spLocks noChangeArrowheads="1"/>
            </p:cNvSpPr>
            <p:nvPr/>
          </p:nvSpPr>
          <p:spPr bwMode="auto">
            <a:xfrm rot="-5400000">
              <a:off x="1603" y="15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48" name="Line 201"/>
            <p:cNvSpPr>
              <a:spLocks noChangeShapeType="1"/>
            </p:cNvSpPr>
            <p:nvPr/>
          </p:nvSpPr>
          <p:spPr bwMode="auto">
            <a:xfrm>
              <a:off x="1961" y="87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" name="Rectangle 198"/>
            <p:cNvSpPr>
              <a:spLocks noChangeArrowheads="1"/>
            </p:cNvSpPr>
            <p:nvPr/>
          </p:nvSpPr>
          <p:spPr bwMode="auto">
            <a:xfrm rot="-5400000">
              <a:off x="1825" y="10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50" name="Text Box 203"/>
            <p:cNvSpPr txBox="1">
              <a:spLocks noChangeArrowheads="1"/>
            </p:cNvSpPr>
            <p:nvPr/>
          </p:nvSpPr>
          <p:spPr bwMode="auto">
            <a:xfrm>
              <a:off x="1969" y="98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51" name="Text Box 204"/>
            <p:cNvSpPr txBox="1">
              <a:spLocks noChangeArrowheads="1"/>
            </p:cNvSpPr>
            <p:nvPr/>
          </p:nvSpPr>
          <p:spPr bwMode="auto">
            <a:xfrm>
              <a:off x="1755" y="149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82125" name="Text Box 205"/>
          <p:cNvSpPr txBox="1">
            <a:spLocks noChangeArrowheads="1"/>
          </p:cNvSpPr>
          <p:nvPr/>
        </p:nvSpPr>
        <p:spPr bwMode="auto">
          <a:xfrm>
            <a:off x="438150" y="655638"/>
            <a:ext cx="832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例：求图示电路中流过</a:t>
            </a:r>
            <a:r>
              <a:rPr lang="en-US" altLang="zh-CN">
                <a:ea typeface="楷体_GB2312" pitchFamily="49" charset="-122"/>
              </a:rPr>
              <a:t>16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>
                <a:ea typeface="楷体_GB2312" pitchFamily="49" charset="-122"/>
              </a:rPr>
              <a:t>电阻的电流 </a:t>
            </a:r>
            <a:r>
              <a:rPr lang="en-US" altLang="zh-CN" i="1">
                <a:ea typeface="楷体_GB2312" pitchFamily="49" charset="-122"/>
              </a:rPr>
              <a:t>I 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82126" name="AutoShape 206"/>
          <p:cNvSpPr>
            <a:spLocks noChangeArrowheads="1"/>
          </p:cNvSpPr>
          <p:nvPr/>
        </p:nvSpPr>
        <p:spPr bwMode="auto">
          <a:xfrm>
            <a:off x="4386263" y="231775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2127" name="Oval 207"/>
          <p:cNvSpPr>
            <a:spLocks noChangeArrowheads="1"/>
          </p:cNvSpPr>
          <p:nvPr/>
        </p:nvSpPr>
        <p:spPr bwMode="auto">
          <a:xfrm>
            <a:off x="393700" y="1498600"/>
            <a:ext cx="1103313" cy="19621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4" name="Group 243"/>
          <p:cNvGrpSpPr>
            <a:grpSpLocks/>
          </p:cNvGrpSpPr>
          <p:nvPr/>
        </p:nvGrpSpPr>
        <p:grpSpPr bwMode="auto">
          <a:xfrm>
            <a:off x="6319838" y="1581150"/>
            <a:ext cx="939800" cy="800100"/>
            <a:chOff x="3981" y="828"/>
            <a:chExt cx="592" cy="504"/>
          </a:xfrm>
        </p:grpSpPr>
        <p:sp>
          <p:nvSpPr>
            <p:cNvPr id="6221" name="Oval 212"/>
            <p:cNvSpPr>
              <a:spLocks noChangeArrowheads="1"/>
            </p:cNvSpPr>
            <p:nvPr/>
          </p:nvSpPr>
          <p:spPr bwMode="auto">
            <a:xfrm>
              <a:off x="4301" y="100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22" name="Text Box 210"/>
            <p:cNvSpPr txBox="1">
              <a:spLocks noChangeArrowheads="1"/>
            </p:cNvSpPr>
            <p:nvPr/>
          </p:nvSpPr>
          <p:spPr bwMode="auto">
            <a:xfrm>
              <a:off x="4178" y="82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6223" name="Text Box 211"/>
            <p:cNvSpPr txBox="1">
              <a:spLocks noChangeArrowheads="1"/>
            </p:cNvSpPr>
            <p:nvPr/>
          </p:nvSpPr>
          <p:spPr bwMode="auto">
            <a:xfrm>
              <a:off x="4178" y="10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6224" name="Text Box 227"/>
            <p:cNvSpPr txBox="1">
              <a:spLocks noChangeArrowheads="1"/>
            </p:cNvSpPr>
            <p:nvPr/>
          </p:nvSpPr>
          <p:spPr bwMode="auto">
            <a:xfrm>
              <a:off x="3981" y="102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30V</a:t>
              </a:r>
            </a:p>
          </p:txBody>
        </p:sp>
      </p:grpSp>
      <p:sp>
        <p:nvSpPr>
          <p:cNvPr id="82158" name="Text Box 238"/>
          <p:cNvSpPr txBox="1">
            <a:spLocks noChangeArrowheads="1"/>
          </p:cNvSpPr>
          <p:nvPr/>
        </p:nvSpPr>
        <p:spPr bwMode="auto">
          <a:xfrm>
            <a:off x="4302125" y="1517650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5399088" y="1641475"/>
            <a:ext cx="3184525" cy="1622425"/>
            <a:chOff x="3401" y="866"/>
            <a:chExt cx="2006" cy="1022"/>
          </a:xfrm>
        </p:grpSpPr>
        <p:sp>
          <p:nvSpPr>
            <p:cNvPr id="6207" name="Line 240"/>
            <p:cNvSpPr>
              <a:spLocks noChangeShapeType="1"/>
            </p:cNvSpPr>
            <p:nvPr/>
          </p:nvSpPr>
          <p:spPr bwMode="auto">
            <a:xfrm flipH="1">
              <a:off x="4438" y="866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Line 208"/>
            <p:cNvSpPr>
              <a:spLocks noChangeShapeType="1"/>
            </p:cNvSpPr>
            <p:nvPr/>
          </p:nvSpPr>
          <p:spPr bwMode="auto">
            <a:xfrm flipH="1">
              <a:off x="3864" y="868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Line 209"/>
            <p:cNvSpPr>
              <a:spLocks noChangeShapeType="1"/>
            </p:cNvSpPr>
            <p:nvPr/>
          </p:nvSpPr>
          <p:spPr bwMode="auto">
            <a:xfrm flipH="1">
              <a:off x="3407" y="868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213"/>
            <p:cNvSpPr>
              <a:spLocks noChangeShapeType="1"/>
            </p:cNvSpPr>
            <p:nvPr/>
          </p:nvSpPr>
          <p:spPr bwMode="auto">
            <a:xfrm>
              <a:off x="3401" y="1882"/>
              <a:ext cx="162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Line 215"/>
            <p:cNvSpPr>
              <a:spLocks noChangeShapeType="1"/>
            </p:cNvSpPr>
            <p:nvPr/>
          </p:nvSpPr>
          <p:spPr bwMode="auto">
            <a:xfrm flipH="1">
              <a:off x="5019" y="868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Rectangle 222"/>
            <p:cNvSpPr>
              <a:spLocks noChangeArrowheads="1"/>
            </p:cNvSpPr>
            <p:nvPr/>
          </p:nvSpPr>
          <p:spPr bwMode="auto">
            <a:xfrm rot="-5400000">
              <a:off x="3726" y="13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13" name="Rectangle 223"/>
            <p:cNvSpPr>
              <a:spLocks noChangeArrowheads="1"/>
            </p:cNvSpPr>
            <p:nvPr/>
          </p:nvSpPr>
          <p:spPr bwMode="auto">
            <a:xfrm rot="-5400000">
              <a:off x="4878" y="13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14" name="Text Box 225"/>
            <p:cNvSpPr txBox="1">
              <a:spLocks noChangeArrowheads="1"/>
            </p:cNvSpPr>
            <p:nvPr/>
          </p:nvSpPr>
          <p:spPr bwMode="auto">
            <a:xfrm>
              <a:off x="3882" y="142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15" name="Text Box 226"/>
            <p:cNvSpPr txBox="1">
              <a:spLocks noChangeArrowheads="1"/>
            </p:cNvSpPr>
            <p:nvPr/>
          </p:nvSpPr>
          <p:spPr bwMode="auto">
            <a:xfrm>
              <a:off x="5036" y="1262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16" name="Line 229"/>
            <p:cNvSpPr>
              <a:spLocks noChangeShapeType="1"/>
            </p:cNvSpPr>
            <p:nvPr/>
          </p:nvSpPr>
          <p:spPr bwMode="auto">
            <a:xfrm rot="5400000">
              <a:off x="4973" y="108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Text Box 230"/>
            <p:cNvSpPr txBox="1">
              <a:spLocks noChangeArrowheads="1"/>
            </p:cNvSpPr>
            <p:nvPr/>
          </p:nvSpPr>
          <p:spPr bwMode="auto">
            <a:xfrm>
              <a:off x="5073" y="93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6218" name="Rectangle 233"/>
            <p:cNvSpPr>
              <a:spLocks noChangeArrowheads="1"/>
            </p:cNvSpPr>
            <p:nvPr/>
          </p:nvSpPr>
          <p:spPr bwMode="auto">
            <a:xfrm rot="-5400000">
              <a:off x="4301" y="158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219" name="Text Box 237"/>
            <p:cNvSpPr txBox="1">
              <a:spLocks noChangeArrowheads="1"/>
            </p:cNvSpPr>
            <p:nvPr/>
          </p:nvSpPr>
          <p:spPr bwMode="auto">
            <a:xfrm>
              <a:off x="4453" y="149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220" name="Line 241"/>
            <p:cNvSpPr>
              <a:spLocks noChangeShapeType="1"/>
            </p:cNvSpPr>
            <p:nvPr/>
          </p:nvSpPr>
          <p:spPr bwMode="auto">
            <a:xfrm>
              <a:off x="3404" y="866"/>
              <a:ext cx="162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42"/>
          <p:cNvGrpSpPr>
            <a:grpSpLocks/>
          </p:cNvGrpSpPr>
          <p:nvPr/>
        </p:nvGrpSpPr>
        <p:grpSpPr bwMode="auto">
          <a:xfrm>
            <a:off x="5187950" y="1903413"/>
            <a:ext cx="760413" cy="788987"/>
            <a:chOff x="3268" y="1031"/>
            <a:chExt cx="479" cy="497"/>
          </a:xfrm>
        </p:grpSpPr>
        <p:grpSp>
          <p:nvGrpSpPr>
            <p:cNvPr id="6202" name="Group 217"/>
            <p:cNvGrpSpPr>
              <a:grpSpLocks/>
            </p:cNvGrpSpPr>
            <p:nvPr/>
          </p:nvGrpSpPr>
          <p:grpSpPr bwMode="auto">
            <a:xfrm>
              <a:off x="3268" y="1120"/>
              <a:ext cx="272" cy="408"/>
              <a:chOff x="1383" y="2432"/>
              <a:chExt cx="272" cy="408"/>
            </a:xfrm>
          </p:grpSpPr>
          <p:sp>
            <p:nvSpPr>
              <p:cNvPr id="6204" name="Line 218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Oval 219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206" name="Line 220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3" name="Text Box 228"/>
            <p:cNvSpPr txBox="1">
              <a:spLocks noChangeArrowheads="1"/>
            </p:cNvSpPr>
            <p:nvPr/>
          </p:nvSpPr>
          <p:spPr bwMode="auto">
            <a:xfrm>
              <a:off x="3455" y="1031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5A</a:t>
              </a:r>
            </a:p>
          </p:txBody>
        </p:sp>
      </p:grpSp>
      <p:grpSp>
        <p:nvGrpSpPr>
          <p:cNvPr id="8" name="Group 339"/>
          <p:cNvGrpSpPr>
            <a:grpSpLocks/>
          </p:cNvGrpSpPr>
          <p:nvPr/>
        </p:nvGrpSpPr>
        <p:grpSpPr bwMode="auto">
          <a:xfrm>
            <a:off x="5084763" y="4062413"/>
            <a:ext cx="3538537" cy="1620837"/>
            <a:chOff x="3203" y="2391"/>
            <a:chExt cx="2229" cy="1021"/>
          </a:xfrm>
        </p:grpSpPr>
        <p:sp>
          <p:nvSpPr>
            <p:cNvPr id="6177" name="Line 312"/>
            <p:cNvSpPr>
              <a:spLocks noChangeShapeType="1"/>
            </p:cNvSpPr>
            <p:nvPr/>
          </p:nvSpPr>
          <p:spPr bwMode="auto">
            <a:xfrm flipH="1">
              <a:off x="4255" y="239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313"/>
            <p:cNvSpPr>
              <a:spLocks noChangeShapeType="1"/>
            </p:cNvSpPr>
            <p:nvPr/>
          </p:nvSpPr>
          <p:spPr bwMode="auto">
            <a:xfrm flipH="1">
              <a:off x="4664" y="2391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246"/>
            <p:cNvSpPr>
              <a:spLocks noChangeShapeType="1"/>
            </p:cNvSpPr>
            <p:nvPr/>
          </p:nvSpPr>
          <p:spPr bwMode="auto">
            <a:xfrm flipH="1">
              <a:off x="3799" y="239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247"/>
            <p:cNvSpPr>
              <a:spLocks noChangeShapeType="1"/>
            </p:cNvSpPr>
            <p:nvPr/>
          </p:nvSpPr>
          <p:spPr bwMode="auto">
            <a:xfrm flipH="1">
              <a:off x="3342" y="239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251"/>
            <p:cNvSpPr>
              <a:spLocks noChangeShapeType="1"/>
            </p:cNvSpPr>
            <p:nvPr/>
          </p:nvSpPr>
          <p:spPr bwMode="auto">
            <a:xfrm>
              <a:off x="3330" y="3406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253"/>
            <p:cNvSpPr>
              <a:spLocks noChangeShapeType="1"/>
            </p:cNvSpPr>
            <p:nvPr/>
          </p:nvSpPr>
          <p:spPr bwMode="auto">
            <a:xfrm flipH="1">
              <a:off x="5044" y="239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83" name="Group 255"/>
            <p:cNvGrpSpPr>
              <a:grpSpLocks/>
            </p:cNvGrpSpPr>
            <p:nvPr/>
          </p:nvGrpSpPr>
          <p:grpSpPr bwMode="auto">
            <a:xfrm>
              <a:off x="3203" y="2656"/>
              <a:ext cx="272" cy="408"/>
              <a:chOff x="1383" y="2432"/>
              <a:chExt cx="272" cy="408"/>
            </a:xfrm>
          </p:grpSpPr>
          <p:sp>
            <p:nvSpPr>
              <p:cNvPr id="6199" name="Line 25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Oval 25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201" name="Line 25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84" name="Rectangle 260"/>
            <p:cNvSpPr>
              <a:spLocks noChangeArrowheads="1"/>
            </p:cNvSpPr>
            <p:nvPr/>
          </p:nvSpPr>
          <p:spPr bwMode="auto">
            <a:xfrm rot="-5400000">
              <a:off x="3661" y="287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185" name="Rectangle 261"/>
            <p:cNvSpPr>
              <a:spLocks noChangeArrowheads="1"/>
            </p:cNvSpPr>
            <p:nvPr/>
          </p:nvSpPr>
          <p:spPr bwMode="auto">
            <a:xfrm rot="-5400000">
              <a:off x="4903" y="28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186" name="Text Box 263"/>
            <p:cNvSpPr txBox="1">
              <a:spLocks noChangeArrowheads="1"/>
            </p:cNvSpPr>
            <p:nvPr/>
          </p:nvSpPr>
          <p:spPr bwMode="auto">
            <a:xfrm>
              <a:off x="3805" y="279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87" name="Text Box 264"/>
            <p:cNvSpPr txBox="1">
              <a:spLocks noChangeArrowheads="1"/>
            </p:cNvSpPr>
            <p:nvPr/>
          </p:nvSpPr>
          <p:spPr bwMode="auto">
            <a:xfrm>
              <a:off x="5061" y="2786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88" name="Text Box 266"/>
            <p:cNvSpPr txBox="1">
              <a:spLocks noChangeArrowheads="1"/>
            </p:cNvSpPr>
            <p:nvPr/>
          </p:nvSpPr>
          <p:spPr bwMode="auto">
            <a:xfrm>
              <a:off x="3401" y="260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5A</a:t>
              </a:r>
            </a:p>
          </p:txBody>
        </p:sp>
        <p:sp>
          <p:nvSpPr>
            <p:cNvPr id="6189" name="Line 267"/>
            <p:cNvSpPr>
              <a:spLocks noChangeShapeType="1"/>
            </p:cNvSpPr>
            <p:nvPr/>
          </p:nvSpPr>
          <p:spPr bwMode="auto">
            <a:xfrm rot="5400000">
              <a:off x="4998" y="260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Text Box 268"/>
            <p:cNvSpPr txBox="1">
              <a:spLocks noChangeArrowheads="1"/>
            </p:cNvSpPr>
            <p:nvPr/>
          </p:nvSpPr>
          <p:spPr bwMode="auto">
            <a:xfrm>
              <a:off x="5098" y="245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6191" name="Line 269"/>
            <p:cNvSpPr>
              <a:spLocks noChangeShapeType="1"/>
            </p:cNvSpPr>
            <p:nvPr/>
          </p:nvSpPr>
          <p:spPr bwMode="auto">
            <a:xfrm>
              <a:off x="3332" y="2398"/>
              <a:ext cx="17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Rectangle 271"/>
            <p:cNvSpPr>
              <a:spLocks noChangeArrowheads="1"/>
            </p:cNvSpPr>
            <p:nvPr/>
          </p:nvSpPr>
          <p:spPr bwMode="auto">
            <a:xfrm rot="-5400000">
              <a:off x="4530" y="287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193" name="Text Box 275"/>
            <p:cNvSpPr txBox="1">
              <a:spLocks noChangeArrowheads="1"/>
            </p:cNvSpPr>
            <p:nvPr/>
          </p:nvSpPr>
          <p:spPr bwMode="auto">
            <a:xfrm>
              <a:off x="4676" y="278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6194" name="Group 307"/>
            <p:cNvGrpSpPr>
              <a:grpSpLocks/>
            </p:cNvGrpSpPr>
            <p:nvPr/>
          </p:nvGrpSpPr>
          <p:grpSpPr bwMode="auto">
            <a:xfrm>
              <a:off x="4119" y="2654"/>
              <a:ext cx="272" cy="408"/>
              <a:chOff x="1383" y="2432"/>
              <a:chExt cx="272" cy="408"/>
            </a:xfrm>
          </p:grpSpPr>
          <p:sp>
            <p:nvSpPr>
              <p:cNvPr id="6196" name="Line 308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Oval 309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198" name="Line 310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95" name="Text Box 311"/>
            <p:cNvSpPr txBox="1">
              <a:spLocks noChangeArrowheads="1"/>
            </p:cNvSpPr>
            <p:nvPr/>
          </p:nvSpPr>
          <p:spPr bwMode="auto">
            <a:xfrm>
              <a:off x="4292" y="258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5A</a:t>
              </a:r>
            </a:p>
          </p:txBody>
        </p:sp>
      </p:grpSp>
      <p:sp>
        <p:nvSpPr>
          <p:cNvPr id="82234" name="AutoShape 314"/>
          <p:cNvSpPr>
            <a:spLocks noChangeArrowheads="1"/>
          </p:cNvSpPr>
          <p:nvPr/>
        </p:nvSpPr>
        <p:spPr bwMode="auto">
          <a:xfrm rot="10800000">
            <a:off x="4098925" y="4803775"/>
            <a:ext cx="473075" cy="152400"/>
          </a:xfrm>
          <a:prstGeom prst="rightArrow">
            <a:avLst>
              <a:gd name="adj1" fmla="val 50000"/>
              <a:gd name="adj2" fmla="val 776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2235" name="AutoShape 315"/>
          <p:cNvSpPr>
            <a:spLocks noChangeArrowheads="1"/>
          </p:cNvSpPr>
          <p:nvPr/>
        </p:nvSpPr>
        <p:spPr bwMode="auto">
          <a:xfrm rot="5400000">
            <a:off x="6487319" y="3613944"/>
            <a:ext cx="487363" cy="136525"/>
          </a:xfrm>
          <a:prstGeom prst="rightArrow">
            <a:avLst>
              <a:gd name="adj1" fmla="val 50000"/>
              <a:gd name="adj2" fmla="val 892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11" name="Group 338"/>
          <p:cNvGrpSpPr>
            <a:grpSpLocks/>
          </p:cNvGrpSpPr>
          <p:nvPr/>
        </p:nvGrpSpPr>
        <p:grpSpPr bwMode="auto">
          <a:xfrm>
            <a:off x="1281113" y="4073525"/>
            <a:ext cx="2335212" cy="1633538"/>
            <a:chOff x="807" y="2398"/>
            <a:chExt cx="1471" cy="1029"/>
          </a:xfrm>
        </p:grpSpPr>
        <p:sp>
          <p:nvSpPr>
            <p:cNvPr id="6161" name="Line 317"/>
            <p:cNvSpPr>
              <a:spLocks noChangeShapeType="1"/>
            </p:cNvSpPr>
            <p:nvPr/>
          </p:nvSpPr>
          <p:spPr bwMode="auto">
            <a:xfrm flipH="1">
              <a:off x="1878" y="2401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318"/>
            <p:cNvSpPr>
              <a:spLocks noChangeShapeType="1"/>
            </p:cNvSpPr>
            <p:nvPr/>
          </p:nvSpPr>
          <p:spPr bwMode="auto">
            <a:xfrm flipH="1">
              <a:off x="1457" y="240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19"/>
            <p:cNvSpPr>
              <a:spLocks noChangeShapeType="1"/>
            </p:cNvSpPr>
            <p:nvPr/>
          </p:nvSpPr>
          <p:spPr bwMode="auto">
            <a:xfrm flipH="1">
              <a:off x="940" y="2402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Rectangle 320"/>
            <p:cNvSpPr>
              <a:spLocks noChangeArrowheads="1"/>
            </p:cNvSpPr>
            <p:nvPr/>
          </p:nvSpPr>
          <p:spPr bwMode="auto">
            <a:xfrm rot="-5400000">
              <a:off x="1319" y="28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6165" name="Text Box 321"/>
            <p:cNvSpPr txBox="1">
              <a:spLocks noChangeArrowheads="1"/>
            </p:cNvSpPr>
            <p:nvPr/>
          </p:nvSpPr>
          <p:spPr bwMode="auto">
            <a:xfrm>
              <a:off x="1451" y="28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66" name="Text Box 322"/>
            <p:cNvSpPr txBox="1">
              <a:spLocks noChangeArrowheads="1"/>
            </p:cNvSpPr>
            <p:nvPr/>
          </p:nvSpPr>
          <p:spPr bwMode="auto">
            <a:xfrm>
              <a:off x="963" y="2598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10A</a:t>
              </a:r>
            </a:p>
          </p:txBody>
        </p:sp>
        <p:sp>
          <p:nvSpPr>
            <p:cNvPr id="6167" name="Rectangle 323"/>
            <p:cNvSpPr>
              <a:spLocks noChangeArrowheads="1"/>
            </p:cNvSpPr>
            <p:nvPr/>
          </p:nvSpPr>
          <p:spPr bwMode="auto">
            <a:xfrm rot="-5400000">
              <a:off x="1744" y="288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6168" name="Group 324"/>
            <p:cNvGrpSpPr>
              <a:grpSpLocks/>
            </p:cNvGrpSpPr>
            <p:nvPr/>
          </p:nvGrpSpPr>
          <p:grpSpPr bwMode="auto">
            <a:xfrm>
              <a:off x="807" y="2652"/>
              <a:ext cx="272" cy="408"/>
              <a:chOff x="1383" y="2432"/>
              <a:chExt cx="272" cy="408"/>
            </a:xfrm>
          </p:grpSpPr>
          <p:sp>
            <p:nvSpPr>
              <p:cNvPr id="6174" name="Line 32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Oval 32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176" name="Line 32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9" name="Line 329"/>
            <p:cNvSpPr>
              <a:spLocks noChangeShapeType="1"/>
            </p:cNvSpPr>
            <p:nvPr/>
          </p:nvSpPr>
          <p:spPr bwMode="auto">
            <a:xfrm>
              <a:off x="937" y="2398"/>
              <a:ext cx="94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330"/>
            <p:cNvSpPr>
              <a:spLocks noChangeShapeType="1"/>
            </p:cNvSpPr>
            <p:nvPr/>
          </p:nvSpPr>
          <p:spPr bwMode="auto">
            <a:xfrm>
              <a:off x="937" y="3423"/>
              <a:ext cx="94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Text Box 332"/>
            <p:cNvSpPr txBox="1">
              <a:spLocks noChangeArrowheads="1"/>
            </p:cNvSpPr>
            <p:nvPr/>
          </p:nvSpPr>
          <p:spPr bwMode="auto">
            <a:xfrm>
              <a:off x="1907" y="2796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72" name="Line 333"/>
            <p:cNvSpPr>
              <a:spLocks noChangeShapeType="1"/>
            </p:cNvSpPr>
            <p:nvPr/>
          </p:nvSpPr>
          <p:spPr bwMode="auto">
            <a:xfrm rot="5400000">
              <a:off x="1834" y="261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Text Box 334"/>
            <p:cNvSpPr txBox="1">
              <a:spLocks noChangeArrowheads="1"/>
            </p:cNvSpPr>
            <p:nvPr/>
          </p:nvSpPr>
          <p:spPr bwMode="auto">
            <a:xfrm>
              <a:off x="1934" y="246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82256" name="Text Box 336"/>
          <p:cNvSpPr txBox="1">
            <a:spLocks noChangeArrowheads="1"/>
          </p:cNvSpPr>
          <p:nvPr/>
        </p:nvSpPr>
        <p:spPr bwMode="auto">
          <a:xfrm>
            <a:off x="684213" y="6065838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利用电阻并联分流公式：</a:t>
            </a:r>
          </a:p>
        </p:txBody>
      </p:sp>
      <p:graphicFrame>
        <p:nvGraphicFramePr>
          <p:cNvPr id="82257" name="Object 337"/>
          <p:cNvGraphicFramePr>
            <a:graphicFrameLocks noChangeAspect="1"/>
          </p:cNvGraphicFramePr>
          <p:nvPr/>
        </p:nvGraphicFramePr>
        <p:xfrm>
          <a:off x="4210050" y="5891213"/>
          <a:ext cx="4298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3" imgW="1916868" imgH="393529" progId="Equation.DSMT4">
                  <p:embed/>
                </p:oleObj>
              </mc:Choice>
              <mc:Fallback>
                <p:oleObj name="Equation" r:id="rId3" imgW="1916868" imgH="393529" progId="Equation.DSMT4">
                  <p:embed/>
                  <p:pic>
                    <p:nvPicPr>
                      <p:cNvPr id="0" name="Object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891213"/>
                        <a:ext cx="42989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0" name="Oval 340"/>
          <p:cNvSpPr>
            <a:spLocks noChangeArrowheads="1"/>
          </p:cNvSpPr>
          <p:nvPr/>
        </p:nvSpPr>
        <p:spPr bwMode="auto">
          <a:xfrm>
            <a:off x="2078038" y="1227138"/>
            <a:ext cx="1370012" cy="14112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" grpId="0"/>
      <p:bldP spid="82126" grpId="0" animBg="1"/>
      <p:bldP spid="82127" grpId="0" animBg="1"/>
      <p:bldP spid="82158" grpId="0"/>
      <p:bldP spid="82234" grpId="0" animBg="1"/>
      <p:bldP spid="82235" grpId="0" animBg="1"/>
      <p:bldP spid="82256" grpId="0"/>
      <p:bldP spid="822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31800" y="819609"/>
            <a:ext cx="8532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600" b="0" dirty="0">
                <a:solidFill>
                  <a:srgbClr val="000000"/>
                </a:solidFill>
                <a:ea typeface="楷体_GB2312" pitchFamily="49" charset="-122"/>
              </a:rPr>
              <a:t>§</a:t>
            </a:r>
            <a:r>
              <a:rPr lang="en-US" altLang="zh-CN" sz="3600" b="0" dirty="0" smtClean="0">
                <a:solidFill>
                  <a:srgbClr val="000000"/>
                </a:solidFill>
                <a:ea typeface="楷体_GB2312" pitchFamily="49" charset="-122"/>
              </a:rPr>
              <a:t>2-6  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无伴电源的转移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496888" y="1674366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一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、无伴电源的概念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57199" y="2454738"/>
            <a:ext cx="8240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/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电路中某一支路只含有电压源或电流源，称为无伴电源。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4459" y="5843760"/>
            <a:ext cx="8240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无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伴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电源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</a:rPr>
              <a:t>----</a:t>
            </a:r>
            <a:r>
              <a:rPr lang="zh-CN" altLang="en-US" dirty="0" smtClean="0">
                <a:ea typeface="楷体_GB2312" pitchFamily="49" charset="-122"/>
              </a:rPr>
              <a:t>等效变换？不好处理？</a:t>
            </a:r>
            <a:endParaRPr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69962" y="3552436"/>
            <a:ext cx="3878320" cy="1884462"/>
            <a:chOff x="2169962" y="3552436"/>
            <a:chExt cx="3878320" cy="1884462"/>
          </a:xfrm>
        </p:grpSpPr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4894308" y="4140898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68"/>
            <p:cNvSpPr>
              <a:spLocks noChangeArrowheads="1"/>
            </p:cNvSpPr>
            <p:nvPr/>
          </p:nvSpPr>
          <p:spPr bwMode="auto">
            <a:xfrm rot="16200000">
              <a:off x="2458888" y="4633864"/>
              <a:ext cx="576263" cy="287337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ine 172"/>
            <p:cNvSpPr>
              <a:spLocks noChangeShapeType="1"/>
            </p:cNvSpPr>
            <p:nvPr/>
          </p:nvSpPr>
          <p:spPr bwMode="auto">
            <a:xfrm flipH="1">
              <a:off x="2747020" y="4129533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58"/>
            <p:cNvSpPr>
              <a:spLocks noChangeArrowheads="1"/>
            </p:cNvSpPr>
            <p:nvPr/>
          </p:nvSpPr>
          <p:spPr bwMode="auto">
            <a:xfrm>
              <a:off x="5141065" y="3931100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" name="Line 202"/>
            <p:cNvSpPr>
              <a:spLocks noChangeShapeType="1"/>
            </p:cNvSpPr>
            <p:nvPr/>
          </p:nvSpPr>
          <p:spPr bwMode="auto">
            <a:xfrm flipH="1">
              <a:off x="3744764" y="4134296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56"/>
            <p:cNvSpPr txBox="1">
              <a:spLocks noChangeArrowheads="1"/>
            </p:cNvSpPr>
            <p:nvPr/>
          </p:nvSpPr>
          <p:spPr bwMode="auto">
            <a:xfrm>
              <a:off x="4554387" y="3707222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" name="Text Box 157"/>
            <p:cNvSpPr txBox="1">
              <a:spLocks noChangeArrowheads="1"/>
            </p:cNvSpPr>
            <p:nvPr/>
          </p:nvSpPr>
          <p:spPr bwMode="auto">
            <a:xfrm>
              <a:off x="3832873" y="35700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" name="Oval 158"/>
            <p:cNvSpPr>
              <a:spLocks noChangeArrowheads="1"/>
            </p:cNvSpPr>
            <p:nvPr/>
          </p:nvSpPr>
          <p:spPr bwMode="auto">
            <a:xfrm>
              <a:off x="4099448" y="3919302"/>
              <a:ext cx="431800" cy="431800"/>
            </a:xfrm>
            <a:prstGeom prst="ellipse">
              <a:avLst/>
            </a:prstGeom>
            <a:solidFill>
              <a:srgbClr val="FF7C80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" name="Line 172"/>
            <p:cNvSpPr>
              <a:spLocks noChangeShapeType="1"/>
            </p:cNvSpPr>
            <p:nvPr/>
          </p:nvSpPr>
          <p:spPr bwMode="auto">
            <a:xfrm flipH="1">
              <a:off x="5977800" y="4129533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85"/>
            <p:cNvSpPr>
              <a:spLocks noChangeArrowheads="1"/>
            </p:cNvSpPr>
            <p:nvPr/>
          </p:nvSpPr>
          <p:spPr bwMode="auto">
            <a:xfrm rot="16200000">
              <a:off x="5760151" y="4731181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7" name="Text Box 187"/>
            <p:cNvSpPr txBox="1">
              <a:spLocks noChangeArrowheads="1"/>
            </p:cNvSpPr>
            <p:nvPr/>
          </p:nvSpPr>
          <p:spPr bwMode="auto">
            <a:xfrm>
              <a:off x="2959888" y="3688498"/>
              <a:ext cx="593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8" name="Text Box 189"/>
            <p:cNvSpPr txBox="1">
              <a:spLocks noChangeArrowheads="1"/>
            </p:cNvSpPr>
            <p:nvPr/>
          </p:nvSpPr>
          <p:spPr bwMode="auto">
            <a:xfrm>
              <a:off x="5419338" y="4611311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9" name="Text Box 191"/>
            <p:cNvSpPr txBox="1">
              <a:spLocks noChangeArrowheads="1"/>
            </p:cNvSpPr>
            <p:nvPr/>
          </p:nvSpPr>
          <p:spPr bwMode="auto">
            <a:xfrm>
              <a:off x="4082868" y="3612212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FF0000"/>
                  </a:solidFill>
                  <a:ea typeface="楷体_GB2312" pitchFamily="49" charset="-122"/>
                </a:rPr>
                <a:t>5V</a:t>
              </a:r>
              <a:endParaRPr lang="en-US" altLang="zh-CN" sz="18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0" name="Line 193"/>
            <p:cNvSpPr>
              <a:spLocks noChangeShapeType="1"/>
            </p:cNvSpPr>
            <p:nvPr/>
          </p:nvSpPr>
          <p:spPr bwMode="auto">
            <a:xfrm rot="5400000">
              <a:off x="5905568" y="434221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94"/>
            <p:cNvSpPr txBox="1">
              <a:spLocks noChangeArrowheads="1"/>
            </p:cNvSpPr>
            <p:nvPr/>
          </p:nvSpPr>
          <p:spPr bwMode="auto">
            <a:xfrm>
              <a:off x="2169962" y="4527417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2</a:t>
              </a: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22" name="Line 196"/>
            <p:cNvSpPr>
              <a:spLocks noChangeShapeType="1"/>
            </p:cNvSpPr>
            <p:nvPr/>
          </p:nvSpPr>
          <p:spPr bwMode="auto">
            <a:xfrm>
              <a:off x="2737495" y="4134070"/>
              <a:ext cx="32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044108" y="406058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5551657" y="3707225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901808" y="3552436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9" name="Line 196"/>
            <p:cNvSpPr>
              <a:spLocks noChangeShapeType="1"/>
            </p:cNvSpPr>
            <p:nvPr/>
          </p:nvSpPr>
          <p:spPr bwMode="auto">
            <a:xfrm>
              <a:off x="2749743" y="5428725"/>
              <a:ext cx="32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91"/>
            <p:cNvSpPr txBox="1">
              <a:spLocks noChangeArrowheads="1"/>
            </p:cNvSpPr>
            <p:nvPr/>
          </p:nvSpPr>
          <p:spPr bwMode="auto">
            <a:xfrm>
              <a:off x="5134619" y="3590783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5V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36" name="Text Box 156"/>
            <p:cNvSpPr txBox="1">
              <a:spLocks noChangeArrowheads="1"/>
            </p:cNvSpPr>
            <p:nvPr/>
          </p:nvSpPr>
          <p:spPr bwMode="auto">
            <a:xfrm>
              <a:off x="2424757" y="4173932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8" name="Text Box 157"/>
            <p:cNvSpPr txBox="1">
              <a:spLocks noChangeArrowheads="1"/>
            </p:cNvSpPr>
            <p:nvPr/>
          </p:nvSpPr>
          <p:spPr bwMode="auto">
            <a:xfrm>
              <a:off x="2435196" y="47087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1" name="Text Box 194"/>
            <p:cNvSpPr txBox="1">
              <a:spLocks noChangeArrowheads="1"/>
            </p:cNvSpPr>
            <p:nvPr/>
          </p:nvSpPr>
          <p:spPr bwMode="auto">
            <a:xfrm>
              <a:off x="5622754" y="4124622"/>
              <a:ext cx="304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45" name="Rectangle 185"/>
            <p:cNvSpPr>
              <a:spLocks noChangeArrowheads="1"/>
            </p:cNvSpPr>
            <p:nvPr/>
          </p:nvSpPr>
          <p:spPr bwMode="auto">
            <a:xfrm rot="16200000">
              <a:off x="3543378" y="4723745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" name="Text Box 189"/>
            <p:cNvSpPr txBox="1">
              <a:spLocks noChangeArrowheads="1"/>
            </p:cNvSpPr>
            <p:nvPr/>
          </p:nvSpPr>
          <p:spPr bwMode="auto">
            <a:xfrm>
              <a:off x="3202565" y="4603875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47" name="Rectangle 185"/>
            <p:cNvSpPr>
              <a:spLocks noChangeArrowheads="1"/>
            </p:cNvSpPr>
            <p:nvPr/>
          </p:nvSpPr>
          <p:spPr bwMode="auto">
            <a:xfrm rot="16200000">
              <a:off x="4678861" y="4665871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" name="Text Box 189"/>
            <p:cNvSpPr txBox="1">
              <a:spLocks noChangeArrowheads="1"/>
            </p:cNvSpPr>
            <p:nvPr/>
          </p:nvSpPr>
          <p:spPr bwMode="auto">
            <a:xfrm>
              <a:off x="4338048" y="4546001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</p:grpSp>
      <p:sp>
        <p:nvSpPr>
          <p:cNvPr id="50" name="AutoShape 135"/>
          <p:cNvSpPr>
            <a:spLocks noChangeArrowheads="1"/>
          </p:cNvSpPr>
          <p:nvPr/>
        </p:nvSpPr>
        <p:spPr bwMode="auto">
          <a:xfrm>
            <a:off x="712068" y="2971024"/>
            <a:ext cx="1600200" cy="476250"/>
          </a:xfrm>
          <a:prstGeom prst="wedgeRectCallout">
            <a:avLst>
              <a:gd name="adj1" fmla="val 160032"/>
              <a:gd name="adj2" fmla="val 127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楷体_GB2312" pitchFamily="49" charset="-122"/>
              </a:rPr>
              <a:t>无伴电源</a:t>
            </a:r>
            <a:endParaRPr lang="zh-CN" altLang="en-US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" grpId="0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496888" y="7762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二、无伴电压源的转移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4663" y="1458569"/>
            <a:ext cx="2949638" cy="1614576"/>
            <a:chOff x="674663" y="1458569"/>
            <a:chExt cx="2949638" cy="1614576"/>
          </a:xfrm>
        </p:grpSpPr>
        <p:sp>
          <p:nvSpPr>
            <p:cNvPr id="73" name="Oval 36"/>
            <p:cNvSpPr>
              <a:spLocks noChangeArrowheads="1"/>
            </p:cNvSpPr>
            <p:nvPr/>
          </p:nvSpPr>
          <p:spPr bwMode="auto">
            <a:xfrm>
              <a:off x="1947863" y="2131074"/>
              <a:ext cx="431800" cy="431800"/>
            </a:xfrm>
            <a:prstGeom prst="ellipse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V="1">
              <a:off x="1689101" y="2343154"/>
              <a:ext cx="930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66"/>
            <p:cNvSpPr txBox="1">
              <a:spLocks noChangeArrowheads="1"/>
            </p:cNvSpPr>
            <p:nvPr/>
          </p:nvSpPr>
          <p:spPr bwMode="auto">
            <a:xfrm>
              <a:off x="674663" y="157629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rot="2700000" flipH="1">
              <a:off x="2927917" y="1597292"/>
              <a:ext cx="135386" cy="928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rot="2700000" flipH="1">
              <a:off x="2557316" y="2491535"/>
              <a:ext cx="876589" cy="1875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rot="2700000" flipH="1">
              <a:off x="853790" y="1990458"/>
              <a:ext cx="927104" cy="1370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 rot="12955611">
              <a:off x="1149072" y="201030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rot="2700000" flipH="1">
              <a:off x="1218292" y="2150205"/>
              <a:ext cx="193618" cy="864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 rot="12909699">
              <a:off x="2784473" y="2516422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 rot="8903552">
              <a:off x="1099200" y="251007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 rot="8564547">
              <a:off x="2792297" y="197881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1668463" y="1861199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2316163" y="170403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1905799" y="165988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" name="Text Box 66"/>
            <p:cNvSpPr txBox="1">
              <a:spLocks noChangeArrowheads="1"/>
            </p:cNvSpPr>
            <p:nvPr/>
          </p:nvSpPr>
          <p:spPr bwMode="auto">
            <a:xfrm>
              <a:off x="677022" y="263985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" name="Text Box 66"/>
            <p:cNvSpPr txBox="1">
              <a:spLocks noChangeArrowheads="1"/>
            </p:cNvSpPr>
            <p:nvPr/>
          </p:nvSpPr>
          <p:spPr bwMode="auto">
            <a:xfrm>
              <a:off x="3317448" y="156115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" name="Text Box 66"/>
            <p:cNvSpPr txBox="1">
              <a:spLocks noChangeArrowheads="1"/>
            </p:cNvSpPr>
            <p:nvPr/>
          </p:nvSpPr>
          <p:spPr bwMode="auto">
            <a:xfrm>
              <a:off x="3324219" y="262936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4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1187450" y="261148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2" name="Text Box 16"/>
            <p:cNvSpPr txBox="1">
              <a:spLocks noChangeArrowheads="1"/>
            </p:cNvSpPr>
            <p:nvPr/>
          </p:nvSpPr>
          <p:spPr bwMode="auto">
            <a:xfrm>
              <a:off x="1187826" y="149938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2691623" y="145856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4" name="Text Box 16"/>
            <p:cNvSpPr txBox="1">
              <a:spLocks noChangeArrowheads="1"/>
            </p:cNvSpPr>
            <p:nvPr/>
          </p:nvSpPr>
          <p:spPr bwMode="auto">
            <a:xfrm>
              <a:off x="2688798" y="2595145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46638" y="1096619"/>
            <a:ext cx="2949638" cy="2312616"/>
            <a:chOff x="5046638" y="1096619"/>
            <a:chExt cx="2949638" cy="2312616"/>
          </a:xfrm>
        </p:grpSpPr>
        <p:sp>
          <p:nvSpPr>
            <p:cNvPr id="85" name="Oval 36"/>
            <p:cNvSpPr>
              <a:spLocks noChangeArrowheads="1"/>
            </p:cNvSpPr>
            <p:nvPr/>
          </p:nvSpPr>
          <p:spPr bwMode="auto">
            <a:xfrm>
              <a:off x="6319838" y="1769124"/>
              <a:ext cx="431800" cy="431800"/>
            </a:xfrm>
            <a:prstGeom prst="ellipse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6061076" y="1981204"/>
              <a:ext cx="930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66"/>
            <p:cNvSpPr txBox="1">
              <a:spLocks noChangeArrowheads="1"/>
            </p:cNvSpPr>
            <p:nvPr/>
          </p:nvSpPr>
          <p:spPr bwMode="auto">
            <a:xfrm>
              <a:off x="5046638" y="157629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 rot="2700000" flipH="1">
              <a:off x="7299892" y="1235342"/>
              <a:ext cx="135386" cy="928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 rot="2700000" flipH="1">
              <a:off x="6929291" y="2843960"/>
              <a:ext cx="876589" cy="1875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2700000" flipH="1">
              <a:off x="5225765" y="1990458"/>
              <a:ext cx="927104" cy="1370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 rot="12955611">
              <a:off x="5521047" y="201030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rot="2700000" flipH="1">
              <a:off x="5590267" y="2150205"/>
              <a:ext cx="193618" cy="864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 rot="12909699">
              <a:off x="7156448" y="2868847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 rot="8903552">
              <a:off x="5471175" y="251007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auto">
            <a:xfrm rot="8564547">
              <a:off x="7164272" y="161686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6040438" y="1499249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7" name="Text Box 35"/>
            <p:cNvSpPr txBox="1">
              <a:spLocks noChangeArrowheads="1"/>
            </p:cNvSpPr>
            <p:nvPr/>
          </p:nvSpPr>
          <p:spPr bwMode="auto">
            <a:xfrm>
              <a:off x="6688138" y="13420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8" name="Text Box 16"/>
            <p:cNvSpPr txBox="1">
              <a:spLocks noChangeArrowheads="1"/>
            </p:cNvSpPr>
            <p:nvPr/>
          </p:nvSpPr>
          <p:spPr bwMode="auto">
            <a:xfrm>
              <a:off x="6277774" y="129793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5048997" y="263985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0" name="Text Box 66"/>
            <p:cNvSpPr txBox="1">
              <a:spLocks noChangeArrowheads="1"/>
            </p:cNvSpPr>
            <p:nvPr/>
          </p:nvSpPr>
          <p:spPr bwMode="auto">
            <a:xfrm>
              <a:off x="7689423" y="11992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1" name="Text Box 66"/>
            <p:cNvSpPr txBox="1">
              <a:spLocks noChangeArrowheads="1"/>
            </p:cNvSpPr>
            <p:nvPr/>
          </p:nvSpPr>
          <p:spPr bwMode="auto">
            <a:xfrm>
              <a:off x="7696194" y="298178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4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2" name="Text Box 16"/>
            <p:cNvSpPr txBox="1">
              <a:spLocks noChangeArrowheads="1"/>
            </p:cNvSpPr>
            <p:nvPr/>
          </p:nvSpPr>
          <p:spPr bwMode="auto">
            <a:xfrm>
              <a:off x="5559425" y="261148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3" name="Text Box 16"/>
            <p:cNvSpPr txBox="1">
              <a:spLocks noChangeArrowheads="1"/>
            </p:cNvSpPr>
            <p:nvPr/>
          </p:nvSpPr>
          <p:spPr bwMode="auto">
            <a:xfrm>
              <a:off x="5559801" y="149938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" name="Text Box 16"/>
            <p:cNvSpPr txBox="1">
              <a:spLocks noChangeArrowheads="1"/>
            </p:cNvSpPr>
            <p:nvPr/>
          </p:nvSpPr>
          <p:spPr bwMode="auto">
            <a:xfrm>
              <a:off x="7063598" y="109661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" name="Text Box 16"/>
            <p:cNvSpPr txBox="1">
              <a:spLocks noChangeArrowheads="1"/>
            </p:cNvSpPr>
            <p:nvPr/>
          </p:nvSpPr>
          <p:spPr bwMode="auto">
            <a:xfrm>
              <a:off x="7060773" y="294757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6" name="Oval 36"/>
            <p:cNvSpPr>
              <a:spLocks noChangeArrowheads="1"/>
            </p:cNvSpPr>
            <p:nvPr/>
          </p:nvSpPr>
          <p:spPr bwMode="auto">
            <a:xfrm>
              <a:off x="6329363" y="2502549"/>
              <a:ext cx="431800" cy="431800"/>
            </a:xfrm>
            <a:prstGeom prst="ellipse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 flipV="1">
              <a:off x="6070601" y="2714629"/>
              <a:ext cx="930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6049963" y="2232674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6697663" y="2075512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>
              <a:off x="6287299" y="209803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 flipV="1">
              <a:off x="6070601" y="1981203"/>
              <a:ext cx="0" cy="737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 flipV="1">
              <a:off x="6991346" y="1985027"/>
              <a:ext cx="0" cy="737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46638" y="4363583"/>
            <a:ext cx="2711143" cy="2419939"/>
            <a:chOff x="5046638" y="4363583"/>
            <a:chExt cx="2711143" cy="2419939"/>
          </a:xfrm>
        </p:grpSpPr>
        <p:sp>
          <p:nvSpPr>
            <p:cNvPr id="134" name="Oval 36"/>
            <p:cNvSpPr>
              <a:spLocks noChangeArrowheads="1"/>
            </p:cNvSpPr>
            <p:nvPr/>
          </p:nvSpPr>
          <p:spPr bwMode="auto">
            <a:xfrm>
              <a:off x="6310313" y="5578478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auto">
            <a:xfrm>
              <a:off x="6345238" y="4888396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5" name="Text Box 66"/>
            <p:cNvSpPr txBox="1">
              <a:spLocks noChangeArrowheads="1"/>
            </p:cNvSpPr>
            <p:nvPr/>
          </p:nvSpPr>
          <p:spPr bwMode="auto">
            <a:xfrm>
              <a:off x="5046638" y="471954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6" name="Line 28"/>
            <p:cNvSpPr>
              <a:spLocks noChangeShapeType="1"/>
            </p:cNvSpPr>
            <p:nvPr/>
          </p:nvSpPr>
          <p:spPr bwMode="auto">
            <a:xfrm rot="2700000" flipH="1">
              <a:off x="6628302" y="4116697"/>
              <a:ext cx="249067" cy="1707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rot="2700000" flipH="1">
              <a:off x="5910630" y="5792629"/>
              <a:ext cx="1660952" cy="320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 rot="2700000" flipH="1">
              <a:off x="5225765" y="5133708"/>
              <a:ext cx="927104" cy="1370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 rot="12955611">
              <a:off x="5521047" y="515355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0" name="Line 28"/>
            <p:cNvSpPr>
              <a:spLocks noChangeShapeType="1"/>
            </p:cNvSpPr>
            <p:nvPr/>
          </p:nvSpPr>
          <p:spPr bwMode="auto">
            <a:xfrm rot="2700000" flipH="1">
              <a:off x="5590267" y="5293455"/>
              <a:ext cx="193618" cy="864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8"/>
            <p:cNvSpPr>
              <a:spLocks noChangeArrowheads="1"/>
            </p:cNvSpPr>
            <p:nvPr/>
          </p:nvSpPr>
          <p:spPr bwMode="auto">
            <a:xfrm rot="12909699">
              <a:off x="6823874" y="6078927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 rot="8903552">
              <a:off x="5471175" y="5653329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3" name="Rectangle 8"/>
            <p:cNvSpPr>
              <a:spLocks noChangeArrowheads="1"/>
            </p:cNvSpPr>
            <p:nvPr/>
          </p:nvSpPr>
          <p:spPr bwMode="auto">
            <a:xfrm rot="8564547">
              <a:off x="6865607" y="4639554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6040438" y="4860278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6543276" y="436358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6" name="Text Box 16"/>
            <p:cNvSpPr txBox="1">
              <a:spLocks noChangeArrowheads="1"/>
            </p:cNvSpPr>
            <p:nvPr/>
          </p:nvSpPr>
          <p:spPr bwMode="auto">
            <a:xfrm>
              <a:off x="6050575" y="445481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" name="Text Box 66"/>
            <p:cNvSpPr txBox="1">
              <a:spLocks noChangeArrowheads="1"/>
            </p:cNvSpPr>
            <p:nvPr/>
          </p:nvSpPr>
          <p:spPr bwMode="auto">
            <a:xfrm>
              <a:off x="5048997" y="578310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8" name="Text Box 66"/>
            <p:cNvSpPr txBox="1">
              <a:spLocks noChangeArrowheads="1"/>
            </p:cNvSpPr>
            <p:nvPr/>
          </p:nvSpPr>
          <p:spPr bwMode="auto">
            <a:xfrm>
              <a:off x="7410074" y="43837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7448174" y="614718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4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0" name="Text Box 16"/>
            <p:cNvSpPr txBox="1">
              <a:spLocks noChangeArrowheads="1"/>
            </p:cNvSpPr>
            <p:nvPr/>
          </p:nvSpPr>
          <p:spPr bwMode="auto">
            <a:xfrm>
              <a:off x="5559425" y="575473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1" name="Text Box 16"/>
            <p:cNvSpPr txBox="1">
              <a:spLocks noChangeArrowheads="1"/>
            </p:cNvSpPr>
            <p:nvPr/>
          </p:nvSpPr>
          <p:spPr bwMode="auto">
            <a:xfrm>
              <a:off x="5559801" y="464263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2" name="Text Box 16"/>
            <p:cNvSpPr txBox="1">
              <a:spLocks noChangeArrowheads="1"/>
            </p:cNvSpPr>
            <p:nvPr/>
          </p:nvSpPr>
          <p:spPr bwMode="auto">
            <a:xfrm>
              <a:off x="6992143" y="468073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3" name="Text Box 16"/>
            <p:cNvSpPr txBox="1">
              <a:spLocks noChangeArrowheads="1"/>
            </p:cNvSpPr>
            <p:nvPr/>
          </p:nvSpPr>
          <p:spPr bwMode="auto">
            <a:xfrm>
              <a:off x="6995781" y="572438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6" name="Text Box 34"/>
            <p:cNvSpPr txBox="1">
              <a:spLocks noChangeArrowheads="1"/>
            </p:cNvSpPr>
            <p:nvPr/>
          </p:nvSpPr>
          <p:spPr bwMode="auto">
            <a:xfrm>
              <a:off x="5991224" y="5490145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37" name="Text Box 35"/>
            <p:cNvSpPr txBox="1">
              <a:spLocks noChangeArrowheads="1"/>
            </p:cNvSpPr>
            <p:nvPr/>
          </p:nvSpPr>
          <p:spPr bwMode="auto">
            <a:xfrm>
              <a:off x="6474438" y="572615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8" name="Text Box 16"/>
            <p:cNvSpPr txBox="1">
              <a:spLocks noChangeArrowheads="1"/>
            </p:cNvSpPr>
            <p:nvPr/>
          </p:nvSpPr>
          <p:spPr bwMode="auto">
            <a:xfrm>
              <a:off x="6030913" y="5836595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8110" y="4120927"/>
            <a:ext cx="2753206" cy="2345128"/>
            <a:chOff x="221835" y="4187602"/>
            <a:chExt cx="2753206" cy="2345128"/>
          </a:xfrm>
        </p:grpSpPr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286783" y="5610798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2" name="Oval 36"/>
            <p:cNvSpPr>
              <a:spLocks noChangeArrowheads="1"/>
            </p:cNvSpPr>
            <p:nvPr/>
          </p:nvSpPr>
          <p:spPr bwMode="auto">
            <a:xfrm>
              <a:off x="1237050" y="4970462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" name="Text Box 66"/>
            <p:cNvSpPr txBox="1">
              <a:spLocks noChangeArrowheads="1"/>
            </p:cNvSpPr>
            <p:nvPr/>
          </p:nvSpPr>
          <p:spPr bwMode="auto">
            <a:xfrm>
              <a:off x="245206" y="441704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4" name="Line 28"/>
            <p:cNvSpPr>
              <a:spLocks noChangeShapeType="1"/>
            </p:cNvSpPr>
            <p:nvPr/>
          </p:nvSpPr>
          <p:spPr bwMode="auto">
            <a:xfrm rot="2700000" flipH="1">
              <a:off x="1112517" y="5155475"/>
              <a:ext cx="249067" cy="1707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8"/>
            <p:cNvSpPr>
              <a:spLocks noChangeShapeType="1"/>
            </p:cNvSpPr>
            <p:nvPr/>
          </p:nvSpPr>
          <p:spPr bwMode="auto">
            <a:xfrm rot="2700000" flipH="1">
              <a:off x="396080" y="4857661"/>
              <a:ext cx="1660952" cy="320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"/>
            <p:cNvSpPr>
              <a:spLocks noChangeShapeType="1"/>
            </p:cNvSpPr>
            <p:nvPr/>
          </p:nvSpPr>
          <p:spPr bwMode="auto">
            <a:xfrm rot="2700000" flipH="1">
              <a:off x="1839912" y="5702519"/>
              <a:ext cx="927104" cy="1370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 rot="12955611">
              <a:off x="629718" y="4667631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8" name="Line 28"/>
            <p:cNvSpPr>
              <a:spLocks noChangeShapeType="1"/>
            </p:cNvSpPr>
            <p:nvPr/>
          </p:nvSpPr>
          <p:spPr bwMode="auto">
            <a:xfrm rot="2700000" flipH="1">
              <a:off x="2218564" y="4820764"/>
              <a:ext cx="193618" cy="864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8"/>
            <p:cNvSpPr>
              <a:spLocks noChangeArrowheads="1"/>
            </p:cNvSpPr>
            <p:nvPr/>
          </p:nvSpPr>
          <p:spPr bwMode="auto">
            <a:xfrm rot="12909699">
              <a:off x="2138189" y="5723494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0" name="Rectangle 8"/>
            <p:cNvSpPr>
              <a:spLocks noChangeArrowheads="1"/>
            </p:cNvSpPr>
            <p:nvPr/>
          </p:nvSpPr>
          <p:spPr bwMode="auto">
            <a:xfrm rot="8490816">
              <a:off x="680492" y="6179242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 rot="8577485">
              <a:off x="2132843" y="5176268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2" name="Text Box 34"/>
            <p:cNvSpPr txBox="1">
              <a:spLocks noChangeArrowheads="1"/>
            </p:cNvSpPr>
            <p:nvPr/>
          </p:nvSpPr>
          <p:spPr bwMode="auto">
            <a:xfrm>
              <a:off x="1088346" y="4593169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53" name="Text Box 35"/>
            <p:cNvSpPr txBox="1">
              <a:spLocks noChangeArrowheads="1"/>
            </p:cNvSpPr>
            <p:nvPr/>
          </p:nvSpPr>
          <p:spPr bwMode="auto">
            <a:xfrm>
              <a:off x="1657349" y="481067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54" name="Text Box 16"/>
            <p:cNvSpPr txBox="1">
              <a:spLocks noChangeArrowheads="1"/>
            </p:cNvSpPr>
            <p:nvPr/>
          </p:nvSpPr>
          <p:spPr bwMode="auto">
            <a:xfrm>
              <a:off x="1337583" y="453179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221835" y="6163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6" name="Text Box 66"/>
            <p:cNvSpPr txBox="1">
              <a:spLocks noChangeArrowheads="1"/>
            </p:cNvSpPr>
            <p:nvPr/>
          </p:nvSpPr>
          <p:spPr bwMode="auto">
            <a:xfrm>
              <a:off x="2674959" y="48028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7" name="Text Box 66"/>
            <p:cNvSpPr txBox="1">
              <a:spLocks noChangeArrowheads="1"/>
            </p:cNvSpPr>
            <p:nvPr/>
          </p:nvSpPr>
          <p:spPr bwMode="auto">
            <a:xfrm>
              <a:off x="2666953" y="586267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4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8" name="Text Box 16"/>
            <p:cNvSpPr txBox="1">
              <a:spLocks noChangeArrowheads="1"/>
            </p:cNvSpPr>
            <p:nvPr/>
          </p:nvSpPr>
          <p:spPr bwMode="auto">
            <a:xfrm>
              <a:off x="440605" y="575199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9" name="Text Box 16"/>
            <p:cNvSpPr txBox="1">
              <a:spLocks noChangeArrowheads="1"/>
            </p:cNvSpPr>
            <p:nvPr/>
          </p:nvSpPr>
          <p:spPr bwMode="auto">
            <a:xfrm>
              <a:off x="472166" y="472057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0" name="Text Box 16"/>
            <p:cNvSpPr txBox="1">
              <a:spLocks noChangeArrowheads="1"/>
            </p:cNvSpPr>
            <p:nvPr/>
          </p:nvSpPr>
          <p:spPr bwMode="auto">
            <a:xfrm>
              <a:off x="2005624" y="466168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2007036" y="5791532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2" name="Text Box 34"/>
            <p:cNvSpPr txBox="1">
              <a:spLocks noChangeArrowheads="1"/>
            </p:cNvSpPr>
            <p:nvPr/>
          </p:nvSpPr>
          <p:spPr bwMode="auto">
            <a:xfrm>
              <a:off x="929596" y="5621870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3" name="Text Box 35"/>
            <p:cNvSpPr txBox="1">
              <a:spLocks noChangeArrowheads="1"/>
            </p:cNvSpPr>
            <p:nvPr/>
          </p:nvSpPr>
          <p:spPr bwMode="auto">
            <a:xfrm>
              <a:off x="1531258" y="512101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" name="Text Box 16"/>
            <p:cNvSpPr txBox="1">
              <a:spLocks noChangeArrowheads="1"/>
            </p:cNvSpPr>
            <p:nvPr/>
          </p:nvSpPr>
          <p:spPr bwMode="auto">
            <a:xfrm>
              <a:off x="1300133" y="595120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14" name="AutoShape 98"/>
          <p:cNvSpPr>
            <a:spLocks noChangeArrowheads="1"/>
          </p:cNvSpPr>
          <p:nvPr/>
        </p:nvSpPr>
        <p:spPr bwMode="auto">
          <a:xfrm>
            <a:off x="4111625" y="2291411"/>
            <a:ext cx="576262" cy="211138"/>
          </a:xfrm>
          <a:prstGeom prst="rightArrow">
            <a:avLst>
              <a:gd name="adj1" fmla="val 50000"/>
              <a:gd name="adj2" fmla="val 6823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39" name="AutoShape 312"/>
          <p:cNvSpPr>
            <a:spLocks noChangeArrowheads="1"/>
          </p:cNvSpPr>
          <p:nvPr/>
        </p:nvSpPr>
        <p:spPr bwMode="auto">
          <a:xfrm rot="5400000">
            <a:off x="6424288" y="3746825"/>
            <a:ext cx="489599" cy="2159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65" name="AutoShape 312"/>
          <p:cNvSpPr>
            <a:spLocks noChangeArrowheads="1"/>
          </p:cNvSpPr>
          <p:nvPr/>
        </p:nvSpPr>
        <p:spPr bwMode="auto">
          <a:xfrm rot="5400000">
            <a:off x="2191333" y="3746826"/>
            <a:ext cx="489599" cy="2159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66" name="Text Box 4"/>
          <p:cNvSpPr txBox="1">
            <a:spLocks noChangeArrowheads="1"/>
          </p:cNvSpPr>
          <p:nvPr/>
        </p:nvSpPr>
        <p:spPr bwMode="auto">
          <a:xfrm>
            <a:off x="6954458" y="2303328"/>
            <a:ext cx="67548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O′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6915943" y="1789279"/>
            <a:ext cx="67548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O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5972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4" grpId="0" animBg="1"/>
      <p:bldP spid="139" grpId="0" animBg="1"/>
      <p:bldP spid="165" grpId="0" animBg="1"/>
      <p:bldP spid="166" grpId="0"/>
      <p:bldP spid="1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116"/>
          <p:cNvSpPr txBox="1">
            <a:spLocks noChangeArrowheads="1"/>
          </p:cNvSpPr>
          <p:nvPr/>
        </p:nvSpPr>
        <p:spPr bwMode="auto">
          <a:xfrm>
            <a:off x="496888" y="7762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三、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无伴电流源的转移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0600" y="1577724"/>
            <a:ext cx="2380970" cy="2013201"/>
            <a:chOff x="990600" y="1577724"/>
            <a:chExt cx="2380970" cy="2013201"/>
          </a:xfrm>
        </p:grpSpPr>
        <p:sp>
          <p:nvSpPr>
            <p:cNvPr id="27" name="Text Box 66"/>
            <p:cNvSpPr txBox="1">
              <a:spLocks noChangeArrowheads="1"/>
            </p:cNvSpPr>
            <p:nvPr/>
          </p:nvSpPr>
          <p:spPr bwMode="auto">
            <a:xfrm>
              <a:off x="1086356" y="19594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1625601" y="157772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1862138" y="30310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0" name="Text Box 66"/>
            <p:cNvSpPr txBox="1">
              <a:spLocks noChangeArrowheads="1"/>
            </p:cNvSpPr>
            <p:nvPr/>
          </p:nvSpPr>
          <p:spPr bwMode="auto">
            <a:xfrm>
              <a:off x="2944790" y="195713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609570" y="249795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1332043" y="248984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2" name="Line 86"/>
            <p:cNvSpPr>
              <a:spLocks noChangeShapeType="1"/>
            </p:cNvSpPr>
            <p:nvPr/>
          </p:nvSpPr>
          <p:spPr bwMode="auto">
            <a:xfrm flipV="1">
              <a:off x="1430337" y="2085423"/>
              <a:ext cx="1493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 flipH="1">
              <a:off x="2197100" y="3181350"/>
              <a:ext cx="0" cy="409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" name="Group 12"/>
            <p:cNvGrpSpPr>
              <a:grpSpLocks/>
            </p:cNvGrpSpPr>
            <p:nvPr/>
          </p:nvGrpSpPr>
          <p:grpSpPr bwMode="auto">
            <a:xfrm>
              <a:off x="1765300" y="1874410"/>
              <a:ext cx="647700" cy="431800"/>
              <a:chOff x="2517" y="2568"/>
              <a:chExt cx="408" cy="272"/>
            </a:xfrm>
          </p:grpSpPr>
          <p:sp>
            <p:nvSpPr>
              <p:cNvPr id="68" name="Line 13"/>
              <p:cNvSpPr>
                <a:spLocks noChangeShapeType="1"/>
              </p:cNvSpPr>
              <p:nvPr/>
            </p:nvSpPr>
            <p:spPr bwMode="auto">
              <a:xfrm>
                <a:off x="2517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2653" y="2568"/>
                <a:ext cx="272" cy="272"/>
              </a:xfrm>
              <a:prstGeom prst="ellipse">
                <a:avLst/>
              </a:prstGeom>
              <a:solidFill>
                <a:srgbClr val="FF7C80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70" name="Line 15"/>
              <p:cNvSpPr>
                <a:spLocks noChangeShapeType="1"/>
              </p:cNvSpPr>
              <p:nvPr/>
            </p:nvSpPr>
            <p:spPr bwMode="auto">
              <a:xfrm>
                <a:off x="278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1429941" y="2095553"/>
              <a:ext cx="749697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6"/>
            <p:cNvSpPr>
              <a:spLocks noChangeShapeType="1"/>
            </p:cNvSpPr>
            <p:nvPr/>
          </p:nvSpPr>
          <p:spPr bwMode="auto">
            <a:xfrm flipH="1">
              <a:off x="2197099" y="2095553"/>
              <a:ext cx="736601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 rot="7688073">
              <a:off x="2364985" y="2584568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 rot="3398915">
              <a:off x="1601788" y="2596855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>
              <a:off x="990600" y="1780399"/>
              <a:ext cx="439340" cy="315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7"/>
            <p:cNvSpPr>
              <a:spLocks noChangeShapeType="1"/>
            </p:cNvSpPr>
            <p:nvPr/>
          </p:nvSpPr>
          <p:spPr bwMode="auto">
            <a:xfrm flipV="1">
              <a:off x="2933701" y="1780399"/>
              <a:ext cx="360507" cy="3007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48780" y="1257300"/>
            <a:ext cx="2736566" cy="2333625"/>
            <a:chOff x="5248780" y="1257300"/>
            <a:chExt cx="2736566" cy="2333625"/>
          </a:xfrm>
        </p:grpSpPr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5248781" y="179757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6026151" y="157772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9" name="Text Box 66"/>
            <p:cNvSpPr txBox="1">
              <a:spLocks noChangeArrowheads="1"/>
            </p:cNvSpPr>
            <p:nvPr/>
          </p:nvSpPr>
          <p:spPr bwMode="auto">
            <a:xfrm>
              <a:off x="6262688" y="304061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0" name="Text Box 66"/>
            <p:cNvSpPr txBox="1">
              <a:spLocks noChangeArrowheads="1"/>
            </p:cNvSpPr>
            <p:nvPr/>
          </p:nvSpPr>
          <p:spPr bwMode="auto">
            <a:xfrm>
              <a:off x="7535840" y="184283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7010120" y="249795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2" name="Text Box 16"/>
            <p:cNvSpPr txBox="1">
              <a:spLocks noChangeArrowheads="1"/>
            </p:cNvSpPr>
            <p:nvPr/>
          </p:nvSpPr>
          <p:spPr bwMode="auto">
            <a:xfrm>
              <a:off x="5732593" y="2489849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 flipV="1">
              <a:off x="5830887" y="2085423"/>
              <a:ext cx="1493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H="1">
              <a:off x="6597650" y="3181350"/>
              <a:ext cx="0" cy="409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Group 12"/>
            <p:cNvGrpSpPr>
              <a:grpSpLocks/>
            </p:cNvGrpSpPr>
            <p:nvPr/>
          </p:nvGrpSpPr>
          <p:grpSpPr bwMode="auto">
            <a:xfrm>
              <a:off x="6165850" y="1874410"/>
              <a:ext cx="647700" cy="431800"/>
              <a:chOff x="2517" y="2568"/>
              <a:chExt cx="408" cy="272"/>
            </a:xfrm>
          </p:grpSpPr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2517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Oval 14"/>
              <p:cNvSpPr>
                <a:spLocks noChangeArrowheads="1"/>
              </p:cNvSpPr>
              <p:nvPr/>
            </p:nvSpPr>
            <p:spPr bwMode="auto">
              <a:xfrm>
                <a:off x="2653" y="2568"/>
                <a:ext cx="272" cy="272"/>
              </a:xfrm>
              <a:prstGeom prst="ellipse">
                <a:avLst/>
              </a:prstGeom>
              <a:solidFill>
                <a:srgbClr val="FF7C80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78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5830491" y="2095553"/>
              <a:ext cx="749697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 flipH="1">
              <a:off x="6597649" y="2095553"/>
              <a:ext cx="736601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 rot="7688073">
              <a:off x="6765535" y="2584568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 rot="3398915">
              <a:off x="6002338" y="2596855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5391150" y="1780399"/>
              <a:ext cx="439340" cy="315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 flipV="1">
              <a:off x="7334251" y="1780399"/>
              <a:ext cx="360507" cy="3007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" name="Group 24"/>
            <p:cNvGrpSpPr>
              <a:grpSpLocks/>
            </p:cNvGrpSpPr>
            <p:nvPr/>
          </p:nvGrpSpPr>
          <p:grpSpPr bwMode="auto">
            <a:xfrm>
              <a:off x="6337300" y="1257300"/>
              <a:ext cx="647700" cy="431800"/>
              <a:chOff x="3288" y="2567"/>
              <a:chExt cx="408" cy="272"/>
            </a:xfrm>
          </p:grpSpPr>
          <p:sp>
            <p:nvSpPr>
              <p:cNvPr id="96" name="Line 25"/>
              <p:cNvSpPr>
                <a:spLocks noChangeShapeType="1"/>
              </p:cNvSpPr>
              <p:nvPr/>
            </p:nvSpPr>
            <p:spPr bwMode="auto">
              <a:xfrm rot="10800000">
                <a:off x="3560" y="2703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Oval 26"/>
              <p:cNvSpPr>
                <a:spLocks noChangeArrowheads="1"/>
              </p:cNvSpPr>
              <p:nvPr/>
            </p:nvSpPr>
            <p:spPr bwMode="auto">
              <a:xfrm rot="10800000">
                <a:off x="3288" y="2567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98" name="Line 27"/>
              <p:cNvSpPr>
                <a:spLocks noChangeShapeType="1"/>
              </p:cNvSpPr>
              <p:nvPr/>
            </p:nvSpPr>
            <p:spPr bwMode="auto">
              <a:xfrm rot="10800000">
                <a:off x="3424" y="25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" name="Group 24"/>
            <p:cNvGrpSpPr>
              <a:grpSpLocks/>
            </p:cNvGrpSpPr>
            <p:nvPr/>
          </p:nvGrpSpPr>
          <p:grpSpPr bwMode="auto">
            <a:xfrm rot="14048350">
              <a:off x="5227869" y="2743722"/>
              <a:ext cx="647700" cy="431800"/>
              <a:chOff x="3288" y="2567"/>
              <a:chExt cx="408" cy="272"/>
            </a:xfrm>
          </p:grpSpPr>
          <p:sp>
            <p:nvSpPr>
              <p:cNvPr id="100" name="Line 25"/>
              <p:cNvSpPr>
                <a:spLocks noChangeShapeType="1"/>
              </p:cNvSpPr>
              <p:nvPr/>
            </p:nvSpPr>
            <p:spPr bwMode="auto">
              <a:xfrm rot="10800000">
                <a:off x="3560" y="2703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Oval 26"/>
              <p:cNvSpPr>
                <a:spLocks noChangeArrowheads="1"/>
              </p:cNvSpPr>
              <p:nvPr/>
            </p:nvSpPr>
            <p:spPr bwMode="auto">
              <a:xfrm rot="10800000">
                <a:off x="3288" y="2567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2" name="Line 27"/>
              <p:cNvSpPr>
                <a:spLocks noChangeShapeType="1"/>
              </p:cNvSpPr>
              <p:nvPr/>
            </p:nvSpPr>
            <p:spPr bwMode="auto">
              <a:xfrm rot="10800000">
                <a:off x="3424" y="25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 rot="7675146">
              <a:off x="7292156" y="2831260"/>
              <a:ext cx="647700" cy="431800"/>
              <a:chOff x="3288" y="2567"/>
              <a:chExt cx="408" cy="272"/>
            </a:xfrm>
          </p:grpSpPr>
          <p:sp>
            <p:nvSpPr>
              <p:cNvPr id="104" name="Line 25"/>
              <p:cNvSpPr>
                <a:spLocks noChangeShapeType="1"/>
              </p:cNvSpPr>
              <p:nvPr/>
            </p:nvSpPr>
            <p:spPr bwMode="auto">
              <a:xfrm rot="10800000">
                <a:off x="3560" y="2703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Oval 26"/>
              <p:cNvSpPr>
                <a:spLocks noChangeArrowheads="1"/>
              </p:cNvSpPr>
              <p:nvPr/>
            </p:nvSpPr>
            <p:spPr bwMode="auto">
              <a:xfrm rot="10800000">
                <a:off x="3288" y="2567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6" name="Line 27"/>
              <p:cNvSpPr>
                <a:spLocks noChangeShapeType="1"/>
              </p:cNvSpPr>
              <p:nvPr/>
            </p:nvSpPr>
            <p:spPr bwMode="auto">
              <a:xfrm rot="10800000">
                <a:off x="3424" y="25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7371108" y="2083975"/>
              <a:ext cx="614238" cy="745343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6965948" y="1473199"/>
              <a:ext cx="501187" cy="588572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 flipH="1">
              <a:off x="5248780" y="2085423"/>
              <a:ext cx="600736" cy="660233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 117"/>
            <p:cNvSpPr/>
            <p:nvPr/>
          </p:nvSpPr>
          <p:spPr>
            <a:xfrm rot="6695294">
              <a:off x="6811850" y="2818545"/>
              <a:ext cx="427451" cy="852218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 rot="6695294">
              <a:off x="6003334" y="2862967"/>
              <a:ext cx="318490" cy="782836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 flipH="1">
              <a:off x="5725782" y="1473200"/>
              <a:ext cx="612687" cy="624401"/>
            </a:xfrm>
            <a:custGeom>
              <a:avLst/>
              <a:gdLst>
                <a:gd name="connsiteX0" fmla="*/ 0 w 281835"/>
                <a:gd name="connsiteY0" fmla="*/ 0 h 400050"/>
                <a:gd name="connsiteX1" fmla="*/ 266700 w 281835"/>
                <a:gd name="connsiteY1" fmla="*/ 123825 h 400050"/>
                <a:gd name="connsiteX2" fmla="*/ 219075 w 281835"/>
                <a:gd name="connsiteY2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835" h="400050">
                  <a:moveTo>
                    <a:pt x="0" y="0"/>
                  </a:moveTo>
                  <a:cubicBezTo>
                    <a:pt x="115094" y="28575"/>
                    <a:pt x="230188" y="57150"/>
                    <a:pt x="266700" y="123825"/>
                  </a:cubicBezTo>
                  <a:cubicBezTo>
                    <a:pt x="303212" y="190500"/>
                    <a:pt x="268287" y="300038"/>
                    <a:pt x="219075" y="400050"/>
                  </a:cubicBezTo>
                </a:path>
              </a:pathLst>
            </a:cu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16"/>
            <p:cNvSpPr txBox="1">
              <a:spLocks noChangeArrowheads="1"/>
            </p:cNvSpPr>
            <p:nvPr/>
          </p:nvSpPr>
          <p:spPr bwMode="auto">
            <a:xfrm>
              <a:off x="6721325" y="141158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5345606" y="231449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3" name="Text Box 16"/>
            <p:cNvSpPr txBox="1">
              <a:spLocks noChangeArrowheads="1"/>
            </p:cNvSpPr>
            <p:nvPr/>
          </p:nvSpPr>
          <p:spPr bwMode="auto">
            <a:xfrm>
              <a:off x="7038226" y="2893213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40724" y="4799824"/>
            <a:ext cx="3064130" cy="2023256"/>
            <a:chOff x="4340724" y="4799824"/>
            <a:chExt cx="3064130" cy="2023256"/>
          </a:xfrm>
        </p:grpSpPr>
        <p:sp>
          <p:nvSpPr>
            <p:cNvPr id="163" name="Line 28"/>
            <p:cNvSpPr>
              <a:spLocks noChangeShapeType="1"/>
            </p:cNvSpPr>
            <p:nvPr/>
          </p:nvSpPr>
          <p:spPr bwMode="auto">
            <a:xfrm rot="2700000" flipH="1" flipV="1">
              <a:off x="6665257" y="5494594"/>
              <a:ext cx="198380" cy="1280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rot="2700000" flipH="1" flipV="1">
              <a:off x="4132024" y="5962486"/>
              <a:ext cx="1317288" cy="269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rot="2700000" flipH="1">
              <a:off x="4651726" y="4945979"/>
              <a:ext cx="111950" cy="733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66"/>
            <p:cNvSpPr txBox="1">
              <a:spLocks noChangeArrowheads="1"/>
            </p:cNvSpPr>
            <p:nvPr/>
          </p:nvSpPr>
          <p:spPr bwMode="auto">
            <a:xfrm>
              <a:off x="4410581" y="48169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6" name="Text Box 66"/>
            <p:cNvSpPr txBox="1">
              <a:spLocks noChangeArrowheads="1"/>
            </p:cNvSpPr>
            <p:nvPr/>
          </p:nvSpPr>
          <p:spPr bwMode="auto">
            <a:xfrm>
              <a:off x="5376863" y="601241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7" name="Text Box 66"/>
            <p:cNvSpPr txBox="1">
              <a:spLocks noChangeArrowheads="1"/>
            </p:cNvSpPr>
            <p:nvPr/>
          </p:nvSpPr>
          <p:spPr bwMode="auto">
            <a:xfrm>
              <a:off x="6697640" y="486226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3</a:t>
              </a:r>
              <a:endParaRPr lang="en-US" altLang="zh-CN" sz="1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8" name="Text Box 16"/>
            <p:cNvSpPr txBox="1">
              <a:spLocks noChangeArrowheads="1"/>
            </p:cNvSpPr>
            <p:nvPr/>
          </p:nvSpPr>
          <p:spPr bwMode="auto">
            <a:xfrm>
              <a:off x="6238595" y="545070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29" name="Text Box 16"/>
            <p:cNvSpPr txBox="1">
              <a:spLocks noChangeArrowheads="1"/>
            </p:cNvSpPr>
            <p:nvPr/>
          </p:nvSpPr>
          <p:spPr bwMode="auto">
            <a:xfrm>
              <a:off x="5418268" y="5356874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/>
          </p:nvSpPr>
          <p:spPr bwMode="auto">
            <a:xfrm flipH="1">
              <a:off x="5759450" y="6200775"/>
              <a:ext cx="0" cy="409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>
              <a:off x="4992291" y="5114978"/>
              <a:ext cx="749697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86"/>
            <p:cNvSpPr>
              <a:spLocks noChangeShapeType="1"/>
            </p:cNvSpPr>
            <p:nvPr/>
          </p:nvSpPr>
          <p:spPr bwMode="auto">
            <a:xfrm flipH="1">
              <a:off x="5759449" y="5114978"/>
              <a:ext cx="736601" cy="1126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8"/>
            <p:cNvSpPr>
              <a:spLocks noChangeArrowheads="1"/>
            </p:cNvSpPr>
            <p:nvPr/>
          </p:nvSpPr>
          <p:spPr bwMode="auto">
            <a:xfrm rot="7688073">
              <a:off x="5927335" y="5603993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9" name="Rectangle 8"/>
            <p:cNvSpPr>
              <a:spLocks noChangeArrowheads="1"/>
            </p:cNvSpPr>
            <p:nvPr/>
          </p:nvSpPr>
          <p:spPr bwMode="auto">
            <a:xfrm rot="3398915">
              <a:off x="5164138" y="5616280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0" name="Line 87"/>
            <p:cNvSpPr>
              <a:spLocks noChangeShapeType="1"/>
            </p:cNvSpPr>
            <p:nvPr/>
          </p:nvSpPr>
          <p:spPr bwMode="auto">
            <a:xfrm>
              <a:off x="4552950" y="4799824"/>
              <a:ext cx="439340" cy="315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87"/>
            <p:cNvSpPr>
              <a:spLocks noChangeShapeType="1"/>
            </p:cNvSpPr>
            <p:nvPr/>
          </p:nvSpPr>
          <p:spPr bwMode="auto">
            <a:xfrm flipV="1">
              <a:off x="6496051" y="4799824"/>
              <a:ext cx="360507" cy="3007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6" name="Group 24"/>
            <p:cNvGrpSpPr>
              <a:grpSpLocks/>
            </p:cNvGrpSpPr>
            <p:nvPr/>
          </p:nvGrpSpPr>
          <p:grpSpPr bwMode="auto">
            <a:xfrm rot="14048350">
              <a:off x="4418244" y="5782197"/>
              <a:ext cx="647700" cy="431800"/>
              <a:chOff x="3288" y="2567"/>
              <a:chExt cx="408" cy="272"/>
            </a:xfrm>
          </p:grpSpPr>
          <p:sp>
            <p:nvSpPr>
              <p:cNvPr id="147" name="Line 25"/>
              <p:cNvSpPr>
                <a:spLocks noChangeShapeType="1"/>
              </p:cNvSpPr>
              <p:nvPr/>
            </p:nvSpPr>
            <p:spPr bwMode="auto">
              <a:xfrm rot="10800000">
                <a:off x="3560" y="2703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Oval 26"/>
              <p:cNvSpPr>
                <a:spLocks noChangeArrowheads="1"/>
              </p:cNvSpPr>
              <p:nvPr/>
            </p:nvSpPr>
            <p:spPr bwMode="auto">
              <a:xfrm rot="10800000">
                <a:off x="3288" y="2567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49" name="Line 27"/>
              <p:cNvSpPr>
                <a:spLocks noChangeShapeType="1"/>
              </p:cNvSpPr>
              <p:nvPr/>
            </p:nvSpPr>
            <p:spPr bwMode="auto">
              <a:xfrm rot="10800000">
                <a:off x="3424" y="25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0" name="Group 24"/>
            <p:cNvGrpSpPr>
              <a:grpSpLocks/>
            </p:cNvGrpSpPr>
            <p:nvPr/>
          </p:nvGrpSpPr>
          <p:grpSpPr bwMode="auto">
            <a:xfrm rot="7675146">
              <a:off x="6396806" y="5993560"/>
              <a:ext cx="647700" cy="431800"/>
              <a:chOff x="3288" y="2567"/>
              <a:chExt cx="408" cy="272"/>
            </a:xfrm>
          </p:grpSpPr>
          <p:sp>
            <p:nvSpPr>
              <p:cNvPr id="151" name="Line 25"/>
              <p:cNvSpPr>
                <a:spLocks noChangeShapeType="1"/>
              </p:cNvSpPr>
              <p:nvPr/>
            </p:nvSpPr>
            <p:spPr bwMode="auto">
              <a:xfrm rot="10800000">
                <a:off x="3560" y="2703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Oval 26"/>
              <p:cNvSpPr>
                <a:spLocks noChangeArrowheads="1"/>
              </p:cNvSpPr>
              <p:nvPr/>
            </p:nvSpPr>
            <p:spPr bwMode="auto">
              <a:xfrm rot="10800000">
                <a:off x="3288" y="2567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3" name="Line 27"/>
              <p:cNvSpPr>
                <a:spLocks noChangeShapeType="1"/>
              </p:cNvSpPr>
              <p:nvPr/>
            </p:nvSpPr>
            <p:spPr bwMode="auto">
              <a:xfrm rot="10800000">
                <a:off x="3424" y="2567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4507406" y="5333922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2" name="Text Box 16"/>
            <p:cNvSpPr txBox="1">
              <a:spLocks noChangeArrowheads="1"/>
            </p:cNvSpPr>
            <p:nvPr/>
          </p:nvSpPr>
          <p:spPr bwMode="auto">
            <a:xfrm>
              <a:off x="6200026" y="591263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 rot="2700000" flipH="1">
              <a:off x="5404327" y="6075565"/>
              <a:ext cx="111950" cy="733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8"/>
            <p:cNvSpPr>
              <a:spLocks noChangeShapeType="1"/>
            </p:cNvSpPr>
            <p:nvPr/>
          </p:nvSpPr>
          <p:spPr bwMode="auto">
            <a:xfrm rot="2700000" flipH="1">
              <a:off x="6394972" y="5290351"/>
              <a:ext cx="855332" cy="131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8"/>
            <p:cNvSpPr>
              <a:spLocks noChangeShapeType="1"/>
            </p:cNvSpPr>
            <p:nvPr/>
          </p:nvSpPr>
          <p:spPr bwMode="auto">
            <a:xfrm rot="2700000" flipH="1">
              <a:off x="5684857" y="6369314"/>
              <a:ext cx="752061" cy="155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AutoShape 312"/>
          <p:cNvSpPr>
            <a:spLocks noChangeArrowheads="1"/>
          </p:cNvSpPr>
          <p:nvPr/>
        </p:nvSpPr>
        <p:spPr bwMode="auto">
          <a:xfrm rot="5400000">
            <a:off x="5712666" y="4236425"/>
            <a:ext cx="489599" cy="2159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9" name="AutoShape 98"/>
          <p:cNvSpPr>
            <a:spLocks noChangeArrowheads="1"/>
          </p:cNvSpPr>
          <p:nvPr/>
        </p:nvSpPr>
        <p:spPr bwMode="auto">
          <a:xfrm>
            <a:off x="3968750" y="2291411"/>
            <a:ext cx="576262" cy="211138"/>
          </a:xfrm>
          <a:prstGeom prst="rightArrow">
            <a:avLst>
              <a:gd name="adj1" fmla="val 50000"/>
              <a:gd name="adj2" fmla="val 6823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7" name="Oval 129"/>
          <p:cNvSpPr>
            <a:spLocks noChangeArrowheads="1"/>
          </p:cNvSpPr>
          <p:nvPr/>
        </p:nvSpPr>
        <p:spPr bwMode="auto">
          <a:xfrm>
            <a:off x="5893058" y="4872395"/>
            <a:ext cx="1478050" cy="16938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kumimoji="1"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0" name="Oval 129"/>
          <p:cNvSpPr>
            <a:spLocks noChangeArrowheads="1"/>
          </p:cNvSpPr>
          <p:nvPr/>
        </p:nvSpPr>
        <p:spPr bwMode="auto">
          <a:xfrm>
            <a:off x="4332806" y="4894169"/>
            <a:ext cx="1478050" cy="16938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kumimoji="1"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1" name="AutoShape 314"/>
          <p:cNvSpPr>
            <a:spLocks noChangeArrowheads="1"/>
          </p:cNvSpPr>
          <p:nvPr/>
        </p:nvSpPr>
        <p:spPr bwMode="auto">
          <a:xfrm rot="10800000">
            <a:off x="3495674" y="5688511"/>
            <a:ext cx="597354" cy="202136"/>
          </a:xfrm>
          <a:prstGeom prst="rightArrow">
            <a:avLst>
              <a:gd name="adj1" fmla="val 50000"/>
              <a:gd name="adj2" fmla="val 776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975850" y="5596723"/>
            <a:ext cx="303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 eaLnBrk="0" hangingPunct="0"/>
            <a:r>
              <a:rPr lang="zh-CN" altLang="en-US" dirty="0" smtClean="0">
                <a:ea typeface="楷体_GB2312" pitchFamily="49" charset="-122"/>
              </a:rPr>
              <a:t>继续等效变换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972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8" grpId="0" animBg="1"/>
      <p:bldP spid="109" grpId="0" animBg="1"/>
      <p:bldP spid="107" grpId="0" animBg="1"/>
      <p:bldP spid="107" grpId="1" animBg="1"/>
      <p:bldP spid="110" grpId="0" animBg="1"/>
      <p:bldP spid="110" grpId="1" animBg="1"/>
      <p:bldP spid="111" grpId="0" animBg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Box 205"/>
          <p:cNvSpPr txBox="1">
            <a:spLocks noChangeArrowheads="1"/>
          </p:cNvSpPr>
          <p:nvPr/>
        </p:nvSpPr>
        <p:spPr bwMode="auto">
          <a:xfrm>
            <a:off x="438150" y="568554"/>
            <a:ext cx="8324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楷体_GB2312"/>
                <a:cs typeface="Times New Roman" pitchFamily="18" charset="0"/>
              </a:rPr>
              <a:t>例</a:t>
            </a:r>
            <a:r>
              <a:rPr lang="zh-CN" altLang="en-US" dirty="0" smtClean="0">
                <a:ea typeface="楷体_GB2312"/>
                <a:cs typeface="Times New Roman" pitchFamily="18" charset="0"/>
              </a:rPr>
              <a:t>：求</a:t>
            </a:r>
            <a:r>
              <a:rPr lang="en-US" altLang="zh-CN" i="1" dirty="0">
                <a:ea typeface="楷体_GB2312"/>
                <a:cs typeface="Times New Roman" pitchFamily="18" charset="0"/>
              </a:rPr>
              <a:t>U</a:t>
            </a:r>
            <a:r>
              <a:rPr lang="en-US" altLang="zh-CN" dirty="0">
                <a:ea typeface="楷体_GB231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_GB2312"/>
                <a:cs typeface="Times New Roman" pitchFamily="18" charset="0"/>
              </a:rPr>
              <a:t>、</a:t>
            </a:r>
            <a:r>
              <a:rPr lang="en-US" altLang="zh-CN" dirty="0">
                <a:ea typeface="楷体_GB2312"/>
                <a:cs typeface="Times New Roman" pitchFamily="18" charset="0"/>
              </a:rPr>
              <a:t> </a:t>
            </a:r>
            <a:r>
              <a:rPr lang="en-US" altLang="zh-CN" i="1" dirty="0">
                <a:ea typeface="楷体_GB2312"/>
                <a:cs typeface="Times New Roman" pitchFamily="18" charset="0"/>
              </a:rPr>
              <a:t>I</a:t>
            </a:r>
            <a:r>
              <a:rPr lang="zh-CN" altLang="en-US" dirty="0" smtClean="0">
                <a:ea typeface="楷体_GB2312"/>
                <a:cs typeface="Times New Roman" pitchFamily="18" charset="0"/>
              </a:rPr>
              <a:t>以及</a:t>
            </a:r>
            <a:r>
              <a:rPr lang="zh-CN" altLang="en-US" dirty="0">
                <a:ea typeface="楷体_GB2312"/>
                <a:cs typeface="Times New Roman" pitchFamily="18" charset="0"/>
              </a:rPr>
              <a:t>受控源提供的</a:t>
            </a:r>
            <a:r>
              <a:rPr lang="zh-CN" altLang="en-US" dirty="0" smtClean="0">
                <a:ea typeface="楷体_GB2312"/>
                <a:cs typeface="Times New Roman" pitchFamily="18" charset="0"/>
              </a:rPr>
              <a:t>功率。</a:t>
            </a:r>
            <a:r>
              <a:rPr lang="en-US" altLang="zh-CN" i="1" dirty="0" smtClean="0">
                <a:ea typeface="楷体_GB2312"/>
                <a:cs typeface="Times New Roman" pitchFamily="18" charset="0"/>
              </a:rPr>
              <a:t> </a:t>
            </a:r>
            <a:endParaRPr lang="en-US" altLang="zh-CN" dirty="0">
              <a:ea typeface="楷体_GB2312"/>
              <a:cs typeface="Times New Roman" pitchFamily="18" charset="0"/>
            </a:endParaRPr>
          </a:p>
        </p:txBody>
      </p:sp>
      <p:sp>
        <p:nvSpPr>
          <p:cNvPr id="175" name="AutoShape 206"/>
          <p:cNvSpPr>
            <a:spLocks noChangeArrowheads="1"/>
          </p:cNvSpPr>
          <p:nvPr/>
        </p:nvSpPr>
        <p:spPr bwMode="auto">
          <a:xfrm>
            <a:off x="4662029" y="2230666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82" name="Text Box 238"/>
          <p:cNvSpPr txBox="1">
            <a:spLocks noChangeArrowheads="1"/>
          </p:cNvSpPr>
          <p:nvPr/>
        </p:nvSpPr>
        <p:spPr bwMode="auto">
          <a:xfrm>
            <a:off x="4302125" y="1140286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30" name="AutoShape 314"/>
          <p:cNvSpPr>
            <a:spLocks noChangeArrowheads="1"/>
          </p:cNvSpPr>
          <p:nvPr/>
        </p:nvSpPr>
        <p:spPr bwMode="auto">
          <a:xfrm rot="10800000">
            <a:off x="4722812" y="4337036"/>
            <a:ext cx="473075" cy="152400"/>
          </a:xfrm>
          <a:prstGeom prst="rightArrow">
            <a:avLst>
              <a:gd name="adj1" fmla="val 50000"/>
              <a:gd name="adj2" fmla="val 776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31" name="AutoShape 315"/>
          <p:cNvSpPr>
            <a:spLocks noChangeArrowheads="1"/>
          </p:cNvSpPr>
          <p:nvPr/>
        </p:nvSpPr>
        <p:spPr bwMode="auto">
          <a:xfrm rot="5400000">
            <a:off x="6883317" y="3715803"/>
            <a:ext cx="487363" cy="136525"/>
          </a:xfrm>
          <a:prstGeom prst="rightArrow">
            <a:avLst>
              <a:gd name="adj1" fmla="val 50000"/>
              <a:gd name="adj2" fmla="val 892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9254" y="1045250"/>
            <a:ext cx="3878320" cy="2295030"/>
            <a:chOff x="399254" y="1117820"/>
            <a:chExt cx="3878320" cy="2295030"/>
          </a:xfrm>
        </p:grpSpPr>
        <p:sp>
          <p:nvSpPr>
            <p:cNvPr id="62" name="AutoShape 68"/>
            <p:cNvSpPr>
              <a:spLocks noChangeArrowheads="1"/>
            </p:cNvSpPr>
            <p:nvPr/>
          </p:nvSpPr>
          <p:spPr bwMode="auto">
            <a:xfrm rot="16200000">
              <a:off x="688180" y="2616418"/>
              <a:ext cx="576263" cy="287337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Line 172"/>
            <p:cNvSpPr>
              <a:spLocks noChangeShapeType="1"/>
            </p:cNvSpPr>
            <p:nvPr/>
          </p:nvSpPr>
          <p:spPr bwMode="auto">
            <a:xfrm flipH="1">
              <a:off x="976312" y="2112087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158"/>
            <p:cNvSpPr>
              <a:spLocks noChangeArrowheads="1"/>
            </p:cNvSpPr>
            <p:nvPr/>
          </p:nvSpPr>
          <p:spPr bwMode="auto">
            <a:xfrm>
              <a:off x="3370357" y="1913654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0" name="Line 202"/>
            <p:cNvSpPr>
              <a:spLocks noChangeShapeType="1"/>
            </p:cNvSpPr>
            <p:nvPr/>
          </p:nvSpPr>
          <p:spPr bwMode="auto">
            <a:xfrm flipH="1">
              <a:off x="1974056" y="2116850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156"/>
            <p:cNvSpPr txBox="1">
              <a:spLocks noChangeArrowheads="1"/>
            </p:cNvSpPr>
            <p:nvPr/>
          </p:nvSpPr>
          <p:spPr bwMode="auto">
            <a:xfrm>
              <a:off x="2783679" y="1689776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3" name="Text Box 157"/>
            <p:cNvSpPr txBox="1">
              <a:spLocks noChangeArrowheads="1"/>
            </p:cNvSpPr>
            <p:nvPr/>
          </p:nvSpPr>
          <p:spPr bwMode="auto">
            <a:xfrm>
              <a:off x="2062165" y="155256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4" name="Oval 158"/>
            <p:cNvSpPr>
              <a:spLocks noChangeArrowheads="1"/>
            </p:cNvSpPr>
            <p:nvPr/>
          </p:nvSpPr>
          <p:spPr bwMode="auto">
            <a:xfrm>
              <a:off x="2328740" y="1901856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30" name="Line 172"/>
            <p:cNvSpPr>
              <a:spLocks noChangeShapeType="1"/>
            </p:cNvSpPr>
            <p:nvPr/>
          </p:nvSpPr>
          <p:spPr bwMode="auto">
            <a:xfrm flipH="1">
              <a:off x="4207092" y="2112087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" name="Group 174"/>
            <p:cNvGrpSpPr>
              <a:grpSpLocks/>
            </p:cNvGrpSpPr>
            <p:nvPr/>
          </p:nvGrpSpPr>
          <p:grpSpPr bwMode="auto">
            <a:xfrm>
              <a:off x="1758156" y="2329230"/>
              <a:ext cx="431800" cy="647700"/>
              <a:chOff x="1383" y="2432"/>
              <a:chExt cx="272" cy="408"/>
            </a:xfrm>
          </p:grpSpPr>
          <p:sp>
            <p:nvSpPr>
              <p:cNvPr id="171" name="Line 17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Oval 17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3" name="Line 17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2" name="Rectangle 185"/>
            <p:cNvSpPr>
              <a:spLocks noChangeArrowheads="1"/>
            </p:cNvSpPr>
            <p:nvPr/>
          </p:nvSpPr>
          <p:spPr bwMode="auto">
            <a:xfrm rot="16200000">
              <a:off x="3989443" y="2713735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44" name="Text Box 187"/>
            <p:cNvSpPr txBox="1">
              <a:spLocks noChangeArrowheads="1"/>
            </p:cNvSpPr>
            <p:nvPr/>
          </p:nvSpPr>
          <p:spPr bwMode="auto">
            <a:xfrm>
              <a:off x="1189180" y="1671052"/>
              <a:ext cx="593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45" name="Text Box 189"/>
            <p:cNvSpPr txBox="1">
              <a:spLocks noChangeArrowheads="1"/>
            </p:cNvSpPr>
            <p:nvPr/>
          </p:nvSpPr>
          <p:spPr bwMode="auto">
            <a:xfrm>
              <a:off x="3648630" y="2593865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54" name="Text Box 191"/>
            <p:cNvSpPr txBox="1">
              <a:spLocks noChangeArrowheads="1"/>
            </p:cNvSpPr>
            <p:nvPr/>
          </p:nvSpPr>
          <p:spPr bwMode="auto">
            <a:xfrm>
              <a:off x="2312160" y="159476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5V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56" name="Line 193"/>
            <p:cNvSpPr>
              <a:spLocks noChangeShapeType="1"/>
            </p:cNvSpPr>
            <p:nvPr/>
          </p:nvSpPr>
          <p:spPr bwMode="auto">
            <a:xfrm rot="5400000">
              <a:off x="4134860" y="2324768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194"/>
            <p:cNvSpPr txBox="1">
              <a:spLocks noChangeArrowheads="1"/>
            </p:cNvSpPr>
            <p:nvPr/>
          </p:nvSpPr>
          <p:spPr bwMode="auto">
            <a:xfrm>
              <a:off x="399254" y="2509971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2</a:t>
              </a: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158" name="Line 196"/>
            <p:cNvSpPr>
              <a:spLocks noChangeShapeType="1"/>
            </p:cNvSpPr>
            <p:nvPr/>
          </p:nvSpPr>
          <p:spPr bwMode="auto">
            <a:xfrm>
              <a:off x="966787" y="2116624"/>
              <a:ext cx="32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03"/>
            <p:cNvSpPr txBox="1">
              <a:spLocks noChangeArrowheads="1"/>
            </p:cNvSpPr>
            <p:nvPr/>
          </p:nvSpPr>
          <p:spPr bwMode="auto">
            <a:xfrm>
              <a:off x="2312988" y="1117820"/>
              <a:ext cx="4746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5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1273400" y="2043143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 Box 156"/>
            <p:cNvSpPr txBox="1">
              <a:spLocks noChangeArrowheads="1"/>
            </p:cNvSpPr>
            <p:nvPr/>
          </p:nvSpPr>
          <p:spPr bwMode="auto">
            <a:xfrm>
              <a:off x="3780949" y="1689779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65" name="Text Box 157"/>
            <p:cNvSpPr txBox="1">
              <a:spLocks noChangeArrowheads="1"/>
            </p:cNvSpPr>
            <p:nvPr/>
          </p:nvSpPr>
          <p:spPr bwMode="auto">
            <a:xfrm>
              <a:off x="3131100" y="153499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67" name="Line 196"/>
            <p:cNvSpPr>
              <a:spLocks noChangeShapeType="1"/>
            </p:cNvSpPr>
            <p:nvPr/>
          </p:nvSpPr>
          <p:spPr bwMode="auto">
            <a:xfrm>
              <a:off x="979035" y="3411279"/>
              <a:ext cx="32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72"/>
            <p:cNvSpPr>
              <a:spLocks noChangeShapeType="1"/>
            </p:cNvSpPr>
            <p:nvPr/>
          </p:nvSpPr>
          <p:spPr bwMode="auto">
            <a:xfrm flipH="1">
              <a:off x="1974056" y="1537712"/>
              <a:ext cx="0" cy="57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2"/>
            <p:cNvSpPr>
              <a:spLocks noChangeShapeType="1"/>
            </p:cNvSpPr>
            <p:nvPr/>
          </p:nvSpPr>
          <p:spPr bwMode="auto">
            <a:xfrm flipH="1">
              <a:off x="3116265" y="1544028"/>
              <a:ext cx="0" cy="57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96"/>
            <p:cNvSpPr>
              <a:spLocks noChangeShapeType="1"/>
            </p:cNvSpPr>
            <p:nvPr/>
          </p:nvSpPr>
          <p:spPr bwMode="auto">
            <a:xfrm>
              <a:off x="1974056" y="1532990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2337590" y="1475007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 Box 191"/>
            <p:cNvSpPr txBox="1">
              <a:spLocks noChangeArrowheads="1"/>
            </p:cNvSpPr>
            <p:nvPr/>
          </p:nvSpPr>
          <p:spPr bwMode="auto">
            <a:xfrm>
              <a:off x="3363911" y="1573337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5V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74" name="Text Box 156"/>
            <p:cNvSpPr txBox="1">
              <a:spLocks noChangeArrowheads="1"/>
            </p:cNvSpPr>
            <p:nvPr/>
          </p:nvSpPr>
          <p:spPr bwMode="auto">
            <a:xfrm>
              <a:off x="1540669" y="2185064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" name="Text Box 156"/>
            <p:cNvSpPr txBox="1">
              <a:spLocks noChangeArrowheads="1"/>
            </p:cNvSpPr>
            <p:nvPr/>
          </p:nvSpPr>
          <p:spPr bwMode="auto">
            <a:xfrm>
              <a:off x="654049" y="2156486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6" name="Text Box 157"/>
            <p:cNvSpPr txBox="1">
              <a:spLocks noChangeArrowheads="1"/>
            </p:cNvSpPr>
            <p:nvPr/>
          </p:nvSpPr>
          <p:spPr bwMode="auto">
            <a:xfrm>
              <a:off x="1547818" y="27034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7" name="Text Box 157"/>
            <p:cNvSpPr txBox="1">
              <a:spLocks noChangeArrowheads="1"/>
            </p:cNvSpPr>
            <p:nvPr/>
          </p:nvSpPr>
          <p:spPr bwMode="auto">
            <a:xfrm>
              <a:off x="664488" y="2691292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8" name="Text Box 191"/>
            <p:cNvSpPr txBox="1">
              <a:spLocks noChangeArrowheads="1"/>
            </p:cNvSpPr>
            <p:nvPr/>
          </p:nvSpPr>
          <p:spPr bwMode="auto">
            <a:xfrm>
              <a:off x="2171714" y="256008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9A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79" name="Text Box 194"/>
            <p:cNvSpPr txBox="1">
              <a:spLocks noChangeArrowheads="1"/>
            </p:cNvSpPr>
            <p:nvPr/>
          </p:nvSpPr>
          <p:spPr bwMode="auto">
            <a:xfrm>
              <a:off x="1349481" y="2514232"/>
              <a:ext cx="4074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80" name="Text Box 194"/>
            <p:cNvSpPr txBox="1">
              <a:spLocks noChangeArrowheads="1"/>
            </p:cNvSpPr>
            <p:nvPr/>
          </p:nvSpPr>
          <p:spPr bwMode="auto">
            <a:xfrm>
              <a:off x="3852046" y="2107176"/>
              <a:ext cx="304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10648" y="1458230"/>
            <a:ext cx="3167134" cy="1860282"/>
            <a:chOff x="5341274" y="1559828"/>
            <a:chExt cx="3167134" cy="1860282"/>
          </a:xfrm>
        </p:grpSpPr>
        <p:sp>
          <p:nvSpPr>
            <p:cNvPr id="82" name="AutoShape 68"/>
            <p:cNvSpPr>
              <a:spLocks noChangeArrowheads="1"/>
            </p:cNvSpPr>
            <p:nvPr/>
          </p:nvSpPr>
          <p:spPr bwMode="auto">
            <a:xfrm rot="16200000">
              <a:off x="5630200" y="2623678"/>
              <a:ext cx="576263" cy="287337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Line 172"/>
            <p:cNvSpPr>
              <a:spLocks noChangeShapeType="1"/>
            </p:cNvSpPr>
            <p:nvPr/>
          </p:nvSpPr>
          <p:spPr bwMode="auto">
            <a:xfrm flipH="1">
              <a:off x="5918332" y="2119347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02"/>
            <p:cNvSpPr>
              <a:spLocks noChangeShapeType="1"/>
            </p:cNvSpPr>
            <p:nvPr/>
          </p:nvSpPr>
          <p:spPr bwMode="auto">
            <a:xfrm flipH="1">
              <a:off x="6916076" y="2124110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56"/>
            <p:cNvSpPr txBox="1">
              <a:spLocks noChangeArrowheads="1"/>
            </p:cNvSpPr>
            <p:nvPr/>
          </p:nvSpPr>
          <p:spPr bwMode="auto">
            <a:xfrm>
              <a:off x="7914381" y="1697036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7" name="Text Box 157"/>
            <p:cNvSpPr txBox="1">
              <a:spLocks noChangeArrowheads="1"/>
            </p:cNvSpPr>
            <p:nvPr/>
          </p:nvSpPr>
          <p:spPr bwMode="auto">
            <a:xfrm>
              <a:off x="7192867" y="155982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8" name="Oval 158"/>
            <p:cNvSpPr>
              <a:spLocks noChangeArrowheads="1"/>
            </p:cNvSpPr>
            <p:nvPr/>
          </p:nvSpPr>
          <p:spPr bwMode="auto">
            <a:xfrm>
              <a:off x="7459442" y="1909116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9" name="Line 172"/>
            <p:cNvSpPr>
              <a:spLocks noChangeShapeType="1"/>
            </p:cNvSpPr>
            <p:nvPr/>
          </p:nvSpPr>
          <p:spPr bwMode="auto">
            <a:xfrm flipH="1">
              <a:off x="8437926" y="2119347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Group 174"/>
            <p:cNvGrpSpPr>
              <a:grpSpLocks/>
            </p:cNvGrpSpPr>
            <p:nvPr/>
          </p:nvGrpSpPr>
          <p:grpSpPr bwMode="auto">
            <a:xfrm>
              <a:off x="6700176" y="2336490"/>
              <a:ext cx="431800" cy="647700"/>
              <a:chOff x="1383" y="2432"/>
              <a:chExt cx="272" cy="408"/>
            </a:xfrm>
          </p:grpSpPr>
          <p:sp>
            <p:nvSpPr>
              <p:cNvPr id="91" name="Line 17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Oval 17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3" name="Line 17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" name="Rectangle 185"/>
            <p:cNvSpPr>
              <a:spLocks noChangeArrowheads="1"/>
            </p:cNvSpPr>
            <p:nvPr/>
          </p:nvSpPr>
          <p:spPr bwMode="auto">
            <a:xfrm rot="16200000">
              <a:off x="8220277" y="2720995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95" name="Text Box 187"/>
            <p:cNvSpPr txBox="1">
              <a:spLocks noChangeArrowheads="1"/>
            </p:cNvSpPr>
            <p:nvPr/>
          </p:nvSpPr>
          <p:spPr bwMode="auto">
            <a:xfrm>
              <a:off x="6131200" y="1678312"/>
              <a:ext cx="593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96" name="Text Box 189"/>
            <p:cNvSpPr txBox="1">
              <a:spLocks noChangeArrowheads="1"/>
            </p:cNvSpPr>
            <p:nvPr/>
          </p:nvSpPr>
          <p:spPr bwMode="auto">
            <a:xfrm>
              <a:off x="7879464" y="2601125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97" name="Text Box 191"/>
            <p:cNvSpPr txBox="1">
              <a:spLocks noChangeArrowheads="1"/>
            </p:cNvSpPr>
            <p:nvPr/>
          </p:nvSpPr>
          <p:spPr bwMode="auto">
            <a:xfrm>
              <a:off x="7385154" y="1602026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98" name="Line 193"/>
            <p:cNvSpPr>
              <a:spLocks noChangeShapeType="1"/>
            </p:cNvSpPr>
            <p:nvPr/>
          </p:nvSpPr>
          <p:spPr bwMode="auto">
            <a:xfrm rot="5400000">
              <a:off x="8365694" y="2332028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94"/>
            <p:cNvSpPr txBox="1">
              <a:spLocks noChangeArrowheads="1"/>
            </p:cNvSpPr>
            <p:nvPr/>
          </p:nvSpPr>
          <p:spPr bwMode="auto">
            <a:xfrm>
              <a:off x="5341274" y="2517231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2</a:t>
              </a: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100" name="Line 196"/>
            <p:cNvSpPr>
              <a:spLocks noChangeShapeType="1"/>
            </p:cNvSpPr>
            <p:nvPr/>
          </p:nvSpPr>
          <p:spPr bwMode="auto">
            <a:xfrm>
              <a:off x="5908807" y="2123884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6215420" y="2050403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Line 196"/>
            <p:cNvSpPr>
              <a:spLocks noChangeShapeType="1"/>
            </p:cNvSpPr>
            <p:nvPr/>
          </p:nvSpPr>
          <p:spPr bwMode="auto">
            <a:xfrm>
              <a:off x="5921055" y="3418539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56"/>
            <p:cNvSpPr txBox="1">
              <a:spLocks noChangeArrowheads="1"/>
            </p:cNvSpPr>
            <p:nvPr/>
          </p:nvSpPr>
          <p:spPr bwMode="auto">
            <a:xfrm>
              <a:off x="6482689" y="2192324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8" name="Text Box 156"/>
            <p:cNvSpPr txBox="1">
              <a:spLocks noChangeArrowheads="1"/>
            </p:cNvSpPr>
            <p:nvPr/>
          </p:nvSpPr>
          <p:spPr bwMode="auto">
            <a:xfrm>
              <a:off x="5596069" y="2163746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9" name="Text Box 157"/>
            <p:cNvSpPr txBox="1">
              <a:spLocks noChangeArrowheads="1"/>
            </p:cNvSpPr>
            <p:nvPr/>
          </p:nvSpPr>
          <p:spPr bwMode="auto">
            <a:xfrm>
              <a:off x="6489838" y="271073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0" name="Text Box 157"/>
            <p:cNvSpPr txBox="1">
              <a:spLocks noChangeArrowheads="1"/>
            </p:cNvSpPr>
            <p:nvPr/>
          </p:nvSpPr>
          <p:spPr bwMode="auto">
            <a:xfrm>
              <a:off x="5606508" y="2698552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1" name="Text Box 191"/>
            <p:cNvSpPr txBox="1">
              <a:spLocks noChangeArrowheads="1"/>
            </p:cNvSpPr>
            <p:nvPr/>
          </p:nvSpPr>
          <p:spPr bwMode="auto">
            <a:xfrm>
              <a:off x="7113734" y="256734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9A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22" name="Text Box 194"/>
            <p:cNvSpPr txBox="1">
              <a:spLocks noChangeArrowheads="1"/>
            </p:cNvSpPr>
            <p:nvPr/>
          </p:nvSpPr>
          <p:spPr bwMode="auto">
            <a:xfrm>
              <a:off x="6291501" y="2521492"/>
              <a:ext cx="4074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123" name="Text Box 194"/>
            <p:cNvSpPr txBox="1">
              <a:spLocks noChangeArrowheads="1"/>
            </p:cNvSpPr>
            <p:nvPr/>
          </p:nvSpPr>
          <p:spPr bwMode="auto">
            <a:xfrm>
              <a:off x="8082880" y="2114436"/>
              <a:ext cx="304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6936" y="4107038"/>
            <a:ext cx="3167134" cy="1860282"/>
            <a:chOff x="5348534" y="4150580"/>
            <a:chExt cx="3167134" cy="1860282"/>
          </a:xfrm>
        </p:grpSpPr>
        <p:sp>
          <p:nvSpPr>
            <p:cNvPr id="124" name="AutoShape 68"/>
            <p:cNvSpPr>
              <a:spLocks noChangeArrowheads="1"/>
            </p:cNvSpPr>
            <p:nvPr/>
          </p:nvSpPr>
          <p:spPr bwMode="auto">
            <a:xfrm rot="16200000">
              <a:off x="5637460" y="5214430"/>
              <a:ext cx="576263" cy="287337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Line 172"/>
            <p:cNvSpPr>
              <a:spLocks noChangeShapeType="1"/>
            </p:cNvSpPr>
            <p:nvPr/>
          </p:nvSpPr>
          <p:spPr bwMode="auto">
            <a:xfrm flipH="1">
              <a:off x="5925592" y="4710099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02"/>
            <p:cNvSpPr>
              <a:spLocks noChangeShapeType="1"/>
            </p:cNvSpPr>
            <p:nvPr/>
          </p:nvSpPr>
          <p:spPr bwMode="auto">
            <a:xfrm flipH="1">
              <a:off x="7721606" y="4714862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156"/>
            <p:cNvSpPr txBox="1">
              <a:spLocks noChangeArrowheads="1"/>
            </p:cNvSpPr>
            <p:nvPr/>
          </p:nvSpPr>
          <p:spPr bwMode="auto">
            <a:xfrm>
              <a:off x="7384623" y="428778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8" name="Text Box 157"/>
            <p:cNvSpPr txBox="1">
              <a:spLocks noChangeArrowheads="1"/>
            </p:cNvSpPr>
            <p:nvPr/>
          </p:nvSpPr>
          <p:spPr bwMode="auto">
            <a:xfrm>
              <a:off x="6663109" y="415058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9" name="Oval 158"/>
            <p:cNvSpPr>
              <a:spLocks noChangeArrowheads="1"/>
            </p:cNvSpPr>
            <p:nvPr/>
          </p:nvSpPr>
          <p:spPr bwMode="auto">
            <a:xfrm>
              <a:off x="6929684" y="4499868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31" name="Line 172"/>
            <p:cNvSpPr>
              <a:spLocks noChangeShapeType="1"/>
            </p:cNvSpPr>
            <p:nvPr/>
          </p:nvSpPr>
          <p:spPr bwMode="auto">
            <a:xfrm flipH="1">
              <a:off x="8445186" y="4710099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" name="Group 174"/>
            <p:cNvGrpSpPr>
              <a:grpSpLocks/>
            </p:cNvGrpSpPr>
            <p:nvPr/>
          </p:nvGrpSpPr>
          <p:grpSpPr bwMode="auto">
            <a:xfrm>
              <a:off x="7505706" y="4927242"/>
              <a:ext cx="431800" cy="647700"/>
              <a:chOff x="1383" y="2432"/>
              <a:chExt cx="272" cy="408"/>
            </a:xfrm>
          </p:grpSpPr>
          <p:sp>
            <p:nvSpPr>
              <p:cNvPr id="137" name="Line 17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Oval 17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9" name="Line 17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Rectangle 185"/>
            <p:cNvSpPr>
              <a:spLocks noChangeArrowheads="1"/>
            </p:cNvSpPr>
            <p:nvPr/>
          </p:nvSpPr>
          <p:spPr bwMode="auto">
            <a:xfrm rot="16200000">
              <a:off x="8227537" y="5311747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41" name="Text Box 187"/>
            <p:cNvSpPr txBox="1">
              <a:spLocks noChangeArrowheads="1"/>
            </p:cNvSpPr>
            <p:nvPr/>
          </p:nvSpPr>
          <p:spPr bwMode="auto">
            <a:xfrm>
              <a:off x="6109432" y="4269064"/>
              <a:ext cx="593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46" name="Text Box 189"/>
            <p:cNvSpPr txBox="1">
              <a:spLocks noChangeArrowheads="1"/>
            </p:cNvSpPr>
            <p:nvPr/>
          </p:nvSpPr>
          <p:spPr bwMode="auto">
            <a:xfrm>
              <a:off x="7886724" y="5191877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47" name="Text Box 191"/>
            <p:cNvSpPr txBox="1">
              <a:spLocks noChangeArrowheads="1"/>
            </p:cNvSpPr>
            <p:nvPr/>
          </p:nvSpPr>
          <p:spPr bwMode="auto">
            <a:xfrm>
              <a:off x="6855396" y="419277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48" name="Line 193"/>
            <p:cNvSpPr>
              <a:spLocks noChangeShapeType="1"/>
            </p:cNvSpPr>
            <p:nvPr/>
          </p:nvSpPr>
          <p:spPr bwMode="auto">
            <a:xfrm rot="5400000">
              <a:off x="8372954" y="4922780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194"/>
            <p:cNvSpPr txBox="1">
              <a:spLocks noChangeArrowheads="1"/>
            </p:cNvSpPr>
            <p:nvPr/>
          </p:nvSpPr>
          <p:spPr bwMode="auto">
            <a:xfrm>
              <a:off x="5348534" y="5107983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2</a:t>
              </a: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150" name="Line 196"/>
            <p:cNvSpPr>
              <a:spLocks noChangeShapeType="1"/>
            </p:cNvSpPr>
            <p:nvPr/>
          </p:nvSpPr>
          <p:spPr bwMode="auto">
            <a:xfrm>
              <a:off x="5916067" y="4714636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9"/>
            <p:cNvSpPr>
              <a:spLocks noChangeArrowheads="1"/>
            </p:cNvSpPr>
            <p:nvPr/>
          </p:nvSpPr>
          <p:spPr bwMode="auto">
            <a:xfrm>
              <a:off x="6193652" y="4641155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Line 196"/>
            <p:cNvSpPr>
              <a:spLocks noChangeShapeType="1"/>
            </p:cNvSpPr>
            <p:nvPr/>
          </p:nvSpPr>
          <p:spPr bwMode="auto">
            <a:xfrm>
              <a:off x="5928315" y="6009291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56"/>
            <p:cNvSpPr txBox="1">
              <a:spLocks noChangeArrowheads="1"/>
            </p:cNvSpPr>
            <p:nvPr/>
          </p:nvSpPr>
          <p:spPr bwMode="auto">
            <a:xfrm>
              <a:off x="6577033" y="468147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0" name="Text Box 156"/>
            <p:cNvSpPr txBox="1">
              <a:spLocks noChangeArrowheads="1"/>
            </p:cNvSpPr>
            <p:nvPr/>
          </p:nvSpPr>
          <p:spPr bwMode="auto">
            <a:xfrm>
              <a:off x="5603329" y="475449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1" name="Text Box 157"/>
            <p:cNvSpPr txBox="1">
              <a:spLocks noChangeArrowheads="1"/>
            </p:cNvSpPr>
            <p:nvPr/>
          </p:nvSpPr>
          <p:spPr bwMode="auto">
            <a:xfrm>
              <a:off x="6613210" y="549016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2" name="Text Box 157"/>
            <p:cNvSpPr txBox="1">
              <a:spLocks noChangeArrowheads="1"/>
            </p:cNvSpPr>
            <p:nvPr/>
          </p:nvSpPr>
          <p:spPr bwMode="auto">
            <a:xfrm>
              <a:off x="5613768" y="528930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3" name="Text Box 191"/>
            <p:cNvSpPr txBox="1">
              <a:spLocks noChangeArrowheads="1"/>
            </p:cNvSpPr>
            <p:nvPr/>
          </p:nvSpPr>
          <p:spPr bwMode="auto">
            <a:xfrm>
              <a:off x="7120994" y="515809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9A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64" name="Text Box 194"/>
            <p:cNvSpPr txBox="1">
              <a:spLocks noChangeArrowheads="1"/>
            </p:cNvSpPr>
            <p:nvPr/>
          </p:nvSpPr>
          <p:spPr bwMode="auto">
            <a:xfrm>
              <a:off x="6530985" y="5184814"/>
              <a:ext cx="4074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165" name="Text Box 194"/>
            <p:cNvSpPr txBox="1">
              <a:spLocks noChangeArrowheads="1"/>
            </p:cNvSpPr>
            <p:nvPr/>
          </p:nvSpPr>
          <p:spPr bwMode="auto">
            <a:xfrm>
              <a:off x="8090140" y="4705188"/>
              <a:ext cx="304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I</a:t>
              </a:r>
              <a:endParaRPr lang="en-US" altLang="zh-CN" i="1" dirty="0">
                <a:ea typeface="楷体_GB2312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2124" y="3722420"/>
            <a:ext cx="3793182" cy="1858711"/>
            <a:chOff x="1092058" y="4157840"/>
            <a:chExt cx="3793182" cy="1858711"/>
          </a:xfrm>
        </p:grpSpPr>
        <p:sp>
          <p:nvSpPr>
            <p:cNvPr id="213" name="Oval 158"/>
            <p:cNvSpPr>
              <a:spLocks noChangeArrowheads="1"/>
            </p:cNvSpPr>
            <p:nvPr/>
          </p:nvSpPr>
          <p:spPr bwMode="auto">
            <a:xfrm>
              <a:off x="3983348" y="4891752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66" name="AutoShape 68"/>
            <p:cNvSpPr>
              <a:spLocks noChangeArrowheads="1"/>
            </p:cNvSpPr>
            <p:nvPr/>
          </p:nvSpPr>
          <p:spPr bwMode="auto">
            <a:xfrm rot="16200000">
              <a:off x="1406632" y="5221690"/>
              <a:ext cx="576263" cy="287337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Line 172"/>
            <p:cNvSpPr>
              <a:spLocks noChangeShapeType="1"/>
            </p:cNvSpPr>
            <p:nvPr/>
          </p:nvSpPr>
          <p:spPr bwMode="auto">
            <a:xfrm flipH="1">
              <a:off x="1694764" y="4717359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156"/>
            <p:cNvSpPr txBox="1">
              <a:spLocks noChangeArrowheads="1"/>
            </p:cNvSpPr>
            <p:nvPr/>
          </p:nvSpPr>
          <p:spPr bwMode="auto">
            <a:xfrm>
              <a:off x="3153795" y="429504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6" name="Text Box 157"/>
            <p:cNvSpPr txBox="1">
              <a:spLocks noChangeArrowheads="1"/>
            </p:cNvSpPr>
            <p:nvPr/>
          </p:nvSpPr>
          <p:spPr bwMode="auto">
            <a:xfrm>
              <a:off x="2432281" y="415784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83" name="Oval 158"/>
            <p:cNvSpPr>
              <a:spLocks noChangeArrowheads="1"/>
            </p:cNvSpPr>
            <p:nvPr/>
          </p:nvSpPr>
          <p:spPr bwMode="auto">
            <a:xfrm>
              <a:off x="2698856" y="4507128"/>
              <a:ext cx="431800" cy="431800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84" name="Line 172"/>
            <p:cNvSpPr>
              <a:spLocks noChangeShapeType="1"/>
            </p:cNvSpPr>
            <p:nvPr/>
          </p:nvSpPr>
          <p:spPr bwMode="auto">
            <a:xfrm flipH="1">
              <a:off x="4214358" y="4717359"/>
              <a:ext cx="0" cy="12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 rot="16200000">
              <a:off x="3996709" y="5652829"/>
              <a:ext cx="431800" cy="144463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0" name="Text Box 187"/>
            <p:cNvSpPr txBox="1">
              <a:spLocks noChangeArrowheads="1"/>
            </p:cNvSpPr>
            <p:nvPr/>
          </p:nvSpPr>
          <p:spPr bwMode="auto">
            <a:xfrm>
              <a:off x="1878604" y="4276324"/>
              <a:ext cx="593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91" name="Text Box 189"/>
            <p:cNvSpPr txBox="1">
              <a:spLocks noChangeArrowheads="1"/>
            </p:cNvSpPr>
            <p:nvPr/>
          </p:nvSpPr>
          <p:spPr bwMode="auto">
            <a:xfrm>
              <a:off x="3655896" y="5547473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2</a:t>
              </a:r>
              <a:r>
                <a:rPr lang="en-US" altLang="zh-CN" sz="1800" dirty="0" smtClean="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92" name="Text Box 191"/>
            <p:cNvSpPr txBox="1">
              <a:spLocks noChangeArrowheads="1"/>
            </p:cNvSpPr>
            <p:nvPr/>
          </p:nvSpPr>
          <p:spPr bwMode="auto">
            <a:xfrm>
              <a:off x="2624568" y="420003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10V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194" name="Text Box 194"/>
            <p:cNvSpPr txBox="1">
              <a:spLocks noChangeArrowheads="1"/>
            </p:cNvSpPr>
            <p:nvPr/>
          </p:nvSpPr>
          <p:spPr bwMode="auto">
            <a:xfrm>
              <a:off x="1092058" y="5115243"/>
              <a:ext cx="51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ea typeface="楷体_GB2312" pitchFamily="49" charset="-122"/>
                </a:rPr>
                <a:t>1</a:t>
              </a:r>
              <a:endParaRPr lang="en-US" altLang="zh-CN" baseline="-25000" dirty="0">
                <a:ea typeface="楷体_GB2312" pitchFamily="49" charset="-122"/>
              </a:endParaRPr>
            </a:p>
          </p:txBody>
        </p:sp>
        <p:sp>
          <p:nvSpPr>
            <p:cNvPr id="195" name="Line 196"/>
            <p:cNvSpPr>
              <a:spLocks noChangeShapeType="1"/>
            </p:cNvSpPr>
            <p:nvPr/>
          </p:nvSpPr>
          <p:spPr bwMode="auto">
            <a:xfrm>
              <a:off x="1685239" y="4721896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Rectangle 9"/>
            <p:cNvSpPr>
              <a:spLocks noChangeArrowheads="1"/>
            </p:cNvSpPr>
            <p:nvPr/>
          </p:nvSpPr>
          <p:spPr bwMode="auto">
            <a:xfrm>
              <a:off x="1962824" y="4648415"/>
              <a:ext cx="431800" cy="14446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Line 196"/>
            <p:cNvSpPr>
              <a:spLocks noChangeShapeType="1"/>
            </p:cNvSpPr>
            <p:nvPr/>
          </p:nvSpPr>
          <p:spPr bwMode="auto">
            <a:xfrm>
              <a:off x="1697487" y="6016551"/>
              <a:ext cx="25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Text Box 156"/>
            <p:cNvSpPr txBox="1">
              <a:spLocks noChangeArrowheads="1"/>
            </p:cNvSpPr>
            <p:nvPr/>
          </p:nvSpPr>
          <p:spPr bwMode="auto">
            <a:xfrm>
              <a:off x="2346205" y="468873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" name="Text Box 156"/>
            <p:cNvSpPr txBox="1">
              <a:spLocks noChangeArrowheads="1"/>
            </p:cNvSpPr>
            <p:nvPr/>
          </p:nvSpPr>
          <p:spPr bwMode="auto">
            <a:xfrm>
              <a:off x="1372501" y="4761758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6" name="Text Box 157"/>
            <p:cNvSpPr txBox="1">
              <a:spLocks noChangeArrowheads="1"/>
            </p:cNvSpPr>
            <p:nvPr/>
          </p:nvSpPr>
          <p:spPr bwMode="auto">
            <a:xfrm>
              <a:off x="2382382" y="549742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7" name="Text Box 157"/>
            <p:cNvSpPr txBox="1">
              <a:spLocks noChangeArrowheads="1"/>
            </p:cNvSpPr>
            <p:nvPr/>
          </p:nvSpPr>
          <p:spPr bwMode="auto">
            <a:xfrm>
              <a:off x="1382940" y="529656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9" name="Text Box 194"/>
            <p:cNvSpPr txBox="1">
              <a:spLocks noChangeArrowheads="1"/>
            </p:cNvSpPr>
            <p:nvPr/>
          </p:nvSpPr>
          <p:spPr bwMode="auto">
            <a:xfrm>
              <a:off x="2300157" y="5192074"/>
              <a:ext cx="4074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endParaRPr lang="en-US" altLang="zh-CN" i="1" dirty="0">
                <a:ea typeface="楷体_GB2312" pitchFamily="49" charset="-122"/>
              </a:endParaRPr>
            </a:p>
          </p:txBody>
        </p:sp>
        <p:sp>
          <p:nvSpPr>
            <p:cNvPr id="211" name="Text Box 156"/>
            <p:cNvSpPr txBox="1">
              <a:spLocks noChangeArrowheads="1"/>
            </p:cNvSpPr>
            <p:nvPr/>
          </p:nvSpPr>
          <p:spPr bwMode="auto">
            <a:xfrm>
              <a:off x="3683559" y="4578074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12" name="Text Box 157"/>
            <p:cNvSpPr txBox="1">
              <a:spLocks noChangeArrowheads="1"/>
            </p:cNvSpPr>
            <p:nvPr/>
          </p:nvSpPr>
          <p:spPr bwMode="auto">
            <a:xfrm>
              <a:off x="3685554" y="49772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14" name="Text Box 191"/>
            <p:cNvSpPr txBox="1">
              <a:spLocks noChangeArrowheads="1"/>
            </p:cNvSpPr>
            <p:nvPr/>
          </p:nvSpPr>
          <p:spPr bwMode="auto">
            <a:xfrm>
              <a:off x="3438001" y="4946182"/>
              <a:ext cx="582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dirty="0" smtClean="0">
                  <a:ea typeface="楷体_GB2312" pitchFamily="49" charset="-122"/>
                </a:rPr>
                <a:t>18V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215" name="Text Box 156"/>
            <p:cNvSpPr txBox="1">
              <a:spLocks noChangeArrowheads="1"/>
            </p:cNvSpPr>
            <p:nvPr/>
          </p:nvSpPr>
          <p:spPr bwMode="auto">
            <a:xfrm>
              <a:off x="4472509" y="4681484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16" name="Text Box 157"/>
            <p:cNvSpPr txBox="1">
              <a:spLocks noChangeArrowheads="1"/>
            </p:cNvSpPr>
            <p:nvPr/>
          </p:nvSpPr>
          <p:spPr bwMode="auto">
            <a:xfrm>
              <a:off x="4508686" y="54901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17" name="Text Box 194"/>
            <p:cNvSpPr txBox="1">
              <a:spLocks noChangeArrowheads="1"/>
            </p:cNvSpPr>
            <p:nvPr/>
          </p:nvSpPr>
          <p:spPr bwMode="auto">
            <a:xfrm>
              <a:off x="4375165" y="5184820"/>
              <a:ext cx="51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ea typeface="楷体_GB2312" pitchFamily="49" charset="-122"/>
                </a:rPr>
                <a:t>1</a:t>
              </a:r>
              <a:endParaRPr lang="en-US" altLang="zh-CN" baseline="-25000" dirty="0">
                <a:ea typeface="楷体_GB2312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86736" y="4601470"/>
            <a:ext cx="510075" cy="1265891"/>
            <a:chOff x="9126950" y="4717582"/>
            <a:chExt cx="510075" cy="1265891"/>
          </a:xfrm>
        </p:grpSpPr>
        <p:sp>
          <p:nvSpPr>
            <p:cNvPr id="218" name="Text Box 156"/>
            <p:cNvSpPr txBox="1">
              <a:spLocks noChangeArrowheads="1"/>
            </p:cNvSpPr>
            <p:nvPr/>
          </p:nvSpPr>
          <p:spPr bwMode="auto">
            <a:xfrm>
              <a:off x="9224294" y="4717582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19" name="Text Box 157"/>
            <p:cNvSpPr txBox="1">
              <a:spLocks noChangeArrowheads="1"/>
            </p:cNvSpPr>
            <p:nvPr/>
          </p:nvSpPr>
          <p:spPr bwMode="auto">
            <a:xfrm>
              <a:off x="9260471" y="552627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0" name="Text Box 194"/>
            <p:cNvSpPr txBox="1">
              <a:spLocks noChangeArrowheads="1"/>
            </p:cNvSpPr>
            <p:nvPr/>
          </p:nvSpPr>
          <p:spPr bwMode="auto">
            <a:xfrm>
              <a:off x="9126950" y="5220918"/>
              <a:ext cx="51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baseline="-250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789719" y="4551312"/>
            <a:ext cx="510075" cy="1265891"/>
            <a:chOff x="9126950" y="4717582"/>
            <a:chExt cx="510075" cy="1265891"/>
          </a:xfrm>
        </p:grpSpPr>
        <p:sp>
          <p:nvSpPr>
            <p:cNvPr id="222" name="Text Box 156"/>
            <p:cNvSpPr txBox="1">
              <a:spLocks noChangeArrowheads="1"/>
            </p:cNvSpPr>
            <p:nvPr/>
          </p:nvSpPr>
          <p:spPr bwMode="auto">
            <a:xfrm>
              <a:off x="9224294" y="4717582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23" name="Text Box 157"/>
            <p:cNvSpPr txBox="1">
              <a:spLocks noChangeArrowheads="1"/>
            </p:cNvSpPr>
            <p:nvPr/>
          </p:nvSpPr>
          <p:spPr bwMode="auto">
            <a:xfrm>
              <a:off x="9260471" y="552627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24" name="Text Box 194"/>
            <p:cNvSpPr txBox="1">
              <a:spLocks noChangeArrowheads="1"/>
            </p:cNvSpPr>
            <p:nvPr/>
          </p:nvSpPr>
          <p:spPr bwMode="auto">
            <a:xfrm>
              <a:off x="9126950" y="5220918"/>
              <a:ext cx="51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 dirty="0" smtClean="0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 dirty="0" smtClean="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baseline="-250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25" name="Text Box 4"/>
          <p:cNvSpPr txBox="1">
            <a:spLocks noChangeArrowheads="1"/>
          </p:cNvSpPr>
          <p:nvPr/>
        </p:nvSpPr>
        <p:spPr bwMode="auto">
          <a:xfrm>
            <a:off x="838199" y="6019740"/>
            <a:ext cx="74552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/>
              <a:t>由</a:t>
            </a:r>
            <a:r>
              <a:rPr lang="en-US" altLang="zh-CN" dirty="0"/>
              <a:t>KVL</a:t>
            </a:r>
            <a:r>
              <a:rPr lang="zh-CN" altLang="en-US" dirty="0"/>
              <a:t>得：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=10/10=1A   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=18+2=20V  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/2=10A</a:t>
            </a:r>
            <a:endParaRPr lang="en-US" altLang="zh-CN" dirty="0"/>
          </a:p>
          <a:p>
            <a:pPr algn="l"/>
            <a:r>
              <a:rPr lang="en-US" altLang="zh-CN" i="1" dirty="0" smtClean="0"/>
              <a:t>U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-10=10V              P</a:t>
            </a:r>
            <a:r>
              <a:rPr lang="en-US" altLang="zh-CN" baseline="-25000" dirty="0" smtClean="0"/>
              <a:t>CCVS</a:t>
            </a:r>
            <a:r>
              <a:rPr lang="en-US" altLang="zh-CN" dirty="0" smtClean="0"/>
              <a:t>=20W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463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 animBg="1"/>
      <p:bldP spid="182" grpId="0"/>
      <p:bldP spid="230" grpId="0" animBg="1"/>
      <p:bldP spid="231" grpId="0" animBg="1"/>
      <p:bldP spid="22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54038" y="2951163"/>
            <a:ext cx="80168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333500" indent="-13335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定义：电压源电压或电流源电流受电路中某个支路的电压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或电流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的控制。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54088" y="4506913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电路符号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017838" y="5083175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受控电压源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665788" y="5094288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受控电流源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31800" y="1095375"/>
            <a:ext cx="8532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600" b="0" dirty="0">
                <a:solidFill>
                  <a:srgbClr val="000000"/>
                </a:solidFill>
                <a:ea typeface="楷体_GB2312" pitchFamily="49" charset="-122"/>
              </a:rPr>
              <a:t>§</a:t>
            </a:r>
            <a:r>
              <a:rPr lang="en-US" altLang="zh-CN" sz="3600" b="0" dirty="0" smtClean="0">
                <a:solidFill>
                  <a:srgbClr val="000000"/>
                </a:solidFill>
                <a:ea typeface="楷体_GB2312" pitchFamily="49" charset="-122"/>
              </a:rPr>
              <a:t>2-7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受控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电源的等效变换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306763" y="4111625"/>
            <a:ext cx="1366837" cy="827088"/>
            <a:chOff x="2132" y="2387"/>
            <a:chExt cx="861" cy="521"/>
          </a:xfrm>
        </p:grpSpPr>
        <p:sp>
          <p:nvSpPr>
            <p:cNvPr id="28690" name="AutoShape 29"/>
            <p:cNvSpPr>
              <a:spLocks noChangeArrowheads="1"/>
            </p:cNvSpPr>
            <p:nvPr/>
          </p:nvSpPr>
          <p:spPr bwMode="auto">
            <a:xfrm>
              <a:off x="2404" y="2727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1" name="Line 32"/>
            <p:cNvSpPr>
              <a:spLocks noChangeShapeType="1"/>
            </p:cNvSpPr>
            <p:nvPr/>
          </p:nvSpPr>
          <p:spPr bwMode="auto">
            <a:xfrm>
              <a:off x="2177" y="2818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Oval 37"/>
            <p:cNvSpPr>
              <a:spLocks noChangeArrowheads="1"/>
            </p:cNvSpPr>
            <p:nvPr/>
          </p:nvSpPr>
          <p:spPr bwMode="auto">
            <a:xfrm>
              <a:off x="2132" y="279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3" name="Oval 38"/>
            <p:cNvSpPr>
              <a:spLocks noChangeArrowheads="1"/>
            </p:cNvSpPr>
            <p:nvPr/>
          </p:nvSpPr>
          <p:spPr bwMode="auto">
            <a:xfrm>
              <a:off x="2948" y="279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4" name="Text Box 39"/>
            <p:cNvSpPr txBox="1">
              <a:spLocks noChangeArrowheads="1"/>
            </p:cNvSpPr>
            <p:nvPr/>
          </p:nvSpPr>
          <p:spPr bwMode="auto">
            <a:xfrm>
              <a:off x="2224" y="24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695" name="Text Box 40"/>
            <p:cNvSpPr txBox="1">
              <a:spLocks noChangeArrowheads="1"/>
            </p:cNvSpPr>
            <p:nvPr/>
          </p:nvSpPr>
          <p:spPr bwMode="auto">
            <a:xfrm>
              <a:off x="2721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899150" y="4506913"/>
            <a:ext cx="1366838" cy="431800"/>
            <a:chOff x="3493" y="3453"/>
            <a:chExt cx="861" cy="272"/>
          </a:xfrm>
        </p:grpSpPr>
        <p:sp>
          <p:nvSpPr>
            <p:cNvPr id="28682" name="Line 42"/>
            <p:cNvSpPr>
              <a:spLocks noChangeShapeType="1"/>
            </p:cNvSpPr>
            <p:nvPr/>
          </p:nvSpPr>
          <p:spPr bwMode="auto">
            <a:xfrm>
              <a:off x="3538" y="363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Oval 43"/>
            <p:cNvSpPr>
              <a:spLocks noChangeArrowheads="1"/>
            </p:cNvSpPr>
            <p:nvPr/>
          </p:nvSpPr>
          <p:spPr bwMode="auto">
            <a:xfrm>
              <a:off x="3493" y="361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84" name="Oval 44"/>
            <p:cNvSpPr>
              <a:spLocks noChangeArrowheads="1"/>
            </p:cNvSpPr>
            <p:nvPr/>
          </p:nvSpPr>
          <p:spPr bwMode="auto">
            <a:xfrm>
              <a:off x="4309" y="361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28685" name="Group 46"/>
            <p:cNvGrpSpPr>
              <a:grpSpLocks/>
            </p:cNvGrpSpPr>
            <p:nvPr/>
          </p:nvGrpSpPr>
          <p:grpSpPr bwMode="auto">
            <a:xfrm>
              <a:off x="3763" y="3544"/>
              <a:ext cx="500" cy="181"/>
              <a:chOff x="3242" y="3340"/>
              <a:chExt cx="500" cy="181"/>
            </a:xfrm>
          </p:grpSpPr>
          <p:sp>
            <p:nvSpPr>
              <p:cNvPr id="28687" name="AutoShape 47"/>
              <p:cNvSpPr>
                <a:spLocks noChangeArrowheads="1"/>
              </p:cNvSpPr>
              <p:nvPr/>
            </p:nvSpPr>
            <p:spPr bwMode="auto">
              <a:xfrm rot="10800000">
                <a:off x="3242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8688" name="Line 48"/>
              <p:cNvSpPr>
                <a:spLocks noChangeShapeType="1"/>
              </p:cNvSpPr>
              <p:nvPr/>
            </p:nvSpPr>
            <p:spPr bwMode="auto">
              <a:xfrm rot="10800000">
                <a:off x="3425" y="3340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Line 49"/>
              <p:cNvSpPr>
                <a:spLocks noChangeShapeType="1"/>
              </p:cNvSpPr>
              <p:nvPr/>
            </p:nvSpPr>
            <p:spPr bwMode="auto">
              <a:xfrm rot="10800000" flipH="1">
                <a:off x="3606" y="343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86" name="Line 50"/>
            <p:cNvSpPr>
              <a:spLocks noChangeShapeType="1"/>
            </p:cNvSpPr>
            <p:nvPr/>
          </p:nvSpPr>
          <p:spPr bwMode="auto">
            <a:xfrm>
              <a:off x="3742" y="345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496888" y="20843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一、受控电源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(controlled source) </a:t>
            </a:r>
            <a:endParaRPr lang="en-US" altLang="zh-CN" sz="280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223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53" grpId="0" autoUpdateAnimBg="0"/>
      <p:bldP spid="18454" grpId="0" autoUpdateAnimBg="0"/>
      <p:bldP spid="18460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343400" y="1019175"/>
            <a:ext cx="434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=</a:t>
            </a:r>
            <a:r>
              <a:rPr lang="el-GR" altLang="zh-CN" i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b</a:t>
            </a:r>
            <a:endParaRPr lang="en-US" altLang="zh-CN" i="1" dirty="0">
              <a:solidFill>
                <a:srgbClr val="000000"/>
              </a:solidFill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用以前讲过的元件无法表示此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电流关系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为此引出新的电路模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型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——</a:t>
            </a:r>
            <a:r>
              <a:rPr lang="zh-CN" altLang="en-US" dirty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电流控制的电流源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。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724275" y="3556000"/>
            <a:ext cx="525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一个三极管可以用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CCCS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模型来表示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CCCS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可以用一个三极管来实现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92138" y="5626100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控制部分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116138" y="5645150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受控部分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216400" y="4730750"/>
            <a:ext cx="3522663" cy="1562100"/>
            <a:chOff x="2656" y="2772"/>
            <a:chExt cx="2219" cy="984"/>
          </a:xfrm>
        </p:grpSpPr>
        <p:sp>
          <p:nvSpPr>
            <p:cNvPr id="29752" name="Rectangle 54"/>
            <p:cNvSpPr>
              <a:spLocks noChangeArrowheads="1"/>
            </p:cNvSpPr>
            <p:nvPr/>
          </p:nvSpPr>
          <p:spPr bwMode="auto">
            <a:xfrm>
              <a:off x="2765" y="2772"/>
              <a:ext cx="21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受控源是一个四端元件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:</a:t>
              </a:r>
            </a:p>
          </p:txBody>
        </p:sp>
        <p:sp>
          <p:nvSpPr>
            <p:cNvPr id="29753" name="Rectangle 55"/>
            <p:cNvSpPr>
              <a:spLocks noChangeArrowheads="1"/>
            </p:cNvSpPr>
            <p:nvPr/>
          </p:nvSpPr>
          <p:spPr bwMode="auto">
            <a:xfrm>
              <a:off x="2741" y="3108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输入端口是控制支路，</a:t>
              </a:r>
            </a:p>
          </p:txBody>
        </p:sp>
        <p:sp>
          <p:nvSpPr>
            <p:cNvPr id="29754" name="Text Box 56"/>
            <p:cNvSpPr txBox="1">
              <a:spLocks noChangeArrowheads="1"/>
            </p:cNvSpPr>
            <p:nvPr/>
          </p:nvSpPr>
          <p:spPr bwMode="auto">
            <a:xfrm>
              <a:off x="2656" y="3468"/>
              <a:ext cx="20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输出端口是受控支路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209675" y="4319588"/>
            <a:ext cx="2295525" cy="1211262"/>
            <a:chOff x="762" y="2417"/>
            <a:chExt cx="1446" cy="763"/>
          </a:xfrm>
        </p:grpSpPr>
        <p:grpSp>
          <p:nvGrpSpPr>
            <p:cNvPr id="29736" name="Group 8"/>
            <p:cNvGrpSpPr>
              <a:grpSpLocks/>
            </p:cNvGrpSpPr>
            <p:nvPr/>
          </p:nvGrpSpPr>
          <p:grpSpPr bwMode="auto">
            <a:xfrm>
              <a:off x="857" y="2436"/>
              <a:ext cx="332" cy="730"/>
              <a:chOff x="868" y="3139"/>
              <a:chExt cx="332" cy="730"/>
            </a:xfrm>
          </p:grpSpPr>
          <p:sp>
            <p:nvSpPr>
              <p:cNvPr id="29749" name="Line 9"/>
              <p:cNvSpPr>
                <a:spLocks noChangeShapeType="1"/>
              </p:cNvSpPr>
              <p:nvPr/>
            </p:nvSpPr>
            <p:spPr bwMode="auto">
              <a:xfrm>
                <a:off x="868" y="3139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0" name="Line 10"/>
              <p:cNvSpPr>
                <a:spLocks noChangeShapeType="1"/>
              </p:cNvSpPr>
              <p:nvPr/>
            </p:nvSpPr>
            <p:spPr bwMode="auto">
              <a:xfrm>
                <a:off x="1200" y="3142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1" name="Line 11"/>
              <p:cNvSpPr>
                <a:spLocks noChangeShapeType="1"/>
              </p:cNvSpPr>
              <p:nvPr/>
            </p:nvSpPr>
            <p:spPr bwMode="auto">
              <a:xfrm flipH="1">
                <a:off x="868" y="3869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37" name="Line 13"/>
            <p:cNvSpPr>
              <a:spLocks noChangeShapeType="1"/>
            </p:cNvSpPr>
            <p:nvPr/>
          </p:nvSpPr>
          <p:spPr bwMode="auto">
            <a:xfrm>
              <a:off x="1501" y="2949"/>
              <a:ext cx="0" cy="2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8" name="Line 14"/>
            <p:cNvSpPr>
              <a:spLocks noChangeShapeType="1"/>
            </p:cNvSpPr>
            <p:nvPr/>
          </p:nvSpPr>
          <p:spPr bwMode="auto">
            <a:xfrm>
              <a:off x="1501" y="3180"/>
              <a:ext cx="5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Line 15"/>
            <p:cNvSpPr>
              <a:spLocks noChangeShapeType="1"/>
            </p:cNvSpPr>
            <p:nvPr/>
          </p:nvSpPr>
          <p:spPr bwMode="auto">
            <a:xfrm flipV="1">
              <a:off x="1501" y="2417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Line 16"/>
            <p:cNvSpPr>
              <a:spLocks noChangeShapeType="1"/>
            </p:cNvSpPr>
            <p:nvPr/>
          </p:nvSpPr>
          <p:spPr bwMode="auto">
            <a:xfrm>
              <a:off x="1501" y="2424"/>
              <a:ext cx="564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1" name="Line 17"/>
            <p:cNvSpPr>
              <a:spLocks noChangeShapeType="1"/>
            </p:cNvSpPr>
            <p:nvPr/>
          </p:nvSpPr>
          <p:spPr bwMode="auto">
            <a:xfrm>
              <a:off x="1632" y="2640"/>
              <a:ext cx="0" cy="2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2" name="Line 18"/>
            <p:cNvSpPr>
              <a:spLocks noChangeShapeType="1"/>
            </p:cNvSpPr>
            <p:nvPr/>
          </p:nvSpPr>
          <p:spPr bwMode="auto">
            <a:xfrm>
              <a:off x="857" y="2520"/>
              <a:ext cx="188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3" name="Text Box 19"/>
            <p:cNvSpPr txBox="1">
              <a:spLocks noChangeArrowheads="1"/>
            </p:cNvSpPr>
            <p:nvPr/>
          </p:nvSpPr>
          <p:spPr bwMode="auto">
            <a:xfrm>
              <a:off x="762" y="262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b</a:t>
              </a:r>
              <a:endParaRPr lang="en-US" altLang="zh-CN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744" name="Text Box 20"/>
            <p:cNvSpPr txBox="1">
              <a:spLocks noChangeArrowheads="1"/>
            </p:cNvSpPr>
            <p:nvPr/>
          </p:nvSpPr>
          <p:spPr bwMode="auto">
            <a:xfrm>
              <a:off x="1603" y="2620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b </a:t>
              </a:r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b</a:t>
              </a:r>
            </a:p>
          </p:txBody>
        </p:sp>
        <p:grpSp>
          <p:nvGrpSpPr>
            <p:cNvPr id="29745" name="Group 61"/>
            <p:cNvGrpSpPr>
              <a:grpSpLocks/>
            </p:cNvGrpSpPr>
            <p:nvPr/>
          </p:nvGrpSpPr>
          <p:grpSpPr bwMode="auto">
            <a:xfrm>
              <a:off x="1406" y="2613"/>
              <a:ext cx="181" cy="500"/>
              <a:chOff x="2064" y="3249"/>
              <a:chExt cx="181" cy="500"/>
            </a:xfrm>
          </p:grpSpPr>
          <p:sp>
            <p:nvSpPr>
              <p:cNvPr id="29746" name="AutoShape 62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47" name="Line 63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8" name="Line 64"/>
              <p:cNvSpPr>
                <a:spLocks noChangeShapeType="1"/>
              </p:cNvSpPr>
              <p:nvPr/>
            </p:nvSpPr>
            <p:spPr bwMode="auto">
              <a:xfrm rot="16200000" flipH="1">
                <a:off x="209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56" name="Group 60"/>
          <p:cNvGrpSpPr>
            <a:grpSpLocks/>
          </p:cNvGrpSpPr>
          <p:nvPr/>
        </p:nvGrpSpPr>
        <p:grpSpPr bwMode="auto">
          <a:xfrm>
            <a:off x="576263" y="938213"/>
            <a:ext cx="3024187" cy="2195512"/>
            <a:chOff x="331" y="727"/>
            <a:chExt cx="1905" cy="1383"/>
          </a:xfrm>
        </p:grpSpPr>
        <p:sp>
          <p:nvSpPr>
            <p:cNvPr id="29757" name="Oval 26"/>
            <p:cNvSpPr>
              <a:spLocks noChangeArrowheads="1"/>
            </p:cNvSpPr>
            <p:nvPr/>
          </p:nvSpPr>
          <p:spPr bwMode="auto">
            <a:xfrm>
              <a:off x="1224" y="1263"/>
              <a:ext cx="363" cy="363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9758" name="Freeform 62"/>
            <p:cNvSpPr>
              <a:spLocks/>
            </p:cNvSpPr>
            <p:nvPr/>
          </p:nvSpPr>
          <p:spPr bwMode="auto">
            <a:xfrm>
              <a:off x="1273" y="1272"/>
              <a:ext cx="180" cy="152"/>
            </a:xfrm>
            <a:custGeom>
              <a:avLst/>
              <a:gdLst>
                <a:gd name="T0" fmla="*/ 180 w 180"/>
                <a:gd name="T1" fmla="*/ 19 h 152"/>
                <a:gd name="T2" fmla="*/ 169 w 180"/>
                <a:gd name="T3" fmla="*/ 0 h 152"/>
                <a:gd name="T4" fmla="*/ 0 w 180"/>
                <a:gd name="T5" fmla="*/ 133 h 152"/>
                <a:gd name="T6" fmla="*/ 12 w 180"/>
                <a:gd name="T7" fmla="*/ 152 h 152"/>
                <a:gd name="T8" fmla="*/ 180 w 180"/>
                <a:gd name="T9" fmla="*/ 1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52">
                  <a:moveTo>
                    <a:pt x="180" y="19"/>
                  </a:moveTo>
                  <a:lnTo>
                    <a:pt x="169" y="0"/>
                  </a:lnTo>
                  <a:lnTo>
                    <a:pt x="0" y="133"/>
                  </a:lnTo>
                  <a:lnTo>
                    <a:pt x="12" y="152"/>
                  </a:lnTo>
                  <a:lnTo>
                    <a:pt x="180" y="1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1267" y="1298"/>
              <a:ext cx="23" cy="2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0" name="Group 64"/>
            <p:cNvGrpSpPr>
              <a:grpSpLocks/>
            </p:cNvGrpSpPr>
            <p:nvPr/>
          </p:nvGrpSpPr>
          <p:grpSpPr bwMode="auto">
            <a:xfrm>
              <a:off x="1266" y="1444"/>
              <a:ext cx="191" cy="162"/>
              <a:chOff x="1729" y="1676"/>
              <a:chExt cx="191" cy="162"/>
            </a:xfrm>
          </p:grpSpPr>
          <p:sp>
            <p:nvSpPr>
              <p:cNvPr id="29761" name="Freeform 65"/>
              <p:cNvSpPr>
                <a:spLocks/>
              </p:cNvSpPr>
              <p:nvPr/>
            </p:nvSpPr>
            <p:spPr bwMode="auto">
              <a:xfrm>
                <a:off x="1729" y="1676"/>
                <a:ext cx="112" cy="105"/>
              </a:xfrm>
              <a:custGeom>
                <a:avLst/>
                <a:gdLst>
                  <a:gd name="T0" fmla="*/ 11 w 112"/>
                  <a:gd name="T1" fmla="*/ 0 h 105"/>
                  <a:gd name="T2" fmla="*/ 0 w 112"/>
                  <a:gd name="T3" fmla="*/ 19 h 105"/>
                  <a:gd name="T4" fmla="*/ 101 w 112"/>
                  <a:gd name="T5" fmla="*/ 105 h 105"/>
                  <a:gd name="T6" fmla="*/ 112 w 112"/>
                  <a:gd name="T7" fmla="*/ 86 h 105"/>
                  <a:gd name="T8" fmla="*/ 11 w 11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05">
                    <a:moveTo>
                      <a:pt x="11" y="0"/>
                    </a:moveTo>
                    <a:lnTo>
                      <a:pt x="0" y="19"/>
                    </a:lnTo>
                    <a:lnTo>
                      <a:pt x="101" y="105"/>
                    </a:lnTo>
                    <a:lnTo>
                      <a:pt x="112" y="8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2" name="Freeform 66"/>
              <p:cNvSpPr>
                <a:spLocks/>
              </p:cNvSpPr>
              <p:nvPr/>
            </p:nvSpPr>
            <p:spPr bwMode="auto">
              <a:xfrm>
                <a:off x="1785" y="1724"/>
                <a:ext cx="135" cy="114"/>
              </a:xfrm>
              <a:custGeom>
                <a:avLst/>
                <a:gdLst>
                  <a:gd name="T0" fmla="*/ 0 w 135"/>
                  <a:gd name="T1" fmla="*/ 57 h 114"/>
                  <a:gd name="T2" fmla="*/ 135 w 135"/>
                  <a:gd name="T3" fmla="*/ 114 h 114"/>
                  <a:gd name="T4" fmla="*/ 56 w 135"/>
                  <a:gd name="T5" fmla="*/ 0 h 114"/>
                  <a:gd name="T6" fmla="*/ 0 w 135"/>
                  <a:gd name="T7" fmla="*/ 5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114">
                    <a:moveTo>
                      <a:pt x="0" y="57"/>
                    </a:moveTo>
                    <a:lnTo>
                      <a:pt x="135" y="114"/>
                    </a:lnTo>
                    <a:lnTo>
                      <a:pt x="56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3" name="Text Box 2"/>
            <p:cNvSpPr txBox="1">
              <a:spLocks noChangeArrowheads="1"/>
            </p:cNvSpPr>
            <p:nvPr/>
          </p:nvSpPr>
          <p:spPr bwMode="auto">
            <a:xfrm>
              <a:off x="331" y="746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例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:</a:t>
              </a:r>
            </a:p>
          </p:txBody>
        </p:sp>
        <p:sp>
          <p:nvSpPr>
            <p:cNvPr id="29764" name="Text Box 24"/>
            <p:cNvSpPr txBox="1">
              <a:spLocks noChangeArrowheads="1"/>
            </p:cNvSpPr>
            <p:nvPr/>
          </p:nvSpPr>
          <p:spPr bwMode="auto">
            <a:xfrm>
              <a:off x="1613" y="727"/>
              <a:ext cx="4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R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c</a:t>
              </a:r>
              <a:endParaRPr lang="en-US" altLang="zh-CN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765" name="Line 31"/>
            <p:cNvSpPr>
              <a:spLocks noChangeShapeType="1"/>
            </p:cNvSpPr>
            <p:nvPr/>
          </p:nvSpPr>
          <p:spPr bwMode="auto">
            <a:xfrm flipH="1">
              <a:off x="618" y="1428"/>
              <a:ext cx="6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6" name="Line 33"/>
            <p:cNvSpPr>
              <a:spLocks noChangeShapeType="1"/>
            </p:cNvSpPr>
            <p:nvPr/>
          </p:nvSpPr>
          <p:spPr bwMode="auto">
            <a:xfrm>
              <a:off x="1444" y="1590"/>
              <a:ext cx="0" cy="4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7" name="Line 34"/>
            <p:cNvSpPr>
              <a:spLocks noChangeShapeType="1"/>
            </p:cNvSpPr>
            <p:nvPr/>
          </p:nvSpPr>
          <p:spPr bwMode="auto">
            <a:xfrm flipV="1">
              <a:off x="1444" y="1068"/>
              <a:ext cx="0" cy="23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8" name="Line 35"/>
            <p:cNvSpPr>
              <a:spLocks noChangeShapeType="1"/>
            </p:cNvSpPr>
            <p:nvPr/>
          </p:nvSpPr>
          <p:spPr bwMode="auto">
            <a:xfrm>
              <a:off x="1438" y="1074"/>
              <a:ext cx="6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9" name="Line 36"/>
            <p:cNvSpPr>
              <a:spLocks noChangeShapeType="1"/>
            </p:cNvSpPr>
            <p:nvPr/>
          </p:nvSpPr>
          <p:spPr bwMode="auto">
            <a:xfrm>
              <a:off x="618" y="2076"/>
              <a:ext cx="15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70" name="Line 37"/>
            <p:cNvSpPr>
              <a:spLocks noChangeShapeType="1"/>
            </p:cNvSpPr>
            <p:nvPr/>
          </p:nvSpPr>
          <p:spPr bwMode="auto">
            <a:xfrm>
              <a:off x="624" y="1428"/>
              <a:ext cx="0" cy="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71" name="Group 39"/>
            <p:cNvGrpSpPr>
              <a:grpSpLocks/>
            </p:cNvGrpSpPr>
            <p:nvPr/>
          </p:nvGrpSpPr>
          <p:grpSpPr bwMode="auto">
            <a:xfrm>
              <a:off x="1975" y="1550"/>
              <a:ext cx="261" cy="180"/>
              <a:chOff x="2112" y="2164"/>
              <a:chExt cx="432" cy="180"/>
            </a:xfrm>
          </p:grpSpPr>
          <p:sp>
            <p:nvSpPr>
              <p:cNvPr id="29772" name="Line 40"/>
              <p:cNvSpPr>
                <a:spLocks noChangeShapeType="1"/>
              </p:cNvSpPr>
              <p:nvPr/>
            </p:nvSpPr>
            <p:spPr bwMode="auto">
              <a:xfrm>
                <a:off x="2112" y="2164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41"/>
              <p:cNvSpPr>
                <a:spLocks noChangeShapeType="1"/>
              </p:cNvSpPr>
              <p:nvPr/>
            </p:nvSpPr>
            <p:spPr bwMode="auto">
              <a:xfrm>
                <a:off x="2208" y="22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42"/>
              <p:cNvSpPr>
                <a:spLocks noChangeShapeType="1"/>
              </p:cNvSpPr>
              <p:nvPr/>
            </p:nvSpPr>
            <p:spPr bwMode="auto">
              <a:xfrm>
                <a:off x="2112" y="2287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43"/>
              <p:cNvSpPr>
                <a:spLocks noChangeShapeType="1"/>
              </p:cNvSpPr>
              <p:nvPr/>
            </p:nvSpPr>
            <p:spPr bwMode="auto">
              <a:xfrm>
                <a:off x="2208" y="234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76" name="Line 44"/>
            <p:cNvSpPr>
              <a:spLocks noChangeShapeType="1"/>
            </p:cNvSpPr>
            <p:nvPr/>
          </p:nvSpPr>
          <p:spPr bwMode="auto">
            <a:xfrm>
              <a:off x="2119" y="1068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77" name="Line 45"/>
            <p:cNvSpPr>
              <a:spLocks noChangeShapeType="1"/>
            </p:cNvSpPr>
            <p:nvPr/>
          </p:nvSpPr>
          <p:spPr bwMode="auto">
            <a:xfrm flipV="1">
              <a:off x="2119" y="1740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78" name="Oval 47"/>
            <p:cNvSpPr>
              <a:spLocks noChangeArrowheads="1"/>
            </p:cNvSpPr>
            <p:nvPr/>
          </p:nvSpPr>
          <p:spPr bwMode="auto">
            <a:xfrm>
              <a:off x="467" y="1584"/>
              <a:ext cx="317" cy="31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9779" name="Freeform 48"/>
            <p:cNvSpPr>
              <a:spLocks/>
            </p:cNvSpPr>
            <p:nvPr/>
          </p:nvSpPr>
          <p:spPr bwMode="auto">
            <a:xfrm>
              <a:off x="515" y="1625"/>
              <a:ext cx="227" cy="227"/>
            </a:xfrm>
            <a:custGeom>
              <a:avLst/>
              <a:gdLst>
                <a:gd name="T0" fmla="*/ 0 w 600"/>
                <a:gd name="T1" fmla="*/ 228 h 240"/>
                <a:gd name="T2" fmla="*/ 84 w 600"/>
                <a:gd name="T3" fmla="*/ 84 h 240"/>
                <a:gd name="T4" fmla="*/ 168 w 600"/>
                <a:gd name="T5" fmla="*/ 0 h 240"/>
                <a:gd name="T6" fmla="*/ 216 w 600"/>
                <a:gd name="T7" fmla="*/ 12 h 240"/>
                <a:gd name="T8" fmla="*/ 324 w 600"/>
                <a:gd name="T9" fmla="*/ 156 h 240"/>
                <a:gd name="T10" fmla="*/ 468 w 600"/>
                <a:gd name="T11" fmla="*/ 240 h 240"/>
                <a:gd name="T12" fmla="*/ 600 w 600"/>
                <a:gd name="T13" fmla="*/ 96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0"/>
                <a:gd name="T22" fmla="*/ 0 h 240"/>
                <a:gd name="T23" fmla="*/ 600 w 600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0" h="240">
                  <a:moveTo>
                    <a:pt x="0" y="228"/>
                  </a:moveTo>
                  <a:cubicBezTo>
                    <a:pt x="16" y="163"/>
                    <a:pt x="26" y="122"/>
                    <a:pt x="84" y="84"/>
                  </a:cubicBezTo>
                  <a:cubicBezTo>
                    <a:pt x="139" y="1"/>
                    <a:pt x="105" y="21"/>
                    <a:pt x="168" y="0"/>
                  </a:cubicBezTo>
                  <a:cubicBezTo>
                    <a:pt x="184" y="4"/>
                    <a:pt x="204" y="1"/>
                    <a:pt x="216" y="12"/>
                  </a:cubicBezTo>
                  <a:cubicBezTo>
                    <a:pt x="257" y="48"/>
                    <a:pt x="282" y="119"/>
                    <a:pt x="324" y="156"/>
                  </a:cubicBezTo>
                  <a:cubicBezTo>
                    <a:pt x="365" y="192"/>
                    <a:pt x="416" y="223"/>
                    <a:pt x="468" y="240"/>
                  </a:cubicBezTo>
                  <a:cubicBezTo>
                    <a:pt x="560" y="222"/>
                    <a:pt x="600" y="194"/>
                    <a:pt x="600" y="96"/>
                  </a:cubicBezTo>
                </a:path>
              </a:pathLst>
            </a:custGeom>
            <a:solidFill>
              <a:srgbClr val="00FF00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9780" name="Line 49"/>
            <p:cNvSpPr>
              <a:spLocks noChangeShapeType="1"/>
            </p:cNvSpPr>
            <p:nvPr/>
          </p:nvSpPr>
          <p:spPr bwMode="auto">
            <a:xfrm>
              <a:off x="767" y="1607"/>
              <a:ext cx="3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1" name="Text Box 50"/>
            <p:cNvSpPr txBox="1">
              <a:spLocks noChangeArrowheads="1"/>
            </p:cNvSpPr>
            <p:nvPr/>
          </p:nvSpPr>
          <p:spPr bwMode="auto">
            <a:xfrm>
              <a:off x="767" y="1607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b</a:t>
              </a:r>
              <a:endParaRPr lang="en-US" altLang="zh-CN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782" name="Text Box 51"/>
            <p:cNvSpPr txBox="1">
              <a:spLocks noChangeArrowheads="1"/>
            </p:cNvSpPr>
            <p:nvPr/>
          </p:nvSpPr>
          <p:spPr bwMode="auto">
            <a:xfrm>
              <a:off x="767" y="1076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R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b</a:t>
              </a:r>
              <a:endParaRPr lang="en-US" altLang="zh-CN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783" name="Line 52"/>
            <p:cNvSpPr>
              <a:spLocks noChangeShapeType="1"/>
            </p:cNvSpPr>
            <p:nvPr/>
          </p:nvSpPr>
          <p:spPr bwMode="auto">
            <a:xfrm flipH="1">
              <a:off x="1631" y="1236"/>
              <a:ext cx="3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4" name="Text Box 53"/>
            <p:cNvSpPr txBox="1">
              <a:spLocks noChangeArrowheads="1"/>
            </p:cNvSpPr>
            <p:nvPr/>
          </p:nvSpPr>
          <p:spPr bwMode="auto">
            <a:xfrm>
              <a:off x="1631" y="123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sym typeface="Symbol" pitchFamily="18" charset="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sym typeface="Symbol" pitchFamily="18" charset="2"/>
                </a:rPr>
                <a:t>c</a:t>
              </a:r>
              <a:endParaRPr lang="en-US" altLang="zh-CN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785" name="Rectangle 66"/>
            <p:cNvSpPr>
              <a:spLocks noChangeArrowheads="1"/>
            </p:cNvSpPr>
            <p:nvPr/>
          </p:nvSpPr>
          <p:spPr bwMode="auto">
            <a:xfrm>
              <a:off x="820" y="137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9786" name="Rectangle 67"/>
            <p:cNvSpPr>
              <a:spLocks noChangeArrowheads="1"/>
            </p:cNvSpPr>
            <p:nvPr/>
          </p:nvSpPr>
          <p:spPr bwMode="auto">
            <a:xfrm>
              <a:off x="1641" y="102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9787" name="Oval 91"/>
            <p:cNvSpPr>
              <a:spLocks noChangeArrowheads="1"/>
            </p:cNvSpPr>
            <p:nvPr/>
          </p:nvSpPr>
          <p:spPr bwMode="auto">
            <a:xfrm>
              <a:off x="1416" y="2053"/>
              <a:ext cx="57" cy="57"/>
            </a:xfrm>
            <a:prstGeom prst="ellipse">
              <a:avLst/>
            </a:pr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3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77" grpId="0"/>
      <p:bldP spid="194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23850" y="698500"/>
            <a:ext cx="843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>
                <a:ea typeface="楷体_GB2312" pitchFamily="49" charset="-122"/>
              </a:rPr>
              <a:t>等效是对外部电路而言的，对于互相等效的两个电路部分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内部的工作一般是不等效的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413000" y="2622550"/>
            <a:ext cx="1873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开路时，不提供功率。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800850" y="2012950"/>
            <a:ext cx="17907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开路时，网络内部消耗功率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=2</a:t>
            </a:r>
            <a:r>
              <a:rPr lang="en-US" altLang="en-US">
                <a:ea typeface="楷体_GB2312" pitchFamily="49" charset="-122"/>
              </a:rPr>
              <a:t>×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en-US" altLang="en-US">
                <a:ea typeface="楷体_GB2312" pitchFamily="49" charset="-122"/>
              </a:rPr>
              <a:t>×</a:t>
            </a:r>
            <a:r>
              <a:rPr lang="en-US" altLang="zh-CN">
                <a:ea typeface="楷体_GB2312" pitchFamily="49" charset="-122"/>
              </a:rPr>
              <a:t>3=12W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23850" y="4908550"/>
            <a:ext cx="843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(3)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一个电路被它的等效电路替代后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未被等效的电路中的所有电压、电流不变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(KCL 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KVL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均未改变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23850" y="5975350"/>
            <a:ext cx="84391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(4)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等效具有传递性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71500" y="1974850"/>
            <a:ext cx="1816100" cy="2212975"/>
            <a:chOff x="360" y="1152"/>
            <a:chExt cx="1144" cy="1394"/>
          </a:xfrm>
        </p:grpSpPr>
        <p:sp>
          <p:nvSpPr>
            <p:cNvPr id="17440" name="Oval 23"/>
            <p:cNvSpPr>
              <a:spLocks noChangeArrowheads="1"/>
            </p:cNvSpPr>
            <p:nvPr/>
          </p:nvSpPr>
          <p:spPr bwMode="auto">
            <a:xfrm>
              <a:off x="470" y="191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41" name="Line 16"/>
            <p:cNvSpPr>
              <a:spLocks noChangeShapeType="1"/>
            </p:cNvSpPr>
            <p:nvPr/>
          </p:nvSpPr>
          <p:spPr bwMode="auto">
            <a:xfrm>
              <a:off x="612" y="1278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17"/>
            <p:cNvSpPr>
              <a:spLocks noChangeShapeType="1"/>
            </p:cNvSpPr>
            <p:nvPr/>
          </p:nvSpPr>
          <p:spPr bwMode="auto">
            <a:xfrm>
              <a:off x="612" y="127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19"/>
            <p:cNvSpPr>
              <a:spLocks noChangeShapeType="1"/>
            </p:cNvSpPr>
            <p:nvPr/>
          </p:nvSpPr>
          <p:spPr bwMode="auto">
            <a:xfrm>
              <a:off x="612" y="2430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20"/>
            <p:cNvSpPr>
              <a:spLocks noChangeArrowheads="1"/>
            </p:cNvSpPr>
            <p:nvPr/>
          </p:nvSpPr>
          <p:spPr bwMode="auto">
            <a:xfrm>
              <a:off x="1215" y="12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45" name="Oval 21"/>
            <p:cNvSpPr>
              <a:spLocks noChangeArrowheads="1"/>
            </p:cNvSpPr>
            <p:nvPr/>
          </p:nvSpPr>
          <p:spPr bwMode="auto">
            <a:xfrm>
              <a:off x="1219" y="24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46" name="Rectangle 22"/>
            <p:cNvSpPr>
              <a:spLocks noChangeArrowheads="1"/>
            </p:cNvSpPr>
            <p:nvPr/>
          </p:nvSpPr>
          <p:spPr bwMode="auto">
            <a:xfrm rot="5400000">
              <a:off x="479" y="15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47" name="Text Box 24"/>
            <p:cNvSpPr txBox="1">
              <a:spLocks noChangeArrowheads="1"/>
            </p:cNvSpPr>
            <p:nvPr/>
          </p:nvSpPr>
          <p:spPr bwMode="auto">
            <a:xfrm>
              <a:off x="720" y="173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448" name="Text Box 25"/>
            <p:cNvSpPr txBox="1">
              <a:spLocks noChangeArrowheads="1"/>
            </p:cNvSpPr>
            <p:nvPr/>
          </p:nvSpPr>
          <p:spPr bwMode="auto">
            <a:xfrm>
              <a:off x="720" y="19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7449" name="Text Box 26"/>
            <p:cNvSpPr txBox="1">
              <a:spLocks noChangeArrowheads="1"/>
            </p:cNvSpPr>
            <p:nvPr/>
          </p:nvSpPr>
          <p:spPr bwMode="auto">
            <a:xfrm>
              <a:off x="658" y="1452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50" name="Text Box 27"/>
            <p:cNvSpPr txBox="1">
              <a:spLocks noChangeArrowheads="1"/>
            </p:cNvSpPr>
            <p:nvPr/>
          </p:nvSpPr>
          <p:spPr bwMode="auto">
            <a:xfrm>
              <a:off x="744" y="193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6V</a:t>
              </a:r>
            </a:p>
          </p:txBody>
        </p:sp>
        <p:sp>
          <p:nvSpPr>
            <p:cNvPr id="17451" name="Line 28"/>
            <p:cNvSpPr>
              <a:spLocks noChangeShapeType="1"/>
            </p:cNvSpPr>
            <p:nvPr/>
          </p:nvSpPr>
          <p:spPr bwMode="auto">
            <a:xfrm>
              <a:off x="999" y="1380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Text Box 29"/>
            <p:cNvSpPr txBox="1">
              <a:spLocks noChangeArrowheads="1"/>
            </p:cNvSpPr>
            <p:nvPr/>
          </p:nvSpPr>
          <p:spPr bwMode="auto">
            <a:xfrm>
              <a:off x="1038" y="1391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453" name="Text Box 30"/>
            <p:cNvSpPr txBox="1">
              <a:spLocks noChangeArrowheads="1"/>
            </p:cNvSpPr>
            <p:nvPr/>
          </p:nvSpPr>
          <p:spPr bwMode="auto">
            <a:xfrm>
              <a:off x="1261" y="1752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17454" name="Line 31"/>
            <p:cNvSpPr>
              <a:spLocks noChangeShapeType="1"/>
            </p:cNvSpPr>
            <p:nvPr/>
          </p:nvSpPr>
          <p:spPr bwMode="auto">
            <a:xfrm>
              <a:off x="1255" y="1749"/>
              <a:ext cx="0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Rectangle 32"/>
            <p:cNvSpPr>
              <a:spLocks noChangeArrowheads="1"/>
            </p:cNvSpPr>
            <p:nvPr/>
          </p:nvSpPr>
          <p:spPr bwMode="auto">
            <a:xfrm>
              <a:off x="360" y="1152"/>
              <a:ext cx="666" cy="1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76750" y="1981200"/>
            <a:ext cx="2184400" cy="2212975"/>
            <a:chOff x="2880" y="1156"/>
            <a:chExt cx="1376" cy="1394"/>
          </a:xfrm>
        </p:grpSpPr>
        <p:sp>
          <p:nvSpPr>
            <p:cNvPr id="17422" name="Line 54"/>
            <p:cNvSpPr>
              <a:spLocks noChangeShapeType="1"/>
            </p:cNvSpPr>
            <p:nvPr/>
          </p:nvSpPr>
          <p:spPr bwMode="auto">
            <a:xfrm>
              <a:off x="3591" y="128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34"/>
            <p:cNvSpPr>
              <a:spLocks noChangeShapeType="1"/>
            </p:cNvSpPr>
            <p:nvPr/>
          </p:nvSpPr>
          <p:spPr bwMode="auto">
            <a:xfrm>
              <a:off x="3100" y="1282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35"/>
            <p:cNvSpPr>
              <a:spLocks noChangeShapeType="1"/>
            </p:cNvSpPr>
            <p:nvPr/>
          </p:nvSpPr>
          <p:spPr bwMode="auto">
            <a:xfrm>
              <a:off x="3100" y="128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Oval 37"/>
            <p:cNvSpPr>
              <a:spLocks noChangeArrowheads="1"/>
            </p:cNvSpPr>
            <p:nvPr/>
          </p:nvSpPr>
          <p:spPr bwMode="auto">
            <a:xfrm>
              <a:off x="3967" y="126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7426" name="Oval 38"/>
            <p:cNvSpPr>
              <a:spLocks noChangeArrowheads="1"/>
            </p:cNvSpPr>
            <p:nvPr/>
          </p:nvSpPr>
          <p:spPr bwMode="auto">
            <a:xfrm>
              <a:off x="3971" y="241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7427" name="Rectangle 39"/>
            <p:cNvSpPr>
              <a:spLocks noChangeArrowheads="1"/>
            </p:cNvSpPr>
            <p:nvPr/>
          </p:nvSpPr>
          <p:spPr bwMode="auto">
            <a:xfrm rot="5400000">
              <a:off x="3453" y="18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7428" name="Text Box 42"/>
            <p:cNvSpPr txBox="1">
              <a:spLocks noChangeArrowheads="1"/>
            </p:cNvSpPr>
            <p:nvPr/>
          </p:nvSpPr>
          <p:spPr bwMode="auto">
            <a:xfrm>
              <a:off x="3614" y="174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7429" name="Text Box 43"/>
            <p:cNvSpPr txBox="1">
              <a:spLocks noChangeArrowheads="1"/>
            </p:cNvSpPr>
            <p:nvPr/>
          </p:nvSpPr>
          <p:spPr bwMode="auto">
            <a:xfrm>
              <a:off x="3132" y="152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2A</a:t>
              </a:r>
            </a:p>
          </p:txBody>
        </p:sp>
        <p:sp>
          <p:nvSpPr>
            <p:cNvPr id="17430" name="Line 44"/>
            <p:cNvSpPr>
              <a:spLocks noChangeShapeType="1"/>
            </p:cNvSpPr>
            <p:nvPr/>
          </p:nvSpPr>
          <p:spPr bwMode="auto">
            <a:xfrm>
              <a:off x="3721" y="1354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Text Box 45"/>
            <p:cNvSpPr txBox="1">
              <a:spLocks noChangeArrowheads="1"/>
            </p:cNvSpPr>
            <p:nvPr/>
          </p:nvSpPr>
          <p:spPr bwMode="auto">
            <a:xfrm>
              <a:off x="3718" y="1359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7432" name="Text Box 46"/>
            <p:cNvSpPr txBox="1">
              <a:spLocks noChangeArrowheads="1"/>
            </p:cNvSpPr>
            <p:nvPr/>
          </p:nvSpPr>
          <p:spPr bwMode="auto">
            <a:xfrm>
              <a:off x="4013" y="1756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</a:p>
          </p:txBody>
        </p:sp>
        <p:sp>
          <p:nvSpPr>
            <p:cNvPr id="17433" name="Line 47"/>
            <p:cNvSpPr>
              <a:spLocks noChangeShapeType="1"/>
            </p:cNvSpPr>
            <p:nvPr/>
          </p:nvSpPr>
          <p:spPr bwMode="auto">
            <a:xfrm>
              <a:off x="4007" y="1753"/>
              <a:ext cx="0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48"/>
            <p:cNvSpPr>
              <a:spLocks noChangeArrowheads="1"/>
            </p:cNvSpPr>
            <p:nvPr/>
          </p:nvSpPr>
          <p:spPr bwMode="auto">
            <a:xfrm>
              <a:off x="2880" y="1156"/>
              <a:ext cx="990" cy="1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17435" name="Group 49"/>
            <p:cNvGrpSpPr>
              <a:grpSpLocks/>
            </p:cNvGrpSpPr>
            <p:nvPr/>
          </p:nvGrpSpPr>
          <p:grpSpPr bwMode="auto">
            <a:xfrm>
              <a:off x="2964" y="1602"/>
              <a:ext cx="272" cy="408"/>
              <a:chOff x="1383" y="2432"/>
              <a:chExt cx="272" cy="408"/>
            </a:xfrm>
          </p:grpSpPr>
          <p:sp>
            <p:nvSpPr>
              <p:cNvPr id="17437" name="Line 50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Oval 51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439" name="Line 52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6" name="Line 53"/>
            <p:cNvSpPr>
              <a:spLocks noChangeShapeType="1"/>
            </p:cNvSpPr>
            <p:nvPr/>
          </p:nvSpPr>
          <p:spPr bwMode="auto">
            <a:xfrm>
              <a:off x="3103" y="2434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727075" y="4327525"/>
            <a:ext cx="1873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U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=6-3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4716463" y="4300538"/>
            <a:ext cx="18732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=2-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U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/3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463800" y="4000500"/>
            <a:ext cx="1974850" cy="584200"/>
            <a:chOff x="1480" y="2452"/>
            <a:chExt cx="1244" cy="368"/>
          </a:xfrm>
        </p:grpSpPr>
        <p:sp>
          <p:nvSpPr>
            <p:cNvPr id="17420" name="Line 59"/>
            <p:cNvSpPr>
              <a:spLocks noChangeShapeType="1"/>
            </p:cNvSpPr>
            <p:nvPr/>
          </p:nvSpPr>
          <p:spPr bwMode="auto">
            <a:xfrm>
              <a:off x="1480" y="2820"/>
              <a:ext cx="10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Text Box 60"/>
            <p:cNvSpPr txBox="1">
              <a:spLocks noChangeArrowheads="1"/>
            </p:cNvSpPr>
            <p:nvPr/>
          </p:nvSpPr>
          <p:spPr bwMode="auto">
            <a:xfrm>
              <a:off x="1776" y="2452"/>
              <a:ext cx="94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等效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  <p:bldP spid="74761" grpId="0"/>
      <p:bldP spid="74762" grpId="0"/>
      <p:bldP spid="74763" grpId="0"/>
      <p:bldP spid="74764" grpId="0"/>
      <p:bldP spid="74809" grpId="0"/>
      <p:bldP spid="748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870075"/>
            <a:ext cx="848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(1)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电流控制的电流源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 Current Controlled Current Source 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257800" y="3470275"/>
            <a:ext cx="287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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: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电流放大倍数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0" y="61277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r 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: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转移电阻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29200" y="2241550"/>
            <a:ext cx="1524000" cy="1065213"/>
            <a:chOff x="2448" y="721"/>
            <a:chExt cx="960" cy="671"/>
          </a:xfrm>
        </p:grpSpPr>
        <p:sp>
          <p:nvSpPr>
            <p:cNvPr id="30788" name="Text Box 6"/>
            <p:cNvSpPr txBox="1">
              <a:spLocks noChangeArrowheads="1"/>
            </p:cNvSpPr>
            <p:nvPr/>
          </p:nvSpPr>
          <p:spPr bwMode="auto">
            <a:xfrm>
              <a:off x="2448" y="721"/>
              <a:ext cx="46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60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{</a:t>
              </a:r>
              <a:endParaRPr lang="en-US" altLang="zh-CN" sz="60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89" name="Text Box 7"/>
            <p:cNvSpPr txBox="1">
              <a:spLocks noChangeArrowheads="1"/>
            </p:cNvSpPr>
            <p:nvPr/>
          </p:nvSpPr>
          <p:spPr bwMode="auto">
            <a:xfrm>
              <a:off x="2640" y="7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 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=0</a:t>
              </a:r>
            </a:p>
          </p:txBody>
        </p:sp>
        <p:sp>
          <p:nvSpPr>
            <p:cNvPr id="30790" name="Text Box 8"/>
            <p:cNvSpPr txBox="1">
              <a:spLocks noChangeArrowheads="1"/>
            </p:cNvSpPr>
            <p:nvPr/>
          </p:nvSpPr>
          <p:spPr bwMode="auto">
            <a:xfrm>
              <a:off x="2688" y="11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 </a:t>
              </a:r>
              <a:r>
                <a:rPr lang="el-GR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β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05400" y="4843463"/>
            <a:ext cx="1524000" cy="1065212"/>
            <a:chOff x="2448" y="721"/>
            <a:chExt cx="960" cy="671"/>
          </a:xfrm>
        </p:grpSpPr>
        <p:sp>
          <p:nvSpPr>
            <p:cNvPr id="30785" name="Text Box 10"/>
            <p:cNvSpPr txBox="1">
              <a:spLocks noChangeArrowheads="1"/>
            </p:cNvSpPr>
            <p:nvPr/>
          </p:nvSpPr>
          <p:spPr bwMode="auto">
            <a:xfrm>
              <a:off x="2448" y="721"/>
              <a:ext cx="46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60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{</a:t>
              </a:r>
              <a:endParaRPr lang="en-US" altLang="zh-CN" sz="60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86" name="Text Box 11"/>
            <p:cNvSpPr txBox="1">
              <a:spLocks noChangeArrowheads="1"/>
            </p:cNvSpPr>
            <p:nvPr/>
          </p:nvSpPr>
          <p:spPr bwMode="auto">
            <a:xfrm>
              <a:off x="2640" y="7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 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=0</a:t>
              </a:r>
            </a:p>
          </p:txBody>
        </p:sp>
        <p:sp>
          <p:nvSpPr>
            <p:cNvPr id="30787" name="Text Box 12"/>
            <p:cNvSpPr txBox="1">
              <a:spLocks noChangeArrowheads="1"/>
            </p:cNvSpPr>
            <p:nvPr/>
          </p:nvSpPr>
          <p:spPr bwMode="auto">
            <a:xfrm>
              <a:off x="2688" y="11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ri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</p:grp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28588" y="404813"/>
            <a:ext cx="87106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143000" indent="-11430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分类：根据控制量和被控制量是电压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或电流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，受控源可分为四种基本类型：当被控制量是电压时，用受控电压源表示；当被控制量是电流时，用受控电流源表示。</a:t>
            </a:r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990600" y="4843463"/>
            <a:ext cx="2914650" cy="2133600"/>
            <a:chOff x="624" y="2971"/>
            <a:chExt cx="1836" cy="1344"/>
          </a:xfrm>
        </p:grpSpPr>
        <p:sp>
          <p:nvSpPr>
            <p:cNvPr id="30759" name="AutoShape 75"/>
            <p:cNvSpPr>
              <a:spLocks noChangeArrowheads="1"/>
            </p:cNvSpPr>
            <p:nvPr/>
          </p:nvSpPr>
          <p:spPr bwMode="auto">
            <a:xfrm rot="-5400000">
              <a:off x="1270" y="3566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0760" name="Line 41"/>
            <p:cNvSpPr>
              <a:spLocks noChangeShapeType="1"/>
            </p:cNvSpPr>
            <p:nvPr/>
          </p:nvSpPr>
          <p:spPr bwMode="auto">
            <a:xfrm>
              <a:off x="1451" y="3294"/>
              <a:ext cx="1" cy="66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1" name="Line 42"/>
            <p:cNvSpPr>
              <a:spLocks noChangeShapeType="1"/>
            </p:cNvSpPr>
            <p:nvPr/>
          </p:nvSpPr>
          <p:spPr bwMode="auto">
            <a:xfrm>
              <a:off x="1452" y="3955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43"/>
            <p:cNvSpPr>
              <a:spLocks noChangeShapeType="1"/>
            </p:cNvSpPr>
            <p:nvPr/>
          </p:nvSpPr>
          <p:spPr bwMode="auto">
            <a:xfrm flipV="1">
              <a:off x="1452" y="3307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3" name="Line 44"/>
            <p:cNvSpPr>
              <a:spLocks noChangeShapeType="1"/>
            </p:cNvSpPr>
            <p:nvPr/>
          </p:nvSpPr>
          <p:spPr bwMode="auto">
            <a:xfrm>
              <a:off x="1452" y="3307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4" name="Text Box 45"/>
            <p:cNvSpPr txBox="1">
              <a:spLocks noChangeArrowheads="1"/>
            </p:cNvSpPr>
            <p:nvPr/>
          </p:nvSpPr>
          <p:spPr bwMode="auto">
            <a:xfrm>
              <a:off x="2076" y="31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65" name="Text Box 46"/>
            <p:cNvSpPr txBox="1">
              <a:spLocks noChangeArrowheads="1"/>
            </p:cNvSpPr>
            <p:nvPr/>
          </p:nvSpPr>
          <p:spPr bwMode="auto">
            <a:xfrm>
              <a:off x="2080" y="384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66" name="Text Box 47"/>
            <p:cNvSpPr txBox="1">
              <a:spLocks noChangeArrowheads="1"/>
            </p:cNvSpPr>
            <p:nvPr/>
          </p:nvSpPr>
          <p:spPr bwMode="auto">
            <a:xfrm>
              <a:off x="748" y="384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67" name="Line 48"/>
            <p:cNvSpPr>
              <a:spLocks noChangeShapeType="1"/>
            </p:cNvSpPr>
            <p:nvPr/>
          </p:nvSpPr>
          <p:spPr bwMode="auto">
            <a:xfrm>
              <a:off x="816" y="3307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8" name="Line 49"/>
            <p:cNvSpPr>
              <a:spLocks noChangeShapeType="1"/>
            </p:cNvSpPr>
            <p:nvPr/>
          </p:nvSpPr>
          <p:spPr bwMode="auto">
            <a:xfrm>
              <a:off x="948" y="3199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9" name="Line 50"/>
            <p:cNvSpPr>
              <a:spLocks noChangeShapeType="1"/>
            </p:cNvSpPr>
            <p:nvPr/>
          </p:nvSpPr>
          <p:spPr bwMode="auto">
            <a:xfrm>
              <a:off x="1200" y="3307"/>
              <a:ext cx="0" cy="6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0" name="Line 51"/>
            <p:cNvSpPr>
              <a:spLocks noChangeShapeType="1"/>
            </p:cNvSpPr>
            <p:nvPr/>
          </p:nvSpPr>
          <p:spPr bwMode="auto">
            <a:xfrm flipH="1" flipV="1">
              <a:off x="816" y="3955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1" name="Text Box 52"/>
            <p:cNvSpPr txBox="1">
              <a:spLocks noChangeArrowheads="1"/>
            </p:cNvSpPr>
            <p:nvPr/>
          </p:nvSpPr>
          <p:spPr bwMode="auto">
            <a:xfrm>
              <a:off x="736" y="31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72" name="Text Box 53"/>
            <p:cNvSpPr txBox="1">
              <a:spLocks noChangeArrowheads="1"/>
            </p:cNvSpPr>
            <p:nvPr/>
          </p:nvSpPr>
          <p:spPr bwMode="auto">
            <a:xfrm>
              <a:off x="718" y="330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73" name="Text Box 54"/>
            <p:cNvSpPr txBox="1">
              <a:spLocks noChangeArrowheads="1"/>
            </p:cNvSpPr>
            <p:nvPr/>
          </p:nvSpPr>
          <p:spPr bwMode="auto">
            <a:xfrm>
              <a:off x="708" y="3595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74" name="Text Box 55"/>
            <p:cNvSpPr txBox="1">
              <a:spLocks noChangeArrowheads="1"/>
            </p:cNvSpPr>
            <p:nvPr/>
          </p:nvSpPr>
          <p:spPr bwMode="auto">
            <a:xfrm>
              <a:off x="624" y="3499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75" name="Text Box 56"/>
            <p:cNvSpPr txBox="1">
              <a:spLocks noChangeArrowheads="1"/>
            </p:cNvSpPr>
            <p:nvPr/>
          </p:nvSpPr>
          <p:spPr bwMode="auto">
            <a:xfrm>
              <a:off x="652" y="2971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76" name="Text Box 57"/>
            <p:cNvSpPr txBox="1">
              <a:spLocks noChangeArrowheads="1"/>
            </p:cNvSpPr>
            <p:nvPr/>
          </p:nvSpPr>
          <p:spPr bwMode="auto">
            <a:xfrm>
              <a:off x="1500" y="347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ri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77" name="Text Box 58"/>
            <p:cNvSpPr txBox="1">
              <a:spLocks noChangeArrowheads="1"/>
            </p:cNvSpPr>
            <p:nvPr/>
          </p:nvSpPr>
          <p:spPr bwMode="auto">
            <a:xfrm>
              <a:off x="2218" y="3259"/>
              <a:ext cx="1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78" name="Text Box 59"/>
            <p:cNvSpPr txBox="1">
              <a:spLocks noChangeArrowheads="1"/>
            </p:cNvSpPr>
            <p:nvPr/>
          </p:nvSpPr>
          <p:spPr bwMode="auto">
            <a:xfrm>
              <a:off x="2220" y="3637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79" name="Text Box 60"/>
            <p:cNvSpPr txBox="1">
              <a:spLocks noChangeArrowheads="1"/>
            </p:cNvSpPr>
            <p:nvPr/>
          </p:nvSpPr>
          <p:spPr bwMode="auto">
            <a:xfrm>
              <a:off x="2136" y="3487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80" name="Line 61"/>
            <p:cNvSpPr>
              <a:spLocks noChangeShapeType="1"/>
            </p:cNvSpPr>
            <p:nvPr/>
          </p:nvSpPr>
          <p:spPr bwMode="auto">
            <a:xfrm flipH="1">
              <a:off x="1536" y="3199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1" name="Text Box 62"/>
            <p:cNvSpPr txBox="1">
              <a:spLocks noChangeArrowheads="1"/>
            </p:cNvSpPr>
            <p:nvPr/>
          </p:nvSpPr>
          <p:spPr bwMode="auto">
            <a:xfrm>
              <a:off x="1836" y="297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82" name="Text Box 63"/>
            <p:cNvSpPr txBox="1">
              <a:spLocks noChangeArrowheads="1"/>
            </p:cNvSpPr>
            <p:nvPr/>
          </p:nvSpPr>
          <p:spPr bwMode="auto">
            <a:xfrm>
              <a:off x="1000" y="4027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CCVS</a:t>
              </a:r>
            </a:p>
          </p:txBody>
        </p:sp>
        <p:sp>
          <p:nvSpPr>
            <p:cNvPr id="30783" name="Text Box 65"/>
            <p:cNvSpPr txBox="1">
              <a:spLocks noChangeArrowheads="1"/>
            </p:cNvSpPr>
            <p:nvPr/>
          </p:nvSpPr>
          <p:spPr bwMode="auto">
            <a:xfrm>
              <a:off x="1452" y="3259"/>
              <a:ext cx="1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84" name="Text Box 66"/>
            <p:cNvSpPr txBox="1">
              <a:spLocks noChangeArrowheads="1"/>
            </p:cNvSpPr>
            <p:nvPr/>
          </p:nvSpPr>
          <p:spPr bwMode="auto">
            <a:xfrm>
              <a:off x="1464" y="3595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228600" y="4386263"/>
            <a:ext cx="848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(2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电流控制的电压源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 Current Controlled Voltage Source )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990600" y="2327275"/>
            <a:ext cx="3048000" cy="2095500"/>
            <a:chOff x="624" y="1386"/>
            <a:chExt cx="1920" cy="1320"/>
          </a:xfrm>
        </p:grpSpPr>
        <p:sp>
          <p:nvSpPr>
            <p:cNvPr id="30731" name="Text Box 14"/>
            <p:cNvSpPr txBox="1">
              <a:spLocks noChangeArrowheads="1"/>
            </p:cNvSpPr>
            <p:nvPr/>
          </p:nvSpPr>
          <p:spPr bwMode="auto">
            <a:xfrm>
              <a:off x="924" y="241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CCCS</a:t>
              </a:r>
            </a:p>
          </p:txBody>
        </p:sp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>
              <a:off x="1452" y="2202"/>
              <a:ext cx="0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452" y="2370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4" name="Line 18"/>
            <p:cNvSpPr>
              <a:spLocks noChangeShapeType="1"/>
            </p:cNvSpPr>
            <p:nvPr/>
          </p:nvSpPr>
          <p:spPr bwMode="auto">
            <a:xfrm flipV="1">
              <a:off x="1452" y="172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5" name="Line 19"/>
            <p:cNvSpPr>
              <a:spLocks noChangeShapeType="1"/>
            </p:cNvSpPr>
            <p:nvPr/>
          </p:nvSpPr>
          <p:spPr bwMode="auto">
            <a:xfrm>
              <a:off x="1452" y="172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6" name="Text Box 20"/>
            <p:cNvSpPr txBox="1">
              <a:spLocks noChangeArrowheads="1"/>
            </p:cNvSpPr>
            <p:nvPr/>
          </p:nvSpPr>
          <p:spPr bwMode="auto">
            <a:xfrm>
              <a:off x="2076" y="161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37" name="Text Box 21"/>
            <p:cNvSpPr txBox="1">
              <a:spLocks noChangeArrowheads="1"/>
            </p:cNvSpPr>
            <p:nvPr/>
          </p:nvSpPr>
          <p:spPr bwMode="auto">
            <a:xfrm>
              <a:off x="2080" y="226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38" name="Text Box 22"/>
            <p:cNvSpPr txBox="1">
              <a:spLocks noChangeArrowheads="1"/>
            </p:cNvSpPr>
            <p:nvPr/>
          </p:nvSpPr>
          <p:spPr bwMode="auto">
            <a:xfrm>
              <a:off x="1584" y="190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l-GR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β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739" name="Text Box 23"/>
            <p:cNvSpPr txBox="1">
              <a:spLocks noChangeArrowheads="1"/>
            </p:cNvSpPr>
            <p:nvPr/>
          </p:nvSpPr>
          <p:spPr bwMode="auto">
            <a:xfrm>
              <a:off x="2256" y="162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2256" y="213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41" name="Text Box 25"/>
            <p:cNvSpPr txBox="1">
              <a:spLocks noChangeArrowheads="1"/>
            </p:cNvSpPr>
            <p:nvPr/>
          </p:nvSpPr>
          <p:spPr bwMode="auto">
            <a:xfrm>
              <a:off x="2220" y="191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42" name="Line 26"/>
            <p:cNvSpPr>
              <a:spLocks noChangeShapeType="1"/>
            </p:cNvSpPr>
            <p:nvPr/>
          </p:nvSpPr>
          <p:spPr bwMode="auto">
            <a:xfrm flipH="1">
              <a:off x="1608" y="1614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1872" y="138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44" name="Text Box 28"/>
            <p:cNvSpPr txBox="1">
              <a:spLocks noChangeArrowheads="1"/>
            </p:cNvSpPr>
            <p:nvPr/>
          </p:nvSpPr>
          <p:spPr bwMode="auto">
            <a:xfrm>
              <a:off x="748" y="226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45" name="Line 29"/>
            <p:cNvSpPr>
              <a:spLocks noChangeShapeType="1"/>
            </p:cNvSpPr>
            <p:nvPr/>
          </p:nvSpPr>
          <p:spPr bwMode="auto">
            <a:xfrm>
              <a:off x="816" y="1722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Line 30"/>
            <p:cNvSpPr>
              <a:spLocks noChangeShapeType="1"/>
            </p:cNvSpPr>
            <p:nvPr/>
          </p:nvSpPr>
          <p:spPr bwMode="auto">
            <a:xfrm>
              <a:off x="960" y="1614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31"/>
            <p:cNvSpPr>
              <a:spLocks noChangeShapeType="1"/>
            </p:cNvSpPr>
            <p:nvPr/>
          </p:nvSpPr>
          <p:spPr bwMode="auto">
            <a:xfrm>
              <a:off x="1200" y="1722"/>
              <a:ext cx="0" cy="6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Line 32"/>
            <p:cNvSpPr>
              <a:spLocks noChangeShapeType="1"/>
            </p:cNvSpPr>
            <p:nvPr/>
          </p:nvSpPr>
          <p:spPr bwMode="auto">
            <a:xfrm flipH="1" flipV="1">
              <a:off x="816" y="2370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Text Box 33"/>
            <p:cNvSpPr txBox="1">
              <a:spLocks noChangeArrowheads="1"/>
            </p:cNvSpPr>
            <p:nvPr/>
          </p:nvSpPr>
          <p:spPr bwMode="auto">
            <a:xfrm>
              <a:off x="736" y="161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0750" name="Text Box 34"/>
            <p:cNvSpPr txBox="1">
              <a:spLocks noChangeArrowheads="1"/>
            </p:cNvSpPr>
            <p:nvPr/>
          </p:nvSpPr>
          <p:spPr bwMode="auto">
            <a:xfrm>
              <a:off x="718" y="173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51" name="Text Box 35"/>
            <p:cNvSpPr txBox="1">
              <a:spLocks noChangeArrowheads="1"/>
            </p:cNvSpPr>
            <p:nvPr/>
          </p:nvSpPr>
          <p:spPr bwMode="auto">
            <a:xfrm>
              <a:off x="708" y="201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624" y="191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53" name="Text Box 37"/>
            <p:cNvSpPr txBox="1">
              <a:spLocks noChangeArrowheads="1"/>
            </p:cNvSpPr>
            <p:nvPr/>
          </p:nvSpPr>
          <p:spPr bwMode="auto">
            <a:xfrm>
              <a:off x="684" y="1386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0754" name="Line 38"/>
            <p:cNvSpPr>
              <a:spLocks noChangeShapeType="1"/>
            </p:cNvSpPr>
            <p:nvPr/>
          </p:nvSpPr>
          <p:spPr bwMode="auto">
            <a:xfrm>
              <a:off x="1584" y="1962"/>
              <a:ext cx="0" cy="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55" name="Group 70"/>
            <p:cNvGrpSpPr>
              <a:grpSpLocks/>
            </p:cNvGrpSpPr>
            <p:nvPr/>
          </p:nvGrpSpPr>
          <p:grpSpPr bwMode="auto">
            <a:xfrm>
              <a:off x="1361" y="1865"/>
              <a:ext cx="181" cy="500"/>
              <a:chOff x="2064" y="3249"/>
              <a:chExt cx="181" cy="500"/>
            </a:xfrm>
          </p:grpSpPr>
          <p:sp>
            <p:nvSpPr>
              <p:cNvPr id="30756" name="AutoShape 71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0757" name="Line 72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8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208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519" grpId="0" autoUpdateAnimBg="0"/>
      <p:bldP spid="2054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121275" y="3073400"/>
            <a:ext cx="222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: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转移电导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0" y="6121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 :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电压放大倍数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11775" y="1758950"/>
            <a:ext cx="1524000" cy="1065213"/>
            <a:chOff x="2448" y="721"/>
            <a:chExt cx="960" cy="671"/>
          </a:xfrm>
        </p:grpSpPr>
        <p:sp>
          <p:nvSpPr>
            <p:cNvPr id="31809" name="Text Box 5"/>
            <p:cNvSpPr txBox="1">
              <a:spLocks noChangeArrowheads="1"/>
            </p:cNvSpPr>
            <p:nvPr/>
          </p:nvSpPr>
          <p:spPr bwMode="auto">
            <a:xfrm>
              <a:off x="2448" y="721"/>
              <a:ext cx="46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60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{</a:t>
              </a:r>
              <a:endParaRPr lang="en-US" altLang="zh-CN" sz="60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810" name="Text Box 6"/>
            <p:cNvSpPr txBox="1">
              <a:spLocks noChangeArrowheads="1"/>
            </p:cNvSpPr>
            <p:nvPr/>
          </p:nvSpPr>
          <p:spPr bwMode="auto">
            <a:xfrm>
              <a:off x="2640" y="7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 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=0</a:t>
              </a:r>
            </a:p>
          </p:txBody>
        </p:sp>
        <p:sp>
          <p:nvSpPr>
            <p:cNvPr id="31811" name="Text Box 7"/>
            <p:cNvSpPr txBox="1">
              <a:spLocks noChangeArrowheads="1"/>
            </p:cNvSpPr>
            <p:nvPr/>
          </p:nvSpPr>
          <p:spPr bwMode="auto">
            <a:xfrm>
              <a:off x="2688" y="11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gu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11775" y="4787900"/>
            <a:ext cx="1755775" cy="1065213"/>
            <a:chOff x="2448" y="721"/>
            <a:chExt cx="960" cy="671"/>
          </a:xfrm>
        </p:grpSpPr>
        <p:sp>
          <p:nvSpPr>
            <p:cNvPr id="31806" name="Text Box 9"/>
            <p:cNvSpPr txBox="1">
              <a:spLocks noChangeArrowheads="1"/>
            </p:cNvSpPr>
            <p:nvPr/>
          </p:nvSpPr>
          <p:spPr bwMode="auto">
            <a:xfrm>
              <a:off x="2448" y="721"/>
              <a:ext cx="46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60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{</a:t>
              </a:r>
              <a:endParaRPr lang="en-US" altLang="zh-CN" sz="60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807" name="Text Box 10"/>
            <p:cNvSpPr txBox="1">
              <a:spLocks noChangeArrowheads="1"/>
            </p:cNvSpPr>
            <p:nvPr/>
          </p:nvSpPr>
          <p:spPr bwMode="auto">
            <a:xfrm>
              <a:off x="2640" y="7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 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=0</a:t>
              </a:r>
            </a:p>
          </p:txBody>
        </p:sp>
        <p:sp>
          <p:nvSpPr>
            <p:cNvPr id="31808" name="Text Box 11"/>
            <p:cNvSpPr txBox="1">
              <a:spLocks noChangeArrowheads="1"/>
            </p:cNvSpPr>
            <p:nvPr/>
          </p:nvSpPr>
          <p:spPr bwMode="auto">
            <a:xfrm>
              <a:off x="2688" y="11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 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</a:p>
          </p:txBody>
        </p:sp>
      </p:grp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228600" y="768350"/>
            <a:ext cx="848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(3)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电压控制的电流源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 Voltage  Controlled Current Source )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352550" y="4349750"/>
            <a:ext cx="2914650" cy="2133600"/>
            <a:chOff x="852" y="2484"/>
            <a:chExt cx="1836" cy="1344"/>
          </a:xfrm>
        </p:grpSpPr>
        <p:sp>
          <p:nvSpPr>
            <p:cNvPr id="31781" name="AutoShape 68"/>
            <p:cNvSpPr>
              <a:spLocks noChangeArrowheads="1"/>
            </p:cNvSpPr>
            <p:nvPr/>
          </p:nvSpPr>
          <p:spPr bwMode="auto">
            <a:xfrm rot="-5400000">
              <a:off x="1496" y="3067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1782" name="Line 39"/>
            <p:cNvSpPr>
              <a:spLocks noChangeShapeType="1"/>
            </p:cNvSpPr>
            <p:nvPr/>
          </p:nvSpPr>
          <p:spPr bwMode="auto">
            <a:xfrm>
              <a:off x="1678" y="2818"/>
              <a:ext cx="2" cy="6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3" name="Line 40"/>
            <p:cNvSpPr>
              <a:spLocks noChangeShapeType="1"/>
            </p:cNvSpPr>
            <p:nvPr/>
          </p:nvSpPr>
          <p:spPr bwMode="auto">
            <a:xfrm>
              <a:off x="1680" y="346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4" name="Line 41"/>
            <p:cNvSpPr>
              <a:spLocks noChangeShapeType="1"/>
            </p:cNvSpPr>
            <p:nvPr/>
          </p:nvSpPr>
          <p:spPr bwMode="auto">
            <a:xfrm flipV="1">
              <a:off x="1680" y="2820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5" name="Line 42"/>
            <p:cNvSpPr>
              <a:spLocks noChangeShapeType="1"/>
            </p:cNvSpPr>
            <p:nvPr/>
          </p:nvSpPr>
          <p:spPr bwMode="auto">
            <a:xfrm>
              <a:off x="1680" y="2820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6" name="Text Box 43"/>
            <p:cNvSpPr txBox="1">
              <a:spLocks noChangeArrowheads="1"/>
            </p:cNvSpPr>
            <p:nvPr/>
          </p:nvSpPr>
          <p:spPr bwMode="auto">
            <a:xfrm>
              <a:off x="2304" y="271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87" name="Text Box 44"/>
            <p:cNvSpPr txBox="1">
              <a:spLocks noChangeArrowheads="1"/>
            </p:cNvSpPr>
            <p:nvPr/>
          </p:nvSpPr>
          <p:spPr bwMode="auto">
            <a:xfrm>
              <a:off x="2308" y="336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88" name="Text Box 45"/>
            <p:cNvSpPr txBox="1">
              <a:spLocks noChangeArrowheads="1"/>
            </p:cNvSpPr>
            <p:nvPr/>
          </p:nvSpPr>
          <p:spPr bwMode="auto">
            <a:xfrm>
              <a:off x="976" y="336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89" name="Line 46"/>
            <p:cNvSpPr>
              <a:spLocks noChangeShapeType="1"/>
            </p:cNvSpPr>
            <p:nvPr/>
          </p:nvSpPr>
          <p:spPr bwMode="auto">
            <a:xfrm>
              <a:off x="1044" y="2820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0" name="Line 47"/>
            <p:cNvSpPr>
              <a:spLocks noChangeShapeType="1"/>
            </p:cNvSpPr>
            <p:nvPr/>
          </p:nvSpPr>
          <p:spPr bwMode="auto">
            <a:xfrm>
              <a:off x="1176" y="2712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1" name="Line 48"/>
            <p:cNvSpPr>
              <a:spLocks noChangeShapeType="1"/>
            </p:cNvSpPr>
            <p:nvPr/>
          </p:nvSpPr>
          <p:spPr bwMode="auto">
            <a:xfrm flipH="1" flipV="1">
              <a:off x="1044" y="3468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2" name="Text Box 49"/>
            <p:cNvSpPr txBox="1">
              <a:spLocks noChangeArrowheads="1"/>
            </p:cNvSpPr>
            <p:nvPr/>
          </p:nvSpPr>
          <p:spPr bwMode="auto">
            <a:xfrm>
              <a:off x="964" y="271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93" name="Text Box 50"/>
            <p:cNvSpPr txBox="1">
              <a:spLocks noChangeArrowheads="1"/>
            </p:cNvSpPr>
            <p:nvPr/>
          </p:nvSpPr>
          <p:spPr bwMode="auto">
            <a:xfrm>
              <a:off x="946" y="282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794" name="Text Box 51"/>
            <p:cNvSpPr txBox="1">
              <a:spLocks noChangeArrowheads="1"/>
            </p:cNvSpPr>
            <p:nvPr/>
          </p:nvSpPr>
          <p:spPr bwMode="auto">
            <a:xfrm>
              <a:off x="936" y="310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1795" name="Text Box 52"/>
            <p:cNvSpPr txBox="1">
              <a:spLocks noChangeArrowheads="1"/>
            </p:cNvSpPr>
            <p:nvPr/>
          </p:nvSpPr>
          <p:spPr bwMode="auto">
            <a:xfrm>
              <a:off x="852" y="301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96" name="Text Box 53"/>
            <p:cNvSpPr txBox="1">
              <a:spLocks noChangeArrowheads="1"/>
            </p:cNvSpPr>
            <p:nvPr/>
          </p:nvSpPr>
          <p:spPr bwMode="auto">
            <a:xfrm>
              <a:off x="880" y="2484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97" name="Text Box 54"/>
            <p:cNvSpPr txBox="1">
              <a:spLocks noChangeArrowheads="1"/>
            </p:cNvSpPr>
            <p:nvPr/>
          </p:nvSpPr>
          <p:spPr bwMode="auto">
            <a:xfrm>
              <a:off x="1701" y="2948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98" name="Text Box 55"/>
            <p:cNvSpPr txBox="1">
              <a:spLocks noChangeArrowheads="1"/>
            </p:cNvSpPr>
            <p:nvPr/>
          </p:nvSpPr>
          <p:spPr bwMode="auto">
            <a:xfrm>
              <a:off x="2446" y="2772"/>
              <a:ext cx="1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799" name="Text Box 56"/>
            <p:cNvSpPr txBox="1">
              <a:spLocks noChangeArrowheads="1"/>
            </p:cNvSpPr>
            <p:nvPr/>
          </p:nvSpPr>
          <p:spPr bwMode="auto">
            <a:xfrm>
              <a:off x="2448" y="315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1800" name="Text Box 57"/>
            <p:cNvSpPr txBox="1">
              <a:spLocks noChangeArrowheads="1"/>
            </p:cNvSpPr>
            <p:nvPr/>
          </p:nvSpPr>
          <p:spPr bwMode="auto">
            <a:xfrm>
              <a:off x="2364" y="300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801" name="Line 58"/>
            <p:cNvSpPr>
              <a:spLocks noChangeShapeType="1"/>
            </p:cNvSpPr>
            <p:nvPr/>
          </p:nvSpPr>
          <p:spPr bwMode="auto">
            <a:xfrm flipH="1">
              <a:off x="1764" y="2712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2" name="Text Box 59"/>
            <p:cNvSpPr txBox="1">
              <a:spLocks noChangeArrowheads="1"/>
            </p:cNvSpPr>
            <p:nvPr/>
          </p:nvSpPr>
          <p:spPr bwMode="auto">
            <a:xfrm>
              <a:off x="2064" y="24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803" name="Text Box 60"/>
            <p:cNvSpPr txBox="1">
              <a:spLocks noChangeArrowheads="1"/>
            </p:cNvSpPr>
            <p:nvPr/>
          </p:nvSpPr>
          <p:spPr bwMode="auto">
            <a:xfrm>
              <a:off x="1228" y="354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VCVS</a:t>
              </a:r>
            </a:p>
          </p:txBody>
        </p:sp>
        <p:sp>
          <p:nvSpPr>
            <p:cNvPr id="31804" name="Text Box 62"/>
            <p:cNvSpPr txBox="1">
              <a:spLocks noChangeArrowheads="1"/>
            </p:cNvSpPr>
            <p:nvPr/>
          </p:nvSpPr>
          <p:spPr bwMode="auto">
            <a:xfrm>
              <a:off x="1680" y="2772"/>
              <a:ext cx="1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805" name="Text Box 63"/>
            <p:cNvSpPr txBox="1">
              <a:spLocks noChangeArrowheads="1"/>
            </p:cNvSpPr>
            <p:nvPr/>
          </p:nvSpPr>
          <p:spPr bwMode="auto">
            <a:xfrm>
              <a:off x="1692" y="310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280988" y="3892550"/>
            <a:ext cx="848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(4)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电压控制的电压源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 Voltage  Controlled Voltage Source )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320800" y="1225550"/>
            <a:ext cx="3048000" cy="2095500"/>
            <a:chOff x="832" y="516"/>
            <a:chExt cx="1920" cy="1320"/>
          </a:xfrm>
        </p:grpSpPr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1132" y="15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VCCS</a:t>
              </a:r>
            </a:p>
          </p:txBody>
        </p:sp>
        <p:sp>
          <p:nvSpPr>
            <p:cNvPr id="31755" name="Line 15"/>
            <p:cNvSpPr>
              <a:spLocks noChangeShapeType="1"/>
            </p:cNvSpPr>
            <p:nvPr/>
          </p:nvSpPr>
          <p:spPr bwMode="auto">
            <a:xfrm>
              <a:off x="1660" y="1332"/>
              <a:ext cx="0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>
              <a:off x="1660" y="1500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7" name="Line 17"/>
            <p:cNvSpPr>
              <a:spLocks noChangeShapeType="1"/>
            </p:cNvSpPr>
            <p:nvPr/>
          </p:nvSpPr>
          <p:spPr bwMode="auto">
            <a:xfrm flipV="1">
              <a:off x="1660" y="8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18"/>
            <p:cNvSpPr>
              <a:spLocks noChangeShapeType="1"/>
            </p:cNvSpPr>
            <p:nvPr/>
          </p:nvSpPr>
          <p:spPr bwMode="auto">
            <a:xfrm>
              <a:off x="1660" y="85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9" name="Text Box 19"/>
            <p:cNvSpPr txBox="1">
              <a:spLocks noChangeArrowheads="1"/>
            </p:cNvSpPr>
            <p:nvPr/>
          </p:nvSpPr>
          <p:spPr bwMode="auto">
            <a:xfrm>
              <a:off x="2284" y="74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60" name="Text Box 20"/>
            <p:cNvSpPr txBox="1">
              <a:spLocks noChangeArrowheads="1"/>
            </p:cNvSpPr>
            <p:nvPr/>
          </p:nvSpPr>
          <p:spPr bwMode="auto">
            <a:xfrm>
              <a:off x="2288" y="139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61" name="Text Box 21"/>
            <p:cNvSpPr txBox="1">
              <a:spLocks noChangeArrowheads="1"/>
            </p:cNvSpPr>
            <p:nvPr/>
          </p:nvSpPr>
          <p:spPr bwMode="auto">
            <a:xfrm>
              <a:off x="1816" y="105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gu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62" name="Text Box 22"/>
            <p:cNvSpPr txBox="1">
              <a:spLocks noChangeArrowheads="1"/>
            </p:cNvSpPr>
            <p:nvPr/>
          </p:nvSpPr>
          <p:spPr bwMode="auto">
            <a:xfrm>
              <a:off x="2464" y="7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763" name="Text Box 23"/>
            <p:cNvSpPr txBox="1">
              <a:spLocks noChangeArrowheads="1"/>
            </p:cNvSpPr>
            <p:nvPr/>
          </p:nvSpPr>
          <p:spPr bwMode="auto">
            <a:xfrm>
              <a:off x="2464" y="126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1764" name="Text Box 24"/>
            <p:cNvSpPr txBox="1">
              <a:spLocks noChangeArrowheads="1"/>
            </p:cNvSpPr>
            <p:nvPr/>
          </p:nvSpPr>
          <p:spPr bwMode="auto">
            <a:xfrm>
              <a:off x="2428" y="10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65" name="Line 25"/>
            <p:cNvSpPr>
              <a:spLocks noChangeShapeType="1"/>
            </p:cNvSpPr>
            <p:nvPr/>
          </p:nvSpPr>
          <p:spPr bwMode="auto">
            <a:xfrm flipH="1">
              <a:off x="1816" y="744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Text Box 26"/>
            <p:cNvSpPr txBox="1">
              <a:spLocks noChangeArrowheads="1"/>
            </p:cNvSpPr>
            <p:nvPr/>
          </p:nvSpPr>
          <p:spPr bwMode="auto">
            <a:xfrm>
              <a:off x="2080" y="5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67" name="Text Box 27"/>
            <p:cNvSpPr txBox="1">
              <a:spLocks noChangeArrowheads="1"/>
            </p:cNvSpPr>
            <p:nvPr/>
          </p:nvSpPr>
          <p:spPr bwMode="auto">
            <a:xfrm>
              <a:off x="956" y="139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68" name="Line 28"/>
            <p:cNvSpPr>
              <a:spLocks noChangeShapeType="1"/>
            </p:cNvSpPr>
            <p:nvPr/>
          </p:nvSpPr>
          <p:spPr bwMode="auto">
            <a:xfrm>
              <a:off x="1024" y="852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Line 29"/>
            <p:cNvSpPr>
              <a:spLocks noChangeShapeType="1"/>
            </p:cNvSpPr>
            <p:nvPr/>
          </p:nvSpPr>
          <p:spPr bwMode="auto">
            <a:xfrm>
              <a:off x="1168" y="744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Line 30"/>
            <p:cNvSpPr>
              <a:spLocks noChangeShapeType="1"/>
            </p:cNvSpPr>
            <p:nvPr/>
          </p:nvSpPr>
          <p:spPr bwMode="auto">
            <a:xfrm flipH="1" flipV="1">
              <a:off x="1024" y="1500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Text Box 31"/>
            <p:cNvSpPr txBox="1">
              <a:spLocks noChangeArrowheads="1"/>
            </p:cNvSpPr>
            <p:nvPr/>
          </p:nvSpPr>
          <p:spPr bwMode="auto">
            <a:xfrm>
              <a:off x="944" y="74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1772" name="Text Box 32"/>
            <p:cNvSpPr txBox="1">
              <a:spLocks noChangeArrowheads="1"/>
            </p:cNvSpPr>
            <p:nvPr/>
          </p:nvSpPr>
          <p:spPr bwMode="auto">
            <a:xfrm>
              <a:off x="926" y="86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773" name="Text Box 33"/>
            <p:cNvSpPr txBox="1">
              <a:spLocks noChangeArrowheads="1"/>
            </p:cNvSpPr>
            <p:nvPr/>
          </p:nvSpPr>
          <p:spPr bwMode="auto">
            <a:xfrm>
              <a:off x="916" y="114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1774" name="Text Box 34"/>
            <p:cNvSpPr txBox="1">
              <a:spLocks noChangeArrowheads="1"/>
            </p:cNvSpPr>
            <p:nvPr/>
          </p:nvSpPr>
          <p:spPr bwMode="auto">
            <a:xfrm>
              <a:off x="832" y="10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75" name="Text Box 35"/>
            <p:cNvSpPr txBox="1">
              <a:spLocks noChangeArrowheads="1"/>
            </p:cNvSpPr>
            <p:nvPr/>
          </p:nvSpPr>
          <p:spPr bwMode="auto">
            <a:xfrm>
              <a:off x="892" y="516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1776" name="Line 36"/>
            <p:cNvSpPr>
              <a:spLocks noChangeShapeType="1"/>
            </p:cNvSpPr>
            <p:nvPr/>
          </p:nvSpPr>
          <p:spPr bwMode="auto">
            <a:xfrm>
              <a:off x="1792" y="1092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777" name="Group 70"/>
            <p:cNvGrpSpPr>
              <a:grpSpLocks/>
            </p:cNvGrpSpPr>
            <p:nvPr/>
          </p:nvGrpSpPr>
          <p:grpSpPr bwMode="auto">
            <a:xfrm>
              <a:off x="1565" y="981"/>
              <a:ext cx="181" cy="500"/>
              <a:chOff x="2064" y="3249"/>
              <a:chExt cx="181" cy="500"/>
            </a:xfrm>
          </p:grpSpPr>
          <p:sp>
            <p:nvSpPr>
              <p:cNvPr id="31778" name="AutoShape 71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779" name="Line 72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208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41" grpId="0" autoUpdateAnimBg="0"/>
      <p:bldP spid="215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89535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3.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受控源与独立源的比较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85800" y="1693863"/>
            <a:ext cx="76200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独立源电压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或电流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由电源本身决定，与电路中其它电压、电流无关，而受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控源电压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或电流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由控制量决定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7620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(2)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独立源作为电路中“激励”，在电路中产生电压、电流，而受控源只是反映输出端与输入端的关系，在电路中不能作为“激励”。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47700" y="1925638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求</a:t>
            </a:r>
            <a:r>
              <a:rPr lang="zh-CN" altLang="en-US" i="1">
                <a:ea typeface="楷体_GB2312" pitchFamily="49" charset="-122"/>
              </a:rPr>
              <a:t>：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 i="1">
                <a:ea typeface="楷体_GB2312" pitchFamily="49" charset="-122"/>
              </a:rPr>
              <a:t>、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079500" y="1349375"/>
            <a:ext cx="252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= 0.4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AB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11188" y="9175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电路参数如图所示</a:t>
            </a: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647700" y="2609850"/>
            <a:ext cx="990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解：</a:t>
            </a:r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1531938" y="2789238"/>
            <a:ext cx="372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KCL</a:t>
            </a:r>
            <a:r>
              <a:rPr lang="zh-CN" altLang="en-US" i="1">
                <a:ea typeface="楷体_GB2312" pitchFamily="49" charset="-122"/>
              </a:rPr>
              <a:t>：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s </a:t>
            </a:r>
            <a:r>
              <a:rPr lang="en-US" altLang="zh-CN" i="1">
                <a:ea typeface="楷体_GB2312" pitchFamily="49" charset="-122"/>
              </a:rPr>
              <a:t>=0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4319588" y="665163"/>
            <a:ext cx="4202112" cy="2978150"/>
            <a:chOff x="2835" y="284"/>
            <a:chExt cx="2647" cy="1876"/>
          </a:xfrm>
        </p:grpSpPr>
        <p:sp>
          <p:nvSpPr>
            <p:cNvPr id="7184" name="AutoShape 78"/>
            <p:cNvSpPr>
              <a:spLocks noChangeArrowheads="1"/>
            </p:cNvSpPr>
            <p:nvPr/>
          </p:nvSpPr>
          <p:spPr bwMode="auto">
            <a:xfrm rot="-5400000">
              <a:off x="4876" y="1162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85" name="Oval 76"/>
            <p:cNvSpPr>
              <a:spLocks noChangeArrowheads="1"/>
            </p:cNvSpPr>
            <p:nvPr/>
          </p:nvSpPr>
          <p:spPr bwMode="auto">
            <a:xfrm>
              <a:off x="3175" y="11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86" name="Line 25"/>
            <p:cNvSpPr>
              <a:spLocks noChangeShapeType="1"/>
            </p:cNvSpPr>
            <p:nvPr/>
          </p:nvSpPr>
          <p:spPr bwMode="auto">
            <a:xfrm flipV="1">
              <a:off x="4127" y="612"/>
              <a:ext cx="4" cy="1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27"/>
            <p:cNvSpPr>
              <a:spLocks noChangeShapeType="1"/>
            </p:cNvSpPr>
            <p:nvPr/>
          </p:nvSpPr>
          <p:spPr bwMode="auto">
            <a:xfrm>
              <a:off x="3311" y="612"/>
              <a:ext cx="17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8"/>
            <p:cNvSpPr>
              <a:spLocks noChangeShapeType="1"/>
            </p:cNvSpPr>
            <p:nvPr/>
          </p:nvSpPr>
          <p:spPr bwMode="auto">
            <a:xfrm flipH="1">
              <a:off x="5053" y="612"/>
              <a:ext cx="4" cy="1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9"/>
            <p:cNvSpPr>
              <a:spLocks noChangeShapeType="1"/>
            </p:cNvSpPr>
            <p:nvPr/>
          </p:nvSpPr>
          <p:spPr bwMode="auto">
            <a:xfrm>
              <a:off x="3311" y="1910"/>
              <a:ext cx="17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33"/>
            <p:cNvSpPr txBox="1">
              <a:spLocks noChangeArrowheads="1"/>
            </p:cNvSpPr>
            <p:nvPr/>
          </p:nvSpPr>
          <p:spPr bwMode="auto">
            <a:xfrm>
              <a:off x="3339" y="84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7191" name="Text Box 34"/>
            <p:cNvSpPr txBox="1">
              <a:spLocks noChangeArrowheads="1"/>
            </p:cNvSpPr>
            <p:nvPr/>
          </p:nvSpPr>
          <p:spPr bwMode="auto">
            <a:xfrm>
              <a:off x="5085" y="82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7192" name="Text Box 36"/>
            <p:cNvSpPr txBox="1">
              <a:spLocks noChangeArrowheads="1"/>
            </p:cNvSpPr>
            <p:nvPr/>
          </p:nvSpPr>
          <p:spPr bwMode="auto">
            <a:xfrm>
              <a:off x="5079" y="1207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_</a:t>
              </a:r>
            </a:p>
          </p:txBody>
        </p:sp>
        <p:sp>
          <p:nvSpPr>
            <p:cNvPr id="7193" name="Text Box 37"/>
            <p:cNvSpPr txBox="1">
              <a:spLocks noChangeArrowheads="1"/>
            </p:cNvSpPr>
            <p:nvPr/>
          </p:nvSpPr>
          <p:spPr bwMode="auto">
            <a:xfrm>
              <a:off x="3432" y="1117"/>
              <a:ext cx="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94" name="Text Box 38"/>
            <p:cNvSpPr txBox="1">
              <a:spLocks noChangeArrowheads="1"/>
            </p:cNvSpPr>
            <p:nvPr/>
          </p:nvSpPr>
          <p:spPr bwMode="auto">
            <a:xfrm>
              <a:off x="2835" y="1139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20V</a:t>
              </a:r>
            </a:p>
          </p:txBody>
        </p:sp>
        <p:sp>
          <p:nvSpPr>
            <p:cNvPr id="7195" name="Text Box 39"/>
            <p:cNvSpPr txBox="1">
              <a:spLocks noChangeArrowheads="1"/>
            </p:cNvSpPr>
            <p:nvPr/>
          </p:nvSpPr>
          <p:spPr bwMode="auto">
            <a:xfrm>
              <a:off x="3595" y="6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96" name="Text Box 40"/>
            <p:cNvSpPr txBox="1">
              <a:spLocks noChangeArrowheads="1"/>
            </p:cNvSpPr>
            <p:nvPr/>
          </p:nvSpPr>
          <p:spPr bwMode="auto">
            <a:xfrm>
              <a:off x="3864" y="908"/>
              <a:ext cx="2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97" name="Text Box 41"/>
            <p:cNvSpPr txBox="1">
              <a:spLocks noChangeArrowheads="1"/>
            </p:cNvSpPr>
            <p:nvPr/>
          </p:nvSpPr>
          <p:spPr bwMode="auto">
            <a:xfrm>
              <a:off x="4494" y="6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198" name="Text Box 43"/>
            <p:cNvSpPr txBox="1">
              <a:spLocks noChangeArrowheads="1"/>
            </p:cNvSpPr>
            <p:nvPr/>
          </p:nvSpPr>
          <p:spPr bwMode="auto">
            <a:xfrm>
              <a:off x="3722" y="145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2A</a:t>
              </a:r>
            </a:p>
          </p:txBody>
        </p:sp>
        <p:sp>
          <p:nvSpPr>
            <p:cNvPr id="7199" name="Text Box 44"/>
            <p:cNvSpPr txBox="1">
              <a:spLocks noChangeArrowheads="1"/>
            </p:cNvSpPr>
            <p:nvPr/>
          </p:nvSpPr>
          <p:spPr bwMode="auto">
            <a:xfrm>
              <a:off x="3560" y="346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 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0" name="Text Box 45"/>
            <p:cNvSpPr txBox="1">
              <a:spLocks noChangeArrowheads="1"/>
            </p:cNvSpPr>
            <p:nvPr/>
          </p:nvSpPr>
          <p:spPr bwMode="auto">
            <a:xfrm>
              <a:off x="4434" y="341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 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1" name="Text Box 46"/>
            <p:cNvSpPr txBox="1">
              <a:spLocks noChangeArrowheads="1"/>
            </p:cNvSpPr>
            <p:nvPr/>
          </p:nvSpPr>
          <p:spPr bwMode="auto">
            <a:xfrm>
              <a:off x="4150" y="908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2" name="Text Box 47"/>
            <p:cNvSpPr txBox="1">
              <a:spLocks noChangeArrowheads="1"/>
            </p:cNvSpPr>
            <p:nvPr/>
          </p:nvSpPr>
          <p:spPr bwMode="auto">
            <a:xfrm>
              <a:off x="4281" y="1434"/>
              <a:ext cx="2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3" name="Text Box 48"/>
            <p:cNvSpPr txBox="1">
              <a:spLocks noChangeArrowheads="1"/>
            </p:cNvSpPr>
            <p:nvPr/>
          </p:nvSpPr>
          <p:spPr bwMode="auto">
            <a:xfrm>
              <a:off x="4026" y="32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4" name="Text Box 49"/>
            <p:cNvSpPr txBox="1">
              <a:spLocks noChangeArrowheads="1"/>
            </p:cNvSpPr>
            <p:nvPr/>
          </p:nvSpPr>
          <p:spPr bwMode="auto">
            <a:xfrm>
              <a:off x="4218" y="192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5" name="Line 50"/>
            <p:cNvSpPr>
              <a:spLocks noChangeShapeType="1"/>
            </p:cNvSpPr>
            <p:nvPr/>
          </p:nvSpPr>
          <p:spPr bwMode="auto">
            <a:xfrm>
              <a:off x="4020" y="2069"/>
              <a:ext cx="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51"/>
            <p:cNvSpPr>
              <a:spLocks noChangeShapeType="1"/>
            </p:cNvSpPr>
            <p:nvPr/>
          </p:nvSpPr>
          <p:spPr bwMode="auto">
            <a:xfrm>
              <a:off x="3211" y="545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Text Box 52"/>
            <p:cNvSpPr txBox="1">
              <a:spLocks noChangeArrowheads="1"/>
            </p:cNvSpPr>
            <p:nvPr/>
          </p:nvSpPr>
          <p:spPr bwMode="auto">
            <a:xfrm>
              <a:off x="3214" y="28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6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08" name="Line 53"/>
            <p:cNvSpPr>
              <a:spLocks noChangeShapeType="1"/>
            </p:cNvSpPr>
            <p:nvPr/>
          </p:nvSpPr>
          <p:spPr bwMode="auto">
            <a:xfrm flipH="1">
              <a:off x="4828" y="545"/>
              <a:ext cx="2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Text Box 54"/>
            <p:cNvSpPr txBox="1">
              <a:spLocks noChangeArrowheads="1"/>
            </p:cNvSpPr>
            <p:nvPr/>
          </p:nvSpPr>
          <p:spPr bwMode="auto">
            <a:xfrm>
              <a:off x="4876" y="29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10" name="Text Box 57"/>
            <p:cNvSpPr txBox="1">
              <a:spLocks noChangeArrowheads="1"/>
            </p:cNvSpPr>
            <p:nvPr/>
          </p:nvSpPr>
          <p:spPr bwMode="auto">
            <a:xfrm>
              <a:off x="5193" y="1049"/>
              <a:ext cx="2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11" name="Line 67"/>
            <p:cNvSpPr>
              <a:spLocks noChangeShapeType="1"/>
            </p:cNvSpPr>
            <p:nvPr/>
          </p:nvSpPr>
          <p:spPr bwMode="auto">
            <a:xfrm>
              <a:off x="4127" y="1910"/>
              <a:ext cx="0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2" name="Rectangle 68"/>
            <p:cNvSpPr>
              <a:spLocks noChangeArrowheads="1"/>
            </p:cNvSpPr>
            <p:nvPr/>
          </p:nvSpPr>
          <p:spPr bwMode="auto">
            <a:xfrm>
              <a:off x="3583" y="57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13" name="Rectangle 69"/>
            <p:cNvSpPr>
              <a:spLocks noChangeArrowheads="1"/>
            </p:cNvSpPr>
            <p:nvPr/>
          </p:nvSpPr>
          <p:spPr bwMode="auto">
            <a:xfrm>
              <a:off x="4468" y="57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214" name="Rectangle 70"/>
            <p:cNvSpPr>
              <a:spLocks noChangeArrowheads="1"/>
            </p:cNvSpPr>
            <p:nvPr/>
          </p:nvSpPr>
          <p:spPr bwMode="auto">
            <a:xfrm rot="5400000">
              <a:off x="3992" y="95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7215" name="Group 71"/>
            <p:cNvGrpSpPr>
              <a:grpSpLocks/>
            </p:cNvGrpSpPr>
            <p:nvPr/>
          </p:nvGrpSpPr>
          <p:grpSpPr bwMode="auto">
            <a:xfrm>
              <a:off x="3991" y="1298"/>
              <a:ext cx="272" cy="408"/>
              <a:chOff x="1383" y="2432"/>
              <a:chExt cx="272" cy="408"/>
            </a:xfrm>
          </p:grpSpPr>
          <p:sp>
            <p:nvSpPr>
              <p:cNvPr id="7218" name="Line 72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" name="Oval 73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220" name="Line 74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6" name="Line 75"/>
            <p:cNvSpPr>
              <a:spLocks noChangeShapeType="1"/>
            </p:cNvSpPr>
            <p:nvPr/>
          </p:nvSpPr>
          <p:spPr bwMode="auto">
            <a:xfrm flipH="1">
              <a:off x="3311" y="612"/>
              <a:ext cx="4" cy="1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Text Box 77"/>
            <p:cNvSpPr txBox="1">
              <a:spLocks noChangeArrowheads="1"/>
            </p:cNvSpPr>
            <p:nvPr/>
          </p:nvSpPr>
          <p:spPr bwMode="auto">
            <a:xfrm>
              <a:off x="3356" y="12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graphicFrame>
        <p:nvGraphicFramePr>
          <p:cNvPr id="22682" name="Object 2"/>
          <p:cNvGraphicFramePr>
            <a:graphicFrameLocks noChangeAspect="1"/>
          </p:cNvGraphicFramePr>
          <p:nvPr/>
        </p:nvGraphicFramePr>
        <p:xfrm>
          <a:off x="1908175" y="3384550"/>
          <a:ext cx="3673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84550"/>
                        <a:ext cx="36734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83" name="Object 3"/>
          <p:cNvGraphicFramePr>
            <a:graphicFrameLocks noChangeAspect="1"/>
          </p:cNvGraphicFramePr>
          <p:nvPr/>
        </p:nvGraphicFramePr>
        <p:xfrm>
          <a:off x="1947863" y="4265613"/>
          <a:ext cx="19034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265613"/>
                        <a:ext cx="190341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84" name="AutoShape 156"/>
          <p:cNvSpPr>
            <a:spLocks/>
          </p:cNvSpPr>
          <p:nvPr/>
        </p:nvSpPr>
        <p:spPr bwMode="auto">
          <a:xfrm>
            <a:off x="1655763" y="3668713"/>
            <a:ext cx="215900" cy="992187"/>
          </a:xfrm>
          <a:prstGeom prst="leftBrace">
            <a:avLst>
              <a:gd name="adj1" fmla="val 3829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685" name="AutoShape 157"/>
          <p:cNvSpPr>
            <a:spLocks noChangeArrowheads="1"/>
          </p:cNvSpPr>
          <p:nvPr/>
        </p:nvSpPr>
        <p:spPr bwMode="auto">
          <a:xfrm>
            <a:off x="935038" y="4084638"/>
            <a:ext cx="528637" cy="174625"/>
          </a:xfrm>
          <a:prstGeom prst="rightArrow">
            <a:avLst>
              <a:gd name="adj1" fmla="val 50000"/>
              <a:gd name="adj2" fmla="val 7568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687" name="Text Box 159"/>
          <p:cNvSpPr txBox="1">
            <a:spLocks noChangeArrowheads="1"/>
          </p:cNvSpPr>
          <p:nvPr/>
        </p:nvSpPr>
        <p:spPr bwMode="auto">
          <a:xfrm>
            <a:off x="5815013" y="3879850"/>
            <a:ext cx="286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解得：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15(V)</a:t>
            </a:r>
          </a:p>
        </p:txBody>
      </p:sp>
      <p:graphicFrame>
        <p:nvGraphicFramePr>
          <p:cNvPr id="22689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54213" y="4981575"/>
          <a:ext cx="28479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7" imgW="1206360" imgH="393480" progId="Equation.DSMT4">
                  <p:embed/>
                </p:oleObj>
              </mc:Choice>
              <mc:Fallback>
                <p:oleObj name="Equation" r:id="rId7" imgW="12063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981575"/>
                        <a:ext cx="28479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9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9763" y="5957888"/>
          <a:ext cx="4784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9" imgW="1968480" imgH="228600" progId="Equation.DSMT4">
                  <p:embed/>
                </p:oleObj>
              </mc:Choice>
              <mc:Fallback>
                <p:oleObj name="Equation" r:id="rId9" imgW="1968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957888"/>
                        <a:ext cx="4784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94" name="AutoShape 166"/>
          <p:cNvSpPr>
            <a:spLocks noChangeArrowheads="1"/>
          </p:cNvSpPr>
          <p:nvPr/>
        </p:nvSpPr>
        <p:spPr bwMode="auto">
          <a:xfrm>
            <a:off x="1019175" y="5386388"/>
            <a:ext cx="528638" cy="174625"/>
          </a:xfrm>
          <a:prstGeom prst="rightArrow">
            <a:avLst>
              <a:gd name="adj1" fmla="val 50000"/>
              <a:gd name="adj2" fmla="val 7568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40" grpId="0"/>
      <p:bldP spid="22541" grpId="0"/>
      <p:bldP spid="22589" grpId="0"/>
      <p:bldP spid="22590" grpId="0"/>
      <p:bldP spid="22684" grpId="0" animBg="1"/>
      <p:bldP spid="22685" grpId="0" animBg="1"/>
      <p:bldP spid="22687" grpId="0"/>
      <p:bldP spid="226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94338" y="1974850"/>
            <a:ext cx="590550" cy="801688"/>
            <a:chOff x="959" y="3659"/>
            <a:chExt cx="456" cy="457"/>
          </a:xfrm>
        </p:grpSpPr>
        <p:sp>
          <p:nvSpPr>
            <p:cNvPr id="33836" name="Oval 3"/>
            <p:cNvSpPr>
              <a:spLocks noChangeArrowheads="1"/>
            </p:cNvSpPr>
            <p:nvPr/>
          </p:nvSpPr>
          <p:spPr bwMode="auto">
            <a:xfrm>
              <a:off x="959" y="3659"/>
              <a:ext cx="456" cy="45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37" name="Line 4"/>
            <p:cNvSpPr>
              <a:spLocks noChangeShapeType="1"/>
            </p:cNvSpPr>
            <p:nvPr/>
          </p:nvSpPr>
          <p:spPr bwMode="auto">
            <a:xfrm flipH="1">
              <a:off x="1152" y="4116"/>
              <a:ext cx="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76600" y="1081088"/>
            <a:ext cx="4032250" cy="2503487"/>
            <a:chOff x="975" y="644"/>
            <a:chExt cx="2540" cy="1577"/>
          </a:xfrm>
        </p:grpSpPr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11" y="980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1111" y="981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2789" y="981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Rectangle 9"/>
            <p:cNvSpPr>
              <a:spLocks noChangeArrowheads="1"/>
            </p:cNvSpPr>
            <p:nvPr/>
          </p:nvSpPr>
          <p:spPr bwMode="auto">
            <a:xfrm>
              <a:off x="1383" y="93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11" name="Rectangle 10"/>
            <p:cNvSpPr>
              <a:spLocks noChangeArrowheads="1"/>
            </p:cNvSpPr>
            <p:nvPr/>
          </p:nvSpPr>
          <p:spPr bwMode="auto">
            <a:xfrm>
              <a:off x="2245" y="93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33812" name="Group 11"/>
            <p:cNvGrpSpPr>
              <a:grpSpLocks/>
            </p:cNvGrpSpPr>
            <p:nvPr/>
          </p:nvGrpSpPr>
          <p:grpSpPr bwMode="auto">
            <a:xfrm>
              <a:off x="975" y="1207"/>
              <a:ext cx="272" cy="408"/>
              <a:chOff x="1383" y="2432"/>
              <a:chExt cx="272" cy="408"/>
            </a:xfrm>
          </p:grpSpPr>
          <p:sp>
            <p:nvSpPr>
              <p:cNvPr id="33833" name="Line 12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4" name="Oval 13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35" name="Line 14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13" name="Oval 15"/>
            <p:cNvSpPr>
              <a:spLocks noChangeArrowheads="1"/>
            </p:cNvSpPr>
            <p:nvPr/>
          </p:nvSpPr>
          <p:spPr bwMode="auto">
            <a:xfrm>
              <a:off x="1791" y="134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33814" name="Group 16"/>
            <p:cNvGrpSpPr>
              <a:grpSpLocks/>
            </p:cNvGrpSpPr>
            <p:nvPr/>
          </p:nvGrpSpPr>
          <p:grpSpPr bwMode="auto">
            <a:xfrm>
              <a:off x="2699" y="1298"/>
              <a:ext cx="181" cy="500"/>
              <a:chOff x="2064" y="3249"/>
              <a:chExt cx="181" cy="500"/>
            </a:xfrm>
          </p:grpSpPr>
          <p:sp>
            <p:nvSpPr>
              <p:cNvPr id="33830" name="AutoShape 17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3831" name="Line 18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2" name="Line 19"/>
              <p:cNvSpPr>
                <a:spLocks noChangeShapeType="1"/>
              </p:cNvSpPr>
              <p:nvPr/>
            </p:nvSpPr>
            <p:spPr bwMode="auto">
              <a:xfrm rot="16200000" flipH="1">
                <a:off x="208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1927" y="980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1"/>
            <p:cNvSpPr>
              <a:spLocks noChangeShapeType="1"/>
            </p:cNvSpPr>
            <p:nvPr/>
          </p:nvSpPr>
          <p:spPr bwMode="auto">
            <a:xfrm>
              <a:off x="1111" y="1933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1383" y="98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18" name="Text Box 23"/>
            <p:cNvSpPr txBox="1">
              <a:spLocks noChangeArrowheads="1"/>
            </p:cNvSpPr>
            <p:nvPr/>
          </p:nvSpPr>
          <p:spPr bwMode="auto">
            <a:xfrm>
              <a:off x="2152" y="64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19" name="Text Box 24"/>
            <p:cNvSpPr txBox="1">
              <a:spLocks noChangeArrowheads="1"/>
            </p:cNvSpPr>
            <p:nvPr/>
          </p:nvSpPr>
          <p:spPr bwMode="auto">
            <a:xfrm>
              <a:off x="1252" y="129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2A</a:t>
              </a:r>
            </a:p>
          </p:txBody>
        </p:sp>
        <p:sp>
          <p:nvSpPr>
            <p:cNvPr id="33820" name="Text Box 25"/>
            <p:cNvSpPr txBox="1">
              <a:spLocks noChangeArrowheads="1"/>
            </p:cNvSpPr>
            <p:nvPr/>
          </p:nvSpPr>
          <p:spPr bwMode="auto">
            <a:xfrm>
              <a:off x="2121" y="129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3V</a:t>
              </a:r>
            </a:p>
          </p:txBody>
        </p:sp>
        <p:sp>
          <p:nvSpPr>
            <p:cNvPr id="33821" name="Text Box 26"/>
            <p:cNvSpPr txBox="1">
              <a:spLocks noChangeArrowheads="1"/>
            </p:cNvSpPr>
            <p:nvPr/>
          </p:nvSpPr>
          <p:spPr bwMode="auto">
            <a:xfrm>
              <a:off x="2018" y="146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3822" name="Text Box 27"/>
            <p:cNvSpPr txBox="1">
              <a:spLocks noChangeArrowheads="1"/>
            </p:cNvSpPr>
            <p:nvPr/>
          </p:nvSpPr>
          <p:spPr bwMode="auto">
            <a:xfrm>
              <a:off x="201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3823" name="Text Box 28"/>
            <p:cNvSpPr txBox="1">
              <a:spLocks noChangeArrowheads="1"/>
            </p:cNvSpPr>
            <p:nvPr/>
          </p:nvSpPr>
          <p:spPr bwMode="auto">
            <a:xfrm>
              <a:off x="1202" y="9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3824" name="Text Box 29"/>
            <p:cNvSpPr txBox="1">
              <a:spLocks noChangeArrowheads="1"/>
            </p:cNvSpPr>
            <p:nvPr/>
          </p:nvSpPr>
          <p:spPr bwMode="auto">
            <a:xfrm>
              <a:off x="1610" y="8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3825" name="Text Box 30"/>
            <p:cNvSpPr txBox="1">
              <a:spLocks noChangeArrowheads="1"/>
            </p:cNvSpPr>
            <p:nvPr/>
          </p:nvSpPr>
          <p:spPr bwMode="auto">
            <a:xfrm>
              <a:off x="1341" y="647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26" name="Text Box 31"/>
            <p:cNvSpPr txBox="1">
              <a:spLocks noChangeArrowheads="1"/>
            </p:cNvSpPr>
            <p:nvPr/>
          </p:nvSpPr>
          <p:spPr bwMode="auto">
            <a:xfrm>
              <a:off x="1852" y="6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27" name="Text Box 32"/>
            <p:cNvSpPr txBox="1">
              <a:spLocks noChangeArrowheads="1"/>
            </p:cNvSpPr>
            <p:nvPr/>
          </p:nvSpPr>
          <p:spPr bwMode="auto">
            <a:xfrm>
              <a:off x="1837" y="19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828" name="Text Box 33"/>
            <p:cNvSpPr txBox="1">
              <a:spLocks noChangeArrowheads="1"/>
            </p:cNvSpPr>
            <p:nvPr/>
          </p:nvSpPr>
          <p:spPr bwMode="auto">
            <a:xfrm>
              <a:off x="2749" y="66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33829" name="Text Box 34"/>
            <p:cNvSpPr txBox="1">
              <a:spLocks noChangeArrowheads="1"/>
            </p:cNvSpPr>
            <p:nvPr/>
          </p:nvSpPr>
          <p:spPr bwMode="auto">
            <a:xfrm>
              <a:off x="2880" y="1298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0.05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4213" y="517525"/>
            <a:ext cx="79914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例：如图所示电路，试求电压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cb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1692275" y="3506788"/>
            <a:ext cx="3527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因为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2×5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10V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757238" y="3468688"/>
            <a:ext cx="9350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692275" y="4324350"/>
            <a:ext cx="35274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0.05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0.05×10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0.5A</a:t>
            </a:r>
          </a:p>
        </p:txBody>
      </p:sp>
      <p:sp>
        <p:nvSpPr>
          <p:cNvPr id="98343" name="AutoShape 39"/>
          <p:cNvSpPr>
            <a:spLocks noChangeArrowheads="1"/>
          </p:cNvSpPr>
          <p:nvPr/>
        </p:nvSpPr>
        <p:spPr bwMode="auto">
          <a:xfrm>
            <a:off x="827088" y="4537075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4932363" y="3468688"/>
            <a:ext cx="3527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故受控源电流为：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1692275" y="4865688"/>
            <a:ext cx="691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而 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20×i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20×0.5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10V</a:t>
            </a:r>
          </a:p>
        </p:txBody>
      </p:sp>
      <p:sp>
        <p:nvSpPr>
          <p:cNvPr id="98346" name="AutoShape 42"/>
          <p:cNvSpPr>
            <a:spLocks noChangeArrowheads="1"/>
          </p:cNvSpPr>
          <p:nvPr/>
        </p:nvSpPr>
        <p:spPr bwMode="auto">
          <a:xfrm>
            <a:off x="827088" y="626586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1763713" y="5981700"/>
            <a:ext cx="69119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cb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－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＝－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＝－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13V</a:t>
            </a:r>
          </a:p>
        </p:txBody>
      </p:sp>
      <p:sp>
        <p:nvSpPr>
          <p:cNvPr id="98348" name="Text Box 44"/>
          <p:cNvSpPr txBox="1">
            <a:spLocks noChangeArrowheads="1"/>
          </p:cNvSpPr>
          <p:nvPr/>
        </p:nvSpPr>
        <p:spPr bwMode="auto">
          <a:xfrm>
            <a:off x="1692275" y="5484813"/>
            <a:ext cx="26638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KVL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方程：</a:t>
            </a:r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3741738" y="5445125"/>
            <a:ext cx="35274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cb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ba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0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8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8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9" grpId="0" autoUpdateAnimBg="0"/>
      <p:bldP spid="98340" grpId="0" autoUpdateAnimBg="0"/>
      <p:bldP spid="98341" grpId="0" autoUpdateAnimBg="0"/>
      <p:bldP spid="98342" grpId="0" autoUpdateAnimBg="0"/>
      <p:bldP spid="98343" grpId="0" animBg="1"/>
      <p:bldP spid="98344" grpId="0"/>
      <p:bldP spid="98345" grpId="0" autoUpdateAnimBg="0"/>
      <p:bldP spid="98346" grpId="0" animBg="1"/>
      <p:bldP spid="98347" grpId="0" autoUpdateAnimBg="0"/>
      <p:bldP spid="98348" grpId="0"/>
      <p:bldP spid="983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458788" y="3463917"/>
            <a:ext cx="81740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如果在端口处外施电压源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U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或电流源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一端口的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输入（入端）电阻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定义为：</a:t>
            </a:r>
          </a:p>
        </p:txBody>
      </p:sp>
      <p:sp>
        <p:nvSpPr>
          <p:cNvPr id="11" name="Rectangle 202"/>
          <p:cNvSpPr>
            <a:spLocks noChangeArrowheads="1"/>
          </p:cNvSpPr>
          <p:nvPr/>
        </p:nvSpPr>
        <p:spPr bwMode="auto">
          <a:xfrm>
            <a:off x="458788" y="1765300"/>
            <a:ext cx="80803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ea typeface="楷体_GB2312" pitchFamily="49" charset="-122"/>
              </a:rPr>
              <a:t>         如果一个网络具有两个引出端子与外电路相连而不管其内部结构，这样的网络叫做</a:t>
            </a:r>
            <a:r>
              <a:rPr kumimoji="0" lang="zh-CN" altLang="en-US">
                <a:ea typeface="楷体_GB2312" pitchFamily="49" charset="-122"/>
              </a:rPr>
              <a:t>一端口网络</a:t>
            </a:r>
            <a:r>
              <a:rPr kumimoji="0" lang="zh-CN" altLang="en-US">
                <a:solidFill>
                  <a:srgbClr val="000000"/>
                </a:solidFill>
                <a:ea typeface="楷体_GB2312" pitchFamily="49" charset="-122"/>
              </a:rPr>
              <a:t>（端口）或</a:t>
            </a:r>
            <a:r>
              <a:rPr kumimoji="0" lang="zh-CN" altLang="en-US">
                <a:ea typeface="楷体_GB2312" pitchFamily="49" charset="-122"/>
              </a:rPr>
              <a:t>二端网络</a:t>
            </a:r>
            <a:r>
              <a:rPr kumimoji="0" lang="zh-CN" altLang="en-US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356350" y="5335580"/>
            <a:ext cx="18288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in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= U / I</a:t>
            </a:r>
            <a:endParaRPr lang="en-US" altLang="zh-CN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4764080"/>
            <a:ext cx="1905000" cy="1466850"/>
            <a:chOff x="384" y="3096"/>
            <a:chExt cx="1200" cy="924"/>
          </a:xfrm>
        </p:grpSpPr>
        <p:sp>
          <p:nvSpPr>
            <p:cNvPr id="34840" name="Rectangle 10"/>
            <p:cNvSpPr>
              <a:spLocks noChangeArrowheads="1"/>
            </p:cNvSpPr>
            <p:nvPr/>
          </p:nvSpPr>
          <p:spPr bwMode="auto">
            <a:xfrm>
              <a:off x="1152" y="3288"/>
              <a:ext cx="432" cy="62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无</a:t>
              </a:r>
            </a:p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源</a:t>
              </a:r>
            </a:p>
          </p:txBody>
        </p:sp>
        <p:sp>
          <p:nvSpPr>
            <p:cNvPr id="34841" name="Line 11"/>
            <p:cNvSpPr>
              <a:spLocks noChangeShapeType="1"/>
            </p:cNvSpPr>
            <p:nvPr/>
          </p:nvSpPr>
          <p:spPr bwMode="auto">
            <a:xfrm>
              <a:off x="720" y="33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12"/>
            <p:cNvSpPr>
              <a:spLocks noChangeShapeType="1"/>
            </p:cNvSpPr>
            <p:nvPr/>
          </p:nvSpPr>
          <p:spPr bwMode="auto">
            <a:xfrm>
              <a:off x="720" y="3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3"/>
            <p:cNvSpPr>
              <a:spLocks noChangeShapeType="1"/>
            </p:cNvSpPr>
            <p:nvPr/>
          </p:nvSpPr>
          <p:spPr bwMode="auto">
            <a:xfrm>
              <a:off x="720" y="3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Text Box 14"/>
            <p:cNvSpPr txBox="1">
              <a:spLocks noChangeArrowheads="1"/>
            </p:cNvSpPr>
            <p:nvPr/>
          </p:nvSpPr>
          <p:spPr bwMode="auto">
            <a:xfrm>
              <a:off x="588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4845" name="Text Box 15"/>
            <p:cNvSpPr txBox="1">
              <a:spLocks noChangeArrowheads="1"/>
            </p:cNvSpPr>
            <p:nvPr/>
          </p:nvSpPr>
          <p:spPr bwMode="auto">
            <a:xfrm>
              <a:off x="384" y="34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46" name="Text Box 16"/>
            <p:cNvSpPr txBox="1">
              <a:spLocks noChangeArrowheads="1"/>
            </p:cNvSpPr>
            <p:nvPr/>
          </p:nvSpPr>
          <p:spPr bwMode="auto">
            <a:xfrm>
              <a:off x="576" y="35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4847" name="Text Box 17"/>
            <p:cNvSpPr txBox="1">
              <a:spLocks noChangeArrowheads="1"/>
            </p:cNvSpPr>
            <p:nvPr/>
          </p:nvSpPr>
          <p:spPr bwMode="auto">
            <a:xfrm>
              <a:off x="720" y="3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48" name="Text Box 18"/>
            <p:cNvSpPr txBox="1">
              <a:spLocks noChangeArrowheads="1"/>
            </p:cNvSpPr>
            <p:nvPr/>
          </p:nvSpPr>
          <p:spPr bwMode="auto">
            <a:xfrm>
              <a:off x="636" y="3240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4849" name="Text Box 19"/>
            <p:cNvSpPr txBox="1">
              <a:spLocks noChangeArrowheads="1"/>
            </p:cNvSpPr>
            <p:nvPr/>
          </p:nvSpPr>
          <p:spPr bwMode="auto">
            <a:xfrm>
              <a:off x="636" y="3732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79888" y="4649780"/>
            <a:ext cx="1987550" cy="1714500"/>
            <a:chOff x="2544" y="2832"/>
            <a:chExt cx="1252" cy="1080"/>
          </a:xfrm>
        </p:grpSpPr>
        <p:sp>
          <p:nvSpPr>
            <p:cNvPr id="34827" name="Text Box 21"/>
            <p:cNvSpPr txBox="1">
              <a:spLocks noChangeArrowheads="1"/>
            </p:cNvSpPr>
            <p:nvPr/>
          </p:nvSpPr>
          <p:spPr bwMode="auto">
            <a:xfrm>
              <a:off x="2592" y="3624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34828" name="Text Box 22"/>
            <p:cNvSpPr txBox="1">
              <a:spLocks noChangeArrowheads="1"/>
            </p:cNvSpPr>
            <p:nvPr/>
          </p:nvSpPr>
          <p:spPr bwMode="auto">
            <a:xfrm>
              <a:off x="3428" y="3264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in</a:t>
              </a:r>
              <a:endParaRPr lang="zh-CN" altLang="en-US" baseline="-25000">
                <a:ea typeface="楷体_GB2312" pitchFamily="49" charset="-122"/>
              </a:endParaRPr>
            </a:p>
          </p:txBody>
        </p:sp>
        <p:sp>
          <p:nvSpPr>
            <p:cNvPr id="34829" name="Line 23"/>
            <p:cNvSpPr>
              <a:spLocks noChangeShapeType="1"/>
            </p:cNvSpPr>
            <p:nvPr/>
          </p:nvSpPr>
          <p:spPr bwMode="auto">
            <a:xfrm>
              <a:off x="2640" y="3072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4"/>
            <p:cNvSpPr>
              <a:spLocks noChangeShapeType="1"/>
            </p:cNvSpPr>
            <p:nvPr/>
          </p:nvSpPr>
          <p:spPr bwMode="auto">
            <a:xfrm flipV="1">
              <a:off x="2664" y="37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5"/>
            <p:cNvSpPr>
              <a:spLocks noChangeShapeType="1"/>
            </p:cNvSpPr>
            <p:nvPr/>
          </p:nvSpPr>
          <p:spPr bwMode="auto">
            <a:xfrm>
              <a:off x="333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26"/>
            <p:cNvSpPr>
              <a:spLocks noChangeShapeType="1"/>
            </p:cNvSpPr>
            <p:nvPr/>
          </p:nvSpPr>
          <p:spPr bwMode="auto">
            <a:xfrm>
              <a:off x="2712" y="307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Text Box 27"/>
            <p:cNvSpPr txBox="1">
              <a:spLocks noChangeArrowheads="1"/>
            </p:cNvSpPr>
            <p:nvPr/>
          </p:nvSpPr>
          <p:spPr bwMode="auto">
            <a:xfrm>
              <a:off x="2676" y="3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4834" name="Text Box 28"/>
            <p:cNvSpPr txBox="1">
              <a:spLocks noChangeArrowheads="1"/>
            </p:cNvSpPr>
            <p:nvPr/>
          </p:nvSpPr>
          <p:spPr bwMode="auto">
            <a:xfrm>
              <a:off x="2664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35" name="Text Box 29"/>
            <p:cNvSpPr txBox="1">
              <a:spLocks noChangeArrowheads="1"/>
            </p:cNvSpPr>
            <p:nvPr/>
          </p:nvSpPr>
          <p:spPr bwMode="auto">
            <a:xfrm>
              <a:off x="2688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4836" name="Text Box 30"/>
            <p:cNvSpPr txBox="1">
              <a:spLocks noChangeArrowheads="1"/>
            </p:cNvSpPr>
            <p:nvPr/>
          </p:nvSpPr>
          <p:spPr bwMode="auto">
            <a:xfrm>
              <a:off x="2760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37" name="Rectangle 31"/>
            <p:cNvSpPr>
              <a:spLocks noChangeArrowheads="1"/>
            </p:cNvSpPr>
            <p:nvPr/>
          </p:nvSpPr>
          <p:spPr bwMode="auto">
            <a:xfrm>
              <a:off x="3274" y="3260"/>
              <a:ext cx="124" cy="29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4838" name="Text Box 32"/>
            <p:cNvSpPr txBox="1">
              <a:spLocks noChangeArrowheads="1"/>
            </p:cNvSpPr>
            <p:nvPr/>
          </p:nvSpPr>
          <p:spPr bwMode="auto">
            <a:xfrm>
              <a:off x="2640" y="2976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tx2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34839" name="Rectangle 33"/>
            <p:cNvSpPr>
              <a:spLocks noChangeArrowheads="1"/>
            </p:cNvSpPr>
            <p:nvPr/>
          </p:nvSpPr>
          <p:spPr bwMode="auto">
            <a:xfrm>
              <a:off x="2544" y="2976"/>
              <a:ext cx="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176588" y="5083167"/>
            <a:ext cx="838200" cy="762000"/>
            <a:chOff x="1872" y="3228"/>
            <a:chExt cx="528" cy="480"/>
          </a:xfrm>
        </p:grpSpPr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1872" y="32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等效</a:t>
              </a:r>
            </a:p>
          </p:txBody>
        </p:sp>
        <p:sp>
          <p:nvSpPr>
            <p:cNvPr id="34826" name="AutoShape 39"/>
            <p:cNvSpPr>
              <a:spLocks noChangeArrowheads="1"/>
            </p:cNvSpPr>
            <p:nvPr/>
          </p:nvSpPr>
          <p:spPr bwMode="auto">
            <a:xfrm>
              <a:off x="1923" y="3526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15688" y="892179"/>
            <a:ext cx="8532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600" b="0" dirty="0">
                <a:solidFill>
                  <a:srgbClr val="000000"/>
                </a:solidFill>
                <a:ea typeface="楷体_GB2312" pitchFamily="49" charset="-122"/>
              </a:rPr>
              <a:t>§</a:t>
            </a:r>
            <a:r>
              <a:rPr lang="en-US" altLang="zh-CN" sz="3600" b="0" dirty="0" smtClean="0">
                <a:solidFill>
                  <a:srgbClr val="000000"/>
                </a:solidFill>
                <a:ea typeface="楷体_GB2312" pitchFamily="49" charset="-122"/>
              </a:rPr>
              <a:t>2-8  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二端网络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的输入电阻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5" name="Rectangle 195"/>
          <p:cNvSpPr>
            <a:spLocks noChangeArrowheads="1"/>
          </p:cNvSpPr>
          <p:nvPr/>
        </p:nvSpPr>
        <p:spPr bwMode="auto">
          <a:xfrm>
            <a:off x="451534" y="2948673"/>
            <a:ext cx="81740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入端电阻的定义：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3" grpId="0"/>
      <p:bldP spid="34" grpId="0"/>
      <p:bldP spid="3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96875" y="62865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例 ：求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ab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两端的入端电阻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ab</a:t>
            </a:r>
            <a:endParaRPr lang="en-US" altLang="zh-CN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752850" y="1371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495800" y="1371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通常有两种求入端电阻的方法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800600" y="1981200"/>
            <a:ext cx="3630613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① 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加压求流法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800600" y="2535238"/>
            <a:ext cx="3630613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② 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加流求压法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495800" y="3276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下面用加流求压法求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572000" y="44577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=U/I=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1- 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4527550" y="3905250"/>
            <a:ext cx="423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U=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I- 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β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R=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1- 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193800" y="3695700"/>
            <a:ext cx="2671763" cy="2514600"/>
            <a:chOff x="624" y="2544"/>
            <a:chExt cx="1683" cy="1584"/>
          </a:xfrm>
        </p:grpSpPr>
        <p:sp>
          <p:nvSpPr>
            <p:cNvPr id="35877" name="Text Box 20"/>
            <p:cNvSpPr txBox="1">
              <a:spLocks noChangeArrowheads="1"/>
            </p:cNvSpPr>
            <p:nvPr/>
          </p:nvSpPr>
          <p:spPr bwMode="auto">
            <a:xfrm>
              <a:off x="1248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78" name="Text Box 21"/>
            <p:cNvSpPr txBox="1">
              <a:spLocks noChangeArrowheads="1"/>
            </p:cNvSpPr>
            <p:nvPr/>
          </p:nvSpPr>
          <p:spPr bwMode="auto">
            <a:xfrm>
              <a:off x="1968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79" name="Line 18"/>
            <p:cNvSpPr>
              <a:spLocks noChangeShapeType="1"/>
            </p:cNvSpPr>
            <p:nvPr/>
          </p:nvSpPr>
          <p:spPr bwMode="auto">
            <a:xfrm>
              <a:off x="624" y="355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19"/>
            <p:cNvSpPr>
              <a:spLocks noChangeShapeType="1"/>
            </p:cNvSpPr>
            <p:nvPr/>
          </p:nvSpPr>
          <p:spPr bwMode="auto">
            <a:xfrm flipV="1">
              <a:off x="1248" y="2688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12"/>
            <p:cNvSpPr>
              <a:spLocks noChangeShapeType="1"/>
            </p:cNvSpPr>
            <p:nvPr/>
          </p:nvSpPr>
          <p:spPr bwMode="auto">
            <a:xfrm rot="1042368" flipV="1">
              <a:off x="720" y="2988"/>
              <a:ext cx="1092" cy="109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Rectangle 13"/>
            <p:cNvSpPr>
              <a:spLocks noChangeArrowheads="1"/>
            </p:cNvSpPr>
            <p:nvPr/>
          </p:nvSpPr>
          <p:spPr bwMode="auto">
            <a:xfrm>
              <a:off x="1612" y="2879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正电阻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84200" y="3994150"/>
            <a:ext cx="2457450" cy="1987550"/>
            <a:chOff x="240" y="2732"/>
            <a:chExt cx="1548" cy="1252"/>
          </a:xfrm>
        </p:grpSpPr>
        <p:sp>
          <p:nvSpPr>
            <p:cNvPr id="35875" name="Line 15"/>
            <p:cNvSpPr>
              <a:spLocks noChangeShapeType="1"/>
            </p:cNvSpPr>
            <p:nvPr/>
          </p:nvSpPr>
          <p:spPr bwMode="auto">
            <a:xfrm rot="1153233" flipH="1" flipV="1">
              <a:off x="689" y="3080"/>
              <a:ext cx="1099" cy="90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Rectangle 16"/>
            <p:cNvSpPr>
              <a:spLocks noChangeArrowheads="1"/>
            </p:cNvSpPr>
            <p:nvPr/>
          </p:nvSpPr>
          <p:spPr bwMode="auto">
            <a:xfrm>
              <a:off x="240" y="273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负电阻</a:t>
              </a:r>
            </a:p>
          </p:txBody>
        </p:sp>
      </p:grp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495800" y="504825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&lt;1,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&gt;0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，正电阻</a:t>
            </a:r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518025" y="5619750"/>
            <a:ext cx="424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&gt;1,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&lt;0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，负电阻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800100" y="1057275"/>
            <a:ext cx="2981325" cy="2571750"/>
            <a:chOff x="504" y="522"/>
            <a:chExt cx="1878" cy="1620"/>
          </a:xfrm>
        </p:grpSpPr>
        <p:sp>
          <p:nvSpPr>
            <p:cNvPr id="35855" name="Line 23"/>
            <p:cNvSpPr>
              <a:spLocks noChangeShapeType="1"/>
            </p:cNvSpPr>
            <p:nvPr/>
          </p:nvSpPr>
          <p:spPr bwMode="auto">
            <a:xfrm>
              <a:off x="768" y="86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25"/>
            <p:cNvSpPr>
              <a:spLocks noChangeShapeType="1"/>
            </p:cNvSpPr>
            <p:nvPr/>
          </p:nvSpPr>
          <p:spPr bwMode="auto">
            <a:xfrm>
              <a:off x="1344" y="864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26"/>
            <p:cNvSpPr>
              <a:spLocks noChangeShapeType="1"/>
            </p:cNvSpPr>
            <p:nvPr/>
          </p:nvSpPr>
          <p:spPr bwMode="auto">
            <a:xfrm>
              <a:off x="2106" y="864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28"/>
            <p:cNvSpPr>
              <a:spLocks noChangeShapeType="1"/>
            </p:cNvSpPr>
            <p:nvPr/>
          </p:nvSpPr>
          <p:spPr bwMode="auto">
            <a:xfrm>
              <a:off x="816" y="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30"/>
            <p:cNvSpPr txBox="1">
              <a:spLocks noChangeArrowheads="1"/>
            </p:cNvSpPr>
            <p:nvPr/>
          </p:nvSpPr>
          <p:spPr bwMode="auto">
            <a:xfrm>
              <a:off x="1362" y="1265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l-GR" altLang="zh-CN" i="1">
                  <a:solidFill>
                    <a:srgbClr val="000000"/>
                  </a:solidFill>
                  <a:sym typeface="Symbol" pitchFamily="18" charset="2"/>
                </a:rPr>
                <a:t>β</a:t>
              </a: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</a:p>
          </p:txBody>
        </p:sp>
        <p:sp>
          <p:nvSpPr>
            <p:cNvPr id="35860" name="Text Box 32"/>
            <p:cNvSpPr txBox="1">
              <a:spLocks noChangeArrowheads="1"/>
            </p:cNvSpPr>
            <p:nvPr/>
          </p:nvSpPr>
          <p:spPr bwMode="auto">
            <a:xfrm>
              <a:off x="912" y="52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61" name="Text Box 33"/>
            <p:cNvSpPr txBox="1">
              <a:spLocks noChangeArrowheads="1"/>
            </p:cNvSpPr>
            <p:nvPr/>
          </p:nvSpPr>
          <p:spPr bwMode="auto">
            <a:xfrm>
              <a:off x="510" y="69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5862" name="Text Box 34"/>
            <p:cNvSpPr txBox="1">
              <a:spLocks noChangeArrowheads="1"/>
            </p:cNvSpPr>
            <p:nvPr/>
          </p:nvSpPr>
          <p:spPr bwMode="auto">
            <a:xfrm>
              <a:off x="504" y="185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5863" name="Text Box 35"/>
            <p:cNvSpPr txBox="1">
              <a:spLocks noChangeArrowheads="1"/>
            </p:cNvSpPr>
            <p:nvPr/>
          </p:nvSpPr>
          <p:spPr bwMode="auto">
            <a:xfrm>
              <a:off x="630" y="87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864" name="Text Box 36"/>
            <p:cNvSpPr txBox="1">
              <a:spLocks noChangeArrowheads="1"/>
            </p:cNvSpPr>
            <p:nvPr/>
          </p:nvSpPr>
          <p:spPr bwMode="auto">
            <a:xfrm>
              <a:off x="588" y="130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65" name="Text Box 37"/>
            <p:cNvSpPr txBox="1">
              <a:spLocks noChangeArrowheads="1"/>
            </p:cNvSpPr>
            <p:nvPr/>
          </p:nvSpPr>
          <p:spPr bwMode="auto">
            <a:xfrm>
              <a:off x="642" y="16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866" name="Text Box 38"/>
            <p:cNvSpPr txBox="1">
              <a:spLocks noChangeArrowheads="1"/>
            </p:cNvSpPr>
            <p:nvPr/>
          </p:nvSpPr>
          <p:spPr bwMode="auto">
            <a:xfrm>
              <a:off x="2142" y="131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35867" name="Group 48"/>
            <p:cNvGrpSpPr>
              <a:grpSpLocks/>
            </p:cNvGrpSpPr>
            <p:nvPr/>
          </p:nvGrpSpPr>
          <p:grpSpPr bwMode="auto">
            <a:xfrm>
              <a:off x="1253" y="1229"/>
              <a:ext cx="181" cy="500"/>
              <a:chOff x="2064" y="3249"/>
              <a:chExt cx="181" cy="500"/>
            </a:xfrm>
          </p:grpSpPr>
          <p:sp>
            <p:nvSpPr>
              <p:cNvPr id="35872" name="AutoShape 49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5873" name="Line 50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4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208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8" name="Line 52"/>
            <p:cNvSpPr>
              <a:spLocks noChangeShapeType="1"/>
            </p:cNvSpPr>
            <p:nvPr/>
          </p:nvSpPr>
          <p:spPr bwMode="auto">
            <a:xfrm>
              <a:off x="754" y="202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Rectangle 53"/>
            <p:cNvSpPr>
              <a:spLocks noChangeArrowheads="1"/>
            </p:cNvSpPr>
            <p:nvPr/>
          </p:nvSpPr>
          <p:spPr bwMode="auto">
            <a:xfrm rot="5400000">
              <a:off x="1970" y="13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70" name="Oval 54"/>
            <p:cNvSpPr>
              <a:spLocks noChangeArrowheads="1"/>
            </p:cNvSpPr>
            <p:nvPr/>
          </p:nvSpPr>
          <p:spPr bwMode="auto">
            <a:xfrm>
              <a:off x="714" y="200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71" name="Oval 55"/>
            <p:cNvSpPr>
              <a:spLocks noChangeArrowheads="1"/>
            </p:cNvSpPr>
            <p:nvPr/>
          </p:nvSpPr>
          <p:spPr bwMode="auto">
            <a:xfrm>
              <a:off x="723" y="84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  <p:bldP spid="54278" grpId="0"/>
      <p:bldP spid="54279" grpId="0"/>
      <p:bldP spid="54280" grpId="0" autoUpdateAnimBg="0"/>
      <p:bldP spid="54281" grpId="0" autoUpdateAnimBg="0"/>
      <p:bldP spid="54313" grpId="0" autoUpdateAnimBg="0"/>
      <p:bldP spid="54282" grpId="0"/>
      <p:bldP spid="543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Oval 5"/>
          <p:cNvSpPr>
            <a:spLocks noChangeArrowheads="1"/>
          </p:cNvSpPr>
          <p:nvPr/>
        </p:nvSpPr>
        <p:spPr bwMode="auto">
          <a:xfrm rot="8100000">
            <a:off x="2865438" y="769938"/>
            <a:ext cx="1103312" cy="18827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3711" name="Rectangle 47"/>
          <p:cNvSpPr>
            <a:spLocks noChangeArrowheads="1"/>
          </p:cNvSpPr>
          <p:nvPr/>
        </p:nvSpPr>
        <p:spPr bwMode="auto">
          <a:xfrm>
            <a:off x="300038" y="5143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例：求如图所示电路的输入电阻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13712" name="AutoShape 48"/>
          <p:cNvSpPr>
            <a:spLocks noChangeArrowheads="1"/>
          </p:cNvSpPr>
          <p:nvPr/>
        </p:nvSpPr>
        <p:spPr bwMode="auto">
          <a:xfrm>
            <a:off x="4414838" y="1909763"/>
            <a:ext cx="595312" cy="266700"/>
          </a:xfrm>
          <a:prstGeom prst="rightArrow">
            <a:avLst>
              <a:gd name="adj1" fmla="val 50000"/>
              <a:gd name="adj2" fmla="val 558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3793" name="AutoShape 129"/>
          <p:cNvSpPr>
            <a:spLocks noChangeArrowheads="1"/>
          </p:cNvSpPr>
          <p:nvPr/>
        </p:nvSpPr>
        <p:spPr bwMode="auto">
          <a:xfrm rot="10800000">
            <a:off x="5884863" y="4183063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3830" name="AutoShape 166"/>
          <p:cNvSpPr>
            <a:spLocks noChangeArrowheads="1"/>
          </p:cNvSpPr>
          <p:nvPr/>
        </p:nvSpPr>
        <p:spPr bwMode="auto">
          <a:xfrm rot="10800000">
            <a:off x="2876550" y="4194175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3831" name="AutoShape 167"/>
          <p:cNvSpPr>
            <a:spLocks noChangeArrowheads="1"/>
          </p:cNvSpPr>
          <p:nvPr/>
        </p:nvSpPr>
        <p:spPr bwMode="auto">
          <a:xfrm rot="5400000">
            <a:off x="7285038" y="3028950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36872" name="Group 196"/>
          <p:cNvGrpSpPr>
            <a:grpSpLocks/>
          </p:cNvGrpSpPr>
          <p:nvPr/>
        </p:nvGrpSpPr>
        <p:grpSpPr bwMode="auto">
          <a:xfrm>
            <a:off x="827088" y="1044575"/>
            <a:ext cx="3259137" cy="1898650"/>
            <a:chOff x="521" y="526"/>
            <a:chExt cx="2053" cy="1196"/>
          </a:xfrm>
        </p:grpSpPr>
        <p:sp>
          <p:nvSpPr>
            <p:cNvPr id="36962" name="Line 172"/>
            <p:cNvSpPr>
              <a:spLocks noChangeShapeType="1"/>
            </p:cNvSpPr>
            <p:nvPr/>
          </p:nvSpPr>
          <p:spPr bwMode="auto">
            <a:xfrm>
              <a:off x="691" y="799"/>
              <a:ext cx="1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3" name="AutoShape 183"/>
            <p:cNvSpPr>
              <a:spLocks noChangeArrowheads="1"/>
            </p:cNvSpPr>
            <p:nvPr/>
          </p:nvSpPr>
          <p:spPr bwMode="auto">
            <a:xfrm rot="-5400000">
              <a:off x="2033" y="1089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64" name="Line 24"/>
            <p:cNvSpPr>
              <a:spLocks noChangeShapeType="1"/>
            </p:cNvSpPr>
            <p:nvPr/>
          </p:nvSpPr>
          <p:spPr bwMode="auto">
            <a:xfrm flipH="1">
              <a:off x="1045" y="799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5" name="Rectangle 32"/>
            <p:cNvSpPr>
              <a:spLocks noChangeArrowheads="1"/>
            </p:cNvSpPr>
            <p:nvPr/>
          </p:nvSpPr>
          <p:spPr bwMode="auto">
            <a:xfrm>
              <a:off x="1208" y="7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66" name="Rectangle 37"/>
            <p:cNvSpPr>
              <a:spLocks noChangeArrowheads="1"/>
            </p:cNvSpPr>
            <p:nvPr/>
          </p:nvSpPr>
          <p:spPr bwMode="auto">
            <a:xfrm rot="-5400000">
              <a:off x="906" y="114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67" name="Text Box 39"/>
            <p:cNvSpPr txBox="1">
              <a:spLocks noChangeArrowheads="1"/>
            </p:cNvSpPr>
            <p:nvPr/>
          </p:nvSpPr>
          <p:spPr bwMode="auto">
            <a:xfrm>
              <a:off x="1193" y="53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68" name="Oval 171"/>
            <p:cNvSpPr>
              <a:spLocks noChangeArrowheads="1"/>
            </p:cNvSpPr>
            <p:nvPr/>
          </p:nvSpPr>
          <p:spPr bwMode="auto">
            <a:xfrm>
              <a:off x="652" y="7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69" name="Line 177"/>
            <p:cNvSpPr>
              <a:spLocks noChangeShapeType="1"/>
            </p:cNvSpPr>
            <p:nvPr/>
          </p:nvSpPr>
          <p:spPr bwMode="auto">
            <a:xfrm flipH="1">
              <a:off x="1610" y="79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Line 179"/>
            <p:cNvSpPr>
              <a:spLocks noChangeShapeType="1"/>
            </p:cNvSpPr>
            <p:nvPr/>
          </p:nvSpPr>
          <p:spPr bwMode="auto">
            <a:xfrm flipH="1">
              <a:off x="2215" y="79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Rectangle 180"/>
            <p:cNvSpPr>
              <a:spLocks noChangeArrowheads="1"/>
            </p:cNvSpPr>
            <p:nvPr/>
          </p:nvSpPr>
          <p:spPr bwMode="auto">
            <a:xfrm>
              <a:off x="1786" y="7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2" name="Oval 181"/>
            <p:cNvSpPr>
              <a:spLocks noChangeArrowheads="1"/>
            </p:cNvSpPr>
            <p:nvPr/>
          </p:nvSpPr>
          <p:spPr bwMode="auto">
            <a:xfrm>
              <a:off x="656" y="15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3" name="Line 182"/>
            <p:cNvSpPr>
              <a:spLocks noChangeShapeType="1"/>
            </p:cNvSpPr>
            <p:nvPr/>
          </p:nvSpPr>
          <p:spPr bwMode="auto">
            <a:xfrm>
              <a:off x="695" y="1559"/>
              <a:ext cx="1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Rectangle 31"/>
            <p:cNvSpPr>
              <a:spLocks noChangeArrowheads="1"/>
            </p:cNvSpPr>
            <p:nvPr/>
          </p:nvSpPr>
          <p:spPr bwMode="auto">
            <a:xfrm rot="-5400000">
              <a:off x="1477" y="114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5" name="Text Box 184"/>
            <p:cNvSpPr txBox="1">
              <a:spLocks noChangeArrowheads="1"/>
            </p:cNvSpPr>
            <p:nvPr/>
          </p:nvSpPr>
          <p:spPr bwMode="auto">
            <a:xfrm>
              <a:off x="1070" y="106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6" name="Text Box 185"/>
            <p:cNvSpPr txBox="1">
              <a:spLocks noChangeArrowheads="1"/>
            </p:cNvSpPr>
            <p:nvPr/>
          </p:nvSpPr>
          <p:spPr bwMode="auto">
            <a:xfrm>
              <a:off x="1646" y="107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7" name="Text Box 186"/>
            <p:cNvSpPr txBox="1">
              <a:spLocks noChangeArrowheads="1"/>
            </p:cNvSpPr>
            <p:nvPr/>
          </p:nvSpPr>
          <p:spPr bwMode="auto">
            <a:xfrm>
              <a:off x="1769" y="526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78" name="Text Box 187"/>
            <p:cNvSpPr txBox="1">
              <a:spLocks noChangeArrowheads="1"/>
            </p:cNvSpPr>
            <p:nvPr/>
          </p:nvSpPr>
          <p:spPr bwMode="auto">
            <a:xfrm>
              <a:off x="2257" y="83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6979" name="Text Box 188"/>
            <p:cNvSpPr txBox="1">
              <a:spLocks noChangeArrowheads="1"/>
            </p:cNvSpPr>
            <p:nvPr/>
          </p:nvSpPr>
          <p:spPr bwMode="auto">
            <a:xfrm>
              <a:off x="2258" y="11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6980" name="Text Box 189"/>
            <p:cNvSpPr txBox="1">
              <a:spLocks noChangeArrowheads="1"/>
            </p:cNvSpPr>
            <p:nvPr/>
          </p:nvSpPr>
          <p:spPr bwMode="auto">
            <a:xfrm>
              <a:off x="2298" y="106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81" name="Line 190"/>
            <p:cNvSpPr>
              <a:spLocks noChangeShapeType="1"/>
            </p:cNvSpPr>
            <p:nvPr/>
          </p:nvSpPr>
          <p:spPr bwMode="auto">
            <a:xfrm rot="5400000">
              <a:off x="1000" y="92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Text Box 191"/>
            <p:cNvSpPr txBox="1">
              <a:spLocks noChangeArrowheads="1"/>
            </p:cNvSpPr>
            <p:nvPr/>
          </p:nvSpPr>
          <p:spPr bwMode="auto">
            <a:xfrm>
              <a:off x="1055" y="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83" name="Line 192"/>
            <p:cNvSpPr>
              <a:spLocks noChangeShapeType="1"/>
            </p:cNvSpPr>
            <p:nvPr/>
          </p:nvSpPr>
          <p:spPr bwMode="auto">
            <a:xfrm flipV="1">
              <a:off x="552" y="1296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Line 194"/>
            <p:cNvSpPr>
              <a:spLocks noChangeShapeType="1"/>
            </p:cNvSpPr>
            <p:nvPr/>
          </p:nvSpPr>
          <p:spPr bwMode="auto">
            <a:xfrm>
              <a:off x="552" y="1296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Text Box 195"/>
            <p:cNvSpPr txBox="1">
              <a:spLocks noChangeArrowheads="1"/>
            </p:cNvSpPr>
            <p:nvPr/>
          </p:nvSpPr>
          <p:spPr bwMode="auto">
            <a:xfrm>
              <a:off x="521" y="104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in</a:t>
              </a:r>
            </a:p>
          </p:txBody>
        </p:sp>
      </p:grpSp>
      <p:grpSp>
        <p:nvGrpSpPr>
          <p:cNvPr id="3" name="Group 311"/>
          <p:cNvGrpSpPr>
            <a:grpSpLocks/>
          </p:cNvGrpSpPr>
          <p:nvPr/>
        </p:nvGrpSpPr>
        <p:grpSpPr bwMode="auto">
          <a:xfrm>
            <a:off x="5422900" y="1049338"/>
            <a:ext cx="3316288" cy="1663700"/>
            <a:chOff x="3416" y="529"/>
            <a:chExt cx="2089" cy="1048"/>
          </a:xfrm>
        </p:grpSpPr>
        <p:sp>
          <p:nvSpPr>
            <p:cNvPr id="36939" name="Line 198"/>
            <p:cNvSpPr>
              <a:spLocks noChangeShapeType="1"/>
            </p:cNvSpPr>
            <p:nvPr/>
          </p:nvSpPr>
          <p:spPr bwMode="auto">
            <a:xfrm>
              <a:off x="3455" y="798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Line 200"/>
            <p:cNvSpPr>
              <a:spLocks noChangeShapeType="1"/>
            </p:cNvSpPr>
            <p:nvPr/>
          </p:nvSpPr>
          <p:spPr bwMode="auto">
            <a:xfrm flipH="1">
              <a:off x="3809" y="79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1" name="Rectangle 201"/>
            <p:cNvSpPr>
              <a:spLocks noChangeArrowheads="1"/>
            </p:cNvSpPr>
            <p:nvPr/>
          </p:nvSpPr>
          <p:spPr bwMode="auto">
            <a:xfrm>
              <a:off x="3972" y="7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42" name="Rectangle 202"/>
            <p:cNvSpPr>
              <a:spLocks noChangeArrowheads="1"/>
            </p:cNvSpPr>
            <p:nvPr/>
          </p:nvSpPr>
          <p:spPr bwMode="auto">
            <a:xfrm rot="-5400000">
              <a:off x="3670" y="11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43" name="Text Box 203"/>
            <p:cNvSpPr txBox="1">
              <a:spLocks noChangeArrowheads="1"/>
            </p:cNvSpPr>
            <p:nvPr/>
          </p:nvSpPr>
          <p:spPr bwMode="auto">
            <a:xfrm>
              <a:off x="3957" y="52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44" name="Oval 204"/>
            <p:cNvSpPr>
              <a:spLocks noChangeArrowheads="1"/>
            </p:cNvSpPr>
            <p:nvPr/>
          </p:nvSpPr>
          <p:spPr bwMode="auto">
            <a:xfrm>
              <a:off x="3416" y="77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45" name="Line 205"/>
            <p:cNvSpPr>
              <a:spLocks noChangeShapeType="1"/>
            </p:cNvSpPr>
            <p:nvPr/>
          </p:nvSpPr>
          <p:spPr bwMode="auto">
            <a:xfrm flipH="1">
              <a:off x="4374" y="797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206"/>
            <p:cNvSpPr>
              <a:spLocks noChangeShapeType="1"/>
            </p:cNvSpPr>
            <p:nvPr/>
          </p:nvSpPr>
          <p:spPr bwMode="auto">
            <a:xfrm flipH="1">
              <a:off x="5237" y="791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Oval 208"/>
            <p:cNvSpPr>
              <a:spLocks noChangeArrowheads="1"/>
            </p:cNvSpPr>
            <p:nvPr/>
          </p:nvSpPr>
          <p:spPr bwMode="auto">
            <a:xfrm>
              <a:off x="3420" y="153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48" name="Rectangle 210"/>
            <p:cNvSpPr>
              <a:spLocks noChangeArrowheads="1"/>
            </p:cNvSpPr>
            <p:nvPr/>
          </p:nvSpPr>
          <p:spPr bwMode="auto">
            <a:xfrm rot="-5400000">
              <a:off x="4241" y="11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49" name="Text Box 211"/>
            <p:cNvSpPr txBox="1">
              <a:spLocks noChangeArrowheads="1"/>
            </p:cNvSpPr>
            <p:nvPr/>
          </p:nvSpPr>
          <p:spPr bwMode="auto">
            <a:xfrm>
              <a:off x="3834" y="106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50" name="Text Box 212"/>
            <p:cNvSpPr txBox="1">
              <a:spLocks noChangeArrowheads="1"/>
            </p:cNvSpPr>
            <p:nvPr/>
          </p:nvSpPr>
          <p:spPr bwMode="auto">
            <a:xfrm>
              <a:off x="4410" y="107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51" name="Text Box 213"/>
            <p:cNvSpPr txBox="1">
              <a:spLocks noChangeArrowheads="1"/>
            </p:cNvSpPr>
            <p:nvPr/>
          </p:nvSpPr>
          <p:spPr bwMode="auto">
            <a:xfrm>
              <a:off x="4826" y="1053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52" name="Text Box 216"/>
            <p:cNvSpPr txBox="1">
              <a:spLocks noChangeArrowheads="1"/>
            </p:cNvSpPr>
            <p:nvPr/>
          </p:nvSpPr>
          <p:spPr bwMode="auto">
            <a:xfrm>
              <a:off x="5301" y="106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53" name="Line 217"/>
            <p:cNvSpPr>
              <a:spLocks noChangeShapeType="1"/>
            </p:cNvSpPr>
            <p:nvPr/>
          </p:nvSpPr>
          <p:spPr bwMode="auto">
            <a:xfrm rot="5400000">
              <a:off x="3764" y="92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4" name="Text Box 218"/>
            <p:cNvSpPr txBox="1">
              <a:spLocks noChangeArrowheads="1"/>
            </p:cNvSpPr>
            <p:nvPr/>
          </p:nvSpPr>
          <p:spPr bwMode="auto">
            <a:xfrm>
              <a:off x="3819" y="81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55" name="Line 223"/>
            <p:cNvSpPr>
              <a:spLocks noChangeShapeType="1"/>
            </p:cNvSpPr>
            <p:nvPr/>
          </p:nvSpPr>
          <p:spPr bwMode="auto">
            <a:xfrm flipH="1">
              <a:off x="4808" y="801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Rectangle 222"/>
            <p:cNvSpPr>
              <a:spLocks noChangeArrowheads="1"/>
            </p:cNvSpPr>
            <p:nvPr/>
          </p:nvSpPr>
          <p:spPr bwMode="auto">
            <a:xfrm rot="-5400000">
              <a:off x="4674" y="114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pSp>
          <p:nvGrpSpPr>
            <p:cNvPr id="36957" name="Group 224"/>
            <p:cNvGrpSpPr>
              <a:grpSpLocks/>
            </p:cNvGrpSpPr>
            <p:nvPr/>
          </p:nvGrpSpPr>
          <p:grpSpPr bwMode="auto">
            <a:xfrm>
              <a:off x="5146" y="890"/>
              <a:ext cx="181" cy="499"/>
              <a:chOff x="1429" y="3113"/>
              <a:chExt cx="181" cy="499"/>
            </a:xfrm>
          </p:grpSpPr>
          <p:sp>
            <p:nvSpPr>
              <p:cNvPr id="36959" name="AutoShape 225"/>
              <p:cNvSpPr>
                <a:spLocks noChangeArrowheads="1"/>
              </p:cNvSpPr>
              <p:nvPr/>
            </p:nvSpPr>
            <p:spPr bwMode="auto">
              <a:xfrm rot="5400000">
                <a:off x="1338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60" name="Line 226"/>
              <p:cNvSpPr>
                <a:spLocks noChangeShapeType="1"/>
              </p:cNvSpPr>
              <p:nvPr/>
            </p:nvSpPr>
            <p:spPr bwMode="auto">
              <a:xfrm rot="5400000">
                <a:off x="1520" y="3339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61" name="Line 227"/>
              <p:cNvSpPr>
                <a:spLocks noChangeShapeType="1"/>
              </p:cNvSpPr>
              <p:nvPr/>
            </p:nvSpPr>
            <p:spPr bwMode="auto">
              <a:xfrm rot="5400000" flipH="1">
                <a:off x="1452" y="31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58" name="Line 228"/>
            <p:cNvSpPr>
              <a:spLocks noChangeShapeType="1"/>
            </p:cNvSpPr>
            <p:nvPr/>
          </p:nvSpPr>
          <p:spPr bwMode="auto">
            <a:xfrm>
              <a:off x="3459" y="1558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39"/>
          <p:cNvGrpSpPr>
            <a:grpSpLocks/>
          </p:cNvGrpSpPr>
          <p:nvPr/>
        </p:nvGrpSpPr>
        <p:grpSpPr bwMode="auto">
          <a:xfrm>
            <a:off x="3254375" y="3654425"/>
            <a:ext cx="2603500" cy="1277938"/>
            <a:chOff x="934" y="2186"/>
            <a:chExt cx="1640" cy="805"/>
          </a:xfrm>
        </p:grpSpPr>
        <p:sp>
          <p:nvSpPr>
            <p:cNvPr id="36921" name="Line 280"/>
            <p:cNvSpPr>
              <a:spLocks noChangeShapeType="1"/>
            </p:cNvSpPr>
            <p:nvPr/>
          </p:nvSpPr>
          <p:spPr bwMode="auto">
            <a:xfrm>
              <a:off x="973" y="2212"/>
              <a:ext cx="1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282"/>
            <p:cNvSpPr>
              <a:spLocks noChangeShapeType="1"/>
            </p:cNvSpPr>
            <p:nvPr/>
          </p:nvSpPr>
          <p:spPr bwMode="auto">
            <a:xfrm flipH="1">
              <a:off x="1327" y="221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Rectangle 284"/>
            <p:cNvSpPr>
              <a:spLocks noChangeArrowheads="1"/>
            </p:cNvSpPr>
            <p:nvPr/>
          </p:nvSpPr>
          <p:spPr bwMode="auto">
            <a:xfrm rot="-5400000">
              <a:off x="1188" y="255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24" name="Oval 286"/>
            <p:cNvSpPr>
              <a:spLocks noChangeArrowheads="1"/>
            </p:cNvSpPr>
            <p:nvPr/>
          </p:nvSpPr>
          <p:spPr bwMode="auto">
            <a:xfrm>
              <a:off x="934" y="218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25" name="Line 287"/>
            <p:cNvSpPr>
              <a:spLocks noChangeShapeType="1"/>
            </p:cNvSpPr>
            <p:nvPr/>
          </p:nvSpPr>
          <p:spPr bwMode="auto">
            <a:xfrm flipH="1">
              <a:off x="2119" y="2205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Oval 289"/>
            <p:cNvSpPr>
              <a:spLocks noChangeArrowheads="1"/>
            </p:cNvSpPr>
            <p:nvPr/>
          </p:nvSpPr>
          <p:spPr bwMode="auto">
            <a:xfrm>
              <a:off x="938" y="29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27" name="Text Box 291"/>
            <p:cNvSpPr txBox="1">
              <a:spLocks noChangeArrowheads="1"/>
            </p:cNvSpPr>
            <p:nvPr/>
          </p:nvSpPr>
          <p:spPr bwMode="auto">
            <a:xfrm>
              <a:off x="1340" y="247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28" name="Text Box 295"/>
            <p:cNvSpPr txBox="1">
              <a:spLocks noChangeArrowheads="1"/>
            </p:cNvSpPr>
            <p:nvPr/>
          </p:nvSpPr>
          <p:spPr bwMode="auto">
            <a:xfrm>
              <a:off x="2190" y="247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0.5i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29" name="Line 296"/>
            <p:cNvSpPr>
              <a:spLocks noChangeShapeType="1"/>
            </p:cNvSpPr>
            <p:nvPr/>
          </p:nvSpPr>
          <p:spPr bwMode="auto">
            <a:xfrm rot="5400000">
              <a:off x="1282" y="233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Text Box 297"/>
            <p:cNvSpPr txBox="1">
              <a:spLocks noChangeArrowheads="1"/>
            </p:cNvSpPr>
            <p:nvPr/>
          </p:nvSpPr>
          <p:spPr bwMode="auto">
            <a:xfrm>
              <a:off x="1337" y="222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31" name="Line 298"/>
            <p:cNvSpPr>
              <a:spLocks noChangeShapeType="1"/>
            </p:cNvSpPr>
            <p:nvPr/>
          </p:nvSpPr>
          <p:spPr bwMode="auto">
            <a:xfrm flipH="1">
              <a:off x="1739" y="221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Rectangle 299"/>
            <p:cNvSpPr>
              <a:spLocks noChangeArrowheads="1"/>
            </p:cNvSpPr>
            <p:nvPr/>
          </p:nvSpPr>
          <p:spPr bwMode="auto">
            <a:xfrm rot="-5400000">
              <a:off x="1600" y="255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6933" name="Line 302"/>
            <p:cNvSpPr>
              <a:spLocks noChangeShapeType="1"/>
            </p:cNvSpPr>
            <p:nvPr/>
          </p:nvSpPr>
          <p:spPr bwMode="auto">
            <a:xfrm>
              <a:off x="978" y="2972"/>
              <a:ext cx="1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Text Box 303"/>
            <p:cNvSpPr txBox="1">
              <a:spLocks noChangeArrowheads="1"/>
            </p:cNvSpPr>
            <p:nvPr/>
          </p:nvSpPr>
          <p:spPr bwMode="auto">
            <a:xfrm>
              <a:off x="1741" y="247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36935" name="Group 304"/>
            <p:cNvGrpSpPr>
              <a:grpSpLocks/>
            </p:cNvGrpSpPr>
            <p:nvPr/>
          </p:nvGrpSpPr>
          <p:grpSpPr bwMode="auto">
            <a:xfrm>
              <a:off x="2028" y="2286"/>
              <a:ext cx="181" cy="499"/>
              <a:chOff x="1429" y="3113"/>
              <a:chExt cx="181" cy="499"/>
            </a:xfrm>
          </p:grpSpPr>
          <p:sp>
            <p:nvSpPr>
              <p:cNvPr id="36936" name="AutoShape 305"/>
              <p:cNvSpPr>
                <a:spLocks noChangeArrowheads="1"/>
              </p:cNvSpPr>
              <p:nvPr/>
            </p:nvSpPr>
            <p:spPr bwMode="auto">
              <a:xfrm rot="5400000">
                <a:off x="1338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37" name="Line 306"/>
              <p:cNvSpPr>
                <a:spLocks noChangeShapeType="1"/>
              </p:cNvSpPr>
              <p:nvPr/>
            </p:nvSpPr>
            <p:spPr bwMode="auto">
              <a:xfrm rot="5400000">
                <a:off x="1520" y="3339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8" name="Line 307"/>
              <p:cNvSpPr>
                <a:spLocks noChangeShapeType="1"/>
              </p:cNvSpPr>
              <p:nvPr/>
            </p:nvSpPr>
            <p:spPr bwMode="auto">
              <a:xfrm rot="5400000" flipH="1">
                <a:off x="1452" y="31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10"/>
          <p:cNvGrpSpPr>
            <a:grpSpLocks/>
          </p:cNvGrpSpPr>
          <p:nvPr/>
        </p:nvGrpSpPr>
        <p:grpSpPr bwMode="auto">
          <a:xfrm>
            <a:off x="6221413" y="3278188"/>
            <a:ext cx="2651125" cy="1670050"/>
            <a:chOff x="3391" y="1889"/>
            <a:chExt cx="1670" cy="1052"/>
          </a:xfrm>
        </p:grpSpPr>
        <p:sp>
          <p:nvSpPr>
            <p:cNvPr id="36903" name="AutoShape 257"/>
            <p:cNvSpPr>
              <a:spLocks noChangeArrowheads="1"/>
            </p:cNvSpPr>
            <p:nvPr/>
          </p:nvSpPr>
          <p:spPr bwMode="auto">
            <a:xfrm rot="-5400000">
              <a:off x="4520" y="2452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04" name="Line 258"/>
            <p:cNvSpPr>
              <a:spLocks noChangeShapeType="1"/>
            </p:cNvSpPr>
            <p:nvPr/>
          </p:nvSpPr>
          <p:spPr bwMode="auto">
            <a:xfrm flipH="1">
              <a:off x="3784" y="216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Rectangle 260"/>
            <p:cNvSpPr>
              <a:spLocks noChangeArrowheads="1"/>
            </p:cNvSpPr>
            <p:nvPr/>
          </p:nvSpPr>
          <p:spPr bwMode="auto">
            <a:xfrm rot="-5400000">
              <a:off x="3645" y="250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06" name="Text Box 261"/>
            <p:cNvSpPr txBox="1">
              <a:spLocks noChangeArrowheads="1"/>
            </p:cNvSpPr>
            <p:nvPr/>
          </p:nvSpPr>
          <p:spPr bwMode="auto">
            <a:xfrm>
              <a:off x="3932" y="1893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07" name="Oval 262"/>
            <p:cNvSpPr>
              <a:spLocks noChangeArrowheads="1"/>
            </p:cNvSpPr>
            <p:nvPr/>
          </p:nvSpPr>
          <p:spPr bwMode="auto">
            <a:xfrm>
              <a:off x="3391" y="213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08" name="Line 264"/>
            <p:cNvSpPr>
              <a:spLocks noChangeShapeType="1"/>
            </p:cNvSpPr>
            <p:nvPr/>
          </p:nvSpPr>
          <p:spPr bwMode="auto">
            <a:xfrm flipH="1">
              <a:off x="4702" y="2155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Oval 266"/>
            <p:cNvSpPr>
              <a:spLocks noChangeArrowheads="1"/>
            </p:cNvSpPr>
            <p:nvPr/>
          </p:nvSpPr>
          <p:spPr bwMode="auto">
            <a:xfrm>
              <a:off x="3395" y="28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10" name="Text Box 269"/>
            <p:cNvSpPr txBox="1">
              <a:spLocks noChangeArrowheads="1"/>
            </p:cNvSpPr>
            <p:nvPr/>
          </p:nvSpPr>
          <p:spPr bwMode="auto">
            <a:xfrm>
              <a:off x="3809" y="242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11" name="Text Box 271"/>
            <p:cNvSpPr txBox="1">
              <a:spLocks noChangeArrowheads="1"/>
            </p:cNvSpPr>
            <p:nvPr/>
          </p:nvSpPr>
          <p:spPr bwMode="auto">
            <a:xfrm>
              <a:off x="4256" y="188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12" name="Text Box 272"/>
            <p:cNvSpPr txBox="1">
              <a:spLocks noChangeArrowheads="1"/>
            </p:cNvSpPr>
            <p:nvPr/>
          </p:nvSpPr>
          <p:spPr bwMode="auto">
            <a:xfrm>
              <a:off x="4744" y="219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6913" name="Text Box 273"/>
            <p:cNvSpPr txBox="1">
              <a:spLocks noChangeArrowheads="1"/>
            </p:cNvSpPr>
            <p:nvPr/>
          </p:nvSpPr>
          <p:spPr bwMode="auto">
            <a:xfrm>
              <a:off x="4745" y="2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6914" name="Text Box 274"/>
            <p:cNvSpPr txBox="1">
              <a:spLocks noChangeArrowheads="1"/>
            </p:cNvSpPr>
            <p:nvPr/>
          </p:nvSpPr>
          <p:spPr bwMode="auto">
            <a:xfrm>
              <a:off x="4785" y="242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15" name="Line 275"/>
            <p:cNvSpPr>
              <a:spLocks noChangeShapeType="1"/>
            </p:cNvSpPr>
            <p:nvPr/>
          </p:nvSpPr>
          <p:spPr bwMode="auto">
            <a:xfrm rot="5400000">
              <a:off x="3739" y="22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Text Box 276"/>
            <p:cNvSpPr txBox="1">
              <a:spLocks noChangeArrowheads="1"/>
            </p:cNvSpPr>
            <p:nvPr/>
          </p:nvSpPr>
          <p:spPr bwMode="auto">
            <a:xfrm>
              <a:off x="3794" y="21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17" name="Line 308"/>
            <p:cNvSpPr>
              <a:spLocks noChangeShapeType="1"/>
            </p:cNvSpPr>
            <p:nvPr/>
          </p:nvSpPr>
          <p:spPr bwMode="auto">
            <a:xfrm>
              <a:off x="3435" y="2155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Rectangle 259"/>
            <p:cNvSpPr>
              <a:spLocks noChangeArrowheads="1"/>
            </p:cNvSpPr>
            <p:nvPr/>
          </p:nvSpPr>
          <p:spPr bwMode="auto">
            <a:xfrm>
              <a:off x="3905" y="211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19" name="Rectangle 265"/>
            <p:cNvSpPr>
              <a:spLocks noChangeArrowheads="1"/>
            </p:cNvSpPr>
            <p:nvPr/>
          </p:nvSpPr>
          <p:spPr bwMode="auto">
            <a:xfrm>
              <a:off x="4333" y="211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20" name="Line 309"/>
            <p:cNvSpPr>
              <a:spLocks noChangeShapeType="1"/>
            </p:cNvSpPr>
            <p:nvPr/>
          </p:nvSpPr>
          <p:spPr bwMode="auto">
            <a:xfrm>
              <a:off x="3448" y="2916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40"/>
          <p:cNvGrpSpPr>
            <a:grpSpLocks/>
          </p:cNvGrpSpPr>
          <p:nvPr/>
        </p:nvGrpSpPr>
        <p:grpSpPr bwMode="auto">
          <a:xfrm>
            <a:off x="912813" y="3252788"/>
            <a:ext cx="1914525" cy="1674812"/>
            <a:chOff x="41" y="2851"/>
            <a:chExt cx="1206" cy="1055"/>
          </a:xfrm>
        </p:grpSpPr>
        <p:sp>
          <p:nvSpPr>
            <p:cNvPr id="36890" name="AutoShape 334"/>
            <p:cNvSpPr>
              <a:spLocks noChangeArrowheads="1"/>
            </p:cNvSpPr>
            <p:nvPr/>
          </p:nvSpPr>
          <p:spPr bwMode="auto">
            <a:xfrm rot="-5400000">
              <a:off x="748" y="3422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891" name="Oval 315"/>
            <p:cNvSpPr>
              <a:spLocks noChangeArrowheads="1"/>
            </p:cNvSpPr>
            <p:nvPr/>
          </p:nvSpPr>
          <p:spPr bwMode="auto">
            <a:xfrm>
              <a:off x="102" y="3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892" name="Line 316"/>
            <p:cNvSpPr>
              <a:spLocks noChangeShapeType="1"/>
            </p:cNvSpPr>
            <p:nvPr/>
          </p:nvSpPr>
          <p:spPr bwMode="auto">
            <a:xfrm flipH="1">
              <a:off x="930" y="3128"/>
              <a:ext cx="1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Text Box 319"/>
            <p:cNvSpPr txBox="1">
              <a:spLocks noChangeArrowheads="1"/>
            </p:cNvSpPr>
            <p:nvPr/>
          </p:nvSpPr>
          <p:spPr bwMode="auto">
            <a:xfrm>
              <a:off x="1043" y="340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94" name="Text Box 325"/>
            <p:cNvSpPr txBox="1">
              <a:spLocks noChangeArrowheads="1"/>
            </p:cNvSpPr>
            <p:nvPr/>
          </p:nvSpPr>
          <p:spPr bwMode="auto">
            <a:xfrm>
              <a:off x="457" y="285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895" name="Line 331"/>
            <p:cNvSpPr>
              <a:spLocks noChangeShapeType="1"/>
            </p:cNvSpPr>
            <p:nvPr/>
          </p:nvSpPr>
          <p:spPr bwMode="auto">
            <a:xfrm>
              <a:off x="141" y="3128"/>
              <a:ext cx="7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Oval 332"/>
            <p:cNvSpPr>
              <a:spLocks noChangeArrowheads="1"/>
            </p:cNvSpPr>
            <p:nvPr/>
          </p:nvSpPr>
          <p:spPr bwMode="auto">
            <a:xfrm>
              <a:off x="94" y="386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897" name="Line 333"/>
            <p:cNvSpPr>
              <a:spLocks noChangeShapeType="1"/>
            </p:cNvSpPr>
            <p:nvPr/>
          </p:nvSpPr>
          <p:spPr bwMode="auto">
            <a:xfrm>
              <a:off x="133" y="3882"/>
              <a:ext cx="7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Text Box 335"/>
            <p:cNvSpPr txBox="1">
              <a:spLocks noChangeArrowheads="1"/>
            </p:cNvSpPr>
            <p:nvPr/>
          </p:nvSpPr>
          <p:spPr bwMode="auto">
            <a:xfrm>
              <a:off x="960" y="31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6899" name="Text Box 336"/>
            <p:cNvSpPr txBox="1">
              <a:spLocks noChangeArrowheads="1"/>
            </p:cNvSpPr>
            <p:nvPr/>
          </p:nvSpPr>
          <p:spPr bwMode="auto">
            <a:xfrm>
              <a:off x="968" y="3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6900" name="Rectangle 330"/>
            <p:cNvSpPr>
              <a:spLocks noChangeArrowheads="1"/>
            </p:cNvSpPr>
            <p:nvPr/>
          </p:nvSpPr>
          <p:spPr bwMode="auto">
            <a:xfrm>
              <a:off x="442" y="30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901" name="Line 337"/>
            <p:cNvSpPr>
              <a:spLocks noChangeShapeType="1"/>
            </p:cNvSpPr>
            <p:nvPr/>
          </p:nvSpPr>
          <p:spPr bwMode="auto">
            <a:xfrm>
              <a:off x="240" y="312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Text Box 338"/>
            <p:cNvSpPr txBox="1">
              <a:spLocks noChangeArrowheads="1"/>
            </p:cNvSpPr>
            <p:nvPr/>
          </p:nvSpPr>
          <p:spPr bwMode="auto">
            <a:xfrm>
              <a:off x="41" y="2851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/2</a:t>
              </a:r>
            </a:p>
          </p:txBody>
        </p:sp>
      </p:grpSp>
      <p:sp>
        <p:nvSpPr>
          <p:cNvPr id="114005" name="Rectangle 341"/>
          <p:cNvSpPr>
            <a:spLocks noChangeArrowheads="1"/>
          </p:cNvSpPr>
          <p:nvPr/>
        </p:nvSpPr>
        <p:spPr bwMode="auto">
          <a:xfrm>
            <a:off x="3598863" y="5676900"/>
            <a:ext cx="2522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则电阻值为：</a:t>
            </a:r>
          </a:p>
        </p:txBody>
      </p:sp>
      <p:sp>
        <p:nvSpPr>
          <p:cNvPr id="114006" name="Rectangle 342"/>
          <p:cNvSpPr>
            <a:spLocks noChangeArrowheads="1"/>
          </p:cNvSpPr>
          <p:nvPr/>
        </p:nvSpPr>
        <p:spPr bwMode="auto">
          <a:xfrm>
            <a:off x="3586163" y="62103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4//4//(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8)=8/3(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007" name="Oval 343"/>
          <p:cNvSpPr>
            <a:spLocks noChangeArrowheads="1"/>
          </p:cNvSpPr>
          <p:nvPr/>
        </p:nvSpPr>
        <p:spPr bwMode="auto">
          <a:xfrm>
            <a:off x="4933950" y="3581400"/>
            <a:ext cx="904875" cy="14287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008" name="AutoShape 344"/>
          <p:cNvSpPr>
            <a:spLocks noChangeArrowheads="1"/>
          </p:cNvSpPr>
          <p:nvPr/>
        </p:nvSpPr>
        <p:spPr bwMode="auto">
          <a:xfrm rot="8100000">
            <a:off x="4833938" y="4979988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009" name="Rectangle 345"/>
          <p:cNvSpPr>
            <a:spLocks noChangeArrowheads="1"/>
          </p:cNvSpPr>
          <p:nvPr/>
        </p:nvSpPr>
        <p:spPr bwMode="auto">
          <a:xfrm>
            <a:off x="3619500" y="51816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8(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010" name="Rectangle 346"/>
          <p:cNvSpPr>
            <a:spLocks noChangeArrowheads="1"/>
          </p:cNvSpPr>
          <p:nvPr/>
        </p:nvSpPr>
        <p:spPr bwMode="auto">
          <a:xfrm>
            <a:off x="2767013" y="3713163"/>
            <a:ext cx="858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或：</a:t>
            </a:r>
          </a:p>
        </p:txBody>
      </p:sp>
      <p:sp>
        <p:nvSpPr>
          <p:cNvPr id="114011" name="Oval 347"/>
          <p:cNvSpPr>
            <a:spLocks noChangeArrowheads="1"/>
          </p:cNvSpPr>
          <p:nvPr/>
        </p:nvSpPr>
        <p:spPr bwMode="auto">
          <a:xfrm>
            <a:off x="1990725" y="3581400"/>
            <a:ext cx="750888" cy="13906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012" name="AutoShape 348"/>
          <p:cNvSpPr>
            <a:spLocks noChangeArrowheads="1"/>
          </p:cNvSpPr>
          <p:nvPr/>
        </p:nvSpPr>
        <p:spPr bwMode="auto">
          <a:xfrm rot="8100000">
            <a:off x="1887538" y="4986338"/>
            <a:ext cx="342900" cy="203200"/>
          </a:xfrm>
          <a:prstGeom prst="rightArrow">
            <a:avLst>
              <a:gd name="adj1" fmla="val 50000"/>
              <a:gd name="adj2" fmla="val 4218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013" name="Rectangle 349"/>
          <p:cNvSpPr>
            <a:spLocks noChangeArrowheads="1"/>
          </p:cNvSpPr>
          <p:nvPr/>
        </p:nvSpPr>
        <p:spPr bwMode="auto">
          <a:xfrm>
            <a:off x="827088" y="5187950"/>
            <a:ext cx="204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2/3(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014" name="Rectangle 350"/>
          <p:cNvSpPr>
            <a:spLocks noChangeArrowheads="1"/>
          </p:cNvSpPr>
          <p:nvPr/>
        </p:nvSpPr>
        <p:spPr bwMode="auto">
          <a:xfrm>
            <a:off x="804863" y="5664200"/>
            <a:ext cx="2522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则电阻值为：</a:t>
            </a:r>
          </a:p>
        </p:txBody>
      </p:sp>
      <p:sp>
        <p:nvSpPr>
          <p:cNvPr id="114015" name="Rectangle 351"/>
          <p:cNvSpPr>
            <a:spLocks noChangeArrowheads="1"/>
          </p:cNvSpPr>
          <p:nvPr/>
        </p:nvSpPr>
        <p:spPr bwMode="auto">
          <a:xfrm>
            <a:off x="792163" y="6216650"/>
            <a:ext cx="283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2/3+2=8/3(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016" name="Oval 352"/>
          <p:cNvSpPr>
            <a:spLocks noChangeArrowheads="1"/>
          </p:cNvSpPr>
          <p:nvPr/>
        </p:nvSpPr>
        <p:spPr bwMode="auto">
          <a:xfrm>
            <a:off x="6675438" y="1123950"/>
            <a:ext cx="2082800" cy="187483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017" name="Oval 353"/>
          <p:cNvSpPr>
            <a:spLocks noChangeArrowheads="1"/>
          </p:cNvSpPr>
          <p:nvPr/>
        </p:nvSpPr>
        <p:spPr bwMode="auto">
          <a:xfrm>
            <a:off x="7529513" y="3429000"/>
            <a:ext cx="1343025" cy="16859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712" grpId="0" animBg="1"/>
      <p:bldP spid="113793" grpId="0" animBg="1"/>
      <p:bldP spid="113830" grpId="0" animBg="1"/>
      <p:bldP spid="113831" grpId="0" animBg="1"/>
      <p:bldP spid="114005" grpId="0"/>
      <p:bldP spid="114006" grpId="0"/>
      <p:bldP spid="114007" grpId="0" animBg="1"/>
      <p:bldP spid="114008" grpId="0" animBg="1"/>
      <p:bldP spid="114009" grpId="0"/>
      <p:bldP spid="114010" grpId="0"/>
      <p:bldP spid="114011" grpId="0" animBg="1"/>
      <p:bldP spid="114012" grpId="0" animBg="1"/>
      <p:bldP spid="114013" grpId="0"/>
      <p:bldP spid="114014" grpId="0"/>
      <p:bldP spid="114015" grpId="0"/>
      <p:bldP spid="114016" grpId="0" animBg="1"/>
      <p:bldP spid="1140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60375" y="466725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例：求如图所示电路的输入电阻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3562350" y="5913438"/>
            <a:ext cx="595313" cy="266700"/>
          </a:xfrm>
          <a:prstGeom prst="rightArrow">
            <a:avLst>
              <a:gd name="adj1" fmla="val 50000"/>
              <a:gd name="adj2" fmla="val 558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799" name="Rectangle 111"/>
          <p:cNvSpPr>
            <a:spLocks noChangeArrowheads="1"/>
          </p:cNvSpPr>
          <p:nvPr/>
        </p:nvSpPr>
        <p:spPr bwMode="auto">
          <a:xfrm>
            <a:off x="5849938" y="1222375"/>
            <a:ext cx="2522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KVL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方程</a:t>
            </a:r>
          </a:p>
        </p:txBody>
      </p:sp>
      <p:sp>
        <p:nvSpPr>
          <p:cNvPr id="114800" name="Rectangle 112"/>
          <p:cNvSpPr>
            <a:spLocks noChangeArrowheads="1"/>
          </p:cNvSpPr>
          <p:nvPr/>
        </p:nvSpPr>
        <p:spPr bwMode="auto">
          <a:xfrm>
            <a:off x="3797300" y="3827463"/>
            <a:ext cx="490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6//(2+5//(-2.5))=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801" name="Oval 113"/>
          <p:cNvSpPr>
            <a:spLocks noChangeArrowheads="1"/>
          </p:cNvSpPr>
          <p:nvPr/>
        </p:nvSpPr>
        <p:spPr bwMode="auto">
          <a:xfrm>
            <a:off x="2425700" y="5141913"/>
            <a:ext cx="1074738" cy="173513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805" name="Oval 117"/>
          <p:cNvSpPr>
            <a:spLocks noChangeArrowheads="1"/>
          </p:cNvSpPr>
          <p:nvPr/>
        </p:nvSpPr>
        <p:spPr bwMode="auto">
          <a:xfrm>
            <a:off x="2782888" y="1260475"/>
            <a:ext cx="750887" cy="13906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808" name="Rectangle 120"/>
          <p:cNvSpPr>
            <a:spLocks noChangeArrowheads="1"/>
          </p:cNvSpPr>
          <p:nvPr/>
        </p:nvSpPr>
        <p:spPr bwMode="auto">
          <a:xfrm>
            <a:off x="4819650" y="1755775"/>
            <a:ext cx="412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(I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114809" name="Rectangle 121"/>
          <p:cNvSpPr>
            <a:spLocks noChangeArrowheads="1"/>
          </p:cNvSpPr>
          <p:nvPr/>
        </p:nvSpPr>
        <p:spPr bwMode="auto">
          <a:xfrm>
            <a:off x="5505450" y="2263775"/>
            <a:ext cx="283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/I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4810" name="Oval 122"/>
          <p:cNvSpPr>
            <a:spLocks noChangeArrowheads="1"/>
          </p:cNvSpPr>
          <p:nvPr/>
        </p:nvSpPr>
        <p:spPr bwMode="auto">
          <a:xfrm>
            <a:off x="2759075" y="1184275"/>
            <a:ext cx="1627188" cy="15367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7899" name="Line 32"/>
          <p:cNvSpPr>
            <a:spLocks noChangeShapeType="1"/>
          </p:cNvSpPr>
          <p:nvPr/>
        </p:nvSpPr>
        <p:spPr bwMode="auto">
          <a:xfrm flipV="1">
            <a:off x="1447800" y="21399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33"/>
          <p:cNvSpPr>
            <a:spLocks noChangeShapeType="1"/>
          </p:cNvSpPr>
          <p:nvPr/>
        </p:nvSpPr>
        <p:spPr bwMode="auto">
          <a:xfrm>
            <a:off x="1447800" y="2139950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Text Box 34"/>
          <p:cNvSpPr txBox="1">
            <a:spLocks noChangeArrowheads="1"/>
          </p:cNvSpPr>
          <p:nvPr/>
        </p:nvSpPr>
        <p:spPr bwMode="auto">
          <a:xfrm>
            <a:off x="1404938" y="17446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baseline="-25000">
                <a:ea typeface="楷体_GB2312" pitchFamily="49" charset="-122"/>
              </a:rPr>
              <a:t>in</a:t>
            </a:r>
          </a:p>
        </p:txBody>
      </p:sp>
      <p:grpSp>
        <p:nvGrpSpPr>
          <p:cNvPr id="37902" name="Group 203"/>
          <p:cNvGrpSpPr>
            <a:grpSpLocks/>
          </p:cNvGrpSpPr>
          <p:nvPr/>
        </p:nvGrpSpPr>
        <p:grpSpPr bwMode="auto">
          <a:xfrm>
            <a:off x="1606550" y="933450"/>
            <a:ext cx="2741613" cy="1654175"/>
            <a:chOff x="940" y="452"/>
            <a:chExt cx="1727" cy="1042"/>
          </a:xfrm>
        </p:grpSpPr>
        <p:sp>
          <p:nvSpPr>
            <p:cNvPr id="37977" name="Text Box 129"/>
            <p:cNvSpPr txBox="1">
              <a:spLocks noChangeArrowheads="1"/>
            </p:cNvSpPr>
            <p:nvPr/>
          </p:nvSpPr>
          <p:spPr bwMode="auto">
            <a:xfrm>
              <a:off x="2368" y="993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78" name="Line 11"/>
            <p:cNvSpPr>
              <a:spLocks noChangeShapeType="1"/>
            </p:cNvSpPr>
            <p:nvPr/>
          </p:nvSpPr>
          <p:spPr bwMode="auto">
            <a:xfrm>
              <a:off x="979" y="715"/>
              <a:ext cx="1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Line 13"/>
            <p:cNvSpPr>
              <a:spLocks noChangeShapeType="1"/>
            </p:cNvSpPr>
            <p:nvPr/>
          </p:nvSpPr>
          <p:spPr bwMode="auto">
            <a:xfrm flipH="1">
              <a:off x="1333" y="715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Rectangle 14"/>
            <p:cNvSpPr>
              <a:spLocks noChangeArrowheads="1"/>
            </p:cNvSpPr>
            <p:nvPr/>
          </p:nvSpPr>
          <p:spPr bwMode="auto">
            <a:xfrm>
              <a:off x="1496" y="6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81" name="Rectangle 15"/>
            <p:cNvSpPr>
              <a:spLocks noChangeArrowheads="1"/>
            </p:cNvSpPr>
            <p:nvPr/>
          </p:nvSpPr>
          <p:spPr bwMode="auto">
            <a:xfrm rot="-5400000">
              <a:off x="1194" y="10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82" name="Text Box 16"/>
            <p:cNvSpPr txBox="1">
              <a:spLocks noChangeArrowheads="1"/>
            </p:cNvSpPr>
            <p:nvPr/>
          </p:nvSpPr>
          <p:spPr bwMode="auto">
            <a:xfrm>
              <a:off x="1589" y="45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83" name="Oval 17"/>
            <p:cNvSpPr>
              <a:spLocks noChangeArrowheads="1"/>
            </p:cNvSpPr>
            <p:nvPr/>
          </p:nvSpPr>
          <p:spPr bwMode="auto">
            <a:xfrm>
              <a:off x="940" y="6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84" name="Line 18"/>
            <p:cNvSpPr>
              <a:spLocks noChangeShapeType="1"/>
            </p:cNvSpPr>
            <p:nvPr/>
          </p:nvSpPr>
          <p:spPr bwMode="auto">
            <a:xfrm flipH="1">
              <a:off x="1898" y="71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Line 19"/>
            <p:cNvSpPr>
              <a:spLocks noChangeShapeType="1"/>
            </p:cNvSpPr>
            <p:nvPr/>
          </p:nvSpPr>
          <p:spPr bwMode="auto">
            <a:xfrm flipH="1">
              <a:off x="2347" y="70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Oval 21"/>
            <p:cNvSpPr>
              <a:spLocks noChangeArrowheads="1"/>
            </p:cNvSpPr>
            <p:nvPr/>
          </p:nvSpPr>
          <p:spPr bwMode="auto">
            <a:xfrm>
              <a:off x="944" y="144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87" name="Line 22"/>
            <p:cNvSpPr>
              <a:spLocks noChangeShapeType="1"/>
            </p:cNvSpPr>
            <p:nvPr/>
          </p:nvSpPr>
          <p:spPr bwMode="auto">
            <a:xfrm>
              <a:off x="983" y="1475"/>
              <a:ext cx="13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Text Box 24"/>
            <p:cNvSpPr txBox="1">
              <a:spLocks noChangeArrowheads="1"/>
            </p:cNvSpPr>
            <p:nvPr/>
          </p:nvSpPr>
          <p:spPr bwMode="auto">
            <a:xfrm>
              <a:off x="1358" y="98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89" name="Text Box 31"/>
            <p:cNvSpPr txBox="1">
              <a:spLocks noChangeArrowheads="1"/>
            </p:cNvSpPr>
            <p:nvPr/>
          </p:nvSpPr>
          <p:spPr bwMode="auto">
            <a:xfrm>
              <a:off x="1972" y="100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2i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grpSp>
          <p:nvGrpSpPr>
            <p:cNvPr id="37990" name="Group 124"/>
            <p:cNvGrpSpPr>
              <a:grpSpLocks/>
            </p:cNvGrpSpPr>
            <p:nvPr/>
          </p:nvGrpSpPr>
          <p:grpSpPr bwMode="auto">
            <a:xfrm>
              <a:off x="1807" y="934"/>
              <a:ext cx="181" cy="500"/>
              <a:chOff x="2064" y="3249"/>
              <a:chExt cx="181" cy="500"/>
            </a:xfrm>
          </p:grpSpPr>
          <p:sp>
            <p:nvSpPr>
              <p:cNvPr id="37994" name="AutoShape 125"/>
              <p:cNvSpPr>
                <a:spLocks noChangeArrowheads="1"/>
              </p:cNvSpPr>
              <p:nvPr/>
            </p:nvSpPr>
            <p:spPr bwMode="auto">
              <a:xfrm rot="-5400000">
                <a:off x="1973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>
                  <a:spcBef>
                    <a:spcPct val="50000"/>
                  </a:spcBef>
                </a:pPr>
                <a:endParaRPr lang="zh-CN" altLang="en-US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7995" name="Line 126"/>
              <p:cNvSpPr>
                <a:spLocks noChangeShapeType="1"/>
              </p:cNvSpPr>
              <p:nvPr/>
            </p:nvSpPr>
            <p:spPr bwMode="auto">
              <a:xfrm rot="-5400000">
                <a:off x="2155" y="3341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6" name="Line 127"/>
              <p:cNvSpPr>
                <a:spLocks noChangeShapeType="1"/>
              </p:cNvSpPr>
              <p:nvPr/>
            </p:nvSpPr>
            <p:spPr bwMode="auto">
              <a:xfrm rot="16200000" flipH="1">
                <a:off x="2087" y="36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91" name="Rectangle 128"/>
            <p:cNvSpPr>
              <a:spLocks noChangeArrowheads="1"/>
            </p:cNvSpPr>
            <p:nvPr/>
          </p:nvSpPr>
          <p:spPr bwMode="auto">
            <a:xfrm rot="-5400000">
              <a:off x="2208" y="106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92" name="Line 130"/>
            <p:cNvSpPr>
              <a:spLocks noChangeShapeType="1"/>
            </p:cNvSpPr>
            <p:nvPr/>
          </p:nvSpPr>
          <p:spPr bwMode="auto">
            <a:xfrm rot="-5400000">
              <a:off x="2301" y="8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Text Box 131"/>
            <p:cNvSpPr txBox="1">
              <a:spLocks noChangeArrowheads="1"/>
            </p:cNvSpPr>
            <p:nvPr/>
          </p:nvSpPr>
          <p:spPr bwMode="auto">
            <a:xfrm>
              <a:off x="2365" y="72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endParaRPr lang="en-US" altLang="zh-CN" sz="1800" i="1" baseline="-25000">
                <a:ea typeface="楷体_GB2312" pitchFamily="49" charset="-122"/>
              </a:endParaRPr>
            </a:p>
          </p:txBody>
        </p:sp>
      </p:grpSp>
      <p:sp>
        <p:nvSpPr>
          <p:cNvPr id="114820" name="Rectangle 132"/>
          <p:cNvSpPr>
            <a:spLocks noChangeArrowheads="1"/>
          </p:cNvSpPr>
          <p:nvPr/>
        </p:nvSpPr>
        <p:spPr bwMode="auto">
          <a:xfrm>
            <a:off x="4521200" y="1220788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解法一：</a:t>
            </a:r>
          </a:p>
        </p:txBody>
      </p:sp>
      <p:sp>
        <p:nvSpPr>
          <p:cNvPr id="114821" name="AutoShape 133"/>
          <p:cNvSpPr>
            <a:spLocks noChangeArrowheads="1"/>
          </p:cNvSpPr>
          <p:nvPr/>
        </p:nvSpPr>
        <p:spPr bwMode="auto">
          <a:xfrm>
            <a:off x="4727575" y="2359025"/>
            <a:ext cx="595313" cy="266700"/>
          </a:xfrm>
          <a:prstGeom prst="rightArrow">
            <a:avLst>
              <a:gd name="adj1" fmla="val 50000"/>
              <a:gd name="adj2" fmla="val 5580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822" name="Rectangle 134"/>
          <p:cNvSpPr>
            <a:spLocks noChangeArrowheads="1"/>
          </p:cNvSpPr>
          <p:nvPr/>
        </p:nvSpPr>
        <p:spPr bwMode="auto">
          <a:xfrm>
            <a:off x="693738" y="2768600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解法二：</a:t>
            </a:r>
          </a:p>
        </p:txBody>
      </p:sp>
      <p:sp>
        <p:nvSpPr>
          <p:cNvPr id="114823" name="AutoShape 135"/>
          <p:cNvSpPr>
            <a:spLocks noChangeArrowheads="1"/>
          </p:cNvSpPr>
          <p:nvPr/>
        </p:nvSpPr>
        <p:spPr bwMode="auto">
          <a:xfrm rot="5400000">
            <a:off x="2613025" y="2905125"/>
            <a:ext cx="514350" cy="203200"/>
          </a:xfrm>
          <a:prstGeom prst="rightArrow">
            <a:avLst>
              <a:gd name="adj1" fmla="val 50000"/>
              <a:gd name="adj2" fmla="val 6328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zh-CN" b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930275" y="5008563"/>
            <a:ext cx="2670175" cy="1711325"/>
            <a:chOff x="677" y="1970"/>
            <a:chExt cx="1682" cy="1078"/>
          </a:xfrm>
        </p:grpSpPr>
        <p:sp>
          <p:nvSpPr>
            <p:cNvPr id="37957" name="AutoShape 79"/>
            <p:cNvSpPr>
              <a:spLocks noChangeArrowheads="1"/>
            </p:cNvSpPr>
            <p:nvPr/>
          </p:nvSpPr>
          <p:spPr bwMode="auto">
            <a:xfrm rot="-5400000">
              <a:off x="1806" y="2559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58" name="Line 80"/>
            <p:cNvSpPr>
              <a:spLocks noChangeShapeType="1"/>
            </p:cNvSpPr>
            <p:nvPr/>
          </p:nvSpPr>
          <p:spPr bwMode="auto">
            <a:xfrm flipH="1">
              <a:off x="1070" y="2269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Rectangle 81"/>
            <p:cNvSpPr>
              <a:spLocks noChangeArrowheads="1"/>
            </p:cNvSpPr>
            <p:nvPr/>
          </p:nvSpPr>
          <p:spPr bwMode="auto">
            <a:xfrm rot="-5400000">
              <a:off x="931" y="26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0" name="Text Box 82"/>
            <p:cNvSpPr txBox="1">
              <a:spLocks noChangeArrowheads="1"/>
            </p:cNvSpPr>
            <p:nvPr/>
          </p:nvSpPr>
          <p:spPr bwMode="auto">
            <a:xfrm>
              <a:off x="1170" y="20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1" name="Oval 83"/>
            <p:cNvSpPr>
              <a:spLocks noChangeArrowheads="1"/>
            </p:cNvSpPr>
            <p:nvPr/>
          </p:nvSpPr>
          <p:spPr bwMode="auto">
            <a:xfrm>
              <a:off x="677" y="22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2" name="Line 84"/>
            <p:cNvSpPr>
              <a:spLocks noChangeShapeType="1"/>
            </p:cNvSpPr>
            <p:nvPr/>
          </p:nvSpPr>
          <p:spPr bwMode="auto">
            <a:xfrm flipH="1">
              <a:off x="1988" y="226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Oval 85"/>
            <p:cNvSpPr>
              <a:spLocks noChangeArrowheads="1"/>
            </p:cNvSpPr>
            <p:nvPr/>
          </p:nvSpPr>
          <p:spPr bwMode="auto">
            <a:xfrm>
              <a:off x="681" y="30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4" name="Text Box 86"/>
            <p:cNvSpPr txBox="1">
              <a:spLocks noChangeArrowheads="1"/>
            </p:cNvSpPr>
            <p:nvPr/>
          </p:nvSpPr>
          <p:spPr bwMode="auto">
            <a:xfrm>
              <a:off x="1095" y="253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5" name="Text Box 87"/>
            <p:cNvSpPr txBox="1">
              <a:spLocks noChangeArrowheads="1"/>
            </p:cNvSpPr>
            <p:nvPr/>
          </p:nvSpPr>
          <p:spPr bwMode="auto">
            <a:xfrm>
              <a:off x="1650" y="1996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6" name="Text Box 88"/>
            <p:cNvSpPr txBox="1">
              <a:spLocks noChangeArrowheads="1"/>
            </p:cNvSpPr>
            <p:nvPr/>
          </p:nvSpPr>
          <p:spPr bwMode="auto">
            <a:xfrm>
              <a:off x="2030" y="27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7967" name="Text Box 89"/>
            <p:cNvSpPr txBox="1">
              <a:spLocks noChangeArrowheads="1"/>
            </p:cNvSpPr>
            <p:nvPr/>
          </p:nvSpPr>
          <p:spPr bwMode="auto">
            <a:xfrm>
              <a:off x="2058" y="21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7968" name="Text Box 90"/>
            <p:cNvSpPr txBox="1">
              <a:spLocks noChangeArrowheads="1"/>
            </p:cNvSpPr>
            <p:nvPr/>
          </p:nvSpPr>
          <p:spPr bwMode="auto">
            <a:xfrm>
              <a:off x="2059" y="253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10i</a:t>
              </a:r>
              <a:endParaRPr lang="en-US" altLang="zh-CN" sz="1800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69" name="Line 91"/>
            <p:cNvSpPr>
              <a:spLocks noChangeShapeType="1"/>
            </p:cNvSpPr>
            <p:nvPr/>
          </p:nvSpPr>
          <p:spPr bwMode="auto">
            <a:xfrm rot="5400000">
              <a:off x="1025" y="239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Text Box 92"/>
            <p:cNvSpPr txBox="1">
              <a:spLocks noChangeArrowheads="1"/>
            </p:cNvSpPr>
            <p:nvPr/>
          </p:nvSpPr>
          <p:spPr bwMode="auto">
            <a:xfrm>
              <a:off x="1080" y="228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71" name="Line 93"/>
            <p:cNvSpPr>
              <a:spLocks noChangeShapeType="1"/>
            </p:cNvSpPr>
            <p:nvPr/>
          </p:nvSpPr>
          <p:spPr bwMode="auto">
            <a:xfrm>
              <a:off x="721" y="2262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Rectangle 94"/>
            <p:cNvSpPr>
              <a:spLocks noChangeArrowheads="1"/>
            </p:cNvSpPr>
            <p:nvPr/>
          </p:nvSpPr>
          <p:spPr bwMode="auto">
            <a:xfrm>
              <a:off x="1191" y="22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73" name="Rectangle 95"/>
            <p:cNvSpPr>
              <a:spLocks noChangeArrowheads="1"/>
            </p:cNvSpPr>
            <p:nvPr/>
          </p:nvSpPr>
          <p:spPr bwMode="auto">
            <a:xfrm>
              <a:off x="1655" y="22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74" name="Line 96"/>
            <p:cNvSpPr>
              <a:spLocks noChangeShapeType="1"/>
            </p:cNvSpPr>
            <p:nvPr/>
          </p:nvSpPr>
          <p:spPr bwMode="auto">
            <a:xfrm>
              <a:off x="734" y="3023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Line 109"/>
            <p:cNvSpPr>
              <a:spLocks noChangeShapeType="1"/>
            </p:cNvSpPr>
            <p:nvPr/>
          </p:nvSpPr>
          <p:spPr bwMode="auto">
            <a:xfrm>
              <a:off x="1517" y="22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Text Box 137"/>
            <p:cNvSpPr txBox="1">
              <a:spLocks noChangeArrowheads="1"/>
            </p:cNvSpPr>
            <p:nvPr/>
          </p:nvSpPr>
          <p:spPr bwMode="auto">
            <a:xfrm>
              <a:off x="1476" y="197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189"/>
          <p:cNvGrpSpPr>
            <a:grpSpLocks/>
          </p:cNvGrpSpPr>
          <p:nvPr/>
        </p:nvGrpSpPr>
        <p:grpSpPr bwMode="auto">
          <a:xfrm>
            <a:off x="908050" y="3043238"/>
            <a:ext cx="2749550" cy="1681162"/>
            <a:chOff x="644" y="1845"/>
            <a:chExt cx="1732" cy="1059"/>
          </a:xfrm>
        </p:grpSpPr>
        <p:sp>
          <p:nvSpPr>
            <p:cNvPr id="37942" name="Line 138"/>
            <p:cNvSpPr>
              <a:spLocks noChangeShapeType="1"/>
            </p:cNvSpPr>
            <p:nvPr/>
          </p:nvSpPr>
          <p:spPr bwMode="auto">
            <a:xfrm>
              <a:off x="683" y="2125"/>
              <a:ext cx="1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39"/>
            <p:cNvSpPr>
              <a:spLocks noChangeShapeType="1"/>
            </p:cNvSpPr>
            <p:nvPr/>
          </p:nvSpPr>
          <p:spPr bwMode="auto">
            <a:xfrm flipH="1">
              <a:off x="1037" y="2125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140"/>
            <p:cNvSpPr>
              <a:spLocks noChangeArrowheads="1"/>
            </p:cNvSpPr>
            <p:nvPr/>
          </p:nvSpPr>
          <p:spPr bwMode="auto">
            <a:xfrm>
              <a:off x="1200" y="20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45" name="Rectangle 141"/>
            <p:cNvSpPr>
              <a:spLocks noChangeArrowheads="1"/>
            </p:cNvSpPr>
            <p:nvPr/>
          </p:nvSpPr>
          <p:spPr bwMode="auto">
            <a:xfrm rot="-5400000">
              <a:off x="898" y="24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46" name="Oval 142"/>
            <p:cNvSpPr>
              <a:spLocks noChangeArrowheads="1"/>
            </p:cNvSpPr>
            <p:nvPr/>
          </p:nvSpPr>
          <p:spPr bwMode="auto">
            <a:xfrm>
              <a:off x="644" y="20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47" name="Line 143"/>
            <p:cNvSpPr>
              <a:spLocks noChangeShapeType="1"/>
            </p:cNvSpPr>
            <p:nvPr/>
          </p:nvSpPr>
          <p:spPr bwMode="auto">
            <a:xfrm flipH="1">
              <a:off x="1602" y="212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144"/>
            <p:cNvSpPr>
              <a:spLocks noChangeShapeType="1"/>
            </p:cNvSpPr>
            <p:nvPr/>
          </p:nvSpPr>
          <p:spPr bwMode="auto">
            <a:xfrm flipH="1">
              <a:off x="2051" y="211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Oval 145"/>
            <p:cNvSpPr>
              <a:spLocks noChangeArrowheads="1"/>
            </p:cNvSpPr>
            <p:nvPr/>
          </p:nvSpPr>
          <p:spPr bwMode="auto">
            <a:xfrm>
              <a:off x="648" y="28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50" name="Line 146"/>
            <p:cNvSpPr>
              <a:spLocks noChangeShapeType="1"/>
            </p:cNvSpPr>
            <p:nvPr/>
          </p:nvSpPr>
          <p:spPr bwMode="auto">
            <a:xfrm>
              <a:off x="687" y="2885"/>
              <a:ext cx="13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Text Box 147"/>
            <p:cNvSpPr txBox="1">
              <a:spLocks noChangeArrowheads="1"/>
            </p:cNvSpPr>
            <p:nvPr/>
          </p:nvSpPr>
          <p:spPr bwMode="auto">
            <a:xfrm>
              <a:off x="1062" y="239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52" name="Rectangle 156"/>
            <p:cNvSpPr>
              <a:spLocks noChangeArrowheads="1"/>
            </p:cNvSpPr>
            <p:nvPr/>
          </p:nvSpPr>
          <p:spPr bwMode="auto">
            <a:xfrm rot="-5400000">
              <a:off x="1912" y="24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53" name="Rectangle 160"/>
            <p:cNvSpPr>
              <a:spLocks noChangeArrowheads="1"/>
            </p:cNvSpPr>
            <p:nvPr/>
          </p:nvSpPr>
          <p:spPr bwMode="auto">
            <a:xfrm rot="-5400000">
              <a:off x="1462" y="247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54" name="Text Box 161"/>
            <p:cNvSpPr txBox="1">
              <a:spLocks noChangeArrowheads="1"/>
            </p:cNvSpPr>
            <p:nvPr/>
          </p:nvSpPr>
          <p:spPr bwMode="auto">
            <a:xfrm>
              <a:off x="1190" y="184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55" name="Text Box 162"/>
            <p:cNvSpPr txBox="1">
              <a:spLocks noChangeArrowheads="1"/>
            </p:cNvSpPr>
            <p:nvPr/>
          </p:nvSpPr>
          <p:spPr bwMode="auto">
            <a:xfrm>
              <a:off x="2077" y="238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56" name="Text Box 163"/>
            <p:cNvSpPr txBox="1">
              <a:spLocks noChangeArrowheads="1"/>
            </p:cNvSpPr>
            <p:nvPr/>
          </p:nvSpPr>
          <p:spPr bwMode="auto">
            <a:xfrm>
              <a:off x="1408" y="2168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1800">
                  <a:ea typeface="楷体_GB2312" pitchFamily="49" charset="-122"/>
                </a:rPr>
                <a:t>－</a:t>
              </a:r>
              <a:r>
                <a:rPr lang="en-US" altLang="zh-CN" sz="1800">
                  <a:ea typeface="楷体_GB2312" pitchFamily="49" charset="-122"/>
                </a:rPr>
                <a:t>2.5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14852" name="Rectangle 164"/>
          <p:cNvSpPr>
            <a:spLocks noChangeArrowheads="1"/>
          </p:cNvSpPr>
          <p:nvPr/>
        </p:nvSpPr>
        <p:spPr bwMode="auto">
          <a:xfrm>
            <a:off x="708025" y="4784725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解法三：</a:t>
            </a:r>
          </a:p>
        </p:txBody>
      </p:sp>
      <p:grpSp>
        <p:nvGrpSpPr>
          <p:cNvPr id="6" name="Group 188"/>
          <p:cNvGrpSpPr>
            <a:grpSpLocks/>
          </p:cNvGrpSpPr>
          <p:nvPr/>
        </p:nvGrpSpPr>
        <p:grpSpPr bwMode="auto">
          <a:xfrm>
            <a:off x="3908425" y="5075238"/>
            <a:ext cx="2166938" cy="1670050"/>
            <a:chOff x="3038" y="3185"/>
            <a:chExt cx="1365" cy="1052"/>
          </a:xfrm>
        </p:grpSpPr>
        <p:sp>
          <p:nvSpPr>
            <p:cNvPr id="37926" name="Line 167"/>
            <p:cNvSpPr>
              <a:spLocks noChangeShapeType="1"/>
            </p:cNvSpPr>
            <p:nvPr/>
          </p:nvSpPr>
          <p:spPr bwMode="auto">
            <a:xfrm flipH="1">
              <a:off x="3431" y="345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Rectangle 168"/>
            <p:cNvSpPr>
              <a:spLocks noChangeArrowheads="1"/>
            </p:cNvSpPr>
            <p:nvPr/>
          </p:nvSpPr>
          <p:spPr bwMode="auto">
            <a:xfrm rot="-5400000">
              <a:off x="3292" y="380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28" name="Text Box 169"/>
            <p:cNvSpPr txBox="1">
              <a:spLocks noChangeArrowheads="1"/>
            </p:cNvSpPr>
            <p:nvPr/>
          </p:nvSpPr>
          <p:spPr bwMode="auto">
            <a:xfrm>
              <a:off x="3531" y="318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29" name="Oval 170"/>
            <p:cNvSpPr>
              <a:spLocks noChangeArrowheads="1"/>
            </p:cNvSpPr>
            <p:nvPr/>
          </p:nvSpPr>
          <p:spPr bwMode="auto">
            <a:xfrm>
              <a:off x="3038" y="343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30" name="Line 171"/>
            <p:cNvSpPr>
              <a:spLocks noChangeShapeType="1"/>
            </p:cNvSpPr>
            <p:nvPr/>
          </p:nvSpPr>
          <p:spPr bwMode="auto">
            <a:xfrm flipH="1">
              <a:off x="4349" y="3451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Oval 172"/>
            <p:cNvSpPr>
              <a:spLocks noChangeArrowheads="1"/>
            </p:cNvSpPr>
            <p:nvPr/>
          </p:nvSpPr>
          <p:spPr bwMode="auto">
            <a:xfrm>
              <a:off x="3042" y="419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32" name="Text Box 173"/>
            <p:cNvSpPr txBox="1">
              <a:spLocks noChangeArrowheads="1"/>
            </p:cNvSpPr>
            <p:nvPr/>
          </p:nvSpPr>
          <p:spPr bwMode="auto">
            <a:xfrm>
              <a:off x="3456" y="372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33" name="Text Box 174"/>
            <p:cNvSpPr txBox="1">
              <a:spLocks noChangeArrowheads="1"/>
            </p:cNvSpPr>
            <p:nvPr/>
          </p:nvSpPr>
          <p:spPr bwMode="auto">
            <a:xfrm>
              <a:off x="4011" y="318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7934" name="Line 178"/>
            <p:cNvSpPr>
              <a:spLocks noChangeShapeType="1"/>
            </p:cNvSpPr>
            <p:nvPr/>
          </p:nvSpPr>
          <p:spPr bwMode="auto">
            <a:xfrm rot="5400000">
              <a:off x="3386" y="358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Text Box 179"/>
            <p:cNvSpPr txBox="1">
              <a:spLocks noChangeArrowheads="1"/>
            </p:cNvSpPr>
            <p:nvPr/>
          </p:nvSpPr>
          <p:spPr bwMode="auto">
            <a:xfrm>
              <a:off x="3441" y="347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36" name="Line 180"/>
            <p:cNvSpPr>
              <a:spLocks noChangeShapeType="1"/>
            </p:cNvSpPr>
            <p:nvPr/>
          </p:nvSpPr>
          <p:spPr bwMode="auto">
            <a:xfrm>
              <a:off x="3082" y="3451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Rectangle 181"/>
            <p:cNvSpPr>
              <a:spLocks noChangeArrowheads="1"/>
            </p:cNvSpPr>
            <p:nvPr/>
          </p:nvSpPr>
          <p:spPr bwMode="auto">
            <a:xfrm>
              <a:off x="3552" y="34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38" name="Rectangle 182"/>
            <p:cNvSpPr>
              <a:spLocks noChangeArrowheads="1"/>
            </p:cNvSpPr>
            <p:nvPr/>
          </p:nvSpPr>
          <p:spPr bwMode="auto">
            <a:xfrm>
              <a:off x="4016" y="34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39" name="Line 183"/>
            <p:cNvSpPr>
              <a:spLocks noChangeShapeType="1"/>
            </p:cNvSpPr>
            <p:nvPr/>
          </p:nvSpPr>
          <p:spPr bwMode="auto">
            <a:xfrm>
              <a:off x="3095" y="4212"/>
              <a:ext cx="126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Rectangle 186"/>
            <p:cNvSpPr>
              <a:spLocks noChangeArrowheads="1"/>
            </p:cNvSpPr>
            <p:nvPr/>
          </p:nvSpPr>
          <p:spPr bwMode="auto">
            <a:xfrm rot="-5400000">
              <a:off x="4222" y="38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7941" name="Text Box 187"/>
            <p:cNvSpPr txBox="1">
              <a:spLocks noChangeArrowheads="1"/>
            </p:cNvSpPr>
            <p:nvPr/>
          </p:nvSpPr>
          <p:spPr bwMode="auto">
            <a:xfrm>
              <a:off x="3813" y="3721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1800">
                  <a:ea typeface="楷体_GB2312" pitchFamily="49" charset="-122"/>
                </a:rPr>
                <a:t>－</a:t>
              </a:r>
              <a:r>
                <a:rPr lang="en-US" altLang="zh-CN" sz="1800">
                  <a:ea typeface="楷体_GB2312" pitchFamily="49" charset="-122"/>
                </a:rPr>
                <a:t>10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7" name="Group 202"/>
          <p:cNvGrpSpPr>
            <a:grpSpLocks/>
          </p:cNvGrpSpPr>
          <p:nvPr/>
        </p:nvGrpSpPr>
        <p:grpSpPr bwMode="auto">
          <a:xfrm>
            <a:off x="684213" y="808038"/>
            <a:ext cx="1208087" cy="1754187"/>
            <a:chOff x="341" y="373"/>
            <a:chExt cx="761" cy="1105"/>
          </a:xfrm>
        </p:grpSpPr>
        <p:sp>
          <p:nvSpPr>
            <p:cNvPr id="37917" name="Text Box 196"/>
            <p:cNvSpPr txBox="1">
              <a:spLocks noChangeArrowheads="1"/>
            </p:cNvSpPr>
            <p:nvPr/>
          </p:nvSpPr>
          <p:spPr bwMode="auto">
            <a:xfrm>
              <a:off x="591" y="99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8" name="Oval 191"/>
            <p:cNvSpPr>
              <a:spLocks noChangeArrowheads="1"/>
            </p:cNvSpPr>
            <p:nvPr/>
          </p:nvSpPr>
          <p:spPr bwMode="auto">
            <a:xfrm>
              <a:off x="341" y="97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9" name="Line 190"/>
            <p:cNvSpPr>
              <a:spLocks noChangeShapeType="1"/>
            </p:cNvSpPr>
            <p:nvPr/>
          </p:nvSpPr>
          <p:spPr bwMode="auto">
            <a:xfrm flipH="1">
              <a:off x="477" y="71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Text Box 192"/>
            <p:cNvSpPr txBox="1">
              <a:spLocks noChangeArrowheads="1"/>
            </p:cNvSpPr>
            <p:nvPr/>
          </p:nvSpPr>
          <p:spPr bwMode="auto">
            <a:xfrm>
              <a:off x="518" y="7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7921" name="Text Box 193"/>
            <p:cNvSpPr txBox="1">
              <a:spLocks noChangeArrowheads="1"/>
            </p:cNvSpPr>
            <p:nvPr/>
          </p:nvSpPr>
          <p:spPr bwMode="auto">
            <a:xfrm>
              <a:off x="523" y="10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7922" name="Line 195"/>
            <p:cNvSpPr>
              <a:spLocks noChangeShapeType="1"/>
            </p:cNvSpPr>
            <p:nvPr/>
          </p:nvSpPr>
          <p:spPr bwMode="auto">
            <a:xfrm>
              <a:off x="475" y="722"/>
              <a:ext cx="4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197"/>
            <p:cNvSpPr>
              <a:spLocks noChangeShapeType="1"/>
            </p:cNvSpPr>
            <p:nvPr/>
          </p:nvSpPr>
          <p:spPr bwMode="auto">
            <a:xfrm>
              <a:off x="475" y="1468"/>
              <a:ext cx="4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200"/>
            <p:cNvSpPr>
              <a:spLocks noChangeShapeType="1"/>
            </p:cNvSpPr>
            <p:nvPr/>
          </p:nvSpPr>
          <p:spPr bwMode="auto">
            <a:xfrm>
              <a:off x="711" y="621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Text Box 201"/>
            <p:cNvSpPr txBox="1">
              <a:spLocks noChangeArrowheads="1"/>
            </p:cNvSpPr>
            <p:nvPr/>
          </p:nvSpPr>
          <p:spPr bwMode="auto">
            <a:xfrm>
              <a:off x="694" y="37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2241550" y="760413"/>
            <a:ext cx="388938" cy="392112"/>
            <a:chOff x="1340" y="343"/>
            <a:chExt cx="245" cy="247"/>
          </a:xfrm>
        </p:grpSpPr>
        <p:sp>
          <p:nvSpPr>
            <p:cNvPr id="37915" name="Line 204"/>
            <p:cNvSpPr>
              <a:spLocks noChangeShapeType="1"/>
            </p:cNvSpPr>
            <p:nvPr/>
          </p:nvSpPr>
          <p:spPr bwMode="auto">
            <a:xfrm>
              <a:off x="1340" y="59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Text Box 205"/>
            <p:cNvSpPr txBox="1">
              <a:spLocks noChangeArrowheads="1"/>
            </p:cNvSpPr>
            <p:nvPr/>
          </p:nvSpPr>
          <p:spPr bwMode="auto">
            <a:xfrm>
              <a:off x="1365" y="34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14895" name="Oval 207"/>
          <p:cNvSpPr>
            <a:spLocks noChangeArrowheads="1"/>
          </p:cNvSpPr>
          <p:nvPr/>
        </p:nvSpPr>
        <p:spPr bwMode="auto">
          <a:xfrm>
            <a:off x="2057400" y="3427413"/>
            <a:ext cx="750888" cy="13906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4896" name="Rectangle 208"/>
          <p:cNvSpPr>
            <a:spLocks noChangeArrowheads="1"/>
          </p:cNvSpPr>
          <p:nvPr/>
        </p:nvSpPr>
        <p:spPr bwMode="auto">
          <a:xfrm>
            <a:off x="6483350" y="5556250"/>
            <a:ext cx="22494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in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6//(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3)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=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6(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114799" grpId="0"/>
      <p:bldP spid="114800" grpId="0"/>
      <p:bldP spid="114801" grpId="0" animBg="1"/>
      <p:bldP spid="114805" grpId="0" animBg="1"/>
      <p:bldP spid="114808" grpId="0"/>
      <p:bldP spid="114809" grpId="0"/>
      <p:bldP spid="114810" grpId="0" animBg="1"/>
      <p:bldP spid="114820" grpId="0"/>
      <p:bldP spid="114821" grpId="0" animBg="1"/>
      <p:bldP spid="114822" grpId="0"/>
      <p:bldP spid="114823" grpId="0" animBg="1"/>
      <p:bldP spid="114852" grpId="0"/>
      <p:bldP spid="114895" grpId="0" animBg="1"/>
      <p:bldP spid="1148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635000" y="2552700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0425" indent="-860425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）只含有纯电阻的电路，应用电阻的串联、并联、混联及</a:t>
            </a:r>
            <a:r>
              <a:rPr lang="en-US" altLang="zh-CN">
                <a:ea typeface="楷体_GB2312" pitchFamily="49" charset="-122"/>
                <a:cs typeface="Times New Roman" pitchFamily="18" charset="0"/>
                <a:sym typeface="Wingdings 3" pitchFamily="18" charset="2"/>
              </a:rPr>
              <a:t>Y-△ </a:t>
            </a:r>
            <a:r>
              <a:rPr lang="zh-CN" altLang="en-US">
                <a:ea typeface="楷体_GB2312" pitchFamily="49" charset="-122"/>
                <a:cs typeface="Times New Roman" pitchFamily="18" charset="0"/>
                <a:sym typeface="Wingdings 3" pitchFamily="18" charset="2"/>
              </a:rPr>
              <a:t>等效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变换即可求出。</a:t>
            </a: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635000" y="366712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60425" indent="-860425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）如果一端口内部含电阻、受控源，但不含任何独立电源，则其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端口电压与电流成正比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8488" y="1471613"/>
            <a:ext cx="725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输入电阻的计算：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9750" y="2311400"/>
            <a:ext cx="798195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0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任何一个复杂的网络</a:t>
            </a:r>
            <a:r>
              <a:rPr lang="en-US" altLang="zh-CN">
                <a:ea typeface="楷体_GB2312" pitchFamily="49" charset="-122"/>
              </a:rPr>
              <a:t>,   </a:t>
            </a:r>
            <a:r>
              <a:rPr lang="zh-CN" altLang="en-US">
                <a:ea typeface="楷体_GB2312" pitchFamily="49" charset="-122"/>
              </a:rPr>
              <a:t>向外引出两个端钮， 则称为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二端网络</a:t>
            </a:r>
            <a:r>
              <a:rPr lang="zh-CN" altLang="en-US">
                <a:ea typeface="楷体_GB2312" pitchFamily="49" charset="-122"/>
              </a:rPr>
              <a:t>  </a:t>
            </a:r>
            <a:r>
              <a:rPr lang="en-US" altLang="zh-CN">
                <a:ea typeface="楷体_GB2312" pitchFamily="49" charset="-122"/>
              </a:rPr>
              <a:t>( </a:t>
            </a:r>
            <a:r>
              <a:rPr lang="zh-CN" altLang="en-US">
                <a:ea typeface="楷体_GB2312" pitchFamily="49" charset="-122"/>
              </a:rPr>
              <a:t>一端口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。网络内部没有独立源的二端网络</a:t>
            </a:r>
            <a:r>
              <a:rPr lang="en-US" altLang="zh-CN">
                <a:ea typeface="楷体_GB2312" pitchFamily="49" charset="-122"/>
              </a:rPr>
              <a:t>,  </a:t>
            </a:r>
            <a:r>
              <a:rPr lang="zh-CN" altLang="en-US">
                <a:ea typeface="楷体_GB2312" pitchFamily="49" charset="-122"/>
              </a:rPr>
              <a:t>称为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无源二端网络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39750" y="1711325"/>
            <a:ext cx="8099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电阻的串联、并联和串并联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326188" y="5540375"/>
            <a:ext cx="18288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66"/>
                </a:solidFill>
                <a:ea typeface="楷体_GB2312" pitchFamily="49" charset="-122"/>
              </a:rPr>
              <a:t>R</a:t>
            </a:r>
            <a:r>
              <a:rPr lang="zh-CN" altLang="zh-CN" baseline="-25000">
                <a:solidFill>
                  <a:srgbClr val="FF0066"/>
                </a:solidFill>
                <a:ea typeface="楷体_GB2312" pitchFamily="49" charset="-122"/>
              </a:rPr>
              <a:t>等效</a:t>
            </a:r>
            <a:r>
              <a:rPr lang="en-US" altLang="zh-CN" i="1">
                <a:solidFill>
                  <a:srgbClr val="FF0066"/>
                </a:solidFill>
                <a:ea typeface="楷体_GB2312" pitchFamily="49" charset="-122"/>
              </a:rPr>
              <a:t>= U / I</a:t>
            </a:r>
            <a:endParaRPr lang="en-US" altLang="zh-CN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73075" y="4049713"/>
            <a:ext cx="816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一个无源二端电阻网络可以用端口的入端电阻来等效</a:t>
            </a:r>
            <a:r>
              <a:rPr lang="zh-CN" altLang="zh-CN" b="0">
                <a:ea typeface="楷体_GB2312" pitchFamily="49" charset="-122"/>
              </a:rPr>
              <a:t>。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4968875"/>
            <a:ext cx="1905000" cy="1466850"/>
            <a:chOff x="384" y="3096"/>
            <a:chExt cx="1200" cy="924"/>
          </a:xfrm>
        </p:grpSpPr>
        <p:sp>
          <p:nvSpPr>
            <p:cNvPr id="18457" name="Rectangle 10"/>
            <p:cNvSpPr>
              <a:spLocks noChangeArrowheads="1"/>
            </p:cNvSpPr>
            <p:nvPr/>
          </p:nvSpPr>
          <p:spPr bwMode="auto">
            <a:xfrm>
              <a:off x="1152" y="3288"/>
              <a:ext cx="432" cy="62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无</a:t>
              </a:r>
            </a:p>
            <a:p>
              <a:pPr algn="ctr"/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源</a:t>
              </a:r>
            </a:p>
          </p:txBody>
        </p:sp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720" y="33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720" y="3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13"/>
            <p:cNvSpPr>
              <a:spLocks noChangeShapeType="1"/>
            </p:cNvSpPr>
            <p:nvPr/>
          </p:nvSpPr>
          <p:spPr bwMode="auto">
            <a:xfrm>
              <a:off x="720" y="3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Text Box 14"/>
            <p:cNvSpPr txBox="1">
              <a:spLocks noChangeArrowheads="1"/>
            </p:cNvSpPr>
            <p:nvPr/>
          </p:nvSpPr>
          <p:spPr bwMode="auto">
            <a:xfrm>
              <a:off x="588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62" name="Text Box 15"/>
            <p:cNvSpPr txBox="1">
              <a:spLocks noChangeArrowheads="1"/>
            </p:cNvSpPr>
            <p:nvPr/>
          </p:nvSpPr>
          <p:spPr bwMode="auto">
            <a:xfrm>
              <a:off x="384" y="34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63" name="Text Box 16"/>
            <p:cNvSpPr txBox="1">
              <a:spLocks noChangeArrowheads="1"/>
            </p:cNvSpPr>
            <p:nvPr/>
          </p:nvSpPr>
          <p:spPr bwMode="auto">
            <a:xfrm>
              <a:off x="576" y="35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8464" name="Text Box 17"/>
            <p:cNvSpPr txBox="1">
              <a:spLocks noChangeArrowheads="1"/>
            </p:cNvSpPr>
            <p:nvPr/>
          </p:nvSpPr>
          <p:spPr bwMode="auto">
            <a:xfrm>
              <a:off x="720" y="3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65" name="Text Box 18"/>
            <p:cNvSpPr txBox="1">
              <a:spLocks noChangeArrowheads="1"/>
            </p:cNvSpPr>
            <p:nvPr/>
          </p:nvSpPr>
          <p:spPr bwMode="auto">
            <a:xfrm>
              <a:off x="636" y="3240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18466" name="Text Box 19"/>
            <p:cNvSpPr txBox="1">
              <a:spLocks noChangeArrowheads="1"/>
            </p:cNvSpPr>
            <p:nvPr/>
          </p:nvSpPr>
          <p:spPr bwMode="auto">
            <a:xfrm>
              <a:off x="636" y="3732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010025" y="4854575"/>
            <a:ext cx="2209800" cy="1714500"/>
            <a:chOff x="2544" y="2832"/>
            <a:chExt cx="1392" cy="1080"/>
          </a:xfrm>
        </p:grpSpPr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2592" y="3624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  <p:sp>
          <p:nvSpPr>
            <p:cNvPr id="18445" name="Text Box 22"/>
            <p:cNvSpPr txBox="1">
              <a:spLocks noChangeArrowheads="1"/>
            </p:cNvSpPr>
            <p:nvPr/>
          </p:nvSpPr>
          <p:spPr bwMode="auto">
            <a:xfrm>
              <a:off x="3360" y="32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zh-CN" altLang="zh-CN" baseline="-25000">
                  <a:ea typeface="楷体_GB2312" pitchFamily="49" charset="-122"/>
                </a:rPr>
                <a:t>等效</a:t>
              </a:r>
              <a:endParaRPr lang="zh-CN" altLang="en-US" baseline="-25000">
                <a:ea typeface="楷体_GB2312" pitchFamily="49" charset="-122"/>
              </a:endParaRPr>
            </a:p>
          </p:txBody>
        </p:sp>
        <p:sp>
          <p:nvSpPr>
            <p:cNvPr id="18446" name="Line 23"/>
            <p:cNvSpPr>
              <a:spLocks noChangeShapeType="1"/>
            </p:cNvSpPr>
            <p:nvPr/>
          </p:nvSpPr>
          <p:spPr bwMode="auto">
            <a:xfrm>
              <a:off x="2640" y="3072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24"/>
            <p:cNvSpPr>
              <a:spLocks noChangeShapeType="1"/>
            </p:cNvSpPr>
            <p:nvPr/>
          </p:nvSpPr>
          <p:spPr bwMode="auto">
            <a:xfrm flipV="1">
              <a:off x="2664" y="37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25"/>
            <p:cNvSpPr>
              <a:spLocks noChangeShapeType="1"/>
            </p:cNvSpPr>
            <p:nvPr/>
          </p:nvSpPr>
          <p:spPr bwMode="auto">
            <a:xfrm>
              <a:off x="333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26"/>
            <p:cNvSpPr>
              <a:spLocks noChangeShapeType="1"/>
            </p:cNvSpPr>
            <p:nvPr/>
          </p:nvSpPr>
          <p:spPr bwMode="auto">
            <a:xfrm>
              <a:off x="2712" y="307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Text Box 27"/>
            <p:cNvSpPr txBox="1">
              <a:spLocks noChangeArrowheads="1"/>
            </p:cNvSpPr>
            <p:nvPr/>
          </p:nvSpPr>
          <p:spPr bwMode="auto">
            <a:xfrm>
              <a:off x="2676" y="3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51" name="Text Box 28"/>
            <p:cNvSpPr txBox="1">
              <a:spLocks noChangeArrowheads="1"/>
            </p:cNvSpPr>
            <p:nvPr/>
          </p:nvSpPr>
          <p:spPr bwMode="auto">
            <a:xfrm>
              <a:off x="2664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52" name="Text Box 29"/>
            <p:cNvSpPr txBox="1">
              <a:spLocks noChangeArrowheads="1"/>
            </p:cNvSpPr>
            <p:nvPr/>
          </p:nvSpPr>
          <p:spPr bwMode="auto">
            <a:xfrm>
              <a:off x="2688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8453" name="Text Box 30"/>
            <p:cNvSpPr txBox="1">
              <a:spLocks noChangeArrowheads="1"/>
            </p:cNvSpPr>
            <p:nvPr/>
          </p:nvSpPr>
          <p:spPr bwMode="auto">
            <a:xfrm>
              <a:off x="2760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54" name="Rectangle 31"/>
            <p:cNvSpPr>
              <a:spLocks noChangeArrowheads="1"/>
            </p:cNvSpPr>
            <p:nvPr/>
          </p:nvSpPr>
          <p:spPr bwMode="auto">
            <a:xfrm>
              <a:off x="3274" y="3260"/>
              <a:ext cx="124" cy="29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8455" name="Text Box 32"/>
            <p:cNvSpPr txBox="1">
              <a:spLocks noChangeArrowheads="1"/>
            </p:cNvSpPr>
            <p:nvPr/>
          </p:nvSpPr>
          <p:spPr bwMode="auto">
            <a:xfrm>
              <a:off x="2640" y="2976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tx2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8456" name="Rectangle 33"/>
            <p:cNvSpPr>
              <a:spLocks noChangeArrowheads="1"/>
            </p:cNvSpPr>
            <p:nvPr/>
          </p:nvSpPr>
          <p:spPr bwMode="auto">
            <a:xfrm>
              <a:off x="2544" y="2976"/>
              <a:ext cx="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º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095625" y="5273675"/>
            <a:ext cx="838200" cy="762000"/>
            <a:chOff x="1872" y="3228"/>
            <a:chExt cx="528" cy="480"/>
          </a:xfrm>
        </p:grpSpPr>
        <p:sp>
          <p:nvSpPr>
            <p:cNvPr id="18442" name="Text Box 5"/>
            <p:cNvSpPr txBox="1">
              <a:spLocks noChangeArrowheads="1"/>
            </p:cNvSpPr>
            <p:nvPr/>
          </p:nvSpPr>
          <p:spPr bwMode="auto">
            <a:xfrm>
              <a:off x="1872" y="32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等效</a:t>
              </a:r>
            </a:p>
          </p:txBody>
        </p:sp>
        <p:sp>
          <p:nvSpPr>
            <p:cNvPr id="18443" name="AutoShape 39"/>
            <p:cNvSpPr>
              <a:spLocks noChangeArrowheads="1"/>
            </p:cNvSpPr>
            <p:nvPr/>
          </p:nvSpPr>
          <p:spPr bwMode="auto">
            <a:xfrm>
              <a:off x="1923" y="3526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00050" y="768350"/>
            <a:ext cx="836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§2-2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电阻元件的串、并联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5" grpId="0"/>
      <p:bldP spid="48134" grpId="0"/>
      <p:bldP spid="48136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415925" y="703263"/>
            <a:ext cx="832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二 、平衡电桥电路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3749675" y="3040063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1184275" y="4376738"/>
          <a:ext cx="26082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376738"/>
                        <a:ext cx="260826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90525" y="2254250"/>
            <a:ext cx="1176338" cy="1797050"/>
            <a:chOff x="150" y="1180"/>
            <a:chExt cx="741" cy="1132"/>
          </a:xfrm>
        </p:grpSpPr>
        <p:sp>
          <p:nvSpPr>
            <p:cNvPr id="11319" name="Text Box 77"/>
            <p:cNvSpPr txBox="1">
              <a:spLocks noChangeArrowheads="1"/>
            </p:cNvSpPr>
            <p:nvPr/>
          </p:nvSpPr>
          <p:spPr bwMode="auto">
            <a:xfrm>
              <a:off x="376" y="140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320" name="Oval 78"/>
            <p:cNvSpPr>
              <a:spLocks noChangeArrowheads="1"/>
            </p:cNvSpPr>
            <p:nvPr/>
          </p:nvSpPr>
          <p:spPr bwMode="auto">
            <a:xfrm>
              <a:off x="460" y="160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21" name="Text Box 79"/>
            <p:cNvSpPr txBox="1">
              <a:spLocks noChangeArrowheads="1"/>
            </p:cNvSpPr>
            <p:nvPr/>
          </p:nvSpPr>
          <p:spPr bwMode="auto">
            <a:xfrm>
              <a:off x="372" y="16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322" name="Line 81"/>
            <p:cNvSpPr>
              <a:spLocks noChangeShapeType="1"/>
            </p:cNvSpPr>
            <p:nvPr/>
          </p:nvSpPr>
          <p:spPr bwMode="auto">
            <a:xfrm flipH="1">
              <a:off x="601" y="1196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82"/>
            <p:cNvSpPr>
              <a:spLocks noChangeShapeType="1"/>
            </p:cNvSpPr>
            <p:nvPr/>
          </p:nvSpPr>
          <p:spPr bwMode="auto">
            <a:xfrm flipV="1">
              <a:off x="601" y="2308"/>
              <a:ext cx="28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83"/>
            <p:cNvSpPr>
              <a:spLocks noChangeShapeType="1"/>
            </p:cNvSpPr>
            <p:nvPr/>
          </p:nvSpPr>
          <p:spPr bwMode="auto">
            <a:xfrm flipV="1">
              <a:off x="602" y="1180"/>
              <a:ext cx="28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Text Box 84"/>
            <p:cNvSpPr txBox="1">
              <a:spLocks noChangeArrowheads="1"/>
            </p:cNvSpPr>
            <p:nvPr/>
          </p:nvSpPr>
          <p:spPr bwMode="auto">
            <a:xfrm>
              <a:off x="150" y="156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401763" y="1808163"/>
            <a:ext cx="1952625" cy="2266950"/>
            <a:chOff x="787" y="899"/>
            <a:chExt cx="1230" cy="1428"/>
          </a:xfrm>
        </p:grpSpPr>
        <p:sp>
          <p:nvSpPr>
            <p:cNvPr id="11300" name="Text Box 38"/>
            <p:cNvSpPr txBox="1">
              <a:spLocks noChangeArrowheads="1"/>
            </p:cNvSpPr>
            <p:nvPr/>
          </p:nvSpPr>
          <p:spPr bwMode="auto">
            <a:xfrm>
              <a:off x="787" y="202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814" y="899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1302" name="Line 20"/>
            <p:cNvSpPr>
              <a:spLocks noChangeShapeType="1"/>
            </p:cNvSpPr>
            <p:nvPr/>
          </p:nvSpPr>
          <p:spPr bwMode="auto">
            <a:xfrm>
              <a:off x="1213" y="1732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21"/>
            <p:cNvSpPr>
              <a:spLocks noChangeShapeType="1"/>
            </p:cNvSpPr>
            <p:nvPr/>
          </p:nvSpPr>
          <p:spPr bwMode="auto">
            <a:xfrm flipH="1">
              <a:off x="1212" y="1180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Rectangle 22"/>
            <p:cNvSpPr>
              <a:spLocks noChangeArrowheads="1"/>
            </p:cNvSpPr>
            <p:nvPr/>
          </p:nvSpPr>
          <p:spPr bwMode="auto">
            <a:xfrm rot="-5400000">
              <a:off x="1076" y="19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05" name="Rectangle 23"/>
            <p:cNvSpPr>
              <a:spLocks noChangeArrowheads="1"/>
            </p:cNvSpPr>
            <p:nvPr/>
          </p:nvSpPr>
          <p:spPr bwMode="auto">
            <a:xfrm rot="-5400000">
              <a:off x="1074" y="141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06" name="Line 26"/>
            <p:cNvSpPr>
              <a:spLocks noChangeShapeType="1"/>
            </p:cNvSpPr>
            <p:nvPr/>
          </p:nvSpPr>
          <p:spPr bwMode="auto">
            <a:xfrm flipH="1">
              <a:off x="1912" y="1184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Rectangle 27"/>
            <p:cNvSpPr>
              <a:spLocks noChangeArrowheads="1"/>
            </p:cNvSpPr>
            <p:nvPr/>
          </p:nvSpPr>
          <p:spPr bwMode="auto">
            <a:xfrm rot="-5400000">
              <a:off x="1776" y="19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08" name="Rectangle 28"/>
            <p:cNvSpPr>
              <a:spLocks noChangeArrowheads="1"/>
            </p:cNvSpPr>
            <p:nvPr/>
          </p:nvSpPr>
          <p:spPr bwMode="auto">
            <a:xfrm rot="-5400000">
              <a:off x="1774" y="14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09" name="Oval 30"/>
            <p:cNvSpPr>
              <a:spLocks noChangeArrowheads="1"/>
            </p:cNvSpPr>
            <p:nvPr/>
          </p:nvSpPr>
          <p:spPr bwMode="auto">
            <a:xfrm>
              <a:off x="892" y="115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10" name="Line 31"/>
            <p:cNvSpPr>
              <a:spLocks noChangeShapeType="1"/>
            </p:cNvSpPr>
            <p:nvPr/>
          </p:nvSpPr>
          <p:spPr bwMode="auto">
            <a:xfrm>
              <a:off x="935" y="2300"/>
              <a:ext cx="9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Oval 32"/>
            <p:cNvSpPr>
              <a:spLocks noChangeArrowheads="1"/>
            </p:cNvSpPr>
            <p:nvPr/>
          </p:nvSpPr>
          <p:spPr bwMode="auto">
            <a:xfrm>
              <a:off x="890" y="22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928" y="1183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Text Box 53"/>
            <p:cNvSpPr txBox="1">
              <a:spLocks noChangeArrowheads="1"/>
            </p:cNvSpPr>
            <p:nvPr/>
          </p:nvSpPr>
          <p:spPr bwMode="auto">
            <a:xfrm>
              <a:off x="930" y="130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314" name="Text Box 54"/>
            <p:cNvSpPr txBox="1">
              <a:spLocks noChangeArrowheads="1"/>
            </p:cNvSpPr>
            <p:nvPr/>
          </p:nvSpPr>
          <p:spPr bwMode="auto">
            <a:xfrm>
              <a:off x="1625" y="132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315" name="Text Box 55"/>
            <p:cNvSpPr txBox="1">
              <a:spLocks noChangeArrowheads="1"/>
            </p:cNvSpPr>
            <p:nvPr/>
          </p:nvSpPr>
          <p:spPr bwMode="auto">
            <a:xfrm>
              <a:off x="930" y="188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4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316" name="Text Box 56"/>
            <p:cNvSpPr txBox="1">
              <a:spLocks noChangeArrowheads="1"/>
            </p:cNvSpPr>
            <p:nvPr/>
          </p:nvSpPr>
          <p:spPr bwMode="auto">
            <a:xfrm>
              <a:off x="1633" y="1867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317" name="Oval 86"/>
            <p:cNvSpPr>
              <a:spLocks noChangeArrowheads="1"/>
            </p:cNvSpPr>
            <p:nvPr/>
          </p:nvSpPr>
          <p:spPr bwMode="auto">
            <a:xfrm>
              <a:off x="1424" y="15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318" name="Text Box 87"/>
            <p:cNvSpPr txBox="1">
              <a:spLocks noChangeArrowheads="1"/>
            </p:cNvSpPr>
            <p:nvPr/>
          </p:nvSpPr>
          <p:spPr bwMode="auto">
            <a:xfrm>
              <a:off x="1400" y="160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mA</a:t>
              </a:r>
            </a:p>
          </p:txBody>
        </p:sp>
      </p:grpSp>
      <p:sp>
        <p:nvSpPr>
          <p:cNvPr id="106585" name="Text Box 89"/>
          <p:cNvSpPr txBox="1">
            <a:spLocks noChangeArrowheads="1"/>
          </p:cNvSpPr>
          <p:nvPr/>
        </p:nvSpPr>
        <p:spPr bwMode="auto">
          <a:xfrm>
            <a:off x="339725" y="1290638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满足什么关系时</a:t>
            </a:r>
            <a:r>
              <a:rPr lang="en-US" altLang="zh-CN">
                <a:ea typeface="楷体_GB2312" pitchFamily="49" charset="-122"/>
              </a:rPr>
              <a:t>?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毫安表读数为零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325938" y="2000250"/>
            <a:ext cx="2286000" cy="2241550"/>
            <a:chOff x="2725" y="1020"/>
            <a:chExt cx="1440" cy="1412"/>
          </a:xfrm>
        </p:grpSpPr>
        <p:sp>
          <p:nvSpPr>
            <p:cNvPr id="11279" name="Line 58"/>
            <p:cNvSpPr>
              <a:spLocks noChangeShapeType="1"/>
            </p:cNvSpPr>
            <p:nvPr/>
          </p:nvSpPr>
          <p:spPr bwMode="auto">
            <a:xfrm>
              <a:off x="3263" y="1730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59"/>
            <p:cNvSpPr>
              <a:spLocks noChangeShapeType="1"/>
            </p:cNvSpPr>
            <p:nvPr/>
          </p:nvSpPr>
          <p:spPr bwMode="auto">
            <a:xfrm flipH="1">
              <a:off x="3262" y="1178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Rectangle 60"/>
            <p:cNvSpPr>
              <a:spLocks noChangeArrowheads="1"/>
            </p:cNvSpPr>
            <p:nvPr/>
          </p:nvSpPr>
          <p:spPr bwMode="auto">
            <a:xfrm rot="-5400000">
              <a:off x="3126" y="196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2" name="Rectangle 61"/>
            <p:cNvSpPr>
              <a:spLocks noChangeArrowheads="1"/>
            </p:cNvSpPr>
            <p:nvPr/>
          </p:nvSpPr>
          <p:spPr bwMode="auto">
            <a:xfrm rot="-5400000">
              <a:off x="3124" y="141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3" name="Line 62"/>
            <p:cNvSpPr>
              <a:spLocks noChangeShapeType="1"/>
            </p:cNvSpPr>
            <p:nvPr/>
          </p:nvSpPr>
          <p:spPr bwMode="auto">
            <a:xfrm flipH="1">
              <a:off x="3962" y="1182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Rectangle 63"/>
            <p:cNvSpPr>
              <a:spLocks noChangeArrowheads="1"/>
            </p:cNvSpPr>
            <p:nvPr/>
          </p:nvSpPr>
          <p:spPr bwMode="auto">
            <a:xfrm rot="-5400000">
              <a:off x="3826" y="196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5" name="Rectangle 64"/>
            <p:cNvSpPr>
              <a:spLocks noChangeArrowheads="1"/>
            </p:cNvSpPr>
            <p:nvPr/>
          </p:nvSpPr>
          <p:spPr bwMode="auto">
            <a:xfrm rot="-5400000">
              <a:off x="3824" y="14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6" name="Rectangle 65"/>
            <p:cNvSpPr>
              <a:spLocks noChangeArrowheads="1"/>
            </p:cNvSpPr>
            <p:nvPr/>
          </p:nvSpPr>
          <p:spPr bwMode="auto">
            <a:xfrm>
              <a:off x="3486" y="16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7" name="Oval 66"/>
            <p:cNvSpPr>
              <a:spLocks noChangeArrowheads="1"/>
            </p:cNvSpPr>
            <p:nvPr/>
          </p:nvSpPr>
          <p:spPr bwMode="auto">
            <a:xfrm>
              <a:off x="2942" y="115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88" name="Line 67"/>
            <p:cNvSpPr>
              <a:spLocks noChangeShapeType="1"/>
            </p:cNvSpPr>
            <p:nvPr/>
          </p:nvSpPr>
          <p:spPr bwMode="auto">
            <a:xfrm>
              <a:off x="2974" y="2298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Oval 68"/>
            <p:cNvSpPr>
              <a:spLocks noChangeArrowheads="1"/>
            </p:cNvSpPr>
            <p:nvPr/>
          </p:nvSpPr>
          <p:spPr bwMode="auto">
            <a:xfrm>
              <a:off x="2940" y="228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1290" name="Line 69"/>
            <p:cNvSpPr>
              <a:spLocks noChangeShapeType="1"/>
            </p:cNvSpPr>
            <p:nvPr/>
          </p:nvSpPr>
          <p:spPr bwMode="auto">
            <a:xfrm>
              <a:off x="2978" y="1181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70"/>
            <p:cNvSpPr txBox="1">
              <a:spLocks noChangeArrowheads="1"/>
            </p:cNvSpPr>
            <p:nvPr/>
          </p:nvSpPr>
          <p:spPr bwMode="auto">
            <a:xfrm>
              <a:off x="2731" y="1020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1292" name="Text Box 71"/>
            <p:cNvSpPr txBox="1">
              <a:spLocks noChangeArrowheads="1"/>
            </p:cNvSpPr>
            <p:nvPr/>
          </p:nvSpPr>
          <p:spPr bwMode="auto">
            <a:xfrm>
              <a:off x="2725" y="214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293" name="Text Box 72"/>
            <p:cNvSpPr txBox="1">
              <a:spLocks noChangeArrowheads="1"/>
            </p:cNvSpPr>
            <p:nvPr/>
          </p:nvSpPr>
          <p:spPr bwMode="auto">
            <a:xfrm>
              <a:off x="2980" y="1301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294" name="Text Box 73"/>
            <p:cNvSpPr txBox="1">
              <a:spLocks noChangeArrowheads="1"/>
            </p:cNvSpPr>
            <p:nvPr/>
          </p:nvSpPr>
          <p:spPr bwMode="auto">
            <a:xfrm>
              <a:off x="3675" y="131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295" name="Text Box 74"/>
            <p:cNvSpPr txBox="1">
              <a:spLocks noChangeArrowheads="1"/>
            </p:cNvSpPr>
            <p:nvPr/>
          </p:nvSpPr>
          <p:spPr bwMode="auto">
            <a:xfrm>
              <a:off x="2986" y="1881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4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296" name="Text Box 75"/>
            <p:cNvSpPr txBox="1">
              <a:spLocks noChangeArrowheads="1"/>
            </p:cNvSpPr>
            <p:nvPr/>
          </p:nvSpPr>
          <p:spPr bwMode="auto">
            <a:xfrm>
              <a:off x="3683" y="1865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297" name="Text Box 76"/>
            <p:cNvSpPr txBox="1">
              <a:spLocks noChangeArrowheads="1"/>
            </p:cNvSpPr>
            <p:nvPr/>
          </p:nvSpPr>
          <p:spPr bwMode="auto">
            <a:xfrm>
              <a:off x="3502" y="14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5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11298" name="Text Box 90"/>
            <p:cNvSpPr txBox="1">
              <a:spLocks noChangeArrowheads="1"/>
            </p:cNvSpPr>
            <p:nvPr/>
          </p:nvSpPr>
          <p:spPr bwMode="auto">
            <a:xfrm>
              <a:off x="3965" y="1569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299" name="Text Box 91"/>
            <p:cNvSpPr txBox="1">
              <a:spLocks noChangeArrowheads="1"/>
            </p:cNvSpPr>
            <p:nvPr/>
          </p:nvSpPr>
          <p:spPr bwMode="auto">
            <a:xfrm>
              <a:off x="2998" y="156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06589" name="Text Box 93"/>
          <p:cNvSpPr txBox="1">
            <a:spLocks noChangeArrowheads="1"/>
          </p:cNvSpPr>
          <p:nvPr/>
        </p:nvSpPr>
        <p:spPr bwMode="auto">
          <a:xfrm>
            <a:off x="6813550" y="2871788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使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cb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db</a:t>
            </a:r>
          </a:p>
        </p:txBody>
      </p:sp>
      <p:graphicFrame>
        <p:nvGraphicFramePr>
          <p:cNvPr id="106591" name="Object 95"/>
          <p:cNvGraphicFramePr>
            <a:graphicFrameLocks noChangeAspect="1"/>
          </p:cNvGraphicFramePr>
          <p:nvPr/>
        </p:nvGraphicFramePr>
        <p:xfrm>
          <a:off x="1158875" y="5416550"/>
          <a:ext cx="2638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5" imgW="1091880" imgH="431640" progId="Equation.DSMT4">
                  <p:embed/>
                </p:oleObj>
              </mc:Choice>
              <mc:Fallback>
                <p:oleObj name="Equation" r:id="rId5" imgW="1091880" imgH="43164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416550"/>
                        <a:ext cx="26384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92" name="AutoShape 96"/>
          <p:cNvSpPr>
            <a:spLocks/>
          </p:cNvSpPr>
          <p:nvPr/>
        </p:nvSpPr>
        <p:spPr bwMode="auto">
          <a:xfrm>
            <a:off x="3800475" y="4822825"/>
            <a:ext cx="319088" cy="1152525"/>
          </a:xfrm>
          <a:prstGeom prst="rightBrace">
            <a:avLst>
              <a:gd name="adj1" fmla="val 3009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6593" name="AutoShape 97"/>
          <p:cNvSpPr>
            <a:spLocks noChangeArrowheads="1"/>
          </p:cNvSpPr>
          <p:nvPr/>
        </p:nvSpPr>
        <p:spPr bwMode="auto">
          <a:xfrm>
            <a:off x="4138613" y="4822825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6594" name="Object 98"/>
          <p:cNvGraphicFramePr>
            <a:graphicFrameLocks noChangeAspect="1"/>
          </p:cNvGraphicFramePr>
          <p:nvPr/>
        </p:nvGraphicFramePr>
        <p:xfrm>
          <a:off x="4800600" y="4419600"/>
          <a:ext cx="27003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7" imgW="1117440" imgH="431640" progId="Equation.DSMT4">
                  <p:embed/>
                </p:oleObj>
              </mc:Choice>
              <mc:Fallback>
                <p:oleObj name="Equation" r:id="rId7" imgW="1117440" imgH="43164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27003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97" name="Object 101"/>
          <p:cNvGraphicFramePr>
            <a:graphicFrameLocks noChangeAspect="1"/>
          </p:cNvGraphicFramePr>
          <p:nvPr/>
        </p:nvGraphicFramePr>
        <p:xfrm>
          <a:off x="5487988" y="5429250"/>
          <a:ext cx="13509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9" imgW="558720" imgH="431640" progId="Equation.DSMT4">
                  <p:embed/>
                </p:oleObj>
              </mc:Choice>
              <mc:Fallback>
                <p:oleObj name="Equation" r:id="rId9" imgW="558720" imgH="43164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5429250"/>
                        <a:ext cx="135096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85" grpId="0"/>
      <p:bldP spid="106589" grpId="0"/>
      <p:bldP spid="106592" grpId="0" animBg="1"/>
      <p:bldP spid="10659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60" name="Oval 88"/>
          <p:cNvSpPr>
            <a:spLocks noChangeArrowheads="1"/>
          </p:cNvSpPr>
          <p:nvPr/>
        </p:nvSpPr>
        <p:spPr bwMode="auto">
          <a:xfrm>
            <a:off x="2500313" y="4637088"/>
            <a:ext cx="1476375" cy="14033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82600" y="7572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例：求如图所示电路的等效电阻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62000" y="1239838"/>
            <a:ext cx="2738438" cy="2139950"/>
            <a:chOff x="720" y="877"/>
            <a:chExt cx="1725" cy="1348"/>
          </a:xfrm>
        </p:grpSpPr>
        <p:sp>
          <p:nvSpPr>
            <p:cNvPr id="42056" name="Oval 11"/>
            <p:cNvSpPr>
              <a:spLocks noChangeArrowheads="1"/>
            </p:cNvSpPr>
            <p:nvPr/>
          </p:nvSpPr>
          <p:spPr bwMode="auto">
            <a:xfrm>
              <a:off x="925" y="11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57" name="Line 14"/>
            <p:cNvSpPr>
              <a:spLocks noChangeShapeType="1"/>
            </p:cNvSpPr>
            <p:nvPr/>
          </p:nvSpPr>
          <p:spPr bwMode="auto">
            <a:xfrm>
              <a:off x="964" y="1154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Text Box 15"/>
            <p:cNvSpPr txBox="1">
              <a:spLocks noChangeArrowheads="1"/>
            </p:cNvSpPr>
            <p:nvPr/>
          </p:nvSpPr>
          <p:spPr bwMode="auto">
            <a:xfrm>
              <a:off x="720" y="98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2059" name="Text Box 17"/>
            <p:cNvSpPr txBox="1">
              <a:spLocks noChangeArrowheads="1"/>
            </p:cNvSpPr>
            <p:nvPr/>
          </p:nvSpPr>
          <p:spPr bwMode="auto">
            <a:xfrm>
              <a:off x="1377" y="877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60" name="Rectangle 25"/>
            <p:cNvSpPr>
              <a:spLocks noChangeArrowheads="1"/>
            </p:cNvSpPr>
            <p:nvPr/>
          </p:nvSpPr>
          <p:spPr bwMode="auto">
            <a:xfrm>
              <a:off x="1412" y="11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61" name="Line 27"/>
            <p:cNvSpPr>
              <a:spLocks noChangeShapeType="1"/>
            </p:cNvSpPr>
            <p:nvPr/>
          </p:nvSpPr>
          <p:spPr bwMode="auto">
            <a:xfrm rot="8100000" flipH="1">
              <a:off x="1547" y="981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Line 28"/>
            <p:cNvSpPr>
              <a:spLocks noChangeShapeType="1"/>
            </p:cNvSpPr>
            <p:nvPr/>
          </p:nvSpPr>
          <p:spPr bwMode="auto">
            <a:xfrm rot="2700000" flipH="1">
              <a:off x="1533" y="979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3" name="Line 32"/>
            <p:cNvSpPr>
              <a:spLocks noChangeShapeType="1"/>
            </p:cNvSpPr>
            <p:nvPr/>
          </p:nvSpPr>
          <p:spPr bwMode="auto">
            <a:xfrm>
              <a:off x="1951" y="1148"/>
              <a:ext cx="0" cy="8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4" name="Rectangle 9"/>
            <p:cNvSpPr>
              <a:spLocks noChangeArrowheads="1"/>
            </p:cNvSpPr>
            <p:nvPr/>
          </p:nvSpPr>
          <p:spPr bwMode="auto">
            <a:xfrm rot="-5400000">
              <a:off x="1814" y="151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65" name="Rectangle 6"/>
            <p:cNvSpPr>
              <a:spLocks noChangeArrowheads="1"/>
            </p:cNvSpPr>
            <p:nvPr/>
          </p:nvSpPr>
          <p:spPr bwMode="auto">
            <a:xfrm rot="2700000">
              <a:off x="1225" y="13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66" name="Rectangle 5"/>
            <p:cNvSpPr>
              <a:spLocks noChangeArrowheads="1"/>
            </p:cNvSpPr>
            <p:nvPr/>
          </p:nvSpPr>
          <p:spPr bwMode="auto">
            <a:xfrm rot="8100000">
              <a:off x="1201" y="171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67" name="Oval 33"/>
            <p:cNvSpPr>
              <a:spLocks noChangeArrowheads="1"/>
            </p:cNvSpPr>
            <p:nvPr/>
          </p:nvSpPr>
          <p:spPr bwMode="auto">
            <a:xfrm>
              <a:off x="929" y="19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68" name="Line 34"/>
            <p:cNvSpPr>
              <a:spLocks noChangeShapeType="1"/>
            </p:cNvSpPr>
            <p:nvPr/>
          </p:nvSpPr>
          <p:spPr bwMode="auto">
            <a:xfrm>
              <a:off x="968" y="1974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Text Box 35"/>
            <p:cNvSpPr txBox="1">
              <a:spLocks noChangeArrowheads="1"/>
            </p:cNvSpPr>
            <p:nvPr/>
          </p:nvSpPr>
          <p:spPr bwMode="auto">
            <a:xfrm>
              <a:off x="724" y="180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2070" name="Rectangle 31"/>
            <p:cNvSpPr>
              <a:spLocks noChangeArrowheads="1"/>
            </p:cNvSpPr>
            <p:nvPr/>
          </p:nvSpPr>
          <p:spPr bwMode="auto">
            <a:xfrm>
              <a:off x="1410" y="192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71" name="Text Box 36"/>
            <p:cNvSpPr txBox="1">
              <a:spLocks noChangeArrowheads="1"/>
            </p:cNvSpPr>
            <p:nvPr/>
          </p:nvSpPr>
          <p:spPr bwMode="auto">
            <a:xfrm>
              <a:off x="931" y="1286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72" name="Text Box 37"/>
            <p:cNvSpPr txBox="1">
              <a:spLocks noChangeArrowheads="1"/>
            </p:cNvSpPr>
            <p:nvPr/>
          </p:nvSpPr>
          <p:spPr bwMode="auto">
            <a:xfrm>
              <a:off x="1367" y="1994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73" name="Text Box 38"/>
            <p:cNvSpPr txBox="1">
              <a:spLocks noChangeArrowheads="1"/>
            </p:cNvSpPr>
            <p:nvPr/>
          </p:nvSpPr>
          <p:spPr bwMode="auto">
            <a:xfrm>
              <a:off x="1958" y="1429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74" name="Text Box 39"/>
            <p:cNvSpPr txBox="1">
              <a:spLocks noChangeArrowheads="1"/>
            </p:cNvSpPr>
            <p:nvPr/>
          </p:nvSpPr>
          <p:spPr bwMode="auto">
            <a:xfrm>
              <a:off x="938" y="1583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186363" y="1233488"/>
            <a:ext cx="2238375" cy="2139950"/>
            <a:chOff x="3171" y="873"/>
            <a:chExt cx="1410" cy="1348"/>
          </a:xfrm>
        </p:grpSpPr>
        <p:sp>
          <p:nvSpPr>
            <p:cNvPr id="42040" name="Oval 40"/>
            <p:cNvSpPr>
              <a:spLocks noChangeArrowheads="1"/>
            </p:cNvSpPr>
            <p:nvPr/>
          </p:nvSpPr>
          <p:spPr bwMode="auto">
            <a:xfrm>
              <a:off x="3376" y="112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41" name="Line 41"/>
            <p:cNvSpPr>
              <a:spLocks noChangeShapeType="1"/>
            </p:cNvSpPr>
            <p:nvPr/>
          </p:nvSpPr>
          <p:spPr bwMode="auto">
            <a:xfrm>
              <a:off x="3415" y="1150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Text Box 42"/>
            <p:cNvSpPr txBox="1">
              <a:spLocks noChangeArrowheads="1"/>
            </p:cNvSpPr>
            <p:nvPr/>
          </p:nvSpPr>
          <p:spPr bwMode="auto">
            <a:xfrm>
              <a:off x="3171" y="98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2043" name="Text Box 43"/>
            <p:cNvSpPr txBox="1">
              <a:spLocks noChangeArrowheads="1"/>
            </p:cNvSpPr>
            <p:nvPr/>
          </p:nvSpPr>
          <p:spPr bwMode="auto">
            <a:xfrm>
              <a:off x="3828" y="873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44" name="Rectangle 44"/>
            <p:cNvSpPr>
              <a:spLocks noChangeArrowheads="1"/>
            </p:cNvSpPr>
            <p:nvPr/>
          </p:nvSpPr>
          <p:spPr bwMode="auto">
            <a:xfrm>
              <a:off x="3863" y="11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45" name="Line 45"/>
            <p:cNvSpPr>
              <a:spLocks noChangeShapeType="1"/>
            </p:cNvSpPr>
            <p:nvPr/>
          </p:nvSpPr>
          <p:spPr bwMode="auto">
            <a:xfrm rot="8100000" flipH="1">
              <a:off x="3998" y="977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46"/>
            <p:cNvSpPr>
              <a:spLocks noChangeShapeType="1"/>
            </p:cNvSpPr>
            <p:nvPr/>
          </p:nvSpPr>
          <p:spPr bwMode="auto">
            <a:xfrm rot="2700000" flipH="1">
              <a:off x="3984" y="975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Rectangle 49"/>
            <p:cNvSpPr>
              <a:spLocks noChangeArrowheads="1"/>
            </p:cNvSpPr>
            <p:nvPr/>
          </p:nvSpPr>
          <p:spPr bwMode="auto">
            <a:xfrm rot="2700000">
              <a:off x="3676" y="13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48" name="Rectangle 50"/>
            <p:cNvSpPr>
              <a:spLocks noChangeArrowheads="1"/>
            </p:cNvSpPr>
            <p:nvPr/>
          </p:nvSpPr>
          <p:spPr bwMode="auto">
            <a:xfrm rot="8100000">
              <a:off x="3652" y="17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49" name="Oval 51"/>
            <p:cNvSpPr>
              <a:spLocks noChangeArrowheads="1"/>
            </p:cNvSpPr>
            <p:nvPr/>
          </p:nvSpPr>
          <p:spPr bwMode="auto">
            <a:xfrm>
              <a:off x="3380" y="194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50" name="Line 52"/>
            <p:cNvSpPr>
              <a:spLocks noChangeShapeType="1"/>
            </p:cNvSpPr>
            <p:nvPr/>
          </p:nvSpPr>
          <p:spPr bwMode="auto">
            <a:xfrm>
              <a:off x="3419" y="1970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Text Box 53"/>
            <p:cNvSpPr txBox="1">
              <a:spLocks noChangeArrowheads="1"/>
            </p:cNvSpPr>
            <p:nvPr/>
          </p:nvSpPr>
          <p:spPr bwMode="auto">
            <a:xfrm>
              <a:off x="3175" y="180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2052" name="Rectangle 54"/>
            <p:cNvSpPr>
              <a:spLocks noChangeArrowheads="1"/>
            </p:cNvSpPr>
            <p:nvPr/>
          </p:nvSpPr>
          <p:spPr bwMode="auto">
            <a:xfrm>
              <a:off x="3861" y="19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53" name="Text Box 55"/>
            <p:cNvSpPr txBox="1">
              <a:spLocks noChangeArrowheads="1"/>
            </p:cNvSpPr>
            <p:nvPr/>
          </p:nvSpPr>
          <p:spPr bwMode="auto">
            <a:xfrm>
              <a:off x="3382" y="1282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54" name="Text Box 56"/>
            <p:cNvSpPr txBox="1">
              <a:spLocks noChangeArrowheads="1"/>
            </p:cNvSpPr>
            <p:nvPr/>
          </p:nvSpPr>
          <p:spPr bwMode="auto">
            <a:xfrm>
              <a:off x="3818" y="199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55" name="Text Box 58"/>
            <p:cNvSpPr txBox="1">
              <a:spLocks noChangeArrowheads="1"/>
            </p:cNvSpPr>
            <p:nvPr/>
          </p:nvSpPr>
          <p:spPr bwMode="auto">
            <a:xfrm>
              <a:off x="3389" y="1579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105531" name="AutoShape 59"/>
          <p:cNvSpPr>
            <a:spLocks noChangeArrowheads="1"/>
          </p:cNvSpPr>
          <p:nvPr/>
        </p:nvSpPr>
        <p:spPr bwMode="auto">
          <a:xfrm>
            <a:off x="3765550" y="269240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5532" name="Text Box 60"/>
          <p:cNvSpPr txBox="1">
            <a:spLocks noChangeArrowheads="1"/>
          </p:cNvSpPr>
          <p:nvPr/>
        </p:nvSpPr>
        <p:spPr bwMode="auto">
          <a:xfrm>
            <a:off x="3613150" y="13843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解法一：</a:t>
            </a:r>
          </a:p>
        </p:txBody>
      </p:sp>
      <p:sp>
        <p:nvSpPr>
          <p:cNvPr id="105534" name="Text Box 62"/>
          <p:cNvSpPr txBox="1">
            <a:spLocks noChangeArrowheads="1"/>
          </p:cNvSpPr>
          <p:nvPr/>
        </p:nvSpPr>
        <p:spPr bwMode="auto">
          <a:xfrm>
            <a:off x="3538538" y="1968500"/>
            <a:ext cx="199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平衡电桥</a:t>
            </a:r>
          </a:p>
        </p:txBody>
      </p:sp>
      <p:sp>
        <p:nvSpPr>
          <p:cNvPr id="105536" name="Text Box 64"/>
          <p:cNvSpPr txBox="1">
            <a:spLocks noChangeArrowheads="1"/>
          </p:cNvSpPr>
          <p:nvPr/>
        </p:nvSpPr>
        <p:spPr bwMode="auto">
          <a:xfrm>
            <a:off x="592138" y="3563938"/>
            <a:ext cx="144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解法二：</a:t>
            </a:r>
          </a:p>
        </p:txBody>
      </p:sp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2109788" y="3563938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型－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型变换</a:t>
            </a:r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749300" y="4103688"/>
            <a:ext cx="3857625" cy="2135187"/>
            <a:chOff x="472" y="2345"/>
            <a:chExt cx="2430" cy="1345"/>
          </a:xfrm>
        </p:grpSpPr>
        <p:sp>
          <p:nvSpPr>
            <p:cNvPr id="42021" name="Text Box 82"/>
            <p:cNvSpPr txBox="1">
              <a:spLocks noChangeArrowheads="1"/>
            </p:cNvSpPr>
            <p:nvPr/>
          </p:nvSpPr>
          <p:spPr bwMode="auto">
            <a:xfrm>
              <a:off x="1906" y="3459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22" name="Oval 66"/>
            <p:cNvSpPr>
              <a:spLocks noChangeArrowheads="1"/>
            </p:cNvSpPr>
            <p:nvPr/>
          </p:nvSpPr>
          <p:spPr bwMode="auto">
            <a:xfrm>
              <a:off x="677" y="260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23" name="Line 67"/>
            <p:cNvSpPr>
              <a:spLocks noChangeShapeType="1"/>
            </p:cNvSpPr>
            <p:nvPr/>
          </p:nvSpPr>
          <p:spPr bwMode="auto">
            <a:xfrm>
              <a:off x="716" y="2622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Text Box 68"/>
            <p:cNvSpPr txBox="1">
              <a:spLocks noChangeArrowheads="1"/>
            </p:cNvSpPr>
            <p:nvPr/>
          </p:nvSpPr>
          <p:spPr bwMode="auto">
            <a:xfrm>
              <a:off x="472" y="245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2025" name="Text Box 69"/>
            <p:cNvSpPr txBox="1">
              <a:spLocks noChangeArrowheads="1"/>
            </p:cNvSpPr>
            <p:nvPr/>
          </p:nvSpPr>
          <p:spPr bwMode="auto">
            <a:xfrm>
              <a:off x="1129" y="2345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26" name="Rectangle 70"/>
            <p:cNvSpPr>
              <a:spLocks noChangeArrowheads="1"/>
            </p:cNvSpPr>
            <p:nvPr/>
          </p:nvSpPr>
          <p:spPr bwMode="auto">
            <a:xfrm>
              <a:off x="1164" y="257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27" name="Line 71"/>
            <p:cNvSpPr>
              <a:spLocks noChangeShapeType="1"/>
            </p:cNvSpPr>
            <p:nvPr/>
          </p:nvSpPr>
          <p:spPr bwMode="auto">
            <a:xfrm rot="8100000" flipH="1">
              <a:off x="1299" y="2449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Line 72"/>
            <p:cNvSpPr>
              <a:spLocks noChangeShapeType="1"/>
            </p:cNvSpPr>
            <p:nvPr/>
          </p:nvSpPr>
          <p:spPr bwMode="auto">
            <a:xfrm rot="8100000" flipH="1">
              <a:off x="2115" y="2449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73"/>
            <p:cNvSpPr>
              <a:spLocks noChangeShapeType="1"/>
            </p:cNvSpPr>
            <p:nvPr/>
          </p:nvSpPr>
          <p:spPr bwMode="auto">
            <a:xfrm>
              <a:off x="1703" y="2616"/>
              <a:ext cx="0" cy="8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Rectangle 74"/>
            <p:cNvSpPr>
              <a:spLocks noChangeArrowheads="1"/>
            </p:cNvSpPr>
            <p:nvPr/>
          </p:nvSpPr>
          <p:spPr bwMode="auto">
            <a:xfrm rot="-5400000">
              <a:off x="1566" y="29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31" name="Rectangle 75"/>
            <p:cNvSpPr>
              <a:spLocks noChangeArrowheads="1"/>
            </p:cNvSpPr>
            <p:nvPr/>
          </p:nvSpPr>
          <p:spPr bwMode="auto">
            <a:xfrm rot="2700000">
              <a:off x="977" y="28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32" name="Rectangle 76"/>
            <p:cNvSpPr>
              <a:spLocks noChangeArrowheads="1"/>
            </p:cNvSpPr>
            <p:nvPr/>
          </p:nvSpPr>
          <p:spPr bwMode="auto">
            <a:xfrm rot="2700000">
              <a:off x="2008" y="30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33" name="Oval 77"/>
            <p:cNvSpPr>
              <a:spLocks noChangeArrowheads="1"/>
            </p:cNvSpPr>
            <p:nvPr/>
          </p:nvSpPr>
          <p:spPr bwMode="auto">
            <a:xfrm>
              <a:off x="2686" y="34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34" name="Line 78"/>
            <p:cNvSpPr>
              <a:spLocks noChangeShapeType="1"/>
            </p:cNvSpPr>
            <p:nvPr/>
          </p:nvSpPr>
          <p:spPr bwMode="auto">
            <a:xfrm>
              <a:off x="1709" y="3442"/>
              <a:ext cx="9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Text Box 79"/>
            <p:cNvSpPr txBox="1">
              <a:spLocks noChangeArrowheads="1"/>
            </p:cNvSpPr>
            <p:nvPr/>
          </p:nvSpPr>
          <p:spPr bwMode="auto">
            <a:xfrm>
              <a:off x="2707" y="327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2036" name="Rectangle 80"/>
            <p:cNvSpPr>
              <a:spLocks noChangeArrowheads="1"/>
            </p:cNvSpPr>
            <p:nvPr/>
          </p:nvSpPr>
          <p:spPr bwMode="auto">
            <a:xfrm>
              <a:off x="1956" y="33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37" name="Text Box 81"/>
            <p:cNvSpPr txBox="1">
              <a:spLocks noChangeArrowheads="1"/>
            </p:cNvSpPr>
            <p:nvPr/>
          </p:nvSpPr>
          <p:spPr bwMode="auto">
            <a:xfrm>
              <a:off x="683" y="2754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38" name="Text Box 83"/>
            <p:cNvSpPr txBox="1">
              <a:spLocks noChangeArrowheads="1"/>
            </p:cNvSpPr>
            <p:nvPr/>
          </p:nvSpPr>
          <p:spPr bwMode="auto">
            <a:xfrm>
              <a:off x="1314" y="2903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39" name="Text Box 84"/>
            <p:cNvSpPr txBox="1">
              <a:spLocks noChangeArrowheads="1"/>
            </p:cNvSpPr>
            <p:nvPr/>
          </p:nvSpPr>
          <p:spPr bwMode="auto">
            <a:xfrm>
              <a:off x="2163" y="2898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105557" name="Text Box 85"/>
          <p:cNvSpPr txBox="1">
            <a:spLocks noChangeArrowheads="1"/>
          </p:cNvSpPr>
          <p:nvPr/>
        </p:nvSpPr>
        <p:spPr bwMode="auto">
          <a:xfrm>
            <a:off x="7002463" y="2106613"/>
            <a:ext cx="199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=40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05559" name="AutoShape 87"/>
          <p:cNvSpPr>
            <a:spLocks noChangeArrowheads="1"/>
          </p:cNvSpPr>
          <p:nvPr/>
        </p:nvSpPr>
        <p:spPr bwMode="auto">
          <a:xfrm>
            <a:off x="4281488" y="502285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4937125" y="4214813"/>
            <a:ext cx="3738563" cy="1597025"/>
            <a:chOff x="3110" y="2415"/>
            <a:chExt cx="2355" cy="1006"/>
          </a:xfrm>
        </p:grpSpPr>
        <p:sp>
          <p:nvSpPr>
            <p:cNvPr id="42001" name="Oval 89"/>
            <p:cNvSpPr>
              <a:spLocks noChangeArrowheads="1"/>
            </p:cNvSpPr>
            <p:nvPr/>
          </p:nvSpPr>
          <p:spPr bwMode="auto">
            <a:xfrm>
              <a:off x="3315" y="26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02" name="Line 90"/>
            <p:cNvSpPr>
              <a:spLocks noChangeShapeType="1"/>
            </p:cNvSpPr>
            <p:nvPr/>
          </p:nvSpPr>
          <p:spPr bwMode="auto">
            <a:xfrm>
              <a:off x="3358" y="2694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Text Box 91"/>
            <p:cNvSpPr txBox="1">
              <a:spLocks noChangeArrowheads="1"/>
            </p:cNvSpPr>
            <p:nvPr/>
          </p:nvSpPr>
          <p:spPr bwMode="auto">
            <a:xfrm>
              <a:off x="3110" y="252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2004" name="Rectangle 92"/>
            <p:cNvSpPr>
              <a:spLocks noChangeArrowheads="1"/>
            </p:cNvSpPr>
            <p:nvPr/>
          </p:nvSpPr>
          <p:spPr bwMode="auto">
            <a:xfrm>
              <a:off x="3574" y="26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05" name="Line 94"/>
            <p:cNvSpPr>
              <a:spLocks noChangeShapeType="1"/>
            </p:cNvSpPr>
            <p:nvPr/>
          </p:nvSpPr>
          <p:spPr bwMode="auto">
            <a:xfrm rot="7200000" flipH="1">
              <a:off x="4335" y="2528"/>
              <a:ext cx="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Rectangle 98"/>
            <p:cNvSpPr>
              <a:spLocks noChangeArrowheads="1"/>
            </p:cNvSpPr>
            <p:nvPr/>
          </p:nvSpPr>
          <p:spPr bwMode="auto">
            <a:xfrm rot="1800000">
              <a:off x="4122" y="27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07" name="Oval 99"/>
            <p:cNvSpPr>
              <a:spLocks noChangeArrowheads="1"/>
            </p:cNvSpPr>
            <p:nvPr/>
          </p:nvSpPr>
          <p:spPr bwMode="auto">
            <a:xfrm>
              <a:off x="5214" y="299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08" name="Line 100"/>
            <p:cNvSpPr>
              <a:spLocks noChangeShapeType="1"/>
            </p:cNvSpPr>
            <p:nvPr/>
          </p:nvSpPr>
          <p:spPr bwMode="auto">
            <a:xfrm rot="9000000">
              <a:off x="3977" y="3183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102"/>
            <p:cNvSpPr txBox="1">
              <a:spLocks noChangeArrowheads="1"/>
            </p:cNvSpPr>
            <p:nvPr/>
          </p:nvSpPr>
          <p:spPr bwMode="auto">
            <a:xfrm>
              <a:off x="4732" y="2758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10" name="Line 105"/>
            <p:cNvSpPr>
              <a:spLocks noChangeShapeType="1"/>
            </p:cNvSpPr>
            <p:nvPr/>
          </p:nvSpPr>
          <p:spPr bwMode="auto">
            <a:xfrm>
              <a:off x="4616" y="3015"/>
              <a:ext cx="61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Rectangle 101"/>
            <p:cNvSpPr>
              <a:spLocks noChangeArrowheads="1"/>
            </p:cNvSpPr>
            <p:nvPr/>
          </p:nvSpPr>
          <p:spPr bwMode="auto">
            <a:xfrm>
              <a:off x="4792" y="29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12" name="Rectangle 106"/>
            <p:cNvSpPr>
              <a:spLocks noChangeArrowheads="1"/>
            </p:cNvSpPr>
            <p:nvPr/>
          </p:nvSpPr>
          <p:spPr bwMode="auto">
            <a:xfrm rot="9000000">
              <a:off x="4129" y="31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13" name="Text Box 107"/>
            <p:cNvSpPr txBox="1">
              <a:spLocks noChangeArrowheads="1"/>
            </p:cNvSpPr>
            <p:nvPr/>
          </p:nvSpPr>
          <p:spPr bwMode="auto">
            <a:xfrm>
              <a:off x="3526" y="2415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14" name="Text Box 108"/>
            <p:cNvSpPr txBox="1">
              <a:spLocks noChangeArrowheads="1"/>
            </p:cNvSpPr>
            <p:nvPr/>
          </p:nvSpPr>
          <p:spPr bwMode="auto">
            <a:xfrm>
              <a:off x="4222" y="2582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15" name="Text Box 109"/>
            <p:cNvSpPr txBox="1">
              <a:spLocks noChangeArrowheads="1"/>
            </p:cNvSpPr>
            <p:nvPr/>
          </p:nvSpPr>
          <p:spPr bwMode="auto">
            <a:xfrm>
              <a:off x="4231" y="319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16" name="Line 111"/>
            <p:cNvSpPr>
              <a:spLocks noChangeShapeType="1"/>
            </p:cNvSpPr>
            <p:nvPr/>
          </p:nvSpPr>
          <p:spPr bwMode="auto">
            <a:xfrm>
              <a:off x="3462" y="3352"/>
              <a:ext cx="5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Rectangle 112"/>
            <p:cNvSpPr>
              <a:spLocks noChangeArrowheads="1"/>
            </p:cNvSpPr>
            <p:nvPr/>
          </p:nvSpPr>
          <p:spPr bwMode="auto">
            <a:xfrm>
              <a:off x="3548" y="331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2018" name="Text Box 113"/>
            <p:cNvSpPr txBox="1">
              <a:spLocks noChangeArrowheads="1"/>
            </p:cNvSpPr>
            <p:nvPr/>
          </p:nvSpPr>
          <p:spPr bwMode="auto">
            <a:xfrm>
              <a:off x="3500" y="3073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20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42019" name="Line 114"/>
            <p:cNvSpPr>
              <a:spLocks noChangeShapeType="1"/>
            </p:cNvSpPr>
            <p:nvPr/>
          </p:nvSpPr>
          <p:spPr bwMode="auto">
            <a:xfrm>
              <a:off x="3459" y="2686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Text Box 115"/>
            <p:cNvSpPr txBox="1">
              <a:spLocks noChangeArrowheads="1"/>
            </p:cNvSpPr>
            <p:nvPr/>
          </p:nvSpPr>
          <p:spPr bwMode="auto">
            <a:xfrm>
              <a:off x="5270" y="285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105588" name="Text Box 116"/>
          <p:cNvSpPr txBox="1">
            <a:spLocks noChangeArrowheads="1"/>
          </p:cNvSpPr>
          <p:nvPr/>
        </p:nvSpPr>
        <p:spPr bwMode="auto">
          <a:xfrm>
            <a:off x="7046913" y="5845175"/>
            <a:ext cx="199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=40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05590" name="Oval 118"/>
          <p:cNvSpPr>
            <a:spLocks noChangeArrowheads="1"/>
          </p:cNvSpPr>
          <p:nvPr/>
        </p:nvSpPr>
        <p:spPr bwMode="auto">
          <a:xfrm>
            <a:off x="6438900" y="4430713"/>
            <a:ext cx="1476375" cy="14033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60" grpId="0" animBg="1"/>
      <p:bldP spid="105496" grpId="0"/>
      <p:bldP spid="105531" grpId="0" animBg="1"/>
      <p:bldP spid="105532" grpId="0"/>
      <p:bldP spid="105534" grpId="0"/>
      <p:bldP spid="105536" grpId="0"/>
      <p:bldP spid="105537" grpId="0"/>
      <p:bldP spid="105557" grpId="0"/>
      <p:bldP spid="105559" grpId="0" animBg="1"/>
      <p:bldP spid="105588" grpId="0"/>
      <p:bldP spid="1055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4"/>
          <p:cNvSpPr txBox="1">
            <a:spLocks noChangeArrowheads="1"/>
          </p:cNvSpPr>
          <p:nvPr/>
        </p:nvSpPr>
        <p:spPr bwMode="auto">
          <a:xfrm>
            <a:off x="463550" y="7572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例：求如图所示电路的等效电阻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93725" y="1476375"/>
            <a:ext cx="2919413" cy="2101850"/>
            <a:chOff x="374" y="1110"/>
            <a:chExt cx="1839" cy="1324"/>
          </a:xfrm>
        </p:grpSpPr>
        <p:sp>
          <p:nvSpPr>
            <p:cNvPr id="43068" name="Line 5"/>
            <p:cNvSpPr>
              <a:spLocks noChangeShapeType="1"/>
            </p:cNvSpPr>
            <p:nvPr/>
          </p:nvSpPr>
          <p:spPr bwMode="auto">
            <a:xfrm>
              <a:off x="973" y="1732"/>
              <a:ext cx="1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Text Box 9"/>
            <p:cNvSpPr txBox="1">
              <a:spLocks noChangeArrowheads="1"/>
            </p:cNvSpPr>
            <p:nvPr/>
          </p:nvSpPr>
          <p:spPr bwMode="auto">
            <a:xfrm>
              <a:off x="1254" y="189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70" name="Rectangle 14"/>
            <p:cNvSpPr>
              <a:spLocks noChangeArrowheads="1"/>
            </p:cNvSpPr>
            <p:nvPr/>
          </p:nvSpPr>
          <p:spPr bwMode="auto">
            <a:xfrm>
              <a:off x="1130" y="16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71" name="Oval 15"/>
            <p:cNvSpPr>
              <a:spLocks noChangeArrowheads="1"/>
            </p:cNvSpPr>
            <p:nvPr/>
          </p:nvSpPr>
          <p:spPr bwMode="auto">
            <a:xfrm>
              <a:off x="652" y="136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72" name="Line 16"/>
            <p:cNvSpPr>
              <a:spLocks noChangeShapeType="1"/>
            </p:cNvSpPr>
            <p:nvPr/>
          </p:nvSpPr>
          <p:spPr bwMode="auto">
            <a:xfrm>
              <a:off x="690" y="2300"/>
              <a:ext cx="1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Oval 17"/>
            <p:cNvSpPr>
              <a:spLocks noChangeArrowheads="1"/>
            </p:cNvSpPr>
            <p:nvPr/>
          </p:nvSpPr>
          <p:spPr bwMode="auto">
            <a:xfrm>
              <a:off x="650" y="22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74" name="Text Box 18"/>
            <p:cNvSpPr txBox="1">
              <a:spLocks noChangeArrowheads="1"/>
            </p:cNvSpPr>
            <p:nvPr/>
          </p:nvSpPr>
          <p:spPr bwMode="auto">
            <a:xfrm>
              <a:off x="1109" y="146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75" name="Text Box 19"/>
            <p:cNvSpPr txBox="1">
              <a:spLocks noChangeArrowheads="1"/>
            </p:cNvSpPr>
            <p:nvPr/>
          </p:nvSpPr>
          <p:spPr bwMode="auto">
            <a:xfrm>
              <a:off x="1425" y="111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76" name="Text Box 20"/>
            <p:cNvSpPr txBox="1">
              <a:spLocks noChangeArrowheads="1"/>
            </p:cNvSpPr>
            <p:nvPr/>
          </p:nvSpPr>
          <p:spPr bwMode="auto">
            <a:xfrm>
              <a:off x="652" y="1897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77" name="Text Box 22"/>
            <p:cNvSpPr txBox="1">
              <a:spLocks noChangeArrowheads="1"/>
            </p:cNvSpPr>
            <p:nvPr/>
          </p:nvSpPr>
          <p:spPr bwMode="auto">
            <a:xfrm>
              <a:off x="453" y="122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3078" name="Text Box 23"/>
            <p:cNvSpPr txBox="1">
              <a:spLocks noChangeArrowheads="1"/>
            </p:cNvSpPr>
            <p:nvPr/>
          </p:nvSpPr>
          <p:spPr bwMode="auto">
            <a:xfrm>
              <a:off x="447" y="214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3079" name="Line 26"/>
            <p:cNvSpPr>
              <a:spLocks noChangeShapeType="1"/>
            </p:cNvSpPr>
            <p:nvPr/>
          </p:nvSpPr>
          <p:spPr bwMode="auto">
            <a:xfrm>
              <a:off x="691" y="1388"/>
              <a:ext cx="1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Line 27"/>
            <p:cNvSpPr>
              <a:spLocks noChangeShapeType="1"/>
            </p:cNvSpPr>
            <p:nvPr/>
          </p:nvSpPr>
          <p:spPr bwMode="auto">
            <a:xfrm flipH="1">
              <a:off x="2164" y="1388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Rectangle 25"/>
            <p:cNvSpPr>
              <a:spLocks noChangeArrowheads="1"/>
            </p:cNvSpPr>
            <p:nvPr/>
          </p:nvSpPr>
          <p:spPr bwMode="auto">
            <a:xfrm rot="-5400000">
              <a:off x="2032" y="19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82" name="Rectangle 29"/>
            <p:cNvSpPr>
              <a:spLocks noChangeArrowheads="1"/>
            </p:cNvSpPr>
            <p:nvPr/>
          </p:nvSpPr>
          <p:spPr bwMode="auto">
            <a:xfrm>
              <a:off x="1740" y="168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83" name="Rectangle 30"/>
            <p:cNvSpPr>
              <a:spLocks noChangeArrowheads="1"/>
            </p:cNvSpPr>
            <p:nvPr/>
          </p:nvSpPr>
          <p:spPr bwMode="auto">
            <a:xfrm>
              <a:off x="1434" y="13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84" name="Line 31"/>
            <p:cNvSpPr>
              <a:spLocks noChangeShapeType="1"/>
            </p:cNvSpPr>
            <p:nvPr/>
          </p:nvSpPr>
          <p:spPr bwMode="auto">
            <a:xfrm flipH="1">
              <a:off x="967" y="138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5" name="Rectangle 7"/>
            <p:cNvSpPr>
              <a:spLocks noChangeArrowheads="1"/>
            </p:cNvSpPr>
            <p:nvPr/>
          </p:nvSpPr>
          <p:spPr bwMode="auto">
            <a:xfrm rot="-5400000">
              <a:off x="836" y="19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86" name="Line 32"/>
            <p:cNvSpPr>
              <a:spLocks noChangeShapeType="1"/>
            </p:cNvSpPr>
            <p:nvPr/>
          </p:nvSpPr>
          <p:spPr bwMode="auto">
            <a:xfrm flipH="1">
              <a:off x="1575" y="1729"/>
              <a:ext cx="0" cy="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Rectangle 12"/>
            <p:cNvSpPr>
              <a:spLocks noChangeArrowheads="1"/>
            </p:cNvSpPr>
            <p:nvPr/>
          </p:nvSpPr>
          <p:spPr bwMode="auto">
            <a:xfrm rot="-5400000">
              <a:off x="1440" y="19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88" name="Text Box 33"/>
            <p:cNvSpPr txBox="1">
              <a:spLocks noChangeArrowheads="1"/>
            </p:cNvSpPr>
            <p:nvPr/>
          </p:nvSpPr>
          <p:spPr bwMode="auto">
            <a:xfrm>
              <a:off x="1724" y="146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89" name="Text Box 34"/>
            <p:cNvSpPr txBox="1">
              <a:spLocks noChangeArrowheads="1"/>
            </p:cNvSpPr>
            <p:nvPr/>
          </p:nvSpPr>
          <p:spPr bwMode="auto">
            <a:xfrm>
              <a:off x="1847" y="1897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90" name="Line 35"/>
            <p:cNvSpPr>
              <a:spLocks noChangeShapeType="1"/>
            </p:cNvSpPr>
            <p:nvPr/>
          </p:nvSpPr>
          <p:spPr bwMode="auto">
            <a:xfrm flipH="1">
              <a:off x="374" y="1873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Line 36"/>
            <p:cNvSpPr>
              <a:spLocks noChangeShapeType="1"/>
            </p:cNvSpPr>
            <p:nvPr/>
          </p:nvSpPr>
          <p:spPr bwMode="auto">
            <a:xfrm flipV="1">
              <a:off x="374" y="1873"/>
              <a:ext cx="28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Text Box 37"/>
            <p:cNvSpPr txBox="1">
              <a:spLocks noChangeArrowheads="1"/>
            </p:cNvSpPr>
            <p:nvPr/>
          </p:nvSpPr>
          <p:spPr bwMode="auto">
            <a:xfrm>
              <a:off x="374" y="161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192588" y="1481138"/>
            <a:ext cx="2803525" cy="2101850"/>
            <a:chOff x="2641" y="1113"/>
            <a:chExt cx="1766" cy="1324"/>
          </a:xfrm>
        </p:grpSpPr>
        <p:sp>
          <p:nvSpPr>
            <p:cNvPr id="43048" name="Line 38"/>
            <p:cNvSpPr>
              <a:spLocks noChangeShapeType="1"/>
            </p:cNvSpPr>
            <p:nvPr/>
          </p:nvSpPr>
          <p:spPr bwMode="auto">
            <a:xfrm flipV="1">
              <a:off x="3167" y="1735"/>
              <a:ext cx="6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Text Box 39"/>
            <p:cNvSpPr txBox="1">
              <a:spLocks noChangeArrowheads="1"/>
            </p:cNvSpPr>
            <p:nvPr/>
          </p:nvSpPr>
          <p:spPr bwMode="auto">
            <a:xfrm>
              <a:off x="3448" y="189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50" name="Rectangle 40"/>
            <p:cNvSpPr>
              <a:spLocks noChangeArrowheads="1"/>
            </p:cNvSpPr>
            <p:nvPr/>
          </p:nvSpPr>
          <p:spPr bwMode="auto">
            <a:xfrm>
              <a:off x="3324" y="168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51" name="Oval 41"/>
            <p:cNvSpPr>
              <a:spLocks noChangeArrowheads="1"/>
            </p:cNvSpPr>
            <p:nvPr/>
          </p:nvSpPr>
          <p:spPr bwMode="auto">
            <a:xfrm>
              <a:off x="2846" y="13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52" name="Line 42"/>
            <p:cNvSpPr>
              <a:spLocks noChangeShapeType="1"/>
            </p:cNvSpPr>
            <p:nvPr/>
          </p:nvSpPr>
          <p:spPr bwMode="auto">
            <a:xfrm>
              <a:off x="2884" y="2303"/>
              <a:ext cx="1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Oval 43"/>
            <p:cNvSpPr>
              <a:spLocks noChangeArrowheads="1"/>
            </p:cNvSpPr>
            <p:nvPr/>
          </p:nvSpPr>
          <p:spPr bwMode="auto">
            <a:xfrm>
              <a:off x="2844" y="228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54" name="Text Box 44"/>
            <p:cNvSpPr txBox="1">
              <a:spLocks noChangeArrowheads="1"/>
            </p:cNvSpPr>
            <p:nvPr/>
          </p:nvSpPr>
          <p:spPr bwMode="auto">
            <a:xfrm>
              <a:off x="3303" y="147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55" name="Text Box 45"/>
            <p:cNvSpPr txBox="1">
              <a:spLocks noChangeArrowheads="1"/>
            </p:cNvSpPr>
            <p:nvPr/>
          </p:nvSpPr>
          <p:spPr bwMode="auto">
            <a:xfrm>
              <a:off x="3619" y="1113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56" name="Text Box 46"/>
            <p:cNvSpPr txBox="1">
              <a:spLocks noChangeArrowheads="1"/>
            </p:cNvSpPr>
            <p:nvPr/>
          </p:nvSpPr>
          <p:spPr bwMode="auto">
            <a:xfrm>
              <a:off x="2846" y="19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57" name="Text Box 47"/>
            <p:cNvSpPr txBox="1">
              <a:spLocks noChangeArrowheads="1"/>
            </p:cNvSpPr>
            <p:nvPr/>
          </p:nvSpPr>
          <p:spPr bwMode="auto">
            <a:xfrm>
              <a:off x="2647" y="1229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3058" name="Text Box 48"/>
            <p:cNvSpPr txBox="1">
              <a:spLocks noChangeArrowheads="1"/>
            </p:cNvSpPr>
            <p:nvPr/>
          </p:nvSpPr>
          <p:spPr bwMode="auto">
            <a:xfrm>
              <a:off x="2641" y="2149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3059" name="Line 49"/>
            <p:cNvSpPr>
              <a:spLocks noChangeShapeType="1"/>
            </p:cNvSpPr>
            <p:nvPr/>
          </p:nvSpPr>
          <p:spPr bwMode="auto">
            <a:xfrm>
              <a:off x="2885" y="1391"/>
              <a:ext cx="1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Line 50"/>
            <p:cNvSpPr>
              <a:spLocks noChangeShapeType="1"/>
            </p:cNvSpPr>
            <p:nvPr/>
          </p:nvSpPr>
          <p:spPr bwMode="auto">
            <a:xfrm flipH="1">
              <a:off x="4358" y="139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Rectangle 51"/>
            <p:cNvSpPr>
              <a:spLocks noChangeArrowheads="1"/>
            </p:cNvSpPr>
            <p:nvPr/>
          </p:nvSpPr>
          <p:spPr bwMode="auto">
            <a:xfrm rot="-5400000">
              <a:off x="4226" y="19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62" name="Rectangle 53"/>
            <p:cNvSpPr>
              <a:spLocks noChangeArrowheads="1"/>
            </p:cNvSpPr>
            <p:nvPr/>
          </p:nvSpPr>
          <p:spPr bwMode="auto">
            <a:xfrm>
              <a:off x="3628" y="13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63" name="Line 54"/>
            <p:cNvSpPr>
              <a:spLocks noChangeShapeType="1"/>
            </p:cNvSpPr>
            <p:nvPr/>
          </p:nvSpPr>
          <p:spPr bwMode="auto">
            <a:xfrm flipH="1">
              <a:off x="3161" y="1387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Rectangle 55"/>
            <p:cNvSpPr>
              <a:spLocks noChangeArrowheads="1"/>
            </p:cNvSpPr>
            <p:nvPr/>
          </p:nvSpPr>
          <p:spPr bwMode="auto">
            <a:xfrm rot="-5400000">
              <a:off x="3030" y="19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65" name="Line 56"/>
            <p:cNvSpPr>
              <a:spLocks noChangeShapeType="1"/>
            </p:cNvSpPr>
            <p:nvPr/>
          </p:nvSpPr>
          <p:spPr bwMode="auto">
            <a:xfrm flipH="1">
              <a:off x="3769" y="1732"/>
              <a:ext cx="0" cy="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Rectangle 57"/>
            <p:cNvSpPr>
              <a:spLocks noChangeArrowheads="1"/>
            </p:cNvSpPr>
            <p:nvPr/>
          </p:nvSpPr>
          <p:spPr bwMode="auto">
            <a:xfrm rot="-5400000">
              <a:off x="3634" y="19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67" name="Text Box 59"/>
            <p:cNvSpPr txBox="1">
              <a:spLocks noChangeArrowheads="1"/>
            </p:cNvSpPr>
            <p:nvPr/>
          </p:nvSpPr>
          <p:spPr bwMode="auto">
            <a:xfrm>
              <a:off x="4041" y="19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07583" name="AutoShape 63"/>
          <p:cNvSpPr>
            <a:spLocks noChangeArrowheads="1"/>
          </p:cNvSpPr>
          <p:nvPr/>
        </p:nvSpPr>
        <p:spPr bwMode="auto">
          <a:xfrm>
            <a:off x="3730625" y="254000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7584" name="Text Box 64"/>
          <p:cNvSpPr txBox="1">
            <a:spLocks noChangeArrowheads="1"/>
          </p:cNvSpPr>
          <p:nvPr/>
        </p:nvSpPr>
        <p:spPr bwMode="auto">
          <a:xfrm>
            <a:off x="7243763" y="2363788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=1.6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07587" name="Text Box 67"/>
          <p:cNvSpPr txBox="1">
            <a:spLocks noChangeArrowheads="1"/>
          </p:cNvSpPr>
          <p:nvPr/>
        </p:nvSpPr>
        <p:spPr bwMode="auto">
          <a:xfrm>
            <a:off x="3659188" y="1725613"/>
            <a:ext cx="144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7588" name="Text Box 68"/>
          <p:cNvSpPr txBox="1">
            <a:spLocks noChangeArrowheads="1"/>
          </p:cNvSpPr>
          <p:nvPr/>
        </p:nvSpPr>
        <p:spPr bwMode="auto">
          <a:xfrm>
            <a:off x="668338" y="3713163"/>
            <a:ext cx="144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解法二：</a:t>
            </a:r>
          </a:p>
        </p:txBody>
      </p:sp>
      <p:sp>
        <p:nvSpPr>
          <p:cNvPr id="107589" name="Text Box 69"/>
          <p:cNvSpPr txBox="1">
            <a:spLocks noChangeArrowheads="1"/>
          </p:cNvSpPr>
          <p:nvPr/>
        </p:nvSpPr>
        <p:spPr bwMode="auto">
          <a:xfrm>
            <a:off x="2109788" y="3735388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－ 型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变换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1538288" y="4856163"/>
            <a:ext cx="1760537" cy="1349375"/>
            <a:chOff x="969" y="2963"/>
            <a:chExt cx="1109" cy="850"/>
          </a:xfrm>
        </p:grpSpPr>
        <p:sp>
          <p:nvSpPr>
            <p:cNvPr id="43045" name="Text Box 72"/>
            <p:cNvSpPr txBox="1">
              <a:spLocks noChangeArrowheads="1"/>
            </p:cNvSpPr>
            <p:nvPr/>
          </p:nvSpPr>
          <p:spPr bwMode="auto">
            <a:xfrm>
              <a:off x="969" y="3582"/>
              <a:ext cx="4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11/2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46" name="Text Box 77"/>
            <p:cNvSpPr txBox="1">
              <a:spLocks noChangeArrowheads="1"/>
            </p:cNvSpPr>
            <p:nvPr/>
          </p:nvSpPr>
          <p:spPr bwMode="auto">
            <a:xfrm>
              <a:off x="1319" y="2963"/>
              <a:ext cx="4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11/3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47" name="Text Box 91"/>
            <p:cNvSpPr txBox="1">
              <a:spLocks noChangeArrowheads="1"/>
            </p:cNvSpPr>
            <p:nvPr/>
          </p:nvSpPr>
          <p:spPr bwMode="auto">
            <a:xfrm>
              <a:off x="1707" y="3564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696913" y="4302125"/>
            <a:ext cx="3170237" cy="2101850"/>
            <a:chOff x="439" y="2614"/>
            <a:chExt cx="1997" cy="1324"/>
          </a:xfrm>
        </p:grpSpPr>
        <p:sp>
          <p:nvSpPr>
            <p:cNvPr id="43025" name="Line 71"/>
            <p:cNvSpPr>
              <a:spLocks noChangeShapeType="1"/>
            </p:cNvSpPr>
            <p:nvPr/>
          </p:nvSpPr>
          <p:spPr bwMode="auto">
            <a:xfrm>
              <a:off x="965" y="3224"/>
              <a:ext cx="11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Rectangle 73"/>
            <p:cNvSpPr>
              <a:spLocks noChangeArrowheads="1"/>
            </p:cNvSpPr>
            <p:nvPr/>
          </p:nvSpPr>
          <p:spPr bwMode="auto">
            <a:xfrm>
              <a:off x="1421" y="31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27" name="Oval 74"/>
            <p:cNvSpPr>
              <a:spLocks noChangeArrowheads="1"/>
            </p:cNvSpPr>
            <p:nvPr/>
          </p:nvSpPr>
          <p:spPr bwMode="auto">
            <a:xfrm>
              <a:off x="644" y="286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28" name="Line 75"/>
            <p:cNvSpPr>
              <a:spLocks noChangeShapeType="1"/>
            </p:cNvSpPr>
            <p:nvPr/>
          </p:nvSpPr>
          <p:spPr bwMode="auto">
            <a:xfrm>
              <a:off x="682" y="3804"/>
              <a:ext cx="1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Oval 76"/>
            <p:cNvSpPr>
              <a:spLocks noChangeArrowheads="1"/>
            </p:cNvSpPr>
            <p:nvPr/>
          </p:nvSpPr>
          <p:spPr bwMode="auto">
            <a:xfrm>
              <a:off x="642" y="378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30" name="Text Box 78"/>
            <p:cNvSpPr txBox="1">
              <a:spLocks noChangeArrowheads="1"/>
            </p:cNvSpPr>
            <p:nvPr/>
          </p:nvSpPr>
          <p:spPr bwMode="auto">
            <a:xfrm>
              <a:off x="1417" y="261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31" name="Text Box 79"/>
            <p:cNvSpPr txBox="1">
              <a:spLocks noChangeArrowheads="1"/>
            </p:cNvSpPr>
            <p:nvPr/>
          </p:nvSpPr>
          <p:spPr bwMode="auto">
            <a:xfrm>
              <a:off x="644" y="340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4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32" name="Text Box 80"/>
            <p:cNvSpPr txBox="1">
              <a:spLocks noChangeArrowheads="1"/>
            </p:cNvSpPr>
            <p:nvPr/>
          </p:nvSpPr>
          <p:spPr bwMode="auto">
            <a:xfrm>
              <a:off x="445" y="2730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3033" name="Text Box 81"/>
            <p:cNvSpPr txBox="1">
              <a:spLocks noChangeArrowheads="1"/>
            </p:cNvSpPr>
            <p:nvPr/>
          </p:nvSpPr>
          <p:spPr bwMode="auto">
            <a:xfrm>
              <a:off x="439" y="3650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3034" name="Line 82"/>
            <p:cNvSpPr>
              <a:spLocks noChangeShapeType="1"/>
            </p:cNvSpPr>
            <p:nvPr/>
          </p:nvSpPr>
          <p:spPr bwMode="auto">
            <a:xfrm>
              <a:off x="683" y="2892"/>
              <a:ext cx="1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83"/>
            <p:cNvSpPr>
              <a:spLocks noChangeShapeType="1"/>
            </p:cNvSpPr>
            <p:nvPr/>
          </p:nvSpPr>
          <p:spPr bwMode="auto">
            <a:xfrm flipH="1">
              <a:off x="2108" y="289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Rectangle 84"/>
            <p:cNvSpPr>
              <a:spLocks noChangeArrowheads="1"/>
            </p:cNvSpPr>
            <p:nvPr/>
          </p:nvSpPr>
          <p:spPr bwMode="auto">
            <a:xfrm rot="-5400000">
              <a:off x="1982" y="348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37" name="Rectangle 86"/>
            <p:cNvSpPr>
              <a:spLocks noChangeArrowheads="1"/>
            </p:cNvSpPr>
            <p:nvPr/>
          </p:nvSpPr>
          <p:spPr bwMode="auto">
            <a:xfrm>
              <a:off x="1426" y="28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38" name="Line 87"/>
            <p:cNvSpPr>
              <a:spLocks noChangeShapeType="1"/>
            </p:cNvSpPr>
            <p:nvPr/>
          </p:nvSpPr>
          <p:spPr bwMode="auto">
            <a:xfrm flipH="1">
              <a:off x="959" y="2888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Rectangle 88"/>
            <p:cNvSpPr>
              <a:spLocks noChangeArrowheads="1"/>
            </p:cNvSpPr>
            <p:nvPr/>
          </p:nvSpPr>
          <p:spPr bwMode="auto">
            <a:xfrm rot="-5400000">
              <a:off x="828" y="34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40" name="Line 89"/>
            <p:cNvSpPr>
              <a:spLocks noChangeShapeType="1"/>
            </p:cNvSpPr>
            <p:nvPr/>
          </p:nvSpPr>
          <p:spPr bwMode="auto">
            <a:xfrm rot="2700000" flipH="1">
              <a:off x="1830" y="3091"/>
              <a:ext cx="8" cy="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92"/>
            <p:cNvSpPr txBox="1">
              <a:spLocks noChangeArrowheads="1"/>
            </p:cNvSpPr>
            <p:nvPr/>
          </p:nvSpPr>
          <p:spPr bwMode="auto">
            <a:xfrm>
              <a:off x="2137" y="339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3042" name="Line 96"/>
            <p:cNvSpPr>
              <a:spLocks noChangeShapeType="1"/>
            </p:cNvSpPr>
            <p:nvPr/>
          </p:nvSpPr>
          <p:spPr bwMode="auto">
            <a:xfrm rot="8100000" flipH="1">
              <a:off x="1238" y="3089"/>
              <a:ext cx="8" cy="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Rectangle 97"/>
            <p:cNvSpPr>
              <a:spLocks noChangeArrowheads="1"/>
            </p:cNvSpPr>
            <p:nvPr/>
          </p:nvSpPr>
          <p:spPr bwMode="auto">
            <a:xfrm rot="8100000">
              <a:off x="1681" y="34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3044" name="Rectangle 85"/>
            <p:cNvSpPr>
              <a:spLocks noChangeArrowheads="1"/>
            </p:cNvSpPr>
            <p:nvPr/>
          </p:nvSpPr>
          <p:spPr bwMode="auto">
            <a:xfrm rot="2700000">
              <a:off x="1102" y="34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107619" name="Oval 99"/>
          <p:cNvSpPr>
            <a:spLocks noChangeArrowheads="1"/>
          </p:cNvSpPr>
          <p:nvPr/>
        </p:nvSpPr>
        <p:spPr bwMode="auto">
          <a:xfrm>
            <a:off x="1762125" y="2049463"/>
            <a:ext cx="1476375" cy="14033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7620" name="Oval 100"/>
          <p:cNvSpPr>
            <a:spLocks noChangeArrowheads="1"/>
          </p:cNvSpPr>
          <p:nvPr/>
        </p:nvSpPr>
        <p:spPr bwMode="auto">
          <a:xfrm>
            <a:off x="1719263" y="4924425"/>
            <a:ext cx="1476375" cy="14033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7621" name="AutoShape 101"/>
          <p:cNvSpPr>
            <a:spLocks noChangeArrowheads="1"/>
          </p:cNvSpPr>
          <p:nvPr/>
        </p:nvSpPr>
        <p:spPr bwMode="auto">
          <a:xfrm>
            <a:off x="3676650" y="521335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7622" name="Text Box 102"/>
          <p:cNvSpPr txBox="1">
            <a:spLocks noChangeArrowheads="1"/>
          </p:cNvSpPr>
          <p:nvPr/>
        </p:nvSpPr>
        <p:spPr bwMode="auto">
          <a:xfrm>
            <a:off x="4306888" y="5037138"/>
            <a:ext cx="199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=1.6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07623" name="Line 103"/>
          <p:cNvSpPr>
            <a:spLocks noChangeShapeType="1"/>
          </p:cNvSpPr>
          <p:nvPr/>
        </p:nvSpPr>
        <p:spPr bwMode="auto">
          <a:xfrm flipV="1">
            <a:off x="5973763" y="1925638"/>
            <a:ext cx="944562" cy="542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3" grpId="0" animBg="1"/>
      <p:bldP spid="107584" grpId="0"/>
      <p:bldP spid="107587" grpId="0"/>
      <p:bldP spid="107588" grpId="0"/>
      <p:bldP spid="107589" grpId="0"/>
      <p:bldP spid="107619" grpId="0" animBg="1"/>
      <p:bldP spid="107620" grpId="0" animBg="1"/>
      <p:bldP spid="107621" grpId="0" animBg="1"/>
      <p:bldP spid="107622" grpId="0"/>
      <p:bldP spid="1076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44500" y="1595438"/>
            <a:ext cx="8324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如图</a:t>
            </a:r>
            <a:r>
              <a:rPr lang="en-US" altLang="zh-CN">
                <a:ea typeface="楷体_GB2312" pitchFamily="49" charset="-122"/>
              </a:rPr>
              <a:t>(a)</a:t>
            </a:r>
            <a:r>
              <a:rPr lang="zh-CN" altLang="en-US">
                <a:ea typeface="楷体_GB2312" pitchFamily="49" charset="-122"/>
              </a:rPr>
              <a:t>，整个电路对于</a:t>
            </a:r>
            <a:r>
              <a:rPr lang="en-US" altLang="zh-CN">
                <a:ea typeface="楷体_GB2312" pitchFamily="49" charset="-122"/>
              </a:rPr>
              <a:t>OO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对称，</a:t>
            </a:r>
            <a:r>
              <a:rPr lang="zh-CN" altLang="en-US">
                <a:ea typeface="楷体_GB2312" pitchFamily="49" charset="-122"/>
              </a:rPr>
              <a:t>则这个电路对端口</a:t>
            </a:r>
            <a:r>
              <a:rPr lang="en-US" altLang="zh-CN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而言，就是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平衡对称电路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63550" y="915988"/>
            <a:ext cx="832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 、平衡对称电路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39763" y="2435225"/>
            <a:ext cx="2751137" cy="3324225"/>
            <a:chOff x="403" y="1246"/>
            <a:chExt cx="1733" cy="2094"/>
          </a:xfrm>
        </p:grpSpPr>
        <p:sp>
          <p:nvSpPr>
            <p:cNvPr id="44038" name="Text Box 16"/>
            <p:cNvSpPr txBox="1">
              <a:spLocks noChangeArrowheads="1"/>
            </p:cNvSpPr>
            <p:nvPr/>
          </p:nvSpPr>
          <p:spPr bwMode="auto">
            <a:xfrm>
              <a:off x="1236" y="1246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1008" y="1704"/>
              <a:ext cx="432" cy="384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1024" y="2512"/>
              <a:ext cx="432" cy="384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>
              <a:off x="1224" y="1380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246" y="2896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1074" y="2088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1216" y="208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>
              <a:off x="1368" y="2088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594" y="2310"/>
              <a:ext cx="1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14"/>
            <p:cNvSpPr txBox="1">
              <a:spLocks noChangeArrowheads="1"/>
            </p:cNvSpPr>
            <p:nvPr/>
          </p:nvSpPr>
          <p:spPr bwMode="auto">
            <a:xfrm>
              <a:off x="403" y="2199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44048" name="Text Box 15"/>
            <p:cNvSpPr txBox="1">
              <a:spLocks noChangeArrowheads="1"/>
            </p:cNvSpPr>
            <p:nvPr/>
          </p:nvSpPr>
          <p:spPr bwMode="auto">
            <a:xfrm>
              <a:off x="1776" y="219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O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254" y="3109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1222" y="320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4051" name="Oval 19"/>
            <p:cNvSpPr>
              <a:spLocks noChangeArrowheads="1"/>
            </p:cNvSpPr>
            <p:nvPr/>
          </p:nvSpPr>
          <p:spPr bwMode="auto">
            <a:xfrm>
              <a:off x="1199" y="13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108" y="1770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1130" y="2590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3829050" y="3709988"/>
            <a:ext cx="4533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对平衡对称电路，支路与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OO'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的交点为等电位点。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87350" y="9477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例：求所示电路的电压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 b="0">
              <a:ea typeface="楷体_GB2312" pitchFamily="49" charset="-122"/>
            </a:endParaRPr>
          </a:p>
        </p:txBody>
      </p:sp>
      <p:sp>
        <p:nvSpPr>
          <p:cNvPr id="119858" name="AutoShape 50"/>
          <p:cNvSpPr>
            <a:spLocks noChangeArrowheads="1"/>
          </p:cNvSpPr>
          <p:nvPr/>
        </p:nvSpPr>
        <p:spPr bwMode="auto">
          <a:xfrm>
            <a:off x="4137025" y="2967038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4021138" y="2201863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5707063" y="4894263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5V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57175" y="1863725"/>
            <a:ext cx="3716338" cy="2549525"/>
            <a:chOff x="162" y="1102"/>
            <a:chExt cx="2341" cy="1606"/>
          </a:xfrm>
        </p:grpSpPr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>
              <a:off x="294" y="1548"/>
              <a:ext cx="119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Line 88"/>
            <p:cNvSpPr>
              <a:spLocks noChangeShapeType="1"/>
            </p:cNvSpPr>
            <p:nvPr/>
          </p:nvSpPr>
          <p:spPr bwMode="auto">
            <a:xfrm>
              <a:off x="287" y="1984"/>
              <a:ext cx="18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Text Box 5"/>
            <p:cNvSpPr txBox="1">
              <a:spLocks noChangeArrowheads="1"/>
            </p:cNvSpPr>
            <p:nvPr/>
          </p:nvSpPr>
          <p:spPr bwMode="auto">
            <a:xfrm>
              <a:off x="1048" y="172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96" name="Line 8"/>
            <p:cNvSpPr>
              <a:spLocks noChangeShapeType="1"/>
            </p:cNvSpPr>
            <p:nvPr/>
          </p:nvSpPr>
          <p:spPr bwMode="auto">
            <a:xfrm>
              <a:off x="292" y="2708"/>
              <a:ext cx="18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Text Box 10"/>
            <p:cNvSpPr txBox="1">
              <a:spLocks noChangeArrowheads="1"/>
            </p:cNvSpPr>
            <p:nvPr/>
          </p:nvSpPr>
          <p:spPr bwMode="auto">
            <a:xfrm>
              <a:off x="1065" y="113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98" name="Text Box 11"/>
            <p:cNvSpPr txBox="1">
              <a:spLocks noChangeArrowheads="1"/>
            </p:cNvSpPr>
            <p:nvPr/>
          </p:nvSpPr>
          <p:spPr bwMode="auto">
            <a:xfrm>
              <a:off x="1698" y="172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99" name="Text Box 12"/>
            <p:cNvSpPr txBox="1">
              <a:spLocks noChangeArrowheads="1"/>
            </p:cNvSpPr>
            <p:nvPr/>
          </p:nvSpPr>
          <p:spPr bwMode="auto">
            <a:xfrm>
              <a:off x="415" y="2238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10V</a:t>
              </a:r>
            </a:p>
          </p:txBody>
        </p:sp>
        <p:sp>
          <p:nvSpPr>
            <p:cNvPr id="45100" name="Line 16"/>
            <p:cNvSpPr>
              <a:spLocks noChangeShapeType="1"/>
            </p:cNvSpPr>
            <p:nvPr/>
          </p:nvSpPr>
          <p:spPr bwMode="auto">
            <a:xfrm flipH="1">
              <a:off x="2164" y="1149"/>
              <a:ext cx="0" cy="15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Rectangle 17"/>
            <p:cNvSpPr>
              <a:spLocks noChangeArrowheads="1"/>
            </p:cNvSpPr>
            <p:nvPr/>
          </p:nvSpPr>
          <p:spPr bwMode="auto">
            <a:xfrm rot="-5400000">
              <a:off x="2032" y="23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02" name="Rectangle 18"/>
            <p:cNvSpPr>
              <a:spLocks noChangeArrowheads="1"/>
            </p:cNvSpPr>
            <p:nvPr/>
          </p:nvSpPr>
          <p:spPr bwMode="auto">
            <a:xfrm>
              <a:off x="457" y="19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03" name="Rectangle 19"/>
            <p:cNvSpPr>
              <a:spLocks noChangeArrowheads="1"/>
            </p:cNvSpPr>
            <p:nvPr/>
          </p:nvSpPr>
          <p:spPr bwMode="auto">
            <a:xfrm>
              <a:off x="634" y="15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04" name="Line 20"/>
            <p:cNvSpPr>
              <a:spLocks noChangeShapeType="1"/>
            </p:cNvSpPr>
            <p:nvPr/>
          </p:nvSpPr>
          <p:spPr bwMode="auto">
            <a:xfrm>
              <a:off x="1485" y="1549"/>
              <a:ext cx="0" cy="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05" name="Group 84"/>
            <p:cNvGrpSpPr>
              <a:grpSpLocks/>
            </p:cNvGrpSpPr>
            <p:nvPr/>
          </p:nvGrpSpPr>
          <p:grpSpPr bwMode="auto">
            <a:xfrm>
              <a:off x="162" y="2031"/>
              <a:ext cx="442" cy="539"/>
              <a:chOff x="2366" y="3048"/>
              <a:chExt cx="442" cy="539"/>
            </a:xfrm>
          </p:grpSpPr>
          <p:sp>
            <p:nvSpPr>
              <p:cNvPr id="45123" name="Oval 85"/>
              <p:cNvSpPr>
                <a:spLocks noChangeArrowheads="1"/>
              </p:cNvSpPr>
              <p:nvPr/>
            </p:nvSpPr>
            <p:spPr bwMode="auto">
              <a:xfrm>
                <a:off x="2366" y="3243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5124" name="Text Box 86"/>
              <p:cNvSpPr txBox="1">
                <a:spLocks noChangeArrowheads="1"/>
              </p:cNvSpPr>
              <p:nvPr/>
            </p:nvSpPr>
            <p:spPr bwMode="auto">
              <a:xfrm>
                <a:off x="2582" y="30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5125" name="Text Box 87"/>
              <p:cNvSpPr txBox="1">
                <a:spLocks noChangeArrowheads="1"/>
              </p:cNvSpPr>
              <p:nvPr/>
            </p:nvSpPr>
            <p:spPr bwMode="auto">
              <a:xfrm>
                <a:off x="2596" y="329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</p:grpSp>
        <p:sp>
          <p:nvSpPr>
            <p:cNvPr id="45106" name="Line 90"/>
            <p:cNvSpPr>
              <a:spLocks noChangeShapeType="1"/>
            </p:cNvSpPr>
            <p:nvPr/>
          </p:nvSpPr>
          <p:spPr bwMode="auto">
            <a:xfrm flipH="1">
              <a:off x="296" y="1154"/>
              <a:ext cx="0" cy="15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Line 91"/>
            <p:cNvSpPr>
              <a:spLocks noChangeShapeType="1"/>
            </p:cNvSpPr>
            <p:nvPr/>
          </p:nvSpPr>
          <p:spPr bwMode="auto">
            <a:xfrm>
              <a:off x="875" y="1984"/>
              <a:ext cx="0" cy="7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8" name="Line 92"/>
            <p:cNvSpPr>
              <a:spLocks noChangeShapeType="1"/>
            </p:cNvSpPr>
            <p:nvPr/>
          </p:nvSpPr>
          <p:spPr bwMode="auto">
            <a:xfrm>
              <a:off x="1488" y="1984"/>
              <a:ext cx="0" cy="7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Rectangle 93"/>
            <p:cNvSpPr>
              <a:spLocks noChangeArrowheads="1"/>
            </p:cNvSpPr>
            <p:nvPr/>
          </p:nvSpPr>
          <p:spPr bwMode="auto">
            <a:xfrm>
              <a:off x="1708" y="194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0" name="Line 94"/>
            <p:cNvSpPr>
              <a:spLocks noChangeShapeType="1"/>
            </p:cNvSpPr>
            <p:nvPr/>
          </p:nvSpPr>
          <p:spPr bwMode="auto">
            <a:xfrm>
              <a:off x="287" y="1149"/>
              <a:ext cx="18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Rectangle 95"/>
            <p:cNvSpPr>
              <a:spLocks noChangeArrowheads="1"/>
            </p:cNvSpPr>
            <p:nvPr/>
          </p:nvSpPr>
          <p:spPr bwMode="auto">
            <a:xfrm>
              <a:off x="1089" y="11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2" name="Text Box 96"/>
            <p:cNvSpPr txBox="1">
              <a:spLocks noChangeArrowheads="1"/>
            </p:cNvSpPr>
            <p:nvPr/>
          </p:nvSpPr>
          <p:spPr bwMode="auto">
            <a:xfrm>
              <a:off x="622" y="128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3" name="Text Box 97"/>
            <p:cNvSpPr txBox="1">
              <a:spLocks noChangeArrowheads="1"/>
            </p:cNvSpPr>
            <p:nvPr/>
          </p:nvSpPr>
          <p:spPr bwMode="auto">
            <a:xfrm>
              <a:off x="882" y="224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4" name="Text Box 98"/>
            <p:cNvSpPr txBox="1">
              <a:spLocks noChangeArrowheads="1"/>
            </p:cNvSpPr>
            <p:nvPr/>
          </p:nvSpPr>
          <p:spPr bwMode="auto">
            <a:xfrm>
              <a:off x="1500" y="2238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5" name="Text Box 99"/>
            <p:cNvSpPr txBox="1">
              <a:spLocks noChangeArrowheads="1"/>
            </p:cNvSpPr>
            <p:nvPr/>
          </p:nvSpPr>
          <p:spPr bwMode="auto">
            <a:xfrm>
              <a:off x="1847" y="224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6" name="Text Box 100"/>
            <p:cNvSpPr txBox="1">
              <a:spLocks noChangeArrowheads="1"/>
            </p:cNvSpPr>
            <p:nvPr/>
          </p:nvSpPr>
          <p:spPr bwMode="auto">
            <a:xfrm>
              <a:off x="448" y="1727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7" name="Rectangle 21"/>
            <p:cNvSpPr>
              <a:spLocks noChangeArrowheads="1"/>
            </p:cNvSpPr>
            <p:nvPr/>
          </p:nvSpPr>
          <p:spPr bwMode="auto">
            <a:xfrm rot="-5400000">
              <a:off x="740" y="231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8" name="Rectangle 23"/>
            <p:cNvSpPr>
              <a:spLocks noChangeArrowheads="1"/>
            </p:cNvSpPr>
            <p:nvPr/>
          </p:nvSpPr>
          <p:spPr bwMode="auto">
            <a:xfrm rot="-5400000">
              <a:off x="1356" y="23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19" name="Rectangle 6"/>
            <p:cNvSpPr>
              <a:spLocks noChangeArrowheads="1"/>
            </p:cNvSpPr>
            <p:nvPr/>
          </p:nvSpPr>
          <p:spPr bwMode="auto">
            <a:xfrm>
              <a:off x="1053" y="19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120" name="Text Box 101"/>
            <p:cNvSpPr txBox="1">
              <a:spLocks noChangeArrowheads="1"/>
            </p:cNvSpPr>
            <p:nvPr/>
          </p:nvSpPr>
          <p:spPr bwMode="auto">
            <a:xfrm>
              <a:off x="2197" y="202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5121" name="Text Box 102"/>
            <p:cNvSpPr txBox="1">
              <a:spLocks noChangeArrowheads="1"/>
            </p:cNvSpPr>
            <p:nvPr/>
          </p:nvSpPr>
          <p:spPr bwMode="auto">
            <a:xfrm>
              <a:off x="2190" y="2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5122" name="Text Box 103"/>
            <p:cNvSpPr txBox="1">
              <a:spLocks noChangeArrowheads="1"/>
            </p:cNvSpPr>
            <p:nvPr/>
          </p:nvSpPr>
          <p:spPr bwMode="auto">
            <a:xfrm>
              <a:off x="2235" y="225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4892675" y="1851025"/>
            <a:ext cx="3716338" cy="2552700"/>
            <a:chOff x="3082" y="1094"/>
            <a:chExt cx="2341" cy="1608"/>
          </a:xfrm>
        </p:grpSpPr>
        <p:sp>
          <p:nvSpPr>
            <p:cNvPr id="45065" name="Line 137"/>
            <p:cNvSpPr>
              <a:spLocks noChangeShapeType="1"/>
            </p:cNvSpPr>
            <p:nvPr/>
          </p:nvSpPr>
          <p:spPr bwMode="auto">
            <a:xfrm>
              <a:off x="3212" y="1976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Line 104"/>
            <p:cNvSpPr>
              <a:spLocks noChangeShapeType="1"/>
            </p:cNvSpPr>
            <p:nvPr/>
          </p:nvSpPr>
          <p:spPr bwMode="auto">
            <a:xfrm>
              <a:off x="3214" y="1540"/>
              <a:ext cx="119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107"/>
            <p:cNvSpPr>
              <a:spLocks noChangeShapeType="1"/>
            </p:cNvSpPr>
            <p:nvPr/>
          </p:nvSpPr>
          <p:spPr bwMode="auto">
            <a:xfrm>
              <a:off x="3212" y="2700"/>
              <a:ext cx="18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Text Box 108"/>
            <p:cNvSpPr txBox="1">
              <a:spLocks noChangeArrowheads="1"/>
            </p:cNvSpPr>
            <p:nvPr/>
          </p:nvSpPr>
          <p:spPr bwMode="auto">
            <a:xfrm>
              <a:off x="3985" y="1131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69" name="Text Box 110"/>
            <p:cNvSpPr txBox="1">
              <a:spLocks noChangeArrowheads="1"/>
            </p:cNvSpPr>
            <p:nvPr/>
          </p:nvSpPr>
          <p:spPr bwMode="auto">
            <a:xfrm>
              <a:off x="3335" y="2230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10V</a:t>
              </a:r>
            </a:p>
          </p:txBody>
        </p:sp>
        <p:sp>
          <p:nvSpPr>
            <p:cNvPr id="45070" name="Line 111"/>
            <p:cNvSpPr>
              <a:spLocks noChangeShapeType="1"/>
            </p:cNvSpPr>
            <p:nvPr/>
          </p:nvSpPr>
          <p:spPr bwMode="auto">
            <a:xfrm flipH="1">
              <a:off x="5084" y="1141"/>
              <a:ext cx="0" cy="15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Rectangle 112"/>
            <p:cNvSpPr>
              <a:spLocks noChangeArrowheads="1"/>
            </p:cNvSpPr>
            <p:nvPr/>
          </p:nvSpPr>
          <p:spPr bwMode="auto">
            <a:xfrm rot="-5400000">
              <a:off x="4952" y="230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72" name="Rectangle 113"/>
            <p:cNvSpPr>
              <a:spLocks noChangeArrowheads="1"/>
            </p:cNvSpPr>
            <p:nvPr/>
          </p:nvSpPr>
          <p:spPr bwMode="auto">
            <a:xfrm>
              <a:off x="3377" y="19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73" name="Rectangle 114"/>
            <p:cNvSpPr>
              <a:spLocks noChangeArrowheads="1"/>
            </p:cNvSpPr>
            <p:nvPr/>
          </p:nvSpPr>
          <p:spPr bwMode="auto">
            <a:xfrm>
              <a:off x="3554" y="14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45074" name="Group 116"/>
            <p:cNvGrpSpPr>
              <a:grpSpLocks/>
            </p:cNvGrpSpPr>
            <p:nvPr/>
          </p:nvGrpSpPr>
          <p:grpSpPr bwMode="auto">
            <a:xfrm>
              <a:off x="3082" y="2023"/>
              <a:ext cx="442" cy="539"/>
              <a:chOff x="2366" y="3048"/>
              <a:chExt cx="442" cy="539"/>
            </a:xfrm>
          </p:grpSpPr>
          <p:sp>
            <p:nvSpPr>
              <p:cNvPr id="45090" name="Oval 117"/>
              <p:cNvSpPr>
                <a:spLocks noChangeArrowheads="1"/>
              </p:cNvSpPr>
              <p:nvPr/>
            </p:nvSpPr>
            <p:spPr bwMode="auto">
              <a:xfrm>
                <a:off x="2366" y="3243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5091" name="Text Box 118"/>
              <p:cNvSpPr txBox="1">
                <a:spLocks noChangeArrowheads="1"/>
              </p:cNvSpPr>
              <p:nvPr/>
            </p:nvSpPr>
            <p:spPr bwMode="auto">
              <a:xfrm>
                <a:off x="2582" y="30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45092" name="Text Box 119"/>
              <p:cNvSpPr txBox="1">
                <a:spLocks noChangeArrowheads="1"/>
              </p:cNvSpPr>
              <p:nvPr/>
            </p:nvSpPr>
            <p:spPr bwMode="auto">
              <a:xfrm>
                <a:off x="2596" y="329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</p:grpSp>
        <p:sp>
          <p:nvSpPr>
            <p:cNvPr id="45075" name="Line 120"/>
            <p:cNvSpPr>
              <a:spLocks noChangeShapeType="1"/>
            </p:cNvSpPr>
            <p:nvPr/>
          </p:nvSpPr>
          <p:spPr bwMode="auto">
            <a:xfrm flipH="1">
              <a:off x="3216" y="1146"/>
              <a:ext cx="0" cy="15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21"/>
            <p:cNvSpPr>
              <a:spLocks noChangeShapeType="1"/>
            </p:cNvSpPr>
            <p:nvPr/>
          </p:nvSpPr>
          <p:spPr bwMode="auto">
            <a:xfrm>
              <a:off x="3795" y="1976"/>
              <a:ext cx="0" cy="7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124"/>
            <p:cNvSpPr>
              <a:spLocks noChangeShapeType="1"/>
            </p:cNvSpPr>
            <p:nvPr/>
          </p:nvSpPr>
          <p:spPr bwMode="auto">
            <a:xfrm>
              <a:off x="3207" y="1141"/>
              <a:ext cx="18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Rectangle 125"/>
            <p:cNvSpPr>
              <a:spLocks noChangeArrowheads="1"/>
            </p:cNvSpPr>
            <p:nvPr/>
          </p:nvSpPr>
          <p:spPr bwMode="auto">
            <a:xfrm>
              <a:off x="4009" y="10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79" name="Text Box 126"/>
            <p:cNvSpPr txBox="1">
              <a:spLocks noChangeArrowheads="1"/>
            </p:cNvSpPr>
            <p:nvPr/>
          </p:nvSpPr>
          <p:spPr bwMode="auto">
            <a:xfrm>
              <a:off x="3542" y="127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0" name="Text Box 127"/>
            <p:cNvSpPr txBox="1">
              <a:spLocks noChangeArrowheads="1"/>
            </p:cNvSpPr>
            <p:nvPr/>
          </p:nvSpPr>
          <p:spPr bwMode="auto">
            <a:xfrm>
              <a:off x="3802" y="2232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1" name="Text Box 128"/>
            <p:cNvSpPr txBox="1">
              <a:spLocks noChangeArrowheads="1"/>
            </p:cNvSpPr>
            <p:nvPr/>
          </p:nvSpPr>
          <p:spPr bwMode="auto">
            <a:xfrm>
              <a:off x="4420" y="223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2" name="Text Box 129"/>
            <p:cNvSpPr txBox="1">
              <a:spLocks noChangeArrowheads="1"/>
            </p:cNvSpPr>
            <p:nvPr/>
          </p:nvSpPr>
          <p:spPr bwMode="auto">
            <a:xfrm>
              <a:off x="4767" y="223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3" name="Text Box 130"/>
            <p:cNvSpPr txBox="1">
              <a:spLocks noChangeArrowheads="1"/>
            </p:cNvSpPr>
            <p:nvPr/>
          </p:nvSpPr>
          <p:spPr bwMode="auto">
            <a:xfrm>
              <a:off x="3368" y="1719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4" name="Rectangle 131"/>
            <p:cNvSpPr>
              <a:spLocks noChangeArrowheads="1"/>
            </p:cNvSpPr>
            <p:nvPr/>
          </p:nvSpPr>
          <p:spPr bwMode="auto">
            <a:xfrm rot="-5400000">
              <a:off x="3660" y="230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085" name="Text Box 134"/>
            <p:cNvSpPr txBox="1">
              <a:spLocks noChangeArrowheads="1"/>
            </p:cNvSpPr>
            <p:nvPr/>
          </p:nvSpPr>
          <p:spPr bwMode="auto">
            <a:xfrm>
              <a:off x="5117" y="202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5086" name="Text Box 135"/>
            <p:cNvSpPr txBox="1">
              <a:spLocks noChangeArrowheads="1"/>
            </p:cNvSpPr>
            <p:nvPr/>
          </p:nvSpPr>
          <p:spPr bwMode="auto">
            <a:xfrm>
              <a:off x="5110" y="22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5087" name="Text Box 136"/>
            <p:cNvSpPr txBox="1">
              <a:spLocks noChangeArrowheads="1"/>
            </p:cNvSpPr>
            <p:nvPr/>
          </p:nvSpPr>
          <p:spPr bwMode="auto">
            <a:xfrm>
              <a:off x="5155" y="224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8" name="Line 139"/>
            <p:cNvSpPr>
              <a:spLocks noChangeShapeType="1"/>
            </p:cNvSpPr>
            <p:nvPr/>
          </p:nvSpPr>
          <p:spPr bwMode="auto">
            <a:xfrm>
              <a:off x="4414" y="1535"/>
              <a:ext cx="0" cy="1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Rectangle 132"/>
            <p:cNvSpPr>
              <a:spLocks noChangeArrowheads="1"/>
            </p:cNvSpPr>
            <p:nvPr/>
          </p:nvSpPr>
          <p:spPr bwMode="auto">
            <a:xfrm rot="-5400000">
              <a:off x="4276" y="23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19950" name="Line 142"/>
          <p:cNvSpPr>
            <a:spLocks noChangeShapeType="1"/>
          </p:cNvSpPr>
          <p:nvPr/>
        </p:nvSpPr>
        <p:spPr bwMode="auto">
          <a:xfrm flipV="1">
            <a:off x="6024563" y="1909763"/>
            <a:ext cx="2017712" cy="1341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58" grpId="0" animBg="1"/>
      <p:bldP spid="119860" grpId="0"/>
      <p:bldP spid="119861" grpId="0"/>
      <p:bldP spid="11995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44500" y="1633538"/>
            <a:ext cx="8324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如图</a:t>
            </a:r>
            <a:r>
              <a:rPr lang="en-US" altLang="zh-CN">
                <a:ea typeface="楷体_GB2312" pitchFamily="49" charset="-122"/>
              </a:rPr>
              <a:t>(a)</a:t>
            </a:r>
            <a:r>
              <a:rPr lang="zh-CN" altLang="en-US">
                <a:ea typeface="楷体_GB2312" pitchFamily="49" charset="-122"/>
              </a:rPr>
              <a:t>，整个电路对于</a:t>
            </a:r>
            <a:r>
              <a:rPr lang="en-US" altLang="zh-CN">
                <a:ea typeface="楷体_GB2312" pitchFamily="49" charset="-122"/>
              </a:rPr>
              <a:t>OO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‘(</a:t>
            </a:r>
            <a:r>
              <a:rPr lang="zh-CN" altLang="en-US">
                <a:ea typeface="楷体_GB2312" pitchFamily="49" charset="-122"/>
              </a:rPr>
              <a:t>或</a:t>
            </a:r>
            <a:r>
              <a:rPr lang="en-US" altLang="zh-CN">
                <a:ea typeface="楷体_GB2312" pitchFamily="49" charset="-122"/>
              </a:rPr>
              <a:t>AB)</a:t>
            </a:r>
            <a:r>
              <a:rPr lang="zh-CN" altLang="en-US">
                <a:ea typeface="楷体_GB2312" pitchFamily="49" charset="-122"/>
              </a:rPr>
              <a:t>对称，则这个电路对端口</a:t>
            </a:r>
            <a:r>
              <a:rPr lang="en-US" altLang="zh-CN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而言，就是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传递对称电路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63550" y="928688"/>
            <a:ext cx="832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四、传递对称电路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3752850" y="3748088"/>
            <a:ext cx="4940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对传递对称电路，关于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OO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'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对称的点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f)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为等电位点。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74700" y="2852738"/>
            <a:ext cx="2266950" cy="2617787"/>
            <a:chOff x="524" y="1881"/>
            <a:chExt cx="1428" cy="1649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236" y="2050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6087" name="Rectangle 8"/>
            <p:cNvSpPr>
              <a:spLocks noChangeArrowheads="1"/>
            </p:cNvSpPr>
            <p:nvPr/>
          </p:nvSpPr>
          <p:spPr bwMode="auto">
            <a:xfrm>
              <a:off x="524" y="2506"/>
              <a:ext cx="432" cy="384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088" name="Rectangle 9"/>
            <p:cNvSpPr>
              <a:spLocks noChangeArrowheads="1"/>
            </p:cNvSpPr>
            <p:nvPr/>
          </p:nvSpPr>
          <p:spPr bwMode="auto">
            <a:xfrm>
              <a:off x="1520" y="2512"/>
              <a:ext cx="432" cy="384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089" name="Line 10"/>
            <p:cNvSpPr>
              <a:spLocks noChangeShapeType="1"/>
            </p:cNvSpPr>
            <p:nvPr/>
          </p:nvSpPr>
          <p:spPr bwMode="auto">
            <a:xfrm flipH="1">
              <a:off x="1222" y="2184"/>
              <a:ext cx="2" cy="10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Text Box 16"/>
            <p:cNvSpPr txBox="1">
              <a:spLocks noChangeArrowheads="1"/>
            </p:cNvSpPr>
            <p:nvPr/>
          </p:nvSpPr>
          <p:spPr bwMode="auto">
            <a:xfrm>
              <a:off x="995" y="1881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46091" name="Text Box 17"/>
            <p:cNvSpPr txBox="1">
              <a:spLocks noChangeArrowheads="1"/>
            </p:cNvSpPr>
            <p:nvPr/>
          </p:nvSpPr>
          <p:spPr bwMode="auto">
            <a:xfrm>
              <a:off x="965" y="3299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O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46092" name="Text Box 18"/>
            <p:cNvSpPr txBox="1">
              <a:spLocks noChangeArrowheads="1"/>
            </p:cNvSpPr>
            <p:nvPr/>
          </p:nvSpPr>
          <p:spPr bwMode="auto">
            <a:xfrm>
              <a:off x="1254" y="3109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6093" name="Oval 19"/>
            <p:cNvSpPr>
              <a:spLocks noChangeArrowheads="1"/>
            </p:cNvSpPr>
            <p:nvPr/>
          </p:nvSpPr>
          <p:spPr bwMode="auto">
            <a:xfrm>
              <a:off x="1198" y="32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094" name="Oval 20"/>
            <p:cNvSpPr>
              <a:spLocks noChangeArrowheads="1"/>
            </p:cNvSpPr>
            <p:nvPr/>
          </p:nvSpPr>
          <p:spPr bwMode="auto">
            <a:xfrm>
              <a:off x="1199" y="214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095" name="Text Box 21"/>
            <p:cNvSpPr txBox="1">
              <a:spLocks noChangeArrowheads="1"/>
            </p:cNvSpPr>
            <p:nvPr/>
          </p:nvSpPr>
          <p:spPr bwMode="auto">
            <a:xfrm>
              <a:off x="624" y="2572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6096" name="Text Box 22"/>
            <p:cNvSpPr txBox="1">
              <a:spLocks noChangeArrowheads="1"/>
            </p:cNvSpPr>
            <p:nvPr/>
          </p:nvSpPr>
          <p:spPr bwMode="auto">
            <a:xfrm>
              <a:off x="1626" y="2590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6097" name="Line 24"/>
            <p:cNvSpPr>
              <a:spLocks noChangeShapeType="1"/>
            </p:cNvSpPr>
            <p:nvPr/>
          </p:nvSpPr>
          <p:spPr bwMode="auto">
            <a:xfrm>
              <a:off x="956" y="2578"/>
              <a:ext cx="5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25"/>
            <p:cNvSpPr>
              <a:spLocks noChangeShapeType="1"/>
            </p:cNvSpPr>
            <p:nvPr/>
          </p:nvSpPr>
          <p:spPr bwMode="auto">
            <a:xfrm>
              <a:off x="954" y="2696"/>
              <a:ext cx="5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26"/>
            <p:cNvSpPr>
              <a:spLocks noChangeShapeType="1"/>
            </p:cNvSpPr>
            <p:nvPr/>
          </p:nvSpPr>
          <p:spPr bwMode="auto">
            <a:xfrm>
              <a:off x="954" y="2816"/>
              <a:ext cx="5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27"/>
            <p:cNvSpPr>
              <a:spLocks noChangeShapeType="1"/>
            </p:cNvSpPr>
            <p:nvPr/>
          </p:nvSpPr>
          <p:spPr bwMode="auto">
            <a:xfrm>
              <a:off x="1222" y="1947"/>
              <a:ext cx="2" cy="15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Text Box 28"/>
            <p:cNvSpPr txBox="1">
              <a:spLocks noChangeArrowheads="1"/>
            </p:cNvSpPr>
            <p:nvPr/>
          </p:nvSpPr>
          <p:spPr bwMode="auto">
            <a:xfrm>
              <a:off x="936" y="2353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6102" name="Text Box 29"/>
            <p:cNvSpPr txBox="1">
              <a:spLocks noChangeArrowheads="1"/>
            </p:cNvSpPr>
            <p:nvPr/>
          </p:nvSpPr>
          <p:spPr bwMode="auto">
            <a:xfrm>
              <a:off x="1351" y="2355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46103" name="Text Box 30"/>
            <p:cNvSpPr txBox="1">
              <a:spLocks noChangeArrowheads="1"/>
            </p:cNvSpPr>
            <p:nvPr/>
          </p:nvSpPr>
          <p:spPr bwMode="auto">
            <a:xfrm>
              <a:off x="928" y="2785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46104" name="Text Box 31"/>
            <p:cNvSpPr txBox="1">
              <a:spLocks noChangeArrowheads="1"/>
            </p:cNvSpPr>
            <p:nvPr/>
          </p:nvSpPr>
          <p:spPr bwMode="auto">
            <a:xfrm>
              <a:off x="1378" y="2798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/>
      <p:bldP spid="11778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58800" y="8905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端口的输入电阻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zh-CN" altLang="en-US">
                <a:ea typeface="楷体_GB2312" pitchFamily="49" charset="-122"/>
              </a:rPr>
              <a:t>所有电阻均为</a:t>
            </a:r>
            <a:r>
              <a:rPr lang="en-US" altLang="zh-CN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4589463" y="3054350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28638" y="4878388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606425" y="18669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914400" y="1584325"/>
            <a:ext cx="3133725" cy="3078163"/>
            <a:chOff x="744" y="1010"/>
            <a:chExt cx="1974" cy="1939"/>
          </a:xfrm>
        </p:grpSpPr>
        <p:sp>
          <p:nvSpPr>
            <p:cNvPr id="47147" name="Line 76"/>
            <p:cNvSpPr>
              <a:spLocks noChangeShapeType="1"/>
            </p:cNvSpPr>
            <p:nvPr/>
          </p:nvSpPr>
          <p:spPr bwMode="auto">
            <a:xfrm>
              <a:off x="746" y="1314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Rectangle 19"/>
            <p:cNvSpPr>
              <a:spLocks noChangeArrowheads="1"/>
            </p:cNvSpPr>
            <p:nvPr/>
          </p:nvSpPr>
          <p:spPr bwMode="auto">
            <a:xfrm>
              <a:off x="1757" y="126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49" name="Rectangle 30"/>
            <p:cNvSpPr>
              <a:spLocks noChangeArrowheads="1"/>
            </p:cNvSpPr>
            <p:nvPr/>
          </p:nvSpPr>
          <p:spPr bwMode="auto">
            <a:xfrm>
              <a:off x="999" y="12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50" name="Line 77"/>
            <p:cNvSpPr>
              <a:spLocks noChangeShapeType="1"/>
            </p:cNvSpPr>
            <p:nvPr/>
          </p:nvSpPr>
          <p:spPr bwMode="auto">
            <a:xfrm>
              <a:off x="744" y="2644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Line 78"/>
            <p:cNvSpPr>
              <a:spLocks noChangeShapeType="1"/>
            </p:cNvSpPr>
            <p:nvPr/>
          </p:nvSpPr>
          <p:spPr bwMode="auto">
            <a:xfrm rot="3600000">
              <a:off x="1127" y="1978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Line 79"/>
            <p:cNvSpPr>
              <a:spLocks noChangeShapeType="1"/>
            </p:cNvSpPr>
            <p:nvPr/>
          </p:nvSpPr>
          <p:spPr bwMode="auto">
            <a:xfrm rot="7200000">
              <a:off x="359" y="1981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Line 80"/>
            <p:cNvSpPr>
              <a:spLocks noChangeShapeType="1"/>
            </p:cNvSpPr>
            <p:nvPr/>
          </p:nvSpPr>
          <p:spPr bwMode="auto">
            <a:xfrm rot="7200000">
              <a:off x="1127" y="1981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81"/>
            <p:cNvSpPr>
              <a:spLocks noChangeShapeType="1"/>
            </p:cNvSpPr>
            <p:nvPr/>
          </p:nvSpPr>
          <p:spPr bwMode="auto">
            <a:xfrm rot="3600000">
              <a:off x="359" y="1981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Rectangle 82"/>
            <p:cNvSpPr>
              <a:spLocks noChangeArrowheads="1"/>
            </p:cNvSpPr>
            <p:nvPr/>
          </p:nvSpPr>
          <p:spPr bwMode="auto">
            <a:xfrm>
              <a:off x="994" y="25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56" name="Rectangle 83"/>
            <p:cNvSpPr>
              <a:spLocks noChangeArrowheads="1"/>
            </p:cNvSpPr>
            <p:nvPr/>
          </p:nvSpPr>
          <p:spPr bwMode="auto">
            <a:xfrm>
              <a:off x="1764" y="25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57" name="Line 84"/>
            <p:cNvSpPr>
              <a:spLocks noChangeShapeType="1"/>
            </p:cNvSpPr>
            <p:nvPr/>
          </p:nvSpPr>
          <p:spPr bwMode="auto">
            <a:xfrm>
              <a:off x="1126" y="198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Rectangle 85"/>
            <p:cNvSpPr>
              <a:spLocks noChangeArrowheads="1"/>
            </p:cNvSpPr>
            <p:nvPr/>
          </p:nvSpPr>
          <p:spPr bwMode="auto">
            <a:xfrm>
              <a:off x="1401" y="19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59" name="Rectangle 86"/>
            <p:cNvSpPr>
              <a:spLocks noChangeArrowheads="1"/>
            </p:cNvSpPr>
            <p:nvPr/>
          </p:nvSpPr>
          <p:spPr bwMode="auto">
            <a:xfrm rot="3600000">
              <a:off x="1566" y="16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0" name="Rectangle 87"/>
            <p:cNvSpPr>
              <a:spLocks noChangeArrowheads="1"/>
            </p:cNvSpPr>
            <p:nvPr/>
          </p:nvSpPr>
          <p:spPr bwMode="auto">
            <a:xfrm rot="3600000">
              <a:off x="1960" y="22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1" name="Rectangle 88"/>
            <p:cNvSpPr>
              <a:spLocks noChangeArrowheads="1"/>
            </p:cNvSpPr>
            <p:nvPr/>
          </p:nvSpPr>
          <p:spPr bwMode="auto">
            <a:xfrm rot="3600000">
              <a:off x="802" y="16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2" name="Rectangle 89"/>
            <p:cNvSpPr>
              <a:spLocks noChangeArrowheads="1"/>
            </p:cNvSpPr>
            <p:nvPr/>
          </p:nvSpPr>
          <p:spPr bwMode="auto">
            <a:xfrm rot="3600000">
              <a:off x="1186" y="227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3" name="Rectangle 90"/>
            <p:cNvSpPr>
              <a:spLocks noChangeArrowheads="1"/>
            </p:cNvSpPr>
            <p:nvPr/>
          </p:nvSpPr>
          <p:spPr bwMode="auto">
            <a:xfrm rot="7200000">
              <a:off x="1954" y="15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4" name="Rectangle 92"/>
            <p:cNvSpPr>
              <a:spLocks noChangeArrowheads="1"/>
            </p:cNvSpPr>
            <p:nvPr/>
          </p:nvSpPr>
          <p:spPr bwMode="auto">
            <a:xfrm rot="7200000">
              <a:off x="1183" y="15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5" name="Rectangle 93"/>
            <p:cNvSpPr>
              <a:spLocks noChangeArrowheads="1"/>
            </p:cNvSpPr>
            <p:nvPr/>
          </p:nvSpPr>
          <p:spPr bwMode="auto">
            <a:xfrm rot="7200000">
              <a:off x="802" y="225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6" name="Rectangle 94"/>
            <p:cNvSpPr>
              <a:spLocks noChangeArrowheads="1"/>
            </p:cNvSpPr>
            <p:nvPr/>
          </p:nvSpPr>
          <p:spPr bwMode="auto">
            <a:xfrm rot="7200000">
              <a:off x="1557" y="22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67" name="Line 95"/>
            <p:cNvSpPr>
              <a:spLocks noChangeShapeType="1"/>
            </p:cNvSpPr>
            <p:nvPr/>
          </p:nvSpPr>
          <p:spPr bwMode="auto">
            <a:xfrm>
              <a:off x="1512" y="1110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96"/>
            <p:cNvSpPr>
              <a:spLocks noChangeShapeType="1"/>
            </p:cNvSpPr>
            <p:nvPr/>
          </p:nvSpPr>
          <p:spPr bwMode="auto">
            <a:xfrm>
              <a:off x="1512" y="2641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97"/>
            <p:cNvSpPr>
              <a:spLocks noChangeShapeType="1"/>
            </p:cNvSpPr>
            <p:nvPr/>
          </p:nvSpPr>
          <p:spPr bwMode="auto">
            <a:xfrm>
              <a:off x="2670" y="1110"/>
              <a:ext cx="0" cy="1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98"/>
            <p:cNvSpPr>
              <a:spLocks noChangeShapeType="1"/>
            </p:cNvSpPr>
            <p:nvPr/>
          </p:nvSpPr>
          <p:spPr bwMode="auto">
            <a:xfrm>
              <a:off x="1512" y="1110"/>
              <a:ext cx="1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99"/>
            <p:cNvSpPr>
              <a:spLocks noChangeShapeType="1"/>
            </p:cNvSpPr>
            <p:nvPr/>
          </p:nvSpPr>
          <p:spPr bwMode="auto">
            <a:xfrm>
              <a:off x="1512" y="2845"/>
              <a:ext cx="1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Text Box 100"/>
            <p:cNvSpPr txBox="1">
              <a:spLocks noChangeArrowheads="1"/>
            </p:cNvSpPr>
            <p:nvPr/>
          </p:nvSpPr>
          <p:spPr bwMode="auto">
            <a:xfrm>
              <a:off x="1291" y="101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73" name="Text Box 101"/>
            <p:cNvSpPr txBox="1">
              <a:spLocks noChangeArrowheads="1"/>
            </p:cNvSpPr>
            <p:nvPr/>
          </p:nvSpPr>
          <p:spPr bwMode="auto">
            <a:xfrm>
              <a:off x="1272" y="271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74" name="Rectangle 102"/>
            <p:cNvSpPr>
              <a:spLocks noChangeArrowheads="1"/>
            </p:cNvSpPr>
            <p:nvPr/>
          </p:nvSpPr>
          <p:spPr bwMode="auto">
            <a:xfrm rot="5400000">
              <a:off x="2537" y="19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120936" name="Text Box 104"/>
          <p:cNvSpPr txBox="1">
            <a:spLocks noChangeArrowheads="1"/>
          </p:cNvSpPr>
          <p:nvPr/>
        </p:nvSpPr>
        <p:spPr bwMode="auto">
          <a:xfrm>
            <a:off x="3321050" y="18843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20937" name="Text Box 105"/>
          <p:cNvSpPr txBox="1">
            <a:spLocks noChangeArrowheads="1"/>
          </p:cNvSpPr>
          <p:nvPr/>
        </p:nvSpPr>
        <p:spPr bwMode="auto">
          <a:xfrm>
            <a:off x="1071563" y="29527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120938" name="Text Box 106"/>
          <p:cNvSpPr txBox="1">
            <a:spLocks noChangeArrowheads="1"/>
          </p:cNvSpPr>
          <p:nvPr/>
        </p:nvSpPr>
        <p:spPr bwMode="auto">
          <a:xfrm>
            <a:off x="2827338" y="29591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120939" name="Text Box 107"/>
          <p:cNvSpPr txBox="1">
            <a:spLocks noChangeArrowheads="1"/>
          </p:cNvSpPr>
          <p:nvPr/>
        </p:nvSpPr>
        <p:spPr bwMode="auto">
          <a:xfrm>
            <a:off x="568325" y="39782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120940" name="Text Box 108"/>
          <p:cNvSpPr txBox="1">
            <a:spLocks noChangeArrowheads="1"/>
          </p:cNvSpPr>
          <p:nvPr/>
        </p:nvSpPr>
        <p:spPr bwMode="auto">
          <a:xfrm>
            <a:off x="3349625" y="39814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_GB2312" pitchFamily="49" charset="-122"/>
              </a:rPr>
              <a:t>H</a:t>
            </a:r>
          </a:p>
        </p:txBody>
      </p: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5375275" y="1590675"/>
            <a:ext cx="3370263" cy="3078163"/>
            <a:chOff x="3062" y="1014"/>
            <a:chExt cx="2123" cy="1939"/>
          </a:xfrm>
        </p:grpSpPr>
        <p:sp>
          <p:nvSpPr>
            <p:cNvPr id="47120" name="Line 138"/>
            <p:cNvSpPr>
              <a:spLocks noChangeShapeType="1"/>
            </p:cNvSpPr>
            <p:nvPr/>
          </p:nvSpPr>
          <p:spPr bwMode="auto">
            <a:xfrm flipH="1">
              <a:off x="3310" y="1320"/>
              <a:ext cx="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39"/>
            <p:cNvSpPr>
              <a:spLocks noChangeShapeType="1"/>
            </p:cNvSpPr>
            <p:nvPr/>
          </p:nvSpPr>
          <p:spPr bwMode="auto">
            <a:xfrm flipH="1">
              <a:off x="3311" y="2647"/>
              <a:ext cx="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112"/>
            <p:cNvSpPr>
              <a:spLocks noChangeArrowheads="1"/>
            </p:cNvSpPr>
            <p:nvPr/>
          </p:nvSpPr>
          <p:spPr bwMode="auto">
            <a:xfrm>
              <a:off x="3571" y="12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23" name="Line 115"/>
            <p:cNvSpPr>
              <a:spLocks noChangeShapeType="1"/>
            </p:cNvSpPr>
            <p:nvPr/>
          </p:nvSpPr>
          <p:spPr bwMode="auto">
            <a:xfrm rot="7200000">
              <a:off x="2931" y="1985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17"/>
            <p:cNvSpPr>
              <a:spLocks noChangeShapeType="1"/>
            </p:cNvSpPr>
            <p:nvPr/>
          </p:nvSpPr>
          <p:spPr bwMode="auto">
            <a:xfrm rot="3600000">
              <a:off x="2931" y="1985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118"/>
            <p:cNvSpPr>
              <a:spLocks noChangeArrowheads="1"/>
            </p:cNvSpPr>
            <p:nvPr/>
          </p:nvSpPr>
          <p:spPr bwMode="auto">
            <a:xfrm>
              <a:off x="3566" y="25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26" name="Rectangle 124"/>
            <p:cNvSpPr>
              <a:spLocks noChangeArrowheads="1"/>
            </p:cNvSpPr>
            <p:nvPr/>
          </p:nvSpPr>
          <p:spPr bwMode="auto">
            <a:xfrm rot="3600000">
              <a:off x="3374" y="16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27" name="Rectangle 125"/>
            <p:cNvSpPr>
              <a:spLocks noChangeArrowheads="1"/>
            </p:cNvSpPr>
            <p:nvPr/>
          </p:nvSpPr>
          <p:spPr bwMode="auto">
            <a:xfrm rot="3600000">
              <a:off x="3758" y="22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28" name="Rectangle 127"/>
            <p:cNvSpPr>
              <a:spLocks noChangeArrowheads="1"/>
            </p:cNvSpPr>
            <p:nvPr/>
          </p:nvSpPr>
          <p:spPr bwMode="auto">
            <a:xfrm rot="7200000">
              <a:off x="3755" y="16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29" name="Rectangle 128"/>
            <p:cNvSpPr>
              <a:spLocks noChangeArrowheads="1"/>
            </p:cNvSpPr>
            <p:nvPr/>
          </p:nvSpPr>
          <p:spPr bwMode="auto">
            <a:xfrm rot="7200000">
              <a:off x="3374" y="22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30" name="Line 130"/>
            <p:cNvSpPr>
              <a:spLocks noChangeShapeType="1"/>
            </p:cNvSpPr>
            <p:nvPr/>
          </p:nvSpPr>
          <p:spPr bwMode="auto">
            <a:xfrm>
              <a:off x="4084" y="1114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31"/>
            <p:cNvSpPr>
              <a:spLocks noChangeShapeType="1"/>
            </p:cNvSpPr>
            <p:nvPr/>
          </p:nvSpPr>
          <p:spPr bwMode="auto">
            <a:xfrm>
              <a:off x="4084" y="2645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32"/>
            <p:cNvSpPr>
              <a:spLocks noChangeShapeType="1"/>
            </p:cNvSpPr>
            <p:nvPr/>
          </p:nvSpPr>
          <p:spPr bwMode="auto">
            <a:xfrm>
              <a:off x="4780" y="1114"/>
              <a:ext cx="0" cy="1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34"/>
            <p:cNvSpPr>
              <a:spLocks noChangeShapeType="1"/>
            </p:cNvSpPr>
            <p:nvPr/>
          </p:nvSpPr>
          <p:spPr bwMode="auto">
            <a:xfrm>
              <a:off x="4084" y="2849"/>
              <a:ext cx="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Text Box 135"/>
            <p:cNvSpPr txBox="1">
              <a:spLocks noChangeArrowheads="1"/>
            </p:cNvSpPr>
            <p:nvPr/>
          </p:nvSpPr>
          <p:spPr bwMode="auto">
            <a:xfrm>
              <a:off x="3863" y="101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35" name="Text Box 136"/>
            <p:cNvSpPr txBox="1">
              <a:spLocks noChangeArrowheads="1"/>
            </p:cNvSpPr>
            <p:nvPr/>
          </p:nvSpPr>
          <p:spPr bwMode="auto">
            <a:xfrm>
              <a:off x="3844" y="27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36" name="Rectangle 137"/>
            <p:cNvSpPr>
              <a:spLocks noChangeArrowheads="1"/>
            </p:cNvSpPr>
            <p:nvPr/>
          </p:nvSpPr>
          <p:spPr bwMode="auto">
            <a:xfrm rot="5400000">
              <a:off x="4647" y="19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137" name="Line 140"/>
            <p:cNvSpPr>
              <a:spLocks noChangeShapeType="1"/>
            </p:cNvSpPr>
            <p:nvPr/>
          </p:nvSpPr>
          <p:spPr bwMode="auto">
            <a:xfrm>
              <a:off x="4083" y="1116"/>
              <a:ext cx="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141"/>
            <p:cNvSpPr>
              <a:spLocks noChangeShapeType="1"/>
            </p:cNvSpPr>
            <p:nvPr/>
          </p:nvSpPr>
          <p:spPr bwMode="auto">
            <a:xfrm rot="3600000">
              <a:off x="3526" y="1885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Text Box 142"/>
            <p:cNvSpPr txBox="1">
              <a:spLocks noChangeArrowheads="1"/>
            </p:cNvSpPr>
            <p:nvPr/>
          </p:nvSpPr>
          <p:spPr bwMode="auto">
            <a:xfrm>
              <a:off x="3378" y="184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E</a:t>
              </a:r>
            </a:p>
          </p:txBody>
        </p:sp>
        <p:sp>
          <p:nvSpPr>
            <p:cNvPr id="47140" name="Text Box 144"/>
            <p:cNvSpPr txBox="1">
              <a:spLocks noChangeArrowheads="1"/>
            </p:cNvSpPr>
            <p:nvPr/>
          </p:nvSpPr>
          <p:spPr bwMode="auto">
            <a:xfrm>
              <a:off x="4828" y="1870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1" name="Text Box 145"/>
            <p:cNvSpPr txBox="1">
              <a:spLocks noChangeArrowheads="1"/>
            </p:cNvSpPr>
            <p:nvPr/>
          </p:nvSpPr>
          <p:spPr bwMode="auto">
            <a:xfrm>
              <a:off x="3462" y="1066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2" name="Text Box 146"/>
            <p:cNvSpPr txBox="1">
              <a:spLocks noChangeArrowheads="1"/>
            </p:cNvSpPr>
            <p:nvPr/>
          </p:nvSpPr>
          <p:spPr bwMode="auto">
            <a:xfrm>
              <a:off x="3062" y="1547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3" name="Text Box 147"/>
            <p:cNvSpPr txBox="1">
              <a:spLocks noChangeArrowheads="1"/>
            </p:cNvSpPr>
            <p:nvPr/>
          </p:nvSpPr>
          <p:spPr bwMode="auto">
            <a:xfrm>
              <a:off x="3918" y="1545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4" name="Text Box 148"/>
            <p:cNvSpPr txBox="1">
              <a:spLocks noChangeArrowheads="1"/>
            </p:cNvSpPr>
            <p:nvPr/>
          </p:nvSpPr>
          <p:spPr bwMode="auto">
            <a:xfrm>
              <a:off x="3081" y="2136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5" name="Text Box 149"/>
            <p:cNvSpPr txBox="1">
              <a:spLocks noChangeArrowheads="1"/>
            </p:cNvSpPr>
            <p:nvPr/>
          </p:nvSpPr>
          <p:spPr bwMode="auto">
            <a:xfrm>
              <a:off x="3894" y="2124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6" name="Text Box 150"/>
            <p:cNvSpPr txBox="1">
              <a:spLocks noChangeArrowheads="1"/>
            </p:cNvSpPr>
            <p:nvPr/>
          </p:nvSpPr>
          <p:spPr bwMode="auto">
            <a:xfrm>
              <a:off x="3511" y="2392"/>
              <a:ext cx="5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20984" name="Text Box 152"/>
          <p:cNvSpPr txBox="1">
            <a:spLocks noChangeArrowheads="1"/>
          </p:cNvSpPr>
          <p:nvPr/>
        </p:nvSpPr>
        <p:spPr bwMode="auto">
          <a:xfrm>
            <a:off x="1100138" y="5545138"/>
            <a:ext cx="178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电阻为：</a:t>
            </a:r>
          </a:p>
        </p:txBody>
      </p:sp>
      <p:sp>
        <p:nvSpPr>
          <p:cNvPr id="120985" name="Text Box 153"/>
          <p:cNvSpPr txBox="1">
            <a:spLocks noChangeArrowheads="1"/>
          </p:cNvSpPr>
          <p:nvPr/>
        </p:nvSpPr>
        <p:spPr bwMode="auto">
          <a:xfrm>
            <a:off x="2586038" y="5526088"/>
            <a:ext cx="524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(2</a:t>
            </a:r>
            <a:r>
              <a:rPr lang="en-US" altLang="en-US">
                <a:ea typeface="楷体_GB2312" pitchFamily="49" charset="-122"/>
              </a:rPr>
              <a:t>×(1//0.5))</a:t>
            </a:r>
            <a:r>
              <a:rPr lang="en-US" altLang="zh-CN">
                <a:ea typeface="楷体_GB2312" pitchFamily="49" charset="-122"/>
              </a:rPr>
              <a:t>//1=0.4(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20986" name="Text Box 154"/>
          <p:cNvSpPr txBox="1">
            <a:spLocks noChangeArrowheads="1"/>
          </p:cNvSpPr>
          <p:nvPr/>
        </p:nvSpPr>
        <p:spPr bwMode="auto">
          <a:xfrm>
            <a:off x="1112838" y="4878388"/>
            <a:ext cx="489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为一传递对称电路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nimBg="1"/>
      <p:bldP spid="120838" grpId="0"/>
      <p:bldP spid="120863" grpId="0"/>
      <p:bldP spid="120936" grpId="0"/>
      <p:bldP spid="120937" grpId="0"/>
      <p:bldP spid="120938" grpId="0"/>
      <p:bldP spid="120939" grpId="0"/>
      <p:bldP spid="120940" grpId="0"/>
      <p:bldP spid="120984" grpId="0"/>
      <p:bldP spid="120985" grpId="0"/>
      <p:bldP spid="12098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55600" y="674688"/>
            <a:ext cx="845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端口的输入电阻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zh-CN" altLang="en-US">
                <a:ea typeface="楷体_GB2312" pitchFamily="49" charset="-122"/>
              </a:rPr>
              <a:t>所有电阻均为</a:t>
            </a:r>
            <a:r>
              <a:rPr lang="en-US" altLang="zh-CN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4265613" y="2927350"/>
            <a:ext cx="1036637" cy="158750"/>
          </a:xfrm>
          <a:prstGeom prst="rightArrow">
            <a:avLst>
              <a:gd name="adj1" fmla="val 50000"/>
              <a:gd name="adj2" fmla="val 16325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28638" y="4949825"/>
            <a:ext cx="89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21926" name="Text Box 70"/>
          <p:cNvSpPr txBox="1">
            <a:spLocks noChangeArrowheads="1"/>
          </p:cNvSpPr>
          <p:nvPr/>
        </p:nvSpPr>
        <p:spPr bwMode="auto">
          <a:xfrm>
            <a:off x="1100138" y="6065838"/>
            <a:ext cx="178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电阻为：</a:t>
            </a:r>
          </a:p>
        </p:txBody>
      </p:sp>
      <p:sp>
        <p:nvSpPr>
          <p:cNvPr id="121927" name="Text Box 71"/>
          <p:cNvSpPr txBox="1">
            <a:spLocks noChangeArrowheads="1"/>
          </p:cNvSpPr>
          <p:nvPr/>
        </p:nvSpPr>
        <p:spPr bwMode="auto">
          <a:xfrm>
            <a:off x="2586038" y="6065838"/>
            <a:ext cx="660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2×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AC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2×(0.5+1//0.75)=13/7(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21928" name="Text Box 72"/>
          <p:cNvSpPr txBox="1">
            <a:spLocks noChangeArrowheads="1"/>
          </p:cNvSpPr>
          <p:nvPr/>
        </p:nvSpPr>
        <p:spPr bwMode="auto">
          <a:xfrm>
            <a:off x="1112838" y="4960938"/>
            <a:ext cx="803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为传递对称电路，与传递对称面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AB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对称的点为等电位点。</a:t>
            </a: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422275" y="1322388"/>
            <a:ext cx="3489325" cy="3086100"/>
            <a:chOff x="266" y="865"/>
            <a:chExt cx="2198" cy="1944"/>
          </a:xfrm>
        </p:grpSpPr>
        <p:sp>
          <p:nvSpPr>
            <p:cNvPr id="48168" name="Line 73"/>
            <p:cNvSpPr>
              <a:spLocks noChangeShapeType="1"/>
            </p:cNvSpPr>
            <p:nvPr/>
          </p:nvSpPr>
          <p:spPr bwMode="auto">
            <a:xfrm>
              <a:off x="521" y="9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Rectangle 10"/>
            <p:cNvSpPr>
              <a:spLocks noChangeArrowheads="1"/>
            </p:cNvSpPr>
            <p:nvPr/>
          </p:nvSpPr>
          <p:spPr bwMode="auto">
            <a:xfrm>
              <a:off x="672" y="9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70" name="Text Box 34"/>
            <p:cNvSpPr txBox="1">
              <a:spLocks noChangeArrowheads="1"/>
            </p:cNvSpPr>
            <p:nvPr/>
          </p:nvSpPr>
          <p:spPr bwMode="auto">
            <a:xfrm>
              <a:off x="266" y="86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8171" name="Text Box 35"/>
            <p:cNvSpPr txBox="1">
              <a:spLocks noChangeArrowheads="1"/>
            </p:cNvSpPr>
            <p:nvPr/>
          </p:nvSpPr>
          <p:spPr bwMode="auto">
            <a:xfrm>
              <a:off x="2252" y="25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8172" name="Line 74"/>
            <p:cNvSpPr>
              <a:spLocks noChangeShapeType="1"/>
            </p:cNvSpPr>
            <p:nvPr/>
          </p:nvSpPr>
          <p:spPr bwMode="auto">
            <a:xfrm>
              <a:off x="521" y="2696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75"/>
            <p:cNvSpPr>
              <a:spLocks noChangeShapeType="1"/>
            </p:cNvSpPr>
            <p:nvPr/>
          </p:nvSpPr>
          <p:spPr bwMode="auto">
            <a:xfrm rot="5400000">
              <a:off x="-344" y="182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76"/>
            <p:cNvSpPr>
              <a:spLocks noChangeShapeType="1"/>
            </p:cNvSpPr>
            <p:nvPr/>
          </p:nvSpPr>
          <p:spPr bwMode="auto">
            <a:xfrm rot="5400000">
              <a:off x="1384" y="183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77"/>
            <p:cNvSpPr>
              <a:spLocks noChangeShapeType="1"/>
            </p:cNvSpPr>
            <p:nvPr/>
          </p:nvSpPr>
          <p:spPr bwMode="auto">
            <a:xfrm rot="5400000">
              <a:off x="230" y="182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78"/>
            <p:cNvSpPr>
              <a:spLocks noChangeShapeType="1"/>
            </p:cNvSpPr>
            <p:nvPr/>
          </p:nvSpPr>
          <p:spPr bwMode="auto">
            <a:xfrm rot="5400000">
              <a:off x="807" y="182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79"/>
            <p:cNvSpPr>
              <a:spLocks noChangeShapeType="1"/>
            </p:cNvSpPr>
            <p:nvPr/>
          </p:nvSpPr>
          <p:spPr bwMode="auto">
            <a:xfrm>
              <a:off x="515" y="2100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80"/>
            <p:cNvSpPr>
              <a:spLocks noChangeShapeType="1"/>
            </p:cNvSpPr>
            <p:nvPr/>
          </p:nvSpPr>
          <p:spPr bwMode="auto">
            <a:xfrm>
              <a:off x="521" y="1565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Rectangle 81"/>
            <p:cNvSpPr>
              <a:spLocks noChangeArrowheads="1"/>
            </p:cNvSpPr>
            <p:nvPr/>
          </p:nvSpPr>
          <p:spPr bwMode="auto">
            <a:xfrm>
              <a:off x="672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0" name="Rectangle 82"/>
            <p:cNvSpPr>
              <a:spLocks noChangeArrowheads="1"/>
            </p:cNvSpPr>
            <p:nvPr/>
          </p:nvSpPr>
          <p:spPr bwMode="auto">
            <a:xfrm>
              <a:off x="672" y="20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1" name="Rectangle 83"/>
            <p:cNvSpPr>
              <a:spLocks noChangeArrowheads="1"/>
            </p:cNvSpPr>
            <p:nvPr/>
          </p:nvSpPr>
          <p:spPr bwMode="auto">
            <a:xfrm>
              <a:off x="672" y="26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2" name="Rectangle 84"/>
            <p:cNvSpPr>
              <a:spLocks noChangeArrowheads="1"/>
            </p:cNvSpPr>
            <p:nvPr/>
          </p:nvSpPr>
          <p:spPr bwMode="auto">
            <a:xfrm>
              <a:off x="1255" y="9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3" name="Rectangle 85"/>
            <p:cNvSpPr>
              <a:spLocks noChangeArrowheads="1"/>
            </p:cNvSpPr>
            <p:nvPr/>
          </p:nvSpPr>
          <p:spPr bwMode="auto">
            <a:xfrm>
              <a:off x="1243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4" name="Rectangle 86"/>
            <p:cNvSpPr>
              <a:spLocks noChangeArrowheads="1"/>
            </p:cNvSpPr>
            <p:nvPr/>
          </p:nvSpPr>
          <p:spPr bwMode="auto">
            <a:xfrm>
              <a:off x="1249" y="204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5" name="Rectangle 87"/>
            <p:cNvSpPr>
              <a:spLocks noChangeArrowheads="1"/>
            </p:cNvSpPr>
            <p:nvPr/>
          </p:nvSpPr>
          <p:spPr bwMode="auto">
            <a:xfrm>
              <a:off x="1255" y="26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6" name="Rectangle 88"/>
            <p:cNvSpPr>
              <a:spLocks noChangeArrowheads="1"/>
            </p:cNvSpPr>
            <p:nvPr/>
          </p:nvSpPr>
          <p:spPr bwMode="auto">
            <a:xfrm>
              <a:off x="1830" y="9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7" name="Rectangle 89"/>
            <p:cNvSpPr>
              <a:spLocks noChangeArrowheads="1"/>
            </p:cNvSpPr>
            <p:nvPr/>
          </p:nvSpPr>
          <p:spPr bwMode="auto">
            <a:xfrm>
              <a:off x="1837" y="15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8" name="Rectangle 90"/>
            <p:cNvSpPr>
              <a:spLocks noChangeArrowheads="1"/>
            </p:cNvSpPr>
            <p:nvPr/>
          </p:nvSpPr>
          <p:spPr bwMode="auto">
            <a:xfrm>
              <a:off x="1837" y="20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89" name="Rectangle 91"/>
            <p:cNvSpPr>
              <a:spLocks noChangeArrowheads="1"/>
            </p:cNvSpPr>
            <p:nvPr/>
          </p:nvSpPr>
          <p:spPr bwMode="auto">
            <a:xfrm>
              <a:off x="1830" y="26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0" name="Line 92"/>
            <p:cNvSpPr>
              <a:spLocks noChangeShapeType="1"/>
            </p:cNvSpPr>
            <p:nvPr/>
          </p:nvSpPr>
          <p:spPr bwMode="auto">
            <a:xfrm>
              <a:off x="1673" y="1568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Line 93"/>
            <p:cNvSpPr>
              <a:spLocks noChangeShapeType="1"/>
            </p:cNvSpPr>
            <p:nvPr/>
          </p:nvSpPr>
          <p:spPr bwMode="auto">
            <a:xfrm>
              <a:off x="1094" y="1567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94"/>
            <p:cNvSpPr>
              <a:spLocks noChangeShapeType="1"/>
            </p:cNvSpPr>
            <p:nvPr/>
          </p:nvSpPr>
          <p:spPr bwMode="auto">
            <a:xfrm>
              <a:off x="1094" y="2099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Line 95"/>
            <p:cNvSpPr>
              <a:spLocks noChangeShapeType="1"/>
            </p:cNvSpPr>
            <p:nvPr/>
          </p:nvSpPr>
          <p:spPr bwMode="auto">
            <a:xfrm>
              <a:off x="1671" y="2099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Rectangle 96"/>
            <p:cNvSpPr>
              <a:spLocks noChangeArrowheads="1"/>
            </p:cNvSpPr>
            <p:nvPr/>
          </p:nvSpPr>
          <p:spPr bwMode="auto">
            <a:xfrm rot="5400000">
              <a:off x="385" y="119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5" name="Rectangle 97"/>
            <p:cNvSpPr>
              <a:spLocks noChangeArrowheads="1"/>
            </p:cNvSpPr>
            <p:nvPr/>
          </p:nvSpPr>
          <p:spPr bwMode="auto">
            <a:xfrm rot="5400000">
              <a:off x="958" y="121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6" name="Rectangle 98"/>
            <p:cNvSpPr>
              <a:spLocks noChangeArrowheads="1"/>
            </p:cNvSpPr>
            <p:nvPr/>
          </p:nvSpPr>
          <p:spPr bwMode="auto">
            <a:xfrm rot="5400000">
              <a:off x="1535" y="12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7" name="Rectangle 99"/>
            <p:cNvSpPr>
              <a:spLocks noChangeArrowheads="1"/>
            </p:cNvSpPr>
            <p:nvPr/>
          </p:nvSpPr>
          <p:spPr bwMode="auto">
            <a:xfrm rot="5400000">
              <a:off x="2112" y="12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8" name="Rectangle 100"/>
            <p:cNvSpPr>
              <a:spLocks noChangeArrowheads="1"/>
            </p:cNvSpPr>
            <p:nvPr/>
          </p:nvSpPr>
          <p:spPr bwMode="auto">
            <a:xfrm rot="5400000">
              <a:off x="385" y="1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99" name="Rectangle 101"/>
            <p:cNvSpPr>
              <a:spLocks noChangeArrowheads="1"/>
            </p:cNvSpPr>
            <p:nvPr/>
          </p:nvSpPr>
          <p:spPr bwMode="auto">
            <a:xfrm rot="5400000">
              <a:off x="958" y="1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0" name="Rectangle 102"/>
            <p:cNvSpPr>
              <a:spLocks noChangeArrowheads="1"/>
            </p:cNvSpPr>
            <p:nvPr/>
          </p:nvSpPr>
          <p:spPr bwMode="auto">
            <a:xfrm rot="5400000">
              <a:off x="1535" y="1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1" name="Rectangle 103"/>
            <p:cNvSpPr>
              <a:spLocks noChangeArrowheads="1"/>
            </p:cNvSpPr>
            <p:nvPr/>
          </p:nvSpPr>
          <p:spPr bwMode="auto">
            <a:xfrm rot="5400000">
              <a:off x="2107" y="1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2" name="Rectangle 104"/>
            <p:cNvSpPr>
              <a:spLocks noChangeArrowheads="1"/>
            </p:cNvSpPr>
            <p:nvPr/>
          </p:nvSpPr>
          <p:spPr bwMode="auto">
            <a:xfrm rot="5400000">
              <a:off x="385" y="23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3" name="Rectangle 105"/>
            <p:cNvSpPr>
              <a:spLocks noChangeArrowheads="1"/>
            </p:cNvSpPr>
            <p:nvPr/>
          </p:nvSpPr>
          <p:spPr bwMode="auto">
            <a:xfrm rot="5400000">
              <a:off x="958" y="23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4" name="Rectangle 106"/>
            <p:cNvSpPr>
              <a:spLocks noChangeArrowheads="1"/>
            </p:cNvSpPr>
            <p:nvPr/>
          </p:nvSpPr>
          <p:spPr bwMode="auto">
            <a:xfrm rot="5400000">
              <a:off x="1535" y="23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205" name="Rectangle 107"/>
            <p:cNvSpPr>
              <a:spLocks noChangeArrowheads="1"/>
            </p:cNvSpPr>
            <p:nvPr/>
          </p:nvSpPr>
          <p:spPr bwMode="auto">
            <a:xfrm rot="5400000">
              <a:off x="2107" y="237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4810125" y="1309688"/>
            <a:ext cx="3489325" cy="3086100"/>
            <a:chOff x="3030" y="857"/>
            <a:chExt cx="2198" cy="1944"/>
          </a:xfrm>
        </p:grpSpPr>
        <p:sp>
          <p:nvSpPr>
            <p:cNvPr id="48145" name="Line 108"/>
            <p:cNvSpPr>
              <a:spLocks noChangeShapeType="1"/>
            </p:cNvSpPr>
            <p:nvPr/>
          </p:nvSpPr>
          <p:spPr bwMode="auto">
            <a:xfrm>
              <a:off x="3285" y="960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Rectangle 109"/>
            <p:cNvSpPr>
              <a:spLocks noChangeArrowheads="1"/>
            </p:cNvSpPr>
            <p:nvPr/>
          </p:nvSpPr>
          <p:spPr bwMode="auto">
            <a:xfrm>
              <a:off x="3436" y="9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47" name="Text Box 110"/>
            <p:cNvSpPr txBox="1">
              <a:spLocks noChangeArrowheads="1"/>
            </p:cNvSpPr>
            <p:nvPr/>
          </p:nvSpPr>
          <p:spPr bwMode="auto">
            <a:xfrm>
              <a:off x="3030" y="85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8148" name="Text Box 111"/>
            <p:cNvSpPr txBox="1">
              <a:spLocks noChangeArrowheads="1"/>
            </p:cNvSpPr>
            <p:nvPr/>
          </p:nvSpPr>
          <p:spPr bwMode="auto">
            <a:xfrm>
              <a:off x="5016" y="25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8149" name="Line 114"/>
            <p:cNvSpPr>
              <a:spLocks noChangeShapeType="1"/>
            </p:cNvSpPr>
            <p:nvPr/>
          </p:nvSpPr>
          <p:spPr bwMode="auto">
            <a:xfrm rot="5400000">
              <a:off x="4148" y="1824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115"/>
            <p:cNvSpPr>
              <a:spLocks noChangeShapeType="1"/>
            </p:cNvSpPr>
            <p:nvPr/>
          </p:nvSpPr>
          <p:spPr bwMode="auto">
            <a:xfrm rot="5400000">
              <a:off x="3557" y="125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116"/>
            <p:cNvSpPr>
              <a:spLocks noChangeShapeType="1"/>
            </p:cNvSpPr>
            <p:nvPr/>
          </p:nvSpPr>
          <p:spPr bwMode="auto">
            <a:xfrm rot="16200000" flipH="1">
              <a:off x="3864" y="1527"/>
              <a:ext cx="114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117"/>
            <p:cNvSpPr>
              <a:spLocks noChangeShapeType="1"/>
            </p:cNvSpPr>
            <p:nvPr/>
          </p:nvSpPr>
          <p:spPr bwMode="auto">
            <a:xfrm>
              <a:off x="4429" y="2091"/>
              <a:ext cx="5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118"/>
            <p:cNvSpPr>
              <a:spLocks noChangeShapeType="1"/>
            </p:cNvSpPr>
            <p:nvPr/>
          </p:nvSpPr>
          <p:spPr bwMode="auto">
            <a:xfrm>
              <a:off x="3858" y="1557"/>
              <a:ext cx="11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Rectangle 122"/>
            <p:cNvSpPr>
              <a:spLocks noChangeArrowheads="1"/>
            </p:cNvSpPr>
            <p:nvPr/>
          </p:nvSpPr>
          <p:spPr bwMode="auto">
            <a:xfrm>
              <a:off x="4019" y="91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55" name="Rectangle 123"/>
            <p:cNvSpPr>
              <a:spLocks noChangeArrowheads="1"/>
            </p:cNvSpPr>
            <p:nvPr/>
          </p:nvSpPr>
          <p:spPr bwMode="auto">
            <a:xfrm>
              <a:off x="4007" y="15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56" name="Rectangle 126"/>
            <p:cNvSpPr>
              <a:spLocks noChangeArrowheads="1"/>
            </p:cNvSpPr>
            <p:nvPr/>
          </p:nvSpPr>
          <p:spPr bwMode="auto">
            <a:xfrm>
              <a:off x="4594" y="91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57" name="Rectangle 127"/>
            <p:cNvSpPr>
              <a:spLocks noChangeArrowheads="1"/>
            </p:cNvSpPr>
            <p:nvPr/>
          </p:nvSpPr>
          <p:spPr bwMode="auto">
            <a:xfrm>
              <a:off x="4601" y="15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58" name="Rectangle 128"/>
            <p:cNvSpPr>
              <a:spLocks noChangeArrowheads="1"/>
            </p:cNvSpPr>
            <p:nvPr/>
          </p:nvSpPr>
          <p:spPr bwMode="auto">
            <a:xfrm>
              <a:off x="4601" y="20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59" name="Line 130"/>
            <p:cNvSpPr>
              <a:spLocks noChangeShapeType="1"/>
            </p:cNvSpPr>
            <p:nvPr/>
          </p:nvSpPr>
          <p:spPr bwMode="auto">
            <a:xfrm>
              <a:off x="4437" y="1560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Rectangle 135"/>
            <p:cNvSpPr>
              <a:spLocks noChangeArrowheads="1"/>
            </p:cNvSpPr>
            <p:nvPr/>
          </p:nvSpPr>
          <p:spPr bwMode="auto">
            <a:xfrm rot="5400000">
              <a:off x="3722" y="12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1" name="Rectangle 136"/>
            <p:cNvSpPr>
              <a:spLocks noChangeArrowheads="1"/>
            </p:cNvSpPr>
            <p:nvPr/>
          </p:nvSpPr>
          <p:spPr bwMode="auto">
            <a:xfrm rot="5400000">
              <a:off x="4299" y="121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2" name="Rectangle 137"/>
            <p:cNvSpPr>
              <a:spLocks noChangeArrowheads="1"/>
            </p:cNvSpPr>
            <p:nvPr/>
          </p:nvSpPr>
          <p:spPr bwMode="auto">
            <a:xfrm rot="5400000">
              <a:off x="4876" y="12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3" name="Rectangle 140"/>
            <p:cNvSpPr>
              <a:spLocks noChangeArrowheads="1"/>
            </p:cNvSpPr>
            <p:nvPr/>
          </p:nvSpPr>
          <p:spPr bwMode="auto">
            <a:xfrm rot="5400000">
              <a:off x="4299" y="17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4" name="Rectangle 141"/>
            <p:cNvSpPr>
              <a:spLocks noChangeArrowheads="1"/>
            </p:cNvSpPr>
            <p:nvPr/>
          </p:nvSpPr>
          <p:spPr bwMode="auto">
            <a:xfrm rot="5400000">
              <a:off x="4871" y="17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5" name="Rectangle 145"/>
            <p:cNvSpPr>
              <a:spLocks noChangeArrowheads="1"/>
            </p:cNvSpPr>
            <p:nvPr/>
          </p:nvSpPr>
          <p:spPr bwMode="auto">
            <a:xfrm rot="5400000">
              <a:off x="4871" y="23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6" name="Oval 146"/>
            <p:cNvSpPr>
              <a:spLocks noChangeArrowheads="1"/>
            </p:cNvSpPr>
            <p:nvPr/>
          </p:nvSpPr>
          <p:spPr bwMode="auto">
            <a:xfrm>
              <a:off x="4990" y="267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167" name="Oval 147"/>
            <p:cNvSpPr>
              <a:spLocks noChangeArrowheads="1"/>
            </p:cNvSpPr>
            <p:nvPr/>
          </p:nvSpPr>
          <p:spPr bwMode="auto">
            <a:xfrm>
              <a:off x="3247" y="9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122015" name="Text Box 159"/>
          <p:cNvSpPr txBox="1">
            <a:spLocks noChangeArrowheads="1"/>
          </p:cNvSpPr>
          <p:nvPr/>
        </p:nvSpPr>
        <p:spPr bwMode="auto">
          <a:xfrm>
            <a:off x="5287963" y="3725863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电阻均为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0.5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2016" name="Text Box 160"/>
          <p:cNvSpPr txBox="1">
            <a:spLocks noChangeArrowheads="1"/>
          </p:cNvSpPr>
          <p:nvPr/>
        </p:nvSpPr>
        <p:spPr bwMode="auto">
          <a:xfrm>
            <a:off x="6548438" y="2559050"/>
            <a:ext cx="549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22017" name="Text Box 161"/>
          <p:cNvSpPr txBox="1">
            <a:spLocks noChangeArrowheads="1"/>
          </p:cNvSpPr>
          <p:nvPr/>
        </p:nvSpPr>
        <p:spPr bwMode="auto">
          <a:xfrm>
            <a:off x="8107363" y="1339850"/>
            <a:ext cx="549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FF0066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 flipV="1">
            <a:off x="7043738" y="1439863"/>
            <a:ext cx="949325" cy="981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019" name="Text Box 163"/>
          <p:cNvSpPr txBox="1">
            <a:spLocks noChangeArrowheads="1"/>
          </p:cNvSpPr>
          <p:nvPr/>
        </p:nvSpPr>
        <p:spPr bwMode="auto">
          <a:xfrm>
            <a:off x="1946275" y="437038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(a)</a:t>
            </a:r>
          </a:p>
        </p:txBody>
      </p:sp>
      <p:sp>
        <p:nvSpPr>
          <p:cNvPr id="122020" name="Text Box 164"/>
          <p:cNvSpPr txBox="1">
            <a:spLocks noChangeArrowheads="1"/>
          </p:cNvSpPr>
          <p:nvPr/>
        </p:nvSpPr>
        <p:spPr bwMode="auto">
          <a:xfrm>
            <a:off x="6491288" y="4271963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(b)</a:t>
            </a:r>
          </a:p>
        </p:txBody>
      </p:sp>
      <p:sp>
        <p:nvSpPr>
          <p:cNvPr id="122021" name="Text Box 165"/>
          <p:cNvSpPr txBox="1">
            <a:spLocks noChangeArrowheads="1"/>
          </p:cNvSpPr>
          <p:nvPr/>
        </p:nvSpPr>
        <p:spPr bwMode="auto">
          <a:xfrm>
            <a:off x="1157288" y="5481638"/>
            <a:ext cx="803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图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(b)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为平衡对称电路，则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为等电位点。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 animBg="1"/>
      <p:bldP spid="121862" grpId="0"/>
      <p:bldP spid="121926" grpId="0"/>
      <p:bldP spid="121927" grpId="0"/>
      <p:bldP spid="121928" grpId="0"/>
      <p:bldP spid="122015" grpId="0"/>
      <p:bldP spid="122016" grpId="0"/>
      <p:bldP spid="122017" grpId="0"/>
      <p:bldP spid="122018" grpId="0" animBg="1"/>
      <p:bldP spid="122019" grpId="0"/>
      <p:bldP spid="122020" grpId="0"/>
      <p:bldP spid="1220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12750" y="750888"/>
            <a:ext cx="828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>
                <a:ea typeface="楷体_GB2312" pitchFamily="49" charset="-122"/>
              </a:rPr>
              <a:t>AG</a:t>
            </a:r>
            <a:r>
              <a:rPr lang="zh-CN" altLang="en-US">
                <a:ea typeface="楷体_GB2312" pitchFamily="49" charset="-122"/>
              </a:rPr>
              <a:t>端口的输入电阻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AG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zh-CN" altLang="en-US">
                <a:ea typeface="楷体_GB2312" pitchFamily="49" charset="-122"/>
              </a:rPr>
              <a:t>所有电阻均为</a:t>
            </a:r>
            <a:r>
              <a:rPr lang="en-US" altLang="zh-CN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06425" y="4487863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252538" y="5938838"/>
            <a:ext cx="178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电阻为：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2738438" y="5938838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AG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1/3+1/6+1/3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5/6(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1588" y="4479925"/>
            <a:ext cx="556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□ACGE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 □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ADGF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都是传递对称面。</a:t>
            </a: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520700" y="1560513"/>
            <a:ext cx="2978150" cy="2616200"/>
            <a:chOff x="376" y="1071"/>
            <a:chExt cx="1876" cy="1648"/>
          </a:xfrm>
        </p:grpSpPr>
        <p:sp>
          <p:nvSpPr>
            <p:cNvPr id="49202" name="Line 81"/>
            <p:cNvSpPr>
              <a:spLocks noChangeShapeType="1"/>
            </p:cNvSpPr>
            <p:nvPr/>
          </p:nvSpPr>
          <p:spPr bwMode="auto">
            <a:xfrm>
              <a:off x="612" y="1669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Line 82"/>
            <p:cNvSpPr>
              <a:spLocks noChangeShapeType="1"/>
            </p:cNvSpPr>
            <p:nvPr/>
          </p:nvSpPr>
          <p:spPr bwMode="auto">
            <a:xfrm>
              <a:off x="612" y="2612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83"/>
            <p:cNvSpPr>
              <a:spLocks noChangeShapeType="1"/>
            </p:cNvSpPr>
            <p:nvPr/>
          </p:nvSpPr>
          <p:spPr bwMode="auto">
            <a:xfrm rot="5400000">
              <a:off x="141" y="2138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84"/>
            <p:cNvSpPr>
              <a:spLocks noChangeShapeType="1"/>
            </p:cNvSpPr>
            <p:nvPr/>
          </p:nvSpPr>
          <p:spPr bwMode="auto">
            <a:xfrm rot="5400000">
              <a:off x="1080" y="2136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85"/>
            <p:cNvSpPr>
              <a:spLocks noChangeShapeType="1"/>
            </p:cNvSpPr>
            <p:nvPr/>
          </p:nvSpPr>
          <p:spPr bwMode="auto">
            <a:xfrm>
              <a:off x="1060" y="1205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86"/>
            <p:cNvSpPr>
              <a:spLocks noChangeShapeType="1"/>
            </p:cNvSpPr>
            <p:nvPr/>
          </p:nvSpPr>
          <p:spPr bwMode="auto">
            <a:xfrm>
              <a:off x="1060" y="2148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87"/>
            <p:cNvSpPr>
              <a:spLocks noChangeShapeType="1"/>
            </p:cNvSpPr>
            <p:nvPr/>
          </p:nvSpPr>
          <p:spPr bwMode="auto">
            <a:xfrm rot="5400000">
              <a:off x="589" y="1674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88"/>
            <p:cNvSpPr>
              <a:spLocks noChangeShapeType="1"/>
            </p:cNvSpPr>
            <p:nvPr/>
          </p:nvSpPr>
          <p:spPr bwMode="auto">
            <a:xfrm rot="5400000">
              <a:off x="1522" y="1672"/>
              <a:ext cx="9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89"/>
            <p:cNvSpPr>
              <a:spLocks noChangeShapeType="1"/>
            </p:cNvSpPr>
            <p:nvPr/>
          </p:nvSpPr>
          <p:spPr bwMode="auto">
            <a:xfrm flipV="1">
              <a:off x="612" y="2148"/>
              <a:ext cx="448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90"/>
            <p:cNvSpPr>
              <a:spLocks noChangeShapeType="1"/>
            </p:cNvSpPr>
            <p:nvPr/>
          </p:nvSpPr>
          <p:spPr bwMode="auto">
            <a:xfrm flipV="1">
              <a:off x="1551" y="2147"/>
              <a:ext cx="448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91"/>
            <p:cNvSpPr>
              <a:spLocks noChangeShapeType="1"/>
            </p:cNvSpPr>
            <p:nvPr/>
          </p:nvSpPr>
          <p:spPr bwMode="auto">
            <a:xfrm flipV="1">
              <a:off x="612" y="1204"/>
              <a:ext cx="448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92"/>
            <p:cNvSpPr>
              <a:spLocks noChangeShapeType="1"/>
            </p:cNvSpPr>
            <p:nvPr/>
          </p:nvSpPr>
          <p:spPr bwMode="auto">
            <a:xfrm flipV="1">
              <a:off x="1545" y="1204"/>
              <a:ext cx="448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Rectangle 93"/>
            <p:cNvSpPr>
              <a:spLocks noChangeArrowheads="1"/>
            </p:cNvSpPr>
            <p:nvPr/>
          </p:nvSpPr>
          <p:spPr bwMode="auto">
            <a:xfrm>
              <a:off x="1381" y="11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15" name="Rectangle 94"/>
            <p:cNvSpPr>
              <a:spLocks noChangeArrowheads="1"/>
            </p:cNvSpPr>
            <p:nvPr/>
          </p:nvSpPr>
          <p:spPr bwMode="auto">
            <a:xfrm>
              <a:off x="1128" y="162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16" name="Rectangle 95"/>
            <p:cNvSpPr>
              <a:spLocks noChangeArrowheads="1"/>
            </p:cNvSpPr>
            <p:nvPr/>
          </p:nvSpPr>
          <p:spPr bwMode="auto">
            <a:xfrm>
              <a:off x="980" y="25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17" name="Rectangle 96"/>
            <p:cNvSpPr>
              <a:spLocks noChangeArrowheads="1"/>
            </p:cNvSpPr>
            <p:nvPr/>
          </p:nvSpPr>
          <p:spPr bwMode="auto">
            <a:xfrm>
              <a:off x="1161" y="21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18" name="Rectangle 97"/>
            <p:cNvSpPr>
              <a:spLocks noChangeArrowheads="1"/>
            </p:cNvSpPr>
            <p:nvPr/>
          </p:nvSpPr>
          <p:spPr bwMode="auto">
            <a:xfrm rot="8100000">
              <a:off x="1614" y="14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19" name="Rectangle 98"/>
            <p:cNvSpPr>
              <a:spLocks noChangeArrowheads="1"/>
            </p:cNvSpPr>
            <p:nvPr/>
          </p:nvSpPr>
          <p:spPr bwMode="auto">
            <a:xfrm rot="8100000">
              <a:off x="693" y="13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0" name="Rectangle 99"/>
            <p:cNvSpPr>
              <a:spLocks noChangeArrowheads="1"/>
            </p:cNvSpPr>
            <p:nvPr/>
          </p:nvSpPr>
          <p:spPr bwMode="auto">
            <a:xfrm rot="8100000">
              <a:off x="1647" y="232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1" name="Rectangle 100"/>
            <p:cNvSpPr>
              <a:spLocks noChangeArrowheads="1"/>
            </p:cNvSpPr>
            <p:nvPr/>
          </p:nvSpPr>
          <p:spPr bwMode="auto">
            <a:xfrm rot="8100000">
              <a:off x="743" y="22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2" name="Rectangle 101"/>
            <p:cNvSpPr>
              <a:spLocks noChangeArrowheads="1"/>
            </p:cNvSpPr>
            <p:nvPr/>
          </p:nvSpPr>
          <p:spPr bwMode="auto">
            <a:xfrm rot="5400000">
              <a:off x="476" y="20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3" name="Rectangle 102"/>
            <p:cNvSpPr>
              <a:spLocks noChangeArrowheads="1"/>
            </p:cNvSpPr>
            <p:nvPr/>
          </p:nvSpPr>
          <p:spPr bwMode="auto">
            <a:xfrm rot="5400000">
              <a:off x="1415" y="207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4" name="Rectangle 103"/>
            <p:cNvSpPr>
              <a:spLocks noChangeArrowheads="1"/>
            </p:cNvSpPr>
            <p:nvPr/>
          </p:nvSpPr>
          <p:spPr bwMode="auto">
            <a:xfrm rot="5400000">
              <a:off x="1857" y="16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5" name="Rectangle 104"/>
            <p:cNvSpPr>
              <a:spLocks noChangeArrowheads="1"/>
            </p:cNvSpPr>
            <p:nvPr/>
          </p:nvSpPr>
          <p:spPr bwMode="auto">
            <a:xfrm rot="5400000">
              <a:off x="924" y="184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26" name="Text Box 105"/>
            <p:cNvSpPr txBox="1">
              <a:spLocks noChangeArrowheads="1"/>
            </p:cNvSpPr>
            <p:nvPr/>
          </p:nvSpPr>
          <p:spPr bwMode="auto">
            <a:xfrm>
              <a:off x="382" y="247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9227" name="Text Box 106"/>
            <p:cNvSpPr txBox="1">
              <a:spLocks noChangeArrowheads="1"/>
            </p:cNvSpPr>
            <p:nvPr/>
          </p:nvSpPr>
          <p:spPr bwMode="auto">
            <a:xfrm>
              <a:off x="1605" y="248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9228" name="Text Box 107"/>
            <p:cNvSpPr txBox="1">
              <a:spLocks noChangeArrowheads="1"/>
            </p:cNvSpPr>
            <p:nvPr/>
          </p:nvSpPr>
          <p:spPr bwMode="auto">
            <a:xfrm>
              <a:off x="376" y="156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49229" name="Text Box 108"/>
            <p:cNvSpPr txBox="1">
              <a:spLocks noChangeArrowheads="1"/>
            </p:cNvSpPr>
            <p:nvPr/>
          </p:nvSpPr>
          <p:spPr bwMode="auto">
            <a:xfrm>
              <a:off x="825" y="199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49230" name="Text Box 109"/>
            <p:cNvSpPr txBox="1">
              <a:spLocks noChangeArrowheads="1"/>
            </p:cNvSpPr>
            <p:nvPr/>
          </p:nvSpPr>
          <p:spPr bwMode="auto">
            <a:xfrm>
              <a:off x="792" y="107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49231" name="Text Box 110"/>
            <p:cNvSpPr txBox="1">
              <a:spLocks noChangeArrowheads="1"/>
            </p:cNvSpPr>
            <p:nvPr/>
          </p:nvSpPr>
          <p:spPr bwMode="auto">
            <a:xfrm>
              <a:off x="2008" y="108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49232" name="Text Box 111"/>
            <p:cNvSpPr txBox="1">
              <a:spLocks noChangeArrowheads="1"/>
            </p:cNvSpPr>
            <p:nvPr/>
          </p:nvSpPr>
          <p:spPr bwMode="auto">
            <a:xfrm>
              <a:off x="2008" y="2013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9233" name="Text Box 112"/>
            <p:cNvSpPr txBox="1">
              <a:spLocks noChangeArrowheads="1"/>
            </p:cNvSpPr>
            <p:nvPr/>
          </p:nvSpPr>
          <p:spPr bwMode="auto">
            <a:xfrm>
              <a:off x="1575" y="156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3517900" y="2576513"/>
            <a:ext cx="536575" cy="158750"/>
          </a:xfrm>
          <a:prstGeom prst="rightArrow">
            <a:avLst>
              <a:gd name="adj1" fmla="val 50000"/>
              <a:gd name="adj2" fmla="val 84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2995" name="Text Box 115"/>
          <p:cNvSpPr txBox="1">
            <a:spLocks noChangeArrowheads="1"/>
          </p:cNvSpPr>
          <p:nvPr/>
        </p:nvSpPr>
        <p:spPr bwMode="auto">
          <a:xfrm>
            <a:off x="1252538" y="5000625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故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等电位，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等电位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(B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等电位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5821363" y="1709738"/>
            <a:ext cx="1214437" cy="1995487"/>
            <a:chOff x="3895" y="853"/>
            <a:chExt cx="765" cy="1257"/>
          </a:xfrm>
        </p:grpSpPr>
        <p:sp>
          <p:nvSpPr>
            <p:cNvPr id="49190" name="Line 124"/>
            <p:cNvSpPr>
              <a:spLocks noChangeShapeType="1"/>
            </p:cNvSpPr>
            <p:nvPr/>
          </p:nvSpPr>
          <p:spPr bwMode="auto">
            <a:xfrm>
              <a:off x="3899" y="896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Rectangle 125"/>
            <p:cNvSpPr>
              <a:spLocks noChangeArrowheads="1"/>
            </p:cNvSpPr>
            <p:nvPr/>
          </p:nvSpPr>
          <p:spPr bwMode="auto">
            <a:xfrm>
              <a:off x="4118" y="8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92" name="Line 126"/>
            <p:cNvSpPr>
              <a:spLocks noChangeShapeType="1"/>
            </p:cNvSpPr>
            <p:nvPr/>
          </p:nvSpPr>
          <p:spPr bwMode="auto">
            <a:xfrm>
              <a:off x="3897" y="112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Rectangle 127"/>
            <p:cNvSpPr>
              <a:spLocks noChangeArrowheads="1"/>
            </p:cNvSpPr>
            <p:nvPr/>
          </p:nvSpPr>
          <p:spPr bwMode="auto">
            <a:xfrm>
              <a:off x="4116" y="10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94" name="Line 128"/>
            <p:cNvSpPr>
              <a:spLocks noChangeShapeType="1"/>
            </p:cNvSpPr>
            <p:nvPr/>
          </p:nvSpPr>
          <p:spPr bwMode="auto">
            <a:xfrm>
              <a:off x="3897" y="1356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Rectangle 129"/>
            <p:cNvSpPr>
              <a:spLocks noChangeArrowheads="1"/>
            </p:cNvSpPr>
            <p:nvPr/>
          </p:nvSpPr>
          <p:spPr bwMode="auto">
            <a:xfrm>
              <a:off x="4116" y="13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96" name="Line 136"/>
            <p:cNvSpPr>
              <a:spLocks noChangeShapeType="1"/>
            </p:cNvSpPr>
            <p:nvPr/>
          </p:nvSpPr>
          <p:spPr bwMode="auto">
            <a:xfrm>
              <a:off x="3897" y="160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Rectangle 137"/>
            <p:cNvSpPr>
              <a:spLocks noChangeArrowheads="1"/>
            </p:cNvSpPr>
            <p:nvPr/>
          </p:nvSpPr>
          <p:spPr bwMode="auto">
            <a:xfrm>
              <a:off x="4116" y="15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98" name="Line 138"/>
            <p:cNvSpPr>
              <a:spLocks noChangeShapeType="1"/>
            </p:cNvSpPr>
            <p:nvPr/>
          </p:nvSpPr>
          <p:spPr bwMode="auto">
            <a:xfrm>
              <a:off x="3895" y="1828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139"/>
            <p:cNvSpPr>
              <a:spLocks noChangeArrowheads="1"/>
            </p:cNvSpPr>
            <p:nvPr/>
          </p:nvSpPr>
          <p:spPr bwMode="auto">
            <a:xfrm>
              <a:off x="4114" y="178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200" name="Line 140"/>
            <p:cNvSpPr>
              <a:spLocks noChangeShapeType="1"/>
            </p:cNvSpPr>
            <p:nvPr/>
          </p:nvSpPr>
          <p:spPr bwMode="auto">
            <a:xfrm>
              <a:off x="3895" y="206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141"/>
            <p:cNvSpPr>
              <a:spLocks noChangeArrowheads="1"/>
            </p:cNvSpPr>
            <p:nvPr/>
          </p:nvSpPr>
          <p:spPr bwMode="auto">
            <a:xfrm>
              <a:off x="4114" y="20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4227513" y="1773238"/>
            <a:ext cx="1601787" cy="1857375"/>
            <a:chOff x="2891" y="893"/>
            <a:chExt cx="1009" cy="1170"/>
          </a:xfrm>
        </p:grpSpPr>
        <p:sp>
          <p:nvSpPr>
            <p:cNvPr id="49179" name="Line 119"/>
            <p:cNvSpPr>
              <a:spLocks noChangeShapeType="1"/>
            </p:cNvSpPr>
            <p:nvPr/>
          </p:nvSpPr>
          <p:spPr bwMode="auto">
            <a:xfrm>
              <a:off x="3139" y="1246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116"/>
            <p:cNvSpPr>
              <a:spLocks noChangeArrowheads="1"/>
            </p:cNvSpPr>
            <p:nvPr/>
          </p:nvSpPr>
          <p:spPr bwMode="auto">
            <a:xfrm>
              <a:off x="3358" y="120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81" name="Line 120"/>
            <p:cNvSpPr>
              <a:spLocks noChangeShapeType="1"/>
            </p:cNvSpPr>
            <p:nvPr/>
          </p:nvSpPr>
          <p:spPr bwMode="auto">
            <a:xfrm>
              <a:off x="3137" y="147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Rectangle 121"/>
            <p:cNvSpPr>
              <a:spLocks noChangeArrowheads="1"/>
            </p:cNvSpPr>
            <p:nvPr/>
          </p:nvSpPr>
          <p:spPr bwMode="auto">
            <a:xfrm>
              <a:off x="3356" y="142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83" name="Line 122"/>
            <p:cNvSpPr>
              <a:spLocks noChangeShapeType="1"/>
            </p:cNvSpPr>
            <p:nvPr/>
          </p:nvSpPr>
          <p:spPr bwMode="auto">
            <a:xfrm>
              <a:off x="3137" y="1706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Rectangle 123"/>
            <p:cNvSpPr>
              <a:spLocks noChangeArrowheads="1"/>
            </p:cNvSpPr>
            <p:nvPr/>
          </p:nvSpPr>
          <p:spPr bwMode="auto">
            <a:xfrm>
              <a:off x="3356" y="16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85" name="Line 142"/>
            <p:cNvSpPr>
              <a:spLocks noChangeShapeType="1"/>
            </p:cNvSpPr>
            <p:nvPr/>
          </p:nvSpPr>
          <p:spPr bwMode="auto">
            <a:xfrm>
              <a:off x="3137" y="1242"/>
              <a:ext cx="0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44"/>
            <p:cNvSpPr>
              <a:spLocks noChangeShapeType="1"/>
            </p:cNvSpPr>
            <p:nvPr/>
          </p:nvSpPr>
          <p:spPr bwMode="auto">
            <a:xfrm flipH="1">
              <a:off x="3895" y="893"/>
              <a:ext cx="5" cy="1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47"/>
            <p:cNvSpPr>
              <a:spLocks noChangeShapeType="1"/>
            </p:cNvSpPr>
            <p:nvPr/>
          </p:nvSpPr>
          <p:spPr bwMode="auto">
            <a:xfrm>
              <a:off x="2992" y="1473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Oval 149"/>
            <p:cNvSpPr>
              <a:spLocks noChangeArrowheads="1"/>
            </p:cNvSpPr>
            <p:nvPr/>
          </p:nvSpPr>
          <p:spPr bwMode="auto">
            <a:xfrm>
              <a:off x="2951" y="145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89" name="Text Box 151"/>
            <p:cNvSpPr txBox="1">
              <a:spLocks noChangeArrowheads="1"/>
            </p:cNvSpPr>
            <p:nvPr/>
          </p:nvSpPr>
          <p:spPr bwMode="auto">
            <a:xfrm>
              <a:off x="2891" y="116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7018338" y="1770063"/>
            <a:ext cx="1677987" cy="1857375"/>
            <a:chOff x="4649" y="891"/>
            <a:chExt cx="1057" cy="1170"/>
          </a:xfrm>
        </p:grpSpPr>
        <p:sp>
          <p:nvSpPr>
            <p:cNvPr id="49168" name="Line 130"/>
            <p:cNvSpPr>
              <a:spLocks noChangeShapeType="1"/>
            </p:cNvSpPr>
            <p:nvPr/>
          </p:nvSpPr>
          <p:spPr bwMode="auto">
            <a:xfrm>
              <a:off x="4659" y="124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Rectangle 131"/>
            <p:cNvSpPr>
              <a:spLocks noChangeArrowheads="1"/>
            </p:cNvSpPr>
            <p:nvPr/>
          </p:nvSpPr>
          <p:spPr bwMode="auto">
            <a:xfrm>
              <a:off x="4878" y="11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70" name="Line 132"/>
            <p:cNvSpPr>
              <a:spLocks noChangeShapeType="1"/>
            </p:cNvSpPr>
            <p:nvPr/>
          </p:nvSpPr>
          <p:spPr bwMode="auto">
            <a:xfrm>
              <a:off x="4657" y="1468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Rectangle 133"/>
            <p:cNvSpPr>
              <a:spLocks noChangeArrowheads="1"/>
            </p:cNvSpPr>
            <p:nvPr/>
          </p:nvSpPr>
          <p:spPr bwMode="auto">
            <a:xfrm>
              <a:off x="4876" y="142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72" name="Line 134"/>
            <p:cNvSpPr>
              <a:spLocks noChangeShapeType="1"/>
            </p:cNvSpPr>
            <p:nvPr/>
          </p:nvSpPr>
          <p:spPr bwMode="auto">
            <a:xfrm>
              <a:off x="4657" y="1702"/>
              <a:ext cx="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Rectangle 135"/>
            <p:cNvSpPr>
              <a:spLocks noChangeArrowheads="1"/>
            </p:cNvSpPr>
            <p:nvPr/>
          </p:nvSpPr>
          <p:spPr bwMode="auto">
            <a:xfrm>
              <a:off x="4876" y="16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74" name="Line 143"/>
            <p:cNvSpPr>
              <a:spLocks noChangeShapeType="1"/>
            </p:cNvSpPr>
            <p:nvPr/>
          </p:nvSpPr>
          <p:spPr bwMode="auto">
            <a:xfrm>
              <a:off x="5418" y="1242"/>
              <a:ext cx="0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45"/>
            <p:cNvSpPr>
              <a:spLocks noChangeShapeType="1"/>
            </p:cNvSpPr>
            <p:nvPr/>
          </p:nvSpPr>
          <p:spPr bwMode="auto">
            <a:xfrm flipH="1">
              <a:off x="4649" y="891"/>
              <a:ext cx="5" cy="1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48"/>
            <p:cNvSpPr>
              <a:spLocks noChangeShapeType="1"/>
            </p:cNvSpPr>
            <p:nvPr/>
          </p:nvSpPr>
          <p:spPr bwMode="auto">
            <a:xfrm>
              <a:off x="5414" y="1466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Oval 150"/>
            <p:cNvSpPr>
              <a:spLocks noChangeArrowheads="1"/>
            </p:cNvSpPr>
            <p:nvPr/>
          </p:nvSpPr>
          <p:spPr bwMode="auto">
            <a:xfrm>
              <a:off x="5551" y="14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9178" name="Text Box 152"/>
            <p:cNvSpPr txBox="1">
              <a:spLocks noChangeArrowheads="1"/>
            </p:cNvSpPr>
            <p:nvPr/>
          </p:nvSpPr>
          <p:spPr bwMode="auto">
            <a:xfrm>
              <a:off x="5438" y="116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G</a:t>
              </a:r>
            </a:p>
          </p:txBody>
        </p:sp>
      </p:grpSp>
      <p:sp>
        <p:nvSpPr>
          <p:cNvPr id="123033" name="Text Box 153"/>
          <p:cNvSpPr txBox="1">
            <a:spLocks noChangeArrowheads="1"/>
          </p:cNvSpPr>
          <p:nvPr/>
        </p:nvSpPr>
        <p:spPr bwMode="auto">
          <a:xfrm>
            <a:off x="1214438" y="5445125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同理：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(C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等电位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23036" name="Text Box 156"/>
          <p:cNvSpPr txBox="1">
            <a:spLocks noChangeArrowheads="1"/>
          </p:cNvSpPr>
          <p:nvPr/>
        </p:nvSpPr>
        <p:spPr bwMode="auto">
          <a:xfrm>
            <a:off x="5526088" y="1336675"/>
            <a:ext cx="715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66"/>
                </a:solidFill>
                <a:ea typeface="楷体_GB2312" pitchFamily="49" charset="-122"/>
              </a:rPr>
              <a:t>BDE</a:t>
            </a:r>
          </a:p>
        </p:txBody>
      </p:sp>
      <p:sp>
        <p:nvSpPr>
          <p:cNvPr id="123037" name="Text Box 157"/>
          <p:cNvSpPr txBox="1">
            <a:spLocks noChangeArrowheads="1"/>
          </p:cNvSpPr>
          <p:nvPr/>
        </p:nvSpPr>
        <p:spPr bwMode="auto">
          <a:xfrm>
            <a:off x="6702425" y="1327150"/>
            <a:ext cx="71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66"/>
                </a:solidFill>
                <a:ea typeface="楷体_GB2312" pitchFamily="49" charset="-122"/>
              </a:rPr>
              <a:t>CFH</a:t>
            </a:r>
          </a:p>
        </p:txBody>
      </p:sp>
      <p:grpSp>
        <p:nvGrpSpPr>
          <p:cNvPr id="49235" name="Group 83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49236" name="Text Box 84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49237" name="Line 85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6" grpId="0"/>
      <p:bldP spid="122887" grpId="0"/>
      <p:bldP spid="122888" grpId="0"/>
      <p:bldP spid="122889" grpId="0"/>
      <p:bldP spid="122994" grpId="0" animBg="1"/>
      <p:bldP spid="122995" grpId="0"/>
      <p:bldP spid="123033" grpId="0"/>
      <p:bldP spid="123036" grpId="0"/>
      <p:bldP spid="1230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466850" y="4025900"/>
            <a:ext cx="563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u= 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+ 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+…+u</a:t>
            </a:r>
            <a:r>
              <a:rPr lang="en-US" altLang="zh-CN" baseline="-25000">
                <a:ea typeface="楷体_GB2312" pitchFamily="49" charset="-122"/>
              </a:rPr>
              <a:t>k</a:t>
            </a:r>
            <a:r>
              <a:rPr lang="en-US" altLang="zh-CN" i="1">
                <a:ea typeface="楷体_GB2312" pitchFamily="49" charset="-122"/>
              </a:rPr>
              <a:t>+…+u</a:t>
            </a:r>
            <a:r>
              <a:rPr lang="en-US" altLang="zh-CN" baseline="-25000">
                <a:ea typeface="楷体_GB2312" pitchFamily="49" charset="-122"/>
              </a:rPr>
              <a:t>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8538" y="4559300"/>
            <a:ext cx="252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由欧姆定律：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319463" y="4521200"/>
            <a:ext cx="119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u</a:t>
            </a:r>
            <a:r>
              <a:rPr lang="en-US" altLang="zh-CN" i="1" baseline="-25000">
                <a:solidFill>
                  <a:schemeClr val="tx1"/>
                </a:solidFill>
                <a:ea typeface="楷体_GB2312" pitchFamily="49" charset="-122"/>
              </a:rPr>
              <a:t>k 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= R</a:t>
            </a:r>
            <a:r>
              <a:rPr lang="en-US" altLang="zh-CN" i="1" baseline="-25000">
                <a:solidFill>
                  <a:schemeClr val="tx1"/>
                </a:solidFill>
                <a:ea typeface="楷体_GB2312" pitchFamily="49" charset="-122"/>
              </a:rPr>
              <a:t>k 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00600" y="45593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 </a:t>
            </a:r>
            <a:r>
              <a:rPr lang="en-US" altLang="zh-CN" i="1">
                <a:ea typeface="楷体_GB2312" pitchFamily="49" charset="-122"/>
              </a:rPr>
              <a:t>k=</a:t>
            </a:r>
            <a:r>
              <a:rPr lang="en-US" altLang="zh-CN">
                <a:ea typeface="楷体_GB2312" pitchFamily="49" charset="-122"/>
              </a:rPr>
              <a:t>1, 2, …, </a:t>
            </a:r>
            <a:r>
              <a:rPr lang="en-US" altLang="zh-CN" i="1">
                <a:ea typeface="楷体_GB2312" pitchFamily="49" charset="-122"/>
              </a:rPr>
              <a:t>n </a:t>
            </a:r>
            <a:r>
              <a:rPr lang="en-US" altLang="zh-CN">
                <a:ea typeface="楷体_GB2312" pitchFamily="49" charset="-122"/>
              </a:rPr>
              <a:t>)</a:t>
            </a:r>
            <a:endParaRPr lang="en-US" altLang="zh-CN" i="1">
              <a:ea typeface="楷体_GB2312" pitchFamily="49" charset="-122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295400" y="5035550"/>
            <a:ext cx="521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u=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+ 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 +…+R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+…+ R</a:t>
            </a:r>
            <a:r>
              <a:rPr lang="en-US" altLang="zh-CN" i="1" baseline="-250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 i = R</a:t>
            </a:r>
            <a:r>
              <a:rPr lang="en-US" altLang="zh-CN" baseline="-25000">
                <a:solidFill>
                  <a:schemeClr val="tx1"/>
                </a:solidFill>
                <a:ea typeface="楷体_GB2312" pitchFamily="49" charset="-122"/>
              </a:rPr>
              <a:t>eq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03250" y="6223000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    结论：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串联电路的总电阻等于各分电阻之和。  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3250" y="56070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等效电阻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eq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228600" y="854075"/>
            <a:ext cx="4679950" cy="1647825"/>
            <a:chOff x="144" y="618"/>
            <a:chExt cx="2948" cy="1038"/>
          </a:xfrm>
        </p:grpSpPr>
        <p:sp>
          <p:nvSpPr>
            <p:cNvPr id="19488" name="Text Box 66"/>
            <p:cNvSpPr txBox="1">
              <a:spLocks noChangeArrowheads="1"/>
            </p:cNvSpPr>
            <p:nvPr/>
          </p:nvSpPr>
          <p:spPr bwMode="auto">
            <a:xfrm>
              <a:off x="535" y="13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9489" name="Text Box 67"/>
            <p:cNvSpPr txBox="1">
              <a:spLocks noChangeArrowheads="1"/>
            </p:cNvSpPr>
            <p:nvPr/>
          </p:nvSpPr>
          <p:spPr bwMode="auto">
            <a:xfrm>
              <a:off x="2772" y="12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9490" name="Text Box 68"/>
            <p:cNvSpPr txBox="1">
              <a:spLocks noChangeArrowheads="1"/>
            </p:cNvSpPr>
            <p:nvPr/>
          </p:nvSpPr>
          <p:spPr bwMode="auto">
            <a:xfrm>
              <a:off x="816" y="62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9491" name="Text Box 69"/>
            <p:cNvSpPr txBox="1">
              <a:spLocks noChangeArrowheads="1"/>
            </p:cNvSpPr>
            <p:nvPr/>
          </p:nvSpPr>
          <p:spPr bwMode="auto">
            <a:xfrm>
              <a:off x="2514" y="61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n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9492" name="Text Box 71"/>
            <p:cNvSpPr txBox="1">
              <a:spLocks noChangeArrowheads="1"/>
            </p:cNvSpPr>
            <p:nvPr/>
          </p:nvSpPr>
          <p:spPr bwMode="auto">
            <a:xfrm>
              <a:off x="1428" y="102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9493" name="Text Box 72"/>
            <p:cNvSpPr txBox="1">
              <a:spLocks noChangeArrowheads="1"/>
            </p:cNvSpPr>
            <p:nvPr/>
          </p:nvSpPr>
          <p:spPr bwMode="auto">
            <a:xfrm>
              <a:off x="1878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9494" name="Text Box 73"/>
            <p:cNvSpPr txBox="1">
              <a:spLocks noChangeArrowheads="1"/>
            </p:cNvSpPr>
            <p:nvPr/>
          </p:nvSpPr>
          <p:spPr bwMode="auto">
            <a:xfrm>
              <a:off x="1614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k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495" name="Text Box 74"/>
            <p:cNvSpPr txBox="1">
              <a:spLocks noChangeArrowheads="1"/>
            </p:cNvSpPr>
            <p:nvPr/>
          </p:nvSpPr>
          <p:spPr bwMode="auto">
            <a:xfrm>
              <a:off x="144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9496" name="Line 77"/>
            <p:cNvSpPr>
              <a:spLocks noChangeShapeType="1"/>
            </p:cNvSpPr>
            <p:nvPr/>
          </p:nvSpPr>
          <p:spPr bwMode="auto">
            <a:xfrm>
              <a:off x="480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78"/>
            <p:cNvSpPr>
              <a:spLocks noChangeShapeType="1"/>
            </p:cNvSpPr>
            <p:nvPr/>
          </p:nvSpPr>
          <p:spPr bwMode="auto">
            <a:xfrm>
              <a:off x="1076" y="912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79"/>
            <p:cNvSpPr>
              <a:spLocks noChangeShapeType="1"/>
            </p:cNvSpPr>
            <p:nvPr/>
          </p:nvSpPr>
          <p:spPr bwMode="auto">
            <a:xfrm>
              <a:off x="2256" y="912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80"/>
            <p:cNvSpPr>
              <a:spLocks noChangeShapeType="1"/>
            </p:cNvSpPr>
            <p:nvPr/>
          </p:nvSpPr>
          <p:spPr bwMode="auto">
            <a:xfrm>
              <a:off x="1296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Line 81"/>
            <p:cNvSpPr>
              <a:spLocks noChangeShapeType="1"/>
            </p:cNvSpPr>
            <p:nvPr/>
          </p:nvSpPr>
          <p:spPr bwMode="auto">
            <a:xfrm>
              <a:off x="1920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Text Box 83"/>
            <p:cNvSpPr txBox="1">
              <a:spLocks noChangeArrowheads="1"/>
            </p:cNvSpPr>
            <p:nvPr/>
          </p:nvSpPr>
          <p:spPr bwMode="auto">
            <a:xfrm>
              <a:off x="618" y="10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9502" name="Text Box 84"/>
            <p:cNvSpPr txBox="1">
              <a:spLocks noChangeArrowheads="1"/>
            </p:cNvSpPr>
            <p:nvPr/>
          </p:nvSpPr>
          <p:spPr bwMode="auto">
            <a:xfrm>
              <a:off x="1062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9503" name="Text Box 85"/>
            <p:cNvSpPr txBox="1">
              <a:spLocks noChangeArrowheads="1"/>
            </p:cNvSpPr>
            <p:nvPr/>
          </p:nvSpPr>
          <p:spPr bwMode="auto">
            <a:xfrm>
              <a:off x="810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504" name="Text Box 87"/>
            <p:cNvSpPr txBox="1">
              <a:spLocks noChangeArrowheads="1"/>
            </p:cNvSpPr>
            <p:nvPr/>
          </p:nvSpPr>
          <p:spPr bwMode="auto">
            <a:xfrm>
              <a:off x="2304" y="10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9505" name="Text Box 88"/>
            <p:cNvSpPr txBox="1">
              <a:spLocks noChangeArrowheads="1"/>
            </p:cNvSpPr>
            <p:nvPr/>
          </p:nvSpPr>
          <p:spPr bwMode="auto">
            <a:xfrm>
              <a:off x="2772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9506" name="Text Box 89"/>
            <p:cNvSpPr txBox="1">
              <a:spLocks noChangeArrowheads="1"/>
            </p:cNvSpPr>
            <p:nvPr/>
          </p:nvSpPr>
          <p:spPr bwMode="auto">
            <a:xfrm>
              <a:off x="2508" y="100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507" name="Line 90"/>
            <p:cNvSpPr>
              <a:spLocks noChangeShapeType="1"/>
            </p:cNvSpPr>
            <p:nvPr/>
          </p:nvSpPr>
          <p:spPr bwMode="auto">
            <a:xfrm>
              <a:off x="2756" y="912"/>
              <a:ext cx="3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91"/>
            <p:cNvSpPr>
              <a:spLocks noChangeShapeType="1"/>
            </p:cNvSpPr>
            <p:nvPr/>
          </p:nvSpPr>
          <p:spPr bwMode="auto">
            <a:xfrm>
              <a:off x="3058" y="912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92"/>
            <p:cNvSpPr>
              <a:spLocks noChangeShapeType="1"/>
            </p:cNvSpPr>
            <p:nvPr/>
          </p:nvSpPr>
          <p:spPr bwMode="auto">
            <a:xfrm>
              <a:off x="494" y="912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Text Box 93"/>
            <p:cNvSpPr txBox="1">
              <a:spLocks noChangeArrowheads="1"/>
            </p:cNvSpPr>
            <p:nvPr/>
          </p:nvSpPr>
          <p:spPr bwMode="auto">
            <a:xfrm>
              <a:off x="1608" y="1362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511" name="Text Box 94"/>
            <p:cNvSpPr txBox="1">
              <a:spLocks noChangeArrowheads="1"/>
            </p:cNvSpPr>
            <p:nvPr/>
          </p:nvSpPr>
          <p:spPr bwMode="auto">
            <a:xfrm>
              <a:off x="1620" y="63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k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9512" name="Line 95"/>
            <p:cNvSpPr>
              <a:spLocks noChangeShapeType="1"/>
            </p:cNvSpPr>
            <p:nvPr/>
          </p:nvSpPr>
          <p:spPr bwMode="auto">
            <a:xfrm flipV="1">
              <a:off x="336" y="110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Oval 96"/>
            <p:cNvSpPr>
              <a:spLocks noChangeArrowheads="1"/>
            </p:cNvSpPr>
            <p:nvPr/>
          </p:nvSpPr>
          <p:spPr bwMode="auto">
            <a:xfrm>
              <a:off x="3024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514" name="Oval 97"/>
            <p:cNvSpPr>
              <a:spLocks noChangeArrowheads="1"/>
            </p:cNvSpPr>
            <p:nvPr/>
          </p:nvSpPr>
          <p:spPr bwMode="auto">
            <a:xfrm>
              <a:off x="460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515" name="Rectangle 109"/>
            <p:cNvSpPr>
              <a:spLocks noChangeArrowheads="1"/>
            </p:cNvSpPr>
            <p:nvPr/>
          </p:nvSpPr>
          <p:spPr bwMode="auto">
            <a:xfrm>
              <a:off x="804" y="8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516" name="Rectangle 110"/>
            <p:cNvSpPr>
              <a:spLocks noChangeArrowheads="1"/>
            </p:cNvSpPr>
            <p:nvPr/>
          </p:nvSpPr>
          <p:spPr bwMode="auto">
            <a:xfrm>
              <a:off x="1620" y="8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517" name="Rectangle 111"/>
            <p:cNvSpPr>
              <a:spLocks noChangeArrowheads="1"/>
            </p:cNvSpPr>
            <p:nvPr/>
          </p:nvSpPr>
          <p:spPr bwMode="auto">
            <a:xfrm>
              <a:off x="2502" y="8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5181600" y="1397000"/>
            <a:ext cx="914400" cy="723900"/>
            <a:chOff x="3264" y="768"/>
            <a:chExt cx="576" cy="456"/>
          </a:xfrm>
        </p:grpSpPr>
        <p:sp>
          <p:nvSpPr>
            <p:cNvPr id="19486" name="Text Box 11"/>
            <p:cNvSpPr txBox="1">
              <a:spLocks noChangeArrowheads="1"/>
            </p:cNvSpPr>
            <p:nvPr/>
          </p:nvSpPr>
          <p:spPr bwMode="auto">
            <a:xfrm>
              <a:off x="3264" y="76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等效</a:t>
              </a:r>
            </a:p>
          </p:txBody>
        </p:sp>
        <p:sp>
          <p:nvSpPr>
            <p:cNvPr id="19487" name="AutoShape 112"/>
            <p:cNvSpPr>
              <a:spLocks noChangeArrowheads="1"/>
            </p:cNvSpPr>
            <p:nvPr/>
          </p:nvSpPr>
          <p:spPr bwMode="auto">
            <a:xfrm>
              <a:off x="3333" y="1079"/>
              <a:ext cx="453" cy="145"/>
            </a:xfrm>
            <a:prstGeom prst="rightArrow">
              <a:avLst>
                <a:gd name="adj1" fmla="val 50000"/>
                <a:gd name="adj2" fmla="val 78103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6372225" y="901700"/>
            <a:ext cx="2292350" cy="1562100"/>
            <a:chOff x="4014" y="648"/>
            <a:chExt cx="1444" cy="984"/>
          </a:xfrm>
        </p:grpSpPr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4764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 rot="-5400000">
              <a:off x="4380" y="13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5178" y="12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9476" name="Line 21"/>
            <p:cNvSpPr>
              <a:spLocks noChangeShapeType="1"/>
            </p:cNvSpPr>
            <p:nvPr/>
          </p:nvSpPr>
          <p:spPr bwMode="auto">
            <a:xfrm rot="-5400000">
              <a:off x="4064" y="12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22"/>
            <p:cNvSpPr>
              <a:spLocks noChangeShapeType="1"/>
            </p:cNvSpPr>
            <p:nvPr/>
          </p:nvSpPr>
          <p:spPr bwMode="auto">
            <a:xfrm rot="-5400000">
              <a:off x="4520" y="759"/>
              <a:ext cx="1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rot="5400000" flipV="1">
              <a:off x="5201" y="737"/>
              <a:ext cx="1" cy="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Text Box 25"/>
            <p:cNvSpPr txBox="1">
              <a:spLocks noChangeArrowheads="1"/>
            </p:cNvSpPr>
            <p:nvPr/>
          </p:nvSpPr>
          <p:spPr bwMode="auto">
            <a:xfrm>
              <a:off x="4710" y="6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latin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eq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9480" name="Line 26"/>
            <p:cNvSpPr>
              <a:spLocks noChangeShapeType="1"/>
            </p:cNvSpPr>
            <p:nvPr/>
          </p:nvSpPr>
          <p:spPr bwMode="auto">
            <a:xfrm rot="-5400000">
              <a:off x="4032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Text Box 27"/>
            <p:cNvSpPr txBox="1">
              <a:spLocks noChangeArrowheads="1"/>
            </p:cNvSpPr>
            <p:nvPr/>
          </p:nvSpPr>
          <p:spPr bwMode="auto">
            <a:xfrm>
              <a:off x="4014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9482" name="Oval 98"/>
            <p:cNvSpPr>
              <a:spLocks noChangeArrowheads="1"/>
            </p:cNvSpPr>
            <p:nvPr/>
          </p:nvSpPr>
          <p:spPr bwMode="auto">
            <a:xfrm>
              <a:off x="4294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483" name="Line 99"/>
            <p:cNvSpPr>
              <a:spLocks noChangeShapeType="1"/>
            </p:cNvSpPr>
            <p:nvPr/>
          </p:nvSpPr>
          <p:spPr bwMode="auto">
            <a:xfrm rot="-5400000">
              <a:off x="5160" y="12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100"/>
            <p:cNvSpPr>
              <a:spLocks noChangeArrowheads="1"/>
            </p:cNvSpPr>
            <p:nvPr/>
          </p:nvSpPr>
          <p:spPr bwMode="auto">
            <a:xfrm>
              <a:off x="5390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485" name="Rectangle 113"/>
            <p:cNvSpPr>
              <a:spLocks noChangeArrowheads="1"/>
            </p:cNvSpPr>
            <p:nvPr/>
          </p:nvSpPr>
          <p:spPr bwMode="auto">
            <a:xfrm>
              <a:off x="4726" y="9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36980" name="Text Box 116"/>
          <p:cNvSpPr txBox="1">
            <a:spLocks noChangeArrowheads="1"/>
          </p:cNvSpPr>
          <p:nvPr/>
        </p:nvSpPr>
        <p:spPr bwMode="auto">
          <a:xfrm>
            <a:off x="373063" y="4524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一、电阻串联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( Series Connection of Resistors )</a:t>
            </a:r>
          </a:p>
        </p:txBody>
      </p:sp>
      <p:sp>
        <p:nvSpPr>
          <p:cNvPr id="36981" name="Text Box 117"/>
          <p:cNvSpPr txBox="1">
            <a:spLocks noChangeArrowheads="1"/>
          </p:cNvSpPr>
          <p:nvPr/>
        </p:nvSpPr>
        <p:spPr bwMode="auto">
          <a:xfrm>
            <a:off x="1047750" y="3035300"/>
            <a:ext cx="747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 </a:t>
            </a:r>
            <a:r>
              <a:rPr lang="zh-CN" altLang="zh-CN">
                <a:ea typeface="楷体_GB2312" pitchFamily="49" charset="-122"/>
              </a:rPr>
              <a:t>各电阻流过同一电流 </a:t>
            </a:r>
            <a:r>
              <a:rPr lang="en-US" altLang="zh-CN">
                <a:ea typeface="楷体_GB2312" pitchFamily="49" charset="-122"/>
              </a:rPr>
              <a:t>(KCL)</a:t>
            </a:r>
            <a:r>
              <a:rPr lang="zh-CN" altLang="en-US">
                <a:ea typeface="楷体_GB2312" pitchFamily="49" charset="-122"/>
              </a:rPr>
              <a:t>；</a:t>
            </a:r>
          </a:p>
        </p:txBody>
      </p:sp>
      <p:sp>
        <p:nvSpPr>
          <p:cNvPr id="36982" name="Text Box 118"/>
          <p:cNvSpPr txBox="1">
            <a:spLocks noChangeArrowheads="1"/>
          </p:cNvSpPr>
          <p:nvPr/>
        </p:nvSpPr>
        <p:spPr bwMode="auto">
          <a:xfrm>
            <a:off x="1047750" y="3568700"/>
            <a:ext cx="747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b </a:t>
            </a:r>
            <a:r>
              <a:rPr lang="zh-CN" altLang="en-US">
                <a:ea typeface="楷体_GB2312" pitchFamily="49" charset="-122"/>
              </a:rPr>
              <a:t>总电压等于各串联电阻的电压之和</a:t>
            </a:r>
            <a:r>
              <a:rPr lang="zh-CN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(KVL)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36983" name="Text Box 119"/>
          <p:cNvSpPr txBox="1">
            <a:spLocks noChangeArrowheads="1"/>
          </p:cNvSpPr>
          <p:nvPr/>
        </p:nvSpPr>
        <p:spPr bwMode="auto">
          <a:xfrm>
            <a:off x="590550" y="2482850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电路特点：</a:t>
            </a:r>
          </a:p>
        </p:txBody>
      </p:sp>
      <p:sp>
        <p:nvSpPr>
          <p:cNvPr id="36985" name="Text Box 121"/>
          <p:cNvSpPr txBox="1">
            <a:spLocks noChangeArrowheads="1"/>
          </p:cNvSpPr>
          <p:nvPr/>
        </p:nvSpPr>
        <p:spPr bwMode="auto">
          <a:xfrm>
            <a:off x="3067050" y="5588000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eq</a:t>
            </a:r>
            <a:r>
              <a:rPr lang="en-US" altLang="zh-CN">
                <a:ea typeface="楷体_GB2312" pitchFamily="49" charset="-122"/>
              </a:rPr>
              <a:t>=( 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 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+…+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 =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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k</a:t>
            </a:r>
            <a:endParaRPr lang="en-US" altLang="zh-CN" baseline="-2500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/>
      <p:bldP spid="36868" grpId="0"/>
      <p:bldP spid="36869" grpId="0"/>
      <p:bldP spid="36872" grpId="0"/>
      <p:bldP spid="36876" grpId="0"/>
      <p:bldP spid="36877" grpId="0"/>
      <p:bldP spid="36980" grpId="0"/>
      <p:bldP spid="36981" grpId="0"/>
      <p:bldP spid="36982" grpId="0"/>
      <p:bldP spid="36983" grpId="0"/>
      <p:bldP spid="369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736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串联电阻上电压的分配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7250" y="30797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</a:t>
            </a:r>
            <a:endParaRPr lang="zh-CN" altLang="en-US" b="0">
              <a:ea typeface="楷体_GB2312" pitchFamily="49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743075" y="2898775"/>
          <a:ext cx="3462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898775"/>
                        <a:ext cx="34623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484813" y="2963863"/>
            <a:ext cx="273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电压的大小与电阻的大小成正比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85825" y="394335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两个电阻串联：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895475" y="1179513"/>
            <a:ext cx="4679950" cy="1647825"/>
            <a:chOff x="144" y="618"/>
            <a:chExt cx="2948" cy="1038"/>
          </a:xfrm>
        </p:grpSpPr>
        <p:sp>
          <p:nvSpPr>
            <p:cNvPr id="1055" name="Text Box 65"/>
            <p:cNvSpPr txBox="1">
              <a:spLocks noChangeArrowheads="1"/>
            </p:cNvSpPr>
            <p:nvPr/>
          </p:nvSpPr>
          <p:spPr bwMode="auto">
            <a:xfrm>
              <a:off x="535" y="13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56" name="Text Box 66"/>
            <p:cNvSpPr txBox="1">
              <a:spLocks noChangeArrowheads="1"/>
            </p:cNvSpPr>
            <p:nvPr/>
          </p:nvSpPr>
          <p:spPr bwMode="auto">
            <a:xfrm>
              <a:off x="2772" y="12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57" name="Text Box 67"/>
            <p:cNvSpPr txBox="1">
              <a:spLocks noChangeArrowheads="1"/>
            </p:cNvSpPr>
            <p:nvPr/>
          </p:nvSpPr>
          <p:spPr bwMode="auto">
            <a:xfrm>
              <a:off x="816" y="62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58" name="Text Box 68"/>
            <p:cNvSpPr txBox="1">
              <a:spLocks noChangeArrowheads="1"/>
            </p:cNvSpPr>
            <p:nvPr/>
          </p:nvSpPr>
          <p:spPr bwMode="auto">
            <a:xfrm>
              <a:off x="2514" y="61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n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59" name="Text Box 69"/>
            <p:cNvSpPr txBox="1">
              <a:spLocks noChangeArrowheads="1"/>
            </p:cNvSpPr>
            <p:nvPr/>
          </p:nvSpPr>
          <p:spPr bwMode="auto">
            <a:xfrm>
              <a:off x="1428" y="102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60" name="Text Box 70"/>
            <p:cNvSpPr txBox="1">
              <a:spLocks noChangeArrowheads="1"/>
            </p:cNvSpPr>
            <p:nvPr/>
          </p:nvSpPr>
          <p:spPr bwMode="auto">
            <a:xfrm>
              <a:off x="1878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61" name="Text Box 71"/>
            <p:cNvSpPr txBox="1">
              <a:spLocks noChangeArrowheads="1"/>
            </p:cNvSpPr>
            <p:nvPr/>
          </p:nvSpPr>
          <p:spPr bwMode="auto">
            <a:xfrm>
              <a:off x="1614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k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62" name="Text Box 72"/>
            <p:cNvSpPr txBox="1">
              <a:spLocks noChangeArrowheads="1"/>
            </p:cNvSpPr>
            <p:nvPr/>
          </p:nvSpPr>
          <p:spPr bwMode="auto">
            <a:xfrm>
              <a:off x="144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063" name="Line 73"/>
            <p:cNvSpPr>
              <a:spLocks noChangeShapeType="1"/>
            </p:cNvSpPr>
            <p:nvPr/>
          </p:nvSpPr>
          <p:spPr bwMode="auto">
            <a:xfrm>
              <a:off x="480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74"/>
            <p:cNvSpPr>
              <a:spLocks noChangeShapeType="1"/>
            </p:cNvSpPr>
            <p:nvPr/>
          </p:nvSpPr>
          <p:spPr bwMode="auto">
            <a:xfrm>
              <a:off x="1076" y="912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75"/>
            <p:cNvSpPr>
              <a:spLocks noChangeShapeType="1"/>
            </p:cNvSpPr>
            <p:nvPr/>
          </p:nvSpPr>
          <p:spPr bwMode="auto">
            <a:xfrm>
              <a:off x="2256" y="912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76"/>
            <p:cNvSpPr>
              <a:spLocks noChangeShapeType="1"/>
            </p:cNvSpPr>
            <p:nvPr/>
          </p:nvSpPr>
          <p:spPr bwMode="auto">
            <a:xfrm>
              <a:off x="1296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Line 77"/>
            <p:cNvSpPr>
              <a:spLocks noChangeShapeType="1"/>
            </p:cNvSpPr>
            <p:nvPr/>
          </p:nvSpPr>
          <p:spPr bwMode="auto">
            <a:xfrm>
              <a:off x="1920" y="91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Text Box 78"/>
            <p:cNvSpPr txBox="1">
              <a:spLocks noChangeArrowheads="1"/>
            </p:cNvSpPr>
            <p:nvPr/>
          </p:nvSpPr>
          <p:spPr bwMode="auto">
            <a:xfrm>
              <a:off x="618" y="10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69" name="Text Box 79"/>
            <p:cNvSpPr txBox="1">
              <a:spLocks noChangeArrowheads="1"/>
            </p:cNvSpPr>
            <p:nvPr/>
          </p:nvSpPr>
          <p:spPr bwMode="auto">
            <a:xfrm>
              <a:off x="1062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70" name="Text Box 80"/>
            <p:cNvSpPr txBox="1">
              <a:spLocks noChangeArrowheads="1"/>
            </p:cNvSpPr>
            <p:nvPr/>
          </p:nvSpPr>
          <p:spPr bwMode="auto">
            <a:xfrm>
              <a:off x="810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71" name="Text Box 81"/>
            <p:cNvSpPr txBox="1">
              <a:spLocks noChangeArrowheads="1"/>
            </p:cNvSpPr>
            <p:nvPr/>
          </p:nvSpPr>
          <p:spPr bwMode="auto">
            <a:xfrm>
              <a:off x="2304" y="10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72" name="Text Box 82"/>
            <p:cNvSpPr txBox="1">
              <a:spLocks noChangeArrowheads="1"/>
            </p:cNvSpPr>
            <p:nvPr/>
          </p:nvSpPr>
          <p:spPr bwMode="auto">
            <a:xfrm>
              <a:off x="2772" y="9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1073" name="Text Box 83"/>
            <p:cNvSpPr txBox="1">
              <a:spLocks noChangeArrowheads="1"/>
            </p:cNvSpPr>
            <p:nvPr/>
          </p:nvSpPr>
          <p:spPr bwMode="auto">
            <a:xfrm>
              <a:off x="2508" y="100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74" name="Line 84"/>
            <p:cNvSpPr>
              <a:spLocks noChangeShapeType="1"/>
            </p:cNvSpPr>
            <p:nvPr/>
          </p:nvSpPr>
          <p:spPr bwMode="auto">
            <a:xfrm>
              <a:off x="2756" y="912"/>
              <a:ext cx="3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Line 85"/>
            <p:cNvSpPr>
              <a:spLocks noChangeShapeType="1"/>
            </p:cNvSpPr>
            <p:nvPr/>
          </p:nvSpPr>
          <p:spPr bwMode="auto">
            <a:xfrm>
              <a:off x="3058" y="912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" name="Line 86"/>
            <p:cNvSpPr>
              <a:spLocks noChangeShapeType="1"/>
            </p:cNvSpPr>
            <p:nvPr/>
          </p:nvSpPr>
          <p:spPr bwMode="auto">
            <a:xfrm>
              <a:off x="494" y="912"/>
              <a:ext cx="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Text Box 87"/>
            <p:cNvSpPr txBox="1">
              <a:spLocks noChangeArrowheads="1"/>
            </p:cNvSpPr>
            <p:nvPr/>
          </p:nvSpPr>
          <p:spPr bwMode="auto">
            <a:xfrm>
              <a:off x="1608" y="1362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78" name="Text Box 88"/>
            <p:cNvSpPr txBox="1">
              <a:spLocks noChangeArrowheads="1"/>
            </p:cNvSpPr>
            <p:nvPr/>
          </p:nvSpPr>
          <p:spPr bwMode="auto">
            <a:xfrm>
              <a:off x="1620" y="63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k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79" name="Line 89"/>
            <p:cNvSpPr>
              <a:spLocks noChangeShapeType="1"/>
            </p:cNvSpPr>
            <p:nvPr/>
          </p:nvSpPr>
          <p:spPr bwMode="auto">
            <a:xfrm flipV="1">
              <a:off x="336" y="110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0" name="Oval 90"/>
            <p:cNvSpPr>
              <a:spLocks noChangeArrowheads="1"/>
            </p:cNvSpPr>
            <p:nvPr/>
          </p:nvSpPr>
          <p:spPr bwMode="auto">
            <a:xfrm>
              <a:off x="3024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81" name="Oval 91"/>
            <p:cNvSpPr>
              <a:spLocks noChangeArrowheads="1"/>
            </p:cNvSpPr>
            <p:nvPr/>
          </p:nvSpPr>
          <p:spPr bwMode="auto">
            <a:xfrm>
              <a:off x="460" y="148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82" name="Rectangle 92"/>
            <p:cNvSpPr>
              <a:spLocks noChangeArrowheads="1"/>
            </p:cNvSpPr>
            <p:nvPr/>
          </p:nvSpPr>
          <p:spPr bwMode="auto">
            <a:xfrm>
              <a:off x="804" y="8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83" name="Rectangle 93"/>
            <p:cNvSpPr>
              <a:spLocks noChangeArrowheads="1"/>
            </p:cNvSpPr>
            <p:nvPr/>
          </p:nvSpPr>
          <p:spPr bwMode="auto">
            <a:xfrm>
              <a:off x="1620" y="8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084" name="Rectangle 94"/>
            <p:cNvSpPr>
              <a:spLocks noChangeArrowheads="1"/>
            </p:cNvSpPr>
            <p:nvPr/>
          </p:nvSpPr>
          <p:spPr bwMode="auto">
            <a:xfrm>
              <a:off x="2502" y="8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2828925" y="4337050"/>
            <a:ext cx="2819400" cy="1362075"/>
            <a:chOff x="582" y="3092"/>
            <a:chExt cx="1776" cy="858"/>
          </a:xfrm>
        </p:grpSpPr>
        <p:sp>
          <p:nvSpPr>
            <p:cNvPr id="1035" name="Text Box 19"/>
            <p:cNvSpPr txBox="1">
              <a:spLocks noChangeArrowheads="1"/>
            </p:cNvSpPr>
            <p:nvPr/>
          </p:nvSpPr>
          <p:spPr bwMode="auto">
            <a:xfrm>
              <a:off x="882" y="366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36" name="Text Box 21"/>
            <p:cNvSpPr txBox="1">
              <a:spLocks noChangeArrowheads="1"/>
            </p:cNvSpPr>
            <p:nvPr/>
          </p:nvSpPr>
          <p:spPr bwMode="auto">
            <a:xfrm>
              <a:off x="1482" y="36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37" name="Text Box 22"/>
            <p:cNvSpPr txBox="1">
              <a:spLocks noChangeArrowheads="1"/>
            </p:cNvSpPr>
            <p:nvPr/>
          </p:nvSpPr>
          <p:spPr bwMode="auto">
            <a:xfrm>
              <a:off x="1103" y="30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38" name="Text Box 23"/>
            <p:cNvSpPr txBox="1">
              <a:spLocks noChangeArrowheads="1"/>
            </p:cNvSpPr>
            <p:nvPr/>
          </p:nvSpPr>
          <p:spPr bwMode="auto">
            <a:xfrm>
              <a:off x="1796" y="30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39" name="Text Box 25"/>
            <p:cNvSpPr txBox="1">
              <a:spLocks noChangeArrowheads="1"/>
            </p:cNvSpPr>
            <p:nvPr/>
          </p:nvSpPr>
          <p:spPr bwMode="auto">
            <a:xfrm>
              <a:off x="927" y="336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40" name="Text Box 27"/>
            <p:cNvSpPr txBox="1">
              <a:spLocks noChangeArrowheads="1"/>
            </p:cNvSpPr>
            <p:nvPr/>
          </p:nvSpPr>
          <p:spPr bwMode="auto">
            <a:xfrm>
              <a:off x="1137" y="338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1" name="Text Box 30"/>
            <p:cNvSpPr txBox="1">
              <a:spLocks noChangeArrowheads="1"/>
            </p:cNvSpPr>
            <p:nvPr/>
          </p:nvSpPr>
          <p:spPr bwMode="auto">
            <a:xfrm>
              <a:off x="1814" y="338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2" name="Text Box 32"/>
            <p:cNvSpPr txBox="1">
              <a:spLocks noChangeArrowheads="1"/>
            </p:cNvSpPr>
            <p:nvPr/>
          </p:nvSpPr>
          <p:spPr bwMode="auto">
            <a:xfrm>
              <a:off x="582" y="3465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3" name="Line 95"/>
            <p:cNvSpPr>
              <a:spLocks noChangeShapeType="1"/>
            </p:cNvSpPr>
            <p:nvPr/>
          </p:nvSpPr>
          <p:spPr bwMode="auto">
            <a:xfrm>
              <a:off x="825" y="3362"/>
              <a:ext cx="15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96"/>
            <p:cNvSpPr>
              <a:spLocks noChangeShapeType="1"/>
            </p:cNvSpPr>
            <p:nvPr/>
          </p:nvSpPr>
          <p:spPr bwMode="auto">
            <a:xfrm>
              <a:off x="831" y="3356"/>
              <a:ext cx="0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97"/>
            <p:cNvSpPr>
              <a:spLocks noChangeShapeType="1"/>
            </p:cNvSpPr>
            <p:nvPr/>
          </p:nvSpPr>
          <p:spPr bwMode="auto">
            <a:xfrm>
              <a:off x="2340" y="3360"/>
              <a:ext cx="0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Oval 98"/>
            <p:cNvSpPr>
              <a:spLocks noChangeArrowheads="1"/>
            </p:cNvSpPr>
            <p:nvPr/>
          </p:nvSpPr>
          <p:spPr bwMode="auto">
            <a:xfrm>
              <a:off x="810" y="379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7" name="Oval 99"/>
            <p:cNvSpPr>
              <a:spLocks noChangeArrowheads="1"/>
            </p:cNvSpPr>
            <p:nvPr/>
          </p:nvSpPr>
          <p:spPr bwMode="auto">
            <a:xfrm>
              <a:off x="2313" y="379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8" name="Rectangle 100"/>
            <p:cNvSpPr>
              <a:spLocks noChangeArrowheads="1"/>
            </p:cNvSpPr>
            <p:nvPr/>
          </p:nvSpPr>
          <p:spPr bwMode="auto">
            <a:xfrm>
              <a:off x="1103" y="33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9" name="Rectangle 101"/>
            <p:cNvSpPr>
              <a:spLocks noChangeArrowheads="1"/>
            </p:cNvSpPr>
            <p:nvPr/>
          </p:nvSpPr>
          <p:spPr bwMode="auto">
            <a:xfrm>
              <a:off x="1784" y="33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0" name="Text Box 102"/>
            <p:cNvSpPr txBox="1">
              <a:spLocks noChangeArrowheads="1"/>
            </p:cNvSpPr>
            <p:nvPr/>
          </p:nvSpPr>
          <p:spPr bwMode="auto">
            <a:xfrm>
              <a:off x="1357" y="32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51" name="Text Box 103"/>
            <p:cNvSpPr txBox="1">
              <a:spLocks noChangeArrowheads="1"/>
            </p:cNvSpPr>
            <p:nvPr/>
          </p:nvSpPr>
          <p:spPr bwMode="auto">
            <a:xfrm>
              <a:off x="2062" y="32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52" name="Text Box 104"/>
            <p:cNvSpPr txBox="1">
              <a:spLocks noChangeArrowheads="1"/>
            </p:cNvSpPr>
            <p:nvPr/>
          </p:nvSpPr>
          <p:spPr bwMode="auto">
            <a:xfrm>
              <a:off x="1581" y="336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53" name="Text Box 105"/>
            <p:cNvSpPr txBox="1">
              <a:spLocks noChangeArrowheads="1"/>
            </p:cNvSpPr>
            <p:nvPr/>
          </p:nvSpPr>
          <p:spPr bwMode="auto">
            <a:xfrm>
              <a:off x="2090" y="35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54" name="Line 106"/>
            <p:cNvSpPr>
              <a:spLocks noChangeShapeType="1"/>
            </p:cNvSpPr>
            <p:nvPr/>
          </p:nvSpPr>
          <p:spPr bwMode="auto">
            <a:xfrm rot="-5400000">
              <a:off x="782" y="362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270" name="Object 118"/>
          <p:cNvGraphicFramePr>
            <a:graphicFrameLocks noChangeAspect="1"/>
          </p:cNvGraphicFramePr>
          <p:nvPr/>
        </p:nvGraphicFramePr>
        <p:xfrm>
          <a:off x="1876425" y="5765800"/>
          <a:ext cx="18526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863280" imgH="406080" progId="Equation.DSMT4">
                  <p:embed/>
                </p:oleObj>
              </mc:Choice>
              <mc:Fallback>
                <p:oleObj name="Equation" r:id="rId5" imgW="863280" imgH="40608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765800"/>
                        <a:ext cx="18526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71" name="Object 119"/>
          <p:cNvGraphicFramePr>
            <a:graphicFrameLocks noChangeAspect="1"/>
          </p:cNvGraphicFramePr>
          <p:nvPr/>
        </p:nvGraphicFramePr>
        <p:xfrm>
          <a:off x="4770438" y="5765800"/>
          <a:ext cx="19065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888840" imgH="406080" progId="Equation.DSMT4">
                  <p:embed/>
                </p:oleObj>
              </mc:Choice>
              <mc:Fallback>
                <p:oleObj name="Equation" r:id="rId7" imgW="888840" imgH="40608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5765800"/>
                        <a:ext cx="1906587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58" grpId="0"/>
      <p:bldP spid="49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452563" y="4699000"/>
            <a:ext cx="757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u/R</a:t>
            </a:r>
            <a:r>
              <a:rPr lang="en-US" altLang="zh-CN" baseline="-25000">
                <a:ea typeface="楷体_GB2312" pitchFamily="49" charset="-122"/>
              </a:rPr>
              <a:t>eq</a:t>
            </a:r>
            <a:r>
              <a:rPr lang="en-US" altLang="zh-CN" i="1">
                <a:ea typeface="楷体_GB2312" pitchFamily="49" charset="-122"/>
              </a:rPr>
              <a:t>= i = u/R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+u/R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  <a:sym typeface="Math4"/>
              </a:rPr>
              <a:t> …</a:t>
            </a:r>
            <a:r>
              <a:rPr lang="en-US" altLang="zh-CN" i="1">
                <a:ea typeface="楷体_GB2312" pitchFamily="49" charset="-122"/>
              </a:rPr>
              <a:t>+u/R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 i="1">
                <a:ea typeface="楷体_GB2312" pitchFamily="49" charset="-122"/>
              </a:rPr>
              <a:t>=u</a:t>
            </a:r>
            <a:r>
              <a:rPr lang="en-US" altLang="zh-CN">
                <a:ea typeface="楷体_GB2312" pitchFamily="49" charset="-122"/>
              </a:rPr>
              <a:t>(1</a:t>
            </a:r>
            <a:r>
              <a:rPr lang="en-US" altLang="zh-CN" i="1">
                <a:ea typeface="楷体_GB2312" pitchFamily="49" charset="-122"/>
              </a:rPr>
              <a:t>/R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/R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  <a:sym typeface="Math4"/>
              </a:rPr>
              <a:t>…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/R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23900" y="42037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>
                <a:ea typeface="楷体_GB2312" pitchFamily="49" charset="-122"/>
              </a:rPr>
              <a:t>KCL: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00250" y="418465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 = 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+ 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  <a:sym typeface="Math4"/>
              </a:rPr>
              <a:t> …</a:t>
            </a:r>
            <a:r>
              <a:rPr lang="en-US" altLang="zh-CN" i="1">
                <a:ea typeface="楷体_GB2312" pitchFamily="49" charset="-122"/>
              </a:rPr>
              <a:t>+ i</a:t>
            </a:r>
            <a:r>
              <a:rPr lang="en-US" altLang="zh-CN" i="1" baseline="-25000">
                <a:ea typeface="楷体_GB2312" pitchFamily="49" charset="-122"/>
              </a:rPr>
              <a:t>k</a:t>
            </a:r>
            <a:r>
              <a:rPr lang="en-US" altLang="zh-CN" i="1">
                <a:ea typeface="楷体_GB2312" pitchFamily="49" charset="-122"/>
              </a:rPr>
              <a:t>+ i</a:t>
            </a:r>
            <a:r>
              <a:rPr lang="en-US" altLang="zh-CN" baseline="-25000">
                <a:ea typeface="楷体_GB2312" pitchFamily="49" charset="-122"/>
              </a:rPr>
              <a:t>n</a:t>
            </a:r>
            <a:r>
              <a:rPr lang="en-US" altLang="zh-CN" i="1">
                <a:ea typeface="楷体_GB2312" pitchFamily="49" charset="-122"/>
              </a:rPr>
              <a:t>= u / R</a:t>
            </a:r>
            <a:r>
              <a:rPr lang="en-US" altLang="zh-CN" baseline="-25000">
                <a:ea typeface="楷体_GB2312" pitchFamily="49" charset="-122"/>
              </a:rPr>
              <a:t>eq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04850" y="4718050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有：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609725" y="5727700"/>
            <a:ext cx="419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 i="1">
                <a:solidFill>
                  <a:schemeClr val="tx1"/>
                </a:solidFill>
              </a:rPr>
              <a:t>/R</a:t>
            </a:r>
            <a:r>
              <a:rPr lang="en-US" altLang="zh-CN" baseline="-25000">
                <a:solidFill>
                  <a:schemeClr val="tx1"/>
                </a:solidFill>
              </a:rPr>
              <a:t>eq</a:t>
            </a:r>
            <a:r>
              <a:rPr lang="en-US" altLang="zh-CN" i="1">
                <a:solidFill>
                  <a:schemeClr val="tx1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 i="1">
                <a:solidFill>
                  <a:schemeClr val="tx1"/>
                </a:solidFill>
              </a:rPr>
              <a:t>/R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 i="1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 i="1">
                <a:solidFill>
                  <a:schemeClr val="tx1"/>
                </a:solidFill>
              </a:rPr>
              <a:t>/R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 i="1">
                <a:solidFill>
                  <a:schemeClr val="tx1"/>
                </a:solidFill>
              </a:rPr>
              <a:t>+</a:t>
            </a:r>
            <a:r>
              <a:rPr lang="en-US" altLang="zh-CN" i="1">
                <a:solidFill>
                  <a:schemeClr val="tx1"/>
                </a:solidFill>
                <a:sym typeface="Math4" pitchFamily="2" charset="2"/>
              </a:rPr>
              <a:t>…</a:t>
            </a:r>
            <a:r>
              <a:rPr lang="en-US" altLang="zh-CN" i="1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 i="1">
                <a:solidFill>
                  <a:schemeClr val="tx1"/>
                </a:solidFill>
              </a:rPr>
              <a:t>/R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5630863" y="57546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令 </a:t>
            </a:r>
            <a:r>
              <a:rPr lang="en-US" altLang="zh-CN" i="1">
                <a:ea typeface="楷体_GB2312" pitchFamily="49" charset="-122"/>
              </a:rPr>
              <a:t>G =</a:t>
            </a:r>
            <a:r>
              <a:rPr lang="en-US" altLang="zh-CN">
                <a:ea typeface="楷体_GB2312" pitchFamily="49" charset="-122"/>
              </a:rPr>
              <a:t>1 </a:t>
            </a:r>
            <a:r>
              <a:rPr lang="en-US" altLang="zh-CN" i="1">
                <a:ea typeface="楷体_GB2312" pitchFamily="49" charset="-122"/>
              </a:rPr>
              <a:t>/ R,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电导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543050" y="6280150"/>
            <a:ext cx="57912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G</a:t>
            </a:r>
            <a:r>
              <a:rPr lang="en-US" altLang="zh-CN" baseline="-25000">
                <a:ea typeface="楷体_GB2312" pitchFamily="49" charset="-122"/>
              </a:rPr>
              <a:t>eq</a:t>
            </a:r>
            <a:r>
              <a:rPr lang="en-US" altLang="zh-CN" i="1">
                <a:ea typeface="楷体_GB2312" pitchFamily="49" charset="-122"/>
              </a:rPr>
              <a:t>=G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+G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  <a:sym typeface="Math4"/>
              </a:rPr>
              <a:t>…</a:t>
            </a:r>
            <a:r>
              <a:rPr lang="en-US" altLang="zh-CN" i="1">
                <a:ea typeface="楷体_GB2312" pitchFamily="49" charset="-122"/>
              </a:rPr>
              <a:t>+G</a:t>
            </a:r>
            <a:r>
              <a:rPr lang="en-US" altLang="zh-CN" i="1" baseline="-25000">
                <a:ea typeface="楷体_GB2312" pitchFamily="49" charset="-122"/>
              </a:rPr>
              <a:t>k</a:t>
            </a:r>
            <a:r>
              <a:rPr lang="en-US" altLang="zh-CN" i="1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  <a:sym typeface="Math4"/>
              </a:rPr>
              <a:t>…</a:t>
            </a:r>
            <a:r>
              <a:rPr lang="en-US" altLang="zh-CN" i="1">
                <a:ea typeface="楷体_GB2312" pitchFamily="49" charset="-122"/>
              </a:rPr>
              <a:t>+G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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ea typeface="楷体_GB2312" pitchFamily="49" charset="-122"/>
              </a:rPr>
              <a:t>G</a:t>
            </a:r>
            <a:r>
              <a:rPr lang="en-US" altLang="zh-CN" i="1" baseline="-25000">
                <a:ea typeface="楷体_GB2312" pitchFamily="49" charset="-122"/>
              </a:rPr>
              <a:t>k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 1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/R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k</a:t>
            </a:r>
          </a:p>
        </p:txBody>
      </p:sp>
      <p:sp>
        <p:nvSpPr>
          <p:cNvPr id="39016" name="Text Box 104"/>
          <p:cNvSpPr txBox="1">
            <a:spLocks noChangeArrowheads="1"/>
          </p:cNvSpPr>
          <p:nvPr/>
        </p:nvSpPr>
        <p:spPr bwMode="auto">
          <a:xfrm>
            <a:off x="331788" y="52133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(2).</a:t>
            </a:r>
            <a:r>
              <a:rPr lang="zh-CN" altLang="en-US">
                <a:ea typeface="楷体_GB2312" pitchFamily="49" charset="-122"/>
              </a:rPr>
              <a:t>等效电阻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eq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630238" y="736600"/>
            <a:ext cx="4937125" cy="1978025"/>
            <a:chOff x="553" y="348"/>
            <a:chExt cx="3110" cy="1246"/>
          </a:xfrm>
        </p:grpSpPr>
        <p:sp>
          <p:nvSpPr>
            <p:cNvPr id="20512" name="Line 117"/>
            <p:cNvSpPr>
              <a:spLocks noChangeShapeType="1"/>
            </p:cNvSpPr>
            <p:nvPr/>
          </p:nvSpPr>
          <p:spPr bwMode="auto">
            <a:xfrm rot="-5400000">
              <a:off x="1969" y="1146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Text Box 67"/>
            <p:cNvSpPr txBox="1">
              <a:spLocks noChangeArrowheads="1"/>
            </p:cNvSpPr>
            <p:nvPr/>
          </p:nvSpPr>
          <p:spPr bwMode="auto">
            <a:xfrm>
              <a:off x="3339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14" name="Line 68"/>
            <p:cNvSpPr>
              <a:spLocks noChangeShapeType="1"/>
            </p:cNvSpPr>
            <p:nvPr/>
          </p:nvSpPr>
          <p:spPr bwMode="auto">
            <a:xfrm>
              <a:off x="699" y="72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69"/>
            <p:cNvSpPr>
              <a:spLocks noChangeShapeType="1"/>
            </p:cNvSpPr>
            <p:nvPr/>
          </p:nvSpPr>
          <p:spPr bwMode="auto">
            <a:xfrm rot="-5400000">
              <a:off x="817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71"/>
            <p:cNvSpPr>
              <a:spLocks noChangeShapeType="1"/>
            </p:cNvSpPr>
            <p:nvPr/>
          </p:nvSpPr>
          <p:spPr bwMode="auto">
            <a:xfrm>
              <a:off x="699" y="156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1803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73"/>
            <p:cNvSpPr>
              <a:spLocks noChangeShapeType="1"/>
            </p:cNvSpPr>
            <p:nvPr/>
          </p:nvSpPr>
          <p:spPr bwMode="auto">
            <a:xfrm>
              <a:off x="1817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74"/>
            <p:cNvSpPr>
              <a:spLocks noChangeShapeType="1"/>
            </p:cNvSpPr>
            <p:nvPr/>
          </p:nvSpPr>
          <p:spPr bwMode="auto">
            <a:xfrm>
              <a:off x="2201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76"/>
            <p:cNvSpPr>
              <a:spLocks noChangeShapeType="1"/>
            </p:cNvSpPr>
            <p:nvPr/>
          </p:nvSpPr>
          <p:spPr bwMode="auto">
            <a:xfrm>
              <a:off x="2201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77"/>
            <p:cNvSpPr>
              <a:spLocks noChangeShapeType="1"/>
            </p:cNvSpPr>
            <p:nvPr/>
          </p:nvSpPr>
          <p:spPr bwMode="auto">
            <a:xfrm>
              <a:off x="2537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78"/>
            <p:cNvSpPr>
              <a:spLocks noChangeShapeType="1"/>
            </p:cNvSpPr>
            <p:nvPr/>
          </p:nvSpPr>
          <p:spPr bwMode="auto">
            <a:xfrm>
              <a:off x="2585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Line 79"/>
            <p:cNvSpPr>
              <a:spLocks noChangeShapeType="1"/>
            </p:cNvSpPr>
            <p:nvPr/>
          </p:nvSpPr>
          <p:spPr bwMode="auto">
            <a:xfrm>
              <a:off x="2921" y="7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Line 80"/>
            <p:cNvSpPr>
              <a:spLocks noChangeShapeType="1"/>
            </p:cNvSpPr>
            <p:nvPr/>
          </p:nvSpPr>
          <p:spPr bwMode="auto">
            <a:xfrm>
              <a:off x="2921" y="15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81"/>
            <p:cNvSpPr>
              <a:spLocks noChangeShapeType="1"/>
            </p:cNvSpPr>
            <p:nvPr/>
          </p:nvSpPr>
          <p:spPr bwMode="auto">
            <a:xfrm rot="-5400000">
              <a:off x="2837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Rectangle 82"/>
            <p:cNvSpPr>
              <a:spLocks noChangeArrowheads="1"/>
            </p:cNvSpPr>
            <p:nvPr/>
          </p:nvSpPr>
          <p:spPr bwMode="auto">
            <a:xfrm>
              <a:off x="939" y="10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27" name="Rectangle 83"/>
            <p:cNvSpPr>
              <a:spLocks noChangeArrowheads="1"/>
            </p:cNvSpPr>
            <p:nvPr/>
          </p:nvSpPr>
          <p:spPr bwMode="auto">
            <a:xfrm>
              <a:off x="1384" y="10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28" name="Rectangle 84"/>
            <p:cNvSpPr>
              <a:spLocks noChangeArrowheads="1"/>
            </p:cNvSpPr>
            <p:nvPr/>
          </p:nvSpPr>
          <p:spPr bwMode="auto">
            <a:xfrm>
              <a:off x="2103" y="10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</a:p>
          </p:txBody>
        </p:sp>
        <p:sp>
          <p:nvSpPr>
            <p:cNvPr id="20529" name="Rectangle 85"/>
            <p:cNvSpPr>
              <a:spLocks noChangeArrowheads="1"/>
            </p:cNvSpPr>
            <p:nvPr/>
          </p:nvSpPr>
          <p:spPr bwMode="auto">
            <a:xfrm>
              <a:off x="2967" y="10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530" name="Line 86"/>
            <p:cNvSpPr>
              <a:spLocks noChangeShapeType="1"/>
            </p:cNvSpPr>
            <p:nvPr/>
          </p:nvSpPr>
          <p:spPr bwMode="auto">
            <a:xfrm>
              <a:off x="699" y="63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Text Box 87"/>
            <p:cNvSpPr txBox="1">
              <a:spLocks noChangeArrowheads="1"/>
            </p:cNvSpPr>
            <p:nvPr/>
          </p:nvSpPr>
          <p:spPr bwMode="auto">
            <a:xfrm>
              <a:off x="769" y="34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20532" name="Rectangle 88"/>
            <p:cNvSpPr>
              <a:spLocks noChangeArrowheads="1"/>
            </p:cNvSpPr>
            <p:nvPr/>
          </p:nvSpPr>
          <p:spPr bwMode="auto">
            <a:xfrm>
              <a:off x="561" y="70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CommonBullets"/>
                </a:rPr>
                <a:t>+</a:t>
              </a:r>
              <a:endParaRPr lang="en-US" altLang="zh-CN" sz="4400">
                <a:solidFill>
                  <a:srgbClr val="000000"/>
                </a:solidFill>
                <a:ea typeface="楷体_GB2312" pitchFamily="49" charset="-122"/>
                <a:sym typeface="CommonBullets"/>
              </a:endParaRPr>
            </a:p>
          </p:txBody>
        </p:sp>
        <p:sp>
          <p:nvSpPr>
            <p:cNvPr id="20533" name="Text Box 89"/>
            <p:cNvSpPr txBox="1">
              <a:spLocks noChangeArrowheads="1"/>
            </p:cNvSpPr>
            <p:nvPr/>
          </p:nvSpPr>
          <p:spPr bwMode="auto">
            <a:xfrm>
              <a:off x="553" y="98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20534" name="Line 94"/>
            <p:cNvSpPr>
              <a:spLocks noChangeShapeType="1"/>
            </p:cNvSpPr>
            <p:nvPr/>
          </p:nvSpPr>
          <p:spPr bwMode="auto">
            <a:xfrm>
              <a:off x="1323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Text Box 95"/>
            <p:cNvSpPr txBox="1">
              <a:spLocks noChangeArrowheads="1"/>
            </p:cNvSpPr>
            <p:nvPr/>
          </p:nvSpPr>
          <p:spPr bwMode="auto">
            <a:xfrm>
              <a:off x="1323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36" name="Text Box 96"/>
            <p:cNvSpPr txBox="1">
              <a:spLocks noChangeArrowheads="1"/>
            </p:cNvSpPr>
            <p:nvPr/>
          </p:nvSpPr>
          <p:spPr bwMode="auto">
            <a:xfrm>
              <a:off x="1755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37" name="Text Box 97"/>
            <p:cNvSpPr txBox="1">
              <a:spLocks noChangeArrowheads="1"/>
            </p:cNvSpPr>
            <p:nvPr/>
          </p:nvSpPr>
          <p:spPr bwMode="auto">
            <a:xfrm>
              <a:off x="2523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38" name="Text Box 98"/>
            <p:cNvSpPr txBox="1">
              <a:spLocks noChangeArrowheads="1"/>
            </p:cNvSpPr>
            <p:nvPr/>
          </p:nvSpPr>
          <p:spPr bwMode="auto">
            <a:xfrm>
              <a:off x="571" y="12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_</a:t>
              </a:r>
            </a:p>
          </p:txBody>
        </p:sp>
        <p:sp>
          <p:nvSpPr>
            <p:cNvPr id="20539" name="Line 99"/>
            <p:cNvSpPr>
              <a:spLocks noChangeShapeType="1"/>
            </p:cNvSpPr>
            <p:nvPr/>
          </p:nvSpPr>
          <p:spPr bwMode="auto">
            <a:xfrm>
              <a:off x="1755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100"/>
            <p:cNvSpPr>
              <a:spLocks noChangeShapeType="1"/>
            </p:cNvSpPr>
            <p:nvPr/>
          </p:nvSpPr>
          <p:spPr bwMode="auto">
            <a:xfrm>
              <a:off x="2475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101"/>
            <p:cNvSpPr>
              <a:spLocks noChangeShapeType="1"/>
            </p:cNvSpPr>
            <p:nvPr/>
          </p:nvSpPr>
          <p:spPr bwMode="auto">
            <a:xfrm>
              <a:off x="3339" y="720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Oval 102"/>
            <p:cNvSpPr>
              <a:spLocks noChangeArrowheads="1"/>
            </p:cNvSpPr>
            <p:nvPr/>
          </p:nvSpPr>
          <p:spPr bwMode="auto">
            <a:xfrm>
              <a:off x="637" y="152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43" name="Oval 103"/>
            <p:cNvSpPr>
              <a:spLocks noChangeArrowheads="1"/>
            </p:cNvSpPr>
            <p:nvPr/>
          </p:nvSpPr>
          <p:spPr bwMode="auto">
            <a:xfrm>
              <a:off x="637" y="68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44" name="Rectangle 112"/>
            <p:cNvSpPr>
              <a:spLocks noChangeArrowheads="1"/>
            </p:cNvSpPr>
            <p:nvPr/>
          </p:nvSpPr>
          <p:spPr bwMode="auto">
            <a:xfrm rot="5400000">
              <a:off x="1099" y="10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45" name="Rectangle 114"/>
            <p:cNvSpPr>
              <a:spLocks noChangeArrowheads="1"/>
            </p:cNvSpPr>
            <p:nvPr/>
          </p:nvSpPr>
          <p:spPr bwMode="auto">
            <a:xfrm rot="5400000">
              <a:off x="2251" y="11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46" name="Rectangle 115"/>
            <p:cNvSpPr>
              <a:spLocks noChangeArrowheads="1"/>
            </p:cNvSpPr>
            <p:nvPr/>
          </p:nvSpPr>
          <p:spPr bwMode="auto">
            <a:xfrm rot="5400000">
              <a:off x="3122" y="11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547" name="Line 116"/>
            <p:cNvSpPr>
              <a:spLocks noChangeShapeType="1"/>
            </p:cNvSpPr>
            <p:nvPr/>
          </p:nvSpPr>
          <p:spPr bwMode="auto">
            <a:xfrm rot="-5400000">
              <a:off x="1254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Rectangle 113"/>
            <p:cNvSpPr>
              <a:spLocks noChangeArrowheads="1"/>
            </p:cNvSpPr>
            <p:nvPr/>
          </p:nvSpPr>
          <p:spPr bwMode="auto">
            <a:xfrm rot="5400000">
              <a:off x="1538" y="11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6762750" y="669925"/>
            <a:ext cx="1924050" cy="2051050"/>
            <a:chOff x="4308" y="306"/>
            <a:chExt cx="1212" cy="1292"/>
          </a:xfrm>
        </p:grpSpPr>
        <p:sp>
          <p:nvSpPr>
            <p:cNvPr id="20500" name="Freeform 54"/>
            <p:cNvSpPr>
              <a:spLocks/>
            </p:cNvSpPr>
            <p:nvPr/>
          </p:nvSpPr>
          <p:spPr bwMode="auto">
            <a:xfrm>
              <a:off x="4443" y="735"/>
              <a:ext cx="597" cy="2"/>
            </a:xfrm>
            <a:custGeom>
              <a:avLst/>
              <a:gdLst>
                <a:gd name="T0" fmla="*/ 0 w 597"/>
                <a:gd name="T1" fmla="*/ 0 h 2"/>
                <a:gd name="T2" fmla="*/ 597 w 597"/>
                <a:gd name="T3" fmla="*/ 2 h 2"/>
                <a:gd name="T4" fmla="*/ 0 60000 65536"/>
                <a:gd name="T5" fmla="*/ 0 60000 65536"/>
                <a:gd name="T6" fmla="*/ 0 w 597"/>
                <a:gd name="T7" fmla="*/ 0 h 2"/>
                <a:gd name="T8" fmla="*/ 597 w 59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7" h="2">
                  <a:moveTo>
                    <a:pt x="0" y="0"/>
                  </a:moveTo>
                  <a:lnTo>
                    <a:pt x="597" y="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1" name="Freeform 55"/>
            <p:cNvSpPr>
              <a:spLocks/>
            </p:cNvSpPr>
            <p:nvPr/>
          </p:nvSpPr>
          <p:spPr bwMode="auto">
            <a:xfrm>
              <a:off x="4479" y="1565"/>
              <a:ext cx="561" cy="1"/>
            </a:xfrm>
            <a:custGeom>
              <a:avLst/>
              <a:gdLst>
                <a:gd name="T0" fmla="*/ 0 w 561"/>
                <a:gd name="T1" fmla="*/ 1 h 1"/>
                <a:gd name="T2" fmla="*/ 561 w 561"/>
                <a:gd name="T3" fmla="*/ 0 h 1"/>
                <a:gd name="T4" fmla="*/ 0 60000 65536"/>
                <a:gd name="T5" fmla="*/ 0 60000 65536"/>
                <a:gd name="T6" fmla="*/ 0 w 561"/>
                <a:gd name="T7" fmla="*/ 0 h 1"/>
                <a:gd name="T8" fmla="*/ 561 w 56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1" h="1">
                  <a:moveTo>
                    <a:pt x="0" y="1"/>
                  </a:moveTo>
                  <a:lnTo>
                    <a:pt x="56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2" name="Line 57"/>
            <p:cNvSpPr>
              <a:spLocks noChangeShapeType="1"/>
            </p:cNvSpPr>
            <p:nvPr/>
          </p:nvSpPr>
          <p:spPr bwMode="auto">
            <a:xfrm>
              <a:off x="4416" y="6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58"/>
            <p:cNvSpPr txBox="1">
              <a:spLocks noChangeArrowheads="1"/>
            </p:cNvSpPr>
            <p:nvPr/>
          </p:nvSpPr>
          <p:spPr bwMode="auto">
            <a:xfrm>
              <a:off x="4308" y="7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04" name="Text Box 59"/>
            <p:cNvSpPr txBox="1">
              <a:spLocks noChangeArrowheads="1"/>
            </p:cNvSpPr>
            <p:nvPr/>
          </p:nvSpPr>
          <p:spPr bwMode="auto">
            <a:xfrm>
              <a:off x="4320" y="9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05" name="Text Box 60"/>
            <p:cNvSpPr txBox="1">
              <a:spLocks noChangeArrowheads="1"/>
            </p:cNvSpPr>
            <p:nvPr/>
          </p:nvSpPr>
          <p:spPr bwMode="auto">
            <a:xfrm>
              <a:off x="4338" y="12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0506" name="Text Box 62"/>
            <p:cNvSpPr txBox="1">
              <a:spLocks noChangeArrowheads="1"/>
            </p:cNvSpPr>
            <p:nvPr/>
          </p:nvSpPr>
          <p:spPr bwMode="auto">
            <a:xfrm>
              <a:off x="4464" y="3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20507" name="Text Box 63"/>
            <p:cNvSpPr txBox="1">
              <a:spLocks noChangeArrowheads="1"/>
            </p:cNvSpPr>
            <p:nvPr/>
          </p:nvSpPr>
          <p:spPr bwMode="auto">
            <a:xfrm>
              <a:off x="5088" y="103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eq</a:t>
              </a:r>
            </a:p>
          </p:txBody>
        </p:sp>
        <p:sp>
          <p:nvSpPr>
            <p:cNvPr id="20508" name="Oval 105"/>
            <p:cNvSpPr>
              <a:spLocks noChangeArrowheads="1"/>
            </p:cNvSpPr>
            <p:nvPr/>
          </p:nvSpPr>
          <p:spPr bwMode="auto">
            <a:xfrm>
              <a:off x="4410" y="1530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9" name="Oval 106"/>
            <p:cNvSpPr>
              <a:spLocks noChangeArrowheads="1"/>
            </p:cNvSpPr>
            <p:nvPr/>
          </p:nvSpPr>
          <p:spPr bwMode="auto">
            <a:xfrm>
              <a:off x="4380" y="70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10" name="Line 118"/>
            <p:cNvSpPr>
              <a:spLocks noChangeShapeType="1"/>
            </p:cNvSpPr>
            <p:nvPr/>
          </p:nvSpPr>
          <p:spPr bwMode="auto">
            <a:xfrm rot="-5400000">
              <a:off x="4620" y="1152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Rectangle 119"/>
            <p:cNvSpPr>
              <a:spLocks noChangeArrowheads="1"/>
            </p:cNvSpPr>
            <p:nvPr/>
          </p:nvSpPr>
          <p:spPr bwMode="auto">
            <a:xfrm rot="5400000">
              <a:off x="4907" y="111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39034" name="Text Box 122"/>
          <p:cNvSpPr txBox="1">
            <a:spLocks noChangeArrowheads="1"/>
          </p:cNvSpPr>
          <p:nvPr/>
        </p:nvSpPr>
        <p:spPr bwMode="auto">
          <a:xfrm>
            <a:off x="338138" y="463550"/>
            <a:ext cx="797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二、电阻并联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(Parallel Connection)</a:t>
            </a:r>
            <a:endParaRPr lang="en-US" altLang="zh-CN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035" name="Text Box 123"/>
          <p:cNvSpPr txBox="1">
            <a:spLocks noChangeArrowheads="1"/>
          </p:cNvSpPr>
          <p:nvPr/>
        </p:nvSpPr>
        <p:spPr bwMode="auto">
          <a:xfrm>
            <a:off x="342900" y="281305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电路特点：</a:t>
            </a:r>
          </a:p>
        </p:txBody>
      </p:sp>
      <p:sp>
        <p:nvSpPr>
          <p:cNvPr id="39036" name="Text Box 124"/>
          <p:cNvSpPr txBox="1">
            <a:spLocks noChangeArrowheads="1"/>
          </p:cNvSpPr>
          <p:nvPr/>
        </p:nvSpPr>
        <p:spPr bwMode="auto">
          <a:xfrm>
            <a:off x="704850" y="32131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 </a:t>
            </a:r>
            <a:r>
              <a:rPr lang="zh-CN" altLang="zh-CN">
                <a:ea typeface="楷体_GB2312" pitchFamily="49" charset="-122"/>
              </a:rPr>
              <a:t>两端为同一电压 </a:t>
            </a:r>
            <a:r>
              <a:rPr lang="en-US" altLang="zh-CN">
                <a:ea typeface="楷体_GB2312" pitchFamily="49" charset="-122"/>
              </a:rPr>
              <a:t>(KVL)</a:t>
            </a:r>
            <a:r>
              <a:rPr lang="zh-CN" altLang="en-US">
                <a:ea typeface="楷体_GB2312" pitchFamily="49" charset="-122"/>
              </a:rPr>
              <a:t>；</a:t>
            </a:r>
          </a:p>
        </p:txBody>
      </p:sp>
      <p:sp>
        <p:nvSpPr>
          <p:cNvPr id="39037" name="Text Box 125"/>
          <p:cNvSpPr txBox="1">
            <a:spLocks noChangeArrowheads="1"/>
          </p:cNvSpPr>
          <p:nvPr/>
        </p:nvSpPr>
        <p:spPr bwMode="auto">
          <a:xfrm>
            <a:off x="704850" y="37084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b </a:t>
            </a:r>
            <a:r>
              <a:rPr lang="zh-CN" altLang="en-US">
                <a:ea typeface="楷体_GB2312" pitchFamily="49" charset="-122"/>
              </a:rPr>
              <a:t>总电流等于流过各并联电阻的电流之和</a:t>
            </a:r>
            <a:r>
              <a:rPr lang="zh-CN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(KCL)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5581650" y="1574800"/>
            <a:ext cx="914400" cy="723900"/>
            <a:chOff x="3264" y="768"/>
            <a:chExt cx="576" cy="456"/>
          </a:xfrm>
        </p:grpSpPr>
        <p:sp>
          <p:nvSpPr>
            <p:cNvPr id="20498" name="Text Box 127"/>
            <p:cNvSpPr txBox="1">
              <a:spLocks noChangeArrowheads="1"/>
            </p:cNvSpPr>
            <p:nvPr/>
          </p:nvSpPr>
          <p:spPr bwMode="auto">
            <a:xfrm>
              <a:off x="3264" y="76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等效</a:t>
              </a:r>
            </a:p>
          </p:txBody>
        </p:sp>
        <p:sp>
          <p:nvSpPr>
            <p:cNvPr id="20499" name="AutoShape 128"/>
            <p:cNvSpPr>
              <a:spLocks noChangeArrowheads="1"/>
            </p:cNvSpPr>
            <p:nvPr/>
          </p:nvSpPr>
          <p:spPr bwMode="auto">
            <a:xfrm>
              <a:off x="3333" y="1079"/>
              <a:ext cx="453" cy="145"/>
            </a:xfrm>
            <a:prstGeom prst="rightArrow">
              <a:avLst>
                <a:gd name="adj1" fmla="val 50000"/>
                <a:gd name="adj2" fmla="val 78103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39043" name="AutoShape 131"/>
          <p:cNvSpPr>
            <a:spLocks noChangeArrowheads="1"/>
          </p:cNvSpPr>
          <p:nvPr/>
        </p:nvSpPr>
        <p:spPr bwMode="auto">
          <a:xfrm>
            <a:off x="669925" y="6432550"/>
            <a:ext cx="719138" cy="230188"/>
          </a:xfrm>
          <a:prstGeom prst="rightArrow">
            <a:avLst>
              <a:gd name="adj1" fmla="val 50000"/>
              <a:gd name="adj2" fmla="val 7810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38918" grpId="0"/>
      <p:bldP spid="38919" grpId="0"/>
      <p:bldP spid="38920" grpId="0"/>
      <p:bldP spid="38923" grpId="0"/>
      <p:bldP spid="38924" grpId="0"/>
      <p:bldP spid="38925" grpId="0"/>
      <p:bldP spid="39016" grpId="0"/>
      <p:bldP spid="39034" grpId="0"/>
      <p:bldP spid="39035" grpId="0"/>
      <p:bldP spid="39036" grpId="0"/>
      <p:bldP spid="39037" grpId="0"/>
      <p:bldP spid="390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1000" y="67945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并联电阻的电流分配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857375" y="3186113"/>
          <a:ext cx="25701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公式" r:id="rId3" imgW="1206360" imgH="444240" progId="Equation.3">
                  <p:embed/>
                </p:oleObj>
              </mc:Choice>
              <mc:Fallback>
                <p:oleObj name="公式" r:id="rId3" imgW="12063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86113"/>
                        <a:ext cx="2570163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971550" y="34036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838700" y="3213100"/>
            <a:ext cx="373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电流分配与电导成正比，与电阻大小成反比。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009650" y="4302125"/>
            <a:ext cx="474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对于两电阻并联：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2788" y="946150"/>
            <a:ext cx="4937125" cy="1978025"/>
            <a:chOff x="553" y="348"/>
            <a:chExt cx="3110" cy="1246"/>
          </a:xfrm>
        </p:grpSpPr>
        <p:sp>
          <p:nvSpPr>
            <p:cNvPr id="2078" name="Line 53"/>
            <p:cNvSpPr>
              <a:spLocks noChangeShapeType="1"/>
            </p:cNvSpPr>
            <p:nvPr/>
          </p:nvSpPr>
          <p:spPr bwMode="auto">
            <a:xfrm rot="-5400000">
              <a:off x="1969" y="1146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Text Box 54"/>
            <p:cNvSpPr txBox="1">
              <a:spLocks noChangeArrowheads="1"/>
            </p:cNvSpPr>
            <p:nvPr/>
          </p:nvSpPr>
          <p:spPr bwMode="auto">
            <a:xfrm>
              <a:off x="3339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80" name="Line 55"/>
            <p:cNvSpPr>
              <a:spLocks noChangeShapeType="1"/>
            </p:cNvSpPr>
            <p:nvPr/>
          </p:nvSpPr>
          <p:spPr bwMode="auto">
            <a:xfrm>
              <a:off x="699" y="72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56"/>
            <p:cNvSpPr>
              <a:spLocks noChangeShapeType="1"/>
            </p:cNvSpPr>
            <p:nvPr/>
          </p:nvSpPr>
          <p:spPr bwMode="auto">
            <a:xfrm rot="-5400000">
              <a:off x="817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57"/>
            <p:cNvSpPr>
              <a:spLocks noChangeShapeType="1"/>
            </p:cNvSpPr>
            <p:nvPr/>
          </p:nvSpPr>
          <p:spPr bwMode="auto">
            <a:xfrm>
              <a:off x="699" y="156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Line 58"/>
            <p:cNvSpPr>
              <a:spLocks noChangeShapeType="1"/>
            </p:cNvSpPr>
            <p:nvPr/>
          </p:nvSpPr>
          <p:spPr bwMode="auto">
            <a:xfrm>
              <a:off x="1803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Line 59"/>
            <p:cNvSpPr>
              <a:spLocks noChangeShapeType="1"/>
            </p:cNvSpPr>
            <p:nvPr/>
          </p:nvSpPr>
          <p:spPr bwMode="auto">
            <a:xfrm>
              <a:off x="1817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Line 60"/>
            <p:cNvSpPr>
              <a:spLocks noChangeShapeType="1"/>
            </p:cNvSpPr>
            <p:nvPr/>
          </p:nvSpPr>
          <p:spPr bwMode="auto">
            <a:xfrm>
              <a:off x="2201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61"/>
            <p:cNvSpPr>
              <a:spLocks noChangeShapeType="1"/>
            </p:cNvSpPr>
            <p:nvPr/>
          </p:nvSpPr>
          <p:spPr bwMode="auto">
            <a:xfrm>
              <a:off x="2201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Line 62"/>
            <p:cNvSpPr>
              <a:spLocks noChangeShapeType="1"/>
            </p:cNvSpPr>
            <p:nvPr/>
          </p:nvSpPr>
          <p:spPr bwMode="auto">
            <a:xfrm>
              <a:off x="2537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Line 63"/>
            <p:cNvSpPr>
              <a:spLocks noChangeShapeType="1"/>
            </p:cNvSpPr>
            <p:nvPr/>
          </p:nvSpPr>
          <p:spPr bwMode="auto">
            <a:xfrm>
              <a:off x="2585" y="15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Line 64"/>
            <p:cNvSpPr>
              <a:spLocks noChangeShapeType="1"/>
            </p:cNvSpPr>
            <p:nvPr/>
          </p:nvSpPr>
          <p:spPr bwMode="auto">
            <a:xfrm>
              <a:off x="2921" y="7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Line 65"/>
            <p:cNvSpPr>
              <a:spLocks noChangeShapeType="1"/>
            </p:cNvSpPr>
            <p:nvPr/>
          </p:nvSpPr>
          <p:spPr bwMode="auto">
            <a:xfrm>
              <a:off x="2921" y="15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Line 66"/>
            <p:cNvSpPr>
              <a:spLocks noChangeShapeType="1"/>
            </p:cNvSpPr>
            <p:nvPr/>
          </p:nvSpPr>
          <p:spPr bwMode="auto">
            <a:xfrm rot="-5400000">
              <a:off x="2837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Rectangle 67"/>
            <p:cNvSpPr>
              <a:spLocks noChangeArrowheads="1"/>
            </p:cNvSpPr>
            <p:nvPr/>
          </p:nvSpPr>
          <p:spPr bwMode="auto">
            <a:xfrm>
              <a:off x="939" y="10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93" name="Rectangle 68"/>
            <p:cNvSpPr>
              <a:spLocks noChangeArrowheads="1"/>
            </p:cNvSpPr>
            <p:nvPr/>
          </p:nvSpPr>
          <p:spPr bwMode="auto">
            <a:xfrm>
              <a:off x="1384" y="10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94" name="Rectangle 69"/>
            <p:cNvSpPr>
              <a:spLocks noChangeArrowheads="1"/>
            </p:cNvSpPr>
            <p:nvPr/>
          </p:nvSpPr>
          <p:spPr bwMode="auto">
            <a:xfrm>
              <a:off x="2103" y="10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</a:p>
          </p:txBody>
        </p:sp>
        <p:sp>
          <p:nvSpPr>
            <p:cNvPr id="2095" name="Rectangle 70"/>
            <p:cNvSpPr>
              <a:spLocks noChangeArrowheads="1"/>
            </p:cNvSpPr>
            <p:nvPr/>
          </p:nvSpPr>
          <p:spPr bwMode="auto">
            <a:xfrm>
              <a:off x="2967" y="10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96" name="Line 71"/>
            <p:cNvSpPr>
              <a:spLocks noChangeShapeType="1"/>
            </p:cNvSpPr>
            <p:nvPr/>
          </p:nvSpPr>
          <p:spPr bwMode="auto">
            <a:xfrm>
              <a:off x="699" y="63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7" name="Text Box 72"/>
            <p:cNvSpPr txBox="1">
              <a:spLocks noChangeArrowheads="1"/>
            </p:cNvSpPr>
            <p:nvPr/>
          </p:nvSpPr>
          <p:spPr bwMode="auto">
            <a:xfrm>
              <a:off x="769" y="34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2098" name="Rectangle 73"/>
            <p:cNvSpPr>
              <a:spLocks noChangeArrowheads="1"/>
            </p:cNvSpPr>
            <p:nvPr/>
          </p:nvSpPr>
          <p:spPr bwMode="auto">
            <a:xfrm>
              <a:off x="561" y="70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CommonBullets"/>
                </a:rPr>
                <a:t>+</a:t>
              </a:r>
              <a:endParaRPr lang="en-US" altLang="zh-CN" sz="4400">
                <a:solidFill>
                  <a:srgbClr val="000000"/>
                </a:solidFill>
                <a:ea typeface="楷体_GB2312" pitchFamily="49" charset="-122"/>
                <a:sym typeface="CommonBullets"/>
              </a:endParaRPr>
            </a:p>
          </p:txBody>
        </p:sp>
        <p:sp>
          <p:nvSpPr>
            <p:cNvPr id="2099" name="Text Box 74"/>
            <p:cNvSpPr txBox="1">
              <a:spLocks noChangeArrowheads="1"/>
            </p:cNvSpPr>
            <p:nvPr/>
          </p:nvSpPr>
          <p:spPr bwMode="auto">
            <a:xfrm>
              <a:off x="553" y="98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2100" name="Line 75"/>
            <p:cNvSpPr>
              <a:spLocks noChangeShapeType="1"/>
            </p:cNvSpPr>
            <p:nvPr/>
          </p:nvSpPr>
          <p:spPr bwMode="auto">
            <a:xfrm>
              <a:off x="1323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1" name="Text Box 76"/>
            <p:cNvSpPr txBox="1">
              <a:spLocks noChangeArrowheads="1"/>
            </p:cNvSpPr>
            <p:nvPr/>
          </p:nvSpPr>
          <p:spPr bwMode="auto">
            <a:xfrm>
              <a:off x="1323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02" name="Text Box 77"/>
            <p:cNvSpPr txBox="1">
              <a:spLocks noChangeArrowheads="1"/>
            </p:cNvSpPr>
            <p:nvPr/>
          </p:nvSpPr>
          <p:spPr bwMode="auto">
            <a:xfrm>
              <a:off x="1755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03" name="Text Box 78"/>
            <p:cNvSpPr txBox="1">
              <a:spLocks noChangeArrowheads="1"/>
            </p:cNvSpPr>
            <p:nvPr/>
          </p:nvSpPr>
          <p:spPr bwMode="auto">
            <a:xfrm>
              <a:off x="2523" y="7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i="1" baseline="-2500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04" name="Text Box 79"/>
            <p:cNvSpPr txBox="1">
              <a:spLocks noChangeArrowheads="1"/>
            </p:cNvSpPr>
            <p:nvPr/>
          </p:nvSpPr>
          <p:spPr bwMode="auto">
            <a:xfrm>
              <a:off x="571" y="12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_</a:t>
              </a:r>
            </a:p>
          </p:txBody>
        </p:sp>
        <p:sp>
          <p:nvSpPr>
            <p:cNvPr id="2105" name="Line 80"/>
            <p:cNvSpPr>
              <a:spLocks noChangeShapeType="1"/>
            </p:cNvSpPr>
            <p:nvPr/>
          </p:nvSpPr>
          <p:spPr bwMode="auto">
            <a:xfrm>
              <a:off x="1755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" name="Line 81"/>
            <p:cNvSpPr>
              <a:spLocks noChangeShapeType="1"/>
            </p:cNvSpPr>
            <p:nvPr/>
          </p:nvSpPr>
          <p:spPr bwMode="auto">
            <a:xfrm>
              <a:off x="2475" y="768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7" name="Line 82"/>
            <p:cNvSpPr>
              <a:spLocks noChangeShapeType="1"/>
            </p:cNvSpPr>
            <p:nvPr/>
          </p:nvSpPr>
          <p:spPr bwMode="auto">
            <a:xfrm>
              <a:off x="3339" y="720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8" name="Oval 83"/>
            <p:cNvSpPr>
              <a:spLocks noChangeArrowheads="1"/>
            </p:cNvSpPr>
            <p:nvPr/>
          </p:nvSpPr>
          <p:spPr bwMode="auto">
            <a:xfrm>
              <a:off x="637" y="152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09" name="Oval 84"/>
            <p:cNvSpPr>
              <a:spLocks noChangeArrowheads="1"/>
            </p:cNvSpPr>
            <p:nvPr/>
          </p:nvSpPr>
          <p:spPr bwMode="auto">
            <a:xfrm>
              <a:off x="637" y="68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10" name="Rectangle 85"/>
            <p:cNvSpPr>
              <a:spLocks noChangeArrowheads="1"/>
            </p:cNvSpPr>
            <p:nvPr/>
          </p:nvSpPr>
          <p:spPr bwMode="auto">
            <a:xfrm rot="5400000">
              <a:off x="1099" y="10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11" name="Rectangle 86"/>
            <p:cNvSpPr>
              <a:spLocks noChangeArrowheads="1"/>
            </p:cNvSpPr>
            <p:nvPr/>
          </p:nvSpPr>
          <p:spPr bwMode="auto">
            <a:xfrm rot="5400000">
              <a:off x="2251" y="11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12" name="Rectangle 87"/>
            <p:cNvSpPr>
              <a:spLocks noChangeArrowheads="1"/>
            </p:cNvSpPr>
            <p:nvPr/>
          </p:nvSpPr>
          <p:spPr bwMode="auto">
            <a:xfrm rot="5400000">
              <a:off x="3122" y="11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13" name="Line 88"/>
            <p:cNvSpPr>
              <a:spLocks noChangeShapeType="1"/>
            </p:cNvSpPr>
            <p:nvPr/>
          </p:nvSpPr>
          <p:spPr bwMode="auto">
            <a:xfrm rot="-5400000">
              <a:off x="1254" y="1140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4" name="Rectangle 89"/>
            <p:cNvSpPr>
              <a:spLocks noChangeArrowheads="1"/>
            </p:cNvSpPr>
            <p:nvPr/>
          </p:nvSpPr>
          <p:spPr bwMode="auto">
            <a:xfrm rot="5400000">
              <a:off x="1538" y="11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982788" y="4598988"/>
            <a:ext cx="2422525" cy="1978025"/>
            <a:chOff x="141" y="2513"/>
            <a:chExt cx="1526" cy="1246"/>
          </a:xfrm>
        </p:grpSpPr>
        <p:sp>
          <p:nvSpPr>
            <p:cNvPr id="2059" name="Line 94"/>
            <p:cNvSpPr>
              <a:spLocks noChangeShapeType="1"/>
            </p:cNvSpPr>
            <p:nvPr/>
          </p:nvSpPr>
          <p:spPr bwMode="auto">
            <a:xfrm rot="-5400000">
              <a:off x="405" y="3305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95"/>
            <p:cNvSpPr>
              <a:spLocks noChangeShapeType="1"/>
            </p:cNvSpPr>
            <p:nvPr/>
          </p:nvSpPr>
          <p:spPr bwMode="auto">
            <a:xfrm>
              <a:off x="287" y="3725"/>
              <a:ext cx="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105"/>
            <p:cNvSpPr>
              <a:spLocks noChangeArrowheads="1"/>
            </p:cNvSpPr>
            <p:nvPr/>
          </p:nvSpPr>
          <p:spPr bwMode="auto">
            <a:xfrm>
              <a:off x="527" y="318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62" name="Rectangle 106"/>
            <p:cNvSpPr>
              <a:spLocks noChangeArrowheads="1"/>
            </p:cNvSpPr>
            <p:nvPr/>
          </p:nvSpPr>
          <p:spPr bwMode="auto">
            <a:xfrm>
              <a:off x="972" y="31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63" name="Line 109"/>
            <p:cNvSpPr>
              <a:spLocks noChangeShapeType="1"/>
            </p:cNvSpPr>
            <p:nvPr/>
          </p:nvSpPr>
          <p:spPr bwMode="auto">
            <a:xfrm>
              <a:off x="287" y="280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Text Box 110"/>
            <p:cNvSpPr txBox="1">
              <a:spLocks noChangeArrowheads="1"/>
            </p:cNvSpPr>
            <p:nvPr/>
          </p:nvSpPr>
          <p:spPr bwMode="auto">
            <a:xfrm>
              <a:off x="357" y="251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2065" name="Rectangle 111"/>
            <p:cNvSpPr>
              <a:spLocks noChangeArrowheads="1"/>
            </p:cNvSpPr>
            <p:nvPr/>
          </p:nvSpPr>
          <p:spPr bwMode="auto">
            <a:xfrm>
              <a:off x="149" y="28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CommonBullets"/>
                </a:rPr>
                <a:t>+</a:t>
              </a:r>
              <a:endParaRPr lang="en-US" altLang="zh-CN" sz="4400">
                <a:solidFill>
                  <a:srgbClr val="000000"/>
                </a:solidFill>
                <a:ea typeface="楷体_GB2312" pitchFamily="49" charset="-122"/>
                <a:sym typeface="CommonBullets"/>
              </a:endParaRPr>
            </a:p>
          </p:txBody>
        </p:sp>
        <p:sp>
          <p:nvSpPr>
            <p:cNvPr id="2066" name="Text Box 112"/>
            <p:cNvSpPr txBox="1">
              <a:spLocks noChangeArrowheads="1"/>
            </p:cNvSpPr>
            <p:nvPr/>
          </p:nvSpPr>
          <p:spPr bwMode="auto">
            <a:xfrm>
              <a:off x="141" y="314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2067" name="Line 113"/>
            <p:cNvSpPr>
              <a:spLocks noChangeShapeType="1"/>
            </p:cNvSpPr>
            <p:nvPr/>
          </p:nvSpPr>
          <p:spPr bwMode="auto">
            <a:xfrm>
              <a:off x="911" y="2933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Text Box 114"/>
            <p:cNvSpPr txBox="1">
              <a:spLocks noChangeArrowheads="1"/>
            </p:cNvSpPr>
            <p:nvPr/>
          </p:nvSpPr>
          <p:spPr bwMode="auto">
            <a:xfrm>
              <a:off x="911" y="2885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69" name="Text Box 115"/>
            <p:cNvSpPr txBox="1">
              <a:spLocks noChangeArrowheads="1"/>
            </p:cNvSpPr>
            <p:nvPr/>
          </p:nvSpPr>
          <p:spPr bwMode="auto">
            <a:xfrm>
              <a:off x="1343" y="2885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70" name="Text Box 117"/>
            <p:cNvSpPr txBox="1">
              <a:spLocks noChangeArrowheads="1"/>
            </p:cNvSpPr>
            <p:nvPr/>
          </p:nvSpPr>
          <p:spPr bwMode="auto">
            <a:xfrm>
              <a:off x="159" y="34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_</a:t>
              </a:r>
            </a:p>
          </p:txBody>
        </p:sp>
        <p:sp>
          <p:nvSpPr>
            <p:cNvPr id="2071" name="Line 118"/>
            <p:cNvSpPr>
              <a:spLocks noChangeShapeType="1"/>
            </p:cNvSpPr>
            <p:nvPr/>
          </p:nvSpPr>
          <p:spPr bwMode="auto">
            <a:xfrm>
              <a:off x="1343" y="2933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121"/>
            <p:cNvSpPr>
              <a:spLocks noChangeArrowheads="1"/>
            </p:cNvSpPr>
            <p:nvPr/>
          </p:nvSpPr>
          <p:spPr bwMode="auto">
            <a:xfrm>
              <a:off x="225" y="369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73" name="Oval 122"/>
            <p:cNvSpPr>
              <a:spLocks noChangeArrowheads="1"/>
            </p:cNvSpPr>
            <p:nvPr/>
          </p:nvSpPr>
          <p:spPr bwMode="auto">
            <a:xfrm>
              <a:off x="225" y="285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74" name="Rectangle 123"/>
            <p:cNvSpPr>
              <a:spLocks noChangeArrowheads="1"/>
            </p:cNvSpPr>
            <p:nvPr/>
          </p:nvSpPr>
          <p:spPr bwMode="auto">
            <a:xfrm rot="5400000">
              <a:off x="687" y="326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75" name="Line 126"/>
            <p:cNvSpPr>
              <a:spLocks noChangeShapeType="1"/>
            </p:cNvSpPr>
            <p:nvPr/>
          </p:nvSpPr>
          <p:spPr bwMode="auto">
            <a:xfrm rot="-5400000">
              <a:off x="842" y="3305"/>
              <a:ext cx="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Rectangle 127"/>
            <p:cNvSpPr>
              <a:spLocks noChangeArrowheads="1"/>
            </p:cNvSpPr>
            <p:nvPr/>
          </p:nvSpPr>
          <p:spPr bwMode="auto">
            <a:xfrm rot="5400000">
              <a:off x="1126" y="327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77" name="Line 128"/>
            <p:cNvSpPr>
              <a:spLocks noChangeShapeType="1"/>
            </p:cNvSpPr>
            <p:nvPr/>
          </p:nvSpPr>
          <p:spPr bwMode="auto">
            <a:xfrm>
              <a:off x="287" y="2882"/>
              <a:ext cx="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834" name="Object 130"/>
          <p:cNvGraphicFramePr>
            <a:graphicFrameLocks noChangeAspect="1"/>
          </p:cNvGraphicFramePr>
          <p:nvPr/>
        </p:nvGraphicFramePr>
        <p:xfrm>
          <a:off x="4387850" y="4781550"/>
          <a:ext cx="3706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1739880" imgH="406080" progId="Equation.DSMT4">
                  <p:embed/>
                </p:oleObj>
              </mc:Choice>
              <mc:Fallback>
                <p:oleObj name="Equation" r:id="rId5" imgW="1739880" imgH="40608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781550"/>
                        <a:ext cx="3706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35" name="Object 131"/>
          <p:cNvGraphicFramePr>
            <a:graphicFrameLocks noChangeAspect="1"/>
          </p:cNvGraphicFramePr>
          <p:nvPr/>
        </p:nvGraphicFramePr>
        <p:xfrm>
          <a:off x="4389438" y="5657850"/>
          <a:ext cx="3732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7" imgW="1752480" imgH="406080" progId="Equation.DSMT4">
                  <p:embed/>
                </p:oleObj>
              </mc:Choice>
              <mc:Fallback>
                <p:oleObj name="Equation" r:id="rId7" imgW="1752480" imgH="40608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657850"/>
                        <a:ext cx="37322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  <p:bldP spid="72713" grpId="0"/>
      <p:bldP spid="727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93004" y="1365246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3333FF"/>
                </a:solidFill>
                <a:ea typeface="楷体_GB2312" pitchFamily="49" charset="-122"/>
              </a:rPr>
              <a:t>（弄清楚串、并联关系。）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63142" y="260961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ea typeface="楷体_GB2312" pitchFamily="49" charset="-122"/>
              </a:rPr>
              <a:t>R</a:t>
            </a:r>
            <a:r>
              <a:rPr lang="en-US" altLang="zh-CN" dirty="0">
                <a:ea typeface="楷体_GB2312" pitchFamily="49" charset="-122"/>
              </a:rPr>
              <a:t> = 4∥(2+3∥6) = 2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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81025" y="167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19100" y="11620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</a:t>
            </a:r>
            <a:r>
              <a:rPr lang="zh-CN" altLang="en-US">
                <a:ea typeface="楷体_GB2312" pitchFamily="49" charset="-122"/>
              </a:rPr>
              <a:t>计算举例：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438650" y="203335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609600" y="39243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52333" name="AutoShape 109"/>
          <p:cNvSpPr>
            <a:spLocks noChangeArrowheads="1"/>
          </p:cNvSpPr>
          <p:nvPr/>
        </p:nvSpPr>
        <p:spPr bwMode="auto">
          <a:xfrm>
            <a:off x="4097338" y="5140325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2337" name="Text Box 113"/>
          <p:cNvSpPr txBox="1">
            <a:spLocks noChangeArrowheads="1"/>
          </p:cNvSpPr>
          <p:nvPr/>
        </p:nvSpPr>
        <p:spPr bwMode="auto">
          <a:xfrm>
            <a:off x="4229100" y="6243638"/>
            <a:ext cx="490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 = (40∥40+30∥30∥30) = 30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143000" y="1419225"/>
            <a:ext cx="2584450" cy="2295525"/>
            <a:chOff x="720" y="606"/>
            <a:chExt cx="1628" cy="1446"/>
          </a:xfrm>
        </p:grpSpPr>
        <p:sp>
          <p:nvSpPr>
            <p:cNvPr id="21568" name="Line 7"/>
            <p:cNvSpPr>
              <a:spLocks noChangeShapeType="1"/>
            </p:cNvSpPr>
            <p:nvPr/>
          </p:nvSpPr>
          <p:spPr bwMode="auto">
            <a:xfrm>
              <a:off x="1376" y="147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8"/>
            <p:cNvSpPr>
              <a:spLocks noChangeShapeType="1"/>
            </p:cNvSpPr>
            <p:nvPr/>
          </p:nvSpPr>
          <p:spPr bwMode="auto">
            <a:xfrm>
              <a:off x="992" y="88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Line 9"/>
            <p:cNvSpPr>
              <a:spLocks noChangeShapeType="1"/>
            </p:cNvSpPr>
            <p:nvPr/>
          </p:nvSpPr>
          <p:spPr bwMode="auto">
            <a:xfrm>
              <a:off x="1004" y="203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Line 10"/>
            <p:cNvSpPr>
              <a:spLocks noChangeShapeType="1"/>
            </p:cNvSpPr>
            <p:nvPr/>
          </p:nvSpPr>
          <p:spPr bwMode="auto">
            <a:xfrm>
              <a:off x="1376" y="88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12"/>
            <p:cNvSpPr>
              <a:spLocks noChangeShapeType="1"/>
            </p:cNvSpPr>
            <p:nvPr/>
          </p:nvSpPr>
          <p:spPr bwMode="auto">
            <a:xfrm>
              <a:off x="2336" y="88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Text Box 16"/>
            <p:cNvSpPr txBox="1">
              <a:spLocks noChangeArrowheads="1"/>
            </p:cNvSpPr>
            <p:nvPr/>
          </p:nvSpPr>
          <p:spPr bwMode="auto">
            <a:xfrm>
              <a:off x="1406" y="102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2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74" name="Text Box 17"/>
            <p:cNvSpPr txBox="1">
              <a:spLocks noChangeArrowheads="1"/>
            </p:cNvSpPr>
            <p:nvPr/>
          </p:nvSpPr>
          <p:spPr bwMode="auto">
            <a:xfrm>
              <a:off x="1718" y="60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4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75" name="Text Box 18"/>
            <p:cNvSpPr txBox="1">
              <a:spLocks noChangeArrowheads="1"/>
            </p:cNvSpPr>
            <p:nvPr/>
          </p:nvSpPr>
          <p:spPr bwMode="auto">
            <a:xfrm>
              <a:off x="1736" y="120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76" name="Text Box 19"/>
            <p:cNvSpPr txBox="1">
              <a:spLocks noChangeArrowheads="1"/>
            </p:cNvSpPr>
            <p:nvPr/>
          </p:nvSpPr>
          <p:spPr bwMode="auto">
            <a:xfrm>
              <a:off x="1406" y="16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6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77" name="Text Box 23"/>
            <p:cNvSpPr txBox="1">
              <a:spLocks noChangeArrowheads="1"/>
            </p:cNvSpPr>
            <p:nvPr/>
          </p:nvSpPr>
          <p:spPr bwMode="auto">
            <a:xfrm>
              <a:off x="762" y="157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1578" name="AutoShape 24"/>
            <p:cNvSpPr>
              <a:spLocks noChangeArrowheads="1"/>
            </p:cNvSpPr>
            <p:nvPr/>
          </p:nvSpPr>
          <p:spPr bwMode="auto">
            <a:xfrm>
              <a:off x="720" y="1410"/>
              <a:ext cx="384" cy="144"/>
            </a:xfrm>
            <a:prstGeom prst="notched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79" name="Rectangle 28"/>
            <p:cNvSpPr>
              <a:spLocks noChangeArrowheads="1"/>
            </p:cNvSpPr>
            <p:nvPr/>
          </p:nvSpPr>
          <p:spPr bwMode="auto">
            <a:xfrm>
              <a:off x="1742" y="8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80" name="Rectangle 29"/>
            <p:cNvSpPr>
              <a:spLocks noChangeArrowheads="1"/>
            </p:cNvSpPr>
            <p:nvPr/>
          </p:nvSpPr>
          <p:spPr bwMode="auto">
            <a:xfrm rot="5400000">
              <a:off x="1240" y="17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81" name="Rectangle 30"/>
            <p:cNvSpPr>
              <a:spLocks noChangeArrowheads="1"/>
            </p:cNvSpPr>
            <p:nvPr/>
          </p:nvSpPr>
          <p:spPr bwMode="auto">
            <a:xfrm rot="5400000">
              <a:off x="1247" y="11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82" name="Rectangle 31"/>
            <p:cNvSpPr>
              <a:spLocks noChangeArrowheads="1"/>
            </p:cNvSpPr>
            <p:nvPr/>
          </p:nvSpPr>
          <p:spPr bwMode="auto">
            <a:xfrm>
              <a:off x="1736" y="14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83" name="Oval 32"/>
            <p:cNvSpPr>
              <a:spLocks noChangeArrowheads="1"/>
            </p:cNvSpPr>
            <p:nvPr/>
          </p:nvSpPr>
          <p:spPr bwMode="auto">
            <a:xfrm>
              <a:off x="952" y="85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84" name="Oval 114"/>
            <p:cNvSpPr>
              <a:spLocks noChangeArrowheads="1"/>
            </p:cNvSpPr>
            <p:nvPr/>
          </p:nvSpPr>
          <p:spPr bwMode="auto">
            <a:xfrm>
              <a:off x="963" y="20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1066800" y="3819525"/>
            <a:ext cx="2781300" cy="2767013"/>
            <a:chOff x="672" y="2118"/>
            <a:chExt cx="1752" cy="1743"/>
          </a:xfrm>
        </p:grpSpPr>
        <p:sp>
          <p:nvSpPr>
            <p:cNvPr id="21542" name="Text Box 66"/>
            <p:cNvSpPr txBox="1">
              <a:spLocks noChangeArrowheads="1"/>
            </p:cNvSpPr>
            <p:nvPr/>
          </p:nvSpPr>
          <p:spPr bwMode="auto">
            <a:xfrm>
              <a:off x="1458" y="211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40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43" name="Line 67"/>
            <p:cNvSpPr>
              <a:spLocks noChangeShapeType="1"/>
            </p:cNvSpPr>
            <p:nvPr/>
          </p:nvSpPr>
          <p:spPr bwMode="auto">
            <a:xfrm>
              <a:off x="864" y="238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68"/>
            <p:cNvSpPr>
              <a:spLocks noChangeShapeType="1"/>
            </p:cNvSpPr>
            <p:nvPr/>
          </p:nvSpPr>
          <p:spPr bwMode="auto">
            <a:xfrm>
              <a:off x="876" y="35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69"/>
            <p:cNvSpPr>
              <a:spLocks noChangeShapeType="1"/>
            </p:cNvSpPr>
            <p:nvPr/>
          </p:nvSpPr>
          <p:spPr bwMode="auto">
            <a:xfrm>
              <a:off x="2196" y="238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Text Box 72"/>
            <p:cNvSpPr txBox="1">
              <a:spLocks noChangeArrowheads="1"/>
            </p:cNvSpPr>
            <p:nvPr/>
          </p:nvSpPr>
          <p:spPr bwMode="auto">
            <a:xfrm>
              <a:off x="1458" y="32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47" name="Line 73"/>
            <p:cNvSpPr>
              <a:spLocks noChangeShapeType="1"/>
            </p:cNvSpPr>
            <p:nvPr/>
          </p:nvSpPr>
          <p:spPr bwMode="auto">
            <a:xfrm flipH="1" flipV="1">
              <a:off x="1656" y="3012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74"/>
            <p:cNvSpPr>
              <a:spLocks noChangeShapeType="1"/>
            </p:cNvSpPr>
            <p:nvPr/>
          </p:nvSpPr>
          <p:spPr bwMode="auto">
            <a:xfrm>
              <a:off x="1032" y="2388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549" name="AutoShape 75"/>
            <p:cNvCxnSpPr>
              <a:cxnSpLocks noChangeShapeType="1"/>
              <a:stCxn id="21548" idx="1"/>
              <a:endCxn id="21547" idx="1"/>
            </p:cNvCxnSpPr>
            <p:nvPr/>
          </p:nvCxnSpPr>
          <p:spPr bwMode="auto">
            <a:xfrm rot="16200000" flipH="1">
              <a:off x="1566" y="2916"/>
              <a:ext cx="84" cy="9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0" name="Line 77"/>
            <p:cNvSpPr>
              <a:spLocks noChangeShapeType="1"/>
            </p:cNvSpPr>
            <p:nvPr/>
          </p:nvSpPr>
          <p:spPr bwMode="auto">
            <a:xfrm flipH="1">
              <a:off x="1032" y="2388"/>
              <a:ext cx="11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79"/>
            <p:cNvSpPr>
              <a:spLocks noChangeShapeType="1"/>
            </p:cNvSpPr>
            <p:nvPr/>
          </p:nvSpPr>
          <p:spPr bwMode="auto">
            <a:xfrm>
              <a:off x="2184" y="238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80"/>
            <p:cNvSpPr>
              <a:spLocks noChangeShapeType="1"/>
            </p:cNvSpPr>
            <p:nvPr/>
          </p:nvSpPr>
          <p:spPr bwMode="auto">
            <a:xfrm>
              <a:off x="2424" y="238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81"/>
            <p:cNvSpPr>
              <a:spLocks noChangeShapeType="1"/>
            </p:cNvSpPr>
            <p:nvPr/>
          </p:nvSpPr>
          <p:spPr bwMode="auto">
            <a:xfrm>
              <a:off x="1032" y="35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Line 82"/>
            <p:cNvSpPr>
              <a:spLocks noChangeShapeType="1"/>
            </p:cNvSpPr>
            <p:nvPr/>
          </p:nvSpPr>
          <p:spPr bwMode="auto">
            <a:xfrm>
              <a:off x="1032" y="38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Text Box 83"/>
            <p:cNvSpPr txBox="1">
              <a:spLocks noChangeArrowheads="1"/>
            </p:cNvSpPr>
            <p:nvPr/>
          </p:nvSpPr>
          <p:spPr bwMode="auto">
            <a:xfrm>
              <a:off x="1458" y="356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56" name="Text Box 84"/>
            <p:cNvSpPr txBox="1">
              <a:spLocks noChangeArrowheads="1"/>
            </p:cNvSpPr>
            <p:nvPr/>
          </p:nvSpPr>
          <p:spPr bwMode="auto">
            <a:xfrm rot="2668168">
              <a:off x="1292" y="2499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40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57" name="Text Box 85"/>
            <p:cNvSpPr txBox="1">
              <a:spLocks noChangeArrowheads="1"/>
            </p:cNvSpPr>
            <p:nvPr/>
          </p:nvSpPr>
          <p:spPr bwMode="auto">
            <a:xfrm rot="-2700000">
              <a:off x="1767" y="266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grpSp>
          <p:nvGrpSpPr>
            <p:cNvPr id="21558" name="Group 89"/>
            <p:cNvGrpSpPr>
              <a:grpSpLocks/>
            </p:cNvGrpSpPr>
            <p:nvPr/>
          </p:nvGrpSpPr>
          <p:grpSpPr bwMode="auto">
            <a:xfrm>
              <a:off x="672" y="2856"/>
              <a:ext cx="384" cy="440"/>
              <a:chOff x="816" y="1488"/>
              <a:chExt cx="384" cy="440"/>
            </a:xfrm>
          </p:grpSpPr>
          <p:sp>
            <p:nvSpPr>
              <p:cNvPr id="21566" name="Text Box 90"/>
              <p:cNvSpPr txBox="1">
                <a:spLocks noChangeArrowheads="1"/>
              </p:cNvSpPr>
              <p:nvPr/>
            </p:nvSpPr>
            <p:spPr bwMode="auto">
              <a:xfrm>
                <a:off x="864" y="1678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21567" name="AutoShape 91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384" cy="144"/>
              </a:xfrm>
              <a:prstGeom prst="notchedRightArrow">
                <a:avLst>
                  <a:gd name="adj1" fmla="val 50000"/>
                  <a:gd name="adj2" fmla="val 6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sz="20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1559" name="Rectangle 94"/>
            <p:cNvSpPr>
              <a:spLocks noChangeArrowheads="1"/>
            </p:cNvSpPr>
            <p:nvPr/>
          </p:nvSpPr>
          <p:spPr bwMode="auto">
            <a:xfrm rot="8100000">
              <a:off x="1726" y="26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0" name="Rectangle 95"/>
            <p:cNvSpPr>
              <a:spLocks noChangeArrowheads="1"/>
            </p:cNvSpPr>
            <p:nvPr/>
          </p:nvSpPr>
          <p:spPr bwMode="auto">
            <a:xfrm>
              <a:off x="1510" y="234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1" name="Rectangle 96"/>
            <p:cNvSpPr>
              <a:spLocks noChangeArrowheads="1"/>
            </p:cNvSpPr>
            <p:nvPr/>
          </p:nvSpPr>
          <p:spPr bwMode="auto">
            <a:xfrm>
              <a:off x="1498" y="37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2" name="Rectangle 97"/>
            <p:cNvSpPr>
              <a:spLocks noChangeArrowheads="1"/>
            </p:cNvSpPr>
            <p:nvPr/>
          </p:nvSpPr>
          <p:spPr bwMode="auto">
            <a:xfrm>
              <a:off x="1502" y="35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3" name="Rectangle 98"/>
            <p:cNvSpPr>
              <a:spLocks noChangeArrowheads="1"/>
            </p:cNvSpPr>
            <p:nvPr/>
          </p:nvSpPr>
          <p:spPr bwMode="auto">
            <a:xfrm rot="2700000">
              <a:off x="1219" y="26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4" name="Oval 116"/>
            <p:cNvSpPr>
              <a:spLocks noChangeArrowheads="1"/>
            </p:cNvSpPr>
            <p:nvPr/>
          </p:nvSpPr>
          <p:spPr bwMode="auto">
            <a:xfrm>
              <a:off x="823" y="23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65" name="Oval 117"/>
            <p:cNvSpPr>
              <a:spLocks noChangeArrowheads="1"/>
            </p:cNvSpPr>
            <p:nvPr/>
          </p:nvSpPr>
          <p:spPr bwMode="auto">
            <a:xfrm>
              <a:off x="838" y="351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5029200" y="3800475"/>
            <a:ext cx="3952875" cy="2292350"/>
            <a:chOff x="3168" y="2106"/>
            <a:chExt cx="2490" cy="1444"/>
          </a:xfrm>
        </p:grpSpPr>
        <p:sp>
          <p:nvSpPr>
            <p:cNvPr id="21518" name="Text Box 40"/>
            <p:cNvSpPr txBox="1">
              <a:spLocks noChangeArrowheads="1"/>
            </p:cNvSpPr>
            <p:nvPr/>
          </p:nvSpPr>
          <p:spPr bwMode="auto">
            <a:xfrm>
              <a:off x="3990" y="2106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40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19" name="Line 41"/>
            <p:cNvSpPr>
              <a:spLocks noChangeShapeType="1"/>
            </p:cNvSpPr>
            <p:nvPr/>
          </p:nvSpPr>
          <p:spPr bwMode="auto">
            <a:xfrm>
              <a:off x="3300" y="23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42"/>
            <p:cNvSpPr>
              <a:spLocks noChangeShapeType="1"/>
            </p:cNvSpPr>
            <p:nvPr/>
          </p:nvSpPr>
          <p:spPr bwMode="auto">
            <a:xfrm>
              <a:off x="3312" y="352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4632" y="237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44"/>
            <p:cNvSpPr>
              <a:spLocks noChangeShapeType="1"/>
            </p:cNvSpPr>
            <p:nvPr/>
          </p:nvSpPr>
          <p:spPr bwMode="auto">
            <a:xfrm flipH="1">
              <a:off x="3708" y="276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Text Box 47"/>
            <p:cNvSpPr txBox="1">
              <a:spLocks noChangeArrowheads="1"/>
            </p:cNvSpPr>
            <p:nvPr/>
          </p:nvSpPr>
          <p:spPr bwMode="auto">
            <a:xfrm>
              <a:off x="3990" y="250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40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24" name="Text Box 48"/>
            <p:cNvSpPr txBox="1">
              <a:spLocks noChangeArrowheads="1"/>
            </p:cNvSpPr>
            <p:nvPr/>
          </p:nvSpPr>
          <p:spPr bwMode="auto">
            <a:xfrm>
              <a:off x="4656" y="301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25" name="Line 49"/>
            <p:cNvSpPr>
              <a:spLocks noChangeShapeType="1"/>
            </p:cNvSpPr>
            <p:nvPr/>
          </p:nvSpPr>
          <p:spPr bwMode="auto">
            <a:xfrm flipV="1">
              <a:off x="3696" y="23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50"/>
            <p:cNvSpPr>
              <a:spLocks noChangeShapeType="1"/>
            </p:cNvSpPr>
            <p:nvPr/>
          </p:nvSpPr>
          <p:spPr bwMode="auto">
            <a:xfrm flipH="1">
              <a:off x="3864" y="2760"/>
              <a:ext cx="76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Text Box 52"/>
            <p:cNvSpPr txBox="1">
              <a:spLocks noChangeArrowheads="1"/>
            </p:cNvSpPr>
            <p:nvPr/>
          </p:nvSpPr>
          <p:spPr bwMode="auto">
            <a:xfrm rot="-2700000">
              <a:off x="3933" y="2919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21528" name="Line 54"/>
            <p:cNvSpPr>
              <a:spLocks noChangeShapeType="1"/>
            </p:cNvSpPr>
            <p:nvPr/>
          </p:nvSpPr>
          <p:spPr bwMode="auto">
            <a:xfrm>
              <a:off x="4632" y="27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55"/>
            <p:cNvSpPr>
              <a:spLocks noChangeShapeType="1"/>
            </p:cNvSpPr>
            <p:nvPr/>
          </p:nvSpPr>
          <p:spPr bwMode="auto">
            <a:xfrm>
              <a:off x="4632" y="35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56"/>
            <p:cNvSpPr>
              <a:spLocks noChangeShapeType="1"/>
            </p:cNvSpPr>
            <p:nvPr/>
          </p:nvSpPr>
          <p:spPr bwMode="auto">
            <a:xfrm>
              <a:off x="5196" y="276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Text Box 57"/>
            <p:cNvSpPr txBox="1">
              <a:spLocks noChangeArrowheads="1"/>
            </p:cNvSpPr>
            <p:nvPr/>
          </p:nvSpPr>
          <p:spPr bwMode="auto">
            <a:xfrm>
              <a:off x="5226" y="300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grpSp>
          <p:nvGrpSpPr>
            <p:cNvPr id="21532" name="Group 61"/>
            <p:cNvGrpSpPr>
              <a:grpSpLocks/>
            </p:cNvGrpSpPr>
            <p:nvPr/>
          </p:nvGrpSpPr>
          <p:grpSpPr bwMode="auto">
            <a:xfrm>
              <a:off x="3168" y="2844"/>
              <a:ext cx="384" cy="394"/>
              <a:chOff x="816" y="1488"/>
              <a:chExt cx="384" cy="394"/>
            </a:xfrm>
          </p:grpSpPr>
          <p:sp>
            <p:nvSpPr>
              <p:cNvPr id="21540" name="Text Box 62"/>
              <p:cNvSpPr txBox="1">
                <a:spLocks noChangeArrowheads="1"/>
              </p:cNvSpPr>
              <p:nvPr/>
            </p:nvSpPr>
            <p:spPr bwMode="auto">
              <a:xfrm>
                <a:off x="864" y="1632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21541" name="AutoShape 63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384" cy="144"/>
              </a:xfrm>
              <a:prstGeom prst="notchedRightArrow">
                <a:avLst>
                  <a:gd name="adj1" fmla="val 50000"/>
                  <a:gd name="adj2" fmla="val 6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sz="2000" b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1533" name="Rectangle 101"/>
            <p:cNvSpPr>
              <a:spLocks noChangeArrowheads="1"/>
            </p:cNvSpPr>
            <p:nvPr/>
          </p:nvSpPr>
          <p:spPr bwMode="auto">
            <a:xfrm>
              <a:off x="4042" y="233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4" name="Rectangle 102"/>
            <p:cNvSpPr>
              <a:spLocks noChangeArrowheads="1"/>
            </p:cNvSpPr>
            <p:nvPr/>
          </p:nvSpPr>
          <p:spPr bwMode="auto">
            <a:xfrm>
              <a:off x="4042" y="272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5" name="Rectangle 103"/>
            <p:cNvSpPr>
              <a:spLocks noChangeArrowheads="1"/>
            </p:cNvSpPr>
            <p:nvPr/>
          </p:nvSpPr>
          <p:spPr bwMode="auto">
            <a:xfrm rot="5400000">
              <a:off x="5060" y="310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6" name="Rectangle 104"/>
            <p:cNvSpPr>
              <a:spLocks noChangeArrowheads="1"/>
            </p:cNvSpPr>
            <p:nvPr/>
          </p:nvSpPr>
          <p:spPr bwMode="auto">
            <a:xfrm rot="5400000">
              <a:off x="4496" y="31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7" name="Rectangle 105"/>
            <p:cNvSpPr>
              <a:spLocks noChangeArrowheads="1"/>
            </p:cNvSpPr>
            <p:nvPr/>
          </p:nvSpPr>
          <p:spPr bwMode="auto">
            <a:xfrm rot="8100000">
              <a:off x="4116" y="30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 sz="20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8" name="Oval 118"/>
            <p:cNvSpPr>
              <a:spLocks noChangeArrowheads="1"/>
            </p:cNvSpPr>
            <p:nvPr/>
          </p:nvSpPr>
          <p:spPr bwMode="auto">
            <a:xfrm>
              <a:off x="3261" y="23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1539" name="Oval 119"/>
            <p:cNvSpPr>
              <a:spLocks noChangeArrowheads="1"/>
            </p:cNvSpPr>
            <p:nvPr/>
          </p:nvSpPr>
          <p:spPr bwMode="auto">
            <a:xfrm>
              <a:off x="3276" y="350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400050" y="623210"/>
            <a:ext cx="836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§</a:t>
            </a:r>
            <a:r>
              <a:rPr lang="en-US" altLang="zh-CN" sz="3600" dirty="0" smtClean="0">
                <a:solidFill>
                  <a:srgbClr val="000000"/>
                </a:solidFill>
                <a:ea typeface="楷体_GB2312" pitchFamily="49" charset="-122"/>
              </a:rPr>
              <a:t>2-3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电阻元件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的混联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9" grpId="0" autoUpdateAnimBg="0"/>
      <p:bldP spid="52228" grpId="0"/>
      <p:bldP spid="52249" grpId="0"/>
      <p:bldP spid="52259" grpId="0"/>
      <p:bldP spid="52316" grpId="0"/>
      <p:bldP spid="52333" grpId="0" animBg="1"/>
      <p:bldP spid="523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</TotalTime>
  <Words>3601</Words>
  <Application>Microsoft Office PowerPoint</Application>
  <PresentationFormat>全屏显示(4:3)</PresentationFormat>
  <Paragraphs>1204</Paragraphs>
  <Slides>48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250</cp:revision>
  <dcterms:created xsi:type="dcterms:W3CDTF">1998-03-18T01:58:34Z</dcterms:created>
  <dcterms:modified xsi:type="dcterms:W3CDTF">2016-09-08T03:37:51Z</dcterms:modified>
</cp:coreProperties>
</file>