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0"/>
  </p:notesMasterIdLst>
  <p:handoutMasterIdLst>
    <p:handoutMasterId r:id="rId51"/>
  </p:handoutMasterIdLst>
  <p:sldIdLst>
    <p:sldId id="306" r:id="rId2"/>
    <p:sldId id="339" r:id="rId3"/>
    <p:sldId id="340" r:id="rId4"/>
    <p:sldId id="341" r:id="rId5"/>
    <p:sldId id="342" r:id="rId6"/>
    <p:sldId id="343" r:id="rId7"/>
    <p:sldId id="344" r:id="rId8"/>
    <p:sldId id="349" r:id="rId9"/>
    <p:sldId id="346" r:id="rId10"/>
    <p:sldId id="347" r:id="rId11"/>
    <p:sldId id="348" r:id="rId12"/>
    <p:sldId id="350" r:id="rId13"/>
    <p:sldId id="351" r:id="rId14"/>
    <p:sldId id="352" r:id="rId15"/>
    <p:sldId id="353" r:id="rId16"/>
    <p:sldId id="354" r:id="rId17"/>
    <p:sldId id="355" r:id="rId18"/>
    <p:sldId id="356" r:id="rId19"/>
    <p:sldId id="357" r:id="rId20"/>
    <p:sldId id="358" r:id="rId21"/>
    <p:sldId id="359" r:id="rId22"/>
    <p:sldId id="360" r:id="rId23"/>
    <p:sldId id="362" r:id="rId24"/>
    <p:sldId id="363" r:id="rId25"/>
    <p:sldId id="294" r:id="rId26"/>
    <p:sldId id="327" r:id="rId27"/>
    <p:sldId id="297" r:id="rId28"/>
    <p:sldId id="298" r:id="rId29"/>
    <p:sldId id="301" r:id="rId30"/>
    <p:sldId id="257" r:id="rId31"/>
    <p:sldId id="302" r:id="rId32"/>
    <p:sldId id="364" r:id="rId33"/>
    <p:sldId id="262" r:id="rId34"/>
    <p:sldId id="307" r:id="rId35"/>
    <p:sldId id="308" r:id="rId36"/>
    <p:sldId id="310" r:id="rId37"/>
    <p:sldId id="265" r:id="rId38"/>
    <p:sldId id="337" r:id="rId39"/>
    <p:sldId id="336" r:id="rId40"/>
    <p:sldId id="269" r:id="rId41"/>
    <p:sldId id="328" r:id="rId42"/>
    <p:sldId id="329" r:id="rId43"/>
    <p:sldId id="326" r:id="rId44"/>
    <p:sldId id="332" r:id="rId45"/>
    <p:sldId id="333" r:id="rId46"/>
    <p:sldId id="330" r:id="rId47"/>
    <p:sldId id="331" r:id="rId48"/>
    <p:sldId id="276" r:id="rId4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00"/>
    <a:srgbClr val="FF0000"/>
    <a:srgbClr val="FFFFCC"/>
    <a:srgbClr val="00FF00"/>
    <a:srgbClr val="FF3300"/>
    <a:srgbClr val="66FF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79" autoAdjust="0"/>
    <p:restoredTop sz="94609" autoAdjust="0"/>
  </p:normalViewPr>
  <p:slideViewPr>
    <p:cSldViewPr snapToGrid="0">
      <p:cViewPr varScale="1">
        <p:scale>
          <a:sx n="71" d="100"/>
          <a:sy n="71" d="100"/>
        </p:scale>
        <p:origin x="-864" y="-102"/>
      </p:cViewPr>
      <p:guideLst>
        <p:guide orient="horz" pos="223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notesViewPr>
    <p:cSldViewPr snapToGrid="0">
      <p:cViewPr varScale="1">
        <p:scale>
          <a:sx n="57" d="100"/>
          <a:sy n="57" d="100"/>
        </p:scale>
        <p:origin x="-26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4.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A105AC-4C90-45AD-BA50-9B09473D223A}" type="datetimeFigureOut">
              <a:rPr lang="zh-CN" altLang="en-US" smtClean="0"/>
              <a:t>2016/9/19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D18703-C99C-45D0-86AD-0B726E258DD0}" type="slidenum">
              <a:rPr lang="zh-CN" altLang="en-US" smtClean="0"/>
              <a:t>‹#›</a:t>
            </a:fld>
            <a:endParaRPr lang="zh-CN" altLang="en-US"/>
          </a:p>
        </p:txBody>
      </p:sp>
    </p:spTree>
    <p:extLst>
      <p:ext uri="{BB962C8B-B14F-4D97-AF65-F5344CB8AC3E}">
        <p14:creationId xmlns:p14="http://schemas.microsoft.com/office/powerpoint/2010/main" val="4196535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747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47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747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DACA4CF-EAFC-41BF-BB3C-7E6F719FA930}" type="slidenum">
              <a:rPr lang="en-US" altLang="zh-CN"/>
              <a:pPr>
                <a:defRPr/>
              </a:pPr>
              <a:t>‹#›</a:t>
            </a:fld>
            <a:endParaRPr lang="en-US" altLang="zh-CN"/>
          </a:p>
        </p:txBody>
      </p:sp>
    </p:spTree>
    <p:extLst>
      <p:ext uri="{BB962C8B-B14F-4D97-AF65-F5344CB8AC3E}">
        <p14:creationId xmlns:p14="http://schemas.microsoft.com/office/powerpoint/2010/main" val="4280090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72454543"/>
      </p:ext>
    </p:extLst>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4036800"/>
      </p:ext>
    </p:extLst>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3341347"/>
      </p:ext>
    </p:extLst>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6430609"/>
      </p:ext>
    </p:extLst>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258887550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9174460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4902031"/>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7784438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504221"/>
      </p:ext>
    </p:extLst>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9092554"/>
      </p:ext>
    </p:extLst>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16092476"/>
      </p:ext>
    </p:extLst>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6" name="Text Box 8"/>
          <p:cNvSpPr txBox="1">
            <a:spLocks noChangeArrowheads="1"/>
          </p:cNvSpPr>
          <p:nvPr userDrawn="1"/>
        </p:nvSpPr>
        <p:spPr bwMode="auto">
          <a:xfrm>
            <a:off x="323850" y="44450"/>
            <a:ext cx="8569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dirty="0">
                <a:solidFill>
                  <a:srgbClr val="0000FF"/>
                </a:solidFill>
                <a:latin typeface="华文行楷" pitchFamily="2" charset="-122"/>
                <a:ea typeface="华文行楷" pitchFamily="2" charset="-122"/>
              </a:rPr>
              <a:t>第</a:t>
            </a:r>
            <a:r>
              <a:rPr lang="en-US" altLang="zh-CN" sz="1800" dirty="0">
                <a:solidFill>
                  <a:srgbClr val="0000FF"/>
                </a:solidFill>
                <a:latin typeface="华文行楷" pitchFamily="2" charset="-122"/>
                <a:ea typeface="华文行楷" pitchFamily="2" charset="-122"/>
              </a:rPr>
              <a:t>3</a:t>
            </a:r>
            <a:r>
              <a:rPr lang="zh-CN" altLang="en-US" sz="1800" dirty="0">
                <a:solidFill>
                  <a:srgbClr val="0000FF"/>
                </a:solidFill>
                <a:latin typeface="华文行楷" pitchFamily="2" charset="-122"/>
                <a:ea typeface="华文行楷" pitchFamily="2" charset="-122"/>
              </a:rPr>
              <a:t>章  </a:t>
            </a:r>
            <a:r>
              <a:rPr lang="zh-CN" altLang="en-US" sz="1800" dirty="0" smtClean="0">
                <a:solidFill>
                  <a:srgbClr val="0000FF"/>
                </a:solidFill>
                <a:latin typeface="华文行楷" pitchFamily="2" charset="-122"/>
                <a:ea typeface="华文行楷" pitchFamily="2" charset="-122"/>
              </a:rPr>
              <a:t>网络分析方法</a:t>
            </a:r>
            <a:endParaRPr lang="zh-CN" altLang="en-US" sz="1800" dirty="0">
              <a:solidFill>
                <a:srgbClr val="0000FF"/>
              </a:solidFill>
              <a:latin typeface="华文行楷" pitchFamily="2" charset="-122"/>
              <a:ea typeface="华文行楷" pitchFamily="2" charset="-122"/>
            </a:endParaRPr>
          </a:p>
        </p:txBody>
      </p:sp>
      <p:sp>
        <p:nvSpPr>
          <p:cNvPr id="17417" name="Line 9"/>
          <p:cNvSpPr>
            <a:spLocks noChangeShapeType="1"/>
          </p:cNvSpPr>
          <p:nvPr userDrawn="1"/>
        </p:nvSpPr>
        <p:spPr bwMode="auto">
          <a:xfrm>
            <a:off x="250825" y="404813"/>
            <a:ext cx="8637588" cy="0"/>
          </a:xfrm>
          <a:prstGeom prst="line">
            <a:avLst/>
          </a:prstGeom>
          <a:noFill/>
          <a:ln w="12700">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Lst>
  <p:transition>
    <p:random/>
  </p:transition>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4.wmf"/><Relationship Id="rId3" Type="http://schemas.openxmlformats.org/officeDocument/2006/relationships/oleObject" Target="../embeddings/oleObject7.bin"/><Relationship Id="rId7" Type="http://schemas.openxmlformats.org/officeDocument/2006/relationships/image" Target="../media/image8.wmf"/><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image" Target="../media/image7.wmf"/><Relationship Id="rId9"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4.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9.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oleObject" Target="../embeddings/oleObject26.bin"/><Relationship Id="rId4" Type="http://schemas.openxmlformats.org/officeDocument/2006/relationships/image" Target="../media/image23.wmf"/></Relationships>
</file>

<file path=ppt/slides/_rels/slide2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28.bin"/><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6.bin"/><Relationship Id="rId18" Type="http://schemas.openxmlformats.org/officeDocument/2006/relationships/image" Target="../media/image36.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3.wmf"/><Relationship Id="rId17" Type="http://schemas.openxmlformats.org/officeDocument/2006/relationships/oleObject" Target="../embeddings/oleObject38.bin"/><Relationship Id="rId2" Type="http://schemas.openxmlformats.org/officeDocument/2006/relationships/slideLayout" Target="../slideLayouts/slideLayout7.xml"/><Relationship Id="rId16" Type="http://schemas.openxmlformats.org/officeDocument/2006/relationships/image" Target="../media/image35.wmf"/><Relationship Id="rId1" Type="http://schemas.openxmlformats.org/officeDocument/2006/relationships/vmlDrawing" Target="../drawings/vmlDrawing11.vml"/><Relationship Id="rId6" Type="http://schemas.openxmlformats.org/officeDocument/2006/relationships/image" Target="../media/image30.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4.bin"/><Relationship Id="rId14" Type="http://schemas.openxmlformats.org/officeDocument/2006/relationships/image" Target="../media/image3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40.bin"/><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6.bin"/><Relationship Id="rId18" Type="http://schemas.openxmlformats.org/officeDocument/2006/relationships/image" Target="../media/image46.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3.wmf"/><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45.wmf"/><Relationship Id="rId1" Type="http://schemas.openxmlformats.org/officeDocument/2006/relationships/vmlDrawing" Target="../drawings/vmlDrawing13.vml"/><Relationship Id="rId6" Type="http://schemas.openxmlformats.org/officeDocument/2006/relationships/image" Target="../media/image40.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4.bin"/><Relationship Id="rId14" Type="http://schemas.openxmlformats.org/officeDocument/2006/relationships/image" Target="../media/image44.wmf"/></Relationships>
</file>

<file path=ppt/slides/_rels/slide45.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8.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2.bin"/></Relationships>
</file>

<file path=ppt/slides/_rels/slide46.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3.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7.bin"/><Relationship Id="rId14" Type="http://schemas.openxmlformats.org/officeDocument/2006/relationships/image" Target="../media/image57.wmf"/></Relationships>
</file>

<file path=ppt/slides/_rels/slide47.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2.wmf"/><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59.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438150" y="1695450"/>
            <a:ext cx="82677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0000"/>
              </a:lnSpc>
              <a:spcBef>
                <a:spcPct val="50000"/>
              </a:spcBef>
            </a:pPr>
            <a:r>
              <a:rPr lang="zh-CN" altLang="en-US" b="1">
                <a:solidFill>
                  <a:srgbClr val="000000"/>
                </a:solidFill>
                <a:ea typeface="楷体_GB2312" pitchFamily="49" charset="-122"/>
              </a:rPr>
              <a:t>目的：找出一般</a:t>
            </a:r>
            <a:r>
              <a:rPr lang="en-US" altLang="zh-CN" b="1">
                <a:solidFill>
                  <a:srgbClr val="000000"/>
                </a:solidFill>
                <a:ea typeface="楷体_GB2312" pitchFamily="49" charset="-122"/>
              </a:rPr>
              <a:t>(</a:t>
            </a:r>
            <a:r>
              <a:rPr lang="zh-CN" altLang="en-US" b="1">
                <a:solidFill>
                  <a:srgbClr val="000000"/>
                </a:solidFill>
                <a:ea typeface="楷体_GB2312" pitchFamily="49" charset="-122"/>
              </a:rPr>
              <a:t>对任何线性电路均适用</a:t>
            </a:r>
            <a:r>
              <a:rPr lang="en-US" altLang="zh-CN" b="1">
                <a:solidFill>
                  <a:srgbClr val="000000"/>
                </a:solidFill>
                <a:ea typeface="楷体_GB2312" pitchFamily="49" charset="-122"/>
              </a:rPr>
              <a:t>)</a:t>
            </a:r>
            <a:r>
              <a:rPr lang="zh-CN" altLang="en-US" b="1">
                <a:solidFill>
                  <a:srgbClr val="000000"/>
                </a:solidFill>
                <a:ea typeface="楷体_GB2312" pitchFamily="49" charset="-122"/>
              </a:rPr>
              <a:t>的求解线性网络的</a:t>
            </a:r>
          </a:p>
          <a:p>
            <a:pPr eaLnBrk="1" hangingPunct="1">
              <a:lnSpc>
                <a:spcPct val="80000"/>
              </a:lnSpc>
              <a:spcBef>
                <a:spcPct val="50000"/>
              </a:spcBef>
            </a:pPr>
            <a:r>
              <a:rPr lang="zh-CN" altLang="en-US" b="1">
                <a:solidFill>
                  <a:srgbClr val="000000"/>
                </a:solidFill>
                <a:ea typeface="楷体_GB2312" pitchFamily="49" charset="-122"/>
              </a:rPr>
              <a:t>            系统方法</a:t>
            </a:r>
            <a:r>
              <a:rPr lang="en-US" altLang="zh-CN" b="1">
                <a:solidFill>
                  <a:srgbClr val="000000"/>
                </a:solidFill>
                <a:ea typeface="楷体_GB2312" pitchFamily="49" charset="-122"/>
              </a:rPr>
              <a:t>(</a:t>
            </a:r>
            <a:r>
              <a:rPr lang="zh-CN" altLang="en-US" b="1">
                <a:solidFill>
                  <a:srgbClr val="0000FF"/>
                </a:solidFill>
                <a:ea typeface="楷体_GB2312" pitchFamily="49" charset="-122"/>
              </a:rPr>
              <a:t>易于计算机编程序求解</a:t>
            </a:r>
            <a:r>
              <a:rPr lang="en-US" altLang="zh-CN" b="1">
                <a:solidFill>
                  <a:srgbClr val="000000"/>
                </a:solidFill>
                <a:ea typeface="楷体_GB2312" pitchFamily="49" charset="-122"/>
              </a:rPr>
              <a:t>) </a:t>
            </a:r>
            <a:r>
              <a:rPr lang="zh-CN" altLang="en-US" b="1">
                <a:solidFill>
                  <a:srgbClr val="000000"/>
                </a:solidFill>
                <a:ea typeface="楷体_GB2312" pitchFamily="49" charset="-122"/>
              </a:rPr>
              <a:t>。</a:t>
            </a:r>
          </a:p>
        </p:txBody>
      </p:sp>
      <p:sp>
        <p:nvSpPr>
          <p:cNvPr id="54277" name="Text Box 5"/>
          <p:cNvSpPr txBox="1">
            <a:spLocks noChangeArrowheads="1"/>
          </p:cNvSpPr>
          <p:nvPr/>
        </p:nvSpPr>
        <p:spPr bwMode="auto">
          <a:xfrm>
            <a:off x="465138" y="2684463"/>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应用：主要用于复杂的线性电路的求解。</a:t>
            </a:r>
          </a:p>
        </p:txBody>
      </p:sp>
      <p:sp>
        <p:nvSpPr>
          <p:cNvPr id="54278" name="Text Box 6"/>
          <p:cNvSpPr txBox="1">
            <a:spLocks noChangeArrowheads="1"/>
          </p:cNvSpPr>
          <p:nvPr/>
        </p:nvSpPr>
        <p:spPr bwMode="auto">
          <a:xfrm>
            <a:off x="519113" y="4979988"/>
            <a:ext cx="83820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b="1" dirty="0">
                <a:solidFill>
                  <a:srgbClr val="000000"/>
                </a:solidFill>
                <a:ea typeface="楷体_GB2312" pitchFamily="49" charset="-122"/>
              </a:rPr>
              <a:t>        </a:t>
            </a:r>
            <a:r>
              <a:rPr lang="zh-CN" altLang="en-US" b="1" dirty="0">
                <a:solidFill>
                  <a:srgbClr val="000000"/>
                </a:solidFill>
                <a:ea typeface="楷体_GB2312" pitchFamily="49" charset="-122"/>
              </a:rPr>
              <a:t>复杂电路的分析法就是根据</a:t>
            </a:r>
            <a:r>
              <a:rPr lang="en-US" altLang="zh-CN" b="1" dirty="0">
                <a:solidFill>
                  <a:srgbClr val="000000"/>
                </a:solidFill>
                <a:ea typeface="楷体_GB2312" pitchFamily="49" charset="-122"/>
              </a:rPr>
              <a:t>KCL</a:t>
            </a:r>
            <a:r>
              <a:rPr lang="zh-CN" altLang="en-US" b="1" dirty="0">
                <a:solidFill>
                  <a:srgbClr val="000000"/>
                </a:solidFill>
                <a:ea typeface="楷体_GB2312" pitchFamily="49" charset="-122"/>
              </a:rPr>
              <a:t>、</a:t>
            </a:r>
            <a:r>
              <a:rPr lang="en-US" altLang="zh-CN" b="1" dirty="0">
                <a:solidFill>
                  <a:srgbClr val="000000"/>
                </a:solidFill>
                <a:ea typeface="楷体_GB2312" pitchFamily="49" charset="-122"/>
              </a:rPr>
              <a:t>KVL</a:t>
            </a:r>
            <a:r>
              <a:rPr lang="zh-CN" altLang="en-US" b="1" dirty="0">
                <a:solidFill>
                  <a:srgbClr val="000000"/>
                </a:solidFill>
                <a:ea typeface="楷体_GB2312" pitchFamily="49" charset="-122"/>
              </a:rPr>
              <a:t>及元件电压和电流关系列方程、解方程。根据列方程时所选变量的不同可分为</a:t>
            </a:r>
            <a:r>
              <a:rPr lang="zh-CN" altLang="en-US" b="1" dirty="0">
                <a:solidFill>
                  <a:srgbClr val="0000FF"/>
                </a:solidFill>
                <a:ea typeface="楷体_GB2312" pitchFamily="49" charset="-122"/>
              </a:rPr>
              <a:t>支路电流法</a:t>
            </a:r>
            <a:r>
              <a:rPr lang="zh-CN" altLang="en-US" b="1" dirty="0" smtClean="0">
                <a:solidFill>
                  <a:srgbClr val="000000"/>
                </a:solidFill>
                <a:ea typeface="楷体_GB2312" pitchFamily="49" charset="-122"/>
              </a:rPr>
              <a:t>、</a:t>
            </a:r>
            <a:r>
              <a:rPr lang="zh-CN" altLang="en-US" b="1" dirty="0" smtClean="0">
                <a:solidFill>
                  <a:srgbClr val="0000FF"/>
                </a:solidFill>
                <a:ea typeface="楷体_GB2312" pitchFamily="49" charset="-122"/>
              </a:rPr>
              <a:t>回路电流</a:t>
            </a:r>
            <a:r>
              <a:rPr lang="zh-CN" altLang="en-US" b="1" dirty="0">
                <a:solidFill>
                  <a:srgbClr val="0000FF"/>
                </a:solidFill>
                <a:ea typeface="楷体_GB2312" pitchFamily="49" charset="-122"/>
              </a:rPr>
              <a:t>法</a:t>
            </a:r>
            <a:r>
              <a:rPr lang="zh-CN" altLang="en-US" b="1" dirty="0">
                <a:solidFill>
                  <a:srgbClr val="000000"/>
                </a:solidFill>
                <a:ea typeface="楷体_GB2312" pitchFamily="49" charset="-122"/>
              </a:rPr>
              <a:t>和</a:t>
            </a:r>
            <a:r>
              <a:rPr lang="zh-CN" altLang="en-US" b="1" dirty="0">
                <a:solidFill>
                  <a:srgbClr val="0000FF"/>
                </a:solidFill>
                <a:ea typeface="楷体_GB2312" pitchFamily="49" charset="-122"/>
              </a:rPr>
              <a:t>节点电压法</a:t>
            </a:r>
            <a:r>
              <a:rPr lang="zh-CN" altLang="en-US" b="1" dirty="0">
                <a:solidFill>
                  <a:srgbClr val="000000"/>
                </a:solidFill>
                <a:ea typeface="楷体_GB2312" pitchFamily="49" charset="-122"/>
              </a:rPr>
              <a:t>。</a:t>
            </a:r>
          </a:p>
        </p:txBody>
      </p:sp>
      <p:sp>
        <p:nvSpPr>
          <p:cNvPr id="54280" name="Text Box 8"/>
          <p:cNvSpPr txBox="1">
            <a:spLocks noChangeArrowheads="1"/>
          </p:cNvSpPr>
          <p:nvPr/>
        </p:nvSpPr>
        <p:spPr bwMode="auto">
          <a:xfrm>
            <a:off x="1249363" y="405447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电路性质</a:t>
            </a:r>
          </a:p>
        </p:txBody>
      </p:sp>
      <p:sp>
        <p:nvSpPr>
          <p:cNvPr id="54281" name="Text Box 9"/>
          <p:cNvSpPr txBox="1">
            <a:spLocks noChangeArrowheads="1"/>
          </p:cNvSpPr>
          <p:nvPr/>
        </p:nvSpPr>
        <p:spPr bwMode="auto">
          <a:xfrm>
            <a:off x="2773363" y="3597275"/>
            <a:ext cx="4019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元件特性</a:t>
            </a:r>
            <a:r>
              <a:rPr lang="en-US" altLang="zh-CN" b="1">
                <a:solidFill>
                  <a:srgbClr val="0000FF"/>
                </a:solidFill>
                <a:ea typeface="楷体_GB2312" pitchFamily="49" charset="-122"/>
              </a:rPr>
              <a:t>(</a:t>
            </a:r>
            <a:r>
              <a:rPr lang="zh-CN" altLang="en-US" b="1">
                <a:solidFill>
                  <a:srgbClr val="0000FF"/>
                </a:solidFill>
                <a:ea typeface="楷体_GB2312" pitchFamily="49" charset="-122"/>
              </a:rPr>
              <a:t>约束</a:t>
            </a:r>
            <a:r>
              <a:rPr lang="en-US" altLang="zh-CN" b="1">
                <a:solidFill>
                  <a:srgbClr val="0000FF"/>
                </a:solidFill>
                <a:ea typeface="楷体_GB2312" pitchFamily="49" charset="-122"/>
              </a:rPr>
              <a:t>)</a:t>
            </a:r>
          </a:p>
          <a:p>
            <a:pPr eaLnBrk="1" hangingPunct="1"/>
            <a:r>
              <a:rPr lang="en-US" altLang="zh-CN" b="1">
                <a:solidFill>
                  <a:srgbClr val="000000"/>
                </a:solidFill>
                <a:ea typeface="楷体_GB2312" pitchFamily="49" charset="-122"/>
              </a:rPr>
              <a:t>   (</a:t>
            </a:r>
            <a:r>
              <a:rPr lang="zh-CN" altLang="en-US" b="1">
                <a:solidFill>
                  <a:srgbClr val="000000"/>
                </a:solidFill>
                <a:ea typeface="楷体_GB2312" pitchFamily="49" charset="-122"/>
              </a:rPr>
              <a:t>对电阻电路，即欧姆定律</a:t>
            </a:r>
            <a:r>
              <a:rPr lang="en-US" altLang="zh-CN" b="1">
                <a:solidFill>
                  <a:srgbClr val="000000"/>
                </a:solidFill>
                <a:ea typeface="楷体_GB2312" pitchFamily="49" charset="-122"/>
              </a:rPr>
              <a:t>)</a:t>
            </a:r>
          </a:p>
        </p:txBody>
      </p:sp>
      <p:sp>
        <p:nvSpPr>
          <p:cNvPr id="54282" name="Text Box 10"/>
          <p:cNvSpPr txBox="1">
            <a:spLocks noChangeArrowheads="1"/>
          </p:cNvSpPr>
          <p:nvPr/>
        </p:nvSpPr>
        <p:spPr bwMode="auto">
          <a:xfrm>
            <a:off x="2773363" y="4435475"/>
            <a:ext cx="294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FF"/>
                </a:solidFill>
                <a:ea typeface="楷体_GB2312" pitchFamily="49" charset="-122"/>
              </a:rPr>
              <a:t>KCL</a:t>
            </a:r>
            <a:r>
              <a:rPr lang="zh-CN" altLang="en-US" b="1">
                <a:solidFill>
                  <a:srgbClr val="0000FF"/>
                </a:solidFill>
                <a:ea typeface="楷体_GB2312" pitchFamily="49" charset="-122"/>
              </a:rPr>
              <a:t>，</a:t>
            </a:r>
            <a:r>
              <a:rPr lang="en-US" altLang="zh-CN" b="1">
                <a:solidFill>
                  <a:srgbClr val="0000FF"/>
                </a:solidFill>
                <a:ea typeface="楷体_GB2312" pitchFamily="49" charset="-122"/>
              </a:rPr>
              <a:t>KVL</a:t>
            </a:r>
          </a:p>
        </p:txBody>
      </p:sp>
      <p:sp>
        <p:nvSpPr>
          <p:cNvPr id="54283" name="Rectangle 11"/>
          <p:cNvSpPr>
            <a:spLocks noChangeArrowheads="1"/>
          </p:cNvSpPr>
          <p:nvPr/>
        </p:nvSpPr>
        <p:spPr bwMode="auto">
          <a:xfrm>
            <a:off x="7097713" y="405447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000000"/>
                </a:solidFill>
                <a:ea typeface="楷体_GB2312" pitchFamily="49" charset="-122"/>
              </a:rPr>
              <a:t>相互独立</a:t>
            </a:r>
          </a:p>
        </p:txBody>
      </p:sp>
      <p:sp>
        <p:nvSpPr>
          <p:cNvPr id="54284" name="AutoShape 12"/>
          <p:cNvSpPr>
            <a:spLocks/>
          </p:cNvSpPr>
          <p:nvPr/>
        </p:nvSpPr>
        <p:spPr bwMode="auto">
          <a:xfrm>
            <a:off x="2544763" y="3749675"/>
            <a:ext cx="228600" cy="1066800"/>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54285" name="AutoShape 13"/>
          <p:cNvSpPr>
            <a:spLocks/>
          </p:cNvSpPr>
          <p:nvPr/>
        </p:nvSpPr>
        <p:spPr bwMode="auto">
          <a:xfrm>
            <a:off x="6659563" y="3749675"/>
            <a:ext cx="228600" cy="1066800"/>
          </a:xfrm>
          <a:prstGeom prst="righ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54287" name="Text Box 15"/>
          <p:cNvSpPr txBox="1">
            <a:spLocks noChangeArrowheads="1"/>
          </p:cNvSpPr>
          <p:nvPr/>
        </p:nvSpPr>
        <p:spPr bwMode="auto">
          <a:xfrm>
            <a:off x="481013" y="3273425"/>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基础：</a:t>
            </a:r>
          </a:p>
        </p:txBody>
      </p:sp>
      <p:sp>
        <p:nvSpPr>
          <p:cNvPr id="54289" name="Text Box 17" descr="蓝色砂纸"/>
          <p:cNvSpPr txBox="1">
            <a:spLocks noChangeArrowheads="1"/>
          </p:cNvSpPr>
          <p:nvPr/>
        </p:nvSpPr>
        <p:spPr bwMode="auto">
          <a:xfrm>
            <a:off x="495300" y="806450"/>
            <a:ext cx="8059738" cy="641350"/>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600" b="1">
                <a:solidFill>
                  <a:srgbClr val="000000"/>
                </a:solidFill>
                <a:ea typeface="楷体_GB2312" pitchFamily="49" charset="-122"/>
              </a:rPr>
              <a:t>第三章  线性网络的分析方法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89"/>
                                        </p:tgtEl>
                                        <p:attrNameLst>
                                          <p:attrName>style.visibility</p:attrName>
                                        </p:attrNameLst>
                                      </p:cBhvr>
                                      <p:to>
                                        <p:strVal val="visible"/>
                                      </p:to>
                                    </p:set>
                                    <p:anim calcmode="lin" valueType="num">
                                      <p:cBhvr additive="base">
                                        <p:cTn id="7" dur="500" fill="hold"/>
                                        <p:tgtEl>
                                          <p:spTgt spid="54289"/>
                                        </p:tgtEl>
                                        <p:attrNameLst>
                                          <p:attrName>ppt_x</p:attrName>
                                        </p:attrNameLst>
                                      </p:cBhvr>
                                      <p:tavLst>
                                        <p:tav tm="0">
                                          <p:val>
                                            <p:strVal val="0-#ppt_w/2"/>
                                          </p:val>
                                        </p:tav>
                                        <p:tav tm="100000">
                                          <p:val>
                                            <p:strVal val="#ppt_x"/>
                                          </p:val>
                                        </p:tav>
                                      </p:tavLst>
                                    </p:anim>
                                    <p:anim calcmode="lin" valueType="num">
                                      <p:cBhvr additive="base">
                                        <p:cTn id="8" dur="500" fill="hold"/>
                                        <p:tgtEl>
                                          <p:spTgt spid="542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2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8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28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28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iterate type="lt">
                                    <p:tmPct val="100000"/>
                                  </p:iterate>
                                  <p:childTnLst>
                                    <p:set>
                                      <p:cBhvr>
                                        <p:cTn id="44" dur="1" fill="hold">
                                          <p:stCondLst>
                                            <p:cond delay="0"/>
                                          </p:stCondLst>
                                        </p:cTn>
                                        <p:tgtEl>
                                          <p:spTgt spid="54278"/>
                                        </p:tgtEl>
                                        <p:attrNameLst>
                                          <p:attrName>style.visibility</p:attrName>
                                        </p:attrNameLst>
                                      </p:cBhvr>
                                      <p:to>
                                        <p:strVal val="visible"/>
                                      </p:to>
                                    </p:set>
                                    <p:animEffect transition="in" filter="slide(fromBottom)">
                                      <p:cBhvr>
                                        <p:cTn id="45" dur="75"/>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7" grpId="0"/>
      <p:bldP spid="54278" grpId="0" autoUpdateAnimBg="0"/>
      <p:bldP spid="54280" grpId="0"/>
      <p:bldP spid="54281" grpId="0"/>
      <p:bldP spid="54282" grpId="0"/>
      <p:bldP spid="54283" grpId="0"/>
      <p:bldP spid="54284" grpId="0" animBg="1"/>
      <p:bldP spid="54285" grpId="0" animBg="1"/>
      <p:bldP spid="54287" grpId="0"/>
      <p:bldP spid="5428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41" name="Object 2"/>
          <p:cNvGraphicFramePr>
            <a:graphicFrameLocks noChangeAspect="1"/>
          </p:cNvGraphicFramePr>
          <p:nvPr/>
        </p:nvGraphicFramePr>
        <p:xfrm>
          <a:off x="498475" y="2355850"/>
          <a:ext cx="630238" cy="952500"/>
        </p:xfrm>
        <a:graphic>
          <a:graphicData uri="http://schemas.openxmlformats.org/presentationml/2006/ole">
            <mc:AlternateContent xmlns:mc="http://schemas.openxmlformats.org/markup-compatibility/2006">
              <mc:Choice xmlns:v="urn:schemas-microsoft-com:vml" Requires="v">
                <p:oleObj spid="_x0000_s8251" name="剪辑" r:id="rId3" imgW="1857600" imgH="3995640" progId="">
                  <p:embed/>
                </p:oleObj>
              </mc:Choice>
              <mc:Fallback>
                <p:oleObj name="剪辑" r:id="rId3" imgW="1857600" imgH="39956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2355850"/>
                        <a:ext cx="630238" cy="952500"/>
                      </a:xfrm>
                      <a:prstGeom prst="rect">
                        <a:avLst/>
                      </a:prstGeom>
                      <a:solidFill>
                        <a:srgbClr val="FFCCFF"/>
                      </a:solidFill>
                      <a:ln>
                        <a:noFill/>
                      </a:ln>
                      <a:extLst>
                        <a:ext uri="{91240B29-F687-4F45-9708-019B960494DF}">
                          <a14:hiddenLine xmlns:a14="http://schemas.microsoft.com/office/drawing/2010/main" w="9525">
                            <a:solidFill>
                              <a:srgbClr val="33CC33"/>
                            </a:solidFill>
                            <a:miter lim="800000"/>
                            <a:headEnd/>
                            <a:tailEnd/>
                          </a14:hiddenLine>
                        </a:ext>
                      </a:extLst>
                    </p:spPr>
                  </p:pic>
                </p:oleObj>
              </mc:Fallback>
            </mc:AlternateContent>
          </a:graphicData>
        </a:graphic>
      </p:graphicFrame>
      <p:grpSp>
        <p:nvGrpSpPr>
          <p:cNvPr id="2" name="Group 10"/>
          <p:cNvGrpSpPr>
            <a:grpSpLocks/>
          </p:cNvGrpSpPr>
          <p:nvPr/>
        </p:nvGrpSpPr>
        <p:grpSpPr bwMode="auto">
          <a:xfrm>
            <a:off x="2066925" y="2055813"/>
            <a:ext cx="1863725" cy="2082800"/>
            <a:chOff x="1417" y="999"/>
            <a:chExt cx="1174" cy="1312"/>
          </a:xfrm>
        </p:grpSpPr>
        <p:sp>
          <p:nvSpPr>
            <p:cNvPr id="8238" name="Oval 11"/>
            <p:cNvSpPr>
              <a:spLocks noChangeArrowheads="1"/>
            </p:cNvSpPr>
            <p:nvPr/>
          </p:nvSpPr>
          <p:spPr bwMode="auto">
            <a:xfrm>
              <a:off x="1753" y="999"/>
              <a:ext cx="433" cy="1238"/>
            </a:xfrm>
            <a:prstGeom prst="ellipse">
              <a:avLst/>
            </a:prstGeom>
            <a:solidFill>
              <a:srgbClr val="FFFFCC"/>
            </a:solidFill>
            <a:ln w="9525">
              <a:solidFill>
                <a:schemeClr val="tx1"/>
              </a:solidFill>
              <a:round/>
              <a:headEnd/>
              <a:tailEnd/>
            </a:ln>
          </p:spPr>
          <p:txBody>
            <a:bodyPr wrap="none" anchor="ctr"/>
            <a:lstStyle/>
            <a:p>
              <a:endParaRPr lang="zh-CN" altLang="en-US">
                <a:ea typeface="楷体_GB2312" pitchFamily="49" charset="-122"/>
              </a:endParaRPr>
            </a:p>
          </p:txBody>
        </p:sp>
        <p:sp>
          <p:nvSpPr>
            <p:cNvPr id="8239" name="Line 12"/>
            <p:cNvSpPr>
              <a:spLocks noChangeShapeType="1"/>
            </p:cNvSpPr>
            <p:nvPr/>
          </p:nvSpPr>
          <p:spPr bwMode="auto">
            <a:xfrm>
              <a:off x="1417" y="1409"/>
              <a:ext cx="1174"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0" name="Line 13"/>
            <p:cNvSpPr>
              <a:spLocks noChangeShapeType="1"/>
            </p:cNvSpPr>
            <p:nvPr/>
          </p:nvSpPr>
          <p:spPr bwMode="auto">
            <a:xfrm>
              <a:off x="1417" y="1987"/>
              <a:ext cx="1174"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1" name="Line 14"/>
            <p:cNvSpPr>
              <a:spLocks noChangeShapeType="1"/>
            </p:cNvSpPr>
            <p:nvPr/>
          </p:nvSpPr>
          <p:spPr bwMode="auto">
            <a:xfrm>
              <a:off x="1965" y="1409"/>
              <a:ext cx="0" cy="578"/>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2" name="Line 15"/>
            <p:cNvSpPr>
              <a:spLocks noChangeShapeType="1"/>
            </p:cNvSpPr>
            <p:nvPr/>
          </p:nvSpPr>
          <p:spPr bwMode="auto">
            <a:xfrm>
              <a:off x="2591" y="1409"/>
              <a:ext cx="0" cy="5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 name="Line 16"/>
            <p:cNvSpPr>
              <a:spLocks noChangeShapeType="1"/>
            </p:cNvSpPr>
            <p:nvPr/>
          </p:nvSpPr>
          <p:spPr bwMode="auto">
            <a:xfrm>
              <a:off x="1417" y="1409"/>
              <a:ext cx="0" cy="5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4" name="Text Box 17"/>
            <p:cNvSpPr txBox="1">
              <a:spLocks noChangeArrowheads="1"/>
            </p:cNvSpPr>
            <p:nvPr/>
          </p:nvSpPr>
          <p:spPr bwMode="auto">
            <a:xfrm>
              <a:off x="1585" y="11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a:t>
              </a:r>
            </a:p>
          </p:txBody>
        </p:sp>
        <p:sp>
          <p:nvSpPr>
            <p:cNvPr id="8245" name="Text Box 18"/>
            <p:cNvSpPr txBox="1">
              <a:spLocks noChangeArrowheads="1"/>
            </p:cNvSpPr>
            <p:nvPr/>
          </p:nvSpPr>
          <p:spPr bwMode="auto">
            <a:xfrm>
              <a:off x="1585" y="202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2</a:t>
              </a:r>
            </a:p>
          </p:txBody>
        </p:sp>
        <p:sp>
          <p:nvSpPr>
            <p:cNvPr id="8246" name="Text Box 19"/>
            <p:cNvSpPr txBox="1">
              <a:spLocks noChangeArrowheads="1"/>
            </p:cNvSpPr>
            <p:nvPr/>
          </p:nvSpPr>
          <p:spPr bwMode="auto">
            <a:xfrm>
              <a:off x="2304" y="11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3</a:t>
              </a:r>
            </a:p>
          </p:txBody>
        </p:sp>
        <p:sp>
          <p:nvSpPr>
            <p:cNvPr id="8247" name="Text Box 20"/>
            <p:cNvSpPr txBox="1">
              <a:spLocks noChangeArrowheads="1"/>
            </p:cNvSpPr>
            <p:nvPr/>
          </p:nvSpPr>
          <p:spPr bwMode="auto">
            <a:xfrm>
              <a:off x="2246" y="202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4</a:t>
              </a:r>
            </a:p>
          </p:txBody>
        </p:sp>
      </p:grpSp>
      <p:grpSp>
        <p:nvGrpSpPr>
          <p:cNvPr id="3" name="Group 24"/>
          <p:cNvGrpSpPr>
            <a:grpSpLocks/>
          </p:cNvGrpSpPr>
          <p:nvPr/>
        </p:nvGrpSpPr>
        <p:grpSpPr bwMode="auto">
          <a:xfrm>
            <a:off x="3440113" y="4138613"/>
            <a:ext cx="668337" cy="546100"/>
            <a:chOff x="2186" y="2600"/>
            <a:chExt cx="221" cy="165"/>
          </a:xfrm>
        </p:grpSpPr>
        <p:sp>
          <p:nvSpPr>
            <p:cNvPr id="8236" name="Line 25"/>
            <p:cNvSpPr>
              <a:spLocks noChangeShapeType="1"/>
            </p:cNvSpPr>
            <p:nvPr/>
          </p:nvSpPr>
          <p:spPr bwMode="auto">
            <a:xfrm flipH="1">
              <a:off x="2186" y="2600"/>
              <a:ext cx="221" cy="16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7" name="Line 26"/>
            <p:cNvSpPr>
              <a:spLocks noChangeShapeType="1"/>
            </p:cNvSpPr>
            <p:nvPr/>
          </p:nvSpPr>
          <p:spPr bwMode="auto">
            <a:xfrm>
              <a:off x="2186" y="2600"/>
              <a:ext cx="221" cy="16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63"/>
          <p:cNvGrpSpPr>
            <a:grpSpLocks/>
          </p:cNvGrpSpPr>
          <p:nvPr/>
        </p:nvGrpSpPr>
        <p:grpSpPr bwMode="auto">
          <a:xfrm>
            <a:off x="1171575" y="4138613"/>
            <a:ext cx="3678238" cy="469900"/>
            <a:chOff x="890" y="2122"/>
            <a:chExt cx="2317" cy="296"/>
          </a:xfrm>
        </p:grpSpPr>
        <p:sp>
          <p:nvSpPr>
            <p:cNvPr id="8234" name="Text Box 22"/>
            <p:cNvSpPr txBox="1">
              <a:spLocks noChangeArrowheads="1"/>
            </p:cNvSpPr>
            <p:nvPr/>
          </p:nvSpPr>
          <p:spPr bwMode="auto">
            <a:xfrm>
              <a:off x="890" y="2130"/>
              <a:ext cx="1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a:t>
              </a:r>
              <a:r>
                <a:rPr lang="zh-CN" altLang="en-US">
                  <a:ea typeface="楷体_GB2312" pitchFamily="49" charset="-122"/>
                </a:rPr>
                <a:t>，</a:t>
              </a:r>
              <a:r>
                <a:rPr lang="en-US" altLang="zh-CN">
                  <a:ea typeface="楷体_GB2312" pitchFamily="49" charset="-122"/>
                </a:rPr>
                <a:t>2</a:t>
              </a:r>
              <a:r>
                <a:rPr lang="zh-CN" altLang="en-US">
                  <a:ea typeface="楷体_GB2312" pitchFamily="49" charset="-122"/>
                </a:rPr>
                <a:t>，</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4} </a:t>
              </a:r>
            </a:p>
          </p:txBody>
        </p:sp>
        <p:sp>
          <p:nvSpPr>
            <p:cNvPr id="8235" name="Text Box 27"/>
            <p:cNvSpPr txBox="1">
              <a:spLocks noChangeArrowheads="1"/>
            </p:cNvSpPr>
            <p:nvPr/>
          </p:nvSpPr>
          <p:spPr bwMode="auto">
            <a:xfrm>
              <a:off x="2261" y="2122"/>
              <a:ext cx="9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割集</a:t>
              </a:r>
              <a:r>
                <a:rPr lang="en-US" altLang="zh-CN" b="1">
                  <a:ea typeface="楷体_GB2312" pitchFamily="49" charset="-122"/>
                </a:rPr>
                <a:t>?</a:t>
              </a:r>
            </a:p>
          </p:txBody>
        </p:sp>
      </p:grpSp>
      <p:grpSp>
        <p:nvGrpSpPr>
          <p:cNvPr id="5" name="Group 28"/>
          <p:cNvGrpSpPr>
            <a:grpSpLocks/>
          </p:cNvGrpSpPr>
          <p:nvPr/>
        </p:nvGrpSpPr>
        <p:grpSpPr bwMode="auto">
          <a:xfrm>
            <a:off x="5732463" y="2778125"/>
            <a:ext cx="1733550" cy="974725"/>
            <a:chOff x="3763" y="1409"/>
            <a:chExt cx="1092" cy="614"/>
          </a:xfrm>
        </p:grpSpPr>
        <p:sp>
          <p:nvSpPr>
            <p:cNvPr id="8231" name="Line 29"/>
            <p:cNvSpPr>
              <a:spLocks noChangeShapeType="1"/>
            </p:cNvSpPr>
            <p:nvPr/>
          </p:nvSpPr>
          <p:spPr bwMode="auto">
            <a:xfrm>
              <a:off x="3763" y="1409"/>
              <a:ext cx="0" cy="614"/>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2" name="Line 30"/>
            <p:cNvSpPr>
              <a:spLocks noChangeShapeType="1"/>
            </p:cNvSpPr>
            <p:nvPr/>
          </p:nvSpPr>
          <p:spPr bwMode="auto">
            <a:xfrm>
              <a:off x="4305" y="1409"/>
              <a:ext cx="0" cy="614"/>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3" name="Line 31"/>
            <p:cNvSpPr>
              <a:spLocks noChangeShapeType="1"/>
            </p:cNvSpPr>
            <p:nvPr/>
          </p:nvSpPr>
          <p:spPr bwMode="auto">
            <a:xfrm>
              <a:off x="4855" y="1409"/>
              <a:ext cx="0" cy="614"/>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664" name="Text Box 32"/>
          <p:cNvSpPr txBox="1">
            <a:spLocks noChangeArrowheads="1"/>
          </p:cNvSpPr>
          <p:nvPr/>
        </p:nvSpPr>
        <p:spPr bwMode="auto">
          <a:xfrm>
            <a:off x="5732463" y="4110038"/>
            <a:ext cx="313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三个分离部分</a:t>
            </a:r>
            <a:endParaRPr lang="zh-CN" altLang="en-US">
              <a:ea typeface="楷体_GB2312" pitchFamily="49" charset="-122"/>
            </a:endParaRPr>
          </a:p>
        </p:txBody>
      </p:sp>
      <p:grpSp>
        <p:nvGrpSpPr>
          <p:cNvPr id="6" name="Group 33"/>
          <p:cNvGrpSpPr>
            <a:grpSpLocks/>
          </p:cNvGrpSpPr>
          <p:nvPr/>
        </p:nvGrpSpPr>
        <p:grpSpPr bwMode="auto">
          <a:xfrm>
            <a:off x="1519238" y="4660900"/>
            <a:ext cx="2352675" cy="1309688"/>
            <a:chOff x="1109" y="2867"/>
            <a:chExt cx="1482" cy="825"/>
          </a:xfrm>
        </p:grpSpPr>
        <p:sp>
          <p:nvSpPr>
            <p:cNvPr id="8219" name="Line 34"/>
            <p:cNvSpPr>
              <a:spLocks noChangeShapeType="1"/>
            </p:cNvSpPr>
            <p:nvPr/>
          </p:nvSpPr>
          <p:spPr bwMode="auto">
            <a:xfrm flipH="1">
              <a:off x="2186" y="3346"/>
              <a:ext cx="405" cy="272"/>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0" name="Line 35"/>
            <p:cNvSpPr>
              <a:spLocks noChangeShapeType="1"/>
            </p:cNvSpPr>
            <p:nvPr/>
          </p:nvSpPr>
          <p:spPr bwMode="auto">
            <a:xfrm>
              <a:off x="1529" y="3618"/>
              <a:ext cx="657"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1" name="Line 36"/>
            <p:cNvSpPr>
              <a:spLocks noChangeShapeType="1"/>
            </p:cNvSpPr>
            <p:nvPr/>
          </p:nvSpPr>
          <p:spPr bwMode="auto">
            <a:xfrm>
              <a:off x="1529" y="3027"/>
              <a:ext cx="0" cy="591"/>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Line 37"/>
            <p:cNvSpPr>
              <a:spLocks noChangeShapeType="1"/>
            </p:cNvSpPr>
            <p:nvPr/>
          </p:nvSpPr>
          <p:spPr bwMode="auto">
            <a:xfrm>
              <a:off x="2186" y="3027"/>
              <a:ext cx="0" cy="591"/>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3" name="Line 38"/>
            <p:cNvSpPr>
              <a:spLocks noChangeShapeType="1"/>
            </p:cNvSpPr>
            <p:nvPr/>
          </p:nvSpPr>
          <p:spPr bwMode="auto">
            <a:xfrm flipH="1">
              <a:off x="1109" y="3027"/>
              <a:ext cx="420" cy="319"/>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4" name="Line 39"/>
            <p:cNvSpPr>
              <a:spLocks noChangeShapeType="1"/>
            </p:cNvSpPr>
            <p:nvPr/>
          </p:nvSpPr>
          <p:spPr bwMode="auto">
            <a:xfrm>
              <a:off x="1529" y="3027"/>
              <a:ext cx="657"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5" name="Line 40"/>
            <p:cNvSpPr>
              <a:spLocks noChangeShapeType="1"/>
            </p:cNvSpPr>
            <p:nvPr/>
          </p:nvSpPr>
          <p:spPr bwMode="auto">
            <a:xfrm flipH="1" flipV="1">
              <a:off x="1109" y="3346"/>
              <a:ext cx="420" cy="272"/>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6" name="Line 41"/>
            <p:cNvSpPr>
              <a:spLocks noChangeShapeType="1"/>
            </p:cNvSpPr>
            <p:nvPr/>
          </p:nvSpPr>
          <p:spPr bwMode="auto">
            <a:xfrm>
              <a:off x="2186" y="3027"/>
              <a:ext cx="405" cy="319"/>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7" name="Text Box 42"/>
            <p:cNvSpPr txBox="1">
              <a:spLocks noChangeArrowheads="1"/>
            </p:cNvSpPr>
            <p:nvPr/>
          </p:nvSpPr>
          <p:spPr bwMode="auto">
            <a:xfrm>
              <a:off x="1242" y="28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a:t>
              </a:r>
            </a:p>
          </p:txBody>
        </p:sp>
        <p:sp>
          <p:nvSpPr>
            <p:cNvPr id="8228" name="Text Box 43"/>
            <p:cNvSpPr txBox="1">
              <a:spLocks noChangeArrowheads="1"/>
            </p:cNvSpPr>
            <p:nvPr/>
          </p:nvSpPr>
          <p:spPr bwMode="auto">
            <a:xfrm>
              <a:off x="1527" y="31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2</a:t>
              </a:r>
            </a:p>
          </p:txBody>
        </p:sp>
        <p:sp>
          <p:nvSpPr>
            <p:cNvPr id="8229" name="Text Box 44"/>
            <p:cNvSpPr txBox="1">
              <a:spLocks noChangeArrowheads="1"/>
            </p:cNvSpPr>
            <p:nvPr/>
          </p:nvSpPr>
          <p:spPr bwMode="auto">
            <a:xfrm>
              <a:off x="1772" y="33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3</a:t>
              </a:r>
            </a:p>
          </p:txBody>
        </p:sp>
        <p:sp>
          <p:nvSpPr>
            <p:cNvPr id="8230" name="Text Box 45"/>
            <p:cNvSpPr txBox="1">
              <a:spLocks noChangeArrowheads="1"/>
            </p:cNvSpPr>
            <p:nvPr/>
          </p:nvSpPr>
          <p:spPr bwMode="auto">
            <a:xfrm>
              <a:off x="2364" y="34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4</a:t>
              </a:r>
            </a:p>
          </p:txBody>
        </p:sp>
      </p:grpSp>
      <p:grpSp>
        <p:nvGrpSpPr>
          <p:cNvPr id="7" name="Group 49"/>
          <p:cNvGrpSpPr>
            <a:grpSpLocks/>
          </p:cNvGrpSpPr>
          <p:nvPr/>
        </p:nvGrpSpPr>
        <p:grpSpPr bwMode="auto">
          <a:xfrm>
            <a:off x="3413125" y="6143625"/>
            <a:ext cx="668338" cy="546100"/>
            <a:chOff x="2186" y="2600"/>
            <a:chExt cx="221" cy="165"/>
          </a:xfrm>
        </p:grpSpPr>
        <p:sp>
          <p:nvSpPr>
            <p:cNvPr id="8217" name="Line 50"/>
            <p:cNvSpPr>
              <a:spLocks noChangeShapeType="1"/>
            </p:cNvSpPr>
            <p:nvPr/>
          </p:nvSpPr>
          <p:spPr bwMode="auto">
            <a:xfrm flipH="1">
              <a:off x="2186" y="2600"/>
              <a:ext cx="221" cy="16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51"/>
            <p:cNvSpPr>
              <a:spLocks noChangeShapeType="1"/>
            </p:cNvSpPr>
            <p:nvPr/>
          </p:nvSpPr>
          <p:spPr bwMode="auto">
            <a:xfrm>
              <a:off x="2186" y="2600"/>
              <a:ext cx="221" cy="16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64"/>
          <p:cNvGrpSpPr>
            <a:grpSpLocks/>
          </p:cNvGrpSpPr>
          <p:nvPr/>
        </p:nvGrpSpPr>
        <p:grpSpPr bwMode="auto">
          <a:xfrm>
            <a:off x="1247775" y="6143625"/>
            <a:ext cx="3270250" cy="457200"/>
            <a:chOff x="938" y="3441"/>
            <a:chExt cx="2060" cy="288"/>
          </a:xfrm>
        </p:grpSpPr>
        <p:sp>
          <p:nvSpPr>
            <p:cNvPr id="8215" name="Text Box 47"/>
            <p:cNvSpPr txBox="1">
              <a:spLocks noChangeArrowheads="1"/>
            </p:cNvSpPr>
            <p:nvPr/>
          </p:nvSpPr>
          <p:spPr bwMode="auto">
            <a:xfrm>
              <a:off x="938" y="3441"/>
              <a:ext cx="16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a:t>
              </a:r>
              <a:r>
                <a:rPr lang="zh-CN" altLang="en-US">
                  <a:ea typeface="楷体_GB2312" pitchFamily="49" charset="-122"/>
                </a:rPr>
                <a:t>，</a:t>
              </a:r>
              <a:r>
                <a:rPr lang="en-US" altLang="zh-CN">
                  <a:ea typeface="楷体_GB2312" pitchFamily="49" charset="-122"/>
                </a:rPr>
                <a:t>2</a:t>
              </a:r>
              <a:r>
                <a:rPr lang="zh-CN" altLang="en-US">
                  <a:ea typeface="楷体_GB2312" pitchFamily="49" charset="-122"/>
                </a:rPr>
                <a:t>，</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4} </a:t>
              </a:r>
            </a:p>
          </p:txBody>
        </p:sp>
        <p:sp>
          <p:nvSpPr>
            <p:cNvPr id="8216" name="Text Box 52"/>
            <p:cNvSpPr txBox="1">
              <a:spLocks noChangeArrowheads="1"/>
            </p:cNvSpPr>
            <p:nvPr/>
          </p:nvSpPr>
          <p:spPr bwMode="auto">
            <a:xfrm>
              <a:off x="2244" y="3441"/>
              <a:ext cx="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割集</a:t>
              </a:r>
              <a:r>
                <a:rPr lang="en-US" altLang="zh-CN" b="1">
                  <a:ea typeface="楷体_GB2312" pitchFamily="49" charset="-122"/>
                </a:rPr>
                <a:t>?</a:t>
              </a:r>
            </a:p>
          </p:txBody>
        </p:sp>
      </p:grpSp>
      <p:grpSp>
        <p:nvGrpSpPr>
          <p:cNvPr id="9" name="Group 53"/>
          <p:cNvGrpSpPr>
            <a:grpSpLocks/>
          </p:cNvGrpSpPr>
          <p:nvPr/>
        </p:nvGrpSpPr>
        <p:grpSpPr bwMode="auto">
          <a:xfrm>
            <a:off x="5113338" y="4849813"/>
            <a:ext cx="2352675" cy="938212"/>
            <a:chOff x="3373" y="2626"/>
            <a:chExt cx="1482" cy="591"/>
          </a:xfrm>
        </p:grpSpPr>
        <p:sp>
          <p:nvSpPr>
            <p:cNvPr id="8211" name="Line 54"/>
            <p:cNvSpPr>
              <a:spLocks noChangeShapeType="1"/>
            </p:cNvSpPr>
            <p:nvPr/>
          </p:nvSpPr>
          <p:spPr bwMode="auto">
            <a:xfrm>
              <a:off x="4450" y="2626"/>
              <a:ext cx="0" cy="591"/>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2" name="Line 55"/>
            <p:cNvSpPr>
              <a:spLocks noChangeShapeType="1"/>
            </p:cNvSpPr>
            <p:nvPr/>
          </p:nvSpPr>
          <p:spPr bwMode="auto">
            <a:xfrm>
              <a:off x="3793" y="2626"/>
              <a:ext cx="657"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3" name="Line 56"/>
            <p:cNvSpPr>
              <a:spLocks noChangeShapeType="1"/>
            </p:cNvSpPr>
            <p:nvPr/>
          </p:nvSpPr>
          <p:spPr bwMode="auto">
            <a:xfrm flipH="1" flipV="1">
              <a:off x="3373" y="2945"/>
              <a:ext cx="420" cy="272"/>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4" name="Line 57"/>
            <p:cNvSpPr>
              <a:spLocks noChangeShapeType="1"/>
            </p:cNvSpPr>
            <p:nvPr/>
          </p:nvSpPr>
          <p:spPr bwMode="auto">
            <a:xfrm>
              <a:off x="4450" y="2626"/>
              <a:ext cx="405" cy="319"/>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58"/>
          <p:cNvGrpSpPr>
            <a:grpSpLocks/>
          </p:cNvGrpSpPr>
          <p:nvPr/>
        </p:nvGrpSpPr>
        <p:grpSpPr bwMode="auto">
          <a:xfrm>
            <a:off x="6823075" y="5378450"/>
            <a:ext cx="642938" cy="549275"/>
            <a:chOff x="4450" y="2945"/>
            <a:chExt cx="405" cy="346"/>
          </a:xfrm>
        </p:grpSpPr>
        <p:sp>
          <p:nvSpPr>
            <p:cNvPr id="8209" name="Line 59"/>
            <p:cNvSpPr>
              <a:spLocks noChangeShapeType="1"/>
            </p:cNvSpPr>
            <p:nvPr/>
          </p:nvSpPr>
          <p:spPr bwMode="auto">
            <a:xfrm flipH="1">
              <a:off x="4450" y="2945"/>
              <a:ext cx="405" cy="272"/>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0" name="Text Box 60"/>
            <p:cNvSpPr txBox="1">
              <a:spLocks noChangeArrowheads="1"/>
            </p:cNvSpPr>
            <p:nvPr/>
          </p:nvSpPr>
          <p:spPr bwMode="auto">
            <a:xfrm>
              <a:off x="4628" y="300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4</a:t>
              </a:r>
            </a:p>
          </p:txBody>
        </p:sp>
      </p:grpSp>
      <p:sp>
        <p:nvSpPr>
          <p:cNvPr id="69693" name="Rectangle 61"/>
          <p:cNvSpPr>
            <a:spLocks noChangeArrowheads="1"/>
          </p:cNvSpPr>
          <p:nvPr/>
        </p:nvSpPr>
        <p:spPr bwMode="auto">
          <a:xfrm>
            <a:off x="4983163" y="6143625"/>
            <a:ext cx="387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ea typeface="楷体_GB2312" pitchFamily="49" charset="-122"/>
              </a:rPr>
              <a:t>保留</a:t>
            </a:r>
            <a:r>
              <a:rPr lang="en-US" altLang="zh-CN" b="1">
                <a:ea typeface="楷体_GB2312" pitchFamily="49" charset="-122"/>
              </a:rPr>
              <a:t>4</a:t>
            </a:r>
            <a:r>
              <a:rPr lang="zh-CN" altLang="en-US" b="1">
                <a:ea typeface="楷体_GB2312" pitchFamily="49" charset="-122"/>
              </a:rPr>
              <a:t>支路，图不连通的。</a:t>
            </a:r>
          </a:p>
        </p:txBody>
      </p:sp>
      <p:sp>
        <p:nvSpPr>
          <p:cNvPr id="8206" name="Text Box 4"/>
          <p:cNvSpPr txBox="1">
            <a:spLocks noChangeArrowheads="1"/>
          </p:cNvSpPr>
          <p:nvPr/>
        </p:nvSpPr>
        <p:spPr bwMode="auto">
          <a:xfrm>
            <a:off x="939800" y="1106488"/>
            <a:ext cx="7659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(1) </a:t>
            </a:r>
            <a:r>
              <a:rPr lang="zh-CN" altLang="en-US" b="1">
                <a:solidFill>
                  <a:srgbClr val="000000"/>
                </a:solidFill>
                <a:ea typeface="楷体_GB2312" pitchFamily="49" charset="-122"/>
              </a:rPr>
              <a:t>把</a:t>
            </a:r>
            <a:r>
              <a:rPr lang="en-US" altLang="zh-CN" b="1">
                <a:solidFill>
                  <a:srgbClr val="000000"/>
                </a:solidFill>
                <a:ea typeface="楷体_GB2312" pitchFamily="49" charset="-122"/>
              </a:rPr>
              <a:t>Q </a:t>
            </a:r>
            <a:r>
              <a:rPr lang="zh-CN" altLang="en-US" b="1">
                <a:solidFill>
                  <a:srgbClr val="000000"/>
                </a:solidFill>
                <a:ea typeface="楷体_GB2312" pitchFamily="49" charset="-122"/>
              </a:rPr>
              <a:t>中全部支路移去，将图分成</a:t>
            </a:r>
            <a:r>
              <a:rPr lang="zh-CN" altLang="en-US" b="1">
                <a:solidFill>
                  <a:srgbClr val="FF0000"/>
                </a:solidFill>
                <a:ea typeface="楷体_GB2312" pitchFamily="49" charset="-122"/>
              </a:rPr>
              <a:t>两个</a:t>
            </a:r>
            <a:r>
              <a:rPr lang="zh-CN" altLang="en-US" b="1">
                <a:solidFill>
                  <a:srgbClr val="000000"/>
                </a:solidFill>
                <a:ea typeface="楷体_GB2312" pitchFamily="49" charset="-122"/>
              </a:rPr>
              <a:t>分离部分；  </a:t>
            </a:r>
          </a:p>
        </p:txBody>
      </p:sp>
      <p:sp>
        <p:nvSpPr>
          <p:cNvPr id="8207" name="Text Box 5"/>
          <p:cNvSpPr txBox="1">
            <a:spLocks noChangeArrowheads="1"/>
          </p:cNvSpPr>
          <p:nvPr/>
        </p:nvSpPr>
        <p:spPr bwMode="auto">
          <a:xfrm>
            <a:off x="955675" y="1595438"/>
            <a:ext cx="754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(2)</a:t>
            </a:r>
            <a:r>
              <a:rPr lang="zh-CN" altLang="en-US" b="1">
                <a:ea typeface="楷体_GB2312" pitchFamily="49" charset="-122"/>
              </a:rPr>
              <a:t>保留</a:t>
            </a:r>
            <a:r>
              <a:rPr lang="en-US" altLang="zh-CN" b="1">
                <a:ea typeface="楷体_GB2312" pitchFamily="49" charset="-122"/>
              </a:rPr>
              <a:t>Q </a:t>
            </a:r>
            <a:r>
              <a:rPr lang="zh-CN" altLang="en-US" b="1">
                <a:ea typeface="楷体_GB2312" pitchFamily="49" charset="-122"/>
              </a:rPr>
              <a:t>中的任一条支路，图还是连通的。</a:t>
            </a:r>
          </a:p>
        </p:txBody>
      </p:sp>
      <p:sp>
        <p:nvSpPr>
          <p:cNvPr id="8208" name="Text Box 51"/>
          <p:cNvSpPr txBox="1">
            <a:spLocks noChangeArrowheads="1"/>
          </p:cNvSpPr>
          <p:nvPr/>
        </p:nvSpPr>
        <p:spPr bwMode="auto">
          <a:xfrm>
            <a:off x="527050" y="603250"/>
            <a:ext cx="806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割集</a:t>
            </a:r>
            <a:r>
              <a:rPr lang="en-US" altLang="zh-CN" b="1">
                <a:ea typeface="楷体_GB2312" pitchFamily="49" charset="-122"/>
              </a:rPr>
              <a:t>Q</a:t>
            </a:r>
            <a:r>
              <a:rPr lang="zh-CN" altLang="en-US" b="1">
                <a:ea typeface="楷体_GB2312" pitchFamily="49" charset="-122"/>
              </a:rPr>
              <a:t>是连通图</a:t>
            </a:r>
            <a:r>
              <a:rPr lang="en-US" altLang="zh-CN" b="1">
                <a:ea typeface="楷体_GB2312" pitchFamily="49" charset="-122"/>
              </a:rPr>
              <a:t>G</a:t>
            </a:r>
            <a:r>
              <a:rPr lang="zh-CN" altLang="en-US" b="1">
                <a:ea typeface="楷体_GB2312" pitchFamily="49" charset="-122"/>
              </a:rPr>
              <a:t>中一个支路的集合，具有下述性质：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69641"/>
                                        </p:tgtEl>
                                        <p:attrNameLst>
                                          <p:attrName>style.visibility</p:attrName>
                                        </p:attrNameLst>
                                      </p:cBhvr>
                                      <p:to>
                                        <p:strVal val="visible"/>
                                      </p:to>
                                    </p:set>
                                    <p:anim calcmode="lin" valueType="num">
                                      <p:cBhvr>
                                        <p:cTn id="7" dur="5000" fill="hold"/>
                                        <p:tgtEl>
                                          <p:spTgt spid="69641"/>
                                        </p:tgtEl>
                                        <p:attrNameLst>
                                          <p:attrName>ppt_w</p:attrName>
                                        </p:attrNameLst>
                                      </p:cBhvr>
                                      <p:tavLst>
                                        <p:tav tm="0" fmla="#ppt_w*sin(2.5*pi*$)">
                                          <p:val>
                                            <p:fltVal val="0"/>
                                          </p:val>
                                        </p:tav>
                                        <p:tav tm="100000">
                                          <p:val>
                                            <p:fltVal val="1"/>
                                          </p:val>
                                        </p:tav>
                                      </p:tavLst>
                                    </p:anim>
                                    <p:anim calcmode="lin" valueType="num">
                                      <p:cBhvr>
                                        <p:cTn id="8" dur="5000" fill="hold"/>
                                        <p:tgtEl>
                                          <p:spTgt spid="6964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664">
                                            <p:txEl>
                                              <p:pRg st="0" end="0"/>
                                            </p:txEl>
                                          </p:spTgt>
                                        </p:tgtEl>
                                        <p:attrNameLst>
                                          <p:attrName>style.visibility</p:attrName>
                                        </p:attrNameLst>
                                      </p:cBhvr>
                                      <p:to>
                                        <p:strVal val="visible"/>
                                      </p:to>
                                    </p:set>
                                    <p:animEffect transition="in" filter="wipe(left)">
                                      <p:cBhvr>
                                        <p:cTn id="23" dur="500"/>
                                        <p:tgtEl>
                                          <p:spTgt spid="6966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9693">
                                            <p:txEl>
                                              <p:pRg st="0" end="0"/>
                                            </p:txEl>
                                          </p:spTgt>
                                        </p:tgtEl>
                                        <p:attrNameLst>
                                          <p:attrName>style.visibility</p:attrName>
                                        </p:attrNameLst>
                                      </p:cBhvr>
                                      <p:to>
                                        <p:strVal val="visible"/>
                                      </p:to>
                                    </p:set>
                                    <p:animEffect transition="in" filter="wipe(left)">
                                      <p:cBhvr>
                                        <p:cTn id="58" dur="500"/>
                                        <p:tgtEl>
                                          <p:spTgt spid="69693">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dissolve">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4" grpId="0" build="p" autoUpdateAnimBg="0"/>
      <p:bldP spid="6969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Oval 5"/>
          <p:cNvSpPr>
            <a:spLocks noChangeArrowheads="1"/>
          </p:cNvSpPr>
          <p:nvPr/>
        </p:nvSpPr>
        <p:spPr bwMode="auto">
          <a:xfrm rot="2102686">
            <a:off x="6821488" y="703263"/>
            <a:ext cx="731837" cy="709612"/>
          </a:xfrm>
          <a:prstGeom prst="ellipse">
            <a:avLst/>
          </a:prstGeom>
          <a:solidFill>
            <a:srgbClr val="FFFFCC"/>
          </a:solidFill>
          <a:ln w="9525">
            <a:solidFill>
              <a:schemeClr val="tx1"/>
            </a:solidFill>
            <a:round/>
            <a:headEnd/>
            <a:tailEnd/>
          </a:ln>
        </p:spPr>
        <p:txBody>
          <a:bodyPr wrap="none" anchor="ctr"/>
          <a:lstStyle/>
          <a:p>
            <a:endParaRPr lang="zh-CN" altLang="en-US">
              <a:ea typeface="楷体_GB2312" pitchFamily="49" charset="-122"/>
            </a:endParaRPr>
          </a:p>
        </p:txBody>
      </p:sp>
      <p:sp>
        <p:nvSpPr>
          <p:cNvPr id="68614" name="Oval 6"/>
          <p:cNvSpPr>
            <a:spLocks noChangeArrowheads="1"/>
          </p:cNvSpPr>
          <p:nvPr/>
        </p:nvSpPr>
        <p:spPr bwMode="auto">
          <a:xfrm>
            <a:off x="3568700" y="1428750"/>
            <a:ext cx="600075" cy="612775"/>
          </a:xfrm>
          <a:prstGeom prst="ellipse">
            <a:avLst/>
          </a:prstGeom>
          <a:solidFill>
            <a:srgbClr val="FFFFCC"/>
          </a:solidFill>
          <a:ln w="9525">
            <a:solidFill>
              <a:schemeClr val="tx1"/>
            </a:solidFill>
            <a:round/>
            <a:headEnd/>
            <a:tailEnd/>
          </a:ln>
        </p:spPr>
        <p:txBody>
          <a:bodyPr wrap="none" anchor="ctr"/>
          <a:lstStyle/>
          <a:p>
            <a:endParaRPr lang="zh-CN" altLang="en-US">
              <a:ea typeface="楷体_GB2312" pitchFamily="49" charset="-122"/>
            </a:endParaRPr>
          </a:p>
        </p:txBody>
      </p:sp>
      <p:sp>
        <p:nvSpPr>
          <p:cNvPr id="68615" name="Oval 7"/>
          <p:cNvSpPr>
            <a:spLocks noChangeArrowheads="1"/>
          </p:cNvSpPr>
          <p:nvPr/>
        </p:nvSpPr>
        <p:spPr bwMode="auto">
          <a:xfrm>
            <a:off x="1824038" y="1371600"/>
            <a:ext cx="1066800" cy="590550"/>
          </a:xfrm>
          <a:prstGeom prst="ellipse">
            <a:avLst/>
          </a:prstGeom>
          <a:solidFill>
            <a:srgbClr val="FFFFCC"/>
          </a:solidFill>
          <a:ln w="9525">
            <a:solidFill>
              <a:schemeClr val="tx1"/>
            </a:solidFill>
            <a:round/>
            <a:headEnd/>
            <a:tailEnd/>
          </a:ln>
        </p:spPr>
        <p:txBody>
          <a:bodyPr wrap="none" anchor="ctr"/>
          <a:lstStyle/>
          <a:p>
            <a:endParaRPr lang="zh-CN" altLang="en-US">
              <a:ea typeface="楷体_GB2312" pitchFamily="49" charset="-122"/>
            </a:endParaRPr>
          </a:p>
        </p:txBody>
      </p:sp>
      <p:grpSp>
        <p:nvGrpSpPr>
          <p:cNvPr id="2" name="Group 8"/>
          <p:cNvGrpSpPr>
            <a:grpSpLocks/>
          </p:cNvGrpSpPr>
          <p:nvPr/>
        </p:nvGrpSpPr>
        <p:grpSpPr bwMode="auto">
          <a:xfrm>
            <a:off x="739775" y="598488"/>
            <a:ext cx="1827213" cy="2301875"/>
            <a:chOff x="514" y="9"/>
            <a:chExt cx="1151" cy="1450"/>
          </a:xfrm>
        </p:grpSpPr>
        <p:sp>
          <p:nvSpPr>
            <p:cNvPr id="46185" name="Rectangle 9"/>
            <p:cNvSpPr>
              <a:spLocks noChangeArrowheads="1"/>
            </p:cNvSpPr>
            <p:nvPr/>
          </p:nvSpPr>
          <p:spPr bwMode="auto">
            <a:xfrm>
              <a:off x="514" y="650"/>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sz="1800">
                <a:ea typeface="楷体_GB2312" pitchFamily="49" charset="-122"/>
              </a:endParaRPr>
            </a:p>
          </p:txBody>
        </p:sp>
        <p:sp>
          <p:nvSpPr>
            <p:cNvPr id="46186" name="Rectangle 10"/>
            <p:cNvSpPr>
              <a:spLocks noChangeArrowheads="1"/>
            </p:cNvSpPr>
            <p:nvPr/>
          </p:nvSpPr>
          <p:spPr bwMode="auto">
            <a:xfrm>
              <a:off x="836" y="9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4</a:t>
              </a:r>
              <a:endParaRPr lang="en-US" altLang="zh-CN" sz="1800">
                <a:ea typeface="楷体_GB2312" pitchFamily="49" charset="-122"/>
              </a:endParaRPr>
            </a:p>
          </p:txBody>
        </p:sp>
        <p:sp>
          <p:nvSpPr>
            <p:cNvPr id="46187" name="Rectangle 11"/>
            <p:cNvSpPr>
              <a:spLocks noChangeArrowheads="1"/>
            </p:cNvSpPr>
            <p:nvPr/>
          </p:nvSpPr>
          <p:spPr bwMode="auto">
            <a:xfrm>
              <a:off x="1297" y="90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3</a:t>
              </a:r>
              <a:endParaRPr lang="en-US" altLang="zh-CN" sz="1800">
                <a:ea typeface="楷体_GB2312" pitchFamily="49" charset="-122"/>
              </a:endParaRPr>
            </a:p>
          </p:txBody>
        </p:sp>
        <p:sp>
          <p:nvSpPr>
            <p:cNvPr id="46188" name="Rectangle 12"/>
            <p:cNvSpPr>
              <a:spLocks noChangeArrowheads="1"/>
            </p:cNvSpPr>
            <p:nvPr/>
          </p:nvSpPr>
          <p:spPr bwMode="auto">
            <a:xfrm>
              <a:off x="1356" y="3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2</a:t>
              </a:r>
              <a:endParaRPr lang="en-US" altLang="zh-CN" sz="1800">
                <a:ea typeface="楷体_GB2312" pitchFamily="49" charset="-122"/>
              </a:endParaRPr>
            </a:p>
          </p:txBody>
        </p:sp>
        <p:sp>
          <p:nvSpPr>
            <p:cNvPr id="46189" name="Rectangle 13"/>
            <p:cNvSpPr>
              <a:spLocks noChangeArrowheads="1"/>
            </p:cNvSpPr>
            <p:nvPr/>
          </p:nvSpPr>
          <p:spPr bwMode="auto">
            <a:xfrm>
              <a:off x="739" y="32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1</a:t>
              </a:r>
              <a:endParaRPr lang="en-US" altLang="zh-CN">
                <a:ea typeface="楷体_GB2312" pitchFamily="49" charset="-122"/>
              </a:endParaRPr>
            </a:p>
          </p:txBody>
        </p:sp>
        <p:sp>
          <p:nvSpPr>
            <p:cNvPr id="46190" name="Rectangle 14"/>
            <p:cNvSpPr>
              <a:spLocks noChangeArrowheads="1"/>
            </p:cNvSpPr>
            <p:nvPr/>
          </p:nvSpPr>
          <p:spPr bwMode="auto">
            <a:xfrm>
              <a:off x="1150" y="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sz="1800">
                <a:ea typeface="楷体_GB2312" pitchFamily="49" charset="-122"/>
              </a:endParaRPr>
            </a:p>
          </p:txBody>
        </p:sp>
        <p:sp>
          <p:nvSpPr>
            <p:cNvPr id="46191" name="Rectangle 15"/>
            <p:cNvSpPr>
              <a:spLocks noChangeArrowheads="1"/>
            </p:cNvSpPr>
            <p:nvPr/>
          </p:nvSpPr>
          <p:spPr bwMode="auto">
            <a:xfrm>
              <a:off x="1165" y="1154"/>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sz="1800">
                <a:ea typeface="楷体_GB2312" pitchFamily="49" charset="-122"/>
              </a:endParaRPr>
            </a:p>
          </p:txBody>
        </p:sp>
        <p:sp>
          <p:nvSpPr>
            <p:cNvPr id="46192" name="Rectangle 16"/>
            <p:cNvSpPr>
              <a:spLocks noChangeArrowheads="1"/>
            </p:cNvSpPr>
            <p:nvPr/>
          </p:nvSpPr>
          <p:spPr bwMode="auto">
            <a:xfrm>
              <a:off x="1520" y="603"/>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sz="1800">
                <a:ea typeface="楷体_GB2312" pitchFamily="49" charset="-122"/>
              </a:endParaRPr>
            </a:p>
          </p:txBody>
        </p:sp>
        <p:sp>
          <p:nvSpPr>
            <p:cNvPr id="46193" name="Text Box 17"/>
            <p:cNvSpPr txBox="1">
              <a:spLocks noChangeArrowheads="1"/>
            </p:cNvSpPr>
            <p:nvPr/>
          </p:nvSpPr>
          <p:spPr bwMode="auto">
            <a:xfrm>
              <a:off x="902" y="5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6194" name="Text Box 18"/>
            <p:cNvSpPr txBox="1">
              <a:spLocks noChangeArrowheads="1"/>
            </p:cNvSpPr>
            <p:nvPr/>
          </p:nvSpPr>
          <p:spPr bwMode="auto">
            <a:xfrm>
              <a:off x="1393" y="11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6195" name="Line 19"/>
            <p:cNvSpPr>
              <a:spLocks noChangeShapeType="1"/>
            </p:cNvSpPr>
            <p:nvPr/>
          </p:nvSpPr>
          <p:spPr bwMode="auto">
            <a:xfrm flipH="1">
              <a:off x="739" y="191"/>
              <a:ext cx="359" cy="52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6" name="Line 20"/>
            <p:cNvSpPr>
              <a:spLocks noChangeShapeType="1"/>
            </p:cNvSpPr>
            <p:nvPr/>
          </p:nvSpPr>
          <p:spPr bwMode="auto">
            <a:xfrm>
              <a:off x="727" y="717"/>
              <a:ext cx="371" cy="472"/>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7" name="Line 21"/>
            <p:cNvSpPr>
              <a:spLocks noChangeShapeType="1"/>
            </p:cNvSpPr>
            <p:nvPr/>
          </p:nvSpPr>
          <p:spPr bwMode="auto">
            <a:xfrm>
              <a:off x="1098" y="191"/>
              <a:ext cx="357" cy="468"/>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8" name="Line 22"/>
            <p:cNvSpPr>
              <a:spLocks noChangeShapeType="1"/>
            </p:cNvSpPr>
            <p:nvPr/>
          </p:nvSpPr>
          <p:spPr bwMode="auto">
            <a:xfrm flipH="1">
              <a:off x="1098" y="668"/>
              <a:ext cx="345" cy="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9" name="Freeform 23"/>
            <p:cNvSpPr>
              <a:spLocks/>
            </p:cNvSpPr>
            <p:nvPr/>
          </p:nvSpPr>
          <p:spPr bwMode="auto">
            <a:xfrm>
              <a:off x="715" y="652"/>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6200" name="Line 24"/>
            <p:cNvSpPr>
              <a:spLocks noChangeShapeType="1"/>
            </p:cNvSpPr>
            <p:nvPr/>
          </p:nvSpPr>
          <p:spPr bwMode="auto">
            <a:xfrm>
              <a:off x="1098" y="182"/>
              <a:ext cx="0" cy="9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5"/>
          <p:cNvGrpSpPr>
            <a:grpSpLocks/>
          </p:cNvGrpSpPr>
          <p:nvPr/>
        </p:nvGrpSpPr>
        <p:grpSpPr bwMode="auto">
          <a:xfrm>
            <a:off x="3673475" y="598488"/>
            <a:ext cx="1811338" cy="2260600"/>
            <a:chOff x="2304" y="9"/>
            <a:chExt cx="1141" cy="1424"/>
          </a:xfrm>
        </p:grpSpPr>
        <p:sp>
          <p:nvSpPr>
            <p:cNvPr id="46169" name="Rectangle 26"/>
            <p:cNvSpPr>
              <a:spLocks noChangeArrowheads="1"/>
            </p:cNvSpPr>
            <p:nvPr/>
          </p:nvSpPr>
          <p:spPr bwMode="auto">
            <a:xfrm>
              <a:off x="2304" y="650"/>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sz="1800">
                <a:ea typeface="楷体_GB2312" pitchFamily="49" charset="-122"/>
              </a:endParaRPr>
            </a:p>
          </p:txBody>
        </p:sp>
        <p:sp>
          <p:nvSpPr>
            <p:cNvPr id="46170" name="Rectangle 27"/>
            <p:cNvSpPr>
              <a:spLocks noChangeArrowheads="1"/>
            </p:cNvSpPr>
            <p:nvPr/>
          </p:nvSpPr>
          <p:spPr bwMode="auto">
            <a:xfrm>
              <a:off x="2616" y="9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4</a:t>
              </a:r>
              <a:endParaRPr lang="en-US" altLang="zh-CN" sz="1800">
                <a:ea typeface="楷体_GB2312" pitchFamily="49" charset="-122"/>
              </a:endParaRPr>
            </a:p>
          </p:txBody>
        </p:sp>
        <p:sp>
          <p:nvSpPr>
            <p:cNvPr id="46171" name="Rectangle 28"/>
            <p:cNvSpPr>
              <a:spLocks noChangeArrowheads="1"/>
            </p:cNvSpPr>
            <p:nvPr/>
          </p:nvSpPr>
          <p:spPr bwMode="auto">
            <a:xfrm>
              <a:off x="3077" y="90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3</a:t>
              </a:r>
              <a:endParaRPr lang="en-US" altLang="zh-CN" sz="1800">
                <a:ea typeface="楷体_GB2312" pitchFamily="49" charset="-122"/>
              </a:endParaRPr>
            </a:p>
          </p:txBody>
        </p:sp>
        <p:sp>
          <p:nvSpPr>
            <p:cNvPr id="46172" name="Rectangle 29"/>
            <p:cNvSpPr>
              <a:spLocks noChangeArrowheads="1"/>
            </p:cNvSpPr>
            <p:nvPr/>
          </p:nvSpPr>
          <p:spPr bwMode="auto">
            <a:xfrm>
              <a:off x="3136" y="3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2</a:t>
              </a:r>
              <a:endParaRPr lang="en-US" altLang="zh-CN" sz="1800">
                <a:ea typeface="楷体_GB2312" pitchFamily="49" charset="-122"/>
              </a:endParaRPr>
            </a:p>
          </p:txBody>
        </p:sp>
        <p:sp>
          <p:nvSpPr>
            <p:cNvPr id="46173" name="Rectangle 30"/>
            <p:cNvSpPr>
              <a:spLocks noChangeArrowheads="1"/>
            </p:cNvSpPr>
            <p:nvPr/>
          </p:nvSpPr>
          <p:spPr bwMode="auto">
            <a:xfrm>
              <a:off x="2519" y="32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1</a:t>
              </a:r>
              <a:endParaRPr lang="en-US" altLang="zh-CN">
                <a:ea typeface="楷体_GB2312" pitchFamily="49" charset="-122"/>
              </a:endParaRPr>
            </a:p>
          </p:txBody>
        </p:sp>
        <p:sp>
          <p:nvSpPr>
            <p:cNvPr id="46174" name="Rectangle 31"/>
            <p:cNvSpPr>
              <a:spLocks noChangeArrowheads="1"/>
            </p:cNvSpPr>
            <p:nvPr/>
          </p:nvSpPr>
          <p:spPr bwMode="auto">
            <a:xfrm>
              <a:off x="2930" y="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sz="1800">
                <a:ea typeface="楷体_GB2312" pitchFamily="49" charset="-122"/>
              </a:endParaRPr>
            </a:p>
          </p:txBody>
        </p:sp>
        <p:sp>
          <p:nvSpPr>
            <p:cNvPr id="46175" name="Rectangle 32"/>
            <p:cNvSpPr>
              <a:spLocks noChangeArrowheads="1"/>
            </p:cNvSpPr>
            <p:nvPr/>
          </p:nvSpPr>
          <p:spPr bwMode="auto">
            <a:xfrm>
              <a:off x="2945" y="1154"/>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sz="1800">
                <a:ea typeface="楷体_GB2312" pitchFamily="49" charset="-122"/>
              </a:endParaRPr>
            </a:p>
          </p:txBody>
        </p:sp>
        <p:sp>
          <p:nvSpPr>
            <p:cNvPr id="46176" name="Rectangle 33"/>
            <p:cNvSpPr>
              <a:spLocks noChangeArrowheads="1"/>
            </p:cNvSpPr>
            <p:nvPr/>
          </p:nvSpPr>
          <p:spPr bwMode="auto">
            <a:xfrm>
              <a:off x="3300" y="603"/>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sz="1800">
                <a:ea typeface="楷体_GB2312" pitchFamily="49" charset="-122"/>
              </a:endParaRPr>
            </a:p>
          </p:txBody>
        </p:sp>
        <p:sp>
          <p:nvSpPr>
            <p:cNvPr id="46177" name="Text Box 34"/>
            <p:cNvSpPr txBox="1">
              <a:spLocks noChangeArrowheads="1"/>
            </p:cNvSpPr>
            <p:nvPr/>
          </p:nvSpPr>
          <p:spPr bwMode="auto">
            <a:xfrm>
              <a:off x="2682" y="5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6178" name="Text Box 35"/>
            <p:cNvSpPr txBox="1">
              <a:spLocks noChangeArrowheads="1"/>
            </p:cNvSpPr>
            <p:nvPr/>
          </p:nvSpPr>
          <p:spPr bwMode="auto">
            <a:xfrm>
              <a:off x="3223" y="113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6179" name="Line 36"/>
            <p:cNvSpPr>
              <a:spLocks noChangeShapeType="1"/>
            </p:cNvSpPr>
            <p:nvPr/>
          </p:nvSpPr>
          <p:spPr bwMode="auto">
            <a:xfrm flipH="1">
              <a:off x="2519" y="191"/>
              <a:ext cx="359" cy="52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0" name="Line 37"/>
            <p:cNvSpPr>
              <a:spLocks noChangeShapeType="1"/>
            </p:cNvSpPr>
            <p:nvPr/>
          </p:nvSpPr>
          <p:spPr bwMode="auto">
            <a:xfrm>
              <a:off x="2507" y="717"/>
              <a:ext cx="371" cy="472"/>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1" name="Line 38"/>
            <p:cNvSpPr>
              <a:spLocks noChangeShapeType="1"/>
            </p:cNvSpPr>
            <p:nvPr/>
          </p:nvSpPr>
          <p:spPr bwMode="auto">
            <a:xfrm>
              <a:off x="2878" y="191"/>
              <a:ext cx="357" cy="468"/>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2" name="Line 39"/>
            <p:cNvSpPr>
              <a:spLocks noChangeShapeType="1"/>
            </p:cNvSpPr>
            <p:nvPr/>
          </p:nvSpPr>
          <p:spPr bwMode="auto">
            <a:xfrm flipH="1">
              <a:off x="2878" y="668"/>
              <a:ext cx="345" cy="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3" name="Freeform 40"/>
            <p:cNvSpPr>
              <a:spLocks/>
            </p:cNvSpPr>
            <p:nvPr/>
          </p:nvSpPr>
          <p:spPr bwMode="auto">
            <a:xfrm>
              <a:off x="2495" y="652"/>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6184" name="Line 41"/>
            <p:cNvSpPr>
              <a:spLocks noChangeShapeType="1"/>
            </p:cNvSpPr>
            <p:nvPr/>
          </p:nvSpPr>
          <p:spPr bwMode="auto">
            <a:xfrm>
              <a:off x="2878" y="182"/>
              <a:ext cx="0" cy="9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42"/>
          <p:cNvGrpSpPr>
            <a:grpSpLocks/>
          </p:cNvGrpSpPr>
          <p:nvPr/>
        </p:nvGrpSpPr>
        <p:grpSpPr bwMode="auto">
          <a:xfrm>
            <a:off x="6253163" y="598488"/>
            <a:ext cx="1811337" cy="2260600"/>
            <a:chOff x="3929" y="9"/>
            <a:chExt cx="1141" cy="1424"/>
          </a:xfrm>
        </p:grpSpPr>
        <p:sp>
          <p:nvSpPr>
            <p:cNvPr id="46153" name="Rectangle 43"/>
            <p:cNvSpPr>
              <a:spLocks noChangeArrowheads="1"/>
            </p:cNvSpPr>
            <p:nvPr/>
          </p:nvSpPr>
          <p:spPr bwMode="auto">
            <a:xfrm>
              <a:off x="3929" y="650"/>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sz="1800">
                <a:ea typeface="楷体_GB2312" pitchFamily="49" charset="-122"/>
              </a:endParaRPr>
            </a:p>
          </p:txBody>
        </p:sp>
        <p:sp>
          <p:nvSpPr>
            <p:cNvPr id="46154" name="Rectangle 44"/>
            <p:cNvSpPr>
              <a:spLocks noChangeArrowheads="1"/>
            </p:cNvSpPr>
            <p:nvPr/>
          </p:nvSpPr>
          <p:spPr bwMode="auto">
            <a:xfrm>
              <a:off x="4241" y="9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4</a:t>
              </a:r>
              <a:endParaRPr lang="en-US" altLang="zh-CN" sz="1800">
                <a:ea typeface="楷体_GB2312" pitchFamily="49" charset="-122"/>
              </a:endParaRPr>
            </a:p>
          </p:txBody>
        </p:sp>
        <p:sp>
          <p:nvSpPr>
            <p:cNvPr id="46155" name="Rectangle 45"/>
            <p:cNvSpPr>
              <a:spLocks noChangeArrowheads="1"/>
            </p:cNvSpPr>
            <p:nvPr/>
          </p:nvSpPr>
          <p:spPr bwMode="auto">
            <a:xfrm>
              <a:off x="4702" y="90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3</a:t>
              </a:r>
              <a:endParaRPr lang="en-US" altLang="zh-CN" sz="1800">
                <a:ea typeface="楷体_GB2312" pitchFamily="49" charset="-122"/>
              </a:endParaRPr>
            </a:p>
          </p:txBody>
        </p:sp>
        <p:sp>
          <p:nvSpPr>
            <p:cNvPr id="46156" name="Rectangle 46"/>
            <p:cNvSpPr>
              <a:spLocks noChangeArrowheads="1"/>
            </p:cNvSpPr>
            <p:nvPr/>
          </p:nvSpPr>
          <p:spPr bwMode="auto">
            <a:xfrm>
              <a:off x="4761" y="3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2</a:t>
              </a:r>
              <a:endParaRPr lang="en-US" altLang="zh-CN" sz="1800">
                <a:ea typeface="楷体_GB2312" pitchFamily="49" charset="-122"/>
              </a:endParaRPr>
            </a:p>
          </p:txBody>
        </p:sp>
        <p:sp>
          <p:nvSpPr>
            <p:cNvPr id="46157" name="Rectangle 47"/>
            <p:cNvSpPr>
              <a:spLocks noChangeArrowheads="1"/>
            </p:cNvSpPr>
            <p:nvPr/>
          </p:nvSpPr>
          <p:spPr bwMode="auto">
            <a:xfrm>
              <a:off x="4144" y="32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1</a:t>
              </a:r>
              <a:endParaRPr lang="en-US" altLang="zh-CN">
                <a:ea typeface="楷体_GB2312" pitchFamily="49" charset="-122"/>
              </a:endParaRPr>
            </a:p>
          </p:txBody>
        </p:sp>
        <p:sp>
          <p:nvSpPr>
            <p:cNvPr id="46158" name="Rectangle 48"/>
            <p:cNvSpPr>
              <a:spLocks noChangeArrowheads="1"/>
            </p:cNvSpPr>
            <p:nvPr/>
          </p:nvSpPr>
          <p:spPr bwMode="auto">
            <a:xfrm>
              <a:off x="4555" y="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sz="1800">
                <a:ea typeface="楷体_GB2312" pitchFamily="49" charset="-122"/>
              </a:endParaRPr>
            </a:p>
          </p:txBody>
        </p:sp>
        <p:sp>
          <p:nvSpPr>
            <p:cNvPr id="46159" name="Rectangle 49"/>
            <p:cNvSpPr>
              <a:spLocks noChangeArrowheads="1"/>
            </p:cNvSpPr>
            <p:nvPr/>
          </p:nvSpPr>
          <p:spPr bwMode="auto">
            <a:xfrm>
              <a:off x="4570" y="1154"/>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sz="1800">
                <a:ea typeface="楷体_GB2312" pitchFamily="49" charset="-122"/>
              </a:endParaRPr>
            </a:p>
          </p:txBody>
        </p:sp>
        <p:sp>
          <p:nvSpPr>
            <p:cNvPr id="46160" name="Rectangle 50"/>
            <p:cNvSpPr>
              <a:spLocks noChangeArrowheads="1"/>
            </p:cNvSpPr>
            <p:nvPr/>
          </p:nvSpPr>
          <p:spPr bwMode="auto">
            <a:xfrm>
              <a:off x="4925" y="603"/>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sz="1800">
                <a:ea typeface="楷体_GB2312" pitchFamily="49" charset="-122"/>
              </a:endParaRPr>
            </a:p>
          </p:txBody>
        </p:sp>
        <p:sp>
          <p:nvSpPr>
            <p:cNvPr id="46161" name="Text Box 51"/>
            <p:cNvSpPr txBox="1">
              <a:spLocks noChangeArrowheads="1"/>
            </p:cNvSpPr>
            <p:nvPr/>
          </p:nvSpPr>
          <p:spPr bwMode="auto">
            <a:xfrm>
              <a:off x="4307" y="5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6162" name="Text Box 52"/>
            <p:cNvSpPr txBox="1">
              <a:spLocks noChangeArrowheads="1"/>
            </p:cNvSpPr>
            <p:nvPr/>
          </p:nvSpPr>
          <p:spPr bwMode="auto">
            <a:xfrm>
              <a:off x="4848" y="114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6163" name="Line 53"/>
            <p:cNvSpPr>
              <a:spLocks noChangeShapeType="1"/>
            </p:cNvSpPr>
            <p:nvPr/>
          </p:nvSpPr>
          <p:spPr bwMode="auto">
            <a:xfrm flipH="1">
              <a:off x="4144" y="191"/>
              <a:ext cx="359" cy="52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64" name="Line 54"/>
            <p:cNvSpPr>
              <a:spLocks noChangeShapeType="1"/>
            </p:cNvSpPr>
            <p:nvPr/>
          </p:nvSpPr>
          <p:spPr bwMode="auto">
            <a:xfrm>
              <a:off x="4132" y="717"/>
              <a:ext cx="371" cy="472"/>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65" name="Line 55"/>
            <p:cNvSpPr>
              <a:spLocks noChangeShapeType="1"/>
            </p:cNvSpPr>
            <p:nvPr/>
          </p:nvSpPr>
          <p:spPr bwMode="auto">
            <a:xfrm>
              <a:off x="4503" y="191"/>
              <a:ext cx="357" cy="468"/>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66" name="Line 56"/>
            <p:cNvSpPr>
              <a:spLocks noChangeShapeType="1"/>
            </p:cNvSpPr>
            <p:nvPr/>
          </p:nvSpPr>
          <p:spPr bwMode="auto">
            <a:xfrm flipH="1">
              <a:off x="4503" y="668"/>
              <a:ext cx="345" cy="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67" name="Freeform 57"/>
            <p:cNvSpPr>
              <a:spLocks/>
            </p:cNvSpPr>
            <p:nvPr/>
          </p:nvSpPr>
          <p:spPr bwMode="auto">
            <a:xfrm>
              <a:off x="4120" y="652"/>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6168" name="Line 58"/>
            <p:cNvSpPr>
              <a:spLocks noChangeShapeType="1"/>
            </p:cNvSpPr>
            <p:nvPr/>
          </p:nvSpPr>
          <p:spPr bwMode="auto">
            <a:xfrm>
              <a:off x="4503" y="182"/>
              <a:ext cx="0" cy="9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67" name="Text Box 59"/>
          <p:cNvSpPr txBox="1">
            <a:spLocks noChangeArrowheads="1"/>
          </p:cNvSpPr>
          <p:nvPr/>
        </p:nvSpPr>
        <p:spPr bwMode="auto">
          <a:xfrm>
            <a:off x="6283325" y="2886075"/>
            <a:ext cx="2084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Q</a:t>
            </a:r>
            <a:r>
              <a:rPr lang="en-US" altLang="zh-CN" b="1" baseline="-25000">
                <a:ea typeface="楷体_GB2312" pitchFamily="49" charset="-122"/>
              </a:rPr>
              <a:t>4</a:t>
            </a:r>
            <a:r>
              <a:rPr lang="en-US" altLang="zh-CN" b="1">
                <a:ea typeface="楷体_GB2312" pitchFamily="49" charset="-122"/>
              </a:rPr>
              <a:t>:  { 1 , 5 , 2 }</a:t>
            </a:r>
            <a:endParaRPr lang="en-US" altLang="zh-CN">
              <a:ea typeface="楷体_GB2312" pitchFamily="49" charset="-122"/>
            </a:endParaRPr>
          </a:p>
        </p:txBody>
      </p:sp>
      <p:sp>
        <p:nvSpPr>
          <p:cNvPr id="68668" name="Text Box 60"/>
          <p:cNvSpPr txBox="1">
            <a:spLocks noChangeArrowheads="1"/>
          </p:cNvSpPr>
          <p:nvPr/>
        </p:nvSpPr>
        <p:spPr bwMode="auto">
          <a:xfrm>
            <a:off x="3673475" y="2886075"/>
            <a:ext cx="200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Q</a:t>
            </a:r>
            <a:r>
              <a:rPr lang="en-US" altLang="zh-CN" b="1" baseline="-25000">
                <a:ea typeface="楷体_GB2312" pitchFamily="49" charset="-122"/>
              </a:rPr>
              <a:t>3</a:t>
            </a:r>
            <a:r>
              <a:rPr lang="en-US" altLang="zh-CN" b="1">
                <a:ea typeface="楷体_GB2312" pitchFamily="49" charset="-122"/>
              </a:rPr>
              <a:t>:  { 1 , 4 , 6}</a:t>
            </a:r>
            <a:endParaRPr lang="en-US" altLang="zh-CN">
              <a:ea typeface="楷体_GB2312" pitchFamily="49" charset="-122"/>
            </a:endParaRPr>
          </a:p>
        </p:txBody>
      </p:sp>
      <p:sp>
        <p:nvSpPr>
          <p:cNvPr id="68669" name="Text Box 61"/>
          <p:cNvSpPr txBox="1">
            <a:spLocks noChangeArrowheads="1"/>
          </p:cNvSpPr>
          <p:nvPr/>
        </p:nvSpPr>
        <p:spPr bwMode="auto">
          <a:xfrm>
            <a:off x="725488" y="2886075"/>
            <a:ext cx="2084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Q</a:t>
            </a:r>
            <a:r>
              <a:rPr lang="en-US" altLang="zh-CN" b="1" baseline="-25000">
                <a:ea typeface="楷体_GB2312" pitchFamily="49" charset="-122"/>
              </a:rPr>
              <a:t>2</a:t>
            </a:r>
            <a:r>
              <a:rPr lang="en-US" altLang="zh-CN" b="1">
                <a:ea typeface="楷体_GB2312" pitchFamily="49" charset="-122"/>
              </a:rPr>
              <a:t>:  { 2 , 3 , 6 }</a:t>
            </a:r>
            <a:endParaRPr lang="en-US" altLang="zh-CN">
              <a:ea typeface="楷体_GB2312" pitchFamily="49" charset="-122"/>
            </a:endParaRPr>
          </a:p>
        </p:txBody>
      </p:sp>
      <p:sp>
        <p:nvSpPr>
          <p:cNvPr id="117" name="Text Box 62"/>
          <p:cNvSpPr txBox="1">
            <a:spLocks noChangeArrowheads="1"/>
          </p:cNvSpPr>
          <p:nvPr/>
        </p:nvSpPr>
        <p:spPr bwMode="auto">
          <a:xfrm>
            <a:off x="612775" y="354013"/>
            <a:ext cx="157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割集</a:t>
            </a:r>
            <a:endParaRPr lang="zh-CN" altLang="en-US">
              <a:solidFill>
                <a:srgbClr val="0000FF"/>
              </a:solidFill>
              <a:ea typeface="楷体_GB2312" pitchFamily="49" charset="-122"/>
            </a:endParaRPr>
          </a:p>
        </p:txBody>
      </p:sp>
      <p:sp>
        <p:nvSpPr>
          <p:cNvPr id="118" name="Oval 2"/>
          <p:cNvSpPr>
            <a:spLocks noChangeArrowheads="1"/>
          </p:cNvSpPr>
          <p:nvPr/>
        </p:nvSpPr>
        <p:spPr bwMode="auto">
          <a:xfrm>
            <a:off x="6794500" y="3940175"/>
            <a:ext cx="1423988" cy="1420813"/>
          </a:xfrm>
          <a:prstGeom prst="ellipse">
            <a:avLst/>
          </a:prstGeom>
          <a:solidFill>
            <a:srgbClr val="FFFFCC"/>
          </a:solidFill>
          <a:ln w="9525">
            <a:solidFill>
              <a:schemeClr val="tx1"/>
            </a:solidFill>
            <a:round/>
            <a:headEnd/>
            <a:tailEnd/>
          </a:ln>
        </p:spPr>
        <p:txBody>
          <a:bodyPr wrap="none" anchor="ctr"/>
          <a:lstStyle/>
          <a:p>
            <a:endParaRPr lang="zh-CN" altLang="en-US">
              <a:ea typeface="楷体_GB2312" pitchFamily="49" charset="-122"/>
            </a:endParaRPr>
          </a:p>
        </p:txBody>
      </p:sp>
      <p:sp>
        <p:nvSpPr>
          <p:cNvPr id="119" name="Oval 3"/>
          <p:cNvSpPr>
            <a:spLocks noChangeArrowheads="1"/>
          </p:cNvSpPr>
          <p:nvPr/>
        </p:nvSpPr>
        <p:spPr bwMode="auto">
          <a:xfrm>
            <a:off x="4287838" y="5476875"/>
            <a:ext cx="663575" cy="612775"/>
          </a:xfrm>
          <a:prstGeom prst="ellipse">
            <a:avLst/>
          </a:prstGeom>
          <a:solidFill>
            <a:srgbClr val="FFFFCC"/>
          </a:solidFill>
          <a:ln w="9525">
            <a:solidFill>
              <a:schemeClr val="tx1"/>
            </a:solidFill>
            <a:round/>
            <a:headEnd/>
            <a:tailEnd/>
          </a:ln>
        </p:spPr>
        <p:txBody>
          <a:bodyPr wrap="none" anchor="ctr"/>
          <a:lstStyle/>
          <a:p>
            <a:endParaRPr lang="zh-CN" altLang="en-US">
              <a:ea typeface="楷体_GB2312" pitchFamily="49" charset="-122"/>
            </a:endParaRPr>
          </a:p>
        </p:txBody>
      </p:sp>
      <p:sp>
        <p:nvSpPr>
          <p:cNvPr id="120" name="Oval 4"/>
          <p:cNvSpPr>
            <a:spLocks noChangeArrowheads="1"/>
          </p:cNvSpPr>
          <p:nvPr/>
        </p:nvSpPr>
        <p:spPr bwMode="auto">
          <a:xfrm>
            <a:off x="2165350" y="4867275"/>
            <a:ext cx="755650" cy="493713"/>
          </a:xfrm>
          <a:prstGeom prst="ellipse">
            <a:avLst/>
          </a:prstGeom>
          <a:solidFill>
            <a:srgbClr val="FFFFCC"/>
          </a:solidFill>
          <a:ln w="9525">
            <a:solidFill>
              <a:schemeClr val="tx1"/>
            </a:solidFill>
            <a:round/>
            <a:headEnd/>
            <a:tailEnd/>
          </a:ln>
        </p:spPr>
        <p:txBody>
          <a:bodyPr wrap="none" anchor="ctr"/>
          <a:lstStyle/>
          <a:p>
            <a:endParaRPr lang="zh-CN" altLang="en-US">
              <a:ea typeface="楷体_GB2312" pitchFamily="49" charset="-122"/>
            </a:endParaRPr>
          </a:p>
        </p:txBody>
      </p:sp>
      <p:grpSp>
        <p:nvGrpSpPr>
          <p:cNvPr id="5" name="Group 63"/>
          <p:cNvGrpSpPr>
            <a:grpSpLocks/>
          </p:cNvGrpSpPr>
          <p:nvPr/>
        </p:nvGrpSpPr>
        <p:grpSpPr bwMode="auto">
          <a:xfrm>
            <a:off x="1000125" y="3997325"/>
            <a:ext cx="1827213" cy="2301875"/>
            <a:chOff x="492" y="2221"/>
            <a:chExt cx="1151" cy="1450"/>
          </a:xfrm>
        </p:grpSpPr>
        <p:sp>
          <p:nvSpPr>
            <p:cNvPr id="46137" name="Rectangle 64"/>
            <p:cNvSpPr>
              <a:spLocks noChangeArrowheads="1"/>
            </p:cNvSpPr>
            <p:nvPr/>
          </p:nvSpPr>
          <p:spPr bwMode="auto">
            <a:xfrm>
              <a:off x="492" y="2862"/>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sz="1800">
                <a:ea typeface="楷体_GB2312" pitchFamily="49" charset="-122"/>
              </a:endParaRPr>
            </a:p>
          </p:txBody>
        </p:sp>
        <p:sp>
          <p:nvSpPr>
            <p:cNvPr id="46138" name="Rectangle 65"/>
            <p:cNvSpPr>
              <a:spLocks noChangeArrowheads="1"/>
            </p:cNvSpPr>
            <p:nvPr/>
          </p:nvSpPr>
          <p:spPr bwMode="auto">
            <a:xfrm>
              <a:off x="814" y="315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4</a:t>
              </a:r>
              <a:endParaRPr lang="en-US" altLang="zh-CN" sz="1800">
                <a:ea typeface="楷体_GB2312" pitchFamily="49" charset="-122"/>
              </a:endParaRPr>
            </a:p>
          </p:txBody>
        </p:sp>
        <p:sp>
          <p:nvSpPr>
            <p:cNvPr id="46139" name="Rectangle 66"/>
            <p:cNvSpPr>
              <a:spLocks noChangeArrowheads="1"/>
            </p:cNvSpPr>
            <p:nvPr/>
          </p:nvSpPr>
          <p:spPr bwMode="auto">
            <a:xfrm>
              <a:off x="1275" y="311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3</a:t>
              </a:r>
              <a:endParaRPr lang="en-US" altLang="zh-CN" sz="1800">
                <a:ea typeface="楷体_GB2312" pitchFamily="49" charset="-122"/>
              </a:endParaRPr>
            </a:p>
          </p:txBody>
        </p:sp>
        <p:sp>
          <p:nvSpPr>
            <p:cNvPr id="46140" name="Rectangle 67"/>
            <p:cNvSpPr>
              <a:spLocks noChangeArrowheads="1"/>
            </p:cNvSpPr>
            <p:nvPr/>
          </p:nvSpPr>
          <p:spPr bwMode="auto">
            <a:xfrm>
              <a:off x="1334" y="25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2</a:t>
              </a:r>
              <a:endParaRPr lang="en-US" altLang="zh-CN" sz="1800">
                <a:ea typeface="楷体_GB2312" pitchFamily="49" charset="-122"/>
              </a:endParaRPr>
            </a:p>
          </p:txBody>
        </p:sp>
        <p:sp>
          <p:nvSpPr>
            <p:cNvPr id="46141" name="Rectangle 68"/>
            <p:cNvSpPr>
              <a:spLocks noChangeArrowheads="1"/>
            </p:cNvSpPr>
            <p:nvPr/>
          </p:nvSpPr>
          <p:spPr bwMode="auto">
            <a:xfrm>
              <a:off x="717" y="253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1</a:t>
              </a:r>
              <a:endParaRPr lang="en-US" altLang="zh-CN">
                <a:ea typeface="楷体_GB2312" pitchFamily="49" charset="-122"/>
              </a:endParaRPr>
            </a:p>
          </p:txBody>
        </p:sp>
        <p:sp>
          <p:nvSpPr>
            <p:cNvPr id="46142" name="Rectangle 69"/>
            <p:cNvSpPr>
              <a:spLocks noChangeArrowheads="1"/>
            </p:cNvSpPr>
            <p:nvPr/>
          </p:nvSpPr>
          <p:spPr bwMode="auto">
            <a:xfrm>
              <a:off x="1128" y="222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sz="1800">
                <a:ea typeface="楷体_GB2312" pitchFamily="49" charset="-122"/>
              </a:endParaRPr>
            </a:p>
          </p:txBody>
        </p:sp>
        <p:sp>
          <p:nvSpPr>
            <p:cNvPr id="46143" name="Rectangle 70"/>
            <p:cNvSpPr>
              <a:spLocks noChangeArrowheads="1"/>
            </p:cNvSpPr>
            <p:nvPr/>
          </p:nvSpPr>
          <p:spPr bwMode="auto">
            <a:xfrm>
              <a:off x="1143" y="336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sz="1800">
                <a:ea typeface="楷体_GB2312" pitchFamily="49" charset="-122"/>
              </a:endParaRPr>
            </a:p>
          </p:txBody>
        </p:sp>
        <p:sp>
          <p:nvSpPr>
            <p:cNvPr id="46144" name="Rectangle 71"/>
            <p:cNvSpPr>
              <a:spLocks noChangeArrowheads="1"/>
            </p:cNvSpPr>
            <p:nvPr/>
          </p:nvSpPr>
          <p:spPr bwMode="auto">
            <a:xfrm>
              <a:off x="1498" y="2815"/>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sz="1800">
                <a:ea typeface="楷体_GB2312" pitchFamily="49" charset="-122"/>
              </a:endParaRPr>
            </a:p>
          </p:txBody>
        </p:sp>
        <p:sp>
          <p:nvSpPr>
            <p:cNvPr id="46145" name="Text Box 72"/>
            <p:cNvSpPr txBox="1">
              <a:spLocks noChangeArrowheads="1"/>
            </p:cNvSpPr>
            <p:nvPr/>
          </p:nvSpPr>
          <p:spPr bwMode="auto">
            <a:xfrm>
              <a:off x="880" y="27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6146" name="Text Box 73"/>
            <p:cNvSpPr txBox="1">
              <a:spLocks noChangeArrowheads="1"/>
            </p:cNvSpPr>
            <p:nvPr/>
          </p:nvSpPr>
          <p:spPr bwMode="auto">
            <a:xfrm>
              <a:off x="1371" y="338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6147" name="Line 74"/>
            <p:cNvSpPr>
              <a:spLocks noChangeShapeType="1"/>
            </p:cNvSpPr>
            <p:nvPr/>
          </p:nvSpPr>
          <p:spPr bwMode="auto">
            <a:xfrm flipH="1">
              <a:off x="717" y="2403"/>
              <a:ext cx="359" cy="526"/>
            </a:xfrm>
            <a:prstGeom prst="line">
              <a:avLst/>
            </a:prstGeom>
            <a:noFill/>
            <a:ln w="28575">
              <a:solidFill>
                <a:srgbClr val="33CC33"/>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48" name="Line 75"/>
            <p:cNvSpPr>
              <a:spLocks noChangeShapeType="1"/>
            </p:cNvSpPr>
            <p:nvPr/>
          </p:nvSpPr>
          <p:spPr bwMode="auto">
            <a:xfrm>
              <a:off x="705" y="2929"/>
              <a:ext cx="371" cy="472"/>
            </a:xfrm>
            <a:prstGeom prst="line">
              <a:avLst/>
            </a:prstGeom>
            <a:noFill/>
            <a:ln w="28575">
              <a:solidFill>
                <a:srgbClr val="33CC33"/>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49" name="Line 76"/>
            <p:cNvSpPr>
              <a:spLocks noChangeShapeType="1"/>
            </p:cNvSpPr>
            <p:nvPr/>
          </p:nvSpPr>
          <p:spPr bwMode="auto">
            <a:xfrm>
              <a:off x="1076" y="2403"/>
              <a:ext cx="357" cy="468"/>
            </a:xfrm>
            <a:prstGeom prst="line">
              <a:avLst/>
            </a:prstGeom>
            <a:noFill/>
            <a:ln w="28575">
              <a:solidFill>
                <a:srgbClr val="33CC33"/>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0" name="Line 77"/>
            <p:cNvSpPr>
              <a:spLocks noChangeShapeType="1"/>
            </p:cNvSpPr>
            <p:nvPr/>
          </p:nvSpPr>
          <p:spPr bwMode="auto">
            <a:xfrm flipH="1">
              <a:off x="1076" y="2880"/>
              <a:ext cx="345" cy="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1" name="Freeform 78"/>
            <p:cNvSpPr>
              <a:spLocks/>
            </p:cNvSpPr>
            <p:nvPr/>
          </p:nvSpPr>
          <p:spPr bwMode="auto">
            <a:xfrm>
              <a:off x="693" y="2864"/>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6152" name="Line 79"/>
            <p:cNvSpPr>
              <a:spLocks noChangeShapeType="1"/>
            </p:cNvSpPr>
            <p:nvPr/>
          </p:nvSpPr>
          <p:spPr bwMode="auto">
            <a:xfrm>
              <a:off x="1076" y="2394"/>
              <a:ext cx="0" cy="9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80"/>
          <p:cNvGrpSpPr>
            <a:grpSpLocks/>
          </p:cNvGrpSpPr>
          <p:nvPr/>
        </p:nvGrpSpPr>
        <p:grpSpPr bwMode="auto">
          <a:xfrm>
            <a:off x="3671888" y="3997325"/>
            <a:ext cx="1827212" cy="2301875"/>
            <a:chOff x="492" y="2221"/>
            <a:chExt cx="1151" cy="1450"/>
          </a:xfrm>
        </p:grpSpPr>
        <p:sp>
          <p:nvSpPr>
            <p:cNvPr id="46121" name="Rectangle 81"/>
            <p:cNvSpPr>
              <a:spLocks noChangeArrowheads="1"/>
            </p:cNvSpPr>
            <p:nvPr/>
          </p:nvSpPr>
          <p:spPr bwMode="auto">
            <a:xfrm>
              <a:off x="492" y="2862"/>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sz="1800">
                <a:ea typeface="楷体_GB2312" pitchFamily="49" charset="-122"/>
              </a:endParaRPr>
            </a:p>
          </p:txBody>
        </p:sp>
        <p:sp>
          <p:nvSpPr>
            <p:cNvPr id="46122" name="Rectangle 82"/>
            <p:cNvSpPr>
              <a:spLocks noChangeArrowheads="1"/>
            </p:cNvSpPr>
            <p:nvPr/>
          </p:nvSpPr>
          <p:spPr bwMode="auto">
            <a:xfrm>
              <a:off x="814" y="315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4</a:t>
              </a:r>
              <a:endParaRPr lang="en-US" altLang="zh-CN" sz="1800">
                <a:ea typeface="楷体_GB2312" pitchFamily="49" charset="-122"/>
              </a:endParaRPr>
            </a:p>
          </p:txBody>
        </p:sp>
        <p:sp>
          <p:nvSpPr>
            <p:cNvPr id="46123" name="Rectangle 83"/>
            <p:cNvSpPr>
              <a:spLocks noChangeArrowheads="1"/>
            </p:cNvSpPr>
            <p:nvPr/>
          </p:nvSpPr>
          <p:spPr bwMode="auto">
            <a:xfrm>
              <a:off x="1275" y="311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3</a:t>
              </a:r>
              <a:endParaRPr lang="en-US" altLang="zh-CN" sz="1800">
                <a:ea typeface="楷体_GB2312" pitchFamily="49" charset="-122"/>
              </a:endParaRPr>
            </a:p>
          </p:txBody>
        </p:sp>
        <p:sp>
          <p:nvSpPr>
            <p:cNvPr id="46124" name="Rectangle 84"/>
            <p:cNvSpPr>
              <a:spLocks noChangeArrowheads="1"/>
            </p:cNvSpPr>
            <p:nvPr/>
          </p:nvSpPr>
          <p:spPr bwMode="auto">
            <a:xfrm>
              <a:off x="1334" y="25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2</a:t>
              </a:r>
              <a:endParaRPr lang="en-US" altLang="zh-CN" sz="1800">
                <a:ea typeface="楷体_GB2312" pitchFamily="49" charset="-122"/>
              </a:endParaRPr>
            </a:p>
          </p:txBody>
        </p:sp>
        <p:sp>
          <p:nvSpPr>
            <p:cNvPr id="46125" name="Rectangle 85"/>
            <p:cNvSpPr>
              <a:spLocks noChangeArrowheads="1"/>
            </p:cNvSpPr>
            <p:nvPr/>
          </p:nvSpPr>
          <p:spPr bwMode="auto">
            <a:xfrm>
              <a:off x="717" y="253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1</a:t>
              </a:r>
              <a:endParaRPr lang="en-US" altLang="zh-CN">
                <a:ea typeface="楷体_GB2312" pitchFamily="49" charset="-122"/>
              </a:endParaRPr>
            </a:p>
          </p:txBody>
        </p:sp>
        <p:sp>
          <p:nvSpPr>
            <p:cNvPr id="46126" name="Rectangle 86"/>
            <p:cNvSpPr>
              <a:spLocks noChangeArrowheads="1"/>
            </p:cNvSpPr>
            <p:nvPr/>
          </p:nvSpPr>
          <p:spPr bwMode="auto">
            <a:xfrm>
              <a:off x="1128" y="222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sz="1800">
                <a:ea typeface="楷体_GB2312" pitchFamily="49" charset="-122"/>
              </a:endParaRPr>
            </a:p>
          </p:txBody>
        </p:sp>
        <p:sp>
          <p:nvSpPr>
            <p:cNvPr id="46127" name="Rectangle 87"/>
            <p:cNvSpPr>
              <a:spLocks noChangeArrowheads="1"/>
            </p:cNvSpPr>
            <p:nvPr/>
          </p:nvSpPr>
          <p:spPr bwMode="auto">
            <a:xfrm>
              <a:off x="1143" y="336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sz="1800">
                <a:ea typeface="楷体_GB2312" pitchFamily="49" charset="-122"/>
              </a:endParaRPr>
            </a:p>
          </p:txBody>
        </p:sp>
        <p:sp>
          <p:nvSpPr>
            <p:cNvPr id="46128" name="Rectangle 88"/>
            <p:cNvSpPr>
              <a:spLocks noChangeArrowheads="1"/>
            </p:cNvSpPr>
            <p:nvPr/>
          </p:nvSpPr>
          <p:spPr bwMode="auto">
            <a:xfrm>
              <a:off x="1498" y="2815"/>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sz="1800">
                <a:ea typeface="楷体_GB2312" pitchFamily="49" charset="-122"/>
              </a:endParaRPr>
            </a:p>
          </p:txBody>
        </p:sp>
        <p:sp>
          <p:nvSpPr>
            <p:cNvPr id="46129" name="Text Box 89"/>
            <p:cNvSpPr txBox="1">
              <a:spLocks noChangeArrowheads="1"/>
            </p:cNvSpPr>
            <p:nvPr/>
          </p:nvSpPr>
          <p:spPr bwMode="auto">
            <a:xfrm>
              <a:off x="880" y="27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6130" name="Text Box 90"/>
            <p:cNvSpPr txBox="1">
              <a:spLocks noChangeArrowheads="1"/>
            </p:cNvSpPr>
            <p:nvPr/>
          </p:nvSpPr>
          <p:spPr bwMode="auto">
            <a:xfrm>
              <a:off x="1371" y="338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6131" name="Line 91"/>
            <p:cNvSpPr>
              <a:spLocks noChangeShapeType="1"/>
            </p:cNvSpPr>
            <p:nvPr/>
          </p:nvSpPr>
          <p:spPr bwMode="auto">
            <a:xfrm flipH="1">
              <a:off x="717" y="2403"/>
              <a:ext cx="359" cy="526"/>
            </a:xfrm>
            <a:prstGeom prst="line">
              <a:avLst/>
            </a:prstGeom>
            <a:noFill/>
            <a:ln w="28575">
              <a:solidFill>
                <a:srgbClr val="33CC33"/>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2" name="Line 92"/>
            <p:cNvSpPr>
              <a:spLocks noChangeShapeType="1"/>
            </p:cNvSpPr>
            <p:nvPr/>
          </p:nvSpPr>
          <p:spPr bwMode="auto">
            <a:xfrm>
              <a:off x="705" y="2929"/>
              <a:ext cx="371" cy="472"/>
            </a:xfrm>
            <a:prstGeom prst="line">
              <a:avLst/>
            </a:prstGeom>
            <a:noFill/>
            <a:ln w="28575">
              <a:solidFill>
                <a:srgbClr val="33CC33"/>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3" name="Line 93"/>
            <p:cNvSpPr>
              <a:spLocks noChangeShapeType="1"/>
            </p:cNvSpPr>
            <p:nvPr/>
          </p:nvSpPr>
          <p:spPr bwMode="auto">
            <a:xfrm>
              <a:off x="1076" y="2403"/>
              <a:ext cx="357" cy="468"/>
            </a:xfrm>
            <a:prstGeom prst="line">
              <a:avLst/>
            </a:prstGeom>
            <a:noFill/>
            <a:ln w="28575">
              <a:solidFill>
                <a:srgbClr val="33CC33"/>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4" name="Line 94"/>
            <p:cNvSpPr>
              <a:spLocks noChangeShapeType="1"/>
            </p:cNvSpPr>
            <p:nvPr/>
          </p:nvSpPr>
          <p:spPr bwMode="auto">
            <a:xfrm flipH="1">
              <a:off x="1076" y="2880"/>
              <a:ext cx="345" cy="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5" name="Freeform 95"/>
            <p:cNvSpPr>
              <a:spLocks/>
            </p:cNvSpPr>
            <p:nvPr/>
          </p:nvSpPr>
          <p:spPr bwMode="auto">
            <a:xfrm>
              <a:off x="693" y="2864"/>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6136" name="Line 96"/>
            <p:cNvSpPr>
              <a:spLocks noChangeShapeType="1"/>
            </p:cNvSpPr>
            <p:nvPr/>
          </p:nvSpPr>
          <p:spPr bwMode="auto">
            <a:xfrm>
              <a:off x="1076" y="2394"/>
              <a:ext cx="0" cy="9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97"/>
          <p:cNvGrpSpPr>
            <a:grpSpLocks/>
          </p:cNvGrpSpPr>
          <p:nvPr/>
        </p:nvGrpSpPr>
        <p:grpSpPr bwMode="auto">
          <a:xfrm>
            <a:off x="6283325" y="3997325"/>
            <a:ext cx="1827213" cy="2301875"/>
            <a:chOff x="492" y="2221"/>
            <a:chExt cx="1151" cy="1450"/>
          </a:xfrm>
        </p:grpSpPr>
        <p:sp>
          <p:nvSpPr>
            <p:cNvPr id="46105" name="Rectangle 98"/>
            <p:cNvSpPr>
              <a:spLocks noChangeArrowheads="1"/>
            </p:cNvSpPr>
            <p:nvPr/>
          </p:nvSpPr>
          <p:spPr bwMode="auto">
            <a:xfrm>
              <a:off x="492" y="2862"/>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sz="1800">
                <a:ea typeface="楷体_GB2312" pitchFamily="49" charset="-122"/>
              </a:endParaRPr>
            </a:p>
          </p:txBody>
        </p:sp>
        <p:sp>
          <p:nvSpPr>
            <p:cNvPr id="46106" name="Rectangle 99"/>
            <p:cNvSpPr>
              <a:spLocks noChangeArrowheads="1"/>
            </p:cNvSpPr>
            <p:nvPr/>
          </p:nvSpPr>
          <p:spPr bwMode="auto">
            <a:xfrm>
              <a:off x="814" y="315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4</a:t>
              </a:r>
              <a:endParaRPr lang="en-US" altLang="zh-CN" sz="1800">
                <a:ea typeface="楷体_GB2312" pitchFamily="49" charset="-122"/>
              </a:endParaRPr>
            </a:p>
          </p:txBody>
        </p:sp>
        <p:sp>
          <p:nvSpPr>
            <p:cNvPr id="46107" name="Rectangle 100"/>
            <p:cNvSpPr>
              <a:spLocks noChangeArrowheads="1"/>
            </p:cNvSpPr>
            <p:nvPr/>
          </p:nvSpPr>
          <p:spPr bwMode="auto">
            <a:xfrm>
              <a:off x="1275" y="311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3</a:t>
              </a:r>
              <a:endParaRPr lang="en-US" altLang="zh-CN" sz="1800">
                <a:ea typeface="楷体_GB2312" pitchFamily="49" charset="-122"/>
              </a:endParaRPr>
            </a:p>
          </p:txBody>
        </p:sp>
        <p:sp>
          <p:nvSpPr>
            <p:cNvPr id="46108" name="Rectangle 101"/>
            <p:cNvSpPr>
              <a:spLocks noChangeArrowheads="1"/>
            </p:cNvSpPr>
            <p:nvPr/>
          </p:nvSpPr>
          <p:spPr bwMode="auto">
            <a:xfrm>
              <a:off x="1334" y="25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2</a:t>
              </a:r>
              <a:endParaRPr lang="en-US" altLang="zh-CN" sz="1800">
                <a:ea typeface="楷体_GB2312" pitchFamily="49" charset="-122"/>
              </a:endParaRPr>
            </a:p>
          </p:txBody>
        </p:sp>
        <p:sp>
          <p:nvSpPr>
            <p:cNvPr id="46109" name="Rectangle 102"/>
            <p:cNvSpPr>
              <a:spLocks noChangeArrowheads="1"/>
            </p:cNvSpPr>
            <p:nvPr/>
          </p:nvSpPr>
          <p:spPr bwMode="auto">
            <a:xfrm>
              <a:off x="717" y="253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1</a:t>
              </a:r>
              <a:endParaRPr lang="en-US" altLang="zh-CN">
                <a:ea typeface="楷体_GB2312" pitchFamily="49" charset="-122"/>
              </a:endParaRPr>
            </a:p>
          </p:txBody>
        </p:sp>
        <p:sp>
          <p:nvSpPr>
            <p:cNvPr id="46110" name="Rectangle 103"/>
            <p:cNvSpPr>
              <a:spLocks noChangeArrowheads="1"/>
            </p:cNvSpPr>
            <p:nvPr/>
          </p:nvSpPr>
          <p:spPr bwMode="auto">
            <a:xfrm>
              <a:off x="1128" y="222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sz="1800">
                <a:ea typeface="楷体_GB2312" pitchFamily="49" charset="-122"/>
              </a:endParaRPr>
            </a:p>
          </p:txBody>
        </p:sp>
        <p:sp>
          <p:nvSpPr>
            <p:cNvPr id="46111" name="Rectangle 104"/>
            <p:cNvSpPr>
              <a:spLocks noChangeArrowheads="1"/>
            </p:cNvSpPr>
            <p:nvPr/>
          </p:nvSpPr>
          <p:spPr bwMode="auto">
            <a:xfrm>
              <a:off x="1143" y="336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sz="1800">
                <a:ea typeface="楷体_GB2312" pitchFamily="49" charset="-122"/>
              </a:endParaRPr>
            </a:p>
          </p:txBody>
        </p:sp>
        <p:sp>
          <p:nvSpPr>
            <p:cNvPr id="46112" name="Rectangle 105"/>
            <p:cNvSpPr>
              <a:spLocks noChangeArrowheads="1"/>
            </p:cNvSpPr>
            <p:nvPr/>
          </p:nvSpPr>
          <p:spPr bwMode="auto">
            <a:xfrm>
              <a:off x="1498" y="2815"/>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sz="1800">
                <a:ea typeface="楷体_GB2312" pitchFamily="49" charset="-122"/>
              </a:endParaRPr>
            </a:p>
          </p:txBody>
        </p:sp>
        <p:sp>
          <p:nvSpPr>
            <p:cNvPr id="46113" name="Text Box 106"/>
            <p:cNvSpPr txBox="1">
              <a:spLocks noChangeArrowheads="1"/>
            </p:cNvSpPr>
            <p:nvPr/>
          </p:nvSpPr>
          <p:spPr bwMode="auto">
            <a:xfrm>
              <a:off x="880" y="27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6114" name="Text Box 107"/>
            <p:cNvSpPr txBox="1">
              <a:spLocks noChangeArrowheads="1"/>
            </p:cNvSpPr>
            <p:nvPr/>
          </p:nvSpPr>
          <p:spPr bwMode="auto">
            <a:xfrm>
              <a:off x="1371" y="338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6115" name="Line 108"/>
            <p:cNvSpPr>
              <a:spLocks noChangeShapeType="1"/>
            </p:cNvSpPr>
            <p:nvPr/>
          </p:nvSpPr>
          <p:spPr bwMode="auto">
            <a:xfrm flipH="1">
              <a:off x="717" y="2403"/>
              <a:ext cx="359" cy="526"/>
            </a:xfrm>
            <a:prstGeom prst="line">
              <a:avLst/>
            </a:prstGeom>
            <a:noFill/>
            <a:ln w="28575">
              <a:solidFill>
                <a:srgbClr val="33CC33"/>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6" name="Line 109"/>
            <p:cNvSpPr>
              <a:spLocks noChangeShapeType="1"/>
            </p:cNvSpPr>
            <p:nvPr/>
          </p:nvSpPr>
          <p:spPr bwMode="auto">
            <a:xfrm>
              <a:off x="705" y="2929"/>
              <a:ext cx="371" cy="472"/>
            </a:xfrm>
            <a:prstGeom prst="line">
              <a:avLst/>
            </a:prstGeom>
            <a:noFill/>
            <a:ln w="28575">
              <a:solidFill>
                <a:srgbClr val="33CC33"/>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7" name="Line 110"/>
            <p:cNvSpPr>
              <a:spLocks noChangeShapeType="1"/>
            </p:cNvSpPr>
            <p:nvPr/>
          </p:nvSpPr>
          <p:spPr bwMode="auto">
            <a:xfrm>
              <a:off x="1076" y="2403"/>
              <a:ext cx="357" cy="468"/>
            </a:xfrm>
            <a:prstGeom prst="line">
              <a:avLst/>
            </a:prstGeom>
            <a:noFill/>
            <a:ln w="28575">
              <a:solidFill>
                <a:srgbClr val="33CC33"/>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8" name="Line 111"/>
            <p:cNvSpPr>
              <a:spLocks noChangeShapeType="1"/>
            </p:cNvSpPr>
            <p:nvPr/>
          </p:nvSpPr>
          <p:spPr bwMode="auto">
            <a:xfrm flipH="1">
              <a:off x="1076" y="2880"/>
              <a:ext cx="345" cy="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9" name="Freeform 112"/>
            <p:cNvSpPr>
              <a:spLocks/>
            </p:cNvSpPr>
            <p:nvPr/>
          </p:nvSpPr>
          <p:spPr bwMode="auto">
            <a:xfrm>
              <a:off x="693" y="2864"/>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6120" name="Line 113"/>
            <p:cNvSpPr>
              <a:spLocks noChangeShapeType="1"/>
            </p:cNvSpPr>
            <p:nvPr/>
          </p:nvSpPr>
          <p:spPr bwMode="auto">
            <a:xfrm>
              <a:off x="1076" y="2394"/>
              <a:ext cx="0" cy="9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2" name="Text Box 114"/>
          <p:cNvSpPr txBox="1">
            <a:spLocks noChangeArrowheads="1"/>
          </p:cNvSpPr>
          <p:nvPr/>
        </p:nvSpPr>
        <p:spPr bwMode="auto">
          <a:xfrm>
            <a:off x="6165850" y="6257925"/>
            <a:ext cx="2389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Q</a:t>
            </a:r>
            <a:r>
              <a:rPr lang="en-US" altLang="zh-CN" b="1" baseline="-25000">
                <a:ea typeface="楷体_GB2312" pitchFamily="49" charset="-122"/>
              </a:rPr>
              <a:t>3</a:t>
            </a:r>
            <a:r>
              <a:rPr lang="en-US" altLang="zh-CN" b="1">
                <a:ea typeface="楷体_GB2312" pitchFamily="49" charset="-122"/>
              </a:rPr>
              <a:t>:  { 1 , 5 ,3 , 6 }</a:t>
            </a:r>
            <a:endParaRPr lang="en-US" altLang="zh-CN">
              <a:ea typeface="楷体_GB2312" pitchFamily="49" charset="-122"/>
            </a:endParaRPr>
          </a:p>
        </p:txBody>
      </p:sp>
      <p:sp>
        <p:nvSpPr>
          <p:cNvPr id="173" name="Text Box 115"/>
          <p:cNvSpPr txBox="1">
            <a:spLocks noChangeArrowheads="1"/>
          </p:cNvSpPr>
          <p:nvPr/>
        </p:nvSpPr>
        <p:spPr bwMode="auto">
          <a:xfrm>
            <a:off x="3784600" y="6257925"/>
            <a:ext cx="200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Q</a:t>
            </a:r>
            <a:r>
              <a:rPr lang="en-US" altLang="zh-CN" b="1" baseline="-25000">
                <a:ea typeface="楷体_GB2312" pitchFamily="49" charset="-122"/>
              </a:rPr>
              <a:t>2</a:t>
            </a:r>
            <a:r>
              <a:rPr lang="en-US" altLang="zh-CN" b="1">
                <a:ea typeface="楷体_GB2312" pitchFamily="49" charset="-122"/>
              </a:rPr>
              <a:t>:  { 3 , 4 , 5}</a:t>
            </a:r>
            <a:endParaRPr lang="en-US" altLang="zh-CN">
              <a:ea typeface="楷体_GB2312" pitchFamily="49" charset="-122"/>
            </a:endParaRPr>
          </a:p>
        </p:txBody>
      </p:sp>
      <p:sp>
        <p:nvSpPr>
          <p:cNvPr id="174" name="Text Box 116"/>
          <p:cNvSpPr txBox="1">
            <a:spLocks noChangeArrowheads="1"/>
          </p:cNvSpPr>
          <p:nvPr/>
        </p:nvSpPr>
        <p:spPr bwMode="auto">
          <a:xfrm>
            <a:off x="836613" y="6257925"/>
            <a:ext cx="2084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Q</a:t>
            </a:r>
            <a:r>
              <a:rPr lang="en-US" altLang="zh-CN" b="1" baseline="-25000">
                <a:ea typeface="楷体_GB2312" pitchFamily="49" charset="-122"/>
              </a:rPr>
              <a:t>1</a:t>
            </a:r>
            <a:r>
              <a:rPr lang="en-US" altLang="zh-CN" b="1">
                <a:ea typeface="楷体_GB2312" pitchFamily="49" charset="-122"/>
              </a:rPr>
              <a:t>:  { 2 , 3 , 6 }</a:t>
            </a:r>
            <a:endParaRPr lang="en-US" altLang="zh-CN">
              <a:ea typeface="楷体_GB2312" pitchFamily="49" charset="-122"/>
            </a:endParaRPr>
          </a:p>
        </p:txBody>
      </p:sp>
      <p:grpSp>
        <p:nvGrpSpPr>
          <p:cNvPr id="8" name="组合 174"/>
          <p:cNvGrpSpPr>
            <a:grpSpLocks/>
          </p:cNvGrpSpPr>
          <p:nvPr/>
        </p:nvGrpSpPr>
        <p:grpSpPr bwMode="auto">
          <a:xfrm>
            <a:off x="563563" y="3597275"/>
            <a:ext cx="6380162" cy="471488"/>
            <a:chOff x="1013302" y="1184316"/>
            <a:chExt cx="6379390" cy="472698"/>
          </a:xfrm>
        </p:grpSpPr>
        <p:sp>
          <p:nvSpPr>
            <p:cNvPr id="46102" name="Text Box 3"/>
            <p:cNvSpPr txBox="1">
              <a:spLocks noChangeArrowheads="1"/>
            </p:cNvSpPr>
            <p:nvPr/>
          </p:nvSpPr>
          <p:spPr bwMode="auto">
            <a:xfrm>
              <a:off x="1013302" y="1199814"/>
              <a:ext cx="243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b="1">
                  <a:solidFill>
                    <a:srgbClr val="0000FF"/>
                  </a:solidFill>
                  <a:ea typeface="楷体_GB2312" pitchFamily="49" charset="-122"/>
                </a:rPr>
                <a:t>单树支割集</a:t>
              </a:r>
              <a:endParaRPr lang="zh-CN" altLang="en-US">
                <a:solidFill>
                  <a:srgbClr val="0000FF"/>
                </a:solidFill>
                <a:ea typeface="楷体_GB2312" pitchFamily="49" charset="-122"/>
              </a:endParaRPr>
            </a:p>
          </p:txBody>
        </p:sp>
        <p:sp>
          <p:nvSpPr>
            <p:cNvPr id="46103" name="Text Box 4"/>
            <p:cNvSpPr txBox="1">
              <a:spLocks noChangeArrowheads="1"/>
            </p:cNvSpPr>
            <p:nvPr/>
          </p:nvSpPr>
          <p:spPr bwMode="auto">
            <a:xfrm>
              <a:off x="3727598" y="1184316"/>
              <a:ext cx="3665094" cy="45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b="1">
                  <a:solidFill>
                    <a:srgbClr val="0000FF"/>
                  </a:solidFill>
                  <a:ea typeface="楷体_GB2312" pitchFamily="49" charset="-122"/>
                </a:rPr>
                <a:t>基本割集（独立割集）</a:t>
              </a:r>
            </a:p>
          </p:txBody>
        </p:sp>
        <p:sp>
          <p:nvSpPr>
            <p:cNvPr id="46104" name="AutoShape 63"/>
            <p:cNvSpPr>
              <a:spLocks noChangeArrowheads="1"/>
            </p:cNvSpPr>
            <p:nvPr/>
          </p:nvSpPr>
          <p:spPr bwMode="auto">
            <a:xfrm>
              <a:off x="2967739" y="1277466"/>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wipe(left)">
                                      <p:cBhvr>
                                        <p:cTn id="7" dur="500"/>
                                        <p:tgtEl>
                                          <p:spTgt spid="1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5"/>
                                        </p:tgtEl>
                                        <p:attrNameLst>
                                          <p:attrName>style.visibility</p:attrName>
                                        </p:attrNameLst>
                                      </p:cBhvr>
                                      <p:to>
                                        <p:strVal val="visible"/>
                                      </p:to>
                                    </p:set>
                                    <p:animEffect transition="in" filter="wipe(left)">
                                      <p:cBhvr>
                                        <p:cTn id="17" dur="500"/>
                                        <p:tgtEl>
                                          <p:spTgt spid="686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69">
                                            <p:txEl>
                                              <p:pRg st="0" end="0"/>
                                            </p:txEl>
                                          </p:spTgt>
                                        </p:tgtEl>
                                        <p:attrNameLst>
                                          <p:attrName>style.visibility</p:attrName>
                                        </p:attrNameLst>
                                      </p:cBhvr>
                                      <p:to>
                                        <p:strVal val="visible"/>
                                      </p:to>
                                    </p:set>
                                    <p:animEffect transition="in" filter="wipe(left)">
                                      <p:cBhvr>
                                        <p:cTn id="22" dur="500"/>
                                        <p:tgtEl>
                                          <p:spTgt spid="6866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614"/>
                                        </p:tgtEl>
                                        <p:attrNameLst>
                                          <p:attrName>style.visibility</p:attrName>
                                        </p:attrNameLst>
                                      </p:cBhvr>
                                      <p:to>
                                        <p:strVal val="visible"/>
                                      </p:to>
                                    </p:set>
                                    <p:animEffect transition="in" filter="wipe(left)">
                                      <p:cBhvr>
                                        <p:cTn id="32" dur="500"/>
                                        <p:tgtEl>
                                          <p:spTgt spid="686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8668">
                                            <p:txEl>
                                              <p:pRg st="0" end="0"/>
                                            </p:txEl>
                                          </p:spTgt>
                                        </p:tgtEl>
                                        <p:attrNameLst>
                                          <p:attrName>style.visibility</p:attrName>
                                        </p:attrNameLst>
                                      </p:cBhvr>
                                      <p:to>
                                        <p:strVal val="visible"/>
                                      </p:to>
                                    </p:set>
                                    <p:animEffect transition="in" filter="wipe(left)">
                                      <p:cBhvr>
                                        <p:cTn id="37" dur="500"/>
                                        <p:tgtEl>
                                          <p:spTgt spid="6866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8613"/>
                                        </p:tgtEl>
                                        <p:attrNameLst>
                                          <p:attrName>style.visibility</p:attrName>
                                        </p:attrNameLst>
                                      </p:cBhvr>
                                      <p:to>
                                        <p:strVal val="visible"/>
                                      </p:to>
                                    </p:set>
                                    <p:animEffect transition="in" filter="wipe(left)">
                                      <p:cBhvr>
                                        <p:cTn id="47" dur="500"/>
                                        <p:tgtEl>
                                          <p:spTgt spid="686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8667">
                                            <p:txEl>
                                              <p:pRg st="0" end="0"/>
                                            </p:txEl>
                                          </p:spTgt>
                                        </p:tgtEl>
                                        <p:attrNameLst>
                                          <p:attrName>style.visibility</p:attrName>
                                        </p:attrNameLst>
                                      </p:cBhvr>
                                      <p:to>
                                        <p:strVal val="visible"/>
                                      </p:to>
                                    </p:set>
                                    <p:animEffect transition="in" filter="wipe(left)">
                                      <p:cBhvr>
                                        <p:cTn id="52" dur="500"/>
                                        <p:tgtEl>
                                          <p:spTgt spid="6866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0-#ppt_w/2"/>
                                          </p:val>
                                        </p:tav>
                                        <p:tav tm="100000">
                                          <p:val>
                                            <p:strVal val="#ppt_x"/>
                                          </p:val>
                                        </p:tav>
                                      </p:tavLst>
                                    </p:anim>
                                    <p:anim calcmode="lin" valueType="num">
                                      <p:cBhvr additive="base">
                                        <p:cTn id="5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500"/>
                                        <p:tgtEl>
                                          <p:spTgt spid="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20"/>
                                        </p:tgtEl>
                                        <p:attrNameLst>
                                          <p:attrName>style.visibility</p:attrName>
                                        </p:attrNameLst>
                                      </p:cBhvr>
                                      <p:to>
                                        <p:strVal val="visible"/>
                                      </p:to>
                                    </p:set>
                                    <p:animEffect transition="in" filter="wipe(left)">
                                      <p:cBhvr>
                                        <p:cTn id="68" dur="500"/>
                                        <p:tgtEl>
                                          <p:spTgt spid="1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74">
                                            <p:txEl>
                                              <p:pRg st="0" end="0"/>
                                            </p:txEl>
                                          </p:spTgt>
                                        </p:tgtEl>
                                        <p:attrNameLst>
                                          <p:attrName>style.visibility</p:attrName>
                                        </p:attrNameLst>
                                      </p:cBhvr>
                                      <p:to>
                                        <p:strVal val="visible"/>
                                      </p:to>
                                    </p:set>
                                    <p:animEffect transition="in" filter="wipe(left)">
                                      <p:cBhvr>
                                        <p:cTn id="73" dur="500"/>
                                        <p:tgtEl>
                                          <p:spTgt spid="174">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left)">
                                      <p:cBhvr>
                                        <p:cTn id="78" dur="500"/>
                                        <p:tgtEl>
                                          <p:spTgt spid="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wipe(left)">
                                      <p:cBhvr>
                                        <p:cTn id="83" dur="500"/>
                                        <p:tgtEl>
                                          <p:spTgt spid="11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73">
                                            <p:txEl>
                                              <p:pRg st="0" end="0"/>
                                            </p:txEl>
                                          </p:spTgt>
                                        </p:tgtEl>
                                        <p:attrNameLst>
                                          <p:attrName>style.visibility</p:attrName>
                                        </p:attrNameLst>
                                      </p:cBhvr>
                                      <p:to>
                                        <p:strVal val="visible"/>
                                      </p:to>
                                    </p:set>
                                    <p:animEffect transition="in" filter="wipe(left)">
                                      <p:cBhvr>
                                        <p:cTn id="88" dur="500"/>
                                        <p:tgtEl>
                                          <p:spTgt spid="173">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left)">
                                      <p:cBhvr>
                                        <p:cTn id="93" dur="500"/>
                                        <p:tgtEl>
                                          <p:spTgt spid="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8"/>
                                        </p:tgtEl>
                                        <p:attrNameLst>
                                          <p:attrName>style.visibility</p:attrName>
                                        </p:attrNameLst>
                                      </p:cBhvr>
                                      <p:to>
                                        <p:strVal val="visible"/>
                                      </p:to>
                                    </p:set>
                                    <p:animEffect transition="in" filter="wipe(left)">
                                      <p:cBhvr>
                                        <p:cTn id="98" dur="500"/>
                                        <p:tgtEl>
                                          <p:spTgt spid="11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72">
                                            <p:txEl>
                                              <p:pRg st="0" end="0"/>
                                            </p:txEl>
                                          </p:spTgt>
                                        </p:tgtEl>
                                        <p:attrNameLst>
                                          <p:attrName>style.visibility</p:attrName>
                                        </p:attrNameLst>
                                      </p:cBhvr>
                                      <p:to>
                                        <p:strVal val="visible"/>
                                      </p:to>
                                    </p:set>
                                    <p:animEffect transition="in" filter="wipe(left)">
                                      <p:cBhvr>
                                        <p:cTn id="103" dur="500"/>
                                        <p:tgtEl>
                                          <p:spTgt spid="1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nimBg="1"/>
      <p:bldP spid="68614" grpId="0" animBg="1"/>
      <p:bldP spid="68615" grpId="0" animBg="1"/>
      <p:bldP spid="68667" grpId="0" build="p" autoUpdateAnimBg="0"/>
      <p:bldP spid="68668" grpId="0" build="p" autoUpdateAnimBg="0"/>
      <p:bldP spid="68669" grpId="0" build="p" autoUpdateAnimBg="0"/>
      <p:bldP spid="117" grpId="0" build="p" autoUpdateAnimBg="0"/>
      <p:bldP spid="118" grpId="0" animBg="1"/>
      <p:bldP spid="119" grpId="0" animBg="1"/>
      <p:bldP spid="120" grpId="0" animBg="1"/>
      <p:bldP spid="172" grpId="0" build="p" autoUpdateAnimBg="0"/>
      <p:bldP spid="173" grpId="0" build="p" autoUpdateAnimBg="0"/>
      <p:bldP spid="17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4175" y="646113"/>
            <a:ext cx="8369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rgbClr val="000000"/>
                </a:solidFill>
                <a:ea typeface="楷体_GB2312" pitchFamily="49" charset="-122"/>
              </a:rPr>
              <a:t>二、有向图的矩阵表示</a:t>
            </a:r>
          </a:p>
        </p:txBody>
      </p:sp>
      <p:sp>
        <p:nvSpPr>
          <p:cNvPr id="65539" name="Text Box 3"/>
          <p:cNvSpPr txBox="1">
            <a:spLocks noChangeArrowheads="1"/>
          </p:cNvSpPr>
          <p:nvPr/>
        </p:nvSpPr>
        <p:spPr bwMode="auto">
          <a:xfrm>
            <a:off x="468313" y="1276350"/>
            <a:ext cx="8234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cs typeface="Times New Roman" pitchFamily="18" charset="0"/>
              </a:rPr>
              <a:t>1.</a:t>
            </a:r>
            <a:r>
              <a:rPr lang="zh-CN" altLang="en-US" b="1">
                <a:solidFill>
                  <a:srgbClr val="0000FF"/>
                </a:solidFill>
                <a:ea typeface="楷体_GB2312" pitchFamily="49" charset="-122"/>
                <a:cs typeface="Times New Roman" pitchFamily="18" charset="0"/>
              </a:rPr>
              <a:t>关联矩阵</a:t>
            </a:r>
            <a:r>
              <a:rPr lang="en-US" altLang="zh-CN" b="1">
                <a:solidFill>
                  <a:srgbClr val="000000"/>
                </a:solidFill>
                <a:ea typeface="楷体_GB2312" pitchFamily="49" charset="-122"/>
                <a:cs typeface="Times New Roman" pitchFamily="18" charset="0"/>
              </a:rPr>
              <a:t>(</a:t>
            </a:r>
            <a:r>
              <a:rPr lang="zh-CN" altLang="en-US" b="1">
                <a:solidFill>
                  <a:srgbClr val="000000"/>
                </a:solidFill>
                <a:ea typeface="楷体_GB2312" pitchFamily="49" charset="-122"/>
                <a:cs typeface="Times New Roman" pitchFamily="18" charset="0"/>
              </a:rPr>
              <a:t>描述节点和支路的关联性质</a:t>
            </a:r>
            <a:r>
              <a:rPr lang="en-US" altLang="zh-CN" b="1">
                <a:solidFill>
                  <a:srgbClr val="000000"/>
                </a:solidFill>
                <a:ea typeface="楷体_GB2312" pitchFamily="49" charset="-122"/>
                <a:cs typeface="Times New Roman" pitchFamily="18" charset="0"/>
              </a:rPr>
              <a:t>)</a:t>
            </a:r>
          </a:p>
        </p:txBody>
      </p:sp>
      <p:grpSp>
        <p:nvGrpSpPr>
          <p:cNvPr id="2" name="Group 4"/>
          <p:cNvGrpSpPr>
            <a:grpSpLocks/>
          </p:cNvGrpSpPr>
          <p:nvPr/>
        </p:nvGrpSpPr>
        <p:grpSpPr bwMode="auto">
          <a:xfrm>
            <a:off x="1200150" y="2628900"/>
            <a:ext cx="819150" cy="914400"/>
            <a:chOff x="575" y="1554"/>
            <a:chExt cx="516" cy="576"/>
          </a:xfrm>
        </p:grpSpPr>
        <p:sp>
          <p:nvSpPr>
            <p:cNvPr id="47157" name="Text Box 5"/>
            <p:cNvSpPr txBox="1">
              <a:spLocks noChangeArrowheads="1"/>
            </p:cNvSpPr>
            <p:nvPr/>
          </p:nvSpPr>
          <p:spPr bwMode="auto">
            <a:xfrm>
              <a:off x="575" y="1586"/>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a</a:t>
              </a:r>
              <a:r>
                <a:rPr lang="en-US" altLang="zh-CN" b="1" baseline="-25000">
                  <a:solidFill>
                    <a:srgbClr val="000000"/>
                  </a:solidFill>
                  <a:ea typeface="楷体_GB2312" pitchFamily="49" charset="-122"/>
                </a:rPr>
                <a:t>ik</a:t>
              </a:r>
              <a:endParaRPr lang="en-US" altLang="zh-CN" b="1">
                <a:solidFill>
                  <a:srgbClr val="000000"/>
                </a:solidFill>
                <a:ea typeface="楷体_GB2312" pitchFamily="49" charset="-122"/>
              </a:endParaRPr>
            </a:p>
          </p:txBody>
        </p:sp>
        <p:sp>
          <p:nvSpPr>
            <p:cNvPr id="47158" name="AutoShape 6"/>
            <p:cNvSpPr>
              <a:spLocks/>
            </p:cNvSpPr>
            <p:nvPr/>
          </p:nvSpPr>
          <p:spPr bwMode="auto">
            <a:xfrm>
              <a:off x="910" y="1554"/>
              <a:ext cx="181" cy="576"/>
            </a:xfrm>
            <a:prstGeom prst="leftBrace">
              <a:avLst>
                <a:gd name="adj1" fmla="val 2651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sp>
        <p:nvSpPr>
          <p:cNvPr id="65543" name="Text Box 7"/>
          <p:cNvSpPr txBox="1">
            <a:spLocks noChangeArrowheads="1"/>
          </p:cNvSpPr>
          <p:nvPr/>
        </p:nvSpPr>
        <p:spPr bwMode="auto">
          <a:xfrm>
            <a:off x="1989138" y="2339975"/>
            <a:ext cx="675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a</a:t>
            </a:r>
            <a:r>
              <a:rPr lang="en-US" altLang="zh-CN" b="1" baseline="-25000">
                <a:solidFill>
                  <a:srgbClr val="000000"/>
                </a:solidFill>
                <a:ea typeface="楷体_GB2312" pitchFamily="49" charset="-122"/>
              </a:rPr>
              <a:t>ik</a:t>
            </a:r>
            <a:r>
              <a:rPr lang="en-US" altLang="zh-CN" b="1">
                <a:solidFill>
                  <a:srgbClr val="000000"/>
                </a:solidFill>
                <a:ea typeface="楷体_GB2312" pitchFamily="49" charset="-122"/>
              </a:rPr>
              <a:t>= 1     </a:t>
            </a:r>
            <a:r>
              <a:rPr lang="zh-CN" altLang="en-US" b="1">
                <a:solidFill>
                  <a:srgbClr val="000000"/>
                </a:solidFill>
                <a:ea typeface="楷体_GB2312" pitchFamily="49" charset="-122"/>
              </a:rPr>
              <a:t>支路</a:t>
            </a:r>
            <a:r>
              <a:rPr lang="en-US" altLang="zh-CN" b="1">
                <a:solidFill>
                  <a:srgbClr val="000000"/>
                </a:solidFill>
                <a:ea typeface="楷体_GB2312" pitchFamily="49" charset="-122"/>
              </a:rPr>
              <a:t>k</a:t>
            </a:r>
            <a:r>
              <a:rPr lang="zh-CN" altLang="en-US" b="1">
                <a:solidFill>
                  <a:srgbClr val="000000"/>
                </a:solidFill>
                <a:ea typeface="楷体_GB2312" pitchFamily="49" charset="-122"/>
              </a:rPr>
              <a:t>与节点</a:t>
            </a:r>
            <a:r>
              <a:rPr lang="en-US" altLang="zh-CN" b="1">
                <a:solidFill>
                  <a:srgbClr val="000000"/>
                </a:solidFill>
                <a:ea typeface="楷体_GB2312" pitchFamily="49" charset="-122"/>
              </a:rPr>
              <a:t>i </a:t>
            </a:r>
            <a:r>
              <a:rPr lang="zh-CN" altLang="en-US" b="1">
                <a:solidFill>
                  <a:srgbClr val="000000"/>
                </a:solidFill>
                <a:ea typeface="楷体_GB2312" pitchFamily="49" charset="-122"/>
              </a:rPr>
              <a:t>关联，方向背离节点。</a:t>
            </a:r>
          </a:p>
        </p:txBody>
      </p:sp>
      <p:sp>
        <p:nvSpPr>
          <p:cNvPr id="65544" name="Text Box 8"/>
          <p:cNvSpPr txBox="1">
            <a:spLocks noChangeArrowheads="1"/>
          </p:cNvSpPr>
          <p:nvPr/>
        </p:nvSpPr>
        <p:spPr bwMode="auto">
          <a:xfrm>
            <a:off x="1989138" y="2797175"/>
            <a:ext cx="6759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a</a:t>
            </a:r>
            <a:r>
              <a:rPr lang="en-US" altLang="zh-CN" b="1" baseline="-25000">
                <a:solidFill>
                  <a:srgbClr val="000000"/>
                </a:solidFill>
                <a:ea typeface="楷体_GB2312" pitchFamily="49" charset="-122"/>
              </a:rPr>
              <a:t>ik</a:t>
            </a:r>
            <a:r>
              <a:rPr lang="en-US" altLang="zh-CN" b="1">
                <a:solidFill>
                  <a:srgbClr val="000000"/>
                </a:solidFill>
                <a:ea typeface="楷体_GB2312" pitchFamily="49" charset="-122"/>
              </a:rPr>
              <a:t>= -1    </a:t>
            </a:r>
            <a:r>
              <a:rPr lang="zh-CN" altLang="en-US" b="1">
                <a:solidFill>
                  <a:srgbClr val="000000"/>
                </a:solidFill>
                <a:ea typeface="楷体_GB2312" pitchFamily="49" charset="-122"/>
              </a:rPr>
              <a:t>支路</a:t>
            </a:r>
            <a:r>
              <a:rPr lang="en-US" altLang="zh-CN" b="1">
                <a:solidFill>
                  <a:srgbClr val="000000"/>
                </a:solidFill>
                <a:ea typeface="楷体_GB2312" pitchFamily="49" charset="-122"/>
              </a:rPr>
              <a:t>k</a:t>
            </a:r>
            <a:r>
              <a:rPr lang="zh-CN" altLang="en-US" b="1">
                <a:solidFill>
                  <a:srgbClr val="000000"/>
                </a:solidFill>
                <a:ea typeface="楷体_GB2312" pitchFamily="49" charset="-122"/>
              </a:rPr>
              <a:t>与节点</a:t>
            </a:r>
            <a:r>
              <a:rPr lang="en-US" altLang="zh-CN" b="1">
                <a:solidFill>
                  <a:srgbClr val="000000"/>
                </a:solidFill>
                <a:ea typeface="楷体_GB2312" pitchFamily="49" charset="-122"/>
              </a:rPr>
              <a:t>i </a:t>
            </a:r>
            <a:r>
              <a:rPr lang="zh-CN" altLang="en-US" b="1">
                <a:solidFill>
                  <a:srgbClr val="000000"/>
                </a:solidFill>
                <a:ea typeface="楷体_GB2312" pitchFamily="49" charset="-122"/>
              </a:rPr>
              <a:t>关联，方向指向节点</a:t>
            </a:r>
          </a:p>
        </p:txBody>
      </p:sp>
      <p:sp>
        <p:nvSpPr>
          <p:cNvPr id="65545" name="Text Box 9"/>
          <p:cNvSpPr txBox="1">
            <a:spLocks noChangeArrowheads="1"/>
          </p:cNvSpPr>
          <p:nvPr/>
        </p:nvSpPr>
        <p:spPr bwMode="auto">
          <a:xfrm>
            <a:off x="2009775" y="3251200"/>
            <a:ext cx="6091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a</a:t>
            </a:r>
            <a:r>
              <a:rPr lang="en-US" altLang="zh-CN" b="1" baseline="-25000">
                <a:solidFill>
                  <a:srgbClr val="000000"/>
                </a:solidFill>
                <a:ea typeface="楷体_GB2312" pitchFamily="49" charset="-122"/>
              </a:rPr>
              <a:t>ik </a:t>
            </a:r>
            <a:r>
              <a:rPr lang="en-US" altLang="zh-CN" b="1">
                <a:solidFill>
                  <a:srgbClr val="000000"/>
                </a:solidFill>
                <a:ea typeface="楷体_GB2312" pitchFamily="49" charset="-122"/>
              </a:rPr>
              <a:t>= 0    </a:t>
            </a:r>
            <a:r>
              <a:rPr lang="zh-CN" altLang="en-US" b="1">
                <a:solidFill>
                  <a:srgbClr val="000000"/>
                </a:solidFill>
                <a:ea typeface="楷体_GB2312" pitchFamily="49" charset="-122"/>
              </a:rPr>
              <a:t>支路</a:t>
            </a:r>
            <a:r>
              <a:rPr lang="en-US" altLang="zh-CN" b="1">
                <a:solidFill>
                  <a:srgbClr val="000000"/>
                </a:solidFill>
                <a:ea typeface="楷体_GB2312" pitchFamily="49" charset="-122"/>
              </a:rPr>
              <a:t>k</a:t>
            </a:r>
            <a:r>
              <a:rPr lang="zh-CN" altLang="en-US" b="1">
                <a:solidFill>
                  <a:srgbClr val="000000"/>
                </a:solidFill>
                <a:ea typeface="楷体_GB2312" pitchFamily="49" charset="-122"/>
              </a:rPr>
              <a:t>与节点</a:t>
            </a:r>
            <a:r>
              <a:rPr lang="en-US" altLang="zh-CN" b="1">
                <a:solidFill>
                  <a:srgbClr val="000000"/>
                </a:solidFill>
                <a:ea typeface="楷体_GB2312" pitchFamily="49" charset="-122"/>
              </a:rPr>
              <a:t>i</a:t>
            </a:r>
            <a:r>
              <a:rPr lang="zh-CN" altLang="en-US" b="1">
                <a:solidFill>
                  <a:srgbClr val="000000"/>
                </a:solidFill>
                <a:ea typeface="楷体_GB2312" pitchFamily="49" charset="-122"/>
              </a:rPr>
              <a:t>无 关</a:t>
            </a:r>
          </a:p>
        </p:txBody>
      </p:sp>
      <p:sp>
        <p:nvSpPr>
          <p:cNvPr id="65546" name="Text Box 10"/>
          <p:cNvSpPr txBox="1">
            <a:spLocks noChangeArrowheads="1"/>
          </p:cNvSpPr>
          <p:nvPr/>
        </p:nvSpPr>
        <p:spPr bwMode="auto">
          <a:xfrm>
            <a:off x="1187450" y="1811338"/>
            <a:ext cx="637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N</a:t>
            </a:r>
            <a:r>
              <a:rPr lang="zh-CN" altLang="en-US" b="1">
                <a:solidFill>
                  <a:srgbClr val="000000"/>
                </a:solidFill>
                <a:ea typeface="楷体_GB2312" pitchFamily="49" charset="-122"/>
              </a:rPr>
              <a:t>个节点</a:t>
            </a:r>
            <a:r>
              <a:rPr lang="en-US" altLang="zh-CN" b="1">
                <a:solidFill>
                  <a:srgbClr val="000000"/>
                </a:solidFill>
                <a:ea typeface="楷体_GB2312" pitchFamily="49" charset="-122"/>
              </a:rPr>
              <a:t>b</a:t>
            </a:r>
            <a:r>
              <a:rPr lang="zh-CN" altLang="en-US" b="1">
                <a:solidFill>
                  <a:srgbClr val="000000"/>
                </a:solidFill>
                <a:ea typeface="楷体_GB2312" pitchFamily="49" charset="-122"/>
              </a:rPr>
              <a:t>条支路的图用</a:t>
            </a:r>
            <a:r>
              <a:rPr lang="en-US" altLang="zh-CN" b="1">
                <a:solidFill>
                  <a:srgbClr val="000000"/>
                </a:solidFill>
                <a:ea typeface="楷体_GB2312" pitchFamily="49" charset="-122"/>
              </a:rPr>
              <a:t>n</a:t>
            </a:r>
            <a:r>
              <a:rPr lang="en-US" altLang="zh-CN" b="1">
                <a:solidFill>
                  <a:srgbClr val="000000"/>
                </a:solidFill>
                <a:ea typeface="楷体_GB2312" pitchFamily="49" charset="-122"/>
                <a:sym typeface="Symbol" pitchFamily="18" charset="2"/>
              </a:rPr>
              <a:t>b</a:t>
            </a:r>
            <a:r>
              <a:rPr lang="zh-CN" altLang="en-US" b="1">
                <a:solidFill>
                  <a:srgbClr val="000000"/>
                </a:solidFill>
                <a:ea typeface="楷体_GB2312" pitchFamily="49" charset="-122"/>
                <a:sym typeface="Symbol" pitchFamily="18" charset="2"/>
              </a:rPr>
              <a:t>的矩阵描述</a:t>
            </a:r>
            <a:endParaRPr lang="zh-CN" altLang="en-US" b="1">
              <a:solidFill>
                <a:srgbClr val="000000"/>
              </a:solidFill>
              <a:ea typeface="楷体_GB2312" pitchFamily="49" charset="-122"/>
            </a:endParaRPr>
          </a:p>
        </p:txBody>
      </p:sp>
      <p:grpSp>
        <p:nvGrpSpPr>
          <p:cNvPr id="3" name="Group 11"/>
          <p:cNvGrpSpPr>
            <a:grpSpLocks/>
          </p:cNvGrpSpPr>
          <p:nvPr/>
        </p:nvGrpSpPr>
        <p:grpSpPr bwMode="auto">
          <a:xfrm>
            <a:off x="936625" y="3911600"/>
            <a:ext cx="2376488" cy="2533650"/>
            <a:chOff x="590" y="2297"/>
            <a:chExt cx="1497" cy="1596"/>
          </a:xfrm>
        </p:grpSpPr>
        <p:sp>
          <p:nvSpPr>
            <p:cNvPr id="47128" name="Freeform 12"/>
            <p:cNvSpPr>
              <a:spLocks/>
            </p:cNvSpPr>
            <p:nvPr/>
          </p:nvSpPr>
          <p:spPr bwMode="auto">
            <a:xfrm>
              <a:off x="750" y="2450"/>
              <a:ext cx="577" cy="1154"/>
            </a:xfrm>
            <a:custGeom>
              <a:avLst/>
              <a:gdLst>
                <a:gd name="T0" fmla="*/ 577 w 577"/>
                <a:gd name="T1" fmla="*/ 1154 h 1154"/>
                <a:gd name="T2" fmla="*/ 0 w 577"/>
                <a:gd name="T3" fmla="*/ 576 h 1154"/>
                <a:gd name="T4" fmla="*/ 577 w 577"/>
                <a:gd name="T5" fmla="*/ 0 h 1154"/>
                <a:gd name="T6" fmla="*/ 577 w 577"/>
                <a:gd name="T7" fmla="*/ 1154 h 1154"/>
                <a:gd name="T8" fmla="*/ 0 60000 65536"/>
                <a:gd name="T9" fmla="*/ 0 60000 65536"/>
                <a:gd name="T10" fmla="*/ 0 60000 65536"/>
                <a:gd name="T11" fmla="*/ 0 60000 65536"/>
                <a:gd name="T12" fmla="*/ 0 w 577"/>
                <a:gd name="T13" fmla="*/ 0 h 1154"/>
                <a:gd name="T14" fmla="*/ 577 w 577"/>
                <a:gd name="T15" fmla="*/ 1154 h 1154"/>
              </a:gdLst>
              <a:ahLst/>
              <a:cxnLst>
                <a:cxn ang="T8">
                  <a:pos x="T0" y="T1"/>
                </a:cxn>
                <a:cxn ang="T9">
                  <a:pos x="T2" y="T3"/>
                </a:cxn>
                <a:cxn ang="T10">
                  <a:pos x="T4" y="T5"/>
                </a:cxn>
                <a:cxn ang="T11">
                  <a:pos x="T6" y="T7"/>
                </a:cxn>
              </a:cxnLst>
              <a:rect l="T12" t="T13" r="T14" b="T15"/>
              <a:pathLst>
                <a:path w="577" h="1154">
                  <a:moveTo>
                    <a:pt x="577" y="1154"/>
                  </a:moveTo>
                  <a:lnTo>
                    <a:pt x="0" y="576"/>
                  </a:lnTo>
                  <a:lnTo>
                    <a:pt x="577" y="0"/>
                  </a:lnTo>
                  <a:lnTo>
                    <a:pt x="577" y="1154"/>
                  </a:lnTo>
                  <a:close/>
                </a:path>
              </a:pathLst>
            </a:custGeom>
            <a:solidFill>
              <a:srgbClr val="FFFFFF">
                <a:alpha val="0"/>
              </a:srgbClr>
            </a:solidFill>
            <a:ln w="28575">
              <a:solidFill>
                <a:srgbClr val="000000"/>
              </a:solidFill>
              <a:round/>
              <a:headEnd/>
              <a:tailEnd/>
            </a:ln>
          </p:spPr>
          <p:txBody>
            <a:bodyPr/>
            <a:lstStyle/>
            <a:p>
              <a:endParaRPr lang="zh-CN" altLang="en-US">
                <a:solidFill>
                  <a:srgbClr val="000000"/>
                </a:solidFill>
                <a:ea typeface="楷体_GB2312" pitchFamily="49" charset="-122"/>
              </a:endParaRPr>
            </a:p>
          </p:txBody>
        </p:sp>
        <p:sp>
          <p:nvSpPr>
            <p:cNvPr id="47129" name="Freeform 13"/>
            <p:cNvSpPr>
              <a:spLocks/>
            </p:cNvSpPr>
            <p:nvPr/>
          </p:nvSpPr>
          <p:spPr bwMode="auto">
            <a:xfrm>
              <a:off x="1327" y="2450"/>
              <a:ext cx="574" cy="1154"/>
            </a:xfrm>
            <a:custGeom>
              <a:avLst/>
              <a:gdLst>
                <a:gd name="T0" fmla="*/ 0 w 574"/>
                <a:gd name="T1" fmla="*/ 0 h 1154"/>
                <a:gd name="T2" fmla="*/ 574 w 574"/>
                <a:gd name="T3" fmla="*/ 576 h 1154"/>
                <a:gd name="T4" fmla="*/ 0 w 574"/>
                <a:gd name="T5" fmla="*/ 1154 h 1154"/>
                <a:gd name="T6" fmla="*/ 0 60000 65536"/>
                <a:gd name="T7" fmla="*/ 0 60000 65536"/>
                <a:gd name="T8" fmla="*/ 0 60000 65536"/>
                <a:gd name="T9" fmla="*/ 0 w 574"/>
                <a:gd name="T10" fmla="*/ 0 h 1154"/>
                <a:gd name="T11" fmla="*/ 574 w 574"/>
                <a:gd name="T12" fmla="*/ 1154 h 1154"/>
              </a:gdLst>
              <a:ahLst/>
              <a:cxnLst>
                <a:cxn ang="T6">
                  <a:pos x="T0" y="T1"/>
                </a:cxn>
                <a:cxn ang="T7">
                  <a:pos x="T2" y="T3"/>
                </a:cxn>
                <a:cxn ang="T8">
                  <a:pos x="T4" y="T5"/>
                </a:cxn>
              </a:cxnLst>
              <a:rect l="T9" t="T10" r="T11" b="T12"/>
              <a:pathLst>
                <a:path w="574" h="1154">
                  <a:moveTo>
                    <a:pt x="0" y="0"/>
                  </a:moveTo>
                  <a:lnTo>
                    <a:pt x="574" y="576"/>
                  </a:lnTo>
                  <a:lnTo>
                    <a:pt x="0" y="115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7130" name="Freeform 14"/>
            <p:cNvSpPr>
              <a:spLocks/>
            </p:cNvSpPr>
            <p:nvPr/>
          </p:nvSpPr>
          <p:spPr bwMode="auto">
            <a:xfrm>
              <a:off x="1299" y="2421"/>
              <a:ext cx="54" cy="55"/>
            </a:xfrm>
            <a:custGeom>
              <a:avLst/>
              <a:gdLst>
                <a:gd name="T0" fmla="*/ 48 w 54"/>
                <a:gd name="T1" fmla="*/ 49 h 55"/>
                <a:gd name="T2" fmla="*/ 54 w 54"/>
                <a:gd name="T3" fmla="*/ 35 h 55"/>
                <a:gd name="T4" fmla="*/ 54 w 54"/>
                <a:gd name="T5" fmla="*/ 21 h 55"/>
                <a:gd name="T6" fmla="*/ 48 w 54"/>
                <a:gd name="T7" fmla="*/ 9 h 55"/>
                <a:gd name="T8" fmla="*/ 34 w 54"/>
                <a:gd name="T9" fmla="*/ 0 h 55"/>
                <a:gd name="T10" fmla="*/ 20 w 54"/>
                <a:gd name="T11" fmla="*/ 0 h 55"/>
                <a:gd name="T12" fmla="*/ 8 w 54"/>
                <a:gd name="T13" fmla="*/ 9 h 55"/>
                <a:gd name="T14" fmla="*/ 0 w 54"/>
                <a:gd name="T15" fmla="*/ 21 h 55"/>
                <a:gd name="T16" fmla="*/ 0 w 54"/>
                <a:gd name="T17" fmla="*/ 35 h 55"/>
                <a:gd name="T18" fmla="*/ 8 w 54"/>
                <a:gd name="T19" fmla="*/ 49 h 55"/>
                <a:gd name="T20" fmla="*/ 20 w 54"/>
                <a:gd name="T21" fmla="*/ 55 h 55"/>
                <a:gd name="T22" fmla="*/ 34 w 54"/>
                <a:gd name="T23" fmla="*/ 55 h 55"/>
                <a:gd name="T24" fmla="*/ 48 w 54"/>
                <a:gd name="T25" fmla="*/ 49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
                <a:gd name="T40" fmla="*/ 0 h 55"/>
                <a:gd name="T41" fmla="*/ 54 w 54"/>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 h="55">
                  <a:moveTo>
                    <a:pt x="48" y="49"/>
                  </a:moveTo>
                  <a:lnTo>
                    <a:pt x="54" y="35"/>
                  </a:lnTo>
                  <a:lnTo>
                    <a:pt x="54" y="21"/>
                  </a:lnTo>
                  <a:lnTo>
                    <a:pt x="48" y="9"/>
                  </a:lnTo>
                  <a:lnTo>
                    <a:pt x="34" y="0"/>
                  </a:lnTo>
                  <a:lnTo>
                    <a:pt x="20" y="0"/>
                  </a:lnTo>
                  <a:lnTo>
                    <a:pt x="8" y="9"/>
                  </a:lnTo>
                  <a:lnTo>
                    <a:pt x="0" y="21"/>
                  </a:lnTo>
                  <a:lnTo>
                    <a:pt x="0" y="35"/>
                  </a:lnTo>
                  <a:lnTo>
                    <a:pt x="8" y="49"/>
                  </a:lnTo>
                  <a:lnTo>
                    <a:pt x="20" y="55"/>
                  </a:lnTo>
                  <a:lnTo>
                    <a:pt x="34" y="55"/>
                  </a:lnTo>
                  <a:lnTo>
                    <a:pt x="48" y="4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31" name="Freeform 15"/>
            <p:cNvSpPr>
              <a:spLocks/>
            </p:cNvSpPr>
            <p:nvPr/>
          </p:nvSpPr>
          <p:spPr bwMode="auto">
            <a:xfrm>
              <a:off x="1299" y="3576"/>
              <a:ext cx="54" cy="55"/>
            </a:xfrm>
            <a:custGeom>
              <a:avLst/>
              <a:gdLst>
                <a:gd name="T0" fmla="*/ 48 w 54"/>
                <a:gd name="T1" fmla="*/ 8 h 55"/>
                <a:gd name="T2" fmla="*/ 34 w 54"/>
                <a:gd name="T3" fmla="*/ 0 h 55"/>
                <a:gd name="T4" fmla="*/ 20 w 54"/>
                <a:gd name="T5" fmla="*/ 0 h 55"/>
                <a:gd name="T6" fmla="*/ 8 w 54"/>
                <a:gd name="T7" fmla="*/ 8 h 55"/>
                <a:gd name="T8" fmla="*/ 0 w 54"/>
                <a:gd name="T9" fmla="*/ 20 h 55"/>
                <a:gd name="T10" fmla="*/ 0 w 54"/>
                <a:gd name="T11" fmla="*/ 34 h 55"/>
                <a:gd name="T12" fmla="*/ 8 w 54"/>
                <a:gd name="T13" fmla="*/ 48 h 55"/>
                <a:gd name="T14" fmla="*/ 20 w 54"/>
                <a:gd name="T15" fmla="*/ 55 h 55"/>
                <a:gd name="T16" fmla="*/ 34 w 54"/>
                <a:gd name="T17" fmla="*/ 55 h 55"/>
                <a:gd name="T18" fmla="*/ 48 w 54"/>
                <a:gd name="T19" fmla="*/ 48 h 55"/>
                <a:gd name="T20" fmla="*/ 54 w 54"/>
                <a:gd name="T21" fmla="*/ 34 h 55"/>
                <a:gd name="T22" fmla="*/ 54 w 54"/>
                <a:gd name="T23" fmla="*/ 20 h 55"/>
                <a:gd name="T24" fmla="*/ 48 w 54"/>
                <a:gd name="T25" fmla="*/ 8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
                <a:gd name="T40" fmla="*/ 0 h 55"/>
                <a:gd name="T41" fmla="*/ 54 w 54"/>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 h="55">
                  <a:moveTo>
                    <a:pt x="48" y="8"/>
                  </a:moveTo>
                  <a:lnTo>
                    <a:pt x="34" y="0"/>
                  </a:lnTo>
                  <a:lnTo>
                    <a:pt x="20" y="0"/>
                  </a:lnTo>
                  <a:lnTo>
                    <a:pt x="8" y="8"/>
                  </a:lnTo>
                  <a:lnTo>
                    <a:pt x="0" y="20"/>
                  </a:lnTo>
                  <a:lnTo>
                    <a:pt x="0" y="34"/>
                  </a:lnTo>
                  <a:lnTo>
                    <a:pt x="8" y="48"/>
                  </a:lnTo>
                  <a:lnTo>
                    <a:pt x="20" y="55"/>
                  </a:lnTo>
                  <a:lnTo>
                    <a:pt x="34" y="55"/>
                  </a:lnTo>
                  <a:lnTo>
                    <a:pt x="48" y="48"/>
                  </a:lnTo>
                  <a:lnTo>
                    <a:pt x="54" y="34"/>
                  </a:lnTo>
                  <a:lnTo>
                    <a:pt x="54" y="20"/>
                  </a:lnTo>
                  <a:lnTo>
                    <a:pt x="48" y="8"/>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32" name="Freeform 16"/>
            <p:cNvSpPr>
              <a:spLocks/>
            </p:cNvSpPr>
            <p:nvPr/>
          </p:nvSpPr>
          <p:spPr bwMode="auto">
            <a:xfrm>
              <a:off x="750" y="3026"/>
              <a:ext cx="1151" cy="867"/>
            </a:xfrm>
            <a:custGeom>
              <a:avLst/>
              <a:gdLst>
                <a:gd name="T0" fmla="*/ 0 w 1151"/>
                <a:gd name="T1" fmla="*/ 0 h 867"/>
                <a:gd name="T2" fmla="*/ 2 w 1151"/>
                <a:gd name="T3" fmla="*/ 81 h 867"/>
                <a:gd name="T4" fmla="*/ 11 w 1151"/>
                <a:gd name="T5" fmla="*/ 159 h 867"/>
                <a:gd name="T6" fmla="*/ 23 w 1151"/>
                <a:gd name="T7" fmla="*/ 238 h 867"/>
                <a:gd name="T8" fmla="*/ 39 w 1151"/>
                <a:gd name="T9" fmla="*/ 313 h 867"/>
                <a:gd name="T10" fmla="*/ 61 w 1151"/>
                <a:gd name="T11" fmla="*/ 387 h 867"/>
                <a:gd name="T12" fmla="*/ 88 w 1151"/>
                <a:gd name="T13" fmla="*/ 456 h 867"/>
                <a:gd name="T14" fmla="*/ 116 w 1151"/>
                <a:gd name="T15" fmla="*/ 523 h 867"/>
                <a:gd name="T16" fmla="*/ 151 w 1151"/>
                <a:gd name="T17" fmla="*/ 584 h 867"/>
                <a:gd name="T18" fmla="*/ 189 w 1151"/>
                <a:gd name="T19" fmla="*/ 641 h 867"/>
                <a:gd name="T20" fmla="*/ 230 w 1151"/>
                <a:gd name="T21" fmla="*/ 692 h 867"/>
                <a:gd name="T22" fmla="*/ 272 w 1151"/>
                <a:gd name="T23" fmla="*/ 737 h 867"/>
                <a:gd name="T24" fmla="*/ 319 w 1151"/>
                <a:gd name="T25" fmla="*/ 776 h 867"/>
                <a:gd name="T26" fmla="*/ 368 w 1151"/>
                <a:gd name="T27" fmla="*/ 808 h 867"/>
                <a:gd name="T28" fmla="*/ 419 w 1151"/>
                <a:gd name="T29" fmla="*/ 833 h 867"/>
                <a:gd name="T30" fmla="*/ 471 w 1151"/>
                <a:gd name="T31" fmla="*/ 851 h 867"/>
                <a:gd name="T32" fmla="*/ 524 w 1151"/>
                <a:gd name="T33" fmla="*/ 863 h 867"/>
                <a:gd name="T34" fmla="*/ 577 w 1151"/>
                <a:gd name="T35" fmla="*/ 867 h 867"/>
                <a:gd name="T36" fmla="*/ 630 w 1151"/>
                <a:gd name="T37" fmla="*/ 863 h 867"/>
                <a:gd name="T38" fmla="*/ 682 w 1151"/>
                <a:gd name="T39" fmla="*/ 851 h 867"/>
                <a:gd name="T40" fmla="*/ 733 w 1151"/>
                <a:gd name="T41" fmla="*/ 833 h 867"/>
                <a:gd name="T42" fmla="*/ 784 w 1151"/>
                <a:gd name="T43" fmla="*/ 808 h 867"/>
                <a:gd name="T44" fmla="*/ 833 w 1151"/>
                <a:gd name="T45" fmla="*/ 776 h 867"/>
                <a:gd name="T46" fmla="*/ 879 w 1151"/>
                <a:gd name="T47" fmla="*/ 737 h 867"/>
                <a:gd name="T48" fmla="*/ 924 w 1151"/>
                <a:gd name="T49" fmla="*/ 692 h 867"/>
                <a:gd name="T50" fmla="*/ 965 w 1151"/>
                <a:gd name="T51" fmla="*/ 641 h 867"/>
                <a:gd name="T52" fmla="*/ 1001 w 1151"/>
                <a:gd name="T53" fmla="*/ 584 h 867"/>
                <a:gd name="T54" fmla="*/ 1036 w 1151"/>
                <a:gd name="T55" fmla="*/ 523 h 867"/>
                <a:gd name="T56" fmla="*/ 1066 w 1151"/>
                <a:gd name="T57" fmla="*/ 456 h 867"/>
                <a:gd name="T58" fmla="*/ 1091 w 1151"/>
                <a:gd name="T59" fmla="*/ 387 h 867"/>
                <a:gd name="T60" fmla="*/ 1113 w 1151"/>
                <a:gd name="T61" fmla="*/ 313 h 867"/>
                <a:gd name="T62" fmla="*/ 1129 w 1151"/>
                <a:gd name="T63" fmla="*/ 238 h 867"/>
                <a:gd name="T64" fmla="*/ 1141 w 1151"/>
                <a:gd name="T65" fmla="*/ 159 h 867"/>
                <a:gd name="T66" fmla="*/ 1149 w 1151"/>
                <a:gd name="T67" fmla="*/ 81 h 867"/>
                <a:gd name="T68" fmla="*/ 1151 w 1151"/>
                <a:gd name="T69" fmla="*/ 0 h 8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1"/>
                <a:gd name="T106" fmla="*/ 0 h 867"/>
                <a:gd name="T107" fmla="*/ 1151 w 1151"/>
                <a:gd name="T108" fmla="*/ 867 h 8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1" h="867">
                  <a:moveTo>
                    <a:pt x="0" y="0"/>
                  </a:moveTo>
                  <a:lnTo>
                    <a:pt x="2" y="81"/>
                  </a:lnTo>
                  <a:lnTo>
                    <a:pt x="11" y="159"/>
                  </a:lnTo>
                  <a:lnTo>
                    <a:pt x="23" y="238"/>
                  </a:lnTo>
                  <a:lnTo>
                    <a:pt x="39" y="313"/>
                  </a:lnTo>
                  <a:lnTo>
                    <a:pt x="61" y="387"/>
                  </a:lnTo>
                  <a:lnTo>
                    <a:pt x="88" y="456"/>
                  </a:lnTo>
                  <a:lnTo>
                    <a:pt x="116" y="523"/>
                  </a:lnTo>
                  <a:lnTo>
                    <a:pt x="151" y="584"/>
                  </a:lnTo>
                  <a:lnTo>
                    <a:pt x="189" y="641"/>
                  </a:lnTo>
                  <a:lnTo>
                    <a:pt x="230" y="692"/>
                  </a:lnTo>
                  <a:lnTo>
                    <a:pt x="272" y="737"/>
                  </a:lnTo>
                  <a:lnTo>
                    <a:pt x="319" y="776"/>
                  </a:lnTo>
                  <a:lnTo>
                    <a:pt x="368" y="808"/>
                  </a:lnTo>
                  <a:lnTo>
                    <a:pt x="419" y="833"/>
                  </a:lnTo>
                  <a:lnTo>
                    <a:pt x="471" y="851"/>
                  </a:lnTo>
                  <a:lnTo>
                    <a:pt x="524" y="863"/>
                  </a:lnTo>
                  <a:lnTo>
                    <a:pt x="577" y="867"/>
                  </a:lnTo>
                  <a:lnTo>
                    <a:pt x="630" y="863"/>
                  </a:lnTo>
                  <a:lnTo>
                    <a:pt x="682" y="851"/>
                  </a:lnTo>
                  <a:lnTo>
                    <a:pt x="733" y="833"/>
                  </a:lnTo>
                  <a:lnTo>
                    <a:pt x="784" y="808"/>
                  </a:lnTo>
                  <a:lnTo>
                    <a:pt x="833" y="776"/>
                  </a:lnTo>
                  <a:lnTo>
                    <a:pt x="879" y="737"/>
                  </a:lnTo>
                  <a:lnTo>
                    <a:pt x="924" y="692"/>
                  </a:lnTo>
                  <a:lnTo>
                    <a:pt x="965" y="641"/>
                  </a:lnTo>
                  <a:lnTo>
                    <a:pt x="1001" y="584"/>
                  </a:lnTo>
                  <a:lnTo>
                    <a:pt x="1036" y="523"/>
                  </a:lnTo>
                  <a:lnTo>
                    <a:pt x="1066" y="456"/>
                  </a:lnTo>
                  <a:lnTo>
                    <a:pt x="1091" y="387"/>
                  </a:lnTo>
                  <a:lnTo>
                    <a:pt x="1113" y="313"/>
                  </a:lnTo>
                  <a:lnTo>
                    <a:pt x="1129" y="238"/>
                  </a:lnTo>
                  <a:lnTo>
                    <a:pt x="1141" y="159"/>
                  </a:lnTo>
                  <a:lnTo>
                    <a:pt x="1149" y="81"/>
                  </a:lnTo>
                  <a:lnTo>
                    <a:pt x="1151"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7133" name="Freeform 17"/>
            <p:cNvSpPr>
              <a:spLocks/>
            </p:cNvSpPr>
            <p:nvPr/>
          </p:nvSpPr>
          <p:spPr bwMode="auto">
            <a:xfrm>
              <a:off x="722" y="2997"/>
              <a:ext cx="57" cy="57"/>
            </a:xfrm>
            <a:custGeom>
              <a:avLst/>
              <a:gdLst>
                <a:gd name="T0" fmla="*/ 28 w 57"/>
                <a:gd name="T1" fmla="*/ 57 h 57"/>
                <a:gd name="T2" fmla="*/ 43 w 57"/>
                <a:gd name="T3" fmla="*/ 53 h 57"/>
                <a:gd name="T4" fmla="*/ 53 w 57"/>
                <a:gd name="T5" fmla="*/ 43 h 57"/>
                <a:gd name="T6" fmla="*/ 57 w 57"/>
                <a:gd name="T7" fmla="*/ 29 h 57"/>
                <a:gd name="T8" fmla="*/ 53 w 57"/>
                <a:gd name="T9" fmla="*/ 15 h 57"/>
                <a:gd name="T10" fmla="*/ 43 w 57"/>
                <a:gd name="T11" fmla="*/ 5 h 57"/>
                <a:gd name="T12" fmla="*/ 28 w 57"/>
                <a:gd name="T13" fmla="*/ 0 h 57"/>
                <a:gd name="T14" fmla="*/ 14 w 57"/>
                <a:gd name="T15" fmla="*/ 5 h 57"/>
                <a:gd name="T16" fmla="*/ 4 w 57"/>
                <a:gd name="T17" fmla="*/ 15 h 57"/>
                <a:gd name="T18" fmla="*/ 0 w 57"/>
                <a:gd name="T19" fmla="*/ 29 h 57"/>
                <a:gd name="T20" fmla="*/ 4 w 57"/>
                <a:gd name="T21" fmla="*/ 43 h 57"/>
                <a:gd name="T22" fmla="*/ 14 w 57"/>
                <a:gd name="T23" fmla="*/ 53 h 57"/>
                <a:gd name="T24" fmla="*/ 28 w 57"/>
                <a:gd name="T25" fmla="*/ 57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57"/>
                <a:gd name="T41" fmla="*/ 57 w 57"/>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57">
                  <a:moveTo>
                    <a:pt x="28" y="57"/>
                  </a:moveTo>
                  <a:lnTo>
                    <a:pt x="43" y="53"/>
                  </a:lnTo>
                  <a:lnTo>
                    <a:pt x="53" y="43"/>
                  </a:lnTo>
                  <a:lnTo>
                    <a:pt x="57" y="29"/>
                  </a:lnTo>
                  <a:lnTo>
                    <a:pt x="53" y="15"/>
                  </a:lnTo>
                  <a:lnTo>
                    <a:pt x="43" y="5"/>
                  </a:lnTo>
                  <a:lnTo>
                    <a:pt x="28" y="0"/>
                  </a:lnTo>
                  <a:lnTo>
                    <a:pt x="14" y="5"/>
                  </a:lnTo>
                  <a:lnTo>
                    <a:pt x="4" y="15"/>
                  </a:lnTo>
                  <a:lnTo>
                    <a:pt x="0" y="29"/>
                  </a:lnTo>
                  <a:lnTo>
                    <a:pt x="4" y="43"/>
                  </a:lnTo>
                  <a:lnTo>
                    <a:pt x="14" y="53"/>
                  </a:lnTo>
                  <a:lnTo>
                    <a:pt x="28"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34" name="Freeform 18"/>
            <p:cNvSpPr>
              <a:spLocks/>
            </p:cNvSpPr>
            <p:nvPr/>
          </p:nvSpPr>
          <p:spPr bwMode="auto">
            <a:xfrm>
              <a:off x="1873" y="2997"/>
              <a:ext cx="57" cy="57"/>
            </a:xfrm>
            <a:custGeom>
              <a:avLst/>
              <a:gdLst>
                <a:gd name="T0" fmla="*/ 28 w 57"/>
                <a:gd name="T1" fmla="*/ 57 h 57"/>
                <a:gd name="T2" fmla="*/ 43 w 57"/>
                <a:gd name="T3" fmla="*/ 53 h 57"/>
                <a:gd name="T4" fmla="*/ 53 w 57"/>
                <a:gd name="T5" fmla="*/ 43 h 57"/>
                <a:gd name="T6" fmla="*/ 57 w 57"/>
                <a:gd name="T7" fmla="*/ 29 h 57"/>
                <a:gd name="T8" fmla="*/ 53 w 57"/>
                <a:gd name="T9" fmla="*/ 15 h 57"/>
                <a:gd name="T10" fmla="*/ 43 w 57"/>
                <a:gd name="T11" fmla="*/ 5 h 57"/>
                <a:gd name="T12" fmla="*/ 28 w 57"/>
                <a:gd name="T13" fmla="*/ 0 h 57"/>
                <a:gd name="T14" fmla="*/ 14 w 57"/>
                <a:gd name="T15" fmla="*/ 5 h 57"/>
                <a:gd name="T16" fmla="*/ 4 w 57"/>
                <a:gd name="T17" fmla="*/ 15 h 57"/>
                <a:gd name="T18" fmla="*/ 0 w 57"/>
                <a:gd name="T19" fmla="*/ 29 h 57"/>
                <a:gd name="T20" fmla="*/ 4 w 57"/>
                <a:gd name="T21" fmla="*/ 43 h 57"/>
                <a:gd name="T22" fmla="*/ 14 w 57"/>
                <a:gd name="T23" fmla="*/ 53 h 57"/>
                <a:gd name="T24" fmla="*/ 28 w 57"/>
                <a:gd name="T25" fmla="*/ 57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57"/>
                <a:gd name="T41" fmla="*/ 57 w 57"/>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57">
                  <a:moveTo>
                    <a:pt x="28" y="57"/>
                  </a:moveTo>
                  <a:lnTo>
                    <a:pt x="43" y="53"/>
                  </a:lnTo>
                  <a:lnTo>
                    <a:pt x="53" y="43"/>
                  </a:lnTo>
                  <a:lnTo>
                    <a:pt x="57" y="29"/>
                  </a:lnTo>
                  <a:lnTo>
                    <a:pt x="53" y="15"/>
                  </a:lnTo>
                  <a:lnTo>
                    <a:pt x="43" y="5"/>
                  </a:lnTo>
                  <a:lnTo>
                    <a:pt x="28" y="0"/>
                  </a:lnTo>
                  <a:lnTo>
                    <a:pt x="14" y="5"/>
                  </a:lnTo>
                  <a:lnTo>
                    <a:pt x="4" y="15"/>
                  </a:lnTo>
                  <a:lnTo>
                    <a:pt x="0" y="29"/>
                  </a:lnTo>
                  <a:lnTo>
                    <a:pt x="4" y="43"/>
                  </a:lnTo>
                  <a:lnTo>
                    <a:pt x="14" y="53"/>
                  </a:lnTo>
                  <a:lnTo>
                    <a:pt x="28"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35" name="Freeform 19"/>
            <p:cNvSpPr>
              <a:spLocks/>
            </p:cNvSpPr>
            <p:nvPr/>
          </p:nvSpPr>
          <p:spPr bwMode="auto">
            <a:xfrm>
              <a:off x="1534" y="3749"/>
              <a:ext cx="79" cy="95"/>
            </a:xfrm>
            <a:custGeom>
              <a:avLst/>
              <a:gdLst>
                <a:gd name="T0" fmla="*/ 79 w 79"/>
                <a:gd name="T1" fmla="*/ 0 h 95"/>
                <a:gd name="T2" fmla="*/ 67 w 79"/>
                <a:gd name="T3" fmla="*/ 26 h 95"/>
                <a:gd name="T4" fmla="*/ 51 w 79"/>
                <a:gd name="T5" fmla="*/ 50 h 95"/>
                <a:gd name="T6" fmla="*/ 28 w 79"/>
                <a:gd name="T7" fmla="*/ 75 h 95"/>
                <a:gd name="T8" fmla="*/ 0 w 79"/>
                <a:gd name="T9" fmla="*/ 95 h 95"/>
                <a:gd name="T10" fmla="*/ 0 60000 65536"/>
                <a:gd name="T11" fmla="*/ 0 60000 65536"/>
                <a:gd name="T12" fmla="*/ 0 60000 65536"/>
                <a:gd name="T13" fmla="*/ 0 60000 65536"/>
                <a:gd name="T14" fmla="*/ 0 60000 65536"/>
                <a:gd name="T15" fmla="*/ 0 w 79"/>
                <a:gd name="T16" fmla="*/ 0 h 95"/>
                <a:gd name="T17" fmla="*/ 79 w 79"/>
                <a:gd name="T18" fmla="*/ 95 h 95"/>
              </a:gdLst>
              <a:ahLst/>
              <a:cxnLst>
                <a:cxn ang="T10">
                  <a:pos x="T0" y="T1"/>
                </a:cxn>
                <a:cxn ang="T11">
                  <a:pos x="T2" y="T3"/>
                </a:cxn>
                <a:cxn ang="T12">
                  <a:pos x="T4" y="T5"/>
                </a:cxn>
                <a:cxn ang="T13">
                  <a:pos x="T6" y="T7"/>
                </a:cxn>
                <a:cxn ang="T14">
                  <a:pos x="T8" y="T9"/>
                </a:cxn>
              </a:cxnLst>
              <a:rect l="T15" t="T16" r="T17" b="T18"/>
              <a:pathLst>
                <a:path w="79" h="95">
                  <a:moveTo>
                    <a:pt x="79" y="0"/>
                  </a:moveTo>
                  <a:lnTo>
                    <a:pt x="67" y="26"/>
                  </a:lnTo>
                  <a:lnTo>
                    <a:pt x="51" y="50"/>
                  </a:lnTo>
                  <a:lnTo>
                    <a:pt x="28" y="75"/>
                  </a:lnTo>
                  <a:lnTo>
                    <a:pt x="0" y="95"/>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7136" name="Freeform 20"/>
            <p:cNvSpPr>
              <a:spLocks/>
            </p:cNvSpPr>
            <p:nvPr/>
          </p:nvSpPr>
          <p:spPr bwMode="auto">
            <a:xfrm>
              <a:off x="1441" y="3808"/>
              <a:ext cx="119" cy="85"/>
            </a:xfrm>
            <a:custGeom>
              <a:avLst/>
              <a:gdLst>
                <a:gd name="T0" fmla="*/ 119 w 119"/>
                <a:gd name="T1" fmla="*/ 67 h 85"/>
                <a:gd name="T2" fmla="*/ 0 w 119"/>
                <a:gd name="T3" fmla="*/ 85 h 85"/>
                <a:gd name="T4" fmla="*/ 85 w 119"/>
                <a:gd name="T5" fmla="*/ 0 h 85"/>
                <a:gd name="T6" fmla="*/ 119 w 119"/>
                <a:gd name="T7" fmla="*/ 67 h 85"/>
                <a:gd name="T8" fmla="*/ 0 60000 65536"/>
                <a:gd name="T9" fmla="*/ 0 60000 65536"/>
                <a:gd name="T10" fmla="*/ 0 60000 65536"/>
                <a:gd name="T11" fmla="*/ 0 60000 65536"/>
                <a:gd name="T12" fmla="*/ 0 w 119"/>
                <a:gd name="T13" fmla="*/ 0 h 85"/>
                <a:gd name="T14" fmla="*/ 119 w 119"/>
                <a:gd name="T15" fmla="*/ 85 h 85"/>
              </a:gdLst>
              <a:ahLst/>
              <a:cxnLst>
                <a:cxn ang="T8">
                  <a:pos x="T0" y="T1"/>
                </a:cxn>
                <a:cxn ang="T9">
                  <a:pos x="T2" y="T3"/>
                </a:cxn>
                <a:cxn ang="T10">
                  <a:pos x="T4" y="T5"/>
                </a:cxn>
                <a:cxn ang="T11">
                  <a:pos x="T6" y="T7"/>
                </a:cxn>
              </a:cxnLst>
              <a:rect l="T12" t="T13" r="T14" b="T15"/>
              <a:pathLst>
                <a:path w="119" h="85">
                  <a:moveTo>
                    <a:pt x="119" y="67"/>
                  </a:moveTo>
                  <a:lnTo>
                    <a:pt x="0" y="85"/>
                  </a:lnTo>
                  <a:lnTo>
                    <a:pt x="85" y="0"/>
                  </a:lnTo>
                  <a:lnTo>
                    <a:pt x="119" y="6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37" name="Line 21"/>
            <p:cNvSpPr>
              <a:spLocks noChangeShapeType="1"/>
            </p:cNvSpPr>
            <p:nvPr/>
          </p:nvSpPr>
          <p:spPr bwMode="auto">
            <a:xfrm>
              <a:off x="1327" y="2796"/>
              <a:ext cx="1" cy="27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8" name="Freeform 22"/>
            <p:cNvSpPr>
              <a:spLocks/>
            </p:cNvSpPr>
            <p:nvPr/>
          </p:nvSpPr>
          <p:spPr bwMode="auto">
            <a:xfrm>
              <a:off x="1288" y="3057"/>
              <a:ext cx="75" cy="114"/>
            </a:xfrm>
            <a:custGeom>
              <a:avLst/>
              <a:gdLst>
                <a:gd name="T0" fmla="*/ 75 w 75"/>
                <a:gd name="T1" fmla="*/ 0 h 114"/>
                <a:gd name="T2" fmla="*/ 39 w 75"/>
                <a:gd name="T3" fmla="*/ 114 h 114"/>
                <a:gd name="T4" fmla="*/ 0 w 75"/>
                <a:gd name="T5" fmla="*/ 0 h 114"/>
                <a:gd name="T6" fmla="*/ 75 w 75"/>
                <a:gd name="T7" fmla="*/ 0 h 114"/>
                <a:gd name="T8" fmla="*/ 0 60000 65536"/>
                <a:gd name="T9" fmla="*/ 0 60000 65536"/>
                <a:gd name="T10" fmla="*/ 0 60000 65536"/>
                <a:gd name="T11" fmla="*/ 0 60000 65536"/>
                <a:gd name="T12" fmla="*/ 0 w 75"/>
                <a:gd name="T13" fmla="*/ 0 h 114"/>
                <a:gd name="T14" fmla="*/ 75 w 75"/>
                <a:gd name="T15" fmla="*/ 114 h 114"/>
              </a:gdLst>
              <a:ahLst/>
              <a:cxnLst>
                <a:cxn ang="T8">
                  <a:pos x="T0" y="T1"/>
                </a:cxn>
                <a:cxn ang="T9">
                  <a:pos x="T2" y="T3"/>
                </a:cxn>
                <a:cxn ang="T10">
                  <a:pos x="T4" y="T5"/>
                </a:cxn>
                <a:cxn ang="T11">
                  <a:pos x="T6" y="T7"/>
                </a:cxn>
              </a:cxnLst>
              <a:rect l="T12" t="T13" r="T14" b="T15"/>
              <a:pathLst>
                <a:path w="75" h="114">
                  <a:moveTo>
                    <a:pt x="75" y="0"/>
                  </a:moveTo>
                  <a:lnTo>
                    <a:pt x="39" y="114"/>
                  </a:lnTo>
                  <a:lnTo>
                    <a:pt x="0" y="0"/>
                  </a:lnTo>
                  <a:lnTo>
                    <a:pt x="75"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39" name="Line 23"/>
            <p:cNvSpPr>
              <a:spLocks noChangeShapeType="1"/>
            </p:cNvSpPr>
            <p:nvPr/>
          </p:nvSpPr>
          <p:spPr bwMode="auto">
            <a:xfrm flipV="1">
              <a:off x="982" y="2753"/>
              <a:ext cx="40" cy="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Freeform 24"/>
            <p:cNvSpPr>
              <a:spLocks/>
            </p:cNvSpPr>
            <p:nvPr/>
          </p:nvSpPr>
          <p:spPr bwMode="auto">
            <a:xfrm>
              <a:off x="990" y="2680"/>
              <a:ext cx="105" cy="108"/>
            </a:xfrm>
            <a:custGeom>
              <a:avLst/>
              <a:gdLst>
                <a:gd name="T0" fmla="*/ 0 w 105"/>
                <a:gd name="T1" fmla="*/ 55 h 108"/>
                <a:gd name="T2" fmla="*/ 105 w 105"/>
                <a:gd name="T3" fmla="*/ 0 h 108"/>
                <a:gd name="T4" fmla="*/ 53 w 105"/>
                <a:gd name="T5" fmla="*/ 108 h 108"/>
                <a:gd name="T6" fmla="*/ 0 w 105"/>
                <a:gd name="T7" fmla="*/ 55 h 108"/>
                <a:gd name="T8" fmla="*/ 0 60000 65536"/>
                <a:gd name="T9" fmla="*/ 0 60000 65536"/>
                <a:gd name="T10" fmla="*/ 0 60000 65536"/>
                <a:gd name="T11" fmla="*/ 0 60000 65536"/>
                <a:gd name="T12" fmla="*/ 0 w 105"/>
                <a:gd name="T13" fmla="*/ 0 h 108"/>
                <a:gd name="T14" fmla="*/ 105 w 105"/>
                <a:gd name="T15" fmla="*/ 108 h 108"/>
              </a:gdLst>
              <a:ahLst/>
              <a:cxnLst>
                <a:cxn ang="T8">
                  <a:pos x="T0" y="T1"/>
                </a:cxn>
                <a:cxn ang="T9">
                  <a:pos x="T2" y="T3"/>
                </a:cxn>
                <a:cxn ang="T10">
                  <a:pos x="T4" y="T5"/>
                </a:cxn>
                <a:cxn ang="T11">
                  <a:pos x="T6" y="T7"/>
                </a:cxn>
              </a:cxnLst>
              <a:rect l="T12" t="T13" r="T14" b="T15"/>
              <a:pathLst>
                <a:path w="105" h="108">
                  <a:moveTo>
                    <a:pt x="0" y="55"/>
                  </a:moveTo>
                  <a:lnTo>
                    <a:pt x="105" y="0"/>
                  </a:lnTo>
                  <a:lnTo>
                    <a:pt x="53" y="108"/>
                  </a:lnTo>
                  <a:lnTo>
                    <a:pt x="0" y="55"/>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41" name="Line 25"/>
            <p:cNvSpPr>
              <a:spLocks noChangeShapeType="1"/>
            </p:cNvSpPr>
            <p:nvPr/>
          </p:nvSpPr>
          <p:spPr bwMode="auto">
            <a:xfrm>
              <a:off x="1055" y="3331"/>
              <a:ext cx="40" cy="4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2" name="Freeform 26"/>
            <p:cNvSpPr>
              <a:spLocks/>
            </p:cNvSpPr>
            <p:nvPr/>
          </p:nvSpPr>
          <p:spPr bwMode="auto">
            <a:xfrm>
              <a:off x="982" y="3258"/>
              <a:ext cx="105" cy="106"/>
            </a:xfrm>
            <a:custGeom>
              <a:avLst/>
              <a:gdLst>
                <a:gd name="T0" fmla="*/ 53 w 105"/>
                <a:gd name="T1" fmla="*/ 106 h 106"/>
                <a:gd name="T2" fmla="*/ 0 w 105"/>
                <a:gd name="T3" fmla="*/ 0 h 106"/>
                <a:gd name="T4" fmla="*/ 105 w 105"/>
                <a:gd name="T5" fmla="*/ 53 h 106"/>
                <a:gd name="T6" fmla="*/ 53 w 105"/>
                <a:gd name="T7" fmla="*/ 106 h 106"/>
                <a:gd name="T8" fmla="*/ 0 60000 65536"/>
                <a:gd name="T9" fmla="*/ 0 60000 65536"/>
                <a:gd name="T10" fmla="*/ 0 60000 65536"/>
                <a:gd name="T11" fmla="*/ 0 60000 65536"/>
                <a:gd name="T12" fmla="*/ 0 w 105"/>
                <a:gd name="T13" fmla="*/ 0 h 106"/>
                <a:gd name="T14" fmla="*/ 105 w 105"/>
                <a:gd name="T15" fmla="*/ 106 h 106"/>
              </a:gdLst>
              <a:ahLst/>
              <a:cxnLst>
                <a:cxn ang="T8">
                  <a:pos x="T0" y="T1"/>
                </a:cxn>
                <a:cxn ang="T9">
                  <a:pos x="T2" y="T3"/>
                </a:cxn>
                <a:cxn ang="T10">
                  <a:pos x="T4" y="T5"/>
                </a:cxn>
                <a:cxn ang="T11">
                  <a:pos x="T6" y="T7"/>
                </a:cxn>
              </a:cxnLst>
              <a:rect l="T12" t="T13" r="T14" b="T15"/>
              <a:pathLst>
                <a:path w="105" h="106">
                  <a:moveTo>
                    <a:pt x="53" y="106"/>
                  </a:moveTo>
                  <a:lnTo>
                    <a:pt x="0" y="0"/>
                  </a:lnTo>
                  <a:lnTo>
                    <a:pt x="105" y="53"/>
                  </a:lnTo>
                  <a:lnTo>
                    <a:pt x="53" y="10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43" name="Line 27"/>
            <p:cNvSpPr>
              <a:spLocks noChangeShapeType="1"/>
            </p:cNvSpPr>
            <p:nvPr/>
          </p:nvSpPr>
          <p:spPr bwMode="auto">
            <a:xfrm flipH="1" flipV="1">
              <a:off x="1688" y="2812"/>
              <a:ext cx="69" cy="6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4" name="Freeform 28"/>
            <p:cNvSpPr>
              <a:spLocks/>
            </p:cNvSpPr>
            <p:nvPr/>
          </p:nvSpPr>
          <p:spPr bwMode="auto">
            <a:xfrm>
              <a:off x="1613" y="2739"/>
              <a:ext cx="108" cy="106"/>
            </a:xfrm>
            <a:custGeom>
              <a:avLst/>
              <a:gdLst>
                <a:gd name="T0" fmla="*/ 55 w 108"/>
                <a:gd name="T1" fmla="*/ 106 h 106"/>
                <a:gd name="T2" fmla="*/ 0 w 108"/>
                <a:gd name="T3" fmla="*/ 0 h 106"/>
                <a:gd name="T4" fmla="*/ 108 w 108"/>
                <a:gd name="T5" fmla="*/ 53 h 106"/>
                <a:gd name="T6" fmla="*/ 55 w 108"/>
                <a:gd name="T7" fmla="*/ 106 h 106"/>
                <a:gd name="T8" fmla="*/ 0 60000 65536"/>
                <a:gd name="T9" fmla="*/ 0 60000 65536"/>
                <a:gd name="T10" fmla="*/ 0 60000 65536"/>
                <a:gd name="T11" fmla="*/ 0 60000 65536"/>
                <a:gd name="T12" fmla="*/ 0 w 108"/>
                <a:gd name="T13" fmla="*/ 0 h 106"/>
                <a:gd name="T14" fmla="*/ 108 w 108"/>
                <a:gd name="T15" fmla="*/ 106 h 106"/>
              </a:gdLst>
              <a:ahLst/>
              <a:cxnLst>
                <a:cxn ang="T8">
                  <a:pos x="T0" y="T1"/>
                </a:cxn>
                <a:cxn ang="T9">
                  <a:pos x="T2" y="T3"/>
                </a:cxn>
                <a:cxn ang="T10">
                  <a:pos x="T4" y="T5"/>
                </a:cxn>
                <a:cxn ang="T11">
                  <a:pos x="T6" y="T7"/>
                </a:cxn>
              </a:cxnLst>
              <a:rect l="T12" t="T13" r="T14" b="T15"/>
              <a:pathLst>
                <a:path w="108" h="106">
                  <a:moveTo>
                    <a:pt x="55" y="106"/>
                  </a:moveTo>
                  <a:lnTo>
                    <a:pt x="0" y="0"/>
                  </a:lnTo>
                  <a:lnTo>
                    <a:pt x="108" y="53"/>
                  </a:lnTo>
                  <a:lnTo>
                    <a:pt x="55" y="10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45" name="Line 29"/>
            <p:cNvSpPr>
              <a:spLocks noChangeShapeType="1"/>
            </p:cNvSpPr>
            <p:nvPr/>
          </p:nvSpPr>
          <p:spPr bwMode="auto">
            <a:xfrm flipH="1">
              <a:off x="1688" y="3171"/>
              <a:ext cx="69" cy="7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6" name="Freeform 30"/>
            <p:cNvSpPr>
              <a:spLocks/>
            </p:cNvSpPr>
            <p:nvPr/>
          </p:nvSpPr>
          <p:spPr bwMode="auto">
            <a:xfrm>
              <a:off x="1613" y="3207"/>
              <a:ext cx="108" cy="108"/>
            </a:xfrm>
            <a:custGeom>
              <a:avLst/>
              <a:gdLst>
                <a:gd name="T0" fmla="*/ 108 w 108"/>
                <a:gd name="T1" fmla="*/ 55 h 108"/>
                <a:gd name="T2" fmla="*/ 0 w 108"/>
                <a:gd name="T3" fmla="*/ 108 h 108"/>
                <a:gd name="T4" fmla="*/ 55 w 108"/>
                <a:gd name="T5" fmla="*/ 0 h 108"/>
                <a:gd name="T6" fmla="*/ 108 w 108"/>
                <a:gd name="T7" fmla="*/ 55 h 108"/>
                <a:gd name="T8" fmla="*/ 0 60000 65536"/>
                <a:gd name="T9" fmla="*/ 0 60000 65536"/>
                <a:gd name="T10" fmla="*/ 0 60000 65536"/>
                <a:gd name="T11" fmla="*/ 0 60000 65536"/>
                <a:gd name="T12" fmla="*/ 0 w 108"/>
                <a:gd name="T13" fmla="*/ 0 h 108"/>
                <a:gd name="T14" fmla="*/ 108 w 108"/>
                <a:gd name="T15" fmla="*/ 108 h 108"/>
              </a:gdLst>
              <a:ahLst/>
              <a:cxnLst>
                <a:cxn ang="T8">
                  <a:pos x="T0" y="T1"/>
                </a:cxn>
                <a:cxn ang="T9">
                  <a:pos x="T2" y="T3"/>
                </a:cxn>
                <a:cxn ang="T10">
                  <a:pos x="T4" y="T5"/>
                </a:cxn>
                <a:cxn ang="T11">
                  <a:pos x="T6" y="T7"/>
                </a:cxn>
              </a:cxnLst>
              <a:rect l="T12" t="T13" r="T14" b="T15"/>
              <a:pathLst>
                <a:path w="108" h="108">
                  <a:moveTo>
                    <a:pt x="108" y="55"/>
                  </a:moveTo>
                  <a:lnTo>
                    <a:pt x="0" y="108"/>
                  </a:lnTo>
                  <a:lnTo>
                    <a:pt x="55" y="0"/>
                  </a:lnTo>
                  <a:lnTo>
                    <a:pt x="108" y="55"/>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7147" name="Rectangle 31"/>
            <p:cNvSpPr>
              <a:spLocks noChangeArrowheads="1"/>
            </p:cNvSpPr>
            <p:nvPr/>
          </p:nvSpPr>
          <p:spPr bwMode="auto">
            <a:xfrm>
              <a:off x="1435" y="368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1</a:t>
              </a:r>
              <a:endParaRPr lang="en-US" altLang="zh-CN">
                <a:solidFill>
                  <a:srgbClr val="000000"/>
                </a:solidFill>
                <a:ea typeface="楷体_GB2312" pitchFamily="49" charset="-122"/>
              </a:endParaRPr>
            </a:p>
          </p:txBody>
        </p:sp>
        <p:sp>
          <p:nvSpPr>
            <p:cNvPr id="47148" name="Rectangle 32"/>
            <p:cNvSpPr>
              <a:spLocks noChangeArrowheads="1"/>
            </p:cNvSpPr>
            <p:nvPr/>
          </p:nvSpPr>
          <p:spPr bwMode="auto">
            <a:xfrm>
              <a:off x="966" y="3380"/>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800" b="1">
                  <a:solidFill>
                    <a:srgbClr val="000000"/>
                  </a:solidFill>
                  <a:ea typeface="楷体_GB2312" pitchFamily="49" charset="-122"/>
                </a:rPr>
                <a:t>２</a:t>
              </a:r>
              <a:endParaRPr lang="zh-CN" altLang="en-US">
                <a:solidFill>
                  <a:srgbClr val="000000"/>
                </a:solidFill>
                <a:ea typeface="楷体_GB2312" pitchFamily="49" charset="-122"/>
              </a:endParaRPr>
            </a:p>
          </p:txBody>
        </p:sp>
        <p:sp>
          <p:nvSpPr>
            <p:cNvPr id="47149" name="Rectangle 33"/>
            <p:cNvSpPr>
              <a:spLocks noChangeArrowheads="1"/>
            </p:cNvSpPr>
            <p:nvPr/>
          </p:nvSpPr>
          <p:spPr bwMode="auto">
            <a:xfrm>
              <a:off x="1313" y="296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800" b="1">
                  <a:solidFill>
                    <a:srgbClr val="000000"/>
                  </a:solidFill>
                  <a:ea typeface="楷体_GB2312" pitchFamily="49" charset="-122"/>
                </a:rPr>
                <a:t>３</a:t>
              </a:r>
              <a:endParaRPr lang="zh-CN" altLang="en-US">
                <a:solidFill>
                  <a:srgbClr val="000000"/>
                </a:solidFill>
                <a:ea typeface="楷体_GB2312" pitchFamily="49" charset="-122"/>
              </a:endParaRPr>
            </a:p>
          </p:txBody>
        </p:sp>
        <p:sp>
          <p:nvSpPr>
            <p:cNvPr id="47150" name="Rectangle 34"/>
            <p:cNvSpPr>
              <a:spLocks noChangeArrowheads="1"/>
            </p:cNvSpPr>
            <p:nvPr/>
          </p:nvSpPr>
          <p:spPr bwMode="auto">
            <a:xfrm>
              <a:off x="1542" y="3323"/>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800" b="1">
                  <a:solidFill>
                    <a:srgbClr val="000000"/>
                  </a:solidFill>
                  <a:ea typeface="楷体_GB2312" pitchFamily="49" charset="-122"/>
                </a:rPr>
                <a:t>６</a:t>
              </a:r>
              <a:endParaRPr lang="zh-CN" altLang="en-US">
                <a:solidFill>
                  <a:srgbClr val="000000"/>
                </a:solidFill>
                <a:ea typeface="楷体_GB2312" pitchFamily="49" charset="-122"/>
              </a:endParaRPr>
            </a:p>
          </p:txBody>
        </p:sp>
        <p:sp>
          <p:nvSpPr>
            <p:cNvPr id="47151" name="Rectangle 35"/>
            <p:cNvSpPr>
              <a:spLocks noChangeArrowheads="1"/>
            </p:cNvSpPr>
            <p:nvPr/>
          </p:nvSpPr>
          <p:spPr bwMode="auto">
            <a:xfrm>
              <a:off x="1627" y="260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800" b="1">
                  <a:solidFill>
                    <a:srgbClr val="000000"/>
                  </a:solidFill>
                  <a:ea typeface="楷体_GB2312" pitchFamily="49" charset="-122"/>
                </a:rPr>
                <a:t>５</a:t>
              </a:r>
              <a:endParaRPr lang="zh-CN" altLang="en-US">
                <a:solidFill>
                  <a:srgbClr val="000000"/>
                </a:solidFill>
                <a:ea typeface="楷体_GB2312" pitchFamily="49" charset="-122"/>
              </a:endParaRPr>
            </a:p>
          </p:txBody>
        </p:sp>
        <p:sp>
          <p:nvSpPr>
            <p:cNvPr id="47152" name="Rectangle 36"/>
            <p:cNvSpPr>
              <a:spLocks noChangeArrowheads="1"/>
            </p:cNvSpPr>
            <p:nvPr/>
          </p:nvSpPr>
          <p:spPr bwMode="auto">
            <a:xfrm>
              <a:off x="823" y="2645"/>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800" b="1">
                  <a:solidFill>
                    <a:srgbClr val="000000"/>
                  </a:solidFill>
                  <a:ea typeface="楷体_GB2312" pitchFamily="49" charset="-122"/>
                </a:rPr>
                <a:t>４</a:t>
              </a:r>
              <a:endParaRPr lang="zh-CN" altLang="en-US">
                <a:solidFill>
                  <a:srgbClr val="000000"/>
                </a:solidFill>
                <a:ea typeface="楷体_GB2312" pitchFamily="49" charset="-122"/>
              </a:endParaRPr>
            </a:p>
          </p:txBody>
        </p:sp>
        <p:sp>
          <p:nvSpPr>
            <p:cNvPr id="47153" name="Rectangle 37"/>
            <p:cNvSpPr>
              <a:spLocks noChangeArrowheads="1"/>
            </p:cNvSpPr>
            <p:nvPr/>
          </p:nvSpPr>
          <p:spPr bwMode="auto">
            <a:xfrm>
              <a:off x="590" y="2947"/>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a:solidFill>
                  <a:srgbClr val="000000"/>
                </a:solidFill>
                <a:ea typeface="楷体_GB2312" pitchFamily="49" charset="-122"/>
              </a:endParaRPr>
            </a:p>
          </p:txBody>
        </p:sp>
        <p:sp>
          <p:nvSpPr>
            <p:cNvPr id="47154" name="Rectangle 38"/>
            <p:cNvSpPr>
              <a:spLocks noChangeArrowheads="1"/>
            </p:cNvSpPr>
            <p:nvPr/>
          </p:nvSpPr>
          <p:spPr bwMode="auto">
            <a:xfrm>
              <a:off x="1294" y="2297"/>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a:solidFill>
                  <a:srgbClr val="000000"/>
                </a:solidFill>
                <a:ea typeface="楷体_GB2312" pitchFamily="49" charset="-122"/>
              </a:endParaRPr>
            </a:p>
          </p:txBody>
        </p:sp>
        <p:sp>
          <p:nvSpPr>
            <p:cNvPr id="47155" name="Rectangle 39"/>
            <p:cNvSpPr>
              <a:spLocks noChangeArrowheads="1"/>
            </p:cNvSpPr>
            <p:nvPr/>
          </p:nvSpPr>
          <p:spPr bwMode="auto">
            <a:xfrm>
              <a:off x="1294" y="359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a:solidFill>
                  <a:srgbClr val="000000"/>
                </a:solidFill>
                <a:ea typeface="楷体_GB2312" pitchFamily="49" charset="-122"/>
              </a:endParaRPr>
            </a:p>
          </p:txBody>
        </p:sp>
        <p:sp>
          <p:nvSpPr>
            <p:cNvPr id="47156" name="Rectangle 40"/>
            <p:cNvSpPr>
              <a:spLocks noChangeArrowheads="1"/>
            </p:cNvSpPr>
            <p:nvPr/>
          </p:nvSpPr>
          <p:spPr bwMode="auto">
            <a:xfrm>
              <a:off x="1942" y="2947"/>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a:solidFill>
                  <a:srgbClr val="000000"/>
                </a:solidFill>
                <a:ea typeface="楷体_GB2312" pitchFamily="49" charset="-122"/>
              </a:endParaRPr>
            </a:p>
          </p:txBody>
        </p:sp>
      </p:grpSp>
      <p:grpSp>
        <p:nvGrpSpPr>
          <p:cNvPr id="4" name="Group 56"/>
          <p:cNvGrpSpPr>
            <a:grpSpLocks/>
          </p:cNvGrpSpPr>
          <p:nvPr/>
        </p:nvGrpSpPr>
        <p:grpSpPr bwMode="auto">
          <a:xfrm>
            <a:off x="3798888" y="3937000"/>
            <a:ext cx="3962400" cy="2257425"/>
            <a:chOff x="2393" y="2304"/>
            <a:chExt cx="2496" cy="1422"/>
          </a:xfrm>
        </p:grpSpPr>
        <p:sp>
          <p:nvSpPr>
            <p:cNvPr id="47120" name="Line 47"/>
            <p:cNvSpPr>
              <a:spLocks noChangeShapeType="1"/>
            </p:cNvSpPr>
            <p:nvPr/>
          </p:nvSpPr>
          <p:spPr bwMode="auto">
            <a:xfrm>
              <a:off x="2763" y="2346"/>
              <a:ext cx="228"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Text Box 42"/>
            <p:cNvSpPr txBox="1">
              <a:spLocks noChangeArrowheads="1"/>
            </p:cNvSpPr>
            <p:nvPr/>
          </p:nvSpPr>
          <p:spPr bwMode="auto">
            <a:xfrm>
              <a:off x="2393" y="2912"/>
              <a:ext cx="4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000000"/>
                  </a:solidFill>
                  <a:ea typeface="楷体_GB2312" pitchFamily="49" charset="-122"/>
                </a:rPr>
                <a:t>A</a:t>
              </a:r>
              <a:r>
                <a:rPr lang="en-US" altLang="zh-CN" sz="2800" b="1" baseline="-25000">
                  <a:solidFill>
                    <a:srgbClr val="000000"/>
                  </a:solidFill>
                  <a:ea typeface="楷体_GB2312" pitchFamily="49" charset="-122"/>
                </a:rPr>
                <a:t>a</a:t>
              </a:r>
              <a:r>
                <a:rPr lang="en-US" altLang="zh-CN" b="1">
                  <a:solidFill>
                    <a:srgbClr val="000000"/>
                  </a:solidFill>
                  <a:ea typeface="楷体_GB2312" pitchFamily="49" charset="-122"/>
                </a:rPr>
                <a:t>=</a:t>
              </a:r>
            </a:p>
          </p:txBody>
        </p:sp>
        <p:sp>
          <p:nvSpPr>
            <p:cNvPr id="47122" name="Text Box 43"/>
            <p:cNvSpPr txBox="1">
              <a:spLocks noChangeArrowheads="1"/>
            </p:cNvSpPr>
            <p:nvPr/>
          </p:nvSpPr>
          <p:spPr bwMode="auto">
            <a:xfrm>
              <a:off x="2763" y="2592"/>
              <a:ext cx="22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rgbClr val="000000"/>
                  </a:solidFill>
                  <a:ea typeface="楷体_GB2312" pitchFamily="49" charset="-122"/>
                </a:rPr>
                <a:t>1</a:t>
              </a:r>
            </a:p>
            <a:p>
              <a:pPr eaLnBrk="1" hangingPunct="1"/>
              <a:r>
                <a:rPr lang="en-US" altLang="zh-CN" sz="2800">
                  <a:solidFill>
                    <a:srgbClr val="000000"/>
                  </a:solidFill>
                  <a:ea typeface="楷体_GB2312" pitchFamily="49" charset="-122"/>
                </a:rPr>
                <a:t>2</a:t>
              </a:r>
            </a:p>
            <a:p>
              <a:pPr eaLnBrk="1" hangingPunct="1"/>
              <a:r>
                <a:rPr lang="en-US" altLang="zh-CN" sz="2800">
                  <a:solidFill>
                    <a:srgbClr val="000000"/>
                  </a:solidFill>
                  <a:ea typeface="楷体_GB2312" pitchFamily="49" charset="-122"/>
                </a:rPr>
                <a:t>3</a:t>
              </a:r>
            </a:p>
            <a:p>
              <a:pPr eaLnBrk="1" hangingPunct="1"/>
              <a:r>
                <a:rPr lang="en-US" altLang="zh-CN" sz="2800">
                  <a:solidFill>
                    <a:srgbClr val="000000"/>
                  </a:solidFill>
                  <a:ea typeface="楷体_GB2312" pitchFamily="49" charset="-122"/>
                </a:rPr>
                <a:t>4</a:t>
              </a:r>
              <a:endParaRPr lang="en-US" altLang="zh-CN">
                <a:solidFill>
                  <a:srgbClr val="000000"/>
                </a:solidFill>
                <a:ea typeface="楷体_GB2312" pitchFamily="49" charset="-122"/>
              </a:endParaRPr>
            </a:p>
          </p:txBody>
        </p:sp>
        <p:sp>
          <p:nvSpPr>
            <p:cNvPr id="47123" name="AutoShape 44"/>
            <p:cNvSpPr>
              <a:spLocks/>
            </p:cNvSpPr>
            <p:nvPr/>
          </p:nvSpPr>
          <p:spPr bwMode="auto">
            <a:xfrm>
              <a:off x="2975" y="2624"/>
              <a:ext cx="100" cy="978"/>
            </a:xfrm>
            <a:prstGeom prst="leftBracket">
              <a:avLst>
                <a:gd name="adj" fmla="val 81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47124" name="Text Box 45"/>
            <p:cNvSpPr txBox="1">
              <a:spLocks noChangeArrowheads="1"/>
            </p:cNvSpPr>
            <p:nvPr/>
          </p:nvSpPr>
          <p:spPr bwMode="auto">
            <a:xfrm>
              <a:off x="3079" y="2378"/>
              <a:ext cx="17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000000"/>
                  </a:solidFill>
                  <a:ea typeface="楷体_GB2312" pitchFamily="49" charset="-122"/>
                </a:rPr>
                <a:t>1    2    3    4    5    6 </a:t>
              </a:r>
            </a:p>
          </p:txBody>
        </p:sp>
        <p:sp>
          <p:nvSpPr>
            <p:cNvPr id="47125" name="AutoShape 46"/>
            <p:cNvSpPr>
              <a:spLocks/>
            </p:cNvSpPr>
            <p:nvPr/>
          </p:nvSpPr>
          <p:spPr bwMode="auto">
            <a:xfrm>
              <a:off x="4811" y="2656"/>
              <a:ext cx="78" cy="946"/>
            </a:xfrm>
            <a:prstGeom prst="rightBracket">
              <a:avLst>
                <a:gd name="adj" fmla="val 10106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47126" name="Text Box 48"/>
            <p:cNvSpPr txBox="1">
              <a:spLocks noChangeArrowheads="1"/>
            </p:cNvSpPr>
            <p:nvPr/>
          </p:nvSpPr>
          <p:spPr bwMode="auto">
            <a:xfrm>
              <a:off x="2856" y="230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支</a:t>
              </a:r>
              <a:endParaRPr lang="zh-CN" altLang="en-US">
                <a:solidFill>
                  <a:srgbClr val="000000"/>
                </a:solidFill>
                <a:ea typeface="楷体_GB2312" pitchFamily="49" charset="-122"/>
              </a:endParaRPr>
            </a:p>
          </p:txBody>
        </p:sp>
        <p:sp>
          <p:nvSpPr>
            <p:cNvPr id="47127" name="Text Box 49"/>
            <p:cNvSpPr txBox="1">
              <a:spLocks noChangeArrowheads="1"/>
            </p:cNvSpPr>
            <p:nvPr/>
          </p:nvSpPr>
          <p:spPr bwMode="auto">
            <a:xfrm>
              <a:off x="2667" y="240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节</a:t>
              </a:r>
              <a:endParaRPr lang="zh-CN" altLang="en-US">
                <a:solidFill>
                  <a:srgbClr val="000000"/>
                </a:solidFill>
                <a:ea typeface="楷体_GB2312" pitchFamily="49" charset="-122"/>
              </a:endParaRPr>
            </a:p>
          </p:txBody>
        </p:sp>
      </p:grpSp>
      <p:sp>
        <p:nvSpPr>
          <p:cNvPr id="65586" name="Text Box 50"/>
          <p:cNvSpPr txBox="1">
            <a:spLocks noChangeArrowheads="1"/>
          </p:cNvSpPr>
          <p:nvPr/>
        </p:nvSpPr>
        <p:spPr bwMode="auto">
          <a:xfrm>
            <a:off x="4837113" y="4495800"/>
            <a:ext cx="274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000000"/>
                </a:solidFill>
                <a:ea typeface="楷体_GB2312" pitchFamily="49" charset="-122"/>
              </a:rPr>
              <a:t>-1   -1    0    1    0    0</a:t>
            </a:r>
          </a:p>
        </p:txBody>
      </p:sp>
      <p:sp>
        <p:nvSpPr>
          <p:cNvPr id="65587" name="Text Box 51"/>
          <p:cNvSpPr txBox="1">
            <a:spLocks noChangeArrowheads="1"/>
          </p:cNvSpPr>
          <p:nvPr/>
        </p:nvSpPr>
        <p:spPr bwMode="auto">
          <a:xfrm>
            <a:off x="4956175" y="4902200"/>
            <a:ext cx="314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000000"/>
                </a:solidFill>
                <a:ea typeface="楷体_GB2312" pitchFamily="49" charset="-122"/>
              </a:rPr>
              <a:t>0    0     1   -1   -1   0</a:t>
            </a:r>
          </a:p>
        </p:txBody>
      </p:sp>
      <p:sp>
        <p:nvSpPr>
          <p:cNvPr id="65588" name="Text Box 52"/>
          <p:cNvSpPr txBox="1">
            <a:spLocks noChangeArrowheads="1"/>
          </p:cNvSpPr>
          <p:nvPr/>
        </p:nvSpPr>
        <p:spPr bwMode="auto">
          <a:xfrm>
            <a:off x="4897438" y="5354638"/>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000000"/>
                </a:solidFill>
                <a:ea typeface="楷体_GB2312" pitchFamily="49" charset="-122"/>
              </a:rPr>
              <a:t>1     0     0    0    1   1</a:t>
            </a:r>
          </a:p>
        </p:txBody>
      </p:sp>
      <p:sp>
        <p:nvSpPr>
          <p:cNvPr id="65589" name="Text Box 53"/>
          <p:cNvSpPr txBox="1">
            <a:spLocks noChangeArrowheads="1"/>
          </p:cNvSpPr>
          <p:nvPr/>
        </p:nvSpPr>
        <p:spPr bwMode="auto">
          <a:xfrm>
            <a:off x="4881563" y="5710238"/>
            <a:ext cx="274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000000"/>
                </a:solidFill>
                <a:ea typeface="楷体_GB2312" pitchFamily="49" charset="-122"/>
              </a:rPr>
              <a:t>0     1    -1    0    0  -1</a:t>
            </a:r>
          </a:p>
        </p:txBody>
      </p:sp>
      <p:sp>
        <p:nvSpPr>
          <p:cNvPr id="65590" name="Line 54"/>
          <p:cNvSpPr>
            <a:spLocks noChangeShapeType="1"/>
          </p:cNvSpPr>
          <p:nvPr/>
        </p:nvSpPr>
        <p:spPr bwMode="auto">
          <a:xfrm>
            <a:off x="4495800" y="5918200"/>
            <a:ext cx="37338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left)">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46"/>
                                        </p:tgtEl>
                                        <p:attrNameLst>
                                          <p:attrName>style.visibility</p:attrName>
                                        </p:attrNameLst>
                                      </p:cBhvr>
                                      <p:to>
                                        <p:strVal val="visible"/>
                                      </p:to>
                                    </p:set>
                                    <p:animEffect transition="in" filter="wipe(left)">
                                      <p:cBhvr>
                                        <p:cTn id="12" dur="500"/>
                                        <p:tgtEl>
                                          <p:spTgt spid="655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43"/>
                                        </p:tgtEl>
                                        <p:attrNameLst>
                                          <p:attrName>style.visibility</p:attrName>
                                        </p:attrNameLst>
                                      </p:cBhvr>
                                      <p:to>
                                        <p:strVal val="visible"/>
                                      </p:to>
                                    </p:set>
                                    <p:animEffect transition="in" filter="wipe(left)">
                                      <p:cBhvr>
                                        <p:cTn id="22" dur="500"/>
                                        <p:tgtEl>
                                          <p:spTgt spid="655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44"/>
                                        </p:tgtEl>
                                        <p:attrNameLst>
                                          <p:attrName>style.visibility</p:attrName>
                                        </p:attrNameLst>
                                      </p:cBhvr>
                                      <p:to>
                                        <p:strVal val="visible"/>
                                      </p:to>
                                    </p:set>
                                    <p:animEffect transition="in" filter="wipe(left)">
                                      <p:cBhvr>
                                        <p:cTn id="27" dur="500"/>
                                        <p:tgtEl>
                                          <p:spTgt spid="655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45"/>
                                        </p:tgtEl>
                                        <p:attrNameLst>
                                          <p:attrName>style.visibility</p:attrName>
                                        </p:attrNameLst>
                                      </p:cBhvr>
                                      <p:to>
                                        <p:strVal val="visible"/>
                                      </p:to>
                                    </p:set>
                                    <p:animEffect transition="in" filter="wipe(left)">
                                      <p:cBhvr>
                                        <p:cTn id="32" dur="500"/>
                                        <p:tgtEl>
                                          <p:spTgt spid="655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5586"/>
                                        </p:tgtEl>
                                        <p:attrNameLst>
                                          <p:attrName>style.visibility</p:attrName>
                                        </p:attrNameLst>
                                      </p:cBhvr>
                                      <p:to>
                                        <p:strVal val="visible"/>
                                      </p:to>
                                    </p:set>
                                    <p:animEffect transition="in" filter="wipe(left)">
                                      <p:cBhvr>
                                        <p:cTn id="48" dur="500"/>
                                        <p:tgtEl>
                                          <p:spTgt spid="6558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5587"/>
                                        </p:tgtEl>
                                        <p:attrNameLst>
                                          <p:attrName>style.visibility</p:attrName>
                                        </p:attrNameLst>
                                      </p:cBhvr>
                                      <p:to>
                                        <p:strVal val="visible"/>
                                      </p:to>
                                    </p:set>
                                    <p:animEffect transition="in" filter="wipe(left)">
                                      <p:cBhvr>
                                        <p:cTn id="53" dur="500"/>
                                        <p:tgtEl>
                                          <p:spTgt spid="6558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5588"/>
                                        </p:tgtEl>
                                        <p:attrNameLst>
                                          <p:attrName>style.visibility</p:attrName>
                                        </p:attrNameLst>
                                      </p:cBhvr>
                                      <p:to>
                                        <p:strVal val="visible"/>
                                      </p:to>
                                    </p:set>
                                    <p:animEffect transition="in" filter="wipe(left)">
                                      <p:cBhvr>
                                        <p:cTn id="58" dur="500"/>
                                        <p:tgtEl>
                                          <p:spTgt spid="6558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5589"/>
                                        </p:tgtEl>
                                        <p:attrNameLst>
                                          <p:attrName>style.visibility</p:attrName>
                                        </p:attrNameLst>
                                      </p:cBhvr>
                                      <p:to>
                                        <p:strVal val="visible"/>
                                      </p:to>
                                    </p:set>
                                    <p:animEffect transition="in" filter="wipe(left)">
                                      <p:cBhvr>
                                        <p:cTn id="63" dur="500"/>
                                        <p:tgtEl>
                                          <p:spTgt spid="6558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65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3" grpId="0" autoUpdateAnimBg="0"/>
      <p:bldP spid="65544" grpId="0" autoUpdateAnimBg="0"/>
      <p:bldP spid="65545" grpId="0" autoUpdateAnimBg="0"/>
      <p:bldP spid="65546" grpId="0" autoUpdateAnimBg="0"/>
      <p:bldP spid="65586" grpId="0" autoUpdateAnimBg="0"/>
      <p:bldP spid="65587" grpId="0" autoUpdateAnimBg="0"/>
      <p:bldP spid="65588" grpId="0" autoUpdateAnimBg="0"/>
      <p:bldP spid="65589" grpId="0" autoUpdateAnimBg="0"/>
      <p:bldP spid="6559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55650" y="698500"/>
            <a:ext cx="2449513" cy="2590800"/>
            <a:chOff x="499" y="145"/>
            <a:chExt cx="1543" cy="1632"/>
          </a:xfrm>
        </p:grpSpPr>
        <p:sp>
          <p:nvSpPr>
            <p:cNvPr id="9237" name="Freeform 3"/>
            <p:cNvSpPr>
              <a:spLocks/>
            </p:cNvSpPr>
            <p:nvPr/>
          </p:nvSpPr>
          <p:spPr bwMode="auto">
            <a:xfrm>
              <a:off x="663" y="302"/>
              <a:ext cx="595" cy="1180"/>
            </a:xfrm>
            <a:custGeom>
              <a:avLst/>
              <a:gdLst>
                <a:gd name="T0" fmla="*/ 600 w 600"/>
                <a:gd name="T1" fmla="*/ 1199 h 1199"/>
                <a:gd name="T2" fmla="*/ 0 w 600"/>
                <a:gd name="T3" fmla="*/ 598 h 1199"/>
                <a:gd name="T4" fmla="*/ 600 w 600"/>
                <a:gd name="T5" fmla="*/ 0 h 1199"/>
                <a:gd name="T6" fmla="*/ 600 w 600"/>
                <a:gd name="T7" fmla="*/ 1199 h 1199"/>
                <a:gd name="T8" fmla="*/ 0 60000 65536"/>
                <a:gd name="T9" fmla="*/ 0 60000 65536"/>
                <a:gd name="T10" fmla="*/ 0 60000 65536"/>
                <a:gd name="T11" fmla="*/ 0 60000 65536"/>
                <a:gd name="T12" fmla="*/ 0 w 600"/>
                <a:gd name="T13" fmla="*/ 0 h 1199"/>
                <a:gd name="T14" fmla="*/ 600 w 600"/>
                <a:gd name="T15" fmla="*/ 1199 h 1199"/>
              </a:gdLst>
              <a:ahLst/>
              <a:cxnLst>
                <a:cxn ang="T8">
                  <a:pos x="T0" y="T1"/>
                </a:cxn>
                <a:cxn ang="T9">
                  <a:pos x="T2" y="T3"/>
                </a:cxn>
                <a:cxn ang="T10">
                  <a:pos x="T4" y="T5"/>
                </a:cxn>
                <a:cxn ang="T11">
                  <a:pos x="T6" y="T7"/>
                </a:cxn>
              </a:cxnLst>
              <a:rect l="T12" t="T13" r="T14" b="T15"/>
              <a:pathLst>
                <a:path w="600" h="1199">
                  <a:moveTo>
                    <a:pt x="600" y="1199"/>
                  </a:moveTo>
                  <a:lnTo>
                    <a:pt x="0" y="598"/>
                  </a:lnTo>
                  <a:lnTo>
                    <a:pt x="600" y="0"/>
                  </a:lnTo>
                  <a:lnTo>
                    <a:pt x="600" y="119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9238" name="Freeform 4"/>
            <p:cNvSpPr>
              <a:spLocks/>
            </p:cNvSpPr>
            <p:nvPr/>
          </p:nvSpPr>
          <p:spPr bwMode="auto">
            <a:xfrm>
              <a:off x="1258" y="302"/>
              <a:ext cx="591" cy="1180"/>
            </a:xfrm>
            <a:custGeom>
              <a:avLst/>
              <a:gdLst>
                <a:gd name="T0" fmla="*/ 0 w 597"/>
                <a:gd name="T1" fmla="*/ 0 h 1199"/>
                <a:gd name="T2" fmla="*/ 597 w 597"/>
                <a:gd name="T3" fmla="*/ 598 h 1199"/>
                <a:gd name="T4" fmla="*/ 0 w 597"/>
                <a:gd name="T5" fmla="*/ 1199 h 1199"/>
                <a:gd name="T6" fmla="*/ 0 60000 65536"/>
                <a:gd name="T7" fmla="*/ 0 60000 65536"/>
                <a:gd name="T8" fmla="*/ 0 60000 65536"/>
                <a:gd name="T9" fmla="*/ 0 w 597"/>
                <a:gd name="T10" fmla="*/ 0 h 1199"/>
                <a:gd name="T11" fmla="*/ 597 w 597"/>
                <a:gd name="T12" fmla="*/ 1199 h 1199"/>
              </a:gdLst>
              <a:ahLst/>
              <a:cxnLst>
                <a:cxn ang="T6">
                  <a:pos x="T0" y="T1"/>
                </a:cxn>
                <a:cxn ang="T7">
                  <a:pos x="T2" y="T3"/>
                </a:cxn>
                <a:cxn ang="T8">
                  <a:pos x="T4" y="T5"/>
                </a:cxn>
              </a:cxnLst>
              <a:rect l="T9" t="T10" r="T11" b="T12"/>
              <a:pathLst>
                <a:path w="597" h="1199">
                  <a:moveTo>
                    <a:pt x="0" y="0"/>
                  </a:moveTo>
                  <a:lnTo>
                    <a:pt x="597" y="598"/>
                  </a:lnTo>
                  <a:lnTo>
                    <a:pt x="0" y="119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9239" name="Freeform 5"/>
            <p:cNvSpPr>
              <a:spLocks/>
            </p:cNvSpPr>
            <p:nvPr/>
          </p:nvSpPr>
          <p:spPr bwMode="auto">
            <a:xfrm>
              <a:off x="1228" y="272"/>
              <a:ext cx="56" cy="56"/>
            </a:xfrm>
            <a:custGeom>
              <a:avLst/>
              <a:gdLst>
                <a:gd name="T0" fmla="*/ 51 w 57"/>
                <a:gd name="T1" fmla="*/ 51 h 57"/>
                <a:gd name="T2" fmla="*/ 57 w 57"/>
                <a:gd name="T3" fmla="*/ 36 h 57"/>
                <a:gd name="T4" fmla="*/ 57 w 57"/>
                <a:gd name="T5" fmla="*/ 21 h 57"/>
                <a:gd name="T6" fmla="*/ 51 w 57"/>
                <a:gd name="T7" fmla="*/ 8 h 57"/>
                <a:gd name="T8" fmla="*/ 36 w 57"/>
                <a:gd name="T9" fmla="*/ 0 h 57"/>
                <a:gd name="T10" fmla="*/ 21 w 57"/>
                <a:gd name="T11" fmla="*/ 0 h 57"/>
                <a:gd name="T12" fmla="*/ 8 w 57"/>
                <a:gd name="T13" fmla="*/ 8 h 57"/>
                <a:gd name="T14" fmla="*/ 0 w 57"/>
                <a:gd name="T15" fmla="*/ 21 h 57"/>
                <a:gd name="T16" fmla="*/ 0 w 57"/>
                <a:gd name="T17" fmla="*/ 36 h 57"/>
                <a:gd name="T18" fmla="*/ 8 w 57"/>
                <a:gd name="T19" fmla="*/ 51 h 57"/>
                <a:gd name="T20" fmla="*/ 21 w 57"/>
                <a:gd name="T21" fmla="*/ 57 h 57"/>
                <a:gd name="T22" fmla="*/ 36 w 57"/>
                <a:gd name="T23" fmla="*/ 57 h 57"/>
                <a:gd name="T24" fmla="*/ 51 w 57"/>
                <a:gd name="T25" fmla="*/ 51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57"/>
                <a:gd name="T41" fmla="*/ 57 w 57"/>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57">
                  <a:moveTo>
                    <a:pt x="51" y="51"/>
                  </a:moveTo>
                  <a:lnTo>
                    <a:pt x="57" y="36"/>
                  </a:lnTo>
                  <a:lnTo>
                    <a:pt x="57" y="21"/>
                  </a:lnTo>
                  <a:lnTo>
                    <a:pt x="51" y="8"/>
                  </a:lnTo>
                  <a:lnTo>
                    <a:pt x="36" y="0"/>
                  </a:lnTo>
                  <a:lnTo>
                    <a:pt x="21" y="0"/>
                  </a:lnTo>
                  <a:lnTo>
                    <a:pt x="8" y="8"/>
                  </a:lnTo>
                  <a:lnTo>
                    <a:pt x="0" y="21"/>
                  </a:lnTo>
                  <a:lnTo>
                    <a:pt x="0" y="36"/>
                  </a:lnTo>
                  <a:lnTo>
                    <a:pt x="8" y="51"/>
                  </a:lnTo>
                  <a:lnTo>
                    <a:pt x="21" y="57"/>
                  </a:lnTo>
                  <a:lnTo>
                    <a:pt x="36" y="57"/>
                  </a:lnTo>
                  <a:lnTo>
                    <a:pt x="51" y="51"/>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40" name="Freeform 6"/>
            <p:cNvSpPr>
              <a:spLocks/>
            </p:cNvSpPr>
            <p:nvPr/>
          </p:nvSpPr>
          <p:spPr bwMode="auto">
            <a:xfrm>
              <a:off x="1228" y="1452"/>
              <a:ext cx="56" cy="56"/>
            </a:xfrm>
            <a:custGeom>
              <a:avLst/>
              <a:gdLst>
                <a:gd name="T0" fmla="*/ 51 w 57"/>
                <a:gd name="T1" fmla="*/ 9 h 57"/>
                <a:gd name="T2" fmla="*/ 36 w 57"/>
                <a:gd name="T3" fmla="*/ 0 h 57"/>
                <a:gd name="T4" fmla="*/ 21 w 57"/>
                <a:gd name="T5" fmla="*/ 0 h 57"/>
                <a:gd name="T6" fmla="*/ 8 w 57"/>
                <a:gd name="T7" fmla="*/ 9 h 57"/>
                <a:gd name="T8" fmla="*/ 0 w 57"/>
                <a:gd name="T9" fmla="*/ 21 h 57"/>
                <a:gd name="T10" fmla="*/ 0 w 57"/>
                <a:gd name="T11" fmla="*/ 36 h 57"/>
                <a:gd name="T12" fmla="*/ 8 w 57"/>
                <a:gd name="T13" fmla="*/ 51 h 57"/>
                <a:gd name="T14" fmla="*/ 21 w 57"/>
                <a:gd name="T15" fmla="*/ 57 h 57"/>
                <a:gd name="T16" fmla="*/ 36 w 57"/>
                <a:gd name="T17" fmla="*/ 57 h 57"/>
                <a:gd name="T18" fmla="*/ 51 w 57"/>
                <a:gd name="T19" fmla="*/ 51 h 57"/>
                <a:gd name="T20" fmla="*/ 57 w 57"/>
                <a:gd name="T21" fmla="*/ 36 h 57"/>
                <a:gd name="T22" fmla="*/ 57 w 57"/>
                <a:gd name="T23" fmla="*/ 21 h 57"/>
                <a:gd name="T24" fmla="*/ 51 w 57"/>
                <a:gd name="T25" fmla="*/ 9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57"/>
                <a:gd name="T41" fmla="*/ 57 w 57"/>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57">
                  <a:moveTo>
                    <a:pt x="51" y="9"/>
                  </a:moveTo>
                  <a:lnTo>
                    <a:pt x="36" y="0"/>
                  </a:lnTo>
                  <a:lnTo>
                    <a:pt x="21" y="0"/>
                  </a:lnTo>
                  <a:lnTo>
                    <a:pt x="8" y="9"/>
                  </a:lnTo>
                  <a:lnTo>
                    <a:pt x="0" y="21"/>
                  </a:lnTo>
                  <a:lnTo>
                    <a:pt x="0" y="36"/>
                  </a:lnTo>
                  <a:lnTo>
                    <a:pt x="8" y="51"/>
                  </a:lnTo>
                  <a:lnTo>
                    <a:pt x="21" y="57"/>
                  </a:lnTo>
                  <a:lnTo>
                    <a:pt x="36" y="57"/>
                  </a:lnTo>
                  <a:lnTo>
                    <a:pt x="51" y="51"/>
                  </a:lnTo>
                  <a:lnTo>
                    <a:pt x="57" y="36"/>
                  </a:lnTo>
                  <a:lnTo>
                    <a:pt x="57" y="21"/>
                  </a:lnTo>
                  <a:lnTo>
                    <a:pt x="51"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41" name="Freeform 7"/>
            <p:cNvSpPr>
              <a:spLocks/>
            </p:cNvSpPr>
            <p:nvPr/>
          </p:nvSpPr>
          <p:spPr bwMode="auto">
            <a:xfrm>
              <a:off x="663" y="890"/>
              <a:ext cx="1186" cy="887"/>
            </a:xfrm>
            <a:custGeom>
              <a:avLst/>
              <a:gdLst>
                <a:gd name="T0" fmla="*/ 0 w 1197"/>
                <a:gd name="T1" fmla="*/ 0 h 901"/>
                <a:gd name="T2" fmla="*/ 2 w 1197"/>
                <a:gd name="T3" fmla="*/ 85 h 901"/>
                <a:gd name="T4" fmla="*/ 11 w 1197"/>
                <a:gd name="T5" fmla="*/ 165 h 901"/>
                <a:gd name="T6" fmla="*/ 23 w 1197"/>
                <a:gd name="T7" fmla="*/ 248 h 901"/>
                <a:gd name="T8" fmla="*/ 40 w 1197"/>
                <a:gd name="T9" fmla="*/ 326 h 901"/>
                <a:gd name="T10" fmla="*/ 64 w 1197"/>
                <a:gd name="T11" fmla="*/ 402 h 901"/>
                <a:gd name="T12" fmla="*/ 91 w 1197"/>
                <a:gd name="T13" fmla="*/ 474 h 901"/>
                <a:gd name="T14" fmla="*/ 121 w 1197"/>
                <a:gd name="T15" fmla="*/ 544 h 901"/>
                <a:gd name="T16" fmla="*/ 156 w 1197"/>
                <a:gd name="T17" fmla="*/ 607 h 901"/>
                <a:gd name="T18" fmla="*/ 196 w 1197"/>
                <a:gd name="T19" fmla="*/ 666 h 901"/>
                <a:gd name="T20" fmla="*/ 239 w 1197"/>
                <a:gd name="T21" fmla="*/ 719 h 901"/>
                <a:gd name="T22" fmla="*/ 283 w 1197"/>
                <a:gd name="T23" fmla="*/ 766 h 901"/>
                <a:gd name="T24" fmla="*/ 332 w 1197"/>
                <a:gd name="T25" fmla="*/ 806 h 901"/>
                <a:gd name="T26" fmla="*/ 382 w 1197"/>
                <a:gd name="T27" fmla="*/ 840 h 901"/>
                <a:gd name="T28" fmla="*/ 435 w 1197"/>
                <a:gd name="T29" fmla="*/ 865 h 901"/>
                <a:gd name="T30" fmla="*/ 490 w 1197"/>
                <a:gd name="T31" fmla="*/ 884 h 901"/>
                <a:gd name="T32" fmla="*/ 545 w 1197"/>
                <a:gd name="T33" fmla="*/ 897 h 901"/>
                <a:gd name="T34" fmla="*/ 600 w 1197"/>
                <a:gd name="T35" fmla="*/ 901 h 901"/>
                <a:gd name="T36" fmla="*/ 654 w 1197"/>
                <a:gd name="T37" fmla="*/ 897 h 901"/>
                <a:gd name="T38" fmla="*/ 709 w 1197"/>
                <a:gd name="T39" fmla="*/ 884 h 901"/>
                <a:gd name="T40" fmla="*/ 762 w 1197"/>
                <a:gd name="T41" fmla="*/ 865 h 901"/>
                <a:gd name="T42" fmla="*/ 815 w 1197"/>
                <a:gd name="T43" fmla="*/ 840 h 901"/>
                <a:gd name="T44" fmla="*/ 865 w 1197"/>
                <a:gd name="T45" fmla="*/ 806 h 901"/>
                <a:gd name="T46" fmla="*/ 914 w 1197"/>
                <a:gd name="T47" fmla="*/ 766 h 901"/>
                <a:gd name="T48" fmla="*/ 960 w 1197"/>
                <a:gd name="T49" fmla="*/ 719 h 901"/>
                <a:gd name="T50" fmla="*/ 1003 w 1197"/>
                <a:gd name="T51" fmla="*/ 666 h 901"/>
                <a:gd name="T52" fmla="*/ 1041 w 1197"/>
                <a:gd name="T53" fmla="*/ 607 h 901"/>
                <a:gd name="T54" fmla="*/ 1076 w 1197"/>
                <a:gd name="T55" fmla="*/ 544 h 901"/>
                <a:gd name="T56" fmla="*/ 1108 w 1197"/>
                <a:gd name="T57" fmla="*/ 474 h 901"/>
                <a:gd name="T58" fmla="*/ 1133 w 1197"/>
                <a:gd name="T59" fmla="*/ 402 h 901"/>
                <a:gd name="T60" fmla="*/ 1157 w 1197"/>
                <a:gd name="T61" fmla="*/ 326 h 901"/>
                <a:gd name="T62" fmla="*/ 1174 w 1197"/>
                <a:gd name="T63" fmla="*/ 248 h 901"/>
                <a:gd name="T64" fmla="*/ 1186 w 1197"/>
                <a:gd name="T65" fmla="*/ 165 h 901"/>
                <a:gd name="T66" fmla="*/ 1195 w 1197"/>
                <a:gd name="T67" fmla="*/ 85 h 901"/>
                <a:gd name="T68" fmla="*/ 1197 w 1197"/>
                <a:gd name="T69" fmla="*/ 0 h 9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7"/>
                <a:gd name="T106" fmla="*/ 0 h 901"/>
                <a:gd name="T107" fmla="*/ 1197 w 1197"/>
                <a:gd name="T108" fmla="*/ 901 h 9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7" h="901">
                  <a:moveTo>
                    <a:pt x="0" y="0"/>
                  </a:moveTo>
                  <a:lnTo>
                    <a:pt x="2" y="85"/>
                  </a:lnTo>
                  <a:lnTo>
                    <a:pt x="11" y="165"/>
                  </a:lnTo>
                  <a:lnTo>
                    <a:pt x="23" y="248"/>
                  </a:lnTo>
                  <a:lnTo>
                    <a:pt x="40" y="326"/>
                  </a:lnTo>
                  <a:lnTo>
                    <a:pt x="64" y="402"/>
                  </a:lnTo>
                  <a:lnTo>
                    <a:pt x="91" y="474"/>
                  </a:lnTo>
                  <a:lnTo>
                    <a:pt x="121" y="544"/>
                  </a:lnTo>
                  <a:lnTo>
                    <a:pt x="156" y="607"/>
                  </a:lnTo>
                  <a:lnTo>
                    <a:pt x="196" y="666"/>
                  </a:lnTo>
                  <a:lnTo>
                    <a:pt x="239" y="719"/>
                  </a:lnTo>
                  <a:lnTo>
                    <a:pt x="283" y="766"/>
                  </a:lnTo>
                  <a:lnTo>
                    <a:pt x="332" y="806"/>
                  </a:lnTo>
                  <a:lnTo>
                    <a:pt x="382" y="840"/>
                  </a:lnTo>
                  <a:lnTo>
                    <a:pt x="435" y="865"/>
                  </a:lnTo>
                  <a:lnTo>
                    <a:pt x="490" y="884"/>
                  </a:lnTo>
                  <a:lnTo>
                    <a:pt x="545" y="897"/>
                  </a:lnTo>
                  <a:lnTo>
                    <a:pt x="600" y="901"/>
                  </a:lnTo>
                  <a:lnTo>
                    <a:pt x="654" y="897"/>
                  </a:lnTo>
                  <a:lnTo>
                    <a:pt x="709" y="884"/>
                  </a:lnTo>
                  <a:lnTo>
                    <a:pt x="762" y="865"/>
                  </a:lnTo>
                  <a:lnTo>
                    <a:pt x="815" y="840"/>
                  </a:lnTo>
                  <a:lnTo>
                    <a:pt x="865" y="806"/>
                  </a:lnTo>
                  <a:lnTo>
                    <a:pt x="914" y="766"/>
                  </a:lnTo>
                  <a:lnTo>
                    <a:pt x="960" y="719"/>
                  </a:lnTo>
                  <a:lnTo>
                    <a:pt x="1003" y="666"/>
                  </a:lnTo>
                  <a:lnTo>
                    <a:pt x="1041" y="607"/>
                  </a:lnTo>
                  <a:lnTo>
                    <a:pt x="1076" y="544"/>
                  </a:lnTo>
                  <a:lnTo>
                    <a:pt x="1108" y="474"/>
                  </a:lnTo>
                  <a:lnTo>
                    <a:pt x="1133" y="402"/>
                  </a:lnTo>
                  <a:lnTo>
                    <a:pt x="1157" y="326"/>
                  </a:lnTo>
                  <a:lnTo>
                    <a:pt x="1174" y="248"/>
                  </a:lnTo>
                  <a:lnTo>
                    <a:pt x="1186" y="165"/>
                  </a:lnTo>
                  <a:lnTo>
                    <a:pt x="1195" y="85"/>
                  </a:lnTo>
                  <a:lnTo>
                    <a:pt x="1197"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9242" name="Freeform 8"/>
            <p:cNvSpPr>
              <a:spLocks/>
            </p:cNvSpPr>
            <p:nvPr/>
          </p:nvSpPr>
          <p:spPr bwMode="auto">
            <a:xfrm>
              <a:off x="635" y="861"/>
              <a:ext cx="58" cy="59"/>
            </a:xfrm>
            <a:custGeom>
              <a:avLst/>
              <a:gdLst>
                <a:gd name="T0" fmla="*/ 29 w 59"/>
                <a:gd name="T1" fmla="*/ 60 h 60"/>
                <a:gd name="T2" fmla="*/ 44 w 59"/>
                <a:gd name="T3" fmla="*/ 55 h 60"/>
                <a:gd name="T4" fmla="*/ 55 w 59"/>
                <a:gd name="T5" fmla="*/ 45 h 60"/>
                <a:gd name="T6" fmla="*/ 59 w 59"/>
                <a:gd name="T7" fmla="*/ 30 h 60"/>
                <a:gd name="T8" fmla="*/ 55 w 59"/>
                <a:gd name="T9" fmla="*/ 15 h 60"/>
                <a:gd name="T10" fmla="*/ 44 w 59"/>
                <a:gd name="T11" fmla="*/ 5 h 60"/>
                <a:gd name="T12" fmla="*/ 29 w 59"/>
                <a:gd name="T13" fmla="*/ 0 h 60"/>
                <a:gd name="T14" fmla="*/ 14 w 59"/>
                <a:gd name="T15" fmla="*/ 5 h 60"/>
                <a:gd name="T16" fmla="*/ 4 w 59"/>
                <a:gd name="T17" fmla="*/ 15 h 60"/>
                <a:gd name="T18" fmla="*/ 0 w 59"/>
                <a:gd name="T19" fmla="*/ 30 h 60"/>
                <a:gd name="T20" fmla="*/ 4 w 59"/>
                <a:gd name="T21" fmla="*/ 45 h 60"/>
                <a:gd name="T22" fmla="*/ 14 w 59"/>
                <a:gd name="T23" fmla="*/ 55 h 60"/>
                <a:gd name="T24" fmla="*/ 29 w 59"/>
                <a:gd name="T25" fmla="*/ 6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60"/>
                <a:gd name="T41" fmla="*/ 59 w 59"/>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60">
                  <a:moveTo>
                    <a:pt x="29" y="60"/>
                  </a:moveTo>
                  <a:lnTo>
                    <a:pt x="44" y="55"/>
                  </a:lnTo>
                  <a:lnTo>
                    <a:pt x="55" y="45"/>
                  </a:lnTo>
                  <a:lnTo>
                    <a:pt x="59" y="30"/>
                  </a:lnTo>
                  <a:lnTo>
                    <a:pt x="55" y="15"/>
                  </a:lnTo>
                  <a:lnTo>
                    <a:pt x="44" y="5"/>
                  </a:lnTo>
                  <a:lnTo>
                    <a:pt x="29" y="0"/>
                  </a:lnTo>
                  <a:lnTo>
                    <a:pt x="14" y="5"/>
                  </a:lnTo>
                  <a:lnTo>
                    <a:pt x="4" y="15"/>
                  </a:lnTo>
                  <a:lnTo>
                    <a:pt x="0" y="30"/>
                  </a:lnTo>
                  <a:lnTo>
                    <a:pt x="4" y="45"/>
                  </a:lnTo>
                  <a:lnTo>
                    <a:pt x="14" y="55"/>
                  </a:lnTo>
                  <a:lnTo>
                    <a:pt x="29" y="6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43" name="Freeform 9"/>
            <p:cNvSpPr>
              <a:spLocks/>
            </p:cNvSpPr>
            <p:nvPr/>
          </p:nvSpPr>
          <p:spPr bwMode="auto">
            <a:xfrm>
              <a:off x="1819" y="861"/>
              <a:ext cx="59" cy="59"/>
            </a:xfrm>
            <a:custGeom>
              <a:avLst/>
              <a:gdLst>
                <a:gd name="T0" fmla="*/ 30 w 59"/>
                <a:gd name="T1" fmla="*/ 60 h 60"/>
                <a:gd name="T2" fmla="*/ 45 w 59"/>
                <a:gd name="T3" fmla="*/ 55 h 60"/>
                <a:gd name="T4" fmla="*/ 55 w 59"/>
                <a:gd name="T5" fmla="*/ 45 h 60"/>
                <a:gd name="T6" fmla="*/ 59 w 59"/>
                <a:gd name="T7" fmla="*/ 30 h 60"/>
                <a:gd name="T8" fmla="*/ 55 w 59"/>
                <a:gd name="T9" fmla="*/ 15 h 60"/>
                <a:gd name="T10" fmla="*/ 45 w 59"/>
                <a:gd name="T11" fmla="*/ 5 h 60"/>
                <a:gd name="T12" fmla="*/ 30 w 59"/>
                <a:gd name="T13" fmla="*/ 0 h 60"/>
                <a:gd name="T14" fmla="*/ 15 w 59"/>
                <a:gd name="T15" fmla="*/ 5 h 60"/>
                <a:gd name="T16" fmla="*/ 4 w 59"/>
                <a:gd name="T17" fmla="*/ 15 h 60"/>
                <a:gd name="T18" fmla="*/ 0 w 59"/>
                <a:gd name="T19" fmla="*/ 30 h 60"/>
                <a:gd name="T20" fmla="*/ 4 w 59"/>
                <a:gd name="T21" fmla="*/ 45 h 60"/>
                <a:gd name="T22" fmla="*/ 15 w 59"/>
                <a:gd name="T23" fmla="*/ 55 h 60"/>
                <a:gd name="T24" fmla="*/ 30 w 59"/>
                <a:gd name="T25" fmla="*/ 6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60"/>
                <a:gd name="T41" fmla="*/ 59 w 59"/>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60">
                  <a:moveTo>
                    <a:pt x="30" y="60"/>
                  </a:moveTo>
                  <a:lnTo>
                    <a:pt x="45" y="55"/>
                  </a:lnTo>
                  <a:lnTo>
                    <a:pt x="55" y="45"/>
                  </a:lnTo>
                  <a:lnTo>
                    <a:pt x="59" y="30"/>
                  </a:lnTo>
                  <a:lnTo>
                    <a:pt x="55" y="15"/>
                  </a:lnTo>
                  <a:lnTo>
                    <a:pt x="45" y="5"/>
                  </a:lnTo>
                  <a:lnTo>
                    <a:pt x="30" y="0"/>
                  </a:lnTo>
                  <a:lnTo>
                    <a:pt x="15" y="5"/>
                  </a:lnTo>
                  <a:lnTo>
                    <a:pt x="4" y="15"/>
                  </a:lnTo>
                  <a:lnTo>
                    <a:pt x="0" y="30"/>
                  </a:lnTo>
                  <a:lnTo>
                    <a:pt x="4" y="45"/>
                  </a:lnTo>
                  <a:lnTo>
                    <a:pt x="15" y="55"/>
                  </a:lnTo>
                  <a:lnTo>
                    <a:pt x="30" y="6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44" name="Freeform 10"/>
            <p:cNvSpPr>
              <a:spLocks/>
            </p:cNvSpPr>
            <p:nvPr/>
          </p:nvSpPr>
          <p:spPr bwMode="auto">
            <a:xfrm>
              <a:off x="1471" y="1629"/>
              <a:ext cx="81" cy="98"/>
            </a:xfrm>
            <a:custGeom>
              <a:avLst/>
              <a:gdLst>
                <a:gd name="T0" fmla="*/ 82 w 82"/>
                <a:gd name="T1" fmla="*/ 0 h 99"/>
                <a:gd name="T2" fmla="*/ 69 w 82"/>
                <a:gd name="T3" fmla="*/ 27 h 99"/>
                <a:gd name="T4" fmla="*/ 53 w 82"/>
                <a:gd name="T5" fmla="*/ 53 h 99"/>
                <a:gd name="T6" fmla="*/ 29 w 82"/>
                <a:gd name="T7" fmla="*/ 78 h 99"/>
                <a:gd name="T8" fmla="*/ 0 w 82"/>
                <a:gd name="T9" fmla="*/ 99 h 99"/>
                <a:gd name="T10" fmla="*/ 0 60000 65536"/>
                <a:gd name="T11" fmla="*/ 0 60000 65536"/>
                <a:gd name="T12" fmla="*/ 0 60000 65536"/>
                <a:gd name="T13" fmla="*/ 0 60000 65536"/>
                <a:gd name="T14" fmla="*/ 0 60000 65536"/>
                <a:gd name="T15" fmla="*/ 0 w 82"/>
                <a:gd name="T16" fmla="*/ 0 h 99"/>
                <a:gd name="T17" fmla="*/ 82 w 82"/>
                <a:gd name="T18" fmla="*/ 99 h 99"/>
              </a:gdLst>
              <a:ahLst/>
              <a:cxnLst>
                <a:cxn ang="T10">
                  <a:pos x="T0" y="T1"/>
                </a:cxn>
                <a:cxn ang="T11">
                  <a:pos x="T2" y="T3"/>
                </a:cxn>
                <a:cxn ang="T12">
                  <a:pos x="T4" y="T5"/>
                </a:cxn>
                <a:cxn ang="T13">
                  <a:pos x="T6" y="T7"/>
                </a:cxn>
                <a:cxn ang="T14">
                  <a:pos x="T8" y="T9"/>
                </a:cxn>
              </a:cxnLst>
              <a:rect l="T15" t="T16" r="T17" b="T18"/>
              <a:pathLst>
                <a:path w="82" h="99">
                  <a:moveTo>
                    <a:pt x="82" y="0"/>
                  </a:moveTo>
                  <a:lnTo>
                    <a:pt x="69" y="27"/>
                  </a:lnTo>
                  <a:lnTo>
                    <a:pt x="53" y="53"/>
                  </a:lnTo>
                  <a:lnTo>
                    <a:pt x="29" y="78"/>
                  </a:lnTo>
                  <a:lnTo>
                    <a:pt x="0" y="9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9245" name="Freeform 11"/>
            <p:cNvSpPr>
              <a:spLocks/>
            </p:cNvSpPr>
            <p:nvPr/>
          </p:nvSpPr>
          <p:spPr bwMode="auto">
            <a:xfrm>
              <a:off x="1374" y="1689"/>
              <a:ext cx="123" cy="88"/>
            </a:xfrm>
            <a:custGeom>
              <a:avLst/>
              <a:gdLst>
                <a:gd name="T0" fmla="*/ 124 w 124"/>
                <a:gd name="T1" fmla="*/ 70 h 89"/>
                <a:gd name="T2" fmla="*/ 0 w 124"/>
                <a:gd name="T3" fmla="*/ 89 h 89"/>
                <a:gd name="T4" fmla="*/ 88 w 124"/>
                <a:gd name="T5" fmla="*/ 0 h 89"/>
                <a:gd name="T6" fmla="*/ 124 w 124"/>
                <a:gd name="T7" fmla="*/ 70 h 89"/>
                <a:gd name="T8" fmla="*/ 0 60000 65536"/>
                <a:gd name="T9" fmla="*/ 0 60000 65536"/>
                <a:gd name="T10" fmla="*/ 0 60000 65536"/>
                <a:gd name="T11" fmla="*/ 0 60000 65536"/>
                <a:gd name="T12" fmla="*/ 0 w 124"/>
                <a:gd name="T13" fmla="*/ 0 h 89"/>
                <a:gd name="T14" fmla="*/ 124 w 124"/>
                <a:gd name="T15" fmla="*/ 89 h 89"/>
              </a:gdLst>
              <a:ahLst/>
              <a:cxnLst>
                <a:cxn ang="T8">
                  <a:pos x="T0" y="T1"/>
                </a:cxn>
                <a:cxn ang="T9">
                  <a:pos x="T2" y="T3"/>
                </a:cxn>
                <a:cxn ang="T10">
                  <a:pos x="T4" y="T5"/>
                </a:cxn>
                <a:cxn ang="T11">
                  <a:pos x="T6" y="T7"/>
                </a:cxn>
              </a:cxnLst>
              <a:rect l="T12" t="T13" r="T14" b="T15"/>
              <a:pathLst>
                <a:path w="124" h="89">
                  <a:moveTo>
                    <a:pt x="124" y="70"/>
                  </a:moveTo>
                  <a:lnTo>
                    <a:pt x="0" y="89"/>
                  </a:lnTo>
                  <a:lnTo>
                    <a:pt x="88" y="0"/>
                  </a:lnTo>
                  <a:lnTo>
                    <a:pt x="124" y="7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46" name="Line 12"/>
            <p:cNvSpPr>
              <a:spLocks noChangeShapeType="1"/>
            </p:cNvSpPr>
            <p:nvPr/>
          </p:nvSpPr>
          <p:spPr bwMode="auto">
            <a:xfrm>
              <a:off x="1258" y="655"/>
              <a:ext cx="1" cy="2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7" name="Freeform 13"/>
            <p:cNvSpPr>
              <a:spLocks/>
            </p:cNvSpPr>
            <p:nvPr/>
          </p:nvSpPr>
          <p:spPr bwMode="auto">
            <a:xfrm>
              <a:off x="1217" y="922"/>
              <a:ext cx="78" cy="116"/>
            </a:xfrm>
            <a:custGeom>
              <a:avLst/>
              <a:gdLst>
                <a:gd name="T0" fmla="*/ 79 w 79"/>
                <a:gd name="T1" fmla="*/ 0 h 118"/>
                <a:gd name="T2" fmla="*/ 41 w 79"/>
                <a:gd name="T3" fmla="*/ 118 h 118"/>
                <a:gd name="T4" fmla="*/ 0 w 79"/>
                <a:gd name="T5" fmla="*/ 0 h 118"/>
                <a:gd name="T6" fmla="*/ 79 w 79"/>
                <a:gd name="T7" fmla="*/ 0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79" y="0"/>
                  </a:moveTo>
                  <a:lnTo>
                    <a:pt x="41" y="118"/>
                  </a:lnTo>
                  <a:lnTo>
                    <a:pt x="0" y="0"/>
                  </a:lnTo>
                  <a:lnTo>
                    <a:pt x="79"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48" name="Line 14"/>
            <p:cNvSpPr>
              <a:spLocks noChangeShapeType="1"/>
            </p:cNvSpPr>
            <p:nvPr/>
          </p:nvSpPr>
          <p:spPr bwMode="auto">
            <a:xfrm flipV="1">
              <a:off x="902" y="612"/>
              <a:ext cx="42" cy="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Freeform 15"/>
            <p:cNvSpPr>
              <a:spLocks/>
            </p:cNvSpPr>
            <p:nvPr/>
          </p:nvSpPr>
          <p:spPr bwMode="auto">
            <a:xfrm>
              <a:off x="910" y="537"/>
              <a:ext cx="109" cy="110"/>
            </a:xfrm>
            <a:custGeom>
              <a:avLst/>
              <a:gdLst>
                <a:gd name="T0" fmla="*/ 0 w 110"/>
                <a:gd name="T1" fmla="*/ 57 h 112"/>
                <a:gd name="T2" fmla="*/ 110 w 110"/>
                <a:gd name="T3" fmla="*/ 0 h 112"/>
                <a:gd name="T4" fmla="*/ 55 w 110"/>
                <a:gd name="T5" fmla="*/ 112 h 112"/>
                <a:gd name="T6" fmla="*/ 0 w 110"/>
                <a:gd name="T7" fmla="*/ 57 h 112"/>
                <a:gd name="T8" fmla="*/ 0 60000 65536"/>
                <a:gd name="T9" fmla="*/ 0 60000 65536"/>
                <a:gd name="T10" fmla="*/ 0 60000 65536"/>
                <a:gd name="T11" fmla="*/ 0 60000 65536"/>
                <a:gd name="T12" fmla="*/ 0 w 110"/>
                <a:gd name="T13" fmla="*/ 0 h 112"/>
                <a:gd name="T14" fmla="*/ 110 w 110"/>
                <a:gd name="T15" fmla="*/ 112 h 112"/>
              </a:gdLst>
              <a:ahLst/>
              <a:cxnLst>
                <a:cxn ang="T8">
                  <a:pos x="T0" y="T1"/>
                </a:cxn>
                <a:cxn ang="T9">
                  <a:pos x="T2" y="T3"/>
                </a:cxn>
                <a:cxn ang="T10">
                  <a:pos x="T4" y="T5"/>
                </a:cxn>
                <a:cxn ang="T11">
                  <a:pos x="T6" y="T7"/>
                </a:cxn>
              </a:cxnLst>
              <a:rect l="T12" t="T13" r="T14" b="T15"/>
              <a:pathLst>
                <a:path w="110" h="112">
                  <a:moveTo>
                    <a:pt x="0" y="57"/>
                  </a:moveTo>
                  <a:lnTo>
                    <a:pt x="110" y="0"/>
                  </a:lnTo>
                  <a:lnTo>
                    <a:pt x="55" y="112"/>
                  </a:lnTo>
                  <a:lnTo>
                    <a:pt x="0"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50" name="Line 16"/>
            <p:cNvSpPr>
              <a:spLocks noChangeShapeType="1"/>
            </p:cNvSpPr>
            <p:nvPr/>
          </p:nvSpPr>
          <p:spPr bwMode="auto">
            <a:xfrm>
              <a:off x="977" y="1202"/>
              <a:ext cx="42" cy="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1" name="Freeform 17"/>
            <p:cNvSpPr>
              <a:spLocks/>
            </p:cNvSpPr>
            <p:nvPr/>
          </p:nvSpPr>
          <p:spPr bwMode="auto">
            <a:xfrm>
              <a:off x="902" y="1127"/>
              <a:ext cx="109" cy="109"/>
            </a:xfrm>
            <a:custGeom>
              <a:avLst/>
              <a:gdLst>
                <a:gd name="T0" fmla="*/ 55 w 110"/>
                <a:gd name="T1" fmla="*/ 110 h 110"/>
                <a:gd name="T2" fmla="*/ 0 w 110"/>
                <a:gd name="T3" fmla="*/ 0 h 110"/>
                <a:gd name="T4" fmla="*/ 110 w 110"/>
                <a:gd name="T5" fmla="*/ 55 h 110"/>
                <a:gd name="T6" fmla="*/ 55 w 110"/>
                <a:gd name="T7" fmla="*/ 110 h 110"/>
                <a:gd name="T8" fmla="*/ 0 60000 65536"/>
                <a:gd name="T9" fmla="*/ 0 60000 65536"/>
                <a:gd name="T10" fmla="*/ 0 60000 65536"/>
                <a:gd name="T11" fmla="*/ 0 60000 65536"/>
                <a:gd name="T12" fmla="*/ 0 w 110"/>
                <a:gd name="T13" fmla="*/ 0 h 110"/>
                <a:gd name="T14" fmla="*/ 110 w 110"/>
                <a:gd name="T15" fmla="*/ 110 h 110"/>
              </a:gdLst>
              <a:ahLst/>
              <a:cxnLst>
                <a:cxn ang="T8">
                  <a:pos x="T0" y="T1"/>
                </a:cxn>
                <a:cxn ang="T9">
                  <a:pos x="T2" y="T3"/>
                </a:cxn>
                <a:cxn ang="T10">
                  <a:pos x="T4" y="T5"/>
                </a:cxn>
                <a:cxn ang="T11">
                  <a:pos x="T6" y="T7"/>
                </a:cxn>
              </a:cxnLst>
              <a:rect l="T12" t="T13" r="T14" b="T15"/>
              <a:pathLst>
                <a:path w="110" h="110">
                  <a:moveTo>
                    <a:pt x="55" y="110"/>
                  </a:moveTo>
                  <a:lnTo>
                    <a:pt x="0" y="0"/>
                  </a:lnTo>
                  <a:lnTo>
                    <a:pt x="110" y="55"/>
                  </a:lnTo>
                  <a:lnTo>
                    <a:pt x="55" y="11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52" name="Line 18"/>
            <p:cNvSpPr>
              <a:spLocks noChangeShapeType="1"/>
            </p:cNvSpPr>
            <p:nvPr/>
          </p:nvSpPr>
          <p:spPr bwMode="auto">
            <a:xfrm flipH="1" flipV="1">
              <a:off x="1629" y="672"/>
              <a:ext cx="71" cy="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3" name="Freeform 19"/>
            <p:cNvSpPr>
              <a:spLocks/>
            </p:cNvSpPr>
            <p:nvPr/>
          </p:nvSpPr>
          <p:spPr bwMode="auto">
            <a:xfrm>
              <a:off x="1552" y="597"/>
              <a:ext cx="111" cy="108"/>
            </a:xfrm>
            <a:custGeom>
              <a:avLst/>
              <a:gdLst>
                <a:gd name="T0" fmla="*/ 57 w 112"/>
                <a:gd name="T1" fmla="*/ 110 h 110"/>
                <a:gd name="T2" fmla="*/ 0 w 112"/>
                <a:gd name="T3" fmla="*/ 0 h 110"/>
                <a:gd name="T4" fmla="*/ 112 w 112"/>
                <a:gd name="T5" fmla="*/ 55 h 110"/>
                <a:gd name="T6" fmla="*/ 57 w 112"/>
                <a:gd name="T7" fmla="*/ 110 h 110"/>
                <a:gd name="T8" fmla="*/ 0 60000 65536"/>
                <a:gd name="T9" fmla="*/ 0 60000 65536"/>
                <a:gd name="T10" fmla="*/ 0 60000 65536"/>
                <a:gd name="T11" fmla="*/ 0 60000 65536"/>
                <a:gd name="T12" fmla="*/ 0 w 112"/>
                <a:gd name="T13" fmla="*/ 0 h 110"/>
                <a:gd name="T14" fmla="*/ 112 w 112"/>
                <a:gd name="T15" fmla="*/ 110 h 110"/>
              </a:gdLst>
              <a:ahLst/>
              <a:cxnLst>
                <a:cxn ang="T8">
                  <a:pos x="T0" y="T1"/>
                </a:cxn>
                <a:cxn ang="T9">
                  <a:pos x="T2" y="T3"/>
                </a:cxn>
                <a:cxn ang="T10">
                  <a:pos x="T4" y="T5"/>
                </a:cxn>
                <a:cxn ang="T11">
                  <a:pos x="T6" y="T7"/>
                </a:cxn>
              </a:cxnLst>
              <a:rect l="T12" t="T13" r="T14" b="T15"/>
              <a:pathLst>
                <a:path w="112" h="110">
                  <a:moveTo>
                    <a:pt x="57" y="110"/>
                  </a:moveTo>
                  <a:lnTo>
                    <a:pt x="0" y="0"/>
                  </a:lnTo>
                  <a:lnTo>
                    <a:pt x="112" y="55"/>
                  </a:lnTo>
                  <a:lnTo>
                    <a:pt x="57" y="11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54" name="Line 20"/>
            <p:cNvSpPr>
              <a:spLocks noChangeShapeType="1"/>
            </p:cNvSpPr>
            <p:nvPr/>
          </p:nvSpPr>
          <p:spPr bwMode="auto">
            <a:xfrm flipH="1">
              <a:off x="1629" y="1038"/>
              <a:ext cx="71" cy="7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5" name="Freeform 21"/>
            <p:cNvSpPr>
              <a:spLocks/>
            </p:cNvSpPr>
            <p:nvPr/>
          </p:nvSpPr>
          <p:spPr bwMode="auto">
            <a:xfrm>
              <a:off x="1552" y="1075"/>
              <a:ext cx="111" cy="110"/>
            </a:xfrm>
            <a:custGeom>
              <a:avLst/>
              <a:gdLst>
                <a:gd name="T0" fmla="*/ 112 w 112"/>
                <a:gd name="T1" fmla="*/ 57 h 112"/>
                <a:gd name="T2" fmla="*/ 0 w 112"/>
                <a:gd name="T3" fmla="*/ 112 h 112"/>
                <a:gd name="T4" fmla="*/ 57 w 112"/>
                <a:gd name="T5" fmla="*/ 0 h 112"/>
                <a:gd name="T6" fmla="*/ 112 w 112"/>
                <a:gd name="T7" fmla="*/ 57 h 112"/>
                <a:gd name="T8" fmla="*/ 0 60000 65536"/>
                <a:gd name="T9" fmla="*/ 0 60000 65536"/>
                <a:gd name="T10" fmla="*/ 0 60000 65536"/>
                <a:gd name="T11" fmla="*/ 0 60000 65536"/>
                <a:gd name="T12" fmla="*/ 0 w 112"/>
                <a:gd name="T13" fmla="*/ 0 h 112"/>
                <a:gd name="T14" fmla="*/ 112 w 112"/>
                <a:gd name="T15" fmla="*/ 112 h 112"/>
              </a:gdLst>
              <a:ahLst/>
              <a:cxnLst>
                <a:cxn ang="T8">
                  <a:pos x="T0" y="T1"/>
                </a:cxn>
                <a:cxn ang="T9">
                  <a:pos x="T2" y="T3"/>
                </a:cxn>
                <a:cxn ang="T10">
                  <a:pos x="T4" y="T5"/>
                </a:cxn>
                <a:cxn ang="T11">
                  <a:pos x="T6" y="T7"/>
                </a:cxn>
              </a:cxnLst>
              <a:rect l="T12" t="T13" r="T14" b="T15"/>
              <a:pathLst>
                <a:path w="112" h="112">
                  <a:moveTo>
                    <a:pt x="112" y="57"/>
                  </a:moveTo>
                  <a:lnTo>
                    <a:pt x="0" y="112"/>
                  </a:lnTo>
                  <a:lnTo>
                    <a:pt x="57" y="0"/>
                  </a:lnTo>
                  <a:lnTo>
                    <a:pt x="112"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9256" name="Rectangle 22"/>
            <p:cNvSpPr>
              <a:spLocks noChangeArrowheads="1"/>
            </p:cNvSpPr>
            <p:nvPr/>
          </p:nvSpPr>
          <p:spPr bwMode="auto">
            <a:xfrm>
              <a:off x="1368" y="156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1</a:t>
              </a:r>
              <a:endParaRPr lang="en-US" altLang="zh-CN">
                <a:ea typeface="楷体_GB2312" pitchFamily="49" charset="-122"/>
              </a:endParaRPr>
            </a:p>
          </p:txBody>
        </p:sp>
        <p:sp>
          <p:nvSpPr>
            <p:cNvPr id="9257" name="Rectangle 23"/>
            <p:cNvSpPr>
              <a:spLocks noChangeArrowheads="1"/>
            </p:cNvSpPr>
            <p:nvPr/>
          </p:nvSpPr>
          <p:spPr bwMode="auto">
            <a:xfrm>
              <a:off x="885" y="1252"/>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２</a:t>
              </a:r>
              <a:endParaRPr lang="zh-CN" altLang="en-US">
                <a:ea typeface="楷体_GB2312" pitchFamily="49" charset="-122"/>
              </a:endParaRPr>
            </a:p>
          </p:txBody>
        </p:sp>
        <p:sp>
          <p:nvSpPr>
            <p:cNvPr id="9258" name="Rectangle 24"/>
            <p:cNvSpPr>
              <a:spLocks noChangeArrowheads="1"/>
            </p:cNvSpPr>
            <p:nvPr/>
          </p:nvSpPr>
          <p:spPr bwMode="auto">
            <a:xfrm>
              <a:off x="1243" y="82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３</a:t>
              </a:r>
              <a:endParaRPr lang="zh-CN" altLang="en-US">
                <a:ea typeface="楷体_GB2312" pitchFamily="49" charset="-122"/>
              </a:endParaRPr>
            </a:p>
          </p:txBody>
        </p:sp>
        <p:sp>
          <p:nvSpPr>
            <p:cNvPr id="9259" name="Rectangle 25"/>
            <p:cNvSpPr>
              <a:spLocks noChangeArrowheads="1"/>
            </p:cNvSpPr>
            <p:nvPr/>
          </p:nvSpPr>
          <p:spPr bwMode="auto">
            <a:xfrm>
              <a:off x="1478" y="1194"/>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６</a:t>
              </a:r>
              <a:endParaRPr lang="zh-CN" altLang="en-US">
                <a:ea typeface="楷体_GB2312" pitchFamily="49" charset="-122"/>
              </a:endParaRPr>
            </a:p>
          </p:txBody>
        </p:sp>
        <p:sp>
          <p:nvSpPr>
            <p:cNvPr id="9260" name="Rectangle 26"/>
            <p:cNvSpPr>
              <a:spLocks noChangeArrowheads="1"/>
            </p:cNvSpPr>
            <p:nvPr/>
          </p:nvSpPr>
          <p:spPr bwMode="auto">
            <a:xfrm>
              <a:off x="1567" y="45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５</a:t>
              </a:r>
              <a:endParaRPr lang="zh-CN" altLang="en-US">
                <a:ea typeface="楷体_GB2312" pitchFamily="49" charset="-122"/>
              </a:endParaRPr>
            </a:p>
          </p:txBody>
        </p:sp>
        <p:sp>
          <p:nvSpPr>
            <p:cNvPr id="9261" name="Rectangle 27"/>
            <p:cNvSpPr>
              <a:spLocks noChangeArrowheads="1"/>
            </p:cNvSpPr>
            <p:nvPr/>
          </p:nvSpPr>
          <p:spPr bwMode="auto">
            <a:xfrm>
              <a:off x="739" y="500"/>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４</a:t>
              </a:r>
              <a:endParaRPr lang="zh-CN" altLang="en-US">
                <a:ea typeface="楷体_GB2312" pitchFamily="49" charset="-122"/>
              </a:endParaRPr>
            </a:p>
          </p:txBody>
        </p:sp>
        <p:sp>
          <p:nvSpPr>
            <p:cNvPr id="9262" name="Rectangle 28"/>
            <p:cNvSpPr>
              <a:spLocks noChangeArrowheads="1"/>
            </p:cNvSpPr>
            <p:nvPr/>
          </p:nvSpPr>
          <p:spPr bwMode="auto">
            <a:xfrm>
              <a:off x="499" y="80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①</a:t>
              </a:r>
              <a:endParaRPr lang="en-US" altLang="zh-CN">
                <a:ea typeface="楷体_GB2312" pitchFamily="49" charset="-122"/>
              </a:endParaRPr>
            </a:p>
          </p:txBody>
        </p:sp>
        <p:sp>
          <p:nvSpPr>
            <p:cNvPr id="9263" name="Rectangle 29"/>
            <p:cNvSpPr>
              <a:spLocks noChangeArrowheads="1"/>
            </p:cNvSpPr>
            <p:nvPr/>
          </p:nvSpPr>
          <p:spPr bwMode="auto">
            <a:xfrm>
              <a:off x="1224" y="14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②</a:t>
              </a:r>
              <a:endParaRPr lang="en-US" altLang="zh-CN">
                <a:ea typeface="楷体_GB2312" pitchFamily="49" charset="-122"/>
              </a:endParaRPr>
            </a:p>
          </p:txBody>
        </p:sp>
        <p:sp>
          <p:nvSpPr>
            <p:cNvPr id="9264" name="Rectangle 30"/>
            <p:cNvSpPr>
              <a:spLocks noChangeArrowheads="1"/>
            </p:cNvSpPr>
            <p:nvPr/>
          </p:nvSpPr>
          <p:spPr bwMode="auto">
            <a:xfrm>
              <a:off x="1224" y="147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④</a:t>
              </a:r>
              <a:endParaRPr lang="en-US" altLang="zh-CN">
                <a:ea typeface="楷体_GB2312" pitchFamily="49" charset="-122"/>
              </a:endParaRPr>
            </a:p>
          </p:txBody>
        </p:sp>
        <p:sp>
          <p:nvSpPr>
            <p:cNvPr id="9265" name="Rectangle 31"/>
            <p:cNvSpPr>
              <a:spLocks noChangeArrowheads="1"/>
            </p:cNvSpPr>
            <p:nvPr/>
          </p:nvSpPr>
          <p:spPr bwMode="auto">
            <a:xfrm>
              <a:off x="1890" y="80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③</a:t>
              </a:r>
              <a:endParaRPr lang="en-US" altLang="zh-CN">
                <a:ea typeface="楷体_GB2312" pitchFamily="49" charset="-122"/>
              </a:endParaRPr>
            </a:p>
          </p:txBody>
        </p:sp>
      </p:grpSp>
      <p:sp>
        <p:nvSpPr>
          <p:cNvPr id="54304" name="Text Box 32"/>
          <p:cNvSpPr txBox="1">
            <a:spLocks noChangeArrowheads="1"/>
          </p:cNvSpPr>
          <p:nvPr/>
        </p:nvSpPr>
        <p:spPr bwMode="auto">
          <a:xfrm>
            <a:off x="3238500" y="596900"/>
            <a:ext cx="378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设④为参考节点</a:t>
            </a:r>
            <a:endParaRPr lang="zh-CN" altLang="en-US">
              <a:ea typeface="楷体_GB2312" pitchFamily="49" charset="-122"/>
            </a:endParaRPr>
          </a:p>
        </p:txBody>
      </p:sp>
      <p:grpSp>
        <p:nvGrpSpPr>
          <p:cNvPr id="3" name="Group 51"/>
          <p:cNvGrpSpPr>
            <a:grpSpLocks/>
          </p:cNvGrpSpPr>
          <p:nvPr/>
        </p:nvGrpSpPr>
        <p:grpSpPr bwMode="auto">
          <a:xfrm>
            <a:off x="3619500" y="1165225"/>
            <a:ext cx="4113213" cy="2060575"/>
            <a:chOff x="2280" y="550"/>
            <a:chExt cx="2591" cy="1298"/>
          </a:xfrm>
        </p:grpSpPr>
        <p:sp>
          <p:nvSpPr>
            <p:cNvPr id="9226" name="Text Box 34"/>
            <p:cNvSpPr txBox="1">
              <a:spLocks noChangeArrowheads="1"/>
            </p:cNvSpPr>
            <p:nvPr/>
          </p:nvSpPr>
          <p:spPr bwMode="auto">
            <a:xfrm>
              <a:off x="2650" y="870"/>
              <a:ext cx="21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a:t>
              </a:r>
            </a:p>
            <a:p>
              <a:pPr eaLnBrk="1" hangingPunct="1"/>
              <a:r>
                <a:rPr lang="en-US" altLang="zh-CN">
                  <a:ea typeface="楷体_GB2312" pitchFamily="49" charset="-122"/>
                </a:rPr>
                <a:t>2</a:t>
              </a:r>
            </a:p>
            <a:p>
              <a:pPr eaLnBrk="1" hangingPunct="1"/>
              <a:r>
                <a:rPr lang="en-US" altLang="zh-CN">
                  <a:ea typeface="楷体_GB2312" pitchFamily="49" charset="-122"/>
                </a:rPr>
                <a:t>3</a:t>
              </a:r>
            </a:p>
            <a:p>
              <a:pPr eaLnBrk="1" hangingPunct="1"/>
              <a:endParaRPr lang="en-US" altLang="zh-CN">
                <a:ea typeface="楷体_GB2312" pitchFamily="49" charset="-122"/>
              </a:endParaRPr>
            </a:p>
          </p:txBody>
        </p:sp>
        <p:sp>
          <p:nvSpPr>
            <p:cNvPr id="9227" name="Line 35"/>
            <p:cNvSpPr>
              <a:spLocks noChangeShapeType="1"/>
            </p:cNvSpPr>
            <p:nvPr/>
          </p:nvSpPr>
          <p:spPr bwMode="auto">
            <a:xfrm>
              <a:off x="2650" y="592"/>
              <a:ext cx="228"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Text Box 36"/>
            <p:cNvSpPr txBox="1">
              <a:spLocks noChangeArrowheads="1"/>
            </p:cNvSpPr>
            <p:nvPr/>
          </p:nvSpPr>
          <p:spPr bwMode="auto">
            <a:xfrm>
              <a:off x="2743" y="55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支</a:t>
              </a:r>
              <a:endParaRPr lang="zh-CN" altLang="en-US">
                <a:ea typeface="楷体_GB2312" pitchFamily="49" charset="-122"/>
              </a:endParaRPr>
            </a:p>
          </p:txBody>
        </p:sp>
        <p:sp>
          <p:nvSpPr>
            <p:cNvPr id="9229" name="Text Box 38"/>
            <p:cNvSpPr txBox="1">
              <a:spLocks noChangeArrowheads="1"/>
            </p:cNvSpPr>
            <p:nvPr/>
          </p:nvSpPr>
          <p:spPr bwMode="auto">
            <a:xfrm>
              <a:off x="2280" y="1158"/>
              <a:ext cx="3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楷体_GB2312" pitchFamily="49" charset="-122"/>
                </a:rPr>
                <a:t>A</a:t>
              </a:r>
              <a:r>
                <a:rPr lang="en-US" altLang="zh-CN" b="1">
                  <a:ea typeface="楷体_GB2312" pitchFamily="49" charset="-122"/>
                </a:rPr>
                <a:t>=</a:t>
              </a:r>
            </a:p>
          </p:txBody>
        </p:sp>
        <p:sp>
          <p:nvSpPr>
            <p:cNvPr id="9230" name="AutoShape 39"/>
            <p:cNvSpPr>
              <a:spLocks/>
            </p:cNvSpPr>
            <p:nvPr/>
          </p:nvSpPr>
          <p:spPr bwMode="auto">
            <a:xfrm>
              <a:off x="2866" y="838"/>
              <a:ext cx="100" cy="978"/>
            </a:xfrm>
            <a:prstGeom prst="leftBracket">
              <a:avLst>
                <a:gd name="adj" fmla="val 81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9231" name="Text Box 40"/>
            <p:cNvSpPr txBox="1">
              <a:spLocks noChangeArrowheads="1"/>
            </p:cNvSpPr>
            <p:nvPr/>
          </p:nvSpPr>
          <p:spPr bwMode="auto">
            <a:xfrm>
              <a:off x="2966" y="624"/>
              <a:ext cx="17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1    2    3    4    5    6 </a:t>
              </a:r>
            </a:p>
          </p:txBody>
        </p:sp>
        <p:sp>
          <p:nvSpPr>
            <p:cNvPr id="9232" name="AutoShape 41"/>
            <p:cNvSpPr>
              <a:spLocks/>
            </p:cNvSpPr>
            <p:nvPr/>
          </p:nvSpPr>
          <p:spPr bwMode="auto">
            <a:xfrm>
              <a:off x="4682" y="846"/>
              <a:ext cx="54" cy="930"/>
            </a:xfrm>
            <a:prstGeom prst="rightBracket">
              <a:avLst>
                <a:gd name="adj" fmla="val 1435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9233" name="Text Box 42"/>
            <p:cNvSpPr txBox="1">
              <a:spLocks noChangeArrowheads="1"/>
            </p:cNvSpPr>
            <p:nvPr/>
          </p:nvSpPr>
          <p:spPr bwMode="auto">
            <a:xfrm>
              <a:off x="2554" y="6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节</a:t>
              </a:r>
              <a:endParaRPr lang="zh-CN" altLang="en-US">
                <a:ea typeface="楷体_GB2312" pitchFamily="49" charset="-122"/>
              </a:endParaRPr>
            </a:p>
          </p:txBody>
        </p:sp>
        <p:sp>
          <p:nvSpPr>
            <p:cNvPr id="9234" name="Text Box 43"/>
            <p:cNvSpPr txBox="1">
              <a:spLocks noChangeArrowheads="1"/>
            </p:cNvSpPr>
            <p:nvPr/>
          </p:nvSpPr>
          <p:spPr bwMode="auto">
            <a:xfrm>
              <a:off x="2878" y="870"/>
              <a:ext cx="17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   -1    0    1    0    0</a:t>
              </a:r>
            </a:p>
          </p:txBody>
        </p:sp>
        <p:sp>
          <p:nvSpPr>
            <p:cNvPr id="9235" name="Text Box 44"/>
            <p:cNvSpPr txBox="1">
              <a:spLocks noChangeArrowheads="1"/>
            </p:cNvSpPr>
            <p:nvPr/>
          </p:nvSpPr>
          <p:spPr bwMode="auto">
            <a:xfrm>
              <a:off x="2925" y="1107"/>
              <a:ext cx="19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0    0     1   -1   -1   0</a:t>
              </a:r>
            </a:p>
          </p:txBody>
        </p:sp>
        <p:sp>
          <p:nvSpPr>
            <p:cNvPr id="9236" name="Text Box 45"/>
            <p:cNvSpPr txBox="1">
              <a:spLocks noChangeArrowheads="1"/>
            </p:cNvSpPr>
            <p:nvPr/>
          </p:nvSpPr>
          <p:spPr bwMode="auto">
            <a:xfrm>
              <a:off x="2916" y="1421"/>
              <a:ext cx="17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1     0     0    0    1   1</a:t>
              </a:r>
            </a:p>
          </p:txBody>
        </p:sp>
      </p:grpSp>
      <p:sp>
        <p:nvSpPr>
          <p:cNvPr id="54318" name="Text Box 46"/>
          <p:cNvSpPr txBox="1">
            <a:spLocks noChangeArrowheads="1"/>
          </p:cNvSpPr>
          <p:nvPr/>
        </p:nvSpPr>
        <p:spPr bwMode="auto">
          <a:xfrm>
            <a:off x="4313238" y="3165475"/>
            <a:ext cx="4219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降阶关联矩阵</a:t>
            </a:r>
            <a:r>
              <a:rPr lang="en-US" altLang="zh-CN" b="1">
                <a:ea typeface="楷体_GB2312" pitchFamily="49" charset="-122"/>
              </a:rPr>
              <a:t>(n-1)</a:t>
            </a:r>
            <a:r>
              <a:rPr lang="en-US" altLang="zh-CN" b="1">
                <a:ea typeface="楷体_GB2312" pitchFamily="49" charset="-122"/>
                <a:sym typeface="Symbol" pitchFamily="18" charset="2"/>
              </a:rPr>
              <a:t>b</a:t>
            </a:r>
            <a:endParaRPr lang="en-US" altLang="zh-CN" b="1">
              <a:ea typeface="楷体_GB2312" pitchFamily="49" charset="-122"/>
            </a:endParaRPr>
          </a:p>
        </p:txBody>
      </p:sp>
      <p:graphicFrame>
        <p:nvGraphicFramePr>
          <p:cNvPr id="54319" name="Object 2"/>
          <p:cNvGraphicFramePr>
            <a:graphicFrameLocks noChangeAspect="1"/>
          </p:cNvGraphicFramePr>
          <p:nvPr/>
        </p:nvGraphicFramePr>
        <p:xfrm>
          <a:off x="1258888" y="3500438"/>
          <a:ext cx="1497012" cy="3173412"/>
        </p:xfrm>
        <a:graphic>
          <a:graphicData uri="http://schemas.openxmlformats.org/presentationml/2006/ole">
            <mc:AlternateContent xmlns:mc="http://schemas.openxmlformats.org/markup-compatibility/2006">
              <mc:Choice xmlns:v="urn:schemas-microsoft-com:vml" Requires="v">
                <p:oleObj spid="_x0000_s9273" name="Equation" r:id="rId3" imgW="571320" imgH="1422360" progId="Equation.DSMT4">
                  <p:embed/>
                </p:oleObj>
              </mc:Choice>
              <mc:Fallback>
                <p:oleObj name="Equation" r:id="rId3" imgW="571320" imgH="1422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00438"/>
                        <a:ext cx="1497012" cy="3173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4320" name="Object 3"/>
          <p:cNvGraphicFramePr>
            <a:graphicFrameLocks noChangeAspect="1"/>
          </p:cNvGraphicFramePr>
          <p:nvPr/>
        </p:nvGraphicFramePr>
        <p:xfrm>
          <a:off x="2987675" y="3471863"/>
          <a:ext cx="1516063" cy="3201987"/>
        </p:xfrm>
        <a:graphic>
          <a:graphicData uri="http://schemas.openxmlformats.org/presentationml/2006/ole">
            <mc:AlternateContent xmlns:mc="http://schemas.openxmlformats.org/markup-compatibility/2006">
              <mc:Choice xmlns:v="urn:schemas-microsoft-com:vml" Requires="v">
                <p:oleObj spid="_x0000_s9274" name="Equation" r:id="rId5" imgW="672840" imgH="1422360" progId="Equation.DSMT4">
                  <p:embed/>
                </p:oleObj>
              </mc:Choice>
              <mc:Fallback>
                <p:oleObj name="Equation" r:id="rId5" imgW="672840" imgH="14223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3471863"/>
                        <a:ext cx="1516063" cy="3201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4321" name="Object 4"/>
          <p:cNvGraphicFramePr>
            <a:graphicFrameLocks noChangeAspect="1"/>
          </p:cNvGraphicFramePr>
          <p:nvPr/>
        </p:nvGraphicFramePr>
        <p:xfrm>
          <a:off x="5867400" y="4152900"/>
          <a:ext cx="1838325" cy="1871663"/>
        </p:xfrm>
        <a:graphic>
          <a:graphicData uri="http://schemas.openxmlformats.org/presentationml/2006/ole">
            <mc:AlternateContent xmlns:mc="http://schemas.openxmlformats.org/markup-compatibility/2006">
              <mc:Choice xmlns:v="urn:schemas-microsoft-com:vml" Requires="v">
                <p:oleObj spid="_x0000_s9275" name="Equation" r:id="rId7" imgW="723600" imgH="736560" progId="Equation.DSMT4">
                  <p:embed/>
                </p:oleObj>
              </mc:Choice>
              <mc:Fallback>
                <p:oleObj name="Equation" r:id="rId7" imgW="723600" imgH="7365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152900"/>
                        <a:ext cx="1838325" cy="187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4322" name="Text Box 50"/>
          <p:cNvSpPr txBox="1">
            <a:spLocks noChangeArrowheads="1"/>
          </p:cNvSpPr>
          <p:nvPr/>
        </p:nvSpPr>
        <p:spPr bwMode="auto">
          <a:xfrm>
            <a:off x="685800" y="3286125"/>
            <a:ext cx="66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ea typeface="楷体_GB2312" pitchFamily="49" charset="-122"/>
              </a:rPr>
              <a:t>设</a:t>
            </a:r>
            <a:r>
              <a:rPr lang="en-US" altLang="zh-CN" sz="2800" b="1">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4304">
                                            <p:txEl>
                                              <p:pRg st="0" end="0"/>
                                            </p:txEl>
                                          </p:spTgt>
                                        </p:tgtEl>
                                        <p:attrNameLst>
                                          <p:attrName>style.visibility</p:attrName>
                                        </p:attrNameLst>
                                      </p:cBhvr>
                                      <p:to>
                                        <p:strVal val="visible"/>
                                      </p:to>
                                    </p:set>
                                    <p:animEffect transition="in" filter="box(out)">
                                      <p:cBhvr>
                                        <p:cTn id="13" dur="500"/>
                                        <p:tgtEl>
                                          <p:spTgt spid="5430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par>
                          <p:cTn id="19" fill="hold" nodeType="afterGroup">
                            <p:stCondLst>
                              <p:cond delay="500"/>
                            </p:stCondLst>
                            <p:childTnLst>
                              <p:par>
                                <p:cTn id="20" presetID="4" presetClass="entr" presetSubtype="32" fill="hold" grpId="0" nodeType="afterEffect">
                                  <p:stCondLst>
                                    <p:cond delay="0"/>
                                  </p:stCondLst>
                                  <p:childTnLst>
                                    <p:set>
                                      <p:cBhvr>
                                        <p:cTn id="21" dur="1" fill="hold">
                                          <p:stCondLst>
                                            <p:cond delay="0"/>
                                          </p:stCondLst>
                                        </p:cTn>
                                        <p:tgtEl>
                                          <p:spTgt spid="54318">
                                            <p:txEl>
                                              <p:pRg st="0" end="0"/>
                                            </p:txEl>
                                          </p:spTgt>
                                        </p:tgtEl>
                                        <p:attrNameLst>
                                          <p:attrName>style.visibility</p:attrName>
                                        </p:attrNameLst>
                                      </p:cBhvr>
                                      <p:to>
                                        <p:strVal val="visible"/>
                                      </p:to>
                                    </p:set>
                                    <p:animEffect transition="in" filter="box(out)">
                                      <p:cBhvr>
                                        <p:cTn id="22" dur="500"/>
                                        <p:tgtEl>
                                          <p:spTgt spid="5431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4322">
                                            <p:txEl>
                                              <p:pRg st="0" end="0"/>
                                            </p:txEl>
                                          </p:spTgt>
                                        </p:tgtEl>
                                        <p:attrNameLst>
                                          <p:attrName>style.visibility</p:attrName>
                                        </p:attrNameLst>
                                      </p:cBhvr>
                                      <p:to>
                                        <p:strVal val="visible"/>
                                      </p:to>
                                    </p:set>
                                    <p:animEffect transition="in" filter="box(out)">
                                      <p:cBhvr>
                                        <p:cTn id="27" dur="500"/>
                                        <p:tgtEl>
                                          <p:spTgt spid="5432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4319"/>
                                        </p:tgtEl>
                                        <p:attrNameLst>
                                          <p:attrName>style.visibility</p:attrName>
                                        </p:attrNameLst>
                                      </p:cBhvr>
                                      <p:to>
                                        <p:strVal val="visible"/>
                                      </p:to>
                                    </p:set>
                                    <p:animEffect transition="in" filter="box(out)">
                                      <p:cBhvr>
                                        <p:cTn id="32" dur="500"/>
                                        <p:tgtEl>
                                          <p:spTgt spid="543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54320"/>
                                        </p:tgtEl>
                                        <p:attrNameLst>
                                          <p:attrName>style.visibility</p:attrName>
                                        </p:attrNameLst>
                                      </p:cBhvr>
                                      <p:to>
                                        <p:strVal val="visible"/>
                                      </p:to>
                                    </p:set>
                                    <p:animEffect transition="in" filter="box(out)">
                                      <p:cBhvr>
                                        <p:cTn id="37" dur="500"/>
                                        <p:tgtEl>
                                          <p:spTgt spid="543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54321"/>
                                        </p:tgtEl>
                                        <p:attrNameLst>
                                          <p:attrName>style.visibility</p:attrName>
                                        </p:attrNameLst>
                                      </p:cBhvr>
                                      <p:to>
                                        <p:strVal val="visible"/>
                                      </p:to>
                                    </p:set>
                                    <p:animEffect transition="in" filter="box(out)">
                                      <p:cBhvr>
                                        <p:cTn id="42" dur="500"/>
                                        <p:tgtEl>
                                          <p:spTgt spid="54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4" grpId="0" build="p" autoUpdateAnimBg="0"/>
      <p:bldP spid="54318" grpId="0" build="p" autoUpdateAnimBg="0" advAuto="0"/>
      <p:bldP spid="5432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4" name="Group 2"/>
          <p:cNvGrpSpPr>
            <a:grpSpLocks/>
          </p:cNvGrpSpPr>
          <p:nvPr/>
        </p:nvGrpSpPr>
        <p:grpSpPr bwMode="auto">
          <a:xfrm>
            <a:off x="792163" y="623888"/>
            <a:ext cx="2449512" cy="2590800"/>
            <a:chOff x="499" y="145"/>
            <a:chExt cx="1543" cy="1632"/>
          </a:xfrm>
        </p:grpSpPr>
        <p:sp>
          <p:nvSpPr>
            <p:cNvPr id="10266" name="Freeform 3"/>
            <p:cNvSpPr>
              <a:spLocks/>
            </p:cNvSpPr>
            <p:nvPr/>
          </p:nvSpPr>
          <p:spPr bwMode="auto">
            <a:xfrm>
              <a:off x="663" y="302"/>
              <a:ext cx="595" cy="1180"/>
            </a:xfrm>
            <a:custGeom>
              <a:avLst/>
              <a:gdLst>
                <a:gd name="T0" fmla="*/ 600 w 600"/>
                <a:gd name="T1" fmla="*/ 1199 h 1199"/>
                <a:gd name="T2" fmla="*/ 0 w 600"/>
                <a:gd name="T3" fmla="*/ 598 h 1199"/>
                <a:gd name="T4" fmla="*/ 600 w 600"/>
                <a:gd name="T5" fmla="*/ 0 h 1199"/>
                <a:gd name="T6" fmla="*/ 600 w 600"/>
                <a:gd name="T7" fmla="*/ 1199 h 1199"/>
                <a:gd name="T8" fmla="*/ 0 60000 65536"/>
                <a:gd name="T9" fmla="*/ 0 60000 65536"/>
                <a:gd name="T10" fmla="*/ 0 60000 65536"/>
                <a:gd name="T11" fmla="*/ 0 60000 65536"/>
                <a:gd name="T12" fmla="*/ 0 w 600"/>
                <a:gd name="T13" fmla="*/ 0 h 1199"/>
                <a:gd name="T14" fmla="*/ 600 w 600"/>
                <a:gd name="T15" fmla="*/ 1199 h 1199"/>
              </a:gdLst>
              <a:ahLst/>
              <a:cxnLst>
                <a:cxn ang="T8">
                  <a:pos x="T0" y="T1"/>
                </a:cxn>
                <a:cxn ang="T9">
                  <a:pos x="T2" y="T3"/>
                </a:cxn>
                <a:cxn ang="T10">
                  <a:pos x="T4" y="T5"/>
                </a:cxn>
                <a:cxn ang="T11">
                  <a:pos x="T6" y="T7"/>
                </a:cxn>
              </a:cxnLst>
              <a:rect l="T12" t="T13" r="T14" b="T15"/>
              <a:pathLst>
                <a:path w="600" h="1199">
                  <a:moveTo>
                    <a:pt x="600" y="1199"/>
                  </a:moveTo>
                  <a:lnTo>
                    <a:pt x="0" y="598"/>
                  </a:lnTo>
                  <a:lnTo>
                    <a:pt x="600" y="0"/>
                  </a:lnTo>
                  <a:lnTo>
                    <a:pt x="600" y="119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0267" name="Freeform 4"/>
            <p:cNvSpPr>
              <a:spLocks/>
            </p:cNvSpPr>
            <p:nvPr/>
          </p:nvSpPr>
          <p:spPr bwMode="auto">
            <a:xfrm>
              <a:off x="1258" y="302"/>
              <a:ext cx="591" cy="1180"/>
            </a:xfrm>
            <a:custGeom>
              <a:avLst/>
              <a:gdLst>
                <a:gd name="T0" fmla="*/ 0 w 597"/>
                <a:gd name="T1" fmla="*/ 0 h 1199"/>
                <a:gd name="T2" fmla="*/ 597 w 597"/>
                <a:gd name="T3" fmla="*/ 598 h 1199"/>
                <a:gd name="T4" fmla="*/ 0 w 597"/>
                <a:gd name="T5" fmla="*/ 1199 h 1199"/>
                <a:gd name="T6" fmla="*/ 0 60000 65536"/>
                <a:gd name="T7" fmla="*/ 0 60000 65536"/>
                <a:gd name="T8" fmla="*/ 0 60000 65536"/>
                <a:gd name="T9" fmla="*/ 0 w 597"/>
                <a:gd name="T10" fmla="*/ 0 h 1199"/>
                <a:gd name="T11" fmla="*/ 597 w 597"/>
                <a:gd name="T12" fmla="*/ 1199 h 1199"/>
              </a:gdLst>
              <a:ahLst/>
              <a:cxnLst>
                <a:cxn ang="T6">
                  <a:pos x="T0" y="T1"/>
                </a:cxn>
                <a:cxn ang="T7">
                  <a:pos x="T2" y="T3"/>
                </a:cxn>
                <a:cxn ang="T8">
                  <a:pos x="T4" y="T5"/>
                </a:cxn>
              </a:cxnLst>
              <a:rect l="T9" t="T10" r="T11" b="T12"/>
              <a:pathLst>
                <a:path w="597" h="1199">
                  <a:moveTo>
                    <a:pt x="0" y="0"/>
                  </a:moveTo>
                  <a:lnTo>
                    <a:pt x="597" y="598"/>
                  </a:lnTo>
                  <a:lnTo>
                    <a:pt x="0" y="119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0268" name="Freeform 5"/>
            <p:cNvSpPr>
              <a:spLocks/>
            </p:cNvSpPr>
            <p:nvPr/>
          </p:nvSpPr>
          <p:spPr bwMode="auto">
            <a:xfrm>
              <a:off x="1228" y="272"/>
              <a:ext cx="56" cy="56"/>
            </a:xfrm>
            <a:custGeom>
              <a:avLst/>
              <a:gdLst>
                <a:gd name="T0" fmla="*/ 51 w 57"/>
                <a:gd name="T1" fmla="*/ 51 h 57"/>
                <a:gd name="T2" fmla="*/ 57 w 57"/>
                <a:gd name="T3" fmla="*/ 36 h 57"/>
                <a:gd name="T4" fmla="*/ 57 w 57"/>
                <a:gd name="T5" fmla="*/ 21 h 57"/>
                <a:gd name="T6" fmla="*/ 51 w 57"/>
                <a:gd name="T7" fmla="*/ 8 h 57"/>
                <a:gd name="T8" fmla="*/ 36 w 57"/>
                <a:gd name="T9" fmla="*/ 0 h 57"/>
                <a:gd name="T10" fmla="*/ 21 w 57"/>
                <a:gd name="T11" fmla="*/ 0 h 57"/>
                <a:gd name="T12" fmla="*/ 8 w 57"/>
                <a:gd name="T13" fmla="*/ 8 h 57"/>
                <a:gd name="T14" fmla="*/ 0 w 57"/>
                <a:gd name="T15" fmla="*/ 21 h 57"/>
                <a:gd name="T16" fmla="*/ 0 w 57"/>
                <a:gd name="T17" fmla="*/ 36 h 57"/>
                <a:gd name="T18" fmla="*/ 8 w 57"/>
                <a:gd name="T19" fmla="*/ 51 h 57"/>
                <a:gd name="T20" fmla="*/ 21 w 57"/>
                <a:gd name="T21" fmla="*/ 57 h 57"/>
                <a:gd name="T22" fmla="*/ 36 w 57"/>
                <a:gd name="T23" fmla="*/ 57 h 57"/>
                <a:gd name="T24" fmla="*/ 51 w 57"/>
                <a:gd name="T25" fmla="*/ 51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57"/>
                <a:gd name="T41" fmla="*/ 57 w 57"/>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57">
                  <a:moveTo>
                    <a:pt x="51" y="51"/>
                  </a:moveTo>
                  <a:lnTo>
                    <a:pt x="57" y="36"/>
                  </a:lnTo>
                  <a:lnTo>
                    <a:pt x="57" y="21"/>
                  </a:lnTo>
                  <a:lnTo>
                    <a:pt x="51" y="8"/>
                  </a:lnTo>
                  <a:lnTo>
                    <a:pt x="36" y="0"/>
                  </a:lnTo>
                  <a:lnTo>
                    <a:pt x="21" y="0"/>
                  </a:lnTo>
                  <a:lnTo>
                    <a:pt x="8" y="8"/>
                  </a:lnTo>
                  <a:lnTo>
                    <a:pt x="0" y="21"/>
                  </a:lnTo>
                  <a:lnTo>
                    <a:pt x="0" y="36"/>
                  </a:lnTo>
                  <a:lnTo>
                    <a:pt x="8" y="51"/>
                  </a:lnTo>
                  <a:lnTo>
                    <a:pt x="21" y="57"/>
                  </a:lnTo>
                  <a:lnTo>
                    <a:pt x="36" y="57"/>
                  </a:lnTo>
                  <a:lnTo>
                    <a:pt x="51" y="51"/>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69" name="Freeform 6"/>
            <p:cNvSpPr>
              <a:spLocks/>
            </p:cNvSpPr>
            <p:nvPr/>
          </p:nvSpPr>
          <p:spPr bwMode="auto">
            <a:xfrm>
              <a:off x="1228" y="1452"/>
              <a:ext cx="56" cy="56"/>
            </a:xfrm>
            <a:custGeom>
              <a:avLst/>
              <a:gdLst>
                <a:gd name="T0" fmla="*/ 51 w 57"/>
                <a:gd name="T1" fmla="*/ 9 h 57"/>
                <a:gd name="T2" fmla="*/ 36 w 57"/>
                <a:gd name="T3" fmla="*/ 0 h 57"/>
                <a:gd name="T4" fmla="*/ 21 w 57"/>
                <a:gd name="T5" fmla="*/ 0 h 57"/>
                <a:gd name="T6" fmla="*/ 8 w 57"/>
                <a:gd name="T7" fmla="*/ 9 h 57"/>
                <a:gd name="T8" fmla="*/ 0 w 57"/>
                <a:gd name="T9" fmla="*/ 21 h 57"/>
                <a:gd name="T10" fmla="*/ 0 w 57"/>
                <a:gd name="T11" fmla="*/ 36 h 57"/>
                <a:gd name="T12" fmla="*/ 8 w 57"/>
                <a:gd name="T13" fmla="*/ 51 h 57"/>
                <a:gd name="T14" fmla="*/ 21 w 57"/>
                <a:gd name="T15" fmla="*/ 57 h 57"/>
                <a:gd name="T16" fmla="*/ 36 w 57"/>
                <a:gd name="T17" fmla="*/ 57 h 57"/>
                <a:gd name="T18" fmla="*/ 51 w 57"/>
                <a:gd name="T19" fmla="*/ 51 h 57"/>
                <a:gd name="T20" fmla="*/ 57 w 57"/>
                <a:gd name="T21" fmla="*/ 36 h 57"/>
                <a:gd name="T22" fmla="*/ 57 w 57"/>
                <a:gd name="T23" fmla="*/ 21 h 57"/>
                <a:gd name="T24" fmla="*/ 51 w 57"/>
                <a:gd name="T25" fmla="*/ 9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57"/>
                <a:gd name="T41" fmla="*/ 57 w 57"/>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57">
                  <a:moveTo>
                    <a:pt x="51" y="9"/>
                  </a:moveTo>
                  <a:lnTo>
                    <a:pt x="36" y="0"/>
                  </a:lnTo>
                  <a:lnTo>
                    <a:pt x="21" y="0"/>
                  </a:lnTo>
                  <a:lnTo>
                    <a:pt x="8" y="9"/>
                  </a:lnTo>
                  <a:lnTo>
                    <a:pt x="0" y="21"/>
                  </a:lnTo>
                  <a:lnTo>
                    <a:pt x="0" y="36"/>
                  </a:lnTo>
                  <a:lnTo>
                    <a:pt x="8" y="51"/>
                  </a:lnTo>
                  <a:lnTo>
                    <a:pt x="21" y="57"/>
                  </a:lnTo>
                  <a:lnTo>
                    <a:pt x="36" y="57"/>
                  </a:lnTo>
                  <a:lnTo>
                    <a:pt x="51" y="51"/>
                  </a:lnTo>
                  <a:lnTo>
                    <a:pt x="57" y="36"/>
                  </a:lnTo>
                  <a:lnTo>
                    <a:pt x="57" y="21"/>
                  </a:lnTo>
                  <a:lnTo>
                    <a:pt x="51"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70" name="Freeform 7"/>
            <p:cNvSpPr>
              <a:spLocks/>
            </p:cNvSpPr>
            <p:nvPr/>
          </p:nvSpPr>
          <p:spPr bwMode="auto">
            <a:xfrm>
              <a:off x="663" y="890"/>
              <a:ext cx="1186" cy="887"/>
            </a:xfrm>
            <a:custGeom>
              <a:avLst/>
              <a:gdLst>
                <a:gd name="T0" fmla="*/ 0 w 1197"/>
                <a:gd name="T1" fmla="*/ 0 h 901"/>
                <a:gd name="T2" fmla="*/ 2 w 1197"/>
                <a:gd name="T3" fmla="*/ 85 h 901"/>
                <a:gd name="T4" fmla="*/ 11 w 1197"/>
                <a:gd name="T5" fmla="*/ 165 h 901"/>
                <a:gd name="T6" fmla="*/ 23 w 1197"/>
                <a:gd name="T7" fmla="*/ 248 h 901"/>
                <a:gd name="T8" fmla="*/ 40 w 1197"/>
                <a:gd name="T9" fmla="*/ 326 h 901"/>
                <a:gd name="T10" fmla="*/ 64 w 1197"/>
                <a:gd name="T11" fmla="*/ 402 h 901"/>
                <a:gd name="T12" fmla="*/ 91 w 1197"/>
                <a:gd name="T13" fmla="*/ 474 h 901"/>
                <a:gd name="T14" fmla="*/ 121 w 1197"/>
                <a:gd name="T15" fmla="*/ 544 h 901"/>
                <a:gd name="T16" fmla="*/ 156 w 1197"/>
                <a:gd name="T17" fmla="*/ 607 h 901"/>
                <a:gd name="T18" fmla="*/ 196 w 1197"/>
                <a:gd name="T19" fmla="*/ 666 h 901"/>
                <a:gd name="T20" fmla="*/ 239 w 1197"/>
                <a:gd name="T21" fmla="*/ 719 h 901"/>
                <a:gd name="T22" fmla="*/ 283 w 1197"/>
                <a:gd name="T23" fmla="*/ 766 h 901"/>
                <a:gd name="T24" fmla="*/ 332 w 1197"/>
                <a:gd name="T25" fmla="*/ 806 h 901"/>
                <a:gd name="T26" fmla="*/ 382 w 1197"/>
                <a:gd name="T27" fmla="*/ 840 h 901"/>
                <a:gd name="T28" fmla="*/ 435 w 1197"/>
                <a:gd name="T29" fmla="*/ 865 h 901"/>
                <a:gd name="T30" fmla="*/ 490 w 1197"/>
                <a:gd name="T31" fmla="*/ 884 h 901"/>
                <a:gd name="T32" fmla="*/ 545 w 1197"/>
                <a:gd name="T33" fmla="*/ 897 h 901"/>
                <a:gd name="T34" fmla="*/ 600 w 1197"/>
                <a:gd name="T35" fmla="*/ 901 h 901"/>
                <a:gd name="T36" fmla="*/ 654 w 1197"/>
                <a:gd name="T37" fmla="*/ 897 h 901"/>
                <a:gd name="T38" fmla="*/ 709 w 1197"/>
                <a:gd name="T39" fmla="*/ 884 h 901"/>
                <a:gd name="T40" fmla="*/ 762 w 1197"/>
                <a:gd name="T41" fmla="*/ 865 h 901"/>
                <a:gd name="T42" fmla="*/ 815 w 1197"/>
                <a:gd name="T43" fmla="*/ 840 h 901"/>
                <a:gd name="T44" fmla="*/ 865 w 1197"/>
                <a:gd name="T45" fmla="*/ 806 h 901"/>
                <a:gd name="T46" fmla="*/ 914 w 1197"/>
                <a:gd name="T47" fmla="*/ 766 h 901"/>
                <a:gd name="T48" fmla="*/ 960 w 1197"/>
                <a:gd name="T49" fmla="*/ 719 h 901"/>
                <a:gd name="T50" fmla="*/ 1003 w 1197"/>
                <a:gd name="T51" fmla="*/ 666 h 901"/>
                <a:gd name="T52" fmla="*/ 1041 w 1197"/>
                <a:gd name="T53" fmla="*/ 607 h 901"/>
                <a:gd name="T54" fmla="*/ 1076 w 1197"/>
                <a:gd name="T55" fmla="*/ 544 h 901"/>
                <a:gd name="T56" fmla="*/ 1108 w 1197"/>
                <a:gd name="T57" fmla="*/ 474 h 901"/>
                <a:gd name="T58" fmla="*/ 1133 w 1197"/>
                <a:gd name="T59" fmla="*/ 402 h 901"/>
                <a:gd name="T60" fmla="*/ 1157 w 1197"/>
                <a:gd name="T61" fmla="*/ 326 h 901"/>
                <a:gd name="T62" fmla="*/ 1174 w 1197"/>
                <a:gd name="T63" fmla="*/ 248 h 901"/>
                <a:gd name="T64" fmla="*/ 1186 w 1197"/>
                <a:gd name="T65" fmla="*/ 165 h 901"/>
                <a:gd name="T66" fmla="*/ 1195 w 1197"/>
                <a:gd name="T67" fmla="*/ 85 h 901"/>
                <a:gd name="T68" fmla="*/ 1197 w 1197"/>
                <a:gd name="T69" fmla="*/ 0 h 9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7"/>
                <a:gd name="T106" fmla="*/ 0 h 901"/>
                <a:gd name="T107" fmla="*/ 1197 w 1197"/>
                <a:gd name="T108" fmla="*/ 901 h 9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7" h="901">
                  <a:moveTo>
                    <a:pt x="0" y="0"/>
                  </a:moveTo>
                  <a:lnTo>
                    <a:pt x="2" y="85"/>
                  </a:lnTo>
                  <a:lnTo>
                    <a:pt x="11" y="165"/>
                  </a:lnTo>
                  <a:lnTo>
                    <a:pt x="23" y="248"/>
                  </a:lnTo>
                  <a:lnTo>
                    <a:pt x="40" y="326"/>
                  </a:lnTo>
                  <a:lnTo>
                    <a:pt x="64" y="402"/>
                  </a:lnTo>
                  <a:lnTo>
                    <a:pt x="91" y="474"/>
                  </a:lnTo>
                  <a:lnTo>
                    <a:pt x="121" y="544"/>
                  </a:lnTo>
                  <a:lnTo>
                    <a:pt x="156" y="607"/>
                  </a:lnTo>
                  <a:lnTo>
                    <a:pt x="196" y="666"/>
                  </a:lnTo>
                  <a:lnTo>
                    <a:pt x="239" y="719"/>
                  </a:lnTo>
                  <a:lnTo>
                    <a:pt x="283" y="766"/>
                  </a:lnTo>
                  <a:lnTo>
                    <a:pt x="332" y="806"/>
                  </a:lnTo>
                  <a:lnTo>
                    <a:pt x="382" y="840"/>
                  </a:lnTo>
                  <a:lnTo>
                    <a:pt x="435" y="865"/>
                  </a:lnTo>
                  <a:lnTo>
                    <a:pt x="490" y="884"/>
                  </a:lnTo>
                  <a:lnTo>
                    <a:pt x="545" y="897"/>
                  </a:lnTo>
                  <a:lnTo>
                    <a:pt x="600" y="901"/>
                  </a:lnTo>
                  <a:lnTo>
                    <a:pt x="654" y="897"/>
                  </a:lnTo>
                  <a:lnTo>
                    <a:pt x="709" y="884"/>
                  </a:lnTo>
                  <a:lnTo>
                    <a:pt x="762" y="865"/>
                  </a:lnTo>
                  <a:lnTo>
                    <a:pt x="815" y="840"/>
                  </a:lnTo>
                  <a:lnTo>
                    <a:pt x="865" y="806"/>
                  </a:lnTo>
                  <a:lnTo>
                    <a:pt x="914" y="766"/>
                  </a:lnTo>
                  <a:lnTo>
                    <a:pt x="960" y="719"/>
                  </a:lnTo>
                  <a:lnTo>
                    <a:pt x="1003" y="666"/>
                  </a:lnTo>
                  <a:lnTo>
                    <a:pt x="1041" y="607"/>
                  </a:lnTo>
                  <a:lnTo>
                    <a:pt x="1076" y="544"/>
                  </a:lnTo>
                  <a:lnTo>
                    <a:pt x="1108" y="474"/>
                  </a:lnTo>
                  <a:lnTo>
                    <a:pt x="1133" y="402"/>
                  </a:lnTo>
                  <a:lnTo>
                    <a:pt x="1157" y="326"/>
                  </a:lnTo>
                  <a:lnTo>
                    <a:pt x="1174" y="248"/>
                  </a:lnTo>
                  <a:lnTo>
                    <a:pt x="1186" y="165"/>
                  </a:lnTo>
                  <a:lnTo>
                    <a:pt x="1195" y="85"/>
                  </a:lnTo>
                  <a:lnTo>
                    <a:pt x="1197"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0271" name="Freeform 8"/>
            <p:cNvSpPr>
              <a:spLocks/>
            </p:cNvSpPr>
            <p:nvPr/>
          </p:nvSpPr>
          <p:spPr bwMode="auto">
            <a:xfrm>
              <a:off x="635" y="861"/>
              <a:ext cx="58" cy="59"/>
            </a:xfrm>
            <a:custGeom>
              <a:avLst/>
              <a:gdLst>
                <a:gd name="T0" fmla="*/ 29 w 59"/>
                <a:gd name="T1" fmla="*/ 60 h 60"/>
                <a:gd name="T2" fmla="*/ 44 w 59"/>
                <a:gd name="T3" fmla="*/ 55 h 60"/>
                <a:gd name="T4" fmla="*/ 55 w 59"/>
                <a:gd name="T5" fmla="*/ 45 h 60"/>
                <a:gd name="T6" fmla="*/ 59 w 59"/>
                <a:gd name="T7" fmla="*/ 30 h 60"/>
                <a:gd name="T8" fmla="*/ 55 w 59"/>
                <a:gd name="T9" fmla="*/ 15 h 60"/>
                <a:gd name="T10" fmla="*/ 44 w 59"/>
                <a:gd name="T11" fmla="*/ 5 h 60"/>
                <a:gd name="T12" fmla="*/ 29 w 59"/>
                <a:gd name="T13" fmla="*/ 0 h 60"/>
                <a:gd name="T14" fmla="*/ 14 w 59"/>
                <a:gd name="T15" fmla="*/ 5 h 60"/>
                <a:gd name="T16" fmla="*/ 4 w 59"/>
                <a:gd name="T17" fmla="*/ 15 h 60"/>
                <a:gd name="T18" fmla="*/ 0 w 59"/>
                <a:gd name="T19" fmla="*/ 30 h 60"/>
                <a:gd name="T20" fmla="*/ 4 w 59"/>
                <a:gd name="T21" fmla="*/ 45 h 60"/>
                <a:gd name="T22" fmla="*/ 14 w 59"/>
                <a:gd name="T23" fmla="*/ 55 h 60"/>
                <a:gd name="T24" fmla="*/ 29 w 59"/>
                <a:gd name="T25" fmla="*/ 6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60"/>
                <a:gd name="T41" fmla="*/ 59 w 59"/>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60">
                  <a:moveTo>
                    <a:pt x="29" y="60"/>
                  </a:moveTo>
                  <a:lnTo>
                    <a:pt x="44" y="55"/>
                  </a:lnTo>
                  <a:lnTo>
                    <a:pt x="55" y="45"/>
                  </a:lnTo>
                  <a:lnTo>
                    <a:pt x="59" y="30"/>
                  </a:lnTo>
                  <a:lnTo>
                    <a:pt x="55" y="15"/>
                  </a:lnTo>
                  <a:lnTo>
                    <a:pt x="44" y="5"/>
                  </a:lnTo>
                  <a:lnTo>
                    <a:pt x="29" y="0"/>
                  </a:lnTo>
                  <a:lnTo>
                    <a:pt x="14" y="5"/>
                  </a:lnTo>
                  <a:lnTo>
                    <a:pt x="4" y="15"/>
                  </a:lnTo>
                  <a:lnTo>
                    <a:pt x="0" y="30"/>
                  </a:lnTo>
                  <a:lnTo>
                    <a:pt x="4" y="45"/>
                  </a:lnTo>
                  <a:lnTo>
                    <a:pt x="14" y="55"/>
                  </a:lnTo>
                  <a:lnTo>
                    <a:pt x="29" y="6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72" name="Freeform 9"/>
            <p:cNvSpPr>
              <a:spLocks/>
            </p:cNvSpPr>
            <p:nvPr/>
          </p:nvSpPr>
          <p:spPr bwMode="auto">
            <a:xfrm>
              <a:off x="1819" y="861"/>
              <a:ext cx="59" cy="59"/>
            </a:xfrm>
            <a:custGeom>
              <a:avLst/>
              <a:gdLst>
                <a:gd name="T0" fmla="*/ 30 w 59"/>
                <a:gd name="T1" fmla="*/ 60 h 60"/>
                <a:gd name="T2" fmla="*/ 45 w 59"/>
                <a:gd name="T3" fmla="*/ 55 h 60"/>
                <a:gd name="T4" fmla="*/ 55 w 59"/>
                <a:gd name="T5" fmla="*/ 45 h 60"/>
                <a:gd name="T6" fmla="*/ 59 w 59"/>
                <a:gd name="T7" fmla="*/ 30 h 60"/>
                <a:gd name="T8" fmla="*/ 55 w 59"/>
                <a:gd name="T9" fmla="*/ 15 h 60"/>
                <a:gd name="T10" fmla="*/ 45 w 59"/>
                <a:gd name="T11" fmla="*/ 5 h 60"/>
                <a:gd name="T12" fmla="*/ 30 w 59"/>
                <a:gd name="T13" fmla="*/ 0 h 60"/>
                <a:gd name="T14" fmla="*/ 15 w 59"/>
                <a:gd name="T15" fmla="*/ 5 h 60"/>
                <a:gd name="T16" fmla="*/ 4 w 59"/>
                <a:gd name="T17" fmla="*/ 15 h 60"/>
                <a:gd name="T18" fmla="*/ 0 w 59"/>
                <a:gd name="T19" fmla="*/ 30 h 60"/>
                <a:gd name="T20" fmla="*/ 4 w 59"/>
                <a:gd name="T21" fmla="*/ 45 h 60"/>
                <a:gd name="T22" fmla="*/ 15 w 59"/>
                <a:gd name="T23" fmla="*/ 55 h 60"/>
                <a:gd name="T24" fmla="*/ 30 w 59"/>
                <a:gd name="T25" fmla="*/ 6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60"/>
                <a:gd name="T41" fmla="*/ 59 w 59"/>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60">
                  <a:moveTo>
                    <a:pt x="30" y="60"/>
                  </a:moveTo>
                  <a:lnTo>
                    <a:pt x="45" y="55"/>
                  </a:lnTo>
                  <a:lnTo>
                    <a:pt x="55" y="45"/>
                  </a:lnTo>
                  <a:lnTo>
                    <a:pt x="59" y="30"/>
                  </a:lnTo>
                  <a:lnTo>
                    <a:pt x="55" y="15"/>
                  </a:lnTo>
                  <a:lnTo>
                    <a:pt x="45" y="5"/>
                  </a:lnTo>
                  <a:lnTo>
                    <a:pt x="30" y="0"/>
                  </a:lnTo>
                  <a:lnTo>
                    <a:pt x="15" y="5"/>
                  </a:lnTo>
                  <a:lnTo>
                    <a:pt x="4" y="15"/>
                  </a:lnTo>
                  <a:lnTo>
                    <a:pt x="0" y="30"/>
                  </a:lnTo>
                  <a:lnTo>
                    <a:pt x="4" y="45"/>
                  </a:lnTo>
                  <a:lnTo>
                    <a:pt x="15" y="55"/>
                  </a:lnTo>
                  <a:lnTo>
                    <a:pt x="30" y="6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73" name="Freeform 10"/>
            <p:cNvSpPr>
              <a:spLocks/>
            </p:cNvSpPr>
            <p:nvPr/>
          </p:nvSpPr>
          <p:spPr bwMode="auto">
            <a:xfrm>
              <a:off x="1471" y="1629"/>
              <a:ext cx="81" cy="98"/>
            </a:xfrm>
            <a:custGeom>
              <a:avLst/>
              <a:gdLst>
                <a:gd name="T0" fmla="*/ 82 w 82"/>
                <a:gd name="T1" fmla="*/ 0 h 99"/>
                <a:gd name="T2" fmla="*/ 69 w 82"/>
                <a:gd name="T3" fmla="*/ 27 h 99"/>
                <a:gd name="T4" fmla="*/ 53 w 82"/>
                <a:gd name="T5" fmla="*/ 53 h 99"/>
                <a:gd name="T6" fmla="*/ 29 w 82"/>
                <a:gd name="T7" fmla="*/ 78 h 99"/>
                <a:gd name="T8" fmla="*/ 0 w 82"/>
                <a:gd name="T9" fmla="*/ 99 h 99"/>
                <a:gd name="T10" fmla="*/ 0 60000 65536"/>
                <a:gd name="T11" fmla="*/ 0 60000 65536"/>
                <a:gd name="T12" fmla="*/ 0 60000 65536"/>
                <a:gd name="T13" fmla="*/ 0 60000 65536"/>
                <a:gd name="T14" fmla="*/ 0 60000 65536"/>
                <a:gd name="T15" fmla="*/ 0 w 82"/>
                <a:gd name="T16" fmla="*/ 0 h 99"/>
                <a:gd name="T17" fmla="*/ 82 w 82"/>
                <a:gd name="T18" fmla="*/ 99 h 99"/>
              </a:gdLst>
              <a:ahLst/>
              <a:cxnLst>
                <a:cxn ang="T10">
                  <a:pos x="T0" y="T1"/>
                </a:cxn>
                <a:cxn ang="T11">
                  <a:pos x="T2" y="T3"/>
                </a:cxn>
                <a:cxn ang="T12">
                  <a:pos x="T4" y="T5"/>
                </a:cxn>
                <a:cxn ang="T13">
                  <a:pos x="T6" y="T7"/>
                </a:cxn>
                <a:cxn ang="T14">
                  <a:pos x="T8" y="T9"/>
                </a:cxn>
              </a:cxnLst>
              <a:rect l="T15" t="T16" r="T17" b="T18"/>
              <a:pathLst>
                <a:path w="82" h="99">
                  <a:moveTo>
                    <a:pt x="82" y="0"/>
                  </a:moveTo>
                  <a:lnTo>
                    <a:pt x="69" y="27"/>
                  </a:lnTo>
                  <a:lnTo>
                    <a:pt x="53" y="53"/>
                  </a:lnTo>
                  <a:lnTo>
                    <a:pt x="29" y="78"/>
                  </a:lnTo>
                  <a:lnTo>
                    <a:pt x="0" y="9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0274" name="Freeform 11"/>
            <p:cNvSpPr>
              <a:spLocks/>
            </p:cNvSpPr>
            <p:nvPr/>
          </p:nvSpPr>
          <p:spPr bwMode="auto">
            <a:xfrm>
              <a:off x="1374" y="1689"/>
              <a:ext cx="123" cy="88"/>
            </a:xfrm>
            <a:custGeom>
              <a:avLst/>
              <a:gdLst>
                <a:gd name="T0" fmla="*/ 124 w 124"/>
                <a:gd name="T1" fmla="*/ 70 h 89"/>
                <a:gd name="T2" fmla="*/ 0 w 124"/>
                <a:gd name="T3" fmla="*/ 89 h 89"/>
                <a:gd name="T4" fmla="*/ 88 w 124"/>
                <a:gd name="T5" fmla="*/ 0 h 89"/>
                <a:gd name="T6" fmla="*/ 124 w 124"/>
                <a:gd name="T7" fmla="*/ 70 h 89"/>
                <a:gd name="T8" fmla="*/ 0 60000 65536"/>
                <a:gd name="T9" fmla="*/ 0 60000 65536"/>
                <a:gd name="T10" fmla="*/ 0 60000 65536"/>
                <a:gd name="T11" fmla="*/ 0 60000 65536"/>
                <a:gd name="T12" fmla="*/ 0 w 124"/>
                <a:gd name="T13" fmla="*/ 0 h 89"/>
                <a:gd name="T14" fmla="*/ 124 w 124"/>
                <a:gd name="T15" fmla="*/ 89 h 89"/>
              </a:gdLst>
              <a:ahLst/>
              <a:cxnLst>
                <a:cxn ang="T8">
                  <a:pos x="T0" y="T1"/>
                </a:cxn>
                <a:cxn ang="T9">
                  <a:pos x="T2" y="T3"/>
                </a:cxn>
                <a:cxn ang="T10">
                  <a:pos x="T4" y="T5"/>
                </a:cxn>
                <a:cxn ang="T11">
                  <a:pos x="T6" y="T7"/>
                </a:cxn>
              </a:cxnLst>
              <a:rect l="T12" t="T13" r="T14" b="T15"/>
              <a:pathLst>
                <a:path w="124" h="89">
                  <a:moveTo>
                    <a:pt x="124" y="70"/>
                  </a:moveTo>
                  <a:lnTo>
                    <a:pt x="0" y="89"/>
                  </a:lnTo>
                  <a:lnTo>
                    <a:pt x="88" y="0"/>
                  </a:lnTo>
                  <a:lnTo>
                    <a:pt x="124" y="7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75" name="Line 12"/>
            <p:cNvSpPr>
              <a:spLocks noChangeShapeType="1"/>
            </p:cNvSpPr>
            <p:nvPr/>
          </p:nvSpPr>
          <p:spPr bwMode="auto">
            <a:xfrm>
              <a:off x="1258" y="655"/>
              <a:ext cx="1" cy="2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6" name="Freeform 13"/>
            <p:cNvSpPr>
              <a:spLocks/>
            </p:cNvSpPr>
            <p:nvPr/>
          </p:nvSpPr>
          <p:spPr bwMode="auto">
            <a:xfrm>
              <a:off x="1217" y="922"/>
              <a:ext cx="78" cy="116"/>
            </a:xfrm>
            <a:custGeom>
              <a:avLst/>
              <a:gdLst>
                <a:gd name="T0" fmla="*/ 79 w 79"/>
                <a:gd name="T1" fmla="*/ 0 h 118"/>
                <a:gd name="T2" fmla="*/ 41 w 79"/>
                <a:gd name="T3" fmla="*/ 118 h 118"/>
                <a:gd name="T4" fmla="*/ 0 w 79"/>
                <a:gd name="T5" fmla="*/ 0 h 118"/>
                <a:gd name="T6" fmla="*/ 79 w 79"/>
                <a:gd name="T7" fmla="*/ 0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79" y="0"/>
                  </a:moveTo>
                  <a:lnTo>
                    <a:pt x="41" y="118"/>
                  </a:lnTo>
                  <a:lnTo>
                    <a:pt x="0" y="0"/>
                  </a:lnTo>
                  <a:lnTo>
                    <a:pt x="79"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77" name="Line 14"/>
            <p:cNvSpPr>
              <a:spLocks noChangeShapeType="1"/>
            </p:cNvSpPr>
            <p:nvPr/>
          </p:nvSpPr>
          <p:spPr bwMode="auto">
            <a:xfrm flipV="1">
              <a:off x="902" y="612"/>
              <a:ext cx="42" cy="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8" name="Freeform 15"/>
            <p:cNvSpPr>
              <a:spLocks/>
            </p:cNvSpPr>
            <p:nvPr/>
          </p:nvSpPr>
          <p:spPr bwMode="auto">
            <a:xfrm>
              <a:off x="910" y="537"/>
              <a:ext cx="109" cy="110"/>
            </a:xfrm>
            <a:custGeom>
              <a:avLst/>
              <a:gdLst>
                <a:gd name="T0" fmla="*/ 0 w 110"/>
                <a:gd name="T1" fmla="*/ 57 h 112"/>
                <a:gd name="T2" fmla="*/ 110 w 110"/>
                <a:gd name="T3" fmla="*/ 0 h 112"/>
                <a:gd name="T4" fmla="*/ 55 w 110"/>
                <a:gd name="T5" fmla="*/ 112 h 112"/>
                <a:gd name="T6" fmla="*/ 0 w 110"/>
                <a:gd name="T7" fmla="*/ 57 h 112"/>
                <a:gd name="T8" fmla="*/ 0 60000 65536"/>
                <a:gd name="T9" fmla="*/ 0 60000 65536"/>
                <a:gd name="T10" fmla="*/ 0 60000 65536"/>
                <a:gd name="T11" fmla="*/ 0 60000 65536"/>
                <a:gd name="T12" fmla="*/ 0 w 110"/>
                <a:gd name="T13" fmla="*/ 0 h 112"/>
                <a:gd name="T14" fmla="*/ 110 w 110"/>
                <a:gd name="T15" fmla="*/ 112 h 112"/>
              </a:gdLst>
              <a:ahLst/>
              <a:cxnLst>
                <a:cxn ang="T8">
                  <a:pos x="T0" y="T1"/>
                </a:cxn>
                <a:cxn ang="T9">
                  <a:pos x="T2" y="T3"/>
                </a:cxn>
                <a:cxn ang="T10">
                  <a:pos x="T4" y="T5"/>
                </a:cxn>
                <a:cxn ang="T11">
                  <a:pos x="T6" y="T7"/>
                </a:cxn>
              </a:cxnLst>
              <a:rect l="T12" t="T13" r="T14" b="T15"/>
              <a:pathLst>
                <a:path w="110" h="112">
                  <a:moveTo>
                    <a:pt x="0" y="57"/>
                  </a:moveTo>
                  <a:lnTo>
                    <a:pt x="110" y="0"/>
                  </a:lnTo>
                  <a:lnTo>
                    <a:pt x="55" y="112"/>
                  </a:lnTo>
                  <a:lnTo>
                    <a:pt x="0"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79" name="Line 16"/>
            <p:cNvSpPr>
              <a:spLocks noChangeShapeType="1"/>
            </p:cNvSpPr>
            <p:nvPr/>
          </p:nvSpPr>
          <p:spPr bwMode="auto">
            <a:xfrm>
              <a:off x="977" y="1202"/>
              <a:ext cx="42" cy="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0" name="Freeform 17"/>
            <p:cNvSpPr>
              <a:spLocks/>
            </p:cNvSpPr>
            <p:nvPr/>
          </p:nvSpPr>
          <p:spPr bwMode="auto">
            <a:xfrm>
              <a:off x="902" y="1127"/>
              <a:ext cx="109" cy="109"/>
            </a:xfrm>
            <a:custGeom>
              <a:avLst/>
              <a:gdLst>
                <a:gd name="T0" fmla="*/ 55 w 110"/>
                <a:gd name="T1" fmla="*/ 110 h 110"/>
                <a:gd name="T2" fmla="*/ 0 w 110"/>
                <a:gd name="T3" fmla="*/ 0 h 110"/>
                <a:gd name="T4" fmla="*/ 110 w 110"/>
                <a:gd name="T5" fmla="*/ 55 h 110"/>
                <a:gd name="T6" fmla="*/ 55 w 110"/>
                <a:gd name="T7" fmla="*/ 110 h 110"/>
                <a:gd name="T8" fmla="*/ 0 60000 65536"/>
                <a:gd name="T9" fmla="*/ 0 60000 65536"/>
                <a:gd name="T10" fmla="*/ 0 60000 65536"/>
                <a:gd name="T11" fmla="*/ 0 60000 65536"/>
                <a:gd name="T12" fmla="*/ 0 w 110"/>
                <a:gd name="T13" fmla="*/ 0 h 110"/>
                <a:gd name="T14" fmla="*/ 110 w 110"/>
                <a:gd name="T15" fmla="*/ 110 h 110"/>
              </a:gdLst>
              <a:ahLst/>
              <a:cxnLst>
                <a:cxn ang="T8">
                  <a:pos x="T0" y="T1"/>
                </a:cxn>
                <a:cxn ang="T9">
                  <a:pos x="T2" y="T3"/>
                </a:cxn>
                <a:cxn ang="T10">
                  <a:pos x="T4" y="T5"/>
                </a:cxn>
                <a:cxn ang="T11">
                  <a:pos x="T6" y="T7"/>
                </a:cxn>
              </a:cxnLst>
              <a:rect l="T12" t="T13" r="T14" b="T15"/>
              <a:pathLst>
                <a:path w="110" h="110">
                  <a:moveTo>
                    <a:pt x="55" y="110"/>
                  </a:moveTo>
                  <a:lnTo>
                    <a:pt x="0" y="0"/>
                  </a:lnTo>
                  <a:lnTo>
                    <a:pt x="110" y="55"/>
                  </a:lnTo>
                  <a:lnTo>
                    <a:pt x="55" y="11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81" name="Line 18"/>
            <p:cNvSpPr>
              <a:spLocks noChangeShapeType="1"/>
            </p:cNvSpPr>
            <p:nvPr/>
          </p:nvSpPr>
          <p:spPr bwMode="auto">
            <a:xfrm flipH="1" flipV="1">
              <a:off x="1629" y="672"/>
              <a:ext cx="71" cy="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2" name="Freeform 19"/>
            <p:cNvSpPr>
              <a:spLocks/>
            </p:cNvSpPr>
            <p:nvPr/>
          </p:nvSpPr>
          <p:spPr bwMode="auto">
            <a:xfrm>
              <a:off x="1552" y="597"/>
              <a:ext cx="111" cy="108"/>
            </a:xfrm>
            <a:custGeom>
              <a:avLst/>
              <a:gdLst>
                <a:gd name="T0" fmla="*/ 57 w 112"/>
                <a:gd name="T1" fmla="*/ 110 h 110"/>
                <a:gd name="T2" fmla="*/ 0 w 112"/>
                <a:gd name="T3" fmla="*/ 0 h 110"/>
                <a:gd name="T4" fmla="*/ 112 w 112"/>
                <a:gd name="T5" fmla="*/ 55 h 110"/>
                <a:gd name="T6" fmla="*/ 57 w 112"/>
                <a:gd name="T7" fmla="*/ 110 h 110"/>
                <a:gd name="T8" fmla="*/ 0 60000 65536"/>
                <a:gd name="T9" fmla="*/ 0 60000 65536"/>
                <a:gd name="T10" fmla="*/ 0 60000 65536"/>
                <a:gd name="T11" fmla="*/ 0 60000 65536"/>
                <a:gd name="T12" fmla="*/ 0 w 112"/>
                <a:gd name="T13" fmla="*/ 0 h 110"/>
                <a:gd name="T14" fmla="*/ 112 w 112"/>
                <a:gd name="T15" fmla="*/ 110 h 110"/>
              </a:gdLst>
              <a:ahLst/>
              <a:cxnLst>
                <a:cxn ang="T8">
                  <a:pos x="T0" y="T1"/>
                </a:cxn>
                <a:cxn ang="T9">
                  <a:pos x="T2" y="T3"/>
                </a:cxn>
                <a:cxn ang="T10">
                  <a:pos x="T4" y="T5"/>
                </a:cxn>
                <a:cxn ang="T11">
                  <a:pos x="T6" y="T7"/>
                </a:cxn>
              </a:cxnLst>
              <a:rect l="T12" t="T13" r="T14" b="T15"/>
              <a:pathLst>
                <a:path w="112" h="110">
                  <a:moveTo>
                    <a:pt x="57" y="110"/>
                  </a:moveTo>
                  <a:lnTo>
                    <a:pt x="0" y="0"/>
                  </a:lnTo>
                  <a:lnTo>
                    <a:pt x="112" y="55"/>
                  </a:lnTo>
                  <a:lnTo>
                    <a:pt x="57" y="11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83" name="Line 20"/>
            <p:cNvSpPr>
              <a:spLocks noChangeShapeType="1"/>
            </p:cNvSpPr>
            <p:nvPr/>
          </p:nvSpPr>
          <p:spPr bwMode="auto">
            <a:xfrm flipH="1">
              <a:off x="1629" y="1038"/>
              <a:ext cx="71" cy="7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4" name="Freeform 21"/>
            <p:cNvSpPr>
              <a:spLocks/>
            </p:cNvSpPr>
            <p:nvPr/>
          </p:nvSpPr>
          <p:spPr bwMode="auto">
            <a:xfrm>
              <a:off x="1552" y="1075"/>
              <a:ext cx="111" cy="110"/>
            </a:xfrm>
            <a:custGeom>
              <a:avLst/>
              <a:gdLst>
                <a:gd name="T0" fmla="*/ 112 w 112"/>
                <a:gd name="T1" fmla="*/ 57 h 112"/>
                <a:gd name="T2" fmla="*/ 0 w 112"/>
                <a:gd name="T3" fmla="*/ 112 h 112"/>
                <a:gd name="T4" fmla="*/ 57 w 112"/>
                <a:gd name="T5" fmla="*/ 0 h 112"/>
                <a:gd name="T6" fmla="*/ 112 w 112"/>
                <a:gd name="T7" fmla="*/ 57 h 112"/>
                <a:gd name="T8" fmla="*/ 0 60000 65536"/>
                <a:gd name="T9" fmla="*/ 0 60000 65536"/>
                <a:gd name="T10" fmla="*/ 0 60000 65536"/>
                <a:gd name="T11" fmla="*/ 0 60000 65536"/>
                <a:gd name="T12" fmla="*/ 0 w 112"/>
                <a:gd name="T13" fmla="*/ 0 h 112"/>
                <a:gd name="T14" fmla="*/ 112 w 112"/>
                <a:gd name="T15" fmla="*/ 112 h 112"/>
              </a:gdLst>
              <a:ahLst/>
              <a:cxnLst>
                <a:cxn ang="T8">
                  <a:pos x="T0" y="T1"/>
                </a:cxn>
                <a:cxn ang="T9">
                  <a:pos x="T2" y="T3"/>
                </a:cxn>
                <a:cxn ang="T10">
                  <a:pos x="T4" y="T5"/>
                </a:cxn>
                <a:cxn ang="T11">
                  <a:pos x="T6" y="T7"/>
                </a:cxn>
              </a:cxnLst>
              <a:rect l="T12" t="T13" r="T14" b="T15"/>
              <a:pathLst>
                <a:path w="112" h="112">
                  <a:moveTo>
                    <a:pt x="112" y="57"/>
                  </a:moveTo>
                  <a:lnTo>
                    <a:pt x="0" y="112"/>
                  </a:lnTo>
                  <a:lnTo>
                    <a:pt x="57" y="0"/>
                  </a:lnTo>
                  <a:lnTo>
                    <a:pt x="112"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0285" name="Rectangle 22"/>
            <p:cNvSpPr>
              <a:spLocks noChangeArrowheads="1"/>
            </p:cNvSpPr>
            <p:nvPr/>
          </p:nvSpPr>
          <p:spPr bwMode="auto">
            <a:xfrm>
              <a:off x="1368" y="156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1</a:t>
              </a:r>
              <a:endParaRPr lang="en-US" altLang="zh-CN">
                <a:ea typeface="楷体_GB2312" pitchFamily="49" charset="-122"/>
              </a:endParaRPr>
            </a:p>
          </p:txBody>
        </p:sp>
        <p:sp>
          <p:nvSpPr>
            <p:cNvPr id="10286" name="Rectangle 23"/>
            <p:cNvSpPr>
              <a:spLocks noChangeArrowheads="1"/>
            </p:cNvSpPr>
            <p:nvPr/>
          </p:nvSpPr>
          <p:spPr bwMode="auto">
            <a:xfrm>
              <a:off x="885" y="1252"/>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２</a:t>
              </a:r>
              <a:endParaRPr lang="zh-CN" altLang="en-US">
                <a:ea typeface="楷体_GB2312" pitchFamily="49" charset="-122"/>
              </a:endParaRPr>
            </a:p>
          </p:txBody>
        </p:sp>
        <p:sp>
          <p:nvSpPr>
            <p:cNvPr id="10287" name="Rectangle 24"/>
            <p:cNvSpPr>
              <a:spLocks noChangeArrowheads="1"/>
            </p:cNvSpPr>
            <p:nvPr/>
          </p:nvSpPr>
          <p:spPr bwMode="auto">
            <a:xfrm>
              <a:off x="1243" y="82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３</a:t>
              </a:r>
              <a:endParaRPr lang="zh-CN" altLang="en-US">
                <a:ea typeface="楷体_GB2312" pitchFamily="49" charset="-122"/>
              </a:endParaRPr>
            </a:p>
          </p:txBody>
        </p:sp>
        <p:sp>
          <p:nvSpPr>
            <p:cNvPr id="10288" name="Rectangle 25"/>
            <p:cNvSpPr>
              <a:spLocks noChangeArrowheads="1"/>
            </p:cNvSpPr>
            <p:nvPr/>
          </p:nvSpPr>
          <p:spPr bwMode="auto">
            <a:xfrm>
              <a:off x="1478" y="1194"/>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６</a:t>
              </a:r>
              <a:endParaRPr lang="zh-CN" altLang="en-US">
                <a:ea typeface="楷体_GB2312" pitchFamily="49" charset="-122"/>
              </a:endParaRPr>
            </a:p>
          </p:txBody>
        </p:sp>
        <p:sp>
          <p:nvSpPr>
            <p:cNvPr id="10289" name="Rectangle 26"/>
            <p:cNvSpPr>
              <a:spLocks noChangeArrowheads="1"/>
            </p:cNvSpPr>
            <p:nvPr/>
          </p:nvSpPr>
          <p:spPr bwMode="auto">
            <a:xfrm>
              <a:off x="1567" y="45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５</a:t>
              </a:r>
              <a:endParaRPr lang="zh-CN" altLang="en-US">
                <a:ea typeface="楷体_GB2312" pitchFamily="49" charset="-122"/>
              </a:endParaRPr>
            </a:p>
          </p:txBody>
        </p:sp>
        <p:sp>
          <p:nvSpPr>
            <p:cNvPr id="10290" name="Rectangle 27"/>
            <p:cNvSpPr>
              <a:spLocks noChangeArrowheads="1"/>
            </p:cNvSpPr>
            <p:nvPr/>
          </p:nvSpPr>
          <p:spPr bwMode="auto">
            <a:xfrm>
              <a:off x="739" y="500"/>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４</a:t>
              </a:r>
              <a:endParaRPr lang="zh-CN" altLang="en-US">
                <a:ea typeface="楷体_GB2312" pitchFamily="49" charset="-122"/>
              </a:endParaRPr>
            </a:p>
          </p:txBody>
        </p:sp>
        <p:sp>
          <p:nvSpPr>
            <p:cNvPr id="10291" name="Rectangle 28"/>
            <p:cNvSpPr>
              <a:spLocks noChangeArrowheads="1"/>
            </p:cNvSpPr>
            <p:nvPr/>
          </p:nvSpPr>
          <p:spPr bwMode="auto">
            <a:xfrm>
              <a:off x="499" y="80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①</a:t>
              </a:r>
              <a:endParaRPr lang="en-US" altLang="zh-CN">
                <a:ea typeface="楷体_GB2312" pitchFamily="49" charset="-122"/>
              </a:endParaRPr>
            </a:p>
          </p:txBody>
        </p:sp>
        <p:sp>
          <p:nvSpPr>
            <p:cNvPr id="10292" name="Rectangle 29"/>
            <p:cNvSpPr>
              <a:spLocks noChangeArrowheads="1"/>
            </p:cNvSpPr>
            <p:nvPr/>
          </p:nvSpPr>
          <p:spPr bwMode="auto">
            <a:xfrm>
              <a:off x="1224" y="14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②</a:t>
              </a:r>
              <a:endParaRPr lang="en-US" altLang="zh-CN">
                <a:ea typeface="楷体_GB2312" pitchFamily="49" charset="-122"/>
              </a:endParaRPr>
            </a:p>
          </p:txBody>
        </p:sp>
        <p:sp>
          <p:nvSpPr>
            <p:cNvPr id="10293" name="Rectangle 30"/>
            <p:cNvSpPr>
              <a:spLocks noChangeArrowheads="1"/>
            </p:cNvSpPr>
            <p:nvPr/>
          </p:nvSpPr>
          <p:spPr bwMode="auto">
            <a:xfrm>
              <a:off x="1224" y="147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④</a:t>
              </a:r>
              <a:endParaRPr lang="en-US" altLang="zh-CN">
                <a:ea typeface="楷体_GB2312" pitchFamily="49" charset="-122"/>
              </a:endParaRPr>
            </a:p>
          </p:txBody>
        </p:sp>
        <p:sp>
          <p:nvSpPr>
            <p:cNvPr id="10294" name="Rectangle 31"/>
            <p:cNvSpPr>
              <a:spLocks noChangeArrowheads="1"/>
            </p:cNvSpPr>
            <p:nvPr/>
          </p:nvSpPr>
          <p:spPr bwMode="auto">
            <a:xfrm>
              <a:off x="1890" y="80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③</a:t>
              </a:r>
              <a:endParaRPr lang="en-US" altLang="zh-CN">
                <a:ea typeface="楷体_GB2312" pitchFamily="49" charset="-122"/>
              </a:endParaRPr>
            </a:p>
          </p:txBody>
        </p:sp>
      </p:grpSp>
      <p:grpSp>
        <p:nvGrpSpPr>
          <p:cNvPr id="10245" name="Group 32"/>
          <p:cNvGrpSpPr>
            <a:grpSpLocks/>
          </p:cNvGrpSpPr>
          <p:nvPr/>
        </p:nvGrpSpPr>
        <p:grpSpPr bwMode="auto">
          <a:xfrm>
            <a:off x="3581400" y="622300"/>
            <a:ext cx="4305300" cy="2195513"/>
            <a:chOff x="672" y="2400"/>
            <a:chExt cx="2712" cy="1383"/>
          </a:xfrm>
        </p:grpSpPr>
        <p:sp>
          <p:nvSpPr>
            <p:cNvPr id="10255" name="Text Box 33"/>
            <p:cNvSpPr txBox="1">
              <a:spLocks noChangeArrowheads="1"/>
            </p:cNvSpPr>
            <p:nvPr/>
          </p:nvSpPr>
          <p:spPr bwMode="auto">
            <a:xfrm>
              <a:off x="672" y="3008"/>
              <a:ext cx="3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楷体_GB2312" pitchFamily="49" charset="-122"/>
                </a:rPr>
                <a:t>A</a:t>
              </a:r>
              <a:r>
                <a:rPr lang="en-US" altLang="zh-CN" b="1">
                  <a:ea typeface="楷体_GB2312" pitchFamily="49" charset="-122"/>
                </a:rPr>
                <a:t>=</a:t>
              </a:r>
            </a:p>
          </p:txBody>
        </p:sp>
        <p:sp>
          <p:nvSpPr>
            <p:cNvPr id="10256" name="Text Box 34"/>
            <p:cNvSpPr txBox="1">
              <a:spLocks noChangeArrowheads="1"/>
            </p:cNvSpPr>
            <p:nvPr/>
          </p:nvSpPr>
          <p:spPr bwMode="auto">
            <a:xfrm>
              <a:off x="1042" y="2688"/>
              <a:ext cx="228" cy="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ea typeface="楷体_GB2312" pitchFamily="49" charset="-122"/>
                </a:rPr>
                <a:t>1</a:t>
              </a:r>
            </a:p>
            <a:p>
              <a:pPr eaLnBrk="1" hangingPunct="1"/>
              <a:r>
                <a:rPr lang="en-US" altLang="zh-CN" sz="2800">
                  <a:ea typeface="楷体_GB2312" pitchFamily="49" charset="-122"/>
                </a:rPr>
                <a:t>2</a:t>
              </a:r>
            </a:p>
            <a:p>
              <a:pPr eaLnBrk="1" hangingPunct="1"/>
              <a:r>
                <a:rPr lang="en-US" altLang="zh-CN" sz="2800">
                  <a:ea typeface="楷体_GB2312" pitchFamily="49" charset="-122"/>
                </a:rPr>
                <a:t>3</a:t>
              </a:r>
            </a:p>
            <a:p>
              <a:pPr eaLnBrk="1" hangingPunct="1"/>
              <a:endParaRPr lang="en-US" altLang="zh-CN">
                <a:ea typeface="楷体_GB2312" pitchFamily="49" charset="-122"/>
              </a:endParaRPr>
            </a:p>
          </p:txBody>
        </p:sp>
        <p:sp>
          <p:nvSpPr>
            <p:cNvPr id="10257" name="AutoShape 35"/>
            <p:cNvSpPr>
              <a:spLocks/>
            </p:cNvSpPr>
            <p:nvPr/>
          </p:nvSpPr>
          <p:spPr bwMode="auto">
            <a:xfrm>
              <a:off x="1258" y="2688"/>
              <a:ext cx="100" cy="978"/>
            </a:xfrm>
            <a:prstGeom prst="leftBracket">
              <a:avLst>
                <a:gd name="adj" fmla="val 81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0258" name="Text Box 36"/>
            <p:cNvSpPr txBox="1">
              <a:spLocks noChangeArrowheads="1"/>
            </p:cNvSpPr>
            <p:nvPr/>
          </p:nvSpPr>
          <p:spPr bwMode="auto">
            <a:xfrm>
              <a:off x="1358" y="2442"/>
              <a:ext cx="1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ea typeface="楷体_GB2312" pitchFamily="49" charset="-122"/>
                </a:rPr>
                <a:t>1    2    3    4    5    6 </a:t>
              </a:r>
            </a:p>
          </p:txBody>
        </p:sp>
        <p:sp>
          <p:nvSpPr>
            <p:cNvPr id="10259" name="AutoShape 37"/>
            <p:cNvSpPr>
              <a:spLocks/>
            </p:cNvSpPr>
            <p:nvPr/>
          </p:nvSpPr>
          <p:spPr bwMode="auto">
            <a:xfrm>
              <a:off x="3322" y="2688"/>
              <a:ext cx="62" cy="1010"/>
            </a:xfrm>
            <a:prstGeom prst="rightBracket">
              <a:avLst>
                <a:gd name="adj" fmla="val 1357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0260" name="Line 38"/>
            <p:cNvSpPr>
              <a:spLocks noChangeShapeType="1"/>
            </p:cNvSpPr>
            <p:nvPr/>
          </p:nvSpPr>
          <p:spPr bwMode="auto">
            <a:xfrm>
              <a:off x="1042" y="2442"/>
              <a:ext cx="228"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Text Box 39"/>
            <p:cNvSpPr txBox="1">
              <a:spLocks noChangeArrowheads="1"/>
            </p:cNvSpPr>
            <p:nvPr/>
          </p:nvSpPr>
          <p:spPr bwMode="auto">
            <a:xfrm>
              <a:off x="1135" y="240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支</a:t>
              </a:r>
              <a:endParaRPr lang="zh-CN" altLang="en-US">
                <a:ea typeface="楷体_GB2312" pitchFamily="49" charset="-122"/>
              </a:endParaRPr>
            </a:p>
          </p:txBody>
        </p:sp>
        <p:sp>
          <p:nvSpPr>
            <p:cNvPr id="10262" name="Text Box 40"/>
            <p:cNvSpPr txBox="1">
              <a:spLocks noChangeArrowheads="1"/>
            </p:cNvSpPr>
            <p:nvPr/>
          </p:nvSpPr>
          <p:spPr bwMode="auto">
            <a:xfrm>
              <a:off x="946" y="250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节</a:t>
              </a:r>
              <a:endParaRPr lang="zh-CN" altLang="en-US">
                <a:ea typeface="楷体_GB2312" pitchFamily="49" charset="-122"/>
              </a:endParaRPr>
            </a:p>
          </p:txBody>
        </p:sp>
        <p:sp>
          <p:nvSpPr>
            <p:cNvPr id="10263" name="Text Box 41"/>
            <p:cNvSpPr txBox="1">
              <a:spLocks noChangeArrowheads="1"/>
            </p:cNvSpPr>
            <p:nvPr/>
          </p:nvSpPr>
          <p:spPr bwMode="auto">
            <a:xfrm>
              <a:off x="1270" y="2688"/>
              <a:ext cx="20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ea typeface="楷体_GB2312" pitchFamily="49" charset="-122"/>
                </a:rPr>
                <a:t>-1   -1    0    1    0    0</a:t>
              </a:r>
            </a:p>
          </p:txBody>
        </p:sp>
        <p:sp>
          <p:nvSpPr>
            <p:cNvPr id="10264" name="Text Box 42"/>
            <p:cNvSpPr txBox="1">
              <a:spLocks noChangeArrowheads="1"/>
            </p:cNvSpPr>
            <p:nvPr/>
          </p:nvSpPr>
          <p:spPr bwMode="auto">
            <a:xfrm>
              <a:off x="1300" y="2922"/>
              <a:ext cx="19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ea typeface="楷体_GB2312" pitchFamily="49" charset="-122"/>
                </a:rPr>
                <a:t>0    0     1   -1   -1   0</a:t>
              </a:r>
            </a:p>
            <a:p>
              <a:pPr eaLnBrk="1" hangingPunct="1"/>
              <a:endParaRPr lang="en-US" altLang="zh-CN">
                <a:ea typeface="楷体_GB2312" pitchFamily="49" charset="-122"/>
              </a:endParaRPr>
            </a:p>
          </p:txBody>
        </p:sp>
        <p:sp>
          <p:nvSpPr>
            <p:cNvPr id="10265" name="Text Box 43"/>
            <p:cNvSpPr txBox="1">
              <a:spLocks noChangeArrowheads="1"/>
            </p:cNvSpPr>
            <p:nvPr/>
          </p:nvSpPr>
          <p:spPr bwMode="auto">
            <a:xfrm>
              <a:off x="1308" y="3152"/>
              <a:ext cx="1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ea typeface="楷体_GB2312" pitchFamily="49" charset="-122"/>
                </a:rPr>
                <a:t>1     0     0    0    1   1</a:t>
              </a:r>
            </a:p>
          </p:txBody>
        </p:sp>
      </p:grpSp>
      <p:graphicFrame>
        <p:nvGraphicFramePr>
          <p:cNvPr id="55340" name="Object 2"/>
          <p:cNvGraphicFramePr>
            <a:graphicFrameLocks noChangeAspect="1"/>
          </p:cNvGraphicFramePr>
          <p:nvPr/>
        </p:nvGraphicFramePr>
        <p:xfrm>
          <a:off x="5943600" y="4356100"/>
          <a:ext cx="2730500" cy="1549400"/>
        </p:xfrm>
        <a:graphic>
          <a:graphicData uri="http://schemas.openxmlformats.org/presentationml/2006/ole">
            <mc:AlternateContent xmlns:mc="http://schemas.openxmlformats.org/markup-compatibility/2006">
              <mc:Choice xmlns:v="urn:schemas-microsoft-com:vml" Requires="v">
                <p:oleObj spid="_x0000_s10300" name="公式" r:id="rId3" imgW="2730240" imgH="1549080" progId="Equation.3">
                  <p:embed/>
                </p:oleObj>
              </mc:Choice>
              <mc:Fallback>
                <p:oleObj name="公式" r:id="rId3" imgW="2730240" imgH="1549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356100"/>
                        <a:ext cx="2730500" cy="154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4" name="Group 45"/>
          <p:cNvGrpSpPr>
            <a:grpSpLocks/>
          </p:cNvGrpSpPr>
          <p:nvPr/>
        </p:nvGrpSpPr>
        <p:grpSpPr bwMode="auto">
          <a:xfrm>
            <a:off x="1447800" y="3594100"/>
            <a:ext cx="4503738" cy="3098800"/>
            <a:chOff x="770" y="2368"/>
            <a:chExt cx="2837" cy="1952"/>
          </a:xfrm>
        </p:grpSpPr>
        <p:sp>
          <p:nvSpPr>
            <p:cNvPr id="10249" name="Text Box 46"/>
            <p:cNvSpPr txBox="1">
              <a:spLocks noChangeArrowheads="1"/>
            </p:cNvSpPr>
            <p:nvPr/>
          </p:nvSpPr>
          <p:spPr bwMode="auto">
            <a:xfrm>
              <a:off x="770" y="2962"/>
              <a:ext cx="11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en-US" altLang="zh-CN" sz="2800">
                <a:ea typeface="楷体_GB2312" pitchFamily="49" charset="-122"/>
              </a:endParaRPr>
            </a:p>
            <a:p>
              <a:pPr eaLnBrk="1" hangingPunct="1"/>
              <a:endParaRPr lang="en-US" altLang="zh-CN" sz="2800">
                <a:ea typeface="楷体_GB2312" pitchFamily="49" charset="-122"/>
              </a:endParaRPr>
            </a:p>
            <a:p>
              <a:pPr eaLnBrk="1" hangingPunct="1"/>
              <a:endParaRPr lang="en-US" altLang="zh-CN">
                <a:ea typeface="楷体_GB2312" pitchFamily="49" charset="-122"/>
              </a:endParaRPr>
            </a:p>
          </p:txBody>
        </p:sp>
        <p:sp>
          <p:nvSpPr>
            <p:cNvPr id="10250" name="AutoShape 47"/>
            <p:cNvSpPr>
              <a:spLocks/>
            </p:cNvSpPr>
            <p:nvPr/>
          </p:nvSpPr>
          <p:spPr bwMode="auto">
            <a:xfrm>
              <a:off x="986" y="2976"/>
              <a:ext cx="100" cy="978"/>
            </a:xfrm>
            <a:prstGeom prst="leftBracket">
              <a:avLst>
                <a:gd name="adj" fmla="val 81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0251" name="AutoShape 48"/>
            <p:cNvSpPr>
              <a:spLocks/>
            </p:cNvSpPr>
            <p:nvPr/>
          </p:nvSpPr>
          <p:spPr bwMode="auto">
            <a:xfrm>
              <a:off x="3050" y="2976"/>
              <a:ext cx="62" cy="1010"/>
            </a:xfrm>
            <a:prstGeom prst="rightBracket">
              <a:avLst>
                <a:gd name="adj" fmla="val 1357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0252" name="Text Box 49"/>
            <p:cNvSpPr txBox="1">
              <a:spLocks noChangeArrowheads="1"/>
            </p:cNvSpPr>
            <p:nvPr/>
          </p:nvSpPr>
          <p:spPr bwMode="auto">
            <a:xfrm>
              <a:off x="998" y="2976"/>
              <a:ext cx="20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ea typeface="楷体_GB2312" pitchFamily="49" charset="-122"/>
                </a:rPr>
                <a:t>-1   -1    0    1    0    0</a:t>
              </a:r>
            </a:p>
          </p:txBody>
        </p:sp>
        <p:sp>
          <p:nvSpPr>
            <p:cNvPr id="10253" name="Text Box 50"/>
            <p:cNvSpPr txBox="1">
              <a:spLocks noChangeArrowheads="1"/>
            </p:cNvSpPr>
            <p:nvPr/>
          </p:nvSpPr>
          <p:spPr bwMode="auto">
            <a:xfrm>
              <a:off x="1028" y="3210"/>
              <a:ext cx="19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ea typeface="楷体_GB2312" pitchFamily="49" charset="-122"/>
                </a:rPr>
                <a:t>0    0     1   -1   -1   0</a:t>
              </a:r>
            </a:p>
            <a:p>
              <a:pPr eaLnBrk="1" hangingPunct="1"/>
              <a:endParaRPr lang="en-US" altLang="zh-CN">
                <a:ea typeface="楷体_GB2312" pitchFamily="49" charset="-122"/>
              </a:endParaRPr>
            </a:p>
          </p:txBody>
        </p:sp>
        <p:sp>
          <p:nvSpPr>
            <p:cNvPr id="10254" name="Text Box 51"/>
            <p:cNvSpPr txBox="1">
              <a:spLocks noChangeArrowheads="1"/>
            </p:cNvSpPr>
            <p:nvPr/>
          </p:nvSpPr>
          <p:spPr bwMode="auto">
            <a:xfrm>
              <a:off x="1036" y="3440"/>
              <a:ext cx="1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ea typeface="楷体_GB2312" pitchFamily="49" charset="-122"/>
                </a:rPr>
                <a:t>1     0     0    0    1   1</a:t>
              </a:r>
            </a:p>
          </p:txBody>
        </p:sp>
        <p:graphicFrame>
          <p:nvGraphicFramePr>
            <p:cNvPr id="10243" name="Object 3"/>
            <p:cNvGraphicFramePr>
              <a:graphicFrameLocks noChangeAspect="1"/>
            </p:cNvGraphicFramePr>
            <p:nvPr/>
          </p:nvGraphicFramePr>
          <p:xfrm>
            <a:off x="3264" y="2368"/>
            <a:ext cx="343" cy="1952"/>
          </p:xfrm>
          <a:graphic>
            <a:graphicData uri="http://schemas.openxmlformats.org/presentationml/2006/ole">
              <mc:AlternateContent xmlns:mc="http://schemas.openxmlformats.org/markup-compatibility/2006">
                <mc:Choice xmlns:v="urn:schemas-microsoft-com:vml" Requires="v">
                  <p:oleObj spid="_x0000_s10301" name="Equation" r:id="rId5" imgW="545760" imgH="3098520" progId="Equation.DSMT4">
                    <p:embed/>
                  </p:oleObj>
                </mc:Choice>
                <mc:Fallback>
                  <p:oleObj name="Equation" r:id="rId5" imgW="545760" imgH="30985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2368"/>
                          <a:ext cx="343" cy="1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0247" name="Text Box 53"/>
          <p:cNvSpPr txBox="1">
            <a:spLocks noChangeArrowheads="1"/>
          </p:cNvSpPr>
          <p:nvPr/>
        </p:nvSpPr>
        <p:spPr bwMode="auto">
          <a:xfrm>
            <a:off x="3563938" y="288607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矩 阵形式的</a:t>
            </a:r>
            <a:r>
              <a:rPr lang="en-US" altLang="zh-CN" b="1">
                <a:solidFill>
                  <a:srgbClr val="0000FF"/>
                </a:solidFill>
                <a:ea typeface="楷体_GB2312" pitchFamily="49" charset="-122"/>
              </a:rPr>
              <a:t>KCL:      </a:t>
            </a:r>
            <a:r>
              <a:rPr lang="en-US" altLang="zh-CN" b="1" i="1">
                <a:solidFill>
                  <a:srgbClr val="0000FF"/>
                </a:solidFill>
                <a:ea typeface="楷体_GB2312" pitchFamily="49" charset="-122"/>
              </a:rPr>
              <a:t>A</a:t>
            </a:r>
            <a:r>
              <a:rPr lang="en-US" altLang="zh-CN" b="1">
                <a:solidFill>
                  <a:srgbClr val="0000FF"/>
                </a:solidFill>
                <a:ea typeface="楷体_GB2312" pitchFamily="49" charset="-122"/>
              </a:rPr>
              <a:t> </a:t>
            </a:r>
            <a:r>
              <a:rPr lang="en-US" altLang="zh-CN" b="1" i="1">
                <a:solidFill>
                  <a:srgbClr val="0000FF"/>
                </a:solidFill>
                <a:ea typeface="楷体_GB2312" pitchFamily="49" charset="-122"/>
              </a:rPr>
              <a:t>I</a:t>
            </a:r>
            <a:r>
              <a:rPr lang="en-US" altLang="zh-CN" b="1" baseline="-25000">
                <a:solidFill>
                  <a:srgbClr val="0000FF"/>
                </a:solidFill>
                <a:ea typeface="楷体_GB2312" pitchFamily="49" charset="-122"/>
              </a:rPr>
              <a:t>b </a:t>
            </a:r>
            <a:r>
              <a:rPr lang="en-US" altLang="zh-CN" b="1">
                <a:solidFill>
                  <a:srgbClr val="0000FF"/>
                </a:solidFill>
                <a:ea typeface="楷体_GB2312" pitchFamily="49" charset="-122"/>
              </a:rPr>
              <a:t>= 0 </a:t>
            </a:r>
          </a:p>
        </p:txBody>
      </p:sp>
      <p:sp>
        <p:nvSpPr>
          <p:cNvPr id="10248" name="Text Box 54"/>
          <p:cNvSpPr txBox="1">
            <a:spLocks noChangeArrowheads="1"/>
          </p:cNvSpPr>
          <p:nvPr/>
        </p:nvSpPr>
        <p:spPr bwMode="auto">
          <a:xfrm>
            <a:off x="611188" y="5021263"/>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A I</a:t>
            </a:r>
            <a:r>
              <a:rPr lang="en-US" altLang="zh-CN" b="1" baseline="-25000">
                <a:ea typeface="楷体_GB2312" pitchFamily="49" charset="-122"/>
              </a:rPr>
              <a:t>b </a:t>
            </a:r>
            <a:r>
              <a:rPr lang="en-US" altLang="zh-CN" b="1">
                <a:ea typeface="楷体_GB2312"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5340"/>
                                        </p:tgtEl>
                                        <p:attrNameLst>
                                          <p:attrName>style.visibility</p:attrName>
                                        </p:attrNameLst>
                                      </p:cBhvr>
                                      <p:to>
                                        <p:strVal val="visible"/>
                                      </p:to>
                                    </p:set>
                                    <p:animEffect transition="in" filter="box(out)">
                                      <p:cBhvr>
                                        <p:cTn id="12" dur="500"/>
                                        <p:tgtEl>
                                          <p:spTgt spid="55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409950" y="877888"/>
            <a:ext cx="393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矩阵形式</a:t>
            </a:r>
            <a:r>
              <a:rPr lang="en-US" altLang="zh-CN" b="1">
                <a:solidFill>
                  <a:srgbClr val="0000FF"/>
                </a:solidFill>
                <a:ea typeface="楷体_GB2312" pitchFamily="49" charset="-122"/>
              </a:rPr>
              <a:t>KVL </a:t>
            </a:r>
            <a:r>
              <a:rPr lang="zh-CN" altLang="en-US" b="1">
                <a:solidFill>
                  <a:srgbClr val="0000FF"/>
                </a:solidFill>
                <a:ea typeface="楷体_GB2312" pitchFamily="49" charset="-122"/>
              </a:rPr>
              <a:t>：</a:t>
            </a:r>
            <a:r>
              <a:rPr lang="en-US" altLang="zh-CN" b="1" i="1">
                <a:solidFill>
                  <a:srgbClr val="0000FF"/>
                </a:solidFill>
                <a:ea typeface="楷体_GB2312" pitchFamily="49" charset="-122"/>
              </a:rPr>
              <a:t>U</a:t>
            </a:r>
            <a:r>
              <a:rPr lang="en-US" altLang="zh-CN" b="1" baseline="-25000">
                <a:solidFill>
                  <a:srgbClr val="0000FF"/>
                </a:solidFill>
                <a:ea typeface="楷体_GB2312" pitchFamily="49" charset="-122"/>
              </a:rPr>
              <a:t>b</a:t>
            </a:r>
            <a:r>
              <a:rPr lang="en-US" altLang="zh-CN" b="1">
                <a:solidFill>
                  <a:srgbClr val="0000FF"/>
                </a:solidFill>
                <a:ea typeface="楷体_GB2312" pitchFamily="49" charset="-122"/>
              </a:rPr>
              <a:t>=A</a:t>
            </a:r>
            <a:r>
              <a:rPr lang="en-US" altLang="zh-CN" b="1" baseline="30000">
                <a:solidFill>
                  <a:srgbClr val="0000FF"/>
                </a:solidFill>
                <a:ea typeface="楷体_GB2312" pitchFamily="49" charset="-122"/>
              </a:rPr>
              <a:t>T</a:t>
            </a:r>
            <a:r>
              <a:rPr lang="en-US" altLang="zh-CN" b="1" i="1">
                <a:solidFill>
                  <a:srgbClr val="0000FF"/>
                </a:solidFill>
                <a:ea typeface="楷体_GB2312" pitchFamily="49" charset="-122"/>
              </a:rPr>
              <a:t>U</a:t>
            </a:r>
            <a:r>
              <a:rPr lang="en-US" altLang="zh-CN" b="1" baseline="-25000">
                <a:solidFill>
                  <a:srgbClr val="0000FF"/>
                </a:solidFill>
                <a:ea typeface="楷体_GB2312" pitchFamily="49" charset="-122"/>
              </a:rPr>
              <a:t>n</a:t>
            </a:r>
            <a:r>
              <a:rPr lang="zh-CN" altLang="en-US" b="1">
                <a:solidFill>
                  <a:srgbClr val="0000FF"/>
                </a:solidFill>
                <a:ea typeface="楷体_GB2312" pitchFamily="49" charset="-122"/>
              </a:rPr>
              <a:t> </a:t>
            </a:r>
          </a:p>
        </p:txBody>
      </p:sp>
      <p:graphicFrame>
        <p:nvGraphicFramePr>
          <p:cNvPr id="11266" name="Object 2"/>
          <p:cNvGraphicFramePr>
            <a:graphicFrameLocks noChangeAspect="1"/>
          </p:cNvGraphicFramePr>
          <p:nvPr/>
        </p:nvGraphicFramePr>
        <p:xfrm>
          <a:off x="3943350" y="3905250"/>
          <a:ext cx="190500" cy="419100"/>
        </p:xfrm>
        <a:graphic>
          <a:graphicData uri="http://schemas.openxmlformats.org/presentationml/2006/ole">
            <mc:AlternateContent xmlns:mc="http://schemas.openxmlformats.org/markup-compatibility/2006">
              <mc:Choice xmlns:v="urn:schemas-microsoft-com:vml" Requires="v">
                <p:oleObj spid="_x0000_s11316" name="公式" r:id="rId3" imgW="190440" imgH="419040" progId="Equation.3">
                  <p:embed/>
                </p:oleObj>
              </mc:Choice>
              <mc:Fallback>
                <p:oleObj name="公式" r:id="rId3" imgW="19044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350" y="3905250"/>
                        <a:ext cx="190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
          <p:cNvGraphicFramePr>
            <a:graphicFrameLocks noChangeAspect="1"/>
          </p:cNvGraphicFramePr>
          <p:nvPr/>
        </p:nvGraphicFramePr>
        <p:xfrm>
          <a:off x="3943350" y="3905250"/>
          <a:ext cx="190500" cy="419100"/>
        </p:xfrm>
        <a:graphic>
          <a:graphicData uri="http://schemas.openxmlformats.org/presentationml/2006/ole">
            <mc:AlternateContent xmlns:mc="http://schemas.openxmlformats.org/markup-compatibility/2006">
              <mc:Choice xmlns:v="urn:schemas-microsoft-com:vml" Requires="v">
                <p:oleObj spid="_x0000_s11317" name="公式" r:id="rId5" imgW="190440" imgH="419040" progId="Equation.3">
                  <p:embed/>
                </p:oleObj>
              </mc:Choice>
              <mc:Fallback>
                <p:oleObj name="公式" r:id="rId5" imgW="19044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350" y="3905250"/>
                        <a:ext cx="190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5" name="Object 4"/>
          <p:cNvGraphicFramePr>
            <a:graphicFrameLocks noChangeAspect="1"/>
          </p:cNvGraphicFramePr>
          <p:nvPr/>
        </p:nvGraphicFramePr>
        <p:xfrm>
          <a:off x="4514850" y="3332163"/>
          <a:ext cx="2425700" cy="3124200"/>
        </p:xfrm>
        <a:graphic>
          <a:graphicData uri="http://schemas.openxmlformats.org/presentationml/2006/ole">
            <mc:AlternateContent xmlns:mc="http://schemas.openxmlformats.org/markup-compatibility/2006">
              <mc:Choice xmlns:v="urn:schemas-microsoft-com:vml" Requires="v">
                <p:oleObj spid="_x0000_s11318" name="Equation" r:id="rId6" imgW="2425680" imgH="3124080" progId="Equation.DSMT4">
                  <p:embed/>
                </p:oleObj>
              </mc:Choice>
              <mc:Fallback>
                <p:oleObj name="Equation" r:id="rId6" imgW="2425680" imgH="31240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32163"/>
                        <a:ext cx="24257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6326" name="Object 5"/>
          <p:cNvGraphicFramePr>
            <a:graphicFrameLocks noChangeAspect="1"/>
          </p:cNvGraphicFramePr>
          <p:nvPr/>
        </p:nvGraphicFramePr>
        <p:xfrm>
          <a:off x="6877050" y="3357563"/>
          <a:ext cx="647700" cy="3098800"/>
        </p:xfrm>
        <a:graphic>
          <a:graphicData uri="http://schemas.openxmlformats.org/presentationml/2006/ole">
            <mc:AlternateContent xmlns:mc="http://schemas.openxmlformats.org/markup-compatibility/2006">
              <mc:Choice xmlns:v="urn:schemas-microsoft-com:vml" Requires="v">
                <p:oleObj spid="_x0000_s11319" name="公式" r:id="rId8" imgW="647640" imgH="3098520" progId="Equation.3">
                  <p:embed/>
                </p:oleObj>
              </mc:Choice>
              <mc:Fallback>
                <p:oleObj name="公式" r:id="rId8" imgW="647640" imgH="309852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7050" y="3357563"/>
                        <a:ext cx="647700" cy="309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6327" name="Object 6"/>
          <p:cNvGraphicFramePr>
            <a:graphicFrameLocks noChangeAspect="1"/>
          </p:cNvGraphicFramePr>
          <p:nvPr/>
        </p:nvGraphicFramePr>
        <p:xfrm>
          <a:off x="1733550" y="3544888"/>
          <a:ext cx="2781300" cy="2921000"/>
        </p:xfrm>
        <a:graphic>
          <a:graphicData uri="http://schemas.openxmlformats.org/presentationml/2006/ole">
            <mc:AlternateContent xmlns:mc="http://schemas.openxmlformats.org/markup-compatibility/2006">
              <mc:Choice xmlns:v="urn:schemas-microsoft-com:vml" Requires="v">
                <p:oleObj spid="_x0000_s11320" name="公式" r:id="rId10" imgW="2781000" imgH="2920680" progId="Equation.3">
                  <p:embed/>
                </p:oleObj>
              </mc:Choice>
              <mc:Fallback>
                <p:oleObj name="公式" r:id="rId10" imgW="2781000" imgH="292068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3550" y="3544888"/>
                        <a:ext cx="2781300" cy="292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1273" name="Group 8"/>
          <p:cNvGrpSpPr>
            <a:grpSpLocks/>
          </p:cNvGrpSpPr>
          <p:nvPr/>
        </p:nvGrpSpPr>
        <p:grpSpPr bwMode="auto">
          <a:xfrm>
            <a:off x="911225" y="552450"/>
            <a:ext cx="2451100" cy="2590800"/>
            <a:chOff x="414" y="204"/>
            <a:chExt cx="1544" cy="1632"/>
          </a:xfrm>
        </p:grpSpPr>
        <p:sp>
          <p:nvSpPr>
            <p:cNvPr id="11274" name="Freeform 9"/>
            <p:cNvSpPr>
              <a:spLocks/>
            </p:cNvSpPr>
            <p:nvPr/>
          </p:nvSpPr>
          <p:spPr bwMode="auto">
            <a:xfrm>
              <a:off x="578" y="361"/>
              <a:ext cx="595" cy="1180"/>
            </a:xfrm>
            <a:custGeom>
              <a:avLst/>
              <a:gdLst>
                <a:gd name="T0" fmla="*/ 600 w 600"/>
                <a:gd name="T1" fmla="*/ 1199 h 1199"/>
                <a:gd name="T2" fmla="*/ 0 w 600"/>
                <a:gd name="T3" fmla="*/ 598 h 1199"/>
                <a:gd name="T4" fmla="*/ 600 w 600"/>
                <a:gd name="T5" fmla="*/ 0 h 1199"/>
                <a:gd name="T6" fmla="*/ 600 w 600"/>
                <a:gd name="T7" fmla="*/ 1199 h 1199"/>
                <a:gd name="T8" fmla="*/ 0 60000 65536"/>
                <a:gd name="T9" fmla="*/ 0 60000 65536"/>
                <a:gd name="T10" fmla="*/ 0 60000 65536"/>
                <a:gd name="T11" fmla="*/ 0 60000 65536"/>
                <a:gd name="T12" fmla="*/ 0 w 600"/>
                <a:gd name="T13" fmla="*/ 0 h 1199"/>
                <a:gd name="T14" fmla="*/ 600 w 600"/>
                <a:gd name="T15" fmla="*/ 1199 h 1199"/>
              </a:gdLst>
              <a:ahLst/>
              <a:cxnLst>
                <a:cxn ang="T8">
                  <a:pos x="T0" y="T1"/>
                </a:cxn>
                <a:cxn ang="T9">
                  <a:pos x="T2" y="T3"/>
                </a:cxn>
                <a:cxn ang="T10">
                  <a:pos x="T4" y="T5"/>
                </a:cxn>
                <a:cxn ang="T11">
                  <a:pos x="T6" y="T7"/>
                </a:cxn>
              </a:cxnLst>
              <a:rect l="T12" t="T13" r="T14" b="T15"/>
              <a:pathLst>
                <a:path w="600" h="1199">
                  <a:moveTo>
                    <a:pt x="600" y="1199"/>
                  </a:moveTo>
                  <a:lnTo>
                    <a:pt x="0" y="598"/>
                  </a:lnTo>
                  <a:lnTo>
                    <a:pt x="600" y="0"/>
                  </a:lnTo>
                  <a:lnTo>
                    <a:pt x="600" y="119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1275" name="Freeform 10"/>
            <p:cNvSpPr>
              <a:spLocks/>
            </p:cNvSpPr>
            <p:nvPr/>
          </p:nvSpPr>
          <p:spPr bwMode="auto">
            <a:xfrm>
              <a:off x="1173" y="361"/>
              <a:ext cx="591" cy="1180"/>
            </a:xfrm>
            <a:custGeom>
              <a:avLst/>
              <a:gdLst>
                <a:gd name="T0" fmla="*/ 0 w 597"/>
                <a:gd name="T1" fmla="*/ 0 h 1199"/>
                <a:gd name="T2" fmla="*/ 597 w 597"/>
                <a:gd name="T3" fmla="*/ 598 h 1199"/>
                <a:gd name="T4" fmla="*/ 0 w 597"/>
                <a:gd name="T5" fmla="*/ 1199 h 1199"/>
                <a:gd name="T6" fmla="*/ 0 60000 65536"/>
                <a:gd name="T7" fmla="*/ 0 60000 65536"/>
                <a:gd name="T8" fmla="*/ 0 60000 65536"/>
                <a:gd name="T9" fmla="*/ 0 w 597"/>
                <a:gd name="T10" fmla="*/ 0 h 1199"/>
                <a:gd name="T11" fmla="*/ 597 w 597"/>
                <a:gd name="T12" fmla="*/ 1199 h 1199"/>
              </a:gdLst>
              <a:ahLst/>
              <a:cxnLst>
                <a:cxn ang="T6">
                  <a:pos x="T0" y="T1"/>
                </a:cxn>
                <a:cxn ang="T7">
                  <a:pos x="T2" y="T3"/>
                </a:cxn>
                <a:cxn ang="T8">
                  <a:pos x="T4" y="T5"/>
                </a:cxn>
              </a:cxnLst>
              <a:rect l="T9" t="T10" r="T11" b="T12"/>
              <a:pathLst>
                <a:path w="597" h="1199">
                  <a:moveTo>
                    <a:pt x="0" y="0"/>
                  </a:moveTo>
                  <a:lnTo>
                    <a:pt x="597" y="598"/>
                  </a:lnTo>
                  <a:lnTo>
                    <a:pt x="0" y="119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1276" name="Freeform 11"/>
            <p:cNvSpPr>
              <a:spLocks/>
            </p:cNvSpPr>
            <p:nvPr/>
          </p:nvSpPr>
          <p:spPr bwMode="auto">
            <a:xfrm>
              <a:off x="1143" y="331"/>
              <a:ext cx="56" cy="56"/>
            </a:xfrm>
            <a:custGeom>
              <a:avLst/>
              <a:gdLst>
                <a:gd name="T0" fmla="*/ 51 w 57"/>
                <a:gd name="T1" fmla="*/ 51 h 57"/>
                <a:gd name="T2" fmla="*/ 57 w 57"/>
                <a:gd name="T3" fmla="*/ 36 h 57"/>
                <a:gd name="T4" fmla="*/ 57 w 57"/>
                <a:gd name="T5" fmla="*/ 21 h 57"/>
                <a:gd name="T6" fmla="*/ 51 w 57"/>
                <a:gd name="T7" fmla="*/ 8 h 57"/>
                <a:gd name="T8" fmla="*/ 36 w 57"/>
                <a:gd name="T9" fmla="*/ 0 h 57"/>
                <a:gd name="T10" fmla="*/ 21 w 57"/>
                <a:gd name="T11" fmla="*/ 0 h 57"/>
                <a:gd name="T12" fmla="*/ 8 w 57"/>
                <a:gd name="T13" fmla="*/ 8 h 57"/>
                <a:gd name="T14" fmla="*/ 0 w 57"/>
                <a:gd name="T15" fmla="*/ 21 h 57"/>
                <a:gd name="T16" fmla="*/ 0 w 57"/>
                <a:gd name="T17" fmla="*/ 36 h 57"/>
                <a:gd name="T18" fmla="*/ 8 w 57"/>
                <a:gd name="T19" fmla="*/ 51 h 57"/>
                <a:gd name="T20" fmla="*/ 21 w 57"/>
                <a:gd name="T21" fmla="*/ 57 h 57"/>
                <a:gd name="T22" fmla="*/ 36 w 57"/>
                <a:gd name="T23" fmla="*/ 57 h 57"/>
                <a:gd name="T24" fmla="*/ 51 w 57"/>
                <a:gd name="T25" fmla="*/ 51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57"/>
                <a:gd name="T41" fmla="*/ 57 w 57"/>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57">
                  <a:moveTo>
                    <a:pt x="51" y="51"/>
                  </a:moveTo>
                  <a:lnTo>
                    <a:pt x="57" y="36"/>
                  </a:lnTo>
                  <a:lnTo>
                    <a:pt x="57" y="21"/>
                  </a:lnTo>
                  <a:lnTo>
                    <a:pt x="51" y="8"/>
                  </a:lnTo>
                  <a:lnTo>
                    <a:pt x="36" y="0"/>
                  </a:lnTo>
                  <a:lnTo>
                    <a:pt x="21" y="0"/>
                  </a:lnTo>
                  <a:lnTo>
                    <a:pt x="8" y="8"/>
                  </a:lnTo>
                  <a:lnTo>
                    <a:pt x="0" y="21"/>
                  </a:lnTo>
                  <a:lnTo>
                    <a:pt x="0" y="36"/>
                  </a:lnTo>
                  <a:lnTo>
                    <a:pt x="8" y="51"/>
                  </a:lnTo>
                  <a:lnTo>
                    <a:pt x="21" y="57"/>
                  </a:lnTo>
                  <a:lnTo>
                    <a:pt x="36" y="57"/>
                  </a:lnTo>
                  <a:lnTo>
                    <a:pt x="51" y="51"/>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77" name="Freeform 12"/>
            <p:cNvSpPr>
              <a:spLocks/>
            </p:cNvSpPr>
            <p:nvPr/>
          </p:nvSpPr>
          <p:spPr bwMode="auto">
            <a:xfrm>
              <a:off x="1143" y="1511"/>
              <a:ext cx="56" cy="56"/>
            </a:xfrm>
            <a:custGeom>
              <a:avLst/>
              <a:gdLst>
                <a:gd name="T0" fmla="*/ 51 w 57"/>
                <a:gd name="T1" fmla="*/ 9 h 57"/>
                <a:gd name="T2" fmla="*/ 36 w 57"/>
                <a:gd name="T3" fmla="*/ 0 h 57"/>
                <a:gd name="T4" fmla="*/ 21 w 57"/>
                <a:gd name="T5" fmla="*/ 0 h 57"/>
                <a:gd name="T6" fmla="*/ 8 w 57"/>
                <a:gd name="T7" fmla="*/ 9 h 57"/>
                <a:gd name="T8" fmla="*/ 0 w 57"/>
                <a:gd name="T9" fmla="*/ 21 h 57"/>
                <a:gd name="T10" fmla="*/ 0 w 57"/>
                <a:gd name="T11" fmla="*/ 36 h 57"/>
                <a:gd name="T12" fmla="*/ 8 w 57"/>
                <a:gd name="T13" fmla="*/ 51 h 57"/>
                <a:gd name="T14" fmla="*/ 21 w 57"/>
                <a:gd name="T15" fmla="*/ 57 h 57"/>
                <a:gd name="T16" fmla="*/ 36 w 57"/>
                <a:gd name="T17" fmla="*/ 57 h 57"/>
                <a:gd name="T18" fmla="*/ 51 w 57"/>
                <a:gd name="T19" fmla="*/ 51 h 57"/>
                <a:gd name="T20" fmla="*/ 57 w 57"/>
                <a:gd name="T21" fmla="*/ 36 h 57"/>
                <a:gd name="T22" fmla="*/ 57 w 57"/>
                <a:gd name="T23" fmla="*/ 21 h 57"/>
                <a:gd name="T24" fmla="*/ 51 w 57"/>
                <a:gd name="T25" fmla="*/ 9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57"/>
                <a:gd name="T41" fmla="*/ 57 w 57"/>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57">
                  <a:moveTo>
                    <a:pt x="51" y="9"/>
                  </a:moveTo>
                  <a:lnTo>
                    <a:pt x="36" y="0"/>
                  </a:lnTo>
                  <a:lnTo>
                    <a:pt x="21" y="0"/>
                  </a:lnTo>
                  <a:lnTo>
                    <a:pt x="8" y="9"/>
                  </a:lnTo>
                  <a:lnTo>
                    <a:pt x="0" y="21"/>
                  </a:lnTo>
                  <a:lnTo>
                    <a:pt x="0" y="36"/>
                  </a:lnTo>
                  <a:lnTo>
                    <a:pt x="8" y="51"/>
                  </a:lnTo>
                  <a:lnTo>
                    <a:pt x="21" y="57"/>
                  </a:lnTo>
                  <a:lnTo>
                    <a:pt x="36" y="57"/>
                  </a:lnTo>
                  <a:lnTo>
                    <a:pt x="51" y="51"/>
                  </a:lnTo>
                  <a:lnTo>
                    <a:pt x="57" y="36"/>
                  </a:lnTo>
                  <a:lnTo>
                    <a:pt x="57" y="21"/>
                  </a:lnTo>
                  <a:lnTo>
                    <a:pt x="51"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78" name="Freeform 13"/>
            <p:cNvSpPr>
              <a:spLocks/>
            </p:cNvSpPr>
            <p:nvPr/>
          </p:nvSpPr>
          <p:spPr bwMode="auto">
            <a:xfrm>
              <a:off x="578" y="949"/>
              <a:ext cx="1186" cy="887"/>
            </a:xfrm>
            <a:custGeom>
              <a:avLst/>
              <a:gdLst>
                <a:gd name="T0" fmla="*/ 0 w 1197"/>
                <a:gd name="T1" fmla="*/ 0 h 901"/>
                <a:gd name="T2" fmla="*/ 2 w 1197"/>
                <a:gd name="T3" fmla="*/ 85 h 901"/>
                <a:gd name="T4" fmla="*/ 11 w 1197"/>
                <a:gd name="T5" fmla="*/ 165 h 901"/>
                <a:gd name="T6" fmla="*/ 23 w 1197"/>
                <a:gd name="T7" fmla="*/ 248 h 901"/>
                <a:gd name="T8" fmla="*/ 40 w 1197"/>
                <a:gd name="T9" fmla="*/ 326 h 901"/>
                <a:gd name="T10" fmla="*/ 64 w 1197"/>
                <a:gd name="T11" fmla="*/ 402 h 901"/>
                <a:gd name="T12" fmla="*/ 91 w 1197"/>
                <a:gd name="T13" fmla="*/ 474 h 901"/>
                <a:gd name="T14" fmla="*/ 121 w 1197"/>
                <a:gd name="T15" fmla="*/ 544 h 901"/>
                <a:gd name="T16" fmla="*/ 156 w 1197"/>
                <a:gd name="T17" fmla="*/ 607 h 901"/>
                <a:gd name="T18" fmla="*/ 196 w 1197"/>
                <a:gd name="T19" fmla="*/ 666 h 901"/>
                <a:gd name="T20" fmla="*/ 239 w 1197"/>
                <a:gd name="T21" fmla="*/ 719 h 901"/>
                <a:gd name="T22" fmla="*/ 283 w 1197"/>
                <a:gd name="T23" fmla="*/ 766 h 901"/>
                <a:gd name="T24" fmla="*/ 332 w 1197"/>
                <a:gd name="T25" fmla="*/ 806 h 901"/>
                <a:gd name="T26" fmla="*/ 382 w 1197"/>
                <a:gd name="T27" fmla="*/ 840 h 901"/>
                <a:gd name="T28" fmla="*/ 435 w 1197"/>
                <a:gd name="T29" fmla="*/ 865 h 901"/>
                <a:gd name="T30" fmla="*/ 490 w 1197"/>
                <a:gd name="T31" fmla="*/ 884 h 901"/>
                <a:gd name="T32" fmla="*/ 545 w 1197"/>
                <a:gd name="T33" fmla="*/ 897 h 901"/>
                <a:gd name="T34" fmla="*/ 600 w 1197"/>
                <a:gd name="T35" fmla="*/ 901 h 901"/>
                <a:gd name="T36" fmla="*/ 654 w 1197"/>
                <a:gd name="T37" fmla="*/ 897 h 901"/>
                <a:gd name="T38" fmla="*/ 709 w 1197"/>
                <a:gd name="T39" fmla="*/ 884 h 901"/>
                <a:gd name="T40" fmla="*/ 762 w 1197"/>
                <a:gd name="T41" fmla="*/ 865 h 901"/>
                <a:gd name="T42" fmla="*/ 815 w 1197"/>
                <a:gd name="T43" fmla="*/ 840 h 901"/>
                <a:gd name="T44" fmla="*/ 865 w 1197"/>
                <a:gd name="T45" fmla="*/ 806 h 901"/>
                <a:gd name="T46" fmla="*/ 914 w 1197"/>
                <a:gd name="T47" fmla="*/ 766 h 901"/>
                <a:gd name="T48" fmla="*/ 960 w 1197"/>
                <a:gd name="T49" fmla="*/ 719 h 901"/>
                <a:gd name="T50" fmla="*/ 1003 w 1197"/>
                <a:gd name="T51" fmla="*/ 666 h 901"/>
                <a:gd name="T52" fmla="*/ 1041 w 1197"/>
                <a:gd name="T53" fmla="*/ 607 h 901"/>
                <a:gd name="T54" fmla="*/ 1076 w 1197"/>
                <a:gd name="T55" fmla="*/ 544 h 901"/>
                <a:gd name="T56" fmla="*/ 1108 w 1197"/>
                <a:gd name="T57" fmla="*/ 474 h 901"/>
                <a:gd name="T58" fmla="*/ 1133 w 1197"/>
                <a:gd name="T59" fmla="*/ 402 h 901"/>
                <a:gd name="T60" fmla="*/ 1157 w 1197"/>
                <a:gd name="T61" fmla="*/ 326 h 901"/>
                <a:gd name="T62" fmla="*/ 1174 w 1197"/>
                <a:gd name="T63" fmla="*/ 248 h 901"/>
                <a:gd name="T64" fmla="*/ 1186 w 1197"/>
                <a:gd name="T65" fmla="*/ 165 h 901"/>
                <a:gd name="T66" fmla="*/ 1195 w 1197"/>
                <a:gd name="T67" fmla="*/ 85 h 901"/>
                <a:gd name="T68" fmla="*/ 1197 w 1197"/>
                <a:gd name="T69" fmla="*/ 0 h 9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7"/>
                <a:gd name="T106" fmla="*/ 0 h 901"/>
                <a:gd name="T107" fmla="*/ 1197 w 1197"/>
                <a:gd name="T108" fmla="*/ 901 h 9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7" h="901">
                  <a:moveTo>
                    <a:pt x="0" y="0"/>
                  </a:moveTo>
                  <a:lnTo>
                    <a:pt x="2" y="85"/>
                  </a:lnTo>
                  <a:lnTo>
                    <a:pt x="11" y="165"/>
                  </a:lnTo>
                  <a:lnTo>
                    <a:pt x="23" y="248"/>
                  </a:lnTo>
                  <a:lnTo>
                    <a:pt x="40" y="326"/>
                  </a:lnTo>
                  <a:lnTo>
                    <a:pt x="64" y="402"/>
                  </a:lnTo>
                  <a:lnTo>
                    <a:pt x="91" y="474"/>
                  </a:lnTo>
                  <a:lnTo>
                    <a:pt x="121" y="544"/>
                  </a:lnTo>
                  <a:lnTo>
                    <a:pt x="156" y="607"/>
                  </a:lnTo>
                  <a:lnTo>
                    <a:pt x="196" y="666"/>
                  </a:lnTo>
                  <a:lnTo>
                    <a:pt x="239" y="719"/>
                  </a:lnTo>
                  <a:lnTo>
                    <a:pt x="283" y="766"/>
                  </a:lnTo>
                  <a:lnTo>
                    <a:pt x="332" y="806"/>
                  </a:lnTo>
                  <a:lnTo>
                    <a:pt x="382" y="840"/>
                  </a:lnTo>
                  <a:lnTo>
                    <a:pt x="435" y="865"/>
                  </a:lnTo>
                  <a:lnTo>
                    <a:pt x="490" y="884"/>
                  </a:lnTo>
                  <a:lnTo>
                    <a:pt x="545" y="897"/>
                  </a:lnTo>
                  <a:lnTo>
                    <a:pt x="600" y="901"/>
                  </a:lnTo>
                  <a:lnTo>
                    <a:pt x="654" y="897"/>
                  </a:lnTo>
                  <a:lnTo>
                    <a:pt x="709" y="884"/>
                  </a:lnTo>
                  <a:lnTo>
                    <a:pt x="762" y="865"/>
                  </a:lnTo>
                  <a:lnTo>
                    <a:pt x="815" y="840"/>
                  </a:lnTo>
                  <a:lnTo>
                    <a:pt x="865" y="806"/>
                  </a:lnTo>
                  <a:lnTo>
                    <a:pt x="914" y="766"/>
                  </a:lnTo>
                  <a:lnTo>
                    <a:pt x="960" y="719"/>
                  </a:lnTo>
                  <a:lnTo>
                    <a:pt x="1003" y="666"/>
                  </a:lnTo>
                  <a:lnTo>
                    <a:pt x="1041" y="607"/>
                  </a:lnTo>
                  <a:lnTo>
                    <a:pt x="1076" y="544"/>
                  </a:lnTo>
                  <a:lnTo>
                    <a:pt x="1108" y="474"/>
                  </a:lnTo>
                  <a:lnTo>
                    <a:pt x="1133" y="402"/>
                  </a:lnTo>
                  <a:lnTo>
                    <a:pt x="1157" y="326"/>
                  </a:lnTo>
                  <a:lnTo>
                    <a:pt x="1174" y="248"/>
                  </a:lnTo>
                  <a:lnTo>
                    <a:pt x="1186" y="165"/>
                  </a:lnTo>
                  <a:lnTo>
                    <a:pt x="1195" y="85"/>
                  </a:lnTo>
                  <a:lnTo>
                    <a:pt x="1197"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1279" name="Freeform 14"/>
            <p:cNvSpPr>
              <a:spLocks/>
            </p:cNvSpPr>
            <p:nvPr/>
          </p:nvSpPr>
          <p:spPr bwMode="auto">
            <a:xfrm>
              <a:off x="550" y="920"/>
              <a:ext cx="58" cy="59"/>
            </a:xfrm>
            <a:custGeom>
              <a:avLst/>
              <a:gdLst>
                <a:gd name="T0" fmla="*/ 29 w 59"/>
                <a:gd name="T1" fmla="*/ 60 h 60"/>
                <a:gd name="T2" fmla="*/ 44 w 59"/>
                <a:gd name="T3" fmla="*/ 55 h 60"/>
                <a:gd name="T4" fmla="*/ 55 w 59"/>
                <a:gd name="T5" fmla="*/ 45 h 60"/>
                <a:gd name="T6" fmla="*/ 59 w 59"/>
                <a:gd name="T7" fmla="*/ 30 h 60"/>
                <a:gd name="T8" fmla="*/ 55 w 59"/>
                <a:gd name="T9" fmla="*/ 15 h 60"/>
                <a:gd name="T10" fmla="*/ 44 w 59"/>
                <a:gd name="T11" fmla="*/ 5 h 60"/>
                <a:gd name="T12" fmla="*/ 29 w 59"/>
                <a:gd name="T13" fmla="*/ 0 h 60"/>
                <a:gd name="T14" fmla="*/ 14 w 59"/>
                <a:gd name="T15" fmla="*/ 5 h 60"/>
                <a:gd name="T16" fmla="*/ 4 w 59"/>
                <a:gd name="T17" fmla="*/ 15 h 60"/>
                <a:gd name="T18" fmla="*/ 0 w 59"/>
                <a:gd name="T19" fmla="*/ 30 h 60"/>
                <a:gd name="T20" fmla="*/ 4 w 59"/>
                <a:gd name="T21" fmla="*/ 45 h 60"/>
                <a:gd name="T22" fmla="*/ 14 w 59"/>
                <a:gd name="T23" fmla="*/ 55 h 60"/>
                <a:gd name="T24" fmla="*/ 29 w 59"/>
                <a:gd name="T25" fmla="*/ 6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60"/>
                <a:gd name="T41" fmla="*/ 59 w 59"/>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60">
                  <a:moveTo>
                    <a:pt x="29" y="60"/>
                  </a:moveTo>
                  <a:lnTo>
                    <a:pt x="44" y="55"/>
                  </a:lnTo>
                  <a:lnTo>
                    <a:pt x="55" y="45"/>
                  </a:lnTo>
                  <a:lnTo>
                    <a:pt x="59" y="30"/>
                  </a:lnTo>
                  <a:lnTo>
                    <a:pt x="55" y="15"/>
                  </a:lnTo>
                  <a:lnTo>
                    <a:pt x="44" y="5"/>
                  </a:lnTo>
                  <a:lnTo>
                    <a:pt x="29" y="0"/>
                  </a:lnTo>
                  <a:lnTo>
                    <a:pt x="14" y="5"/>
                  </a:lnTo>
                  <a:lnTo>
                    <a:pt x="4" y="15"/>
                  </a:lnTo>
                  <a:lnTo>
                    <a:pt x="0" y="30"/>
                  </a:lnTo>
                  <a:lnTo>
                    <a:pt x="4" y="45"/>
                  </a:lnTo>
                  <a:lnTo>
                    <a:pt x="14" y="55"/>
                  </a:lnTo>
                  <a:lnTo>
                    <a:pt x="29" y="6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80" name="Freeform 15"/>
            <p:cNvSpPr>
              <a:spLocks/>
            </p:cNvSpPr>
            <p:nvPr/>
          </p:nvSpPr>
          <p:spPr bwMode="auto">
            <a:xfrm>
              <a:off x="1734" y="920"/>
              <a:ext cx="59" cy="59"/>
            </a:xfrm>
            <a:custGeom>
              <a:avLst/>
              <a:gdLst>
                <a:gd name="T0" fmla="*/ 30 w 59"/>
                <a:gd name="T1" fmla="*/ 60 h 60"/>
                <a:gd name="T2" fmla="*/ 45 w 59"/>
                <a:gd name="T3" fmla="*/ 55 h 60"/>
                <a:gd name="T4" fmla="*/ 55 w 59"/>
                <a:gd name="T5" fmla="*/ 45 h 60"/>
                <a:gd name="T6" fmla="*/ 59 w 59"/>
                <a:gd name="T7" fmla="*/ 30 h 60"/>
                <a:gd name="T8" fmla="*/ 55 w 59"/>
                <a:gd name="T9" fmla="*/ 15 h 60"/>
                <a:gd name="T10" fmla="*/ 45 w 59"/>
                <a:gd name="T11" fmla="*/ 5 h 60"/>
                <a:gd name="T12" fmla="*/ 30 w 59"/>
                <a:gd name="T13" fmla="*/ 0 h 60"/>
                <a:gd name="T14" fmla="*/ 15 w 59"/>
                <a:gd name="T15" fmla="*/ 5 h 60"/>
                <a:gd name="T16" fmla="*/ 4 w 59"/>
                <a:gd name="T17" fmla="*/ 15 h 60"/>
                <a:gd name="T18" fmla="*/ 0 w 59"/>
                <a:gd name="T19" fmla="*/ 30 h 60"/>
                <a:gd name="T20" fmla="*/ 4 w 59"/>
                <a:gd name="T21" fmla="*/ 45 h 60"/>
                <a:gd name="T22" fmla="*/ 15 w 59"/>
                <a:gd name="T23" fmla="*/ 55 h 60"/>
                <a:gd name="T24" fmla="*/ 30 w 59"/>
                <a:gd name="T25" fmla="*/ 6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60"/>
                <a:gd name="T41" fmla="*/ 59 w 59"/>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60">
                  <a:moveTo>
                    <a:pt x="30" y="60"/>
                  </a:moveTo>
                  <a:lnTo>
                    <a:pt x="45" y="55"/>
                  </a:lnTo>
                  <a:lnTo>
                    <a:pt x="55" y="45"/>
                  </a:lnTo>
                  <a:lnTo>
                    <a:pt x="59" y="30"/>
                  </a:lnTo>
                  <a:lnTo>
                    <a:pt x="55" y="15"/>
                  </a:lnTo>
                  <a:lnTo>
                    <a:pt x="45" y="5"/>
                  </a:lnTo>
                  <a:lnTo>
                    <a:pt x="30" y="0"/>
                  </a:lnTo>
                  <a:lnTo>
                    <a:pt x="15" y="5"/>
                  </a:lnTo>
                  <a:lnTo>
                    <a:pt x="4" y="15"/>
                  </a:lnTo>
                  <a:lnTo>
                    <a:pt x="0" y="30"/>
                  </a:lnTo>
                  <a:lnTo>
                    <a:pt x="4" y="45"/>
                  </a:lnTo>
                  <a:lnTo>
                    <a:pt x="15" y="55"/>
                  </a:lnTo>
                  <a:lnTo>
                    <a:pt x="30" y="6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81" name="Freeform 16"/>
            <p:cNvSpPr>
              <a:spLocks/>
            </p:cNvSpPr>
            <p:nvPr/>
          </p:nvSpPr>
          <p:spPr bwMode="auto">
            <a:xfrm>
              <a:off x="1386" y="1688"/>
              <a:ext cx="81" cy="98"/>
            </a:xfrm>
            <a:custGeom>
              <a:avLst/>
              <a:gdLst>
                <a:gd name="T0" fmla="*/ 82 w 82"/>
                <a:gd name="T1" fmla="*/ 0 h 99"/>
                <a:gd name="T2" fmla="*/ 69 w 82"/>
                <a:gd name="T3" fmla="*/ 27 h 99"/>
                <a:gd name="T4" fmla="*/ 53 w 82"/>
                <a:gd name="T5" fmla="*/ 53 h 99"/>
                <a:gd name="T6" fmla="*/ 29 w 82"/>
                <a:gd name="T7" fmla="*/ 78 h 99"/>
                <a:gd name="T8" fmla="*/ 0 w 82"/>
                <a:gd name="T9" fmla="*/ 99 h 99"/>
                <a:gd name="T10" fmla="*/ 0 60000 65536"/>
                <a:gd name="T11" fmla="*/ 0 60000 65536"/>
                <a:gd name="T12" fmla="*/ 0 60000 65536"/>
                <a:gd name="T13" fmla="*/ 0 60000 65536"/>
                <a:gd name="T14" fmla="*/ 0 60000 65536"/>
                <a:gd name="T15" fmla="*/ 0 w 82"/>
                <a:gd name="T16" fmla="*/ 0 h 99"/>
                <a:gd name="T17" fmla="*/ 82 w 82"/>
                <a:gd name="T18" fmla="*/ 99 h 99"/>
              </a:gdLst>
              <a:ahLst/>
              <a:cxnLst>
                <a:cxn ang="T10">
                  <a:pos x="T0" y="T1"/>
                </a:cxn>
                <a:cxn ang="T11">
                  <a:pos x="T2" y="T3"/>
                </a:cxn>
                <a:cxn ang="T12">
                  <a:pos x="T4" y="T5"/>
                </a:cxn>
                <a:cxn ang="T13">
                  <a:pos x="T6" y="T7"/>
                </a:cxn>
                <a:cxn ang="T14">
                  <a:pos x="T8" y="T9"/>
                </a:cxn>
              </a:cxnLst>
              <a:rect l="T15" t="T16" r="T17" b="T18"/>
              <a:pathLst>
                <a:path w="82" h="99">
                  <a:moveTo>
                    <a:pt x="82" y="0"/>
                  </a:moveTo>
                  <a:lnTo>
                    <a:pt x="69" y="27"/>
                  </a:lnTo>
                  <a:lnTo>
                    <a:pt x="53" y="53"/>
                  </a:lnTo>
                  <a:lnTo>
                    <a:pt x="29" y="78"/>
                  </a:lnTo>
                  <a:lnTo>
                    <a:pt x="0" y="9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1282" name="Freeform 17"/>
            <p:cNvSpPr>
              <a:spLocks/>
            </p:cNvSpPr>
            <p:nvPr/>
          </p:nvSpPr>
          <p:spPr bwMode="auto">
            <a:xfrm>
              <a:off x="1289" y="1748"/>
              <a:ext cx="123" cy="88"/>
            </a:xfrm>
            <a:custGeom>
              <a:avLst/>
              <a:gdLst>
                <a:gd name="T0" fmla="*/ 124 w 124"/>
                <a:gd name="T1" fmla="*/ 70 h 89"/>
                <a:gd name="T2" fmla="*/ 0 w 124"/>
                <a:gd name="T3" fmla="*/ 89 h 89"/>
                <a:gd name="T4" fmla="*/ 88 w 124"/>
                <a:gd name="T5" fmla="*/ 0 h 89"/>
                <a:gd name="T6" fmla="*/ 124 w 124"/>
                <a:gd name="T7" fmla="*/ 70 h 89"/>
                <a:gd name="T8" fmla="*/ 0 60000 65536"/>
                <a:gd name="T9" fmla="*/ 0 60000 65536"/>
                <a:gd name="T10" fmla="*/ 0 60000 65536"/>
                <a:gd name="T11" fmla="*/ 0 60000 65536"/>
                <a:gd name="T12" fmla="*/ 0 w 124"/>
                <a:gd name="T13" fmla="*/ 0 h 89"/>
                <a:gd name="T14" fmla="*/ 124 w 124"/>
                <a:gd name="T15" fmla="*/ 89 h 89"/>
              </a:gdLst>
              <a:ahLst/>
              <a:cxnLst>
                <a:cxn ang="T8">
                  <a:pos x="T0" y="T1"/>
                </a:cxn>
                <a:cxn ang="T9">
                  <a:pos x="T2" y="T3"/>
                </a:cxn>
                <a:cxn ang="T10">
                  <a:pos x="T4" y="T5"/>
                </a:cxn>
                <a:cxn ang="T11">
                  <a:pos x="T6" y="T7"/>
                </a:cxn>
              </a:cxnLst>
              <a:rect l="T12" t="T13" r="T14" b="T15"/>
              <a:pathLst>
                <a:path w="124" h="89">
                  <a:moveTo>
                    <a:pt x="124" y="70"/>
                  </a:moveTo>
                  <a:lnTo>
                    <a:pt x="0" y="89"/>
                  </a:lnTo>
                  <a:lnTo>
                    <a:pt x="88" y="0"/>
                  </a:lnTo>
                  <a:lnTo>
                    <a:pt x="124" y="7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83" name="Line 18"/>
            <p:cNvSpPr>
              <a:spLocks noChangeShapeType="1"/>
            </p:cNvSpPr>
            <p:nvPr/>
          </p:nvSpPr>
          <p:spPr bwMode="auto">
            <a:xfrm>
              <a:off x="1173" y="714"/>
              <a:ext cx="1" cy="2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Freeform 19"/>
            <p:cNvSpPr>
              <a:spLocks/>
            </p:cNvSpPr>
            <p:nvPr/>
          </p:nvSpPr>
          <p:spPr bwMode="auto">
            <a:xfrm>
              <a:off x="1132" y="981"/>
              <a:ext cx="78" cy="116"/>
            </a:xfrm>
            <a:custGeom>
              <a:avLst/>
              <a:gdLst>
                <a:gd name="T0" fmla="*/ 79 w 79"/>
                <a:gd name="T1" fmla="*/ 0 h 118"/>
                <a:gd name="T2" fmla="*/ 41 w 79"/>
                <a:gd name="T3" fmla="*/ 118 h 118"/>
                <a:gd name="T4" fmla="*/ 0 w 79"/>
                <a:gd name="T5" fmla="*/ 0 h 118"/>
                <a:gd name="T6" fmla="*/ 79 w 79"/>
                <a:gd name="T7" fmla="*/ 0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79" y="0"/>
                  </a:moveTo>
                  <a:lnTo>
                    <a:pt x="41" y="118"/>
                  </a:lnTo>
                  <a:lnTo>
                    <a:pt x="0" y="0"/>
                  </a:lnTo>
                  <a:lnTo>
                    <a:pt x="79"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85" name="Line 20"/>
            <p:cNvSpPr>
              <a:spLocks noChangeShapeType="1"/>
            </p:cNvSpPr>
            <p:nvPr/>
          </p:nvSpPr>
          <p:spPr bwMode="auto">
            <a:xfrm flipV="1">
              <a:off x="817" y="671"/>
              <a:ext cx="42" cy="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Freeform 21"/>
            <p:cNvSpPr>
              <a:spLocks/>
            </p:cNvSpPr>
            <p:nvPr/>
          </p:nvSpPr>
          <p:spPr bwMode="auto">
            <a:xfrm>
              <a:off x="825" y="596"/>
              <a:ext cx="109" cy="110"/>
            </a:xfrm>
            <a:custGeom>
              <a:avLst/>
              <a:gdLst>
                <a:gd name="T0" fmla="*/ 0 w 110"/>
                <a:gd name="T1" fmla="*/ 57 h 112"/>
                <a:gd name="T2" fmla="*/ 110 w 110"/>
                <a:gd name="T3" fmla="*/ 0 h 112"/>
                <a:gd name="T4" fmla="*/ 55 w 110"/>
                <a:gd name="T5" fmla="*/ 112 h 112"/>
                <a:gd name="T6" fmla="*/ 0 w 110"/>
                <a:gd name="T7" fmla="*/ 57 h 112"/>
                <a:gd name="T8" fmla="*/ 0 60000 65536"/>
                <a:gd name="T9" fmla="*/ 0 60000 65536"/>
                <a:gd name="T10" fmla="*/ 0 60000 65536"/>
                <a:gd name="T11" fmla="*/ 0 60000 65536"/>
                <a:gd name="T12" fmla="*/ 0 w 110"/>
                <a:gd name="T13" fmla="*/ 0 h 112"/>
                <a:gd name="T14" fmla="*/ 110 w 110"/>
                <a:gd name="T15" fmla="*/ 112 h 112"/>
              </a:gdLst>
              <a:ahLst/>
              <a:cxnLst>
                <a:cxn ang="T8">
                  <a:pos x="T0" y="T1"/>
                </a:cxn>
                <a:cxn ang="T9">
                  <a:pos x="T2" y="T3"/>
                </a:cxn>
                <a:cxn ang="T10">
                  <a:pos x="T4" y="T5"/>
                </a:cxn>
                <a:cxn ang="T11">
                  <a:pos x="T6" y="T7"/>
                </a:cxn>
              </a:cxnLst>
              <a:rect l="T12" t="T13" r="T14" b="T15"/>
              <a:pathLst>
                <a:path w="110" h="112">
                  <a:moveTo>
                    <a:pt x="0" y="57"/>
                  </a:moveTo>
                  <a:lnTo>
                    <a:pt x="110" y="0"/>
                  </a:lnTo>
                  <a:lnTo>
                    <a:pt x="55" y="112"/>
                  </a:lnTo>
                  <a:lnTo>
                    <a:pt x="0"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87" name="Line 22"/>
            <p:cNvSpPr>
              <a:spLocks noChangeShapeType="1"/>
            </p:cNvSpPr>
            <p:nvPr/>
          </p:nvSpPr>
          <p:spPr bwMode="auto">
            <a:xfrm>
              <a:off x="892" y="1261"/>
              <a:ext cx="42" cy="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Freeform 23"/>
            <p:cNvSpPr>
              <a:spLocks/>
            </p:cNvSpPr>
            <p:nvPr/>
          </p:nvSpPr>
          <p:spPr bwMode="auto">
            <a:xfrm>
              <a:off x="817" y="1186"/>
              <a:ext cx="109" cy="109"/>
            </a:xfrm>
            <a:custGeom>
              <a:avLst/>
              <a:gdLst>
                <a:gd name="T0" fmla="*/ 55 w 110"/>
                <a:gd name="T1" fmla="*/ 110 h 110"/>
                <a:gd name="T2" fmla="*/ 0 w 110"/>
                <a:gd name="T3" fmla="*/ 0 h 110"/>
                <a:gd name="T4" fmla="*/ 110 w 110"/>
                <a:gd name="T5" fmla="*/ 55 h 110"/>
                <a:gd name="T6" fmla="*/ 55 w 110"/>
                <a:gd name="T7" fmla="*/ 110 h 110"/>
                <a:gd name="T8" fmla="*/ 0 60000 65536"/>
                <a:gd name="T9" fmla="*/ 0 60000 65536"/>
                <a:gd name="T10" fmla="*/ 0 60000 65536"/>
                <a:gd name="T11" fmla="*/ 0 60000 65536"/>
                <a:gd name="T12" fmla="*/ 0 w 110"/>
                <a:gd name="T13" fmla="*/ 0 h 110"/>
                <a:gd name="T14" fmla="*/ 110 w 110"/>
                <a:gd name="T15" fmla="*/ 110 h 110"/>
              </a:gdLst>
              <a:ahLst/>
              <a:cxnLst>
                <a:cxn ang="T8">
                  <a:pos x="T0" y="T1"/>
                </a:cxn>
                <a:cxn ang="T9">
                  <a:pos x="T2" y="T3"/>
                </a:cxn>
                <a:cxn ang="T10">
                  <a:pos x="T4" y="T5"/>
                </a:cxn>
                <a:cxn ang="T11">
                  <a:pos x="T6" y="T7"/>
                </a:cxn>
              </a:cxnLst>
              <a:rect l="T12" t="T13" r="T14" b="T15"/>
              <a:pathLst>
                <a:path w="110" h="110">
                  <a:moveTo>
                    <a:pt x="55" y="110"/>
                  </a:moveTo>
                  <a:lnTo>
                    <a:pt x="0" y="0"/>
                  </a:lnTo>
                  <a:lnTo>
                    <a:pt x="110" y="55"/>
                  </a:lnTo>
                  <a:lnTo>
                    <a:pt x="55" y="11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89" name="Line 24"/>
            <p:cNvSpPr>
              <a:spLocks noChangeShapeType="1"/>
            </p:cNvSpPr>
            <p:nvPr/>
          </p:nvSpPr>
          <p:spPr bwMode="auto">
            <a:xfrm flipH="1" flipV="1">
              <a:off x="1544" y="731"/>
              <a:ext cx="71" cy="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Freeform 25"/>
            <p:cNvSpPr>
              <a:spLocks/>
            </p:cNvSpPr>
            <p:nvPr/>
          </p:nvSpPr>
          <p:spPr bwMode="auto">
            <a:xfrm>
              <a:off x="1467" y="656"/>
              <a:ext cx="111" cy="108"/>
            </a:xfrm>
            <a:custGeom>
              <a:avLst/>
              <a:gdLst>
                <a:gd name="T0" fmla="*/ 57 w 112"/>
                <a:gd name="T1" fmla="*/ 110 h 110"/>
                <a:gd name="T2" fmla="*/ 0 w 112"/>
                <a:gd name="T3" fmla="*/ 0 h 110"/>
                <a:gd name="T4" fmla="*/ 112 w 112"/>
                <a:gd name="T5" fmla="*/ 55 h 110"/>
                <a:gd name="T6" fmla="*/ 57 w 112"/>
                <a:gd name="T7" fmla="*/ 110 h 110"/>
                <a:gd name="T8" fmla="*/ 0 60000 65536"/>
                <a:gd name="T9" fmla="*/ 0 60000 65536"/>
                <a:gd name="T10" fmla="*/ 0 60000 65536"/>
                <a:gd name="T11" fmla="*/ 0 60000 65536"/>
                <a:gd name="T12" fmla="*/ 0 w 112"/>
                <a:gd name="T13" fmla="*/ 0 h 110"/>
                <a:gd name="T14" fmla="*/ 112 w 112"/>
                <a:gd name="T15" fmla="*/ 110 h 110"/>
              </a:gdLst>
              <a:ahLst/>
              <a:cxnLst>
                <a:cxn ang="T8">
                  <a:pos x="T0" y="T1"/>
                </a:cxn>
                <a:cxn ang="T9">
                  <a:pos x="T2" y="T3"/>
                </a:cxn>
                <a:cxn ang="T10">
                  <a:pos x="T4" y="T5"/>
                </a:cxn>
                <a:cxn ang="T11">
                  <a:pos x="T6" y="T7"/>
                </a:cxn>
              </a:cxnLst>
              <a:rect l="T12" t="T13" r="T14" b="T15"/>
              <a:pathLst>
                <a:path w="112" h="110">
                  <a:moveTo>
                    <a:pt x="57" y="110"/>
                  </a:moveTo>
                  <a:lnTo>
                    <a:pt x="0" y="0"/>
                  </a:lnTo>
                  <a:lnTo>
                    <a:pt x="112" y="55"/>
                  </a:lnTo>
                  <a:lnTo>
                    <a:pt x="57" y="11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91" name="Line 26"/>
            <p:cNvSpPr>
              <a:spLocks noChangeShapeType="1"/>
            </p:cNvSpPr>
            <p:nvPr/>
          </p:nvSpPr>
          <p:spPr bwMode="auto">
            <a:xfrm flipH="1">
              <a:off x="1544" y="1097"/>
              <a:ext cx="71" cy="7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Freeform 27"/>
            <p:cNvSpPr>
              <a:spLocks/>
            </p:cNvSpPr>
            <p:nvPr/>
          </p:nvSpPr>
          <p:spPr bwMode="auto">
            <a:xfrm>
              <a:off x="1467" y="1134"/>
              <a:ext cx="111" cy="110"/>
            </a:xfrm>
            <a:custGeom>
              <a:avLst/>
              <a:gdLst>
                <a:gd name="T0" fmla="*/ 112 w 112"/>
                <a:gd name="T1" fmla="*/ 57 h 112"/>
                <a:gd name="T2" fmla="*/ 0 w 112"/>
                <a:gd name="T3" fmla="*/ 112 h 112"/>
                <a:gd name="T4" fmla="*/ 57 w 112"/>
                <a:gd name="T5" fmla="*/ 0 h 112"/>
                <a:gd name="T6" fmla="*/ 112 w 112"/>
                <a:gd name="T7" fmla="*/ 57 h 112"/>
                <a:gd name="T8" fmla="*/ 0 60000 65536"/>
                <a:gd name="T9" fmla="*/ 0 60000 65536"/>
                <a:gd name="T10" fmla="*/ 0 60000 65536"/>
                <a:gd name="T11" fmla="*/ 0 60000 65536"/>
                <a:gd name="T12" fmla="*/ 0 w 112"/>
                <a:gd name="T13" fmla="*/ 0 h 112"/>
                <a:gd name="T14" fmla="*/ 112 w 112"/>
                <a:gd name="T15" fmla="*/ 112 h 112"/>
              </a:gdLst>
              <a:ahLst/>
              <a:cxnLst>
                <a:cxn ang="T8">
                  <a:pos x="T0" y="T1"/>
                </a:cxn>
                <a:cxn ang="T9">
                  <a:pos x="T2" y="T3"/>
                </a:cxn>
                <a:cxn ang="T10">
                  <a:pos x="T4" y="T5"/>
                </a:cxn>
                <a:cxn ang="T11">
                  <a:pos x="T6" y="T7"/>
                </a:cxn>
              </a:cxnLst>
              <a:rect l="T12" t="T13" r="T14" b="T15"/>
              <a:pathLst>
                <a:path w="112" h="112">
                  <a:moveTo>
                    <a:pt x="112" y="57"/>
                  </a:moveTo>
                  <a:lnTo>
                    <a:pt x="0" y="112"/>
                  </a:lnTo>
                  <a:lnTo>
                    <a:pt x="57" y="0"/>
                  </a:lnTo>
                  <a:lnTo>
                    <a:pt x="112"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1293" name="Rectangle 28"/>
            <p:cNvSpPr>
              <a:spLocks noChangeArrowheads="1"/>
            </p:cNvSpPr>
            <p:nvPr/>
          </p:nvSpPr>
          <p:spPr bwMode="auto">
            <a:xfrm>
              <a:off x="1283" y="161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1</a:t>
              </a:r>
              <a:endParaRPr lang="en-US" altLang="zh-CN">
                <a:ea typeface="楷体_GB2312" pitchFamily="49" charset="-122"/>
              </a:endParaRPr>
            </a:p>
          </p:txBody>
        </p:sp>
        <p:sp>
          <p:nvSpPr>
            <p:cNvPr id="11294" name="Rectangle 29"/>
            <p:cNvSpPr>
              <a:spLocks noChangeArrowheads="1"/>
            </p:cNvSpPr>
            <p:nvPr/>
          </p:nvSpPr>
          <p:spPr bwMode="auto">
            <a:xfrm>
              <a:off x="800" y="1311"/>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２</a:t>
              </a:r>
              <a:endParaRPr lang="zh-CN" altLang="en-US">
                <a:ea typeface="楷体_GB2312" pitchFamily="49" charset="-122"/>
              </a:endParaRPr>
            </a:p>
          </p:txBody>
        </p:sp>
        <p:sp>
          <p:nvSpPr>
            <p:cNvPr id="11295" name="Rectangle 30"/>
            <p:cNvSpPr>
              <a:spLocks noChangeArrowheads="1"/>
            </p:cNvSpPr>
            <p:nvPr/>
          </p:nvSpPr>
          <p:spPr bwMode="auto">
            <a:xfrm>
              <a:off x="1158" y="882"/>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３</a:t>
              </a:r>
              <a:endParaRPr lang="zh-CN" altLang="en-US">
                <a:ea typeface="楷体_GB2312" pitchFamily="49" charset="-122"/>
              </a:endParaRPr>
            </a:p>
          </p:txBody>
        </p:sp>
        <p:sp>
          <p:nvSpPr>
            <p:cNvPr id="11296" name="Rectangle 31"/>
            <p:cNvSpPr>
              <a:spLocks noChangeArrowheads="1"/>
            </p:cNvSpPr>
            <p:nvPr/>
          </p:nvSpPr>
          <p:spPr bwMode="auto">
            <a:xfrm>
              <a:off x="1393" y="1253"/>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６</a:t>
              </a:r>
              <a:endParaRPr lang="zh-CN" altLang="en-US">
                <a:ea typeface="楷体_GB2312" pitchFamily="49" charset="-122"/>
              </a:endParaRPr>
            </a:p>
          </p:txBody>
        </p:sp>
        <p:sp>
          <p:nvSpPr>
            <p:cNvPr id="11297" name="Rectangle 32"/>
            <p:cNvSpPr>
              <a:spLocks noChangeArrowheads="1"/>
            </p:cNvSpPr>
            <p:nvPr/>
          </p:nvSpPr>
          <p:spPr bwMode="auto">
            <a:xfrm>
              <a:off x="1482" y="514"/>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５</a:t>
              </a:r>
              <a:endParaRPr lang="zh-CN" altLang="en-US">
                <a:ea typeface="楷体_GB2312" pitchFamily="49" charset="-122"/>
              </a:endParaRPr>
            </a:p>
          </p:txBody>
        </p:sp>
        <p:sp>
          <p:nvSpPr>
            <p:cNvPr id="11298" name="Rectangle 33"/>
            <p:cNvSpPr>
              <a:spLocks noChangeArrowheads="1"/>
            </p:cNvSpPr>
            <p:nvPr/>
          </p:nvSpPr>
          <p:spPr bwMode="auto">
            <a:xfrm>
              <a:off x="654" y="559"/>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900" b="1">
                  <a:solidFill>
                    <a:srgbClr val="000000"/>
                  </a:solidFill>
                  <a:ea typeface="楷体_GB2312" pitchFamily="49" charset="-122"/>
                </a:rPr>
                <a:t>４</a:t>
              </a:r>
              <a:endParaRPr lang="zh-CN" altLang="en-US">
                <a:ea typeface="楷体_GB2312" pitchFamily="49" charset="-122"/>
              </a:endParaRPr>
            </a:p>
          </p:txBody>
        </p:sp>
        <p:sp>
          <p:nvSpPr>
            <p:cNvPr id="11299" name="Rectangle 34"/>
            <p:cNvSpPr>
              <a:spLocks noChangeArrowheads="1"/>
            </p:cNvSpPr>
            <p:nvPr/>
          </p:nvSpPr>
          <p:spPr bwMode="auto">
            <a:xfrm>
              <a:off x="414" y="868"/>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①</a:t>
              </a:r>
              <a:endParaRPr lang="en-US" altLang="zh-CN">
                <a:ea typeface="楷体_GB2312" pitchFamily="49" charset="-122"/>
              </a:endParaRPr>
            </a:p>
          </p:txBody>
        </p:sp>
        <p:sp>
          <p:nvSpPr>
            <p:cNvPr id="11300" name="Rectangle 35"/>
            <p:cNvSpPr>
              <a:spLocks noChangeArrowheads="1"/>
            </p:cNvSpPr>
            <p:nvPr/>
          </p:nvSpPr>
          <p:spPr bwMode="auto">
            <a:xfrm>
              <a:off x="1139" y="204"/>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②</a:t>
              </a:r>
              <a:endParaRPr lang="en-US" altLang="zh-CN">
                <a:ea typeface="楷体_GB2312" pitchFamily="49" charset="-122"/>
              </a:endParaRPr>
            </a:p>
          </p:txBody>
        </p:sp>
        <p:sp>
          <p:nvSpPr>
            <p:cNvPr id="11301" name="Rectangle 36"/>
            <p:cNvSpPr>
              <a:spLocks noChangeArrowheads="1"/>
            </p:cNvSpPr>
            <p:nvPr/>
          </p:nvSpPr>
          <p:spPr bwMode="auto">
            <a:xfrm>
              <a:off x="1139" y="1532"/>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④</a:t>
              </a:r>
              <a:endParaRPr lang="en-US" altLang="zh-CN">
                <a:ea typeface="楷体_GB2312" pitchFamily="49" charset="-122"/>
              </a:endParaRPr>
            </a:p>
          </p:txBody>
        </p:sp>
        <p:sp>
          <p:nvSpPr>
            <p:cNvPr id="11302" name="Rectangle 37"/>
            <p:cNvSpPr>
              <a:spLocks noChangeArrowheads="1"/>
            </p:cNvSpPr>
            <p:nvPr/>
          </p:nvSpPr>
          <p:spPr bwMode="auto">
            <a:xfrm>
              <a:off x="1805" y="868"/>
              <a:ext cx="1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900" b="1">
                  <a:solidFill>
                    <a:srgbClr val="000000"/>
                  </a:solidFill>
                  <a:ea typeface="楷体_GB2312" pitchFamily="49" charset="-122"/>
                </a:rPr>
                <a:t>③</a:t>
              </a:r>
              <a:endParaRPr lang="en-US" altLang="zh-CN">
                <a:ea typeface="楷体_GB2312" pitchFamily="49" charset="-122"/>
              </a:endParaRPr>
            </a:p>
          </p:txBody>
        </p:sp>
      </p:grpSp>
      <p:graphicFrame>
        <p:nvGraphicFramePr>
          <p:cNvPr id="56359" name="Object 8"/>
          <p:cNvGraphicFramePr>
            <a:graphicFrameLocks noChangeAspect="1"/>
          </p:cNvGraphicFramePr>
          <p:nvPr/>
        </p:nvGraphicFramePr>
        <p:xfrm>
          <a:off x="5757863" y="1314450"/>
          <a:ext cx="1838325" cy="1871663"/>
        </p:xfrm>
        <a:graphic>
          <a:graphicData uri="http://schemas.openxmlformats.org/presentationml/2006/ole">
            <mc:AlternateContent xmlns:mc="http://schemas.openxmlformats.org/markup-compatibility/2006">
              <mc:Choice xmlns:v="urn:schemas-microsoft-com:vml" Requires="v">
                <p:oleObj spid="_x0000_s11321" name="Equation" r:id="rId12" imgW="723600" imgH="736560" progId="Equation.DSMT4">
                  <p:embed/>
                </p:oleObj>
              </mc:Choice>
              <mc:Fallback>
                <p:oleObj name="Equation" r:id="rId12" imgW="723600" imgH="73656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57863" y="1314450"/>
                        <a:ext cx="1838325" cy="187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ox(out)">
                                      <p:cBhvr>
                                        <p:cTn id="7" dur="500"/>
                                        <p:tgtEl>
                                          <p:spTgt spid="563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6359"/>
                                        </p:tgtEl>
                                        <p:attrNameLst>
                                          <p:attrName>style.visibility</p:attrName>
                                        </p:attrNameLst>
                                      </p:cBhvr>
                                      <p:to>
                                        <p:strVal val="visible"/>
                                      </p:to>
                                    </p:set>
                                    <p:animEffect transition="in" filter="box(out)">
                                      <p:cBhvr>
                                        <p:cTn id="12" dur="500"/>
                                        <p:tgtEl>
                                          <p:spTgt spid="56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6327"/>
                                        </p:tgtEl>
                                        <p:attrNameLst>
                                          <p:attrName>style.visibility</p:attrName>
                                        </p:attrNameLst>
                                      </p:cBhvr>
                                      <p:to>
                                        <p:strVal val="visible"/>
                                      </p:to>
                                    </p:set>
                                    <p:animEffect transition="in" filter="box(out)">
                                      <p:cBhvr>
                                        <p:cTn id="17" dur="500"/>
                                        <p:tgtEl>
                                          <p:spTgt spid="563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box(out)">
                                      <p:cBhvr>
                                        <p:cTn id="22" dur="500"/>
                                        <p:tgtEl>
                                          <p:spTgt spid="56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56326"/>
                                        </p:tgtEl>
                                        <p:attrNameLst>
                                          <p:attrName>style.visibility</p:attrName>
                                        </p:attrNameLst>
                                      </p:cBhvr>
                                      <p:to>
                                        <p:strVal val="visible"/>
                                      </p:to>
                                    </p:set>
                                    <p:anim calcmode="lin" valueType="num">
                                      <p:cBhvr additive="base">
                                        <p:cTn id="27" dur="500" fill="hold"/>
                                        <p:tgtEl>
                                          <p:spTgt spid="56326"/>
                                        </p:tgtEl>
                                        <p:attrNameLst>
                                          <p:attrName>ppt_x</p:attrName>
                                        </p:attrNameLst>
                                      </p:cBhvr>
                                      <p:tavLst>
                                        <p:tav tm="0">
                                          <p:val>
                                            <p:strVal val="1+#ppt_w/2"/>
                                          </p:val>
                                        </p:tav>
                                        <p:tav tm="100000">
                                          <p:val>
                                            <p:strVal val="#ppt_x"/>
                                          </p:val>
                                        </p:tav>
                                      </p:tavLst>
                                    </p:anim>
                                    <p:anim calcmode="lin" valueType="num">
                                      <p:cBhvr additive="base">
                                        <p:cTn id="28"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28625" y="698500"/>
            <a:ext cx="264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2.</a:t>
            </a:r>
            <a:r>
              <a:rPr lang="zh-CN" altLang="en-US" b="1">
                <a:solidFill>
                  <a:srgbClr val="0000FF"/>
                </a:solidFill>
                <a:ea typeface="楷体_GB2312" pitchFamily="49" charset="-122"/>
              </a:rPr>
              <a:t>基本回路矩阵</a:t>
            </a:r>
            <a:r>
              <a:rPr lang="en-US" altLang="zh-CN" b="1">
                <a:solidFill>
                  <a:srgbClr val="0000FF"/>
                </a:solidFill>
                <a:ea typeface="楷体_GB2312" pitchFamily="49" charset="-122"/>
              </a:rPr>
              <a:t>B</a:t>
            </a:r>
          </a:p>
        </p:txBody>
      </p:sp>
      <p:sp>
        <p:nvSpPr>
          <p:cNvPr id="37892" name="Text Box 4"/>
          <p:cNvSpPr txBox="1">
            <a:spLocks noChangeArrowheads="1"/>
          </p:cNvSpPr>
          <p:nvPr/>
        </p:nvSpPr>
        <p:spPr bwMode="auto">
          <a:xfrm>
            <a:off x="3060700" y="2381250"/>
            <a:ext cx="5861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2</a:t>
            </a:r>
            <a:r>
              <a:rPr lang="zh-CN" altLang="en-US" b="1">
                <a:solidFill>
                  <a:srgbClr val="000000"/>
                </a:solidFill>
                <a:ea typeface="楷体_GB2312" pitchFamily="49" charset="-122"/>
              </a:rPr>
              <a:t>。支路排列顺序为先树支后连支，</a:t>
            </a:r>
          </a:p>
          <a:p>
            <a:pPr eaLnBrk="1" hangingPunct="1"/>
            <a:r>
              <a:rPr lang="zh-CN" altLang="en-US" b="1">
                <a:solidFill>
                  <a:srgbClr val="000000"/>
                </a:solidFill>
                <a:ea typeface="楷体_GB2312" pitchFamily="49" charset="-122"/>
              </a:rPr>
              <a:t>          回路顺序与连支顺序一致</a:t>
            </a:r>
          </a:p>
        </p:txBody>
      </p:sp>
      <p:sp>
        <p:nvSpPr>
          <p:cNvPr id="37894" name="Text Box 6"/>
          <p:cNvSpPr txBox="1">
            <a:spLocks noChangeArrowheads="1"/>
          </p:cNvSpPr>
          <p:nvPr/>
        </p:nvSpPr>
        <p:spPr bwMode="auto">
          <a:xfrm>
            <a:off x="3883025" y="3321050"/>
            <a:ext cx="477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1     </a:t>
            </a:r>
            <a:r>
              <a:rPr lang="zh-CN" altLang="en-US" b="1">
                <a:solidFill>
                  <a:srgbClr val="000000"/>
                </a:solidFill>
                <a:ea typeface="楷体_GB2312" pitchFamily="49" charset="-122"/>
              </a:rPr>
              <a:t>支路</a:t>
            </a:r>
            <a:r>
              <a:rPr lang="en-US" altLang="zh-CN" b="1" i="1">
                <a:solidFill>
                  <a:srgbClr val="000000"/>
                </a:solidFill>
                <a:ea typeface="楷体_GB2312" pitchFamily="49" charset="-122"/>
              </a:rPr>
              <a:t>j</a:t>
            </a:r>
            <a:r>
              <a:rPr lang="en-US" altLang="zh-CN" b="1">
                <a:solidFill>
                  <a:srgbClr val="000000"/>
                </a:solidFill>
                <a:ea typeface="楷体_GB2312" pitchFamily="49" charset="-122"/>
              </a:rPr>
              <a:t> </a:t>
            </a:r>
            <a:r>
              <a:rPr lang="zh-CN" altLang="en-US" b="1">
                <a:solidFill>
                  <a:srgbClr val="000000"/>
                </a:solidFill>
                <a:ea typeface="楷体_GB2312" pitchFamily="49" charset="-122"/>
              </a:rPr>
              <a:t>在回路</a:t>
            </a:r>
            <a:r>
              <a:rPr lang="en-US" altLang="zh-CN" b="1" i="1">
                <a:solidFill>
                  <a:srgbClr val="000000"/>
                </a:solidFill>
                <a:ea typeface="楷体_GB2312" pitchFamily="49" charset="-122"/>
              </a:rPr>
              <a:t>i</a:t>
            </a:r>
            <a:r>
              <a:rPr lang="zh-CN" altLang="en-US" b="1">
                <a:solidFill>
                  <a:srgbClr val="000000"/>
                </a:solidFill>
                <a:ea typeface="楷体_GB2312" pitchFamily="49" charset="-122"/>
              </a:rPr>
              <a:t>中方向一致</a:t>
            </a:r>
          </a:p>
        </p:txBody>
      </p:sp>
      <p:sp>
        <p:nvSpPr>
          <p:cNvPr id="37895" name="Text Box 7"/>
          <p:cNvSpPr txBox="1">
            <a:spLocks noChangeArrowheads="1"/>
          </p:cNvSpPr>
          <p:nvPr/>
        </p:nvSpPr>
        <p:spPr bwMode="auto">
          <a:xfrm>
            <a:off x="3857625" y="3778250"/>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-1    </a:t>
            </a:r>
            <a:r>
              <a:rPr lang="zh-CN" altLang="en-US" b="1">
                <a:solidFill>
                  <a:srgbClr val="000000"/>
                </a:solidFill>
                <a:ea typeface="楷体_GB2312" pitchFamily="49" charset="-122"/>
              </a:rPr>
              <a:t>支路</a:t>
            </a:r>
            <a:r>
              <a:rPr lang="en-US" altLang="zh-CN" b="1" i="1">
                <a:solidFill>
                  <a:srgbClr val="000000"/>
                </a:solidFill>
                <a:ea typeface="楷体_GB2312" pitchFamily="49" charset="-122"/>
              </a:rPr>
              <a:t>j</a:t>
            </a:r>
            <a:r>
              <a:rPr lang="en-US" altLang="zh-CN" b="1">
                <a:solidFill>
                  <a:srgbClr val="000000"/>
                </a:solidFill>
                <a:ea typeface="楷体_GB2312" pitchFamily="49" charset="-122"/>
              </a:rPr>
              <a:t> </a:t>
            </a:r>
            <a:r>
              <a:rPr lang="zh-CN" altLang="en-US" b="1">
                <a:solidFill>
                  <a:srgbClr val="000000"/>
                </a:solidFill>
                <a:ea typeface="楷体_GB2312" pitchFamily="49" charset="-122"/>
              </a:rPr>
              <a:t>在回路</a:t>
            </a:r>
            <a:r>
              <a:rPr lang="en-US" altLang="zh-CN" b="1" i="1">
                <a:solidFill>
                  <a:srgbClr val="000000"/>
                </a:solidFill>
                <a:ea typeface="楷体_GB2312" pitchFamily="49" charset="-122"/>
              </a:rPr>
              <a:t>i</a:t>
            </a:r>
            <a:r>
              <a:rPr lang="zh-CN" altLang="en-US" b="1">
                <a:solidFill>
                  <a:srgbClr val="000000"/>
                </a:solidFill>
                <a:ea typeface="楷体_GB2312" pitchFamily="49" charset="-122"/>
              </a:rPr>
              <a:t>中方向相反</a:t>
            </a:r>
          </a:p>
        </p:txBody>
      </p:sp>
      <p:sp>
        <p:nvSpPr>
          <p:cNvPr id="37896" name="Text Box 8"/>
          <p:cNvSpPr txBox="1">
            <a:spLocks noChangeArrowheads="1"/>
          </p:cNvSpPr>
          <p:nvPr/>
        </p:nvSpPr>
        <p:spPr bwMode="auto">
          <a:xfrm>
            <a:off x="3857625" y="4235450"/>
            <a:ext cx="479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0     </a:t>
            </a:r>
            <a:r>
              <a:rPr lang="zh-CN" altLang="en-US" b="1">
                <a:solidFill>
                  <a:srgbClr val="000000"/>
                </a:solidFill>
                <a:ea typeface="楷体_GB2312" pitchFamily="49" charset="-122"/>
              </a:rPr>
              <a:t>支路</a:t>
            </a:r>
            <a:r>
              <a:rPr lang="en-US" altLang="zh-CN" b="1" i="1">
                <a:solidFill>
                  <a:srgbClr val="000000"/>
                </a:solidFill>
                <a:ea typeface="楷体_GB2312" pitchFamily="49" charset="-122"/>
              </a:rPr>
              <a:t>j</a:t>
            </a:r>
            <a:r>
              <a:rPr lang="en-US" altLang="zh-CN" b="1">
                <a:solidFill>
                  <a:srgbClr val="000000"/>
                </a:solidFill>
                <a:ea typeface="楷体_GB2312" pitchFamily="49" charset="-122"/>
              </a:rPr>
              <a:t> </a:t>
            </a:r>
            <a:r>
              <a:rPr lang="zh-CN" altLang="en-US" b="1">
                <a:solidFill>
                  <a:srgbClr val="000000"/>
                </a:solidFill>
                <a:ea typeface="楷体_GB2312" pitchFamily="49" charset="-122"/>
              </a:rPr>
              <a:t>不在回路</a:t>
            </a:r>
            <a:r>
              <a:rPr lang="en-US" altLang="zh-CN" b="1" i="1">
                <a:solidFill>
                  <a:srgbClr val="000000"/>
                </a:solidFill>
                <a:ea typeface="楷体_GB2312" pitchFamily="49" charset="-122"/>
              </a:rPr>
              <a:t>i</a:t>
            </a:r>
            <a:r>
              <a:rPr lang="zh-CN" altLang="en-US" b="1">
                <a:solidFill>
                  <a:srgbClr val="000000"/>
                </a:solidFill>
                <a:ea typeface="楷体_GB2312" pitchFamily="49" charset="-122"/>
              </a:rPr>
              <a:t>中</a:t>
            </a:r>
          </a:p>
        </p:txBody>
      </p:sp>
      <p:grpSp>
        <p:nvGrpSpPr>
          <p:cNvPr id="2" name="Group 10"/>
          <p:cNvGrpSpPr>
            <a:grpSpLocks/>
          </p:cNvGrpSpPr>
          <p:nvPr/>
        </p:nvGrpSpPr>
        <p:grpSpPr bwMode="auto">
          <a:xfrm>
            <a:off x="3048000" y="3321050"/>
            <a:ext cx="809625" cy="1371600"/>
            <a:chOff x="930" y="1708"/>
            <a:chExt cx="510" cy="864"/>
          </a:xfrm>
        </p:grpSpPr>
        <p:sp>
          <p:nvSpPr>
            <p:cNvPr id="48179" name="Text Box 5"/>
            <p:cNvSpPr txBox="1">
              <a:spLocks noChangeArrowheads="1"/>
            </p:cNvSpPr>
            <p:nvPr/>
          </p:nvSpPr>
          <p:spPr bwMode="auto">
            <a:xfrm>
              <a:off x="930" y="1996"/>
              <a:ext cx="5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00"/>
                  </a:solidFill>
                  <a:ea typeface="楷体_GB2312" pitchFamily="49" charset="-122"/>
                </a:rPr>
                <a:t>b</a:t>
              </a:r>
              <a:r>
                <a:rPr lang="en-US" altLang="zh-CN" b="1" i="1" baseline="-25000">
                  <a:solidFill>
                    <a:srgbClr val="000000"/>
                  </a:solidFill>
                  <a:ea typeface="楷体_GB2312" pitchFamily="49" charset="-122"/>
                </a:rPr>
                <a:t>ij</a:t>
              </a:r>
              <a:r>
                <a:rPr lang="en-US" altLang="zh-CN" b="1">
                  <a:solidFill>
                    <a:srgbClr val="000000"/>
                  </a:solidFill>
                  <a:ea typeface="楷体_GB2312" pitchFamily="49" charset="-122"/>
                </a:rPr>
                <a:t>=</a:t>
              </a:r>
            </a:p>
          </p:txBody>
        </p:sp>
        <p:sp>
          <p:nvSpPr>
            <p:cNvPr id="48180" name="AutoShape 9"/>
            <p:cNvSpPr>
              <a:spLocks/>
            </p:cNvSpPr>
            <p:nvPr/>
          </p:nvSpPr>
          <p:spPr bwMode="auto">
            <a:xfrm>
              <a:off x="1322" y="1708"/>
              <a:ext cx="118" cy="864"/>
            </a:xfrm>
            <a:prstGeom prst="leftBrace">
              <a:avLst>
                <a:gd name="adj1" fmla="val 610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grpSp>
        <p:nvGrpSpPr>
          <p:cNvPr id="48136" name="Group 11"/>
          <p:cNvGrpSpPr>
            <a:grpSpLocks/>
          </p:cNvGrpSpPr>
          <p:nvPr/>
        </p:nvGrpSpPr>
        <p:grpSpPr bwMode="auto">
          <a:xfrm>
            <a:off x="582613" y="1387475"/>
            <a:ext cx="2249487" cy="2732088"/>
            <a:chOff x="609" y="597"/>
            <a:chExt cx="1417" cy="1721"/>
          </a:xfrm>
        </p:grpSpPr>
        <p:sp>
          <p:nvSpPr>
            <p:cNvPr id="48152" name="Freeform 12"/>
            <p:cNvSpPr>
              <a:spLocks/>
            </p:cNvSpPr>
            <p:nvPr/>
          </p:nvSpPr>
          <p:spPr bwMode="auto">
            <a:xfrm>
              <a:off x="642" y="630"/>
              <a:ext cx="677" cy="1354"/>
            </a:xfrm>
            <a:custGeom>
              <a:avLst/>
              <a:gdLst>
                <a:gd name="T0" fmla="*/ 677 w 677"/>
                <a:gd name="T1" fmla="*/ 1354 h 1354"/>
                <a:gd name="T2" fmla="*/ 0 w 677"/>
                <a:gd name="T3" fmla="*/ 676 h 1354"/>
                <a:gd name="T4" fmla="*/ 677 w 677"/>
                <a:gd name="T5" fmla="*/ 0 h 1354"/>
                <a:gd name="T6" fmla="*/ 677 w 677"/>
                <a:gd name="T7" fmla="*/ 1354 h 1354"/>
                <a:gd name="T8" fmla="*/ 0 60000 65536"/>
                <a:gd name="T9" fmla="*/ 0 60000 65536"/>
                <a:gd name="T10" fmla="*/ 0 60000 65536"/>
                <a:gd name="T11" fmla="*/ 0 60000 65536"/>
                <a:gd name="T12" fmla="*/ 0 w 677"/>
                <a:gd name="T13" fmla="*/ 0 h 1354"/>
                <a:gd name="T14" fmla="*/ 677 w 677"/>
                <a:gd name="T15" fmla="*/ 1354 h 1354"/>
              </a:gdLst>
              <a:ahLst/>
              <a:cxnLst>
                <a:cxn ang="T8">
                  <a:pos x="T0" y="T1"/>
                </a:cxn>
                <a:cxn ang="T9">
                  <a:pos x="T2" y="T3"/>
                </a:cxn>
                <a:cxn ang="T10">
                  <a:pos x="T4" y="T5"/>
                </a:cxn>
                <a:cxn ang="T11">
                  <a:pos x="T6" y="T7"/>
                </a:cxn>
              </a:cxnLst>
              <a:rect l="T12" t="T13" r="T14" b="T15"/>
              <a:pathLst>
                <a:path w="677" h="1354">
                  <a:moveTo>
                    <a:pt x="677" y="1354"/>
                  </a:moveTo>
                  <a:lnTo>
                    <a:pt x="0" y="676"/>
                  </a:lnTo>
                  <a:lnTo>
                    <a:pt x="677" y="0"/>
                  </a:lnTo>
                  <a:lnTo>
                    <a:pt x="677" y="1354"/>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8153" name="Freeform 13"/>
            <p:cNvSpPr>
              <a:spLocks/>
            </p:cNvSpPr>
            <p:nvPr/>
          </p:nvSpPr>
          <p:spPr bwMode="auto">
            <a:xfrm>
              <a:off x="1319" y="630"/>
              <a:ext cx="674" cy="1354"/>
            </a:xfrm>
            <a:custGeom>
              <a:avLst/>
              <a:gdLst>
                <a:gd name="T0" fmla="*/ 0 w 674"/>
                <a:gd name="T1" fmla="*/ 0 h 1354"/>
                <a:gd name="T2" fmla="*/ 674 w 674"/>
                <a:gd name="T3" fmla="*/ 676 h 1354"/>
                <a:gd name="T4" fmla="*/ 0 w 674"/>
                <a:gd name="T5" fmla="*/ 1354 h 1354"/>
                <a:gd name="T6" fmla="*/ 0 60000 65536"/>
                <a:gd name="T7" fmla="*/ 0 60000 65536"/>
                <a:gd name="T8" fmla="*/ 0 60000 65536"/>
                <a:gd name="T9" fmla="*/ 0 w 674"/>
                <a:gd name="T10" fmla="*/ 0 h 1354"/>
                <a:gd name="T11" fmla="*/ 674 w 674"/>
                <a:gd name="T12" fmla="*/ 1354 h 1354"/>
              </a:gdLst>
              <a:ahLst/>
              <a:cxnLst>
                <a:cxn ang="T6">
                  <a:pos x="T0" y="T1"/>
                </a:cxn>
                <a:cxn ang="T7">
                  <a:pos x="T2" y="T3"/>
                </a:cxn>
                <a:cxn ang="T8">
                  <a:pos x="T4" y="T5"/>
                </a:cxn>
              </a:cxnLst>
              <a:rect l="T9" t="T10" r="T11" b="T12"/>
              <a:pathLst>
                <a:path w="674" h="1354">
                  <a:moveTo>
                    <a:pt x="0" y="0"/>
                  </a:moveTo>
                  <a:lnTo>
                    <a:pt x="674" y="676"/>
                  </a:lnTo>
                  <a:lnTo>
                    <a:pt x="0" y="135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8154" name="Freeform 14"/>
            <p:cNvSpPr>
              <a:spLocks/>
            </p:cNvSpPr>
            <p:nvPr/>
          </p:nvSpPr>
          <p:spPr bwMode="auto">
            <a:xfrm>
              <a:off x="1286" y="597"/>
              <a:ext cx="64" cy="64"/>
            </a:xfrm>
            <a:custGeom>
              <a:avLst/>
              <a:gdLst>
                <a:gd name="T0" fmla="*/ 57 w 64"/>
                <a:gd name="T1" fmla="*/ 57 h 64"/>
                <a:gd name="T2" fmla="*/ 64 w 64"/>
                <a:gd name="T3" fmla="*/ 40 h 64"/>
                <a:gd name="T4" fmla="*/ 64 w 64"/>
                <a:gd name="T5" fmla="*/ 24 h 64"/>
                <a:gd name="T6" fmla="*/ 57 w 64"/>
                <a:gd name="T7" fmla="*/ 9 h 64"/>
                <a:gd name="T8" fmla="*/ 40 w 64"/>
                <a:gd name="T9" fmla="*/ 0 h 64"/>
                <a:gd name="T10" fmla="*/ 23 w 64"/>
                <a:gd name="T11" fmla="*/ 0 h 64"/>
                <a:gd name="T12" fmla="*/ 9 w 64"/>
                <a:gd name="T13" fmla="*/ 9 h 64"/>
                <a:gd name="T14" fmla="*/ 0 w 64"/>
                <a:gd name="T15" fmla="*/ 24 h 64"/>
                <a:gd name="T16" fmla="*/ 0 w 64"/>
                <a:gd name="T17" fmla="*/ 40 h 64"/>
                <a:gd name="T18" fmla="*/ 9 w 64"/>
                <a:gd name="T19" fmla="*/ 57 h 64"/>
                <a:gd name="T20" fmla="*/ 23 w 64"/>
                <a:gd name="T21" fmla="*/ 64 h 64"/>
                <a:gd name="T22" fmla="*/ 40 w 64"/>
                <a:gd name="T23" fmla="*/ 64 h 64"/>
                <a:gd name="T24" fmla="*/ 57 w 64"/>
                <a:gd name="T25" fmla="*/ 57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57"/>
                  </a:moveTo>
                  <a:lnTo>
                    <a:pt x="64" y="40"/>
                  </a:lnTo>
                  <a:lnTo>
                    <a:pt x="64" y="24"/>
                  </a:lnTo>
                  <a:lnTo>
                    <a:pt x="57" y="9"/>
                  </a:lnTo>
                  <a:lnTo>
                    <a:pt x="40" y="0"/>
                  </a:lnTo>
                  <a:lnTo>
                    <a:pt x="23" y="0"/>
                  </a:lnTo>
                  <a:lnTo>
                    <a:pt x="9" y="9"/>
                  </a:lnTo>
                  <a:lnTo>
                    <a:pt x="0" y="24"/>
                  </a:lnTo>
                  <a:lnTo>
                    <a:pt x="0" y="40"/>
                  </a:lnTo>
                  <a:lnTo>
                    <a:pt x="9" y="57"/>
                  </a:lnTo>
                  <a:lnTo>
                    <a:pt x="23" y="64"/>
                  </a:lnTo>
                  <a:lnTo>
                    <a:pt x="40" y="64"/>
                  </a:lnTo>
                  <a:lnTo>
                    <a:pt x="57"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55" name="Freeform 15"/>
            <p:cNvSpPr>
              <a:spLocks/>
            </p:cNvSpPr>
            <p:nvPr/>
          </p:nvSpPr>
          <p:spPr bwMode="auto">
            <a:xfrm>
              <a:off x="1286" y="1951"/>
              <a:ext cx="64" cy="64"/>
            </a:xfrm>
            <a:custGeom>
              <a:avLst/>
              <a:gdLst>
                <a:gd name="T0" fmla="*/ 57 w 64"/>
                <a:gd name="T1" fmla="*/ 9 h 64"/>
                <a:gd name="T2" fmla="*/ 40 w 64"/>
                <a:gd name="T3" fmla="*/ 0 h 64"/>
                <a:gd name="T4" fmla="*/ 23 w 64"/>
                <a:gd name="T5" fmla="*/ 0 h 64"/>
                <a:gd name="T6" fmla="*/ 9 w 64"/>
                <a:gd name="T7" fmla="*/ 9 h 64"/>
                <a:gd name="T8" fmla="*/ 0 w 64"/>
                <a:gd name="T9" fmla="*/ 24 h 64"/>
                <a:gd name="T10" fmla="*/ 0 w 64"/>
                <a:gd name="T11" fmla="*/ 40 h 64"/>
                <a:gd name="T12" fmla="*/ 9 w 64"/>
                <a:gd name="T13" fmla="*/ 57 h 64"/>
                <a:gd name="T14" fmla="*/ 23 w 64"/>
                <a:gd name="T15" fmla="*/ 64 h 64"/>
                <a:gd name="T16" fmla="*/ 40 w 64"/>
                <a:gd name="T17" fmla="*/ 64 h 64"/>
                <a:gd name="T18" fmla="*/ 57 w 64"/>
                <a:gd name="T19" fmla="*/ 57 h 64"/>
                <a:gd name="T20" fmla="*/ 64 w 64"/>
                <a:gd name="T21" fmla="*/ 40 h 64"/>
                <a:gd name="T22" fmla="*/ 64 w 64"/>
                <a:gd name="T23" fmla="*/ 24 h 64"/>
                <a:gd name="T24" fmla="*/ 57 w 64"/>
                <a:gd name="T25" fmla="*/ 9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9"/>
                  </a:moveTo>
                  <a:lnTo>
                    <a:pt x="40" y="0"/>
                  </a:lnTo>
                  <a:lnTo>
                    <a:pt x="23" y="0"/>
                  </a:lnTo>
                  <a:lnTo>
                    <a:pt x="9" y="9"/>
                  </a:lnTo>
                  <a:lnTo>
                    <a:pt x="0" y="24"/>
                  </a:lnTo>
                  <a:lnTo>
                    <a:pt x="0" y="40"/>
                  </a:lnTo>
                  <a:lnTo>
                    <a:pt x="9" y="57"/>
                  </a:lnTo>
                  <a:lnTo>
                    <a:pt x="23" y="64"/>
                  </a:lnTo>
                  <a:lnTo>
                    <a:pt x="40" y="64"/>
                  </a:lnTo>
                  <a:lnTo>
                    <a:pt x="57" y="57"/>
                  </a:lnTo>
                  <a:lnTo>
                    <a:pt x="64" y="40"/>
                  </a:lnTo>
                  <a:lnTo>
                    <a:pt x="64" y="24"/>
                  </a:lnTo>
                  <a:lnTo>
                    <a:pt x="57"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56" name="Freeform 16"/>
            <p:cNvSpPr>
              <a:spLocks/>
            </p:cNvSpPr>
            <p:nvPr/>
          </p:nvSpPr>
          <p:spPr bwMode="auto">
            <a:xfrm>
              <a:off x="647" y="1301"/>
              <a:ext cx="1351" cy="1017"/>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8157" name="Freeform 17"/>
            <p:cNvSpPr>
              <a:spLocks/>
            </p:cNvSpPr>
            <p:nvPr/>
          </p:nvSpPr>
          <p:spPr bwMode="auto">
            <a:xfrm>
              <a:off x="609" y="1273"/>
              <a:ext cx="67" cy="66"/>
            </a:xfrm>
            <a:custGeom>
              <a:avLst/>
              <a:gdLst>
                <a:gd name="T0" fmla="*/ 33 w 67"/>
                <a:gd name="T1" fmla="*/ 66 h 66"/>
                <a:gd name="T2" fmla="*/ 50 w 67"/>
                <a:gd name="T3" fmla="*/ 62 h 66"/>
                <a:gd name="T4" fmla="*/ 62 w 67"/>
                <a:gd name="T5" fmla="*/ 50 h 66"/>
                <a:gd name="T6" fmla="*/ 67 w 67"/>
                <a:gd name="T7" fmla="*/ 33 h 66"/>
                <a:gd name="T8" fmla="*/ 62 w 67"/>
                <a:gd name="T9" fmla="*/ 16 h 66"/>
                <a:gd name="T10" fmla="*/ 50 w 67"/>
                <a:gd name="T11" fmla="*/ 4 h 66"/>
                <a:gd name="T12" fmla="*/ 33 w 67"/>
                <a:gd name="T13" fmla="*/ 0 h 66"/>
                <a:gd name="T14" fmla="*/ 17 w 67"/>
                <a:gd name="T15" fmla="*/ 4 h 66"/>
                <a:gd name="T16" fmla="*/ 5 w 67"/>
                <a:gd name="T17" fmla="*/ 16 h 66"/>
                <a:gd name="T18" fmla="*/ 0 w 67"/>
                <a:gd name="T19" fmla="*/ 33 h 66"/>
                <a:gd name="T20" fmla="*/ 5 w 67"/>
                <a:gd name="T21" fmla="*/ 50 h 66"/>
                <a:gd name="T22" fmla="*/ 17 w 67"/>
                <a:gd name="T23" fmla="*/ 62 h 66"/>
                <a:gd name="T24" fmla="*/ 33 w 67"/>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66"/>
                <a:gd name="T41" fmla="*/ 67 w 67"/>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66">
                  <a:moveTo>
                    <a:pt x="33" y="66"/>
                  </a:moveTo>
                  <a:lnTo>
                    <a:pt x="50" y="62"/>
                  </a:lnTo>
                  <a:lnTo>
                    <a:pt x="62" y="50"/>
                  </a:lnTo>
                  <a:lnTo>
                    <a:pt x="67" y="33"/>
                  </a:lnTo>
                  <a:lnTo>
                    <a:pt x="62" y="16"/>
                  </a:lnTo>
                  <a:lnTo>
                    <a:pt x="50" y="4"/>
                  </a:lnTo>
                  <a:lnTo>
                    <a:pt x="33" y="0"/>
                  </a:lnTo>
                  <a:lnTo>
                    <a:pt x="17" y="4"/>
                  </a:lnTo>
                  <a:lnTo>
                    <a:pt x="5" y="16"/>
                  </a:lnTo>
                  <a:lnTo>
                    <a:pt x="0" y="33"/>
                  </a:lnTo>
                  <a:lnTo>
                    <a:pt x="5" y="50"/>
                  </a:lnTo>
                  <a:lnTo>
                    <a:pt x="17"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58" name="Freeform 18"/>
            <p:cNvSpPr>
              <a:spLocks/>
            </p:cNvSpPr>
            <p:nvPr/>
          </p:nvSpPr>
          <p:spPr bwMode="auto">
            <a:xfrm>
              <a:off x="1960" y="1273"/>
              <a:ext cx="66" cy="66"/>
            </a:xfrm>
            <a:custGeom>
              <a:avLst/>
              <a:gdLst>
                <a:gd name="T0" fmla="*/ 33 w 66"/>
                <a:gd name="T1" fmla="*/ 66 h 66"/>
                <a:gd name="T2" fmla="*/ 50 w 66"/>
                <a:gd name="T3" fmla="*/ 62 h 66"/>
                <a:gd name="T4" fmla="*/ 62 w 66"/>
                <a:gd name="T5" fmla="*/ 50 h 66"/>
                <a:gd name="T6" fmla="*/ 66 w 66"/>
                <a:gd name="T7" fmla="*/ 33 h 66"/>
                <a:gd name="T8" fmla="*/ 62 w 66"/>
                <a:gd name="T9" fmla="*/ 16 h 66"/>
                <a:gd name="T10" fmla="*/ 50 w 66"/>
                <a:gd name="T11" fmla="*/ 4 h 66"/>
                <a:gd name="T12" fmla="*/ 33 w 66"/>
                <a:gd name="T13" fmla="*/ 0 h 66"/>
                <a:gd name="T14" fmla="*/ 16 w 66"/>
                <a:gd name="T15" fmla="*/ 4 h 66"/>
                <a:gd name="T16" fmla="*/ 4 w 66"/>
                <a:gd name="T17" fmla="*/ 16 h 66"/>
                <a:gd name="T18" fmla="*/ 0 w 66"/>
                <a:gd name="T19" fmla="*/ 33 h 66"/>
                <a:gd name="T20" fmla="*/ 4 w 66"/>
                <a:gd name="T21" fmla="*/ 50 h 66"/>
                <a:gd name="T22" fmla="*/ 16 w 66"/>
                <a:gd name="T23" fmla="*/ 62 h 66"/>
                <a:gd name="T24" fmla="*/ 33 w 66"/>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66"/>
                <a:gd name="T41" fmla="*/ 66 w 66"/>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66">
                  <a:moveTo>
                    <a:pt x="33" y="66"/>
                  </a:moveTo>
                  <a:lnTo>
                    <a:pt x="50" y="62"/>
                  </a:lnTo>
                  <a:lnTo>
                    <a:pt x="62" y="50"/>
                  </a:lnTo>
                  <a:lnTo>
                    <a:pt x="66" y="33"/>
                  </a:lnTo>
                  <a:lnTo>
                    <a:pt x="62" y="16"/>
                  </a:lnTo>
                  <a:lnTo>
                    <a:pt x="50" y="4"/>
                  </a:lnTo>
                  <a:lnTo>
                    <a:pt x="33" y="0"/>
                  </a:lnTo>
                  <a:lnTo>
                    <a:pt x="16" y="4"/>
                  </a:lnTo>
                  <a:lnTo>
                    <a:pt x="4" y="16"/>
                  </a:lnTo>
                  <a:lnTo>
                    <a:pt x="0" y="33"/>
                  </a:lnTo>
                  <a:lnTo>
                    <a:pt x="4" y="50"/>
                  </a:lnTo>
                  <a:lnTo>
                    <a:pt x="16"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59" name="Freeform 19"/>
            <p:cNvSpPr>
              <a:spLocks/>
            </p:cNvSpPr>
            <p:nvPr/>
          </p:nvSpPr>
          <p:spPr bwMode="auto">
            <a:xfrm>
              <a:off x="1562" y="2154"/>
              <a:ext cx="93" cy="112"/>
            </a:xfrm>
            <a:custGeom>
              <a:avLst/>
              <a:gdLst>
                <a:gd name="T0" fmla="*/ 93 w 93"/>
                <a:gd name="T1" fmla="*/ 0 h 112"/>
                <a:gd name="T2" fmla="*/ 78 w 93"/>
                <a:gd name="T3" fmla="*/ 31 h 112"/>
                <a:gd name="T4" fmla="*/ 59 w 93"/>
                <a:gd name="T5" fmla="*/ 59 h 112"/>
                <a:gd name="T6" fmla="*/ 33 w 93"/>
                <a:gd name="T7" fmla="*/ 88 h 112"/>
                <a:gd name="T8" fmla="*/ 0 w 93"/>
                <a:gd name="T9" fmla="*/ 112 h 112"/>
                <a:gd name="T10" fmla="*/ 0 60000 65536"/>
                <a:gd name="T11" fmla="*/ 0 60000 65536"/>
                <a:gd name="T12" fmla="*/ 0 60000 65536"/>
                <a:gd name="T13" fmla="*/ 0 60000 65536"/>
                <a:gd name="T14" fmla="*/ 0 60000 65536"/>
                <a:gd name="T15" fmla="*/ 0 w 93"/>
                <a:gd name="T16" fmla="*/ 0 h 112"/>
                <a:gd name="T17" fmla="*/ 93 w 93"/>
                <a:gd name="T18" fmla="*/ 112 h 112"/>
              </a:gdLst>
              <a:ahLst/>
              <a:cxnLst>
                <a:cxn ang="T10">
                  <a:pos x="T0" y="T1"/>
                </a:cxn>
                <a:cxn ang="T11">
                  <a:pos x="T2" y="T3"/>
                </a:cxn>
                <a:cxn ang="T12">
                  <a:pos x="T4" y="T5"/>
                </a:cxn>
                <a:cxn ang="T13">
                  <a:pos x="T6" y="T7"/>
                </a:cxn>
                <a:cxn ang="T14">
                  <a:pos x="T8" y="T9"/>
                </a:cxn>
              </a:cxnLst>
              <a:rect l="T15" t="T16" r="T17" b="T18"/>
              <a:pathLst>
                <a:path w="93" h="112">
                  <a:moveTo>
                    <a:pt x="93" y="0"/>
                  </a:moveTo>
                  <a:lnTo>
                    <a:pt x="78" y="31"/>
                  </a:lnTo>
                  <a:lnTo>
                    <a:pt x="59" y="59"/>
                  </a:lnTo>
                  <a:lnTo>
                    <a:pt x="33" y="88"/>
                  </a:lnTo>
                  <a:lnTo>
                    <a:pt x="0" y="1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8160" name="Freeform 20"/>
            <p:cNvSpPr>
              <a:spLocks/>
            </p:cNvSpPr>
            <p:nvPr/>
          </p:nvSpPr>
          <p:spPr bwMode="auto">
            <a:xfrm>
              <a:off x="1452" y="2218"/>
              <a:ext cx="141" cy="100"/>
            </a:xfrm>
            <a:custGeom>
              <a:avLst/>
              <a:gdLst>
                <a:gd name="T0" fmla="*/ 141 w 141"/>
                <a:gd name="T1" fmla="*/ 79 h 100"/>
                <a:gd name="T2" fmla="*/ 0 w 141"/>
                <a:gd name="T3" fmla="*/ 100 h 100"/>
                <a:gd name="T4" fmla="*/ 100 w 141"/>
                <a:gd name="T5" fmla="*/ 0 h 100"/>
                <a:gd name="T6" fmla="*/ 141 w 141"/>
                <a:gd name="T7" fmla="*/ 79 h 100"/>
                <a:gd name="T8" fmla="*/ 0 60000 65536"/>
                <a:gd name="T9" fmla="*/ 0 60000 65536"/>
                <a:gd name="T10" fmla="*/ 0 60000 65536"/>
                <a:gd name="T11" fmla="*/ 0 60000 65536"/>
                <a:gd name="T12" fmla="*/ 0 w 141"/>
                <a:gd name="T13" fmla="*/ 0 h 100"/>
                <a:gd name="T14" fmla="*/ 141 w 141"/>
                <a:gd name="T15" fmla="*/ 100 h 100"/>
              </a:gdLst>
              <a:ahLst/>
              <a:cxnLst>
                <a:cxn ang="T8">
                  <a:pos x="T0" y="T1"/>
                </a:cxn>
                <a:cxn ang="T9">
                  <a:pos x="T2" y="T3"/>
                </a:cxn>
                <a:cxn ang="T10">
                  <a:pos x="T4" y="T5"/>
                </a:cxn>
                <a:cxn ang="T11">
                  <a:pos x="T6" y="T7"/>
                </a:cxn>
              </a:cxnLst>
              <a:rect l="T12" t="T13" r="T14" b="T15"/>
              <a:pathLst>
                <a:path w="141" h="100">
                  <a:moveTo>
                    <a:pt x="141" y="79"/>
                  </a:moveTo>
                  <a:lnTo>
                    <a:pt x="0" y="100"/>
                  </a:lnTo>
                  <a:lnTo>
                    <a:pt x="100" y="0"/>
                  </a:lnTo>
                  <a:lnTo>
                    <a:pt x="141" y="7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61" name="Line 21"/>
            <p:cNvSpPr>
              <a:spLocks noChangeShapeType="1"/>
            </p:cNvSpPr>
            <p:nvPr/>
          </p:nvSpPr>
          <p:spPr bwMode="auto">
            <a:xfrm>
              <a:off x="1319" y="1036"/>
              <a:ext cx="1"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Freeform 22"/>
            <p:cNvSpPr>
              <a:spLocks/>
            </p:cNvSpPr>
            <p:nvPr/>
          </p:nvSpPr>
          <p:spPr bwMode="auto">
            <a:xfrm>
              <a:off x="1274" y="1342"/>
              <a:ext cx="88" cy="134"/>
            </a:xfrm>
            <a:custGeom>
              <a:avLst/>
              <a:gdLst>
                <a:gd name="T0" fmla="*/ 88 w 88"/>
                <a:gd name="T1" fmla="*/ 0 h 134"/>
                <a:gd name="T2" fmla="*/ 45 w 88"/>
                <a:gd name="T3" fmla="*/ 134 h 134"/>
                <a:gd name="T4" fmla="*/ 0 w 88"/>
                <a:gd name="T5" fmla="*/ 0 h 134"/>
                <a:gd name="T6" fmla="*/ 88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0"/>
                  </a:moveTo>
                  <a:lnTo>
                    <a:pt x="45" y="134"/>
                  </a:lnTo>
                  <a:lnTo>
                    <a:pt x="0" y="0"/>
                  </a:lnTo>
                  <a:lnTo>
                    <a:pt x="88"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63" name="Line 23"/>
            <p:cNvSpPr>
              <a:spLocks noChangeShapeType="1"/>
            </p:cNvSpPr>
            <p:nvPr/>
          </p:nvSpPr>
          <p:spPr bwMode="auto">
            <a:xfrm flipV="1">
              <a:off x="914" y="986"/>
              <a:ext cx="48" cy="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Freeform 24"/>
            <p:cNvSpPr>
              <a:spLocks/>
            </p:cNvSpPr>
            <p:nvPr/>
          </p:nvSpPr>
          <p:spPr bwMode="auto">
            <a:xfrm>
              <a:off x="923" y="900"/>
              <a:ext cx="124" cy="127"/>
            </a:xfrm>
            <a:custGeom>
              <a:avLst/>
              <a:gdLst>
                <a:gd name="T0" fmla="*/ 0 w 124"/>
                <a:gd name="T1" fmla="*/ 65 h 127"/>
                <a:gd name="T2" fmla="*/ 124 w 124"/>
                <a:gd name="T3" fmla="*/ 0 h 127"/>
                <a:gd name="T4" fmla="*/ 62 w 124"/>
                <a:gd name="T5" fmla="*/ 127 h 127"/>
                <a:gd name="T6" fmla="*/ 0 w 124"/>
                <a:gd name="T7" fmla="*/ 65 h 127"/>
                <a:gd name="T8" fmla="*/ 0 60000 65536"/>
                <a:gd name="T9" fmla="*/ 0 60000 65536"/>
                <a:gd name="T10" fmla="*/ 0 60000 65536"/>
                <a:gd name="T11" fmla="*/ 0 60000 65536"/>
                <a:gd name="T12" fmla="*/ 0 w 124"/>
                <a:gd name="T13" fmla="*/ 0 h 127"/>
                <a:gd name="T14" fmla="*/ 124 w 124"/>
                <a:gd name="T15" fmla="*/ 127 h 127"/>
              </a:gdLst>
              <a:ahLst/>
              <a:cxnLst>
                <a:cxn ang="T8">
                  <a:pos x="T0" y="T1"/>
                </a:cxn>
                <a:cxn ang="T9">
                  <a:pos x="T2" y="T3"/>
                </a:cxn>
                <a:cxn ang="T10">
                  <a:pos x="T4" y="T5"/>
                </a:cxn>
                <a:cxn ang="T11">
                  <a:pos x="T6" y="T7"/>
                </a:cxn>
              </a:cxnLst>
              <a:rect l="T12" t="T13" r="T14" b="T15"/>
              <a:pathLst>
                <a:path w="124" h="127">
                  <a:moveTo>
                    <a:pt x="0" y="65"/>
                  </a:moveTo>
                  <a:lnTo>
                    <a:pt x="124" y="0"/>
                  </a:lnTo>
                  <a:lnTo>
                    <a:pt x="62" y="127"/>
                  </a:lnTo>
                  <a:lnTo>
                    <a:pt x="0" y="65"/>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65" name="Line 25"/>
            <p:cNvSpPr>
              <a:spLocks noChangeShapeType="1"/>
            </p:cNvSpPr>
            <p:nvPr/>
          </p:nvSpPr>
          <p:spPr bwMode="auto">
            <a:xfrm>
              <a:off x="1000" y="1664"/>
              <a:ext cx="47"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Freeform 26"/>
            <p:cNvSpPr>
              <a:spLocks/>
            </p:cNvSpPr>
            <p:nvPr/>
          </p:nvSpPr>
          <p:spPr bwMode="auto">
            <a:xfrm>
              <a:off x="914" y="1578"/>
              <a:ext cx="124" cy="124"/>
            </a:xfrm>
            <a:custGeom>
              <a:avLst/>
              <a:gdLst>
                <a:gd name="T0" fmla="*/ 62 w 124"/>
                <a:gd name="T1" fmla="*/ 124 h 124"/>
                <a:gd name="T2" fmla="*/ 0 w 124"/>
                <a:gd name="T3" fmla="*/ 0 h 124"/>
                <a:gd name="T4" fmla="*/ 124 w 124"/>
                <a:gd name="T5" fmla="*/ 62 h 124"/>
                <a:gd name="T6" fmla="*/ 62 w 124"/>
                <a:gd name="T7" fmla="*/ 124 h 124"/>
                <a:gd name="T8" fmla="*/ 0 60000 65536"/>
                <a:gd name="T9" fmla="*/ 0 60000 65536"/>
                <a:gd name="T10" fmla="*/ 0 60000 65536"/>
                <a:gd name="T11" fmla="*/ 0 60000 65536"/>
                <a:gd name="T12" fmla="*/ 0 w 124"/>
                <a:gd name="T13" fmla="*/ 0 h 124"/>
                <a:gd name="T14" fmla="*/ 124 w 124"/>
                <a:gd name="T15" fmla="*/ 124 h 124"/>
              </a:gdLst>
              <a:ahLst/>
              <a:cxnLst>
                <a:cxn ang="T8">
                  <a:pos x="T0" y="T1"/>
                </a:cxn>
                <a:cxn ang="T9">
                  <a:pos x="T2" y="T3"/>
                </a:cxn>
                <a:cxn ang="T10">
                  <a:pos x="T4" y="T5"/>
                </a:cxn>
                <a:cxn ang="T11">
                  <a:pos x="T6" y="T7"/>
                </a:cxn>
              </a:cxnLst>
              <a:rect l="T12" t="T13" r="T14" b="T15"/>
              <a:pathLst>
                <a:path w="124" h="124">
                  <a:moveTo>
                    <a:pt x="62" y="124"/>
                  </a:moveTo>
                  <a:lnTo>
                    <a:pt x="0" y="0"/>
                  </a:lnTo>
                  <a:lnTo>
                    <a:pt x="124" y="62"/>
                  </a:lnTo>
                  <a:lnTo>
                    <a:pt x="62"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67" name="Line 27"/>
            <p:cNvSpPr>
              <a:spLocks noChangeShapeType="1"/>
            </p:cNvSpPr>
            <p:nvPr/>
          </p:nvSpPr>
          <p:spPr bwMode="auto">
            <a:xfrm flipH="1" flipV="1">
              <a:off x="1743" y="1055"/>
              <a:ext cx="81" cy="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Freeform 28"/>
            <p:cNvSpPr>
              <a:spLocks/>
            </p:cNvSpPr>
            <p:nvPr/>
          </p:nvSpPr>
          <p:spPr bwMode="auto">
            <a:xfrm>
              <a:off x="1655" y="969"/>
              <a:ext cx="126" cy="124"/>
            </a:xfrm>
            <a:custGeom>
              <a:avLst/>
              <a:gdLst>
                <a:gd name="T0" fmla="*/ 64 w 126"/>
                <a:gd name="T1" fmla="*/ 124 h 124"/>
                <a:gd name="T2" fmla="*/ 0 w 126"/>
                <a:gd name="T3" fmla="*/ 0 h 124"/>
                <a:gd name="T4" fmla="*/ 126 w 126"/>
                <a:gd name="T5" fmla="*/ 62 h 124"/>
                <a:gd name="T6" fmla="*/ 64 w 126"/>
                <a:gd name="T7" fmla="*/ 124 h 124"/>
                <a:gd name="T8" fmla="*/ 0 60000 65536"/>
                <a:gd name="T9" fmla="*/ 0 60000 65536"/>
                <a:gd name="T10" fmla="*/ 0 60000 65536"/>
                <a:gd name="T11" fmla="*/ 0 60000 65536"/>
                <a:gd name="T12" fmla="*/ 0 w 126"/>
                <a:gd name="T13" fmla="*/ 0 h 124"/>
                <a:gd name="T14" fmla="*/ 126 w 126"/>
                <a:gd name="T15" fmla="*/ 124 h 124"/>
              </a:gdLst>
              <a:ahLst/>
              <a:cxnLst>
                <a:cxn ang="T8">
                  <a:pos x="T0" y="T1"/>
                </a:cxn>
                <a:cxn ang="T9">
                  <a:pos x="T2" y="T3"/>
                </a:cxn>
                <a:cxn ang="T10">
                  <a:pos x="T4" y="T5"/>
                </a:cxn>
                <a:cxn ang="T11">
                  <a:pos x="T6" y="T7"/>
                </a:cxn>
              </a:cxnLst>
              <a:rect l="T12" t="T13" r="T14" b="T15"/>
              <a:pathLst>
                <a:path w="126" h="124">
                  <a:moveTo>
                    <a:pt x="64" y="124"/>
                  </a:moveTo>
                  <a:lnTo>
                    <a:pt x="0" y="0"/>
                  </a:lnTo>
                  <a:lnTo>
                    <a:pt x="126" y="62"/>
                  </a:lnTo>
                  <a:lnTo>
                    <a:pt x="64"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69" name="Line 29"/>
            <p:cNvSpPr>
              <a:spLocks noChangeShapeType="1"/>
            </p:cNvSpPr>
            <p:nvPr/>
          </p:nvSpPr>
          <p:spPr bwMode="auto">
            <a:xfrm flipH="1">
              <a:off x="1743" y="1476"/>
              <a:ext cx="81" cy="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Freeform 30"/>
            <p:cNvSpPr>
              <a:spLocks/>
            </p:cNvSpPr>
            <p:nvPr/>
          </p:nvSpPr>
          <p:spPr bwMode="auto">
            <a:xfrm>
              <a:off x="1655" y="1519"/>
              <a:ext cx="126" cy="126"/>
            </a:xfrm>
            <a:custGeom>
              <a:avLst/>
              <a:gdLst>
                <a:gd name="T0" fmla="*/ 126 w 126"/>
                <a:gd name="T1" fmla="*/ 64 h 126"/>
                <a:gd name="T2" fmla="*/ 0 w 126"/>
                <a:gd name="T3" fmla="*/ 126 h 126"/>
                <a:gd name="T4" fmla="*/ 64 w 126"/>
                <a:gd name="T5" fmla="*/ 0 h 126"/>
                <a:gd name="T6" fmla="*/ 126 w 126"/>
                <a:gd name="T7" fmla="*/ 64 h 126"/>
                <a:gd name="T8" fmla="*/ 0 60000 65536"/>
                <a:gd name="T9" fmla="*/ 0 60000 65536"/>
                <a:gd name="T10" fmla="*/ 0 60000 65536"/>
                <a:gd name="T11" fmla="*/ 0 60000 65536"/>
                <a:gd name="T12" fmla="*/ 0 w 126"/>
                <a:gd name="T13" fmla="*/ 0 h 126"/>
                <a:gd name="T14" fmla="*/ 126 w 126"/>
                <a:gd name="T15" fmla="*/ 126 h 126"/>
              </a:gdLst>
              <a:ahLst/>
              <a:cxnLst>
                <a:cxn ang="T8">
                  <a:pos x="T0" y="T1"/>
                </a:cxn>
                <a:cxn ang="T9">
                  <a:pos x="T2" y="T3"/>
                </a:cxn>
                <a:cxn ang="T10">
                  <a:pos x="T4" y="T5"/>
                </a:cxn>
                <a:cxn ang="T11">
                  <a:pos x="T6" y="T7"/>
                </a:cxn>
              </a:cxnLst>
              <a:rect l="T12" t="T13" r="T14" b="T15"/>
              <a:pathLst>
                <a:path w="126" h="126">
                  <a:moveTo>
                    <a:pt x="126" y="64"/>
                  </a:moveTo>
                  <a:lnTo>
                    <a:pt x="0" y="126"/>
                  </a:lnTo>
                  <a:lnTo>
                    <a:pt x="64" y="0"/>
                  </a:lnTo>
                  <a:lnTo>
                    <a:pt x="126" y="6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8171" name="Rectangle 31"/>
            <p:cNvSpPr>
              <a:spLocks noChangeArrowheads="1"/>
            </p:cNvSpPr>
            <p:nvPr/>
          </p:nvSpPr>
          <p:spPr bwMode="auto">
            <a:xfrm>
              <a:off x="1445" y="2075"/>
              <a:ext cx="8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2100" b="1">
                  <a:solidFill>
                    <a:srgbClr val="000000"/>
                  </a:solidFill>
                  <a:ea typeface="楷体_GB2312" pitchFamily="49" charset="-122"/>
                </a:rPr>
                <a:t>1</a:t>
              </a:r>
              <a:endParaRPr lang="en-US" altLang="zh-CN">
                <a:solidFill>
                  <a:srgbClr val="000000"/>
                </a:solidFill>
                <a:ea typeface="楷体_GB2312" pitchFamily="49" charset="-122"/>
              </a:endParaRPr>
            </a:p>
          </p:txBody>
        </p:sp>
        <p:sp>
          <p:nvSpPr>
            <p:cNvPr id="48172" name="Rectangle 32"/>
            <p:cNvSpPr>
              <a:spLocks noChangeArrowheads="1"/>
            </p:cNvSpPr>
            <p:nvPr/>
          </p:nvSpPr>
          <p:spPr bwMode="auto">
            <a:xfrm>
              <a:off x="895" y="1722"/>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２</a:t>
              </a:r>
              <a:endParaRPr lang="zh-CN" altLang="en-US">
                <a:solidFill>
                  <a:srgbClr val="000000"/>
                </a:solidFill>
                <a:ea typeface="楷体_GB2312" pitchFamily="49" charset="-122"/>
              </a:endParaRPr>
            </a:p>
          </p:txBody>
        </p:sp>
        <p:sp>
          <p:nvSpPr>
            <p:cNvPr id="48173" name="Rectangle 33"/>
            <p:cNvSpPr>
              <a:spLocks noChangeArrowheads="1"/>
            </p:cNvSpPr>
            <p:nvPr/>
          </p:nvSpPr>
          <p:spPr bwMode="auto">
            <a:xfrm>
              <a:off x="1302" y="1230"/>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３</a:t>
              </a:r>
              <a:endParaRPr lang="zh-CN" altLang="en-US">
                <a:solidFill>
                  <a:srgbClr val="000000"/>
                </a:solidFill>
                <a:ea typeface="楷体_GB2312" pitchFamily="49" charset="-122"/>
              </a:endParaRPr>
            </a:p>
          </p:txBody>
        </p:sp>
        <p:sp>
          <p:nvSpPr>
            <p:cNvPr id="48174" name="Rectangle 34"/>
            <p:cNvSpPr>
              <a:spLocks noChangeArrowheads="1"/>
            </p:cNvSpPr>
            <p:nvPr/>
          </p:nvSpPr>
          <p:spPr bwMode="auto">
            <a:xfrm>
              <a:off x="1571" y="1655"/>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６</a:t>
              </a:r>
              <a:endParaRPr lang="zh-CN" altLang="en-US">
                <a:solidFill>
                  <a:srgbClr val="000000"/>
                </a:solidFill>
                <a:ea typeface="楷体_GB2312" pitchFamily="49" charset="-122"/>
              </a:endParaRPr>
            </a:p>
          </p:txBody>
        </p:sp>
        <p:sp>
          <p:nvSpPr>
            <p:cNvPr id="48175" name="Rectangle 35"/>
            <p:cNvSpPr>
              <a:spLocks noChangeArrowheads="1"/>
            </p:cNvSpPr>
            <p:nvPr/>
          </p:nvSpPr>
          <p:spPr bwMode="auto">
            <a:xfrm>
              <a:off x="1671" y="807"/>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５</a:t>
              </a:r>
              <a:endParaRPr lang="zh-CN" altLang="en-US">
                <a:solidFill>
                  <a:srgbClr val="000000"/>
                </a:solidFill>
                <a:ea typeface="楷体_GB2312" pitchFamily="49" charset="-122"/>
              </a:endParaRPr>
            </a:p>
          </p:txBody>
        </p:sp>
        <p:sp>
          <p:nvSpPr>
            <p:cNvPr id="48176" name="Rectangle 36"/>
            <p:cNvSpPr>
              <a:spLocks noChangeArrowheads="1"/>
            </p:cNvSpPr>
            <p:nvPr/>
          </p:nvSpPr>
          <p:spPr bwMode="auto">
            <a:xfrm>
              <a:off x="728" y="860"/>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４</a:t>
              </a:r>
              <a:endParaRPr lang="zh-CN" altLang="en-US">
                <a:solidFill>
                  <a:srgbClr val="000000"/>
                </a:solidFill>
                <a:ea typeface="楷体_GB2312" pitchFamily="49" charset="-122"/>
              </a:endParaRPr>
            </a:p>
          </p:txBody>
        </p:sp>
        <p:sp>
          <p:nvSpPr>
            <p:cNvPr id="48177" name="Freeform 37"/>
            <p:cNvSpPr>
              <a:spLocks/>
            </p:cNvSpPr>
            <p:nvPr/>
          </p:nvSpPr>
          <p:spPr bwMode="auto">
            <a:xfrm>
              <a:off x="647" y="625"/>
              <a:ext cx="1351" cy="676"/>
            </a:xfrm>
            <a:custGeom>
              <a:avLst/>
              <a:gdLst>
                <a:gd name="T0" fmla="*/ 1351 w 1351"/>
                <a:gd name="T1" fmla="*/ 676 h 676"/>
                <a:gd name="T2" fmla="*/ 677 w 1351"/>
                <a:gd name="T3" fmla="*/ 0 h 676"/>
                <a:gd name="T4" fmla="*/ 0 w 1351"/>
                <a:gd name="T5" fmla="*/ 676 h 676"/>
                <a:gd name="T6" fmla="*/ 0 60000 65536"/>
                <a:gd name="T7" fmla="*/ 0 60000 65536"/>
                <a:gd name="T8" fmla="*/ 0 60000 65536"/>
                <a:gd name="T9" fmla="*/ 0 w 1351"/>
                <a:gd name="T10" fmla="*/ 0 h 676"/>
                <a:gd name="T11" fmla="*/ 1351 w 1351"/>
                <a:gd name="T12" fmla="*/ 676 h 676"/>
              </a:gdLst>
              <a:ahLst/>
              <a:cxnLst>
                <a:cxn ang="T6">
                  <a:pos x="T0" y="T1"/>
                </a:cxn>
                <a:cxn ang="T7">
                  <a:pos x="T2" y="T3"/>
                </a:cxn>
                <a:cxn ang="T8">
                  <a:pos x="T4" y="T5"/>
                </a:cxn>
              </a:cxnLst>
              <a:rect l="T9" t="T10" r="T11" b="T12"/>
              <a:pathLst>
                <a:path w="1351" h="676">
                  <a:moveTo>
                    <a:pt x="1351" y="676"/>
                  </a:moveTo>
                  <a:lnTo>
                    <a:pt x="677" y="0"/>
                  </a:lnTo>
                  <a:lnTo>
                    <a:pt x="0" y="676"/>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8178" name="Line 38"/>
            <p:cNvSpPr>
              <a:spLocks noChangeShapeType="1"/>
            </p:cNvSpPr>
            <p:nvPr/>
          </p:nvSpPr>
          <p:spPr bwMode="auto">
            <a:xfrm flipH="1">
              <a:off x="1324" y="1301"/>
              <a:ext cx="674" cy="6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29" name="Text Box 41"/>
          <p:cNvSpPr txBox="1">
            <a:spLocks noChangeArrowheads="1"/>
          </p:cNvSpPr>
          <p:nvPr/>
        </p:nvSpPr>
        <p:spPr bwMode="auto">
          <a:xfrm>
            <a:off x="3035300" y="698500"/>
            <a:ext cx="467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a:t>
            </a:r>
            <a:r>
              <a:rPr lang="zh-CN" altLang="en-US" b="1">
                <a:solidFill>
                  <a:srgbClr val="000000"/>
                </a:solidFill>
                <a:ea typeface="楷体_GB2312" pitchFamily="49" charset="-122"/>
              </a:rPr>
              <a:t>描述基本回路和支路的关联性质</a:t>
            </a:r>
            <a:r>
              <a:rPr lang="en-US" altLang="zh-CN" b="1">
                <a:solidFill>
                  <a:srgbClr val="000000"/>
                </a:solidFill>
                <a:ea typeface="楷体_GB2312" pitchFamily="49" charset="-122"/>
              </a:rPr>
              <a:t>)</a:t>
            </a:r>
            <a:endParaRPr lang="en-US" altLang="zh-CN">
              <a:solidFill>
                <a:srgbClr val="000000"/>
              </a:solidFill>
              <a:ea typeface="楷体_GB2312" pitchFamily="49" charset="-122"/>
            </a:endParaRPr>
          </a:p>
        </p:txBody>
      </p:sp>
      <p:sp>
        <p:nvSpPr>
          <p:cNvPr id="37930" name="Text Box 42"/>
          <p:cNvSpPr txBox="1">
            <a:spLocks noChangeArrowheads="1"/>
          </p:cNvSpPr>
          <p:nvPr/>
        </p:nvSpPr>
        <p:spPr bwMode="auto">
          <a:xfrm>
            <a:off x="2828925" y="1544638"/>
            <a:ext cx="6013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规定：</a:t>
            </a:r>
          </a:p>
          <a:p>
            <a:pPr eaLnBrk="1" hangingPunct="1"/>
            <a:r>
              <a:rPr lang="zh-CN" altLang="en-US" b="1">
                <a:solidFill>
                  <a:srgbClr val="000000"/>
                </a:solidFill>
                <a:ea typeface="楷体_GB2312" pitchFamily="49" charset="-122"/>
              </a:rPr>
              <a:t>   </a:t>
            </a:r>
            <a:r>
              <a:rPr lang="en-US" altLang="zh-CN" b="1">
                <a:solidFill>
                  <a:srgbClr val="000000"/>
                </a:solidFill>
                <a:ea typeface="楷体_GB2312" pitchFamily="49" charset="-122"/>
              </a:rPr>
              <a:t>1</a:t>
            </a:r>
            <a:r>
              <a:rPr lang="zh-CN" altLang="en-US" b="1">
                <a:solidFill>
                  <a:srgbClr val="000000"/>
                </a:solidFill>
                <a:ea typeface="楷体_GB2312" pitchFamily="49" charset="-122"/>
              </a:rPr>
              <a:t>。连支电流方向为回路电流方向</a:t>
            </a:r>
            <a:endParaRPr lang="zh-CN" altLang="en-US">
              <a:solidFill>
                <a:srgbClr val="000000"/>
              </a:solidFill>
              <a:ea typeface="楷体_GB2312" pitchFamily="49" charset="-122"/>
            </a:endParaRPr>
          </a:p>
        </p:txBody>
      </p:sp>
      <p:sp>
        <p:nvSpPr>
          <p:cNvPr id="37939" name="Rectangle 51"/>
          <p:cNvSpPr>
            <a:spLocks noChangeArrowheads="1"/>
          </p:cNvSpPr>
          <p:nvPr/>
        </p:nvSpPr>
        <p:spPr bwMode="auto">
          <a:xfrm>
            <a:off x="3124200" y="1193800"/>
            <a:ext cx="221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b="1" i="1">
                <a:solidFill>
                  <a:srgbClr val="000000"/>
                </a:solidFill>
                <a:ea typeface="楷体_GB2312" pitchFamily="49" charset="-122"/>
              </a:rPr>
              <a:t>l </a:t>
            </a:r>
            <a:r>
              <a:rPr lang="en-US" altLang="zh-CN" b="1">
                <a:solidFill>
                  <a:srgbClr val="000000"/>
                </a:solidFill>
                <a:ea typeface="楷体_GB2312" pitchFamily="49" charset="-122"/>
                <a:sym typeface="Symbol" pitchFamily="18" charset="2"/>
              </a:rPr>
              <a:t>b</a:t>
            </a:r>
            <a:r>
              <a:rPr lang="zh-CN" altLang="en-US" b="1">
                <a:solidFill>
                  <a:srgbClr val="000000"/>
                </a:solidFill>
                <a:ea typeface="楷体_GB2312" pitchFamily="49" charset="-122"/>
                <a:sym typeface="Symbol" pitchFamily="18" charset="2"/>
              </a:rPr>
              <a:t>的矩阵描述</a:t>
            </a:r>
          </a:p>
        </p:txBody>
      </p:sp>
      <p:sp>
        <p:nvSpPr>
          <p:cNvPr id="37949" name="Text Box 61"/>
          <p:cNvSpPr txBox="1">
            <a:spLocks noChangeArrowheads="1"/>
          </p:cNvSpPr>
          <p:nvPr/>
        </p:nvSpPr>
        <p:spPr bwMode="auto">
          <a:xfrm>
            <a:off x="2760663" y="5218113"/>
            <a:ext cx="3619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000000"/>
                </a:solidFill>
                <a:ea typeface="楷体_GB2312" pitchFamily="49" charset="-122"/>
              </a:rPr>
              <a:t>1</a:t>
            </a:r>
          </a:p>
          <a:p>
            <a:pPr eaLnBrk="1" hangingPunct="1"/>
            <a:r>
              <a:rPr lang="en-US" altLang="zh-CN" sz="2800" b="1">
                <a:solidFill>
                  <a:srgbClr val="000000"/>
                </a:solidFill>
                <a:ea typeface="楷体_GB2312" pitchFamily="49" charset="-122"/>
              </a:rPr>
              <a:t>2</a:t>
            </a:r>
          </a:p>
          <a:p>
            <a:pPr eaLnBrk="1" hangingPunct="1"/>
            <a:r>
              <a:rPr lang="en-US" altLang="zh-CN" sz="2800" b="1">
                <a:solidFill>
                  <a:srgbClr val="000000"/>
                </a:solidFill>
                <a:ea typeface="楷体_GB2312" pitchFamily="49" charset="-122"/>
              </a:rPr>
              <a:t>3</a:t>
            </a:r>
            <a:endParaRPr lang="en-US" altLang="zh-CN" b="1">
              <a:solidFill>
                <a:srgbClr val="000000"/>
              </a:solidFill>
              <a:ea typeface="楷体_GB2312" pitchFamily="49" charset="-122"/>
            </a:endParaRPr>
          </a:p>
        </p:txBody>
      </p:sp>
      <p:grpSp>
        <p:nvGrpSpPr>
          <p:cNvPr id="4" name="Group 62"/>
          <p:cNvGrpSpPr>
            <a:grpSpLocks/>
          </p:cNvGrpSpPr>
          <p:nvPr/>
        </p:nvGrpSpPr>
        <p:grpSpPr bwMode="auto">
          <a:xfrm>
            <a:off x="2173288" y="4760913"/>
            <a:ext cx="4305300" cy="1914525"/>
            <a:chOff x="2232" y="1611"/>
            <a:chExt cx="2712" cy="1206"/>
          </a:xfrm>
        </p:grpSpPr>
        <p:sp>
          <p:nvSpPr>
            <p:cNvPr id="48145" name="Text Box 63"/>
            <p:cNvSpPr txBox="1">
              <a:spLocks noChangeArrowheads="1"/>
            </p:cNvSpPr>
            <p:nvPr/>
          </p:nvSpPr>
          <p:spPr bwMode="auto">
            <a:xfrm>
              <a:off x="2232" y="2219"/>
              <a:ext cx="4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000000"/>
                  </a:solidFill>
                  <a:ea typeface="楷体_GB2312" pitchFamily="49" charset="-122"/>
                </a:rPr>
                <a:t>B </a:t>
              </a:r>
              <a:r>
                <a:rPr lang="en-US" altLang="zh-CN" b="1">
                  <a:solidFill>
                    <a:srgbClr val="000000"/>
                  </a:solidFill>
                  <a:ea typeface="楷体_GB2312" pitchFamily="49" charset="-122"/>
                </a:rPr>
                <a:t>=</a:t>
              </a:r>
            </a:p>
          </p:txBody>
        </p:sp>
        <p:sp>
          <p:nvSpPr>
            <p:cNvPr id="48146" name="AutoShape 64"/>
            <p:cNvSpPr>
              <a:spLocks/>
            </p:cNvSpPr>
            <p:nvPr/>
          </p:nvSpPr>
          <p:spPr bwMode="auto">
            <a:xfrm>
              <a:off x="2818" y="1980"/>
              <a:ext cx="100" cy="837"/>
            </a:xfrm>
            <a:prstGeom prst="leftBracket">
              <a:avLst>
                <a:gd name="adj" fmla="val 69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48147" name="Text Box 65"/>
            <p:cNvSpPr txBox="1">
              <a:spLocks noChangeArrowheads="1"/>
            </p:cNvSpPr>
            <p:nvPr/>
          </p:nvSpPr>
          <p:spPr bwMode="auto">
            <a:xfrm>
              <a:off x="2918" y="1653"/>
              <a:ext cx="1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000000"/>
                  </a:solidFill>
                  <a:ea typeface="楷体_GB2312" pitchFamily="49" charset="-122"/>
                </a:rPr>
                <a:t>4    5    6    1    2    3 </a:t>
              </a:r>
            </a:p>
          </p:txBody>
        </p:sp>
        <p:sp>
          <p:nvSpPr>
            <p:cNvPr id="48148" name="AutoShape 66"/>
            <p:cNvSpPr>
              <a:spLocks/>
            </p:cNvSpPr>
            <p:nvPr/>
          </p:nvSpPr>
          <p:spPr bwMode="auto">
            <a:xfrm>
              <a:off x="4882" y="1931"/>
              <a:ext cx="62" cy="789"/>
            </a:xfrm>
            <a:prstGeom prst="rightBracket">
              <a:avLst>
                <a:gd name="adj" fmla="val 10604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48149" name="Line 67"/>
            <p:cNvSpPr>
              <a:spLocks noChangeShapeType="1"/>
            </p:cNvSpPr>
            <p:nvPr/>
          </p:nvSpPr>
          <p:spPr bwMode="auto">
            <a:xfrm>
              <a:off x="2602" y="1653"/>
              <a:ext cx="316" cy="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0" name="Text Box 68"/>
            <p:cNvSpPr txBox="1">
              <a:spLocks noChangeArrowheads="1"/>
            </p:cNvSpPr>
            <p:nvPr/>
          </p:nvSpPr>
          <p:spPr bwMode="auto">
            <a:xfrm>
              <a:off x="2695" y="161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支</a:t>
              </a:r>
            </a:p>
          </p:txBody>
        </p:sp>
        <p:sp>
          <p:nvSpPr>
            <p:cNvPr id="48151" name="Text Box 69"/>
            <p:cNvSpPr txBox="1">
              <a:spLocks noChangeArrowheads="1"/>
            </p:cNvSpPr>
            <p:nvPr/>
          </p:nvSpPr>
          <p:spPr bwMode="auto">
            <a:xfrm>
              <a:off x="2506" y="171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回</a:t>
              </a:r>
            </a:p>
          </p:txBody>
        </p:sp>
      </p:grpSp>
      <p:sp>
        <p:nvSpPr>
          <p:cNvPr id="37958" name="Text Box 70"/>
          <p:cNvSpPr txBox="1">
            <a:spLocks noChangeArrowheads="1"/>
          </p:cNvSpPr>
          <p:nvPr/>
        </p:nvSpPr>
        <p:spPr bwMode="auto">
          <a:xfrm>
            <a:off x="3305175" y="5268913"/>
            <a:ext cx="302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1    -1     0     1     0     0</a:t>
            </a:r>
          </a:p>
        </p:txBody>
      </p:sp>
      <p:sp>
        <p:nvSpPr>
          <p:cNvPr id="37959" name="Text Box 71"/>
          <p:cNvSpPr txBox="1">
            <a:spLocks noChangeArrowheads="1"/>
          </p:cNvSpPr>
          <p:nvPr/>
        </p:nvSpPr>
        <p:spPr bwMode="auto">
          <a:xfrm>
            <a:off x="3198813" y="5726113"/>
            <a:ext cx="310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 1    -1     1     0     1     0</a:t>
            </a:r>
          </a:p>
        </p:txBody>
      </p:sp>
      <p:sp>
        <p:nvSpPr>
          <p:cNvPr id="37961" name="Rectangle 73"/>
          <p:cNvSpPr>
            <a:spLocks noChangeArrowheads="1"/>
          </p:cNvSpPr>
          <p:nvPr/>
        </p:nvSpPr>
        <p:spPr bwMode="auto">
          <a:xfrm>
            <a:off x="3228975" y="6096000"/>
            <a:ext cx="310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ea typeface="楷体_GB2312" pitchFamily="49" charset="-122"/>
              </a:rPr>
              <a:t> 0    1     -1     0     0     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929">
                                            <p:txEl>
                                              <p:pRg st="0" end="0"/>
                                            </p:txEl>
                                          </p:spTgt>
                                        </p:tgtEl>
                                        <p:attrNameLst>
                                          <p:attrName>style.visibility</p:attrName>
                                        </p:attrNameLst>
                                      </p:cBhvr>
                                      <p:to>
                                        <p:strVal val="visible"/>
                                      </p:to>
                                    </p:set>
                                    <p:animEffect transition="in" filter="box(out)">
                                      <p:cBhvr>
                                        <p:cTn id="7" dur="500"/>
                                        <p:tgtEl>
                                          <p:spTgt spid="379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939">
                                            <p:txEl>
                                              <p:pRg st="0" end="0"/>
                                            </p:txEl>
                                          </p:spTgt>
                                        </p:tgtEl>
                                        <p:attrNameLst>
                                          <p:attrName>style.visibility</p:attrName>
                                        </p:attrNameLst>
                                      </p:cBhvr>
                                      <p:to>
                                        <p:strVal val="visible"/>
                                      </p:to>
                                    </p:set>
                                    <p:animEffect transition="in" filter="box(out)">
                                      <p:cBhvr>
                                        <p:cTn id="12" dur="500"/>
                                        <p:tgtEl>
                                          <p:spTgt spid="379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7930">
                                            <p:txEl>
                                              <p:pRg st="0" end="0"/>
                                            </p:txEl>
                                          </p:spTgt>
                                        </p:tgtEl>
                                        <p:attrNameLst>
                                          <p:attrName>style.visibility</p:attrName>
                                        </p:attrNameLst>
                                      </p:cBhvr>
                                      <p:to>
                                        <p:strVal val="visible"/>
                                      </p:to>
                                    </p:set>
                                    <p:animEffect transition="in" filter="box(out)">
                                      <p:cBhvr>
                                        <p:cTn id="17" dur="500"/>
                                        <p:tgtEl>
                                          <p:spTgt spid="3793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7930">
                                            <p:txEl>
                                              <p:pRg st="1" end="1"/>
                                            </p:txEl>
                                          </p:spTgt>
                                        </p:tgtEl>
                                        <p:attrNameLst>
                                          <p:attrName>style.visibility</p:attrName>
                                        </p:attrNameLst>
                                      </p:cBhvr>
                                      <p:to>
                                        <p:strVal val="visible"/>
                                      </p:to>
                                    </p:set>
                                    <p:animEffect transition="in" filter="box(out)">
                                      <p:cBhvr>
                                        <p:cTn id="22" dur="500"/>
                                        <p:tgtEl>
                                          <p:spTgt spid="3793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7892">
                                            <p:txEl>
                                              <p:pRg st="0" end="0"/>
                                            </p:txEl>
                                          </p:spTgt>
                                        </p:tgtEl>
                                        <p:attrNameLst>
                                          <p:attrName>style.visibility</p:attrName>
                                        </p:attrNameLst>
                                      </p:cBhvr>
                                      <p:to>
                                        <p:strVal val="visible"/>
                                      </p:to>
                                    </p:set>
                                    <p:animEffect transition="in" filter="box(out)">
                                      <p:cBhvr>
                                        <p:cTn id="27" dur="500"/>
                                        <p:tgtEl>
                                          <p:spTgt spid="3789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7892">
                                            <p:txEl>
                                              <p:pRg st="1" end="1"/>
                                            </p:txEl>
                                          </p:spTgt>
                                        </p:tgtEl>
                                        <p:attrNameLst>
                                          <p:attrName>style.visibility</p:attrName>
                                        </p:attrNameLst>
                                      </p:cBhvr>
                                      <p:to>
                                        <p:strVal val="visible"/>
                                      </p:to>
                                    </p:set>
                                    <p:animEffect transition="in" filter="box(out)">
                                      <p:cBhvr>
                                        <p:cTn id="32" dur="500"/>
                                        <p:tgtEl>
                                          <p:spTgt spid="3789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ou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7894">
                                            <p:txEl>
                                              <p:pRg st="0" end="0"/>
                                            </p:txEl>
                                          </p:spTgt>
                                        </p:tgtEl>
                                        <p:attrNameLst>
                                          <p:attrName>style.visibility</p:attrName>
                                        </p:attrNameLst>
                                      </p:cBhvr>
                                      <p:to>
                                        <p:strVal val="visible"/>
                                      </p:to>
                                    </p:set>
                                    <p:animEffect transition="in" filter="box(out)">
                                      <p:cBhvr>
                                        <p:cTn id="42" dur="500"/>
                                        <p:tgtEl>
                                          <p:spTgt spid="3789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7895">
                                            <p:txEl>
                                              <p:pRg st="0" end="0"/>
                                            </p:txEl>
                                          </p:spTgt>
                                        </p:tgtEl>
                                        <p:attrNameLst>
                                          <p:attrName>style.visibility</p:attrName>
                                        </p:attrNameLst>
                                      </p:cBhvr>
                                      <p:to>
                                        <p:strVal val="visible"/>
                                      </p:to>
                                    </p:set>
                                    <p:animEffect transition="in" filter="box(out)">
                                      <p:cBhvr>
                                        <p:cTn id="47" dur="500"/>
                                        <p:tgtEl>
                                          <p:spTgt spid="37895">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7896">
                                            <p:txEl>
                                              <p:pRg st="0" end="0"/>
                                            </p:txEl>
                                          </p:spTgt>
                                        </p:tgtEl>
                                        <p:attrNameLst>
                                          <p:attrName>style.visibility</p:attrName>
                                        </p:attrNameLst>
                                      </p:cBhvr>
                                      <p:to>
                                        <p:strVal val="visible"/>
                                      </p:to>
                                    </p:set>
                                    <p:animEffect transition="in" filter="box(out)">
                                      <p:cBhvr>
                                        <p:cTn id="52" dur="500"/>
                                        <p:tgtEl>
                                          <p:spTgt spid="3789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7949"/>
                                        </p:tgtEl>
                                        <p:attrNameLst>
                                          <p:attrName>style.visibility</p:attrName>
                                        </p:attrNameLst>
                                      </p:cBhvr>
                                      <p:to>
                                        <p:strVal val="visible"/>
                                      </p:to>
                                    </p:set>
                                    <p:animEffect transition="in" filter="wipe(left)">
                                      <p:cBhvr>
                                        <p:cTn id="61" dur="500"/>
                                        <p:tgtEl>
                                          <p:spTgt spid="3794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7958"/>
                                        </p:tgtEl>
                                        <p:attrNameLst>
                                          <p:attrName>style.visibility</p:attrName>
                                        </p:attrNameLst>
                                      </p:cBhvr>
                                      <p:to>
                                        <p:strVal val="visible"/>
                                      </p:to>
                                    </p:set>
                                    <p:animEffect transition="in" filter="wipe(left)">
                                      <p:cBhvr>
                                        <p:cTn id="66" dur="500"/>
                                        <p:tgtEl>
                                          <p:spTgt spid="3795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7959"/>
                                        </p:tgtEl>
                                        <p:attrNameLst>
                                          <p:attrName>style.visibility</p:attrName>
                                        </p:attrNameLst>
                                      </p:cBhvr>
                                      <p:to>
                                        <p:strVal val="visible"/>
                                      </p:to>
                                    </p:set>
                                    <p:animEffect transition="in" filter="wipe(left)">
                                      <p:cBhvr>
                                        <p:cTn id="71" dur="500"/>
                                        <p:tgtEl>
                                          <p:spTgt spid="3795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7961"/>
                                        </p:tgtEl>
                                        <p:attrNameLst>
                                          <p:attrName>style.visibility</p:attrName>
                                        </p:attrNameLst>
                                      </p:cBhvr>
                                      <p:to>
                                        <p:strVal val="visible"/>
                                      </p:to>
                                    </p:set>
                                    <p:animEffect transition="in" filter="wipe(left)">
                                      <p:cBhvr>
                                        <p:cTn id="76" dur="500"/>
                                        <p:tgtEl>
                                          <p:spTgt spid="37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autoUpdateAnimBg="0"/>
      <p:bldP spid="37894" grpId="0" build="p" autoUpdateAnimBg="0"/>
      <p:bldP spid="37895" grpId="0" build="p" autoUpdateAnimBg="0"/>
      <p:bldP spid="37896" grpId="0" build="p" autoUpdateAnimBg="0"/>
      <p:bldP spid="37929" grpId="0" build="p" autoUpdateAnimBg="0"/>
      <p:bldP spid="37930" grpId="0" build="p" autoUpdateAnimBg="0"/>
      <p:bldP spid="37939" grpId="0" build="p" autoUpdateAnimBg="0"/>
      <p:bldP spid="37949" grpId="0" autoUpdateAnimBg="0"/>
      <p:bldP spid="37958" grpId="0" autoUpdateAnimBg="0"/>
      <p:bldP spid="37959" grpId="0" autoUpdateAnimBg="0"/>
      <p:bldP spid="3796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2" name="Group 65"/>
          <p:cNvGrpSpPr>
            <a:grpSpLocks/>
          </p:cNvGrpSpPr>
          <p:nvPr/>
        </p:nvGrpSpPr>
        <p:grpSpPr bwMode="auto">
          <a:xfrm>
            <a:off x="966788" y="1138238"/>
            <a:ext cx="2249487" cy="2732087"/>
            <a:chOff x="609" y="597"/>
            <a:chExt cx="1417" cy="1721"/>
          </a:xfrm>
        </p:grpSpPr>
        <p:sp>
          <p:nvSpPr>
            <p:cNvPr id="12321" name="Freeform 38"/>
            <p:cNvSpPr>
              <a:spLocks/>
            </p:cNvSpPr>
            <p:nvPr/>
          </p:nvSpPr>
          <p:spPr bwMode="auto">
            <a:xfrm>
              <a:off x="642" y="630"/>
              <a:ext cx="677" cy="1354"/>
            </a:xfrm>
            <a:custGeom>
              <a:avLst/>
              <a:gdLst>
                <a:gd name="T0" fmla="*/ 677 w 677"/>
                <a:gd name="T1" fmla="*/ 1354 h 1354"/>
                <a:gd name="T2" fmla="*/ 0 w 677"/>
                <a:gd name="T3" fmla="*/ 676 h 1354"/>
                <a:gd name="T4" fmla="*/ 677 w 677"/>
                <a:gd name="T5" fmla="*/ 0 h 1354"/>
                <a:gd name="T6" fmla="*/ 677 w 677"/>
                <a:gd name="T7" fmla="*/ 1354 h 1354"/>
                <a:gd name="T8" fmla="*/ 0 60000 65536"/>
                <a:gd name="T9" fmla="*/ 0 60000 65536"/>
                <a:gd name="T10" fmla="*/ 0 60000 65536"/>
                <a:gd name="T11" fmla="*/ 0 60000 65536"/>
                <a:gd name="T12" fmla="*/ 0 w 677"/>
                <a:gd name="T13" fmla="*/ 0 h 1354"/>
                <a:gd name="T14" fmla="*/ 677 w 677"/>
                <a:gd name="T15" fmla="*/ 1354 h 1354"/>
              </a:gdLst>
              <a:ahLst/>
              <a:cxnLst>
                <a:cxn ang="T8">
                  <a:pos x="T0" y="T1"/>
                </a:cxn>
                <a:cxn ang="T9">
                  <a:pos x="T2" y="T3"/>
                </a:cxn>
                <a:cxn ang="T10">
                  <a:pos x="T4" y="T5"/>
                </a:cxn>
                <a:cxn ang="T11">
                  <a:pos x="T6" y="T7"/>
                </a:cxn>
              </a:cxnLst>
              <a:rect l="T12" t="T13" r="T14" b="T15"/>
              <a:pathLst>
                <a:path w="677" h="1354">
                  <a:moveTo>
                    <a:pt x="677" y="1354"/>
                  </a:moveTo>
                  <a:lnTo>
                    <a:pt x="0" y="676"/>
                  </a:lnTo>
                  <a:lnTo>
                    <a:pt x="677" y="0"/>
                  </a:lnTo>
                  <a:lnTo>
                    <a:pt x="677" y="1354"/>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12322" name="Freeform 39"/>
            <p:cNvSpPr>
              <a:spLocks/>
            </p:cNvSpPr>
            <p:nvPr/>
          </p:nvSpPr>
          <p:spPr bwMode="auto">
            <a:xfrm>
              <a:off x="1319" y="630"/>
              <a:ext cx="674" cy="1354"/>
            </a:xfrm>
            <a:custGeom>
              <a:avLst/>
              <a:gdLst>
                <a:gd name="T0" fmla="*/ 0 w 674"/>
                <a:gd name="T1" fmla="*/ 0 h 1354"/>
                <a:gd name="T2" fmla="*/ 674 w 674"/>
                <a:gd name="T3" fmla="*/ 676 h 1354"/>
                <a:gd name="T4" fmla="*/ 0 w 674"/>
                <a:gd name="T5" fmla="*/ 1354 h 1354"/>
                <a:gd name="T6" fmla="*/ 0 60000 65536"/>
                <a:gd name="T7" fmla="*/ 0 60000 65536"/>
                <a:gd name="T8" fmla="*/ 0 60000 65536"/>
                <a:gd name="T9" fmla="*/ 0 w 674"/>
                <a:gd name="T10" fmla="*/ 0 h 1354"/>
                <a:gd name="T11" fmla="*/ 674 w 674"/>
                <a:gd name="T12" fmla="*/ 1354 h 1354"/>
              </a:gdLst>
              <a:ahLst/>
              <a:cxnLst>
                <a:cxn ang="T6">
                  <a:pos x="T0" y="T1"/>
                </a:cxn>
                <a:cxn ang="T7">
                  <a:pos x="T2" y="T3"/>
                </a:cxn>
                <a:cxn ang="T8">
                  <a:pos x="T4" y="T5"/>
                </a:cxn>
              </a:cxnLst>
              <a:rect l="T9" t="T10" r="T11" b="T12"/>
              <a:pathLst>
                <a:path w="674" h="1354">
                  <a:moveTo>
                    <a:pt x="0" y="0"/>
                  </a:moveTo>
                  <a:lnTo>
                    <a:pt x="674" y="676"/>
                  </a:lnTo>
                  <a:lnTo>
                    <a:pt x="0" y="135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12323" name="Freeform 40"/>
            <p:cNvSpPr>
              <a:spLocks/>
            </p:cNvSpPr>
            <p:nvPr/>
          </p:nvSpPr>
          <p:spPr bwMode="auto">
            <a:xfrm>
              <a:off x="1286" y="597"/>
              <a:ext cx="64" cy="64"/>
            </a:xfrm>
            <a:custGeom>
              <a:avLst/>
              <a:gdLst>
                <a:gd name="T0" fmla="*/ 57 w 64"/>
                <a:gd name="T1" fmla="*/ 57 h 64"/>
                <a:gd name="T2" fmla="*/ 64 w 64"/>
                <a:gd name="T3" fmla="*/ 40 h 64"/>
                <a:gd name="T4" fmla="*/ 64 w 64"/>
                <a:gd name="T5" fmla="*/ 24 h 64"/>
                <a:gd name="T6" fmla="*/ 57 w 64"/>
                <a:gd name="T7" fmla="*/ 9 h 64"/>
                <a:gd name="T8" fmla="*/ 40 w 64"/>
                <a:gd name="T9" fmla="*/ 0 h 64"/>
                <a:gd name="T10" fmla="*/ 23 w 64"/>
                <a:gd name="T11" fmla="*/ 0 h 64"/>
                <a:gd name="T12" fmla="*/ 9 w 64"/>
                <a:gd name="T13" fmla="*/ 9 h 64"/>
                <a:gd name="T14" fmla="*/ 0 w 64"/>
                <a:gd name="T15" fmla="*/ 24 h 64"/>
                <a:gd name="T16" fmla="*/ 0 w 64"/>
                <a:gd name="T17" fmla="*/ 40 h 64"/>
                <a:gd name="T18" fmla="*/ 9 w 64"/>
                <a:gd name="T19" fmla="*/ 57 h 64"/>
                <a:gd name="T20" fmla="*/ 23 w 64"/>
                <a:gd name="T21" fmla="*/ 64 h 64"/>
                <a:gd name="T22" fmla="*/ 40 w 64"/>
                <a:gd name="T23" fmla="*/ 64 h 64"/>
                <a:gd name="T24" fmla="*/ 57 w 64"/>
                <a:gd name="T25" fmla="*/ 57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57"/>
                  </a:moveTo>
                  <a:lnTo>
                    <a:pt x="64" y="40"/>
                  </a:lnTo>
                  <a:lnTo>
                    <a:pt x="64" y="24"/>
                  </a:lnTo>
                  <a:lnTo>
                    <a:pt x="57" y="9"/>
                  </a:lnTo>
                  <a:lnTo>
                    <a:pt x="40" y="0"/>
                  </a:lnTo>
                  <a:lnTo>
                    <a:pt x="23" y="0"/>
                  </a:lnTo>
                  <a:lnTo>
                    <a:pt x="9" y="9"/>
                  </a:lnTo>
                  <a:lnTo>
                    <a:pt x="0" y="24"/>
                  </a:lnTo>
                  <a:lnTo>
                    <a:pt x="0" y="40"/>
                  </a:lnTo>
                  <a:lnTo>
                    <a:pt x="9" y="57"/>
                  </a:lnTo>
                  <a:lnTo>
                    <a:pt x="23" y="64"/>
                  </a:lnTo>
                  <a:lnTo>
                    <a:pt x="40" y="64"/>
                  </a:lnTo>
                  <a:lnTo>
                    <a:pt x="57"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24" name="Freeform 41"/>
            <p:cNvSpPr>
              <a:spLocks/>
            </p:cNvSpPr>
            <p:nvPr/>
          </p:nvSpPr>
          <p:spPr bwMode="auto">
            <a:xfrm>
              <a:off x="1286" y="1951"/>
              <a:ext cx="64" cy="64"/>
            </a:xfrm>
            <a:custGeom>
              <a:avLst/>
              <a:gdLst>
                <a:gd name="T0" fmla="*/ 57 w 64"/>
                <a:gd name="T1" fmla="*/ 9 h 64"/>
                <a:gd name="T2" fmla="*/ 40 w 64"/>
                <a:gd name="T3" fmla="*/ 0 h 64"/>
                <a:gd name="T4" fmla="*/ 23 w 64"/>
                <a:gd name="T5" fmla="*/ 0 h 64"/>
                <a:gd name="T6" fmla="*/ 9 w 64"/>
                <a:gd name="T7" fmla="*/ 9 h 64"/>
                <a:gd name="T8" fmla="*/ 0 w 64"/>
                <a:gd name="T9" fmla="*/ 24 h 64"/>
                <a:gd name="T10" fmla="*/ 0 w 64"/>
                <a:gd name="T11" fmla="*/ 40 h 64"/>
                <a:gd name="T12" fmla="*/ 9 w 64"/>
                <a:gd name="T13" fmla="*/ 57 h 64"/>
                <a:gd name="T14" fmla="*/ 23 w 64"/>
                <a:gd name="T15" fmla="*/ 64 h 64"/>
                <a:gd name="T16" fmla="*/ 40 w 64"/>
                <a:gd name="T17" fmla="*/ 64 h 64"/>
                <a:gd name="T18" fmla="*/ 57 w 64"/>
                <a:gd name="T19" fmla="*/ 57 h 64"/>
                <a:gd name="T20" fmla="*/ 64 w 64"/>
                <a:gd name="T21" fmla="*/ 40 h 64"/>
                <a:gd name="T22" fmla="*/ 64 w 64"/>
                <a:gd name="T23" fmla="*/ 24 h 64"/>
                <a:gd name="T24" fmla="*/ 57 w 64"/>
                <a:gd name="T25" fmla="*/ 9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9"/>
                  </a:moveTo>
                  <a:lnTo>
                    <a:pt x="40" y="0"/>
                  </a:lnTo>
                  <a:lnTo>
                    <a:pt x="23" y="0"/>
                  </a:lnTo>
                  <a:lnTo>
                    <a:pt x="9" y="9"/>
                  </a:lnTo>
                  <a:lnTo>
                    <a:pt x="0" y="24"/>
                  </a:lnTo>
                  <a:lnTo>
                    <a:pt x="0" y="40"/>
                  </a:lnTo>
                  <a:lnTo>
                    <a:pt x="9" y="57"/>
                  </a:lnTo>
                  <a:lnTo>
                    <a:pt x="23" y="64"/>
                  </a:lnTo>
                  <a:lnTo>
                    <a:pt x="40" y="64"/>
                  </a:lnTo>
                  <a:lnTo>
                    <a:pt x="57" y="57"/>
                  </a:lnTo>
                  <a:lnTo>
                    <a:pt x="64" y="40"/>
                  </a:lnTo>
                  <a:lnTo>
                    <a:pt x="64" y="24"/>
                  </a:lnTo>
                  <a:lnTo>
                    <a:pt x="57"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25" name="Freeform 42"/>
            <p:cNvSpPr>
              <a:spLocks/>
            </p:cNvSpPr>
            <p:nvPr/>
          </p:nvSpPr>
          <p:spPr bwMode="auto">
            <a:xfrm>
              <a:off x="647" y="1301"/>
              <a:ext cx="1351" cy="1017"/>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12326" name="Freeform 43"/>
            <p:cNvSpPr>
              <a:spLocks/>
            </p:cNvSpPr>
            <p:nvPr/>
          </p:nvSpPr>
          <p:spPr bwMode="auto">
            <a:xfrm>
              <a:off x="609" y="1273"/>
              <a:ext cx="67" cy="66"/>
            </a:xfrm>
            <a:custGeom>
              <a:avLst/>
              <a:gdLst>
                <a:gd name="T0" fmla="*/ 33 w 67"/>
                <a:gd name="T1" fmla="*/ 66 h 66"/>
                <a:gd name="T2" fmla="*/ 50 w 67"/>
                <a:gd name="T3" fmla="*/ 62 h 66"/>
                <a:gd name="T4" fmla="*/ 62 w 67"/>
                <a:gd name="T5" fmla="*/ 50 h 66"/>
                <a:gd name="T6" fmla="*/ 67 w 67"/>
                <a:gd name="T7" fmla="*/ 33 h 66"/>
                <a:gd name="T8" fmla="*/ 62 w 67"/>
                <a:gd name="T9" fmla="*/ 16 h 66"/>
                <a:gd name="T10" fmla="*/ 50 w 67"/>
                <a:gd name="T11" fmla="*/ 4 h 66"/>
                <a:gd name="T12" fmla="*/ 33 w 67"/>
                <a:gd name="T13" fmla="*/ 0 h 66"/>
                <a:gd name="T14" fmla="*/ 17 w 67"/>
                <a:gd name="T15" fmla="*/ 4 h 66"/>
                <a:gd name="T16" fmla="*/ 5 w 67"/>
                <a:gd name="T17" fmla="*/ 16 h 66"/>
                <a:gd name="T18" fmla="*/ 0 w 67"/>
                <a:gd name="T19" fmla="*/ 33 h 66"/>
                <a:gd name="T20" fmla="*/ 5 w 67"/>
                <a:gd name="T21" fmla="*/ 50 h 66"/>
                <a:gd name="T22" fmla="*/ 17 w 67"/>
                <a:gd name="T23" fmla="*/ 62 h 66"/>
                <a:gd name="T24" fmla="*/ 33 w 67"/>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66"/>
                <a:gd name="T41" fmla="*/ 67 w 67"/>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66">
                  <a:moveTo>
                    <a:pt x="33" y="66"/>
                  </a:moveTo>
                  <a:lnTo>
                    <a:pt x="50" y="62"/>
                  </a:lnTo>
                  <a:lnTo>
                    <a:pt x="62" y="50"/>
                  </a:lnTo>
                  <a:lnTo>
                    <a:pt x="67" y="33"/>
                  </a:lnTo>
                  <a:lnTo>
                    <a:pt x="62" y="16"/>
                  </a:lnTo>
                  <a:lnTo>
                    <a:pt x="50" y="4"/>
                  </a:lnTo>
                  <a:lnTo>
                    <a:pt x="33" y="0"/>
                  </a:lnTo>
                  <a:lnTo>
                    <a:pt x="17" y="4"/>
                  </a:lnTo>
                  <a:lnTo>
                    <a:pt x="5" y="16"/>
                  </a:lnTo>
                  <a:lnTo>
                    <a:pt x="0" y="33"/>
                  </a:lnTo>
                  <a:lnTo>
                    <a:pt x="5" y="50"/>
                  </a:lnTo>
                  <a:lnTo>
                    <a:pt x="17"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27" name="Freeform 44"/>
            <p:cNvSpPr>
              <a:spLocks/>
            </p:cNvSpPr>
            <p:nvPr/>
          </p:nvSpPr>
          <p:spPr bwMode="auto">
            <a:xfrm>
              <a:off x="1960" y="1273"/>
              <a:ext cx="66" cy="66"/>
            </a:xfrm>
            <a:custGeom>
              <a:avLst/>
              <a:gdLst>
                <a:gd name="T0" fmla="*/ 33 w 66"/>
                <a:gd name="T1" fmla="*/ 66 h 66"/>
                <a:gd name="T2" fmla="*/ 50 w 66"/>
                <a:gd name="T3" fmla="*/ 62 h 66"/>
                <a:gd name="T4" fmla="*/ 62 w 66"/>
                <a:gd name="T5" fmla="*/ 50 h 66"/>
                <a:gd name="T6" fmla="*/ 66 w 66"/>
                <a:gd name="T7" fmla="*/ 33 h 66"/>
                <a:gd name="T8" fmla="*/ 62 w 66"/>
                <a:gd name="T9" fmla="*/ 16 h 66"/>
                <a:gd name="T10" fmla="*/ 50 w 66"/>
                <a:gd name="T11" fmla="*/ 4 h 66"/>
                <a:gd name="T12" fmla="*/ 33 w 66"/>
                <a:gd name="T13" fmla="*/ 0 h 66"/>
                <a:gd name="T14" fmla="*/ 16 w 66"/>
                <a:gd name="T15" fmla="*/ 4 h 66"/>
                <a:gd name="T16" fmla="*/ 4 w 66"/>
                <a:gd name="T17" fmla="*/ 16 h 66"/>
                <a:gd name="T18" fmla="*/ 0 w 66"/>
                <a:gd name="T19" fmla="*/ 33 h 66"/>
                <a:gd name="T20" fmla="*/ 4 w 66"/>
                <a:gd name="T21" fmla="*/ 50 h 66"/>
                <a:gd name="T22" fmla="*/ 16 w 66"/>
                <a:gd name="T23" fmla="*/ 62 h 66"/>
                <a:gd name="T24" fmla="*/ 33 w 66"/>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66"/>
                <a:gd name="T41" fmla="*/ 66 w 66"/>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66">
                  <a:moveTo>
                    <a:pt x="33" y="66"/>
                  </a:moveTo>
                  <a:lnTo>
                    <a:pt x="50" y="62"/>
                  </a:lnTo>
                  <a:lnTo>
                    <a:pt x="62" y="50"/>
                  </a:lnTo>
                  <a:lnTo>
                    <a:pt x="66" y="33"/>
                  </a:lnTo>
                  <a:lnTo>
                    <a:pt x="62" y="16"/>
                  </a:lnTo>
                  <a:lnTo>
                    <a:pt x="50" y="4"/>
                  </a:lnTo>
                  <a:lnTo>
                    <a:pt x="33" y="0"/>
                  </a:lnTo>
                  <a:lnTo>
                    <a:pt x="16" y="4"/>
                  </a:lnTo>
                  <a:lnTo>
                    <a:pt x="4" y="16"/>
                  </a:lnTo>
                  <a:lnTo>
                    <a:pt x="0" y="33"/>
                  </a:lnTo>
                  <a:lnTo>
                    <a:pt x="4" y="50"/>
                  </a:lnTo>
                  <a:lnTo>
                    <a:pt x="16"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28" name="Freeform 45"/>
            <p:cNvSpPr>
              <a:spLocks/>
            </p:cNvSpPr>
            <p:nvPr/>
          </p:nvSpPr>
          <p:spPr bwMode="auto">
            <a:xfrm>
              <a:off x="1562" y="2154"/>
              <a:ext cx="93" cy="112"/>
            </a:xfrm>
            <a:custGeom>
              <a:avLst/>
              <a:gdLst>
                <a:gd name="T0" fmla="*/ 93 w 93"/>
                <a:gd name="T1" fmla="*/ 0 h 112"/>
                <a:gd name="T2" fmla="*/ 78 w 93"/>
                <a:gd name="T3" fmla="*/ 31 h 112"/>
                <a:gd name="T4" fmla="*/ 59 w 93"/>
                <a:gd name="T5" fmla="*/ 59 h 112"/>
                <a:gd name="T6" fmla="*/ 33 w 93"/>
                <a:gd name="T7" fmla="*/ 88 h 112"/>
                <a:gd name="T8" fmla="*/ 0 w 93"/>
                <a:gd name="T9" fmla="*/ 112 h 112"/>
                <a:gd name="T10" fmla="*/ 0 60000 65536"/>
                <a:gd name="T11" fmla="*/ 0 60000 65536"/>
                <a:gd name="T12" fmla="*/ 0 60000 65536"/>
                <a:gd name="T13" fmla="*/ 0 60000 65536"/>
                <a:gd name="T14" fmla="*/ 0 60000 65536"/>
                <a:gd name="T15" fmla="*/ 0 w 93"/>
                <a:gd name="T16" fmla="*/ 0 h 112"/>
                <a:gd name="T17" fmla="*/ 93 w 93"/>
                <a:gd name="T18" fmla="*/ 112 h 112"/>
              </a:gdLst>
              <a:ahLst/>
              <a:cxnLst>
                <a:cxn ang="T10">
                  <a:pos x="T0" y="T1"/>
                </a:cxn>
                <a:cxn ang="T11">
                  <a:pos x="T2" y="T3"/>
                </a:cxn>
                <a:cxn ang="T12">
                  <a:pos x="T4" y="T5"/>
                </a:cxn>
                <a:cxn ang="T13">
                  <a:pos x="T6" y="T7"/>
                </a:cxn>
                <a:cxn ang="T14">
                  <a:pos x="T8" y="T9"/>
                </a:cxn>
              </a:cxnLst>
              <a:rect l="T15" t="T16" r="T17" b="T18"/>
              <a:pathLst>
                <a:path w="93" h="112">
                  <a:moveTo>
                    <a:pt x="93" y="0"/>
                  </a:moveTo>
                  <a:lnTo>
                    <a:pt x="78" y="31"/>
                  </a:lnTo>
                  <a:lnTo>
                    <a:pt x="59" y="59"/>
                  </a:lnTo>
                  <a:lnTo>
                    <a:pt x="33" y="88"/>
                  </a:lnTo>
                  <a:lnTo>
                    <a:pt x="0" y="1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12329" name="Freeform 46"/>
            <p:cNvSpPr>
              <a:spLocks/>
            </p:cNvSpPr>
            <p:nvPr/>
          </p:nvSpPr>
          <p:spPr bwMode="auto">
            <a:xfrm>
              <a:off x="1452" y="2218"/>
              <a:ext cx="141" cy="100"/>
            </a:xfrm>
            <a:custGeom>
              <a:avLst/>
              <a:gdLst>
                <a:gd name="T0" fmla="*/ 141 w 141"/>
                <a:gd name="T1" fmla="*/ 79 h 100"/>
                <a:gd name="T2" fmla="*/ 0 w 141"/>
                <a:gd name="T3" fmla="*/ 100 h 100"/>
                <a:gd name="T4" fmla="*/ 100 w 141"/>
                <a:gd name="T5" fmla="*/ 0 h 100"/>
                <a:gd name="T6" fmla="*/ 141 w 141"/>
                <a:gd name="T7" fmla="*/ 79 h 100"/>
                <a:gd name="T8" fmla="*/ 0 60000 65536"/>
                <a:gd name="T9" fmla="*/ 0 60000 65536"/>
                <a:gd name="T10" fmla="*/ 0 60000 65536"/>
                <a:gd name="T11" fmla="*/ 0 60000 65536"/>
                <a:gd name="T12" fmla="*/ 0 w 141"/>
                <a:gd name="T13" fmla="*/ 0 h 100"/>
                <a:gd name="T14" fmla="*/ 141 w 141"/>
                <a:gd name="T15" fmla="*/ 100 h 100"/>
              </a:gdLst>
              <a:ahLst/>
              <a:cxnLst>
                <a:cxn ang="T8">
                  <a:pos x="T0" y="T1"/>
                </a:cxn>
                <a:cxn ang="T9">
                  <a:pos x="T2" y="T3"/>
                </a:cxn>
                <a:cxn ang="T10">
                  <a:pos x="T4" y="T5"/>
                </a:cxn>
                <a:cxn ang="T11">
                  <a:pos x="T6" y="T7"/>
                </a:cxn>
              </a:cxnLst>
              <a:rect l="T12" t="T13" r="T14" b="T15"/>
              <a:pathLst>
                <a:path w="141" h="100">
                  <a:moveTo>
                    <a:pt x="141" y="79"/>
                  </a:moveTo>
                  <a:lnTo>
                    <a:pt x="0" y="100"/>
                  </a:lnTo>
                  <a:lnTo>
                    <a:pt x="100" y="0"/>
                  </a:lnTo>
                  <a:lnTo>
                    <a:pt x="141" y="7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30" name="Line 47"/>
            <p:cNvSpPr>
              <a:spLocks noChangeShapeType="1"/>
            </p:cNvSpPr>
            <p:nvPr/>
          </p:nvSpPr>
          <p:spPr bwMode="auto">
            <a:xfrm>
              <a:off x="1319" y="1036"/>
              <a:ext cx="1"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1" name="Freeform 48"/>
            <p:cNvSpPr>
              <a:spLocks/>
            </p:cNvSpPr>
            <p:nvPr/>
          </p:nvSpPr>
          <p:spPr bwMode="auto">
            <a:xfrm>
              <a:off x="1274" y="1342"/>
              <a:ext cx="88" cy="134"/>
            </a:xfrm>
            <a:custGeom>
              <a:avLst/>
              <a:gdLst>
                <a:gd name="T0" fmla="*/ 88 w 88"/>
                <a:gd name="T1" fmla="*/ 0 h 134"/>
                <a:gd name="T2" fmla="*/ 45 w 88"/>
                <a:gd name="T3" fmla="*/ 134 h 134"/>
                <a:gd name="T4" fmla="*/ 0 w 88"/>
                <a:gd name="T5" fmla="*/ 0 h 134"/>
                <a:gd name="T6" fmla="*/ 88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0"/>
                  </a:moveTo>
                  <a:lnTo>
                    <a:pt x="45" y="134"/>
                  </a:lnTo>
                  <a:lnTo>
                    <a:pt x="0" y="0"/>
                  </a:lnTo>
                  <a:lnTo>
                    <a:pt x="88"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32" name="Line 49"/>
            <p:cNvSpPr>
              <a:spLocks noChangeShapeType="1"/>
            </p:cNvSpPr>
            <p:nvPr/>
          </p:nvSpPr>
          <p:spPr bwMode="auto">
            <a:xfrm flipV="1">
              <a:off x="914" y="986"/>
              <a:ext cx="48" cy="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3" name="Freeform 50"/>
            <p:cNvSpPr>
              <a:spLocks/>
            </p:cNvSpPr>
            <p:nvPr/>
          </p:nvSpPr>
          <p:spPr bwMode="auto">
            <a:xfrm>
              <a:off x="923" y="900"/>
              <a:ext cx="124" cy="127"/>
            </a:xfrm>
            <a:custGeom>
              <a:avLst/>
              <a:gdLst>
                <a:gd name="T0" fmla="*/ 0 w 124"/>
                <a:gd name="T1" fmla="*/ 65 h 127"/>
                <a:gd name="T2" fmla="*/ 124 w 124"/>
                <a:gd name="T3" fmla="*/ 0 h 127"/>
                <a:gd name="T4" fmla="*/ 62 w 124"/>
                <a:gd name="T5" fmla="*/ 127 h 127"/>
                <a:gd name="T6" fmla="*/ 0 w 124"/>
                <a:gd name="T7" fmla="*/ 65 h 127"/>
                <a:gd name="T8" fmla="*/ 0 60000 65536"/>
                <a:gd name="T9" fmla="*/ 0 60000 65536"/>
                <a:gd name="T10" fmla="*/ 0 60000 65536"/>
                <a:gd name="T11" fmla="*/ 0 60000 65536"/>
                <a:gd name="T12" fmla="*/ 0 w 124"/>
                <a:gd name="T13" fmla="*/ 0 h 127"/>
                <a:gd name="T14" fmla="*/ 124 w 124"/>
                <a:gd name="T15" fmla="*/ 127 h 127"/>
              </a:gdLst>
              <a:ahLst/>
              <a:cxnLst>
                <a:cxn ang="T8">
                  <a:pos x="T0" y="T1"/>
                </a:cxn>
                <a:cxn ang="T9">
                  <a:pos x="T2" y="T3"/>
                </a:cxn>
                <a:cxn ang="T10">
                  <a:pos x="T4" y="T5"/>
                </a:cxn>
                <a:cxn ang="T11">
                  <a:pos x="T6" y="T7"/>
                </a:cxn>
              </a:cxnLst>
              <a:rect l="T12" t="T13" r="T14" b="T15"/>
              <a:pathLst>
                <a:path w="124" h="127">
                  <a:moveTo>
                    <a:pt x="0" y="65"/>
                  </a:moveTo>
                  <a:lnTo>
                    <a:pt x="124" y="0"/>
                  </a:lnTo>
                  <a:lnTo>
                    <a:pt x="62" y="127"/>
                  </a:lnTo>
                  <a:lnTo>
                    <a:pt x="0" y="65"/>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34" name="Line 51"/>
            <p:cNvSpPr>
              <a:spLocks noChangeShapeType="1"/>
            </p:cNvSpPr>
            <p:nvPr/>
          </p:nvSpPr>
          <p:spPr bwMode="auto">
            <a:xfrm>
              <a:off x="1000" y="1664"/>
              <a:ext cx="47"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5" name="Freeform 52"/>
            <p:cNvSpPr>
              <a:spLocks/>
            </p:cNvSpPr>
            <p:nvPr/>
          </p:nvSpPr>
          <p:spPr bwMode="auto">
            <a:xfrm>
              <a:off x="914" y="1578"/>
              <a:ext cx="124" cy="124"/>
            </a:xfrm>
            <a:custGeom>
              <a:avLst/>
              <a:gdLst>
                <a:gd name="T0" fmla="*/ 62 w 124"/>
                <a:gd name="T1" fmla="*/ 124 h 124"/>
                <a:gd name="T2" fmla="*/ 0 w 124"/>
                <a:gd name="T3" fmla="*/ 0 h 124"/>
                <a:gd name="T4" fmla="*/ 124 w 124"/>
                <a:gd name="T5" fmla="*/ 62 h 124"/>
                <a:gd name="T6" fmla="*/ 62 w 124"/>
                <a:gd name="T7" fmla="*/ 124 h 124"/>
                <a:gd name="T8" fmla="*/ 0 60000 65536"/>
                <a:gd name="T9" fmla="*/ 0 60000 65536"/>
                <a:gd name="T10" fmla="*/ 0 60000 65536"/>
                <a:gd name="T11" fmla="*/ 0 60000 65536"/>
                <a:gd name="T12" fmla="*/ 0 w 124"/>
                <a:gd name="T13" fmla="*/ 0 h 124"/>
                <a:gd name="T14" fmla="*/ 124 w 124"/>
                <a:gd name="T15" fmla="*/ 124 h 124"/>
              </a:gdLst>
              <a:ahLst/>
              <a:cxnLst>
                <a:cxn ang="T8">
                  <a:pos x="T0" y="T1"/>
                </a:cxn>
                <a:cxn ang="T9">
                  <a:pos x="T2" y="T3"/>
                </a:cxn>
                <a:cxn ang="T10">
                  <a:pos x="T4" y="T5"/>
                </a:cxn>
                <a:cxn ang="T11">
                  <a:pos x="T6" y="T7"/>
                </a:cxn>
              </a:cxnLst>
              <a:rect l="T12" t="T13" r="T14" b="T15"/>
              <a:pathLst>
                <a:path w="124" h="124">
                  <a:moveTo>
                    <a:pt x="62" y="124"/>
                  </a:moveTo>
                  <a:lnTo>
                    <a:pt x="0" y="0"/>
                  </a:lnTo>
                  <a:lnTo>
                    <a:pt x="124" y="62"/>
                  </a:lnTo>
                  <a:lnTo>
                    <a:pt x="62"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36" name="Line 53"/>
            <p:cNvSpPr>
              <a:spLocks noChangeShapeType="1"/>
            </p:cNvSpPr>
            <p:nvPr/>
          </p:nvSpPr>
          <p:spPr bwMode="auto">
            <a:xfrm flipH="1" flipV="1">
              <a:off x="1743" y="1055"/>
              <a:ext cx="81" cy="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7" name="Freeform 54"/>
            <p:cNvSpPr>
              <a:spLocks/>
            </p:cNvSpPr>
            <p:nvPr/>
          </p:nvSpPr>
          <p:spPr bwMode="auto">
            <a:xfrm>
              <a:off x="1655" y="969"/>
              <a:ext cx="126" cy="124"/>
            </a:xfrm>
            <a:custGeom>
              <a:avLst/>
              <a:gdLst>
                <a:gd name="T0" fmla="*/ 64 w 126"/>
                <a:gd name="T1" fmla="*/ 124 h 124"/>
                <a:gd name="T2" fmla="*/ 0 w 126"/>
                <a:gd name="T3" fmla="*/ 0 h 124"/>
                <a:gd name="T4" fmla="*/ 126 w 126"/>
                <a:gd name="T5" fmla="*/ 62 h 124"/>
                <a:gd name="T6" fmla="*/ 64 w 126"/>
                <a:gd name="T7" fmla="*/ 124 h 124"/>
                <a:gd name="T8" fmla="*/ 0 60000 65536"/>
                <a:gd name="T9" fmla="*/ 0 60000 65536"/>
                <a:gd name="T10" fmla="*/ 0 60000 65536"/>
                <a:gd name="T11" fmla="*/ 0 60000 65536"/>
                <a:gd name="T12" fmla="*/ 0 w 126"/>
                <a:gd name="T13" fmla="*/ 0 h 124"/>
                <a:gd name="T14" fmla="*/ 126 w 126"/>
                <a:gd name="T15" fmla="*/ 124 h 124"/>
              </a:gdLst>
              <a:ahLst/>
              <a:cxnLst>
                <a:cxn ang="T8">
                  <a:pos x="T0" y="T1"/>
                </a:cxn>
                <a:cxn ang="T9">
                  <a:pos x="T2" y="T3"/>
                </a:cxn>
                <a:cxn ang="T10">
                  <a:pos x="T4" y="T5"/>
                </a:cxn>
                <a:cxn ang="T11">
                  <a:pos x="T6" y="T7"/>
                </a:cxn>
              </a:cxnLst>
              <a:rect l="T12" t="T13" r="T14" b="T15"/>
              <a:pathLst>
                <a:path w="126" h="124">
                  <a:moveTo>
                    <a:pt x="64" y="124"/>
                  </a:moveTo>
                  <a:lnTo>
                    <a:pt x="0" y="0"/>
                  </a:lnTo>
                  <a:lnTo>
                    <a:pt x="126" y="62"/>
                  </a:lnTo>
                  <a:lnTo>
                    <a:pt x="64"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38" name="Line 55"/>
            <p:cNvSpPr>
              <a:spLocks noChangeShapeType="1"/>
            </p:cNvSpPr>
            <p:nvPr/>
          </p:nvSpPr>
          <p:spPr bwMode="auto">
            <a:xfrm flipH="1">
              <a:off x="1743" y="1476"/>
              <a:ext cx="81" cy="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9" name="Freeform 56"/>
            <p:cNvSpPr>
              <a:spLocks/>
            </p:cNvSpPr>
            <p:nvPr/>
          </p:nvSpPr>
          <p:spPr bwMode="auto">
            <a:xfrm>
              <a:off x="1655" y="1519"/>
              <a:ext cx="126" cy="126"/>
            </a:xfrm>
            <a:custGeom>
              <a:avLst/>
              <a:gdLst>
                <a:gd name="T0" fmla="*/ 126 w 126"/>
                <a:gd name="T1" fmla="*/ 64 h 126"/>
                <a:gd name="T2" fmla="*/ 0 w 126"/>
                <a:gd name="T3" fmla="*/ 126 h 126"/>
                <a:gd name="T4" fmla="*/ 64 w 126"/>
                <a:gd name="T5" fmla="*/ 0 h 126"/>
                <a:gd name="T6" fmla="*/ 126 w 126"/>
                <a:gd name="T7" fmla="*/ 64 h 126"/>
                <a:gd name="T8" fmla="*/ 0 60000 65536"/>
                <a:gd name="T9" fmla="*/ 0 60000 65536"/>
                <a:gd name="T10" fmla="*/ 0 60000 65536"/>
                <a:gd name="T11" fmla="*/ 0 60000 65536"/>
                <a:gd name="T12" fmla="*/ 0 w 126"/>
                <a:gd name="T13" fmla="*/ 0 h 126"/>
                <a:gd name="T14" fmla="*/ 126 w 126"/>
                <a:gd name="T15" fmla="*/ 126 h 126"/>
              </a:gdLst>
              <a:ahLst/>
              <a:cxnLst>
                <a:cxn ang="T8">
                  <a:pos x="T0" y="T1"/>
                </a:cxn>
                <a:cxn ang="T9">
                  <a:pos x="T2" y="T3"/>
                </a:cxn>
                <a:cxn ang="T10">
                  <a:pos x="T4" y="T5"/>
                </a:cxn>
                <a:cxn ang="T11">
                  <a:pos x="T6" y="T7"/>
                </a:cxn>
              </a:cxnLst>
              <a:rect l="T12" t="T13" r="T14" b="T15"/>
              <a:pathLst>
                <a:path w="126" h="126">
                  <a:moveTo>
                    <a:pt x="126" y="64"/>
                  </a:moveTo>
                  <a:lnTo>
                    <a:pt x="0" y="126"/>
                  </a:lnTo>
                  <a:lnTo>
                    <a:pt x="64" y="0"/>
                  </a:lnTo>
                  <a:lnTo>
                    <a:pt x="126" y="6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12340" name="Rectangle 57"/>
            <p:cNvSpPr>
              <a:spLocks noChangeArrowheads="1"/>
            </p:cNvSpPr>
            <p:nvPr/>
          </p:nvSpPr>
          <p:spPr bwMode="auto">
            <a:xfrm>
              <a:off x="1445" y="2075"/>
              <a:ext cx="8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2100" b="1">
                  <a:solidFill>
                    <a:srgbClr val="000000"/>
                  </a:solidFill>
                  <a:ea typeface="楷体_GB2312" pitchFamily="49" charset="-122"/>
                </a:rPr>
                <a:t>1</a:t>
              </a:r>
              <a:endParaRPr lang="en-US" altLang="zh-CN" b="1">
                <a:solidFill>
                  <a:srgbClr val="000000"/>
                </a:solidFill>
                <a:ea typeface="楷体_GB2312" pitchFamily="49" charset="-122"/>
              </a:endParaRPr>
            </a:p>
          </p:txBody>
        </p:sp>
        <p:sp>
          <p:nvSpPr>
            <p:cNvPr id="12341" name="Rectangle 58"/>
            <p:cNvSpPr>
              <a:spLocks noChangeArrowheads="1"/>
            </p:cNvSpPr>
            <p:nvPr/>
          </p:nvSpPr>
          <p:spPr bwMode="auto">
            <a:xfrm>
              <a:off x="895" y="1722"/>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２</a:t>
              </a:r>
              <a:endParaRPr lang="zh-CN" altLang="en-US" b="1">
                <a:solidFill>
                  <a:srgbClr val="000000"/>
                </a:solidFill>
                <a:ea typeface="楷体_GB2312" pitchFamily="49" charset="-122"/>
              </a:endParaRPr>
            </a:p>
          </p:txBody>
        </p:sp>
        <p:sp>
          <p:nvSpPr>
            <p:cNvPr id="12342" name="Rectangle 59"/>
            <p:cNvSpPr>
              <a:spLocks noChangeArrowheads="1"/>
            </p:cNvSpPr>
            <p:nvPr/>
          </p:nvSpPr>
          <p:spPr bwMode="auto">
            <a:xfrm>
              <a:off x="1302" y="1230"/>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３</a:t>
              </a:r>
              <a:endParaRPr lang="zh-CN" altLang="en-US" b="1">
                <a:solidFill>
                  <a:srgbClr val="000000"/>
                </a:solidFill>
                <a:ea typeface="楷体_GB2312" pitchFamily="49" charset="-122"/>
              </a:endParaRPr>
            </a:p>
          </p:txBody>
        </p:sp>
        <p:sp>
          <p:nvSpPr>
            <p:cNvPr id="12343" name="Rectangle 60"/>
            <p:cNvSpPr>
              <a:spLocks noChangeArrowheads="1"/>
            </p:cNvSpPr>
            <p:nvPr/>
          </p:nvSpPr>
          <p:spPr bwMode="auto">
            <a:xfrm>
              <a:off x="1571" y="1655"/>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６</a:t>
              </a:r>
              <a:endParaRPr lang="zh-CN" altLang="en-US" b="1">
                <a:solidFill>
                  <a:srgbClr val="000000"/>
                </a:solidFill>
                <a:ea typeface="楷体_GB2312" pitchFamily="49" charset="-122"/>
              </a:endParaRPr>
            </a:p>
          </p:txBody>
        </p:sp>
        <p:sp>
          <p:nvSpPr>
            <p:cNvPr id="12344" name="Rectangle 61"/>
            <p:cNvSpPr>
              <a:spLocks noChangeArrowheads="1"/>
            </p:cNvSpPr>
            <p:nvPr/>
          </p:nvSpPr>
          <p:spPr bwMode="auto">
            <a:xfrm>
              <a:off x="1671" y="807"/>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５</a:t>
              </a:r>
              <a:endParaRPr lang="zh-CN" altLang="en-US" b="1">
                <a:solidFill>
                  <a:srgbClr val="000000"/>
                </a:solidFill>
                <a:ea typeface="楷体_GB2312" pitchFamily="49" charset="-122"/>
              </a:endParaRPr>
            </a:p>
          </p:txBody>
        </p:sp>
        <p:sp>
          <p:nvSpPr>
            <p:cNvPr id="12345" name="Rectangle 62"/>
            <p:cNvSpPr>
              <a:spLocks noChangeArrowheads="1"/>
            </p:cNvSpPr>
            <p:nvPr/>
          </p:nvSpPr>
          <p:spPr bwMode="auto">
            <a:xfrm>
              <a:off x="728" y="860"/>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４</a:t>
              </a:r>
              <a:endParaRPr lang="zh-CN" altLang="en-US" b="1">
                <a:solidFill>
                  <a:srgbClr val="000000"/>
                </a:solidFill>
                <a:ea typeface="楷体_GB2312" pitchFamily="49" charset="-122"/>
              </a:endParaRPr>
            </a:p>
          </p:txBody>
        </p:sp>
        <p:sp>
          <p:nvSpPr>
            <p:cNvPr id="12346" name="Freeform 63"/>
            <p:cNvSpPr>
              <a:spLocks/>
            </p:cNvSpPr>
            <p:nvPr/>
          </p:nvSpPr>
          <p:spPr bwMode="auto">
            <a:xfrm>
              <a:off x="647" y="625"/>
              <a:ext cx="1351" cy="676"/>
            </a:xfrm>
            <a:custGeom>
              <a:avLst/>
              <a:gdLst>
                <a:gd name="T0" fmla="*/ 1351 w 1351"/>
                <a:gd name="T1" fmla="*/ 676 h 676"/>
                <a:gd name="T2" fmla="*/ 677 w 1351"/>
                <a:gd name="T3" fmla="*/ 0 h 676"/>
                <a:gd name="T4" fmla="*/ 0 w 1351"/>
                <a:gd name="T5" fmla="*/ 676 h 676"/>
                <a:gd name="T6" fmla="*/ 0 60000 65536"/>
                <a:gd name="T7" fmla="*/ 0 60000 65536"/>
                <a:gd name="T8" fmla="*/ 0 60000 65536"/>
                <a:gd name="T9" fmla="*/ 0 w 1351"/>
                <a:gd name="T10" fmla="*/ 0 h 676"/>
                <a:gd name="T11" fmla="*/ 1351 w 1351"/>
                <a:gd name="T12" fmla="*/ 676 h 676"/>
              </a:gdLst>
              <a:ahLst/>
              <a:cxnLst>
                <a:cxn ang="T6">
                  <a:pos x="T0" y="T1"/>
                </a:cxn>
                <a:cxn ang="T7">
                  <a:pos x="T2" y="T3"/>
                </a:cxn>
                <a:cxn ang="T8">
                  <a:pos x="T4" y="T5"/>
                </a:cxn>
              </a:cxnLst>
              <a:rect l="T9" t="T10" r="T11" b="T12"/>
              <a:pathLst>
                <a:path w="1351" h="676">
                  <a:moveTo>
                    <a:pt x="1351" y="676"/>
                  </a:moveTo>
                  <a:lnTo>
                    <a:pt x="677" y="0"/>
                  </a:lnTo>
                  <a:lnTo>
                    <a:pt x="0" y="676"/>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12347" name="Line 64"/>
            <p:cNvSpPr>
              <a:spLocks noChangeShapeType="1"/>
            </p:cNvSpPr>
            <p:nvPr/>
          </p:nvSpPr>
          <p:spPr bwMode="auto">
            <a:xfrm flipH="1">
              <a:off x="1324" y="1301"/>
              <a:ext cx="674" cy="6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3" name="Text Box 9"/>
          <p:cNvSpPr txBox="1">
            <a:spLocks noChangeArrowheads="1"/>
          </p:cNvSpPr>
          <p:nvPr/>
        </p:nvSpPr>
        <p:spPr bwMode="auto">
          <a:xfrm>
            <a:off x="2895600" y="6477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选 </a:t>
            </a:r>
            <a:r>
              <a:rPr lang="en-US" altLang="zh-CN" b="1">
                <a:solidFill>
                  <a:srgbClr val="000000"/>
                </a:solidFill>
                <a:ea typeface="楷体_GB2312" pitchFamily="49" charset="-122"/>
              </a:rPr>
              <a:t>4</a:t>
            </a:r>
            <a:r>
              <a:rPr lang="zh-CN" altLang="en-US" b="1">
                <a:solidFill>
                  <a:srgbClr val="000000"/>
                </a:solidFill>
                <a:ea typeface="楷体_GB2312" pitchFamily="49" charset="-122"/>
              </a:rPr>
              <a:t>、</a:t>
            </a:r>
            <a:r>
              <a:rPr lang="en-US" altLang="zh-CN" b="1">
                <a:solidFill>
                  <a:srgbClr val="000000"/>
                </a:solidFill>
                <a:ea typeface="楷体_GB2312" pitchFamily="49" charset="-122"/>
              </a:rPr>
              <a:t>5</a:t>
            </a:r>
            <a:r>
              <a:rPr lang="zh-CN" altLang="en-US" b="1">
                <a:solidFill>
                  <a:srgbClr val="000000"/>
                </a:solidFill>
                <a:ea typeface="楷体_GB2312" pitchFamily="49" charset="-122"/>
              </a:rPr>
              <a:t>、</a:t>
            </a:r>
            <a:r>
              <a:rPr lang="en-US" altLang="zh-CN" b="1">
                <a:solidFill>
                  <a:srgbClr val="000000"/>
                </a:solidFill>
                <a:ea typeface="楷体_GB2312" pitchFamily="49" charset="-122"/>
              </a:rPr>
              <a:t>6</a:t>
            </a:r>
            <a:r>
              <a:rPr lang="zh-CN" altLang="en-US" b="1">
                <a:solidFill>
                  <a:srgbClr val="000000"/>
                </a:solidFill>
                <a:ea typeface="楷体_GB2312" pitchFamily="49" charset="-122"/>
              </a:rPr>
              <a:t>为树，连支顺序为</a:t>
            </a:r>
            <a:r>
              <a:rPr lang="en-US" altLang="zh-CN" b="1">
                <a:solidFill>
                  <a:srgbClr val="000000"/>
                </a:solidFill>
                <a:ea typeface="楷体_GB2312" pitchFamily="49" charset="-122"/>
              </a:rPr>
              <a:t>1</a:t>
            </a:r>
            <a:r>
              <a:rPr lang="zh-CN" altLang="en-US" b="1">
                <a:solidFill>
                  <a:srgbClr val="000000"/>
                </a:solidFill>
                <a:ea typeface="楷体_GB2312" pitchFamily="49" charset="-122"/>
              </a:rPr>
              <a:t>、</a:t>
            </a:r>
            <a:r>
              <a:rPr lang="en-US" altLang="zh-CN" b="1">
                <a:solidFill>
                  <a:srgbClr val="000000"/>
                </a:solidFill>
                <a:ea typeface="楷体_GB2312" pitchFamily="49" charset="-122"/>
              </a:rPr>
              <a:t>2</a:t>
            </a:r>
            <a:r>
              <a:rPr lang="zh-CN" altLang="en-US" b="1">
                <a:solidFill>
                  <a:srgbClr val="000000"/>
                </a:solidFill>
                <a:ea typeface="楷体_GB2312" pitchFamily="49" charset="-122"/>
              </a:rPr>
              <a:t>、</a:t>
            </a:r>
            <a:r>
              <a:rPr lang="en-US" altLang="zh-CN" b="1">
                <a:solidFill>
                  <a:srgbClr val="000000"/>
                </a:solidFill>
                <a:ea typeface="楷体_GB2312" pitchFamily="49" charset="-122"/>
              </a:rPr>
              <a:t>3</a:t>
            </a:r>
            <a:r>
              <a:rPr lang="zh-CN" altLang="en-US" b="1">
                <a:solidFill>
                  <a:srgbClr val="000000"/>
                </a:solidFill>
                <a:ea typeface="楷体_GB2312" pitchFamily="49" charset="-122"/>
              </a:rPr>
              <a:t>。</a:t>
            </a:r>
          </a:p>
        </p:txBody>
      </p:sp>
      <p:sp>
        <p:nvSpPr>
          <p:cNvPr id="16396" name="Text Box 12"/>
          <p:cNvSpPr txBox="1">
            <a:spLocks noChangeArrowheads="1"/>
          </p:cNvSpPr>
          <p:nvPr/>
        </p:nvSpPr>
        <p:spPr bwMode="auto">
          <a:xfrm>
            <a:off x="4068763" y="1787525"/>
            <a:ext cx="36195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000000"/>
                </a:solidFill>
                <a:ea typeface="楷体_GB2312" pitchFamily="49" charset="-122"/>
              </a:rPr>
              <a:t>1</a:t>
            </a:r>
          </a:p>
          <a:p>
            <a:pPr eaLnBrk="1" hangingPunct="1"/>
            <a:r>
              <a:rPr lang="en-US" altLang="zh-CN" sz="2800" b="1">
                <a:solidFill>
                  <a:srgbClr val="000000"/>
                </a:solidFill>
                <a:ea typeface="楷体_GB2312" pitchFamily="49" charset="-122"/>
              </a:rPr>
              <a:t>2</a:t>
            </a:r>
          </a:p>
          <a:p>
            <a:pPr eaLnBrk="1" hangingPunct="1"/>
            <a:r>
              <a:rPr lang="en-US" altLang="zh-CN" sz="2800" b="1">
                <a:solidFill>
                  <a:srgbClr val="000000"/>
                </a:solidFill>
                <a:ea typeface="楷体_GB2312" pitchFamily="49" charset="-122"/>
              </a:rPr>
              <a:t>3</a:t>
            </a:r>
          </a:p>
          <a:p>
            <a:pPr eaLnBrk="1" hangingPunct="1"/>
            <a:endParaRPr lang="en-US" altLang="zh-CN" b="1">
              <a:solidFill>
                <a:srgbClr val="000000"/>
              </a:solidFill>
              <a:ea typeface="楷体_GB2312" pitchFamily="49" charset="-122"/>
            </a:endParaRPr>
          </a:p>
        </p:txBody>
      </p:sp>
      <p:grpSp>
        <p:nvGrpSpPr>
          <p:cNvPr id="3" name="Group 22"/>
          <p:cNvGrpSpPr>
            <a:grpSpLocks/>
          </p:cNvGrpSpPr>
          <p:nvPr/>
        </p:nvGrpSpPr>
        <p:grpSpPr bwMode="auto">
          <a:xfrm>
            <a:off x="3481388" y="1330325"/>
            <a:ext cx="4305300" cy="1914525"/>
            <a:chOff x="2232" y="1611"/>
            <a:chExt cx="2712" cy="1206"/>
          </a:xfrm>
        </p:grpSpPr>
        <p:sp>
          <p:nvSpPr>
            <p:cNvPr id="12314" name="Text Box 11"/>
            <p:cNvSpPr txBox="1">
              <a:spLocks noChangeArrowheads="1"/>
            </p:cNvSpPr>
            <p:nvPr/>
          </p:nvSpPr>
          <p:spPr bwMode="auto">
            <a:xfrm>
              <a:off x="2232" y="2219"/>
              <a:ext cx="4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000000"/>
                  </a:solidFill>
                  <a:ea typeface="楷体_GB2312" pitchFamily="49" charset="-122"/>
                </a:rPr>
                <a:t>B </a:t>
              </a:r>
              <a:r>
                <a:rPr lang="en-US" altLang="zh-CN" b="1">
                  <a:solidFill>
                    <a:srgbClr val="000000"/>
                  </a:solidFill>
                  <a:ea typeface="楷体_GB2312" pitchFamily="49" charset="-122"/>
                </a:rPr>
                <a:t>=</a:t>
              </a:r>
            </a:p>
          </p:txBody>
        </p:sp>
        <p:sp>
          <p:nvSpPr>
            <p:cNvPr id="12315" name="AutoShape 13"/>
            <p:cNvSpPr>
              <a:spLocks/>
            </p:cNvSpPr>
            <p:nvPr/>
          </p:nvSpPr>
          <p:spPr bwMode="auto">
            <a:xfrm>
              <a:off x="2818" y="1980"/>
              <a:ext cx="100" cy="837"/>
            </a:xfrm>
            <a:prstGeom prst="leftBracket">
              <a:avLst>
                <a:gd name="adj" fmla="val 69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12316" name="Text Box 14"/>
            <p:cNvSpPr txBox="1">
              <a:spLocks noChangeArrowheads="1"/>
            </p:cNvSpPr>
            <p:nvPr/>
          </p:nvSpPr>
          <p:spPr bwMode="auto">
            <a:xfrm>
              <a:off x="2918" y="1653"/>
              <a:ext cx="1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000000"/>
                  </a:solidFill>
                  <a:ea typeface="楷体_GB2312" pitchFamily="49" charset="-122"/>
                </a:rPr>
                <a:t>4    5    6    1    2    3 </a:t>
              </a:r>
            </a:p>
          </p:txBody>
        </p:sp>
        <p:sp>
          <p:nvSpPr>
            <p:cNvPr id="12317" name="AutoShape 15"/>
            <p:cNvSpPr>
              <a:spLocks/>
            </p:cNvSpPr>
            <p:nvPr/>
          </p:nvSpPr>
          <p:spPr bwMode="auto">
            <a:xfrm>
              <a:off x="4882" y="1931"/>
              <a:ext cx="62" cy="789"/>
            </a:xfrm>
            <a:prstGeom prst="rightBracket">
              <a:avLst>
                <a:gd name="adj" fmla="val 10604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12318" name="Line 16"/>
            <p:cNvSpPr>
              <a:spLocks noChangeShapeType="1"/>
            </p:cNvSpPr>
            <p:nvPr/>
          </p:nvSpPr>
          <p:spPr bwMode="auto">
            <a:xfrm>
              <a:off x="2602" y="1653"/>
              <a:ext cx="316" cy="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9" name="Text Box 17"/>
            <p:cNvSpPr txBox="1">
              <a:spLocks noChangeArrowheads="1"/>
            </p:cNvSpPr>
            <p:nvPr/>
          </p:nvSpPr>
          <p:spPr bwMode="auto">
            <a:xfrm>
              <a:off x="2695" y="1611"/>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支</a:t>
              </a:r>
            </a:p>
          </p:txBody>
        </p:sp>
        <p:sp>
          <p:nvSpPr>
            <p:cNvPr id="12320" name="Text Box 18"/>
            <p:cNvSpPr txBox="1">
              <a:spLocks noChangeArrowheads="1"/>
            </p:cNvSpPr>
            <p:nvPr/>
          </p:nvSpPr>
          <p:spPr bwMode="auto">
            <a:xfrm>
              <a:off x="2506" y="1714"/>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回</a:t>
              </a:r>
            </a:p>
          </p:txBody>
        </p:sp>
      </p:grpSp>
      <p:sp>
        <p:nvSpPr>
          <p:cNvPr id="16403" name="Text Box 19"/>
          <p:cNvSpPr txBox="1">
            <a:spLocks noChangeArrowheads="1"/>
          </p:cNvSpPr>
          <p:nvPr/>
        </p:nvSpPr>
        <p:spPr bwMode="auto">
          <a:xfrm>
            <a:off x="4613275" y="1838325"/>
            <a:ext cx="302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1    -1     0     1     0     0</a:t>
            </a:r>
          </a:p>
        </p:txBody>
      </p:sp>
      <p:sp>
        <p:nvSpPr>
          <p:cNvPr id="16404" name="Text Box 20"/>
          <p:cNvSpPr txBox="1">
            <a:spLocks noChangeArrowheads="1"/>
          </p:cNvSpPr>
          <p:nvPr/>
        </p:nvSpPr>
        <p:spPr bwMode="auto">
          <a:xfrm>
            <a:off x="4506913" y="2295525"/>
            <a:ext cx="310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 1    -1     1     0     1     0</a:t>
            </a:r>
          </a:p>
        </p:txBody>
      </p:sp>
      <p:sp>
        <p:nvSpPr>
          <p:cNvPr id="16412" name="Text Box 28"/>
          <p:cNvSpPr txBox="1">
            <a:spLocks noChangeArrowheads="1"/>
          </p:cNvSpPr>
          <p:nvPr/>
        </p:nvSpPr>
        <p:spPr bwMode="auto">
          <a:xfrm>
            <a:off x="3916363" y="3609975"/>
            <a:ext cx="157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 [ B</a:t>
            </a:r>
            <a:r>
              <a:rPr lang="en-US" altLang="zh-CN" b="1" i="1" baseline="-25000">
                <a:solidFill>
                  <a:srgbClr val="000000"/>
                </a:solidFill>
                <a:ea typeface="楷体_GB2312" pitchFamily="49" charset="-122"/>
              </a:rPr>
              <a:t>t</a:t>
            </a:r>
            <a:r>
              <a:rPr lang="en-US" altLang="zh-CN" b="1" baseline="-25000">
                <a:solidFill>
                  <a:srgbClr val="000000"/>
                </a:solidFill>
                <a:ea typeface="楷体_GB2312" pitchFamily="49" charset="-122"/>
              </a:rPr>
              <a:t> </a:t>
            </a:r>
            <a:r>
              <a:rPr lang="en-US" altLang="zh-CN" b="1">
                <a:solidFill>
                  <a:srgbClr val="000000"/>
                </a:solidFill>
                <a:ea typeface="楷体_GB2312" pitchFamily="49" charset="-122"/>
              </a:rPr>
              <a:t> 1 ]</a:t>
            </a:r>
          </a:p>
        </p:txBody>
      </p:sp>
      <p:graphicFrame>
        <p:nvGraphicFramePr>
          <p:cNvPr id="16415" name="Object 4"/>
          <p:cNvGraphicFramePr>
            <a:graphicFrameLocks noChangeAspect="1"/>
          </p:cNvGraphicFramePr>
          <p:nvPr/>
        </p:nvGraphicFramePr>
        <p:xfrm>
          <a:off x="3252788" y="5256213"/>
          <a:ext cx="2857500" cy="481012"/>
        </p:xfrm>
        <a:graphic>
          <a:graphicData uri="http://schemas.openxmlformats.org/presentationml/2006/ole">
            <mc:AlternateContent xmlns:mc="http://schemas.openxmlformats.org/markup-compatibility/2006">
              <mc:Choice xmlns:v="urn:schemas-microsoft-com:vml" Requires="v">
                <p:oleObj spid="_x0000_s12353" name="公式" r:id="rId3" imgW="2857320" imgH="482400" progId="Equation.3">
                  <p:embed/>
                </p:oleObj>
              </mc:Choice>
              <mc:Fallback>
                <p:oleObj name="公式" r:id="rId3" imgW="285732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788" y="5256213"/>
                        <a:ext cx="2857500" cy="48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299" name="Text Box 36"/>
          <p:cNvSpPr txBox="1">
            <a:spLocks noChangeArrowheads="1"/>
          </p:cNvSpPr>
          <p:nvPr/>
        </p:nvSpPr>
        <p:spPr bwMode="auto">
          <a:xfrm>
            <a:off x="4141788" y="47037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b="1" baseline="-25000">
              <a:solidFill>
                <a:srgbClr val="000000"/>
              </a:solidFill>
              <a:ea typeface="楷体_GB2312" pitchFamily="49" charset="-122"/>
            </a:endParaRPr>
          </a:p>
        </p:txBody>
      </p:sp>
      <p:graphicFrame>
        <p:nvGraphicFramePr>
          <p:cNvPr id="16454" name="Object 5"/>
          <p:cNvGraphicFramePr>
            <a:graphicFrameLocks noChangeAspect="1"/>
          </p:cNvGraphicFramePr>
          <p:nvPr/>
        </p:nvGraphicFramePr>
        <p:xfrm>
          <a:off x="3208338" y="4271963"/>
          <a:ext cx="3479800" cy="901700"/>
        </p:xfrm>
        <a:graphic>
          <a:graphicData uri="http://schemas.openxmlformats.org/presentationml/2006/ole">
            <mc:AlternateContent xmlns:mc="http://schemas.openxmlformats.org/markup-compatibility/2006">
              <mc:Choice xmlns:v="urn:schemas-microsoft-com:vml" Requires="v">
                <p:oleObj spid="_x0000_s12354" name="Equation" r:id="rId5" imgW="3479760" imgH="901440" progId="Equation.DSMT4">
                  <p:embed/>
                </p:oleObj>
              </mc:Choice>
              <mc:Fallback>
                <p:oleObj name="Equation" r:id="rId5" imgW="3479760" imgH="9014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8338" y="4271963"/>
                        <a:ext cx="34798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6456" name="Rectangle 72"/>
          <p:cNvSpPr>
            <a:spLocks noChangeArrowheads="1"/>
          </p:cNvSpPr>
          <p:nvPr/>
        </p:nvSpPr>
        <p:spPr bwMode="auto">
          <a:xfrm>
            <a:off x="4537075" y="2665413"/>
            <a:ext cx="310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ea typeface="楷体_GB2312" pitchFamily="49" charset="-122"/>
              </a:rPr>
              <a:t> 0    1     -1     0     0     1</a:t>
            </a:r>
          </a:p>
        </p:txBody>
      </p:sp>
      <p:grpSp>
        <p:nvGrpSpPr>
          <p:cNvPr id="4" name="Group 90"/>
          <p:cNvGrpSpPr>
            <a:grpSpLocks/>
          </p:cNvGrpSpPr>
          <p:nvPr/>
        </p:nvGrpSpPr>
        <p:grpSpPr bwMode="auto">
          <a:xfrm>
            <a:off x="4689475" y="3122613"/>
            <a:ext cx="1131888" cy="482600"/>
            <a:chOff x="3120" y="1924"/>
            <a:chExt cx="713" cy="304"/>
          </a:xfrm>
        </p:grpSpPr>
        <p:sp>
          <p:nvSpPr>
            <p:cNvPr id="12310" name="Line 78"/>
            <p:cNvSpPr>
              <a:spLocks noChangeShapeType="1"/>
            </p:cNvSpPr>
            <p:nvPr/>
          </p:nvSpPr>
          <p:spPr bwMode="auto">
            <a:xfrm>
              <a:off x="3120" y="1979"/>
              <a:ext cx="7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79"/>
            <p:cNvSpPr>
              <a:spLocks noChangeShapeType="1"/>
            </p:cNvSpPr>
            <p:nvPr/>
          </p:nvSpPr>
          <p:spPr bwMode="auto">
            <a:xfrm flipV="1">
              <a:off x="3120" y="1924"/>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80"/>
            <p:cNvSpPr>
              <a:spLocks noChangeShapeType="1"/>
            </p:cNvSpPr>
            <p:nvPr/>
          </p:nvSpPr>
          <p:spPr bwMode="auto">
            <a:xfrm flipV="1">
              <a:off x="3833" y="1924"/>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Text Box 81"/>
            <p:cNvSpPr txBox="1">
              <a:spLocks noChangeArrowheads="1"/>
            </p:cNvSpPr>
            <p:nvPr/>
          </p:nvSpPr>
          <p:spPr bwMode="auto">
            <a:xfrm>
              <a:off x="3398" y="1940"/>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ea typeface="楷体_GB2312" pitchFamily="49" charset="-122"/>
                </a:rPr>
                <a:t>B</a:t>
              </a:r>
              <a:r>
                <a:rPr lang="en-US" altLang="zh-CN" b="1" i="1" baseline="-25000">
                  <a:solidFill>
                    <a:srgbClr val="0000FF"/>
                  </a:solidFill>
                  <a:ea typeface="楷体_GB2312" pitchFamily="49" charset="-122"/>
                </a:rPr>
                <a:t>t</a:t>
              </a:r>
              <a:endParaRPr lang="en-US" altLang="zh-CN" b="1">
                <a:solidFill>
                  <a:srgbClr val="0000FF"/>
                </a:solidFill>
                <a:ea typeface="楷体_GB2312" pitchFamily="49" charset="-122"/>
              </a:endParaRPr>
            </a:p>
          </p:txBody>
        </p:sp>
      </p:grpSp>
      <p:grpSp>
        <p:nvGrpSpPr>
          <p:cNvPr id="5" name="Group 91"/>
          <p:cNvGrpSpPr>
            <a:grpSpLocks/>
          </p:cNvGrpSpPr>
          <p:nvPr/>
        </p:nvGrpSpPr>
        <p:grpSpPr bwMode="auto">
          <a:xfrm>
            <a:off x="6470650" y="3122613"/>
            <a:ext cx="1131888" cy="482600"/>
            <a:chOff x="4090" y="1797"/>
            <a:chExt cx="713" cy="304"/>
          </a:xfrm>
        </p:grpSpPr>
        <p:sp>
          <p:nvSpPr>
            <p:cNvPr id="12306" name="Line 86"/>
            <p:cNvSpPr>
              <a:spLocks noChangeShapeType="1"/>
            </p:cNvSpPr>
            <p:nvPr/>
          </p:nvSpPr>
          <p:spPr bwMode="auto">
            <a:xfrm>
              <a:off x="4090" y="1852"/>
              <a:ext cx="7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7" name="Line 87"/>
            <p:cNvSpPr>
              <a:spLocks noChangeShapeType="1"/>
            </p:cNvSpPr>
            <p:nvPr/>
          </p:nvSpPr>
          <p:spPr bwMode="auto">
            <a:xfrm flipV="1">
              <a:off x="4090"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Line 88"/>
            <p:cNvSpPr>
              <a:spLocks noChangeShapeType="1"/>
            </p:cNvSpPr>
            <p:nvPr/>
          </p:nvSpPr>
          <p:spPr bwMode="auto">
            <a:xfrm flipV="1">
              <a:off x="4803"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Text Box 89"/>
            <p:cNvSpPr txBox="1">
              <a:spLocks noChangeArrowheads="1"/>
            </p:cNvSpPr>
            <p:nvPr/>
          </p:nvSpPr>
          <p:spPr bwMode="auto">
            <a:xfrm>
              <a:off x="4368" y="1813"/>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ea typeface="楷体_GB2312" pitchFamily="49" charset="-122"/>
                </a:rPr>
                <a:t>B</a:t>
              </a:r>
              <a:r>
                <a:rPr lang="en-US" altLang="zh-CN" b="1" i="1" baseline="-25000">
                  <a:solidFill>
                    <a:srgbClr val="0000FF"/>
                  </a:solidFill>
                  <a:ea typeface="楷体_GB2312" pitchFamily="49" charset="-122"/>
                </a:rPr>
                <a:t>l</a:t>
              </a:r>
              <a:endParaRPr lang="en-US" altLang="zh-CN" b="1">
                <a:solidFill>
                  <a:srgbClr val="0000FF"/>
                </a:solidFill>
                <a:ea typeface="楷体_GB2312" pitchFamily="49" charset="-122"/>
              </a:endParaRPr>
            </a:p>
          </p:txBody>
        </p:sp>
      </p:grpSp>
      <p:sp>
        <p:nvSpPr>
          <p:cNvPr id="16476" name="Text Box 92"/>
          <p:cNvSpPr txBox="1">
            <a:spLocks noChangeArrowheads="1"/>
          </p:cNvSpPr>
          <p:nvPr/>
        </p:nvSpPr>
        <p:spPr bwMode="auto">
          <a:xfrm>
            <a:off x="2587625" y="6178550"/>
            <a:ext cx="383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矩阵形式的</a:t>
            </a:r>
            <a:r>
              <a:rPr lang="en-US" altLang="zh-CN" b="1">
                <a:solidFill>
                  <a:srgbClr val="000000"/>
                </a:solidFill>
                <a:ea typeface="楷体_GB2312" pitchFamily="49" charset="-122"/>
              </a:rPr>
              <a:t>KVL</a:t>
            </a:r>
            <a:r>
              <a:rPr lang="zh-CN" altLang="en-US" b="1">
                <a:solidFill>
                  <a:srgbClr val="000000"/>
                </a:solidFill>
                <a:ea typeface="楷体_GB2312" pitchFamily="49" charset="-122"/>
              </a:rPr>
              <a:t>：</a:t>
            </a:r>
            <a:r>
              <a:rPr lang="en-US" altLang="zh-CN" b="1">
                <a:solidFill>
                  <a:srgbClr val="000000"/>
                </a:solidFill>
                <a:ea typeface="楷体_GB2312" pitchFamily="49" charset="-122"/>
              </a:rPr>
              <a:t>B</a:t>
            </a:r>
            <a:r>
              <a:rPr lang="en-US" altLang="zh-CN">
                <a:solidFill>
                  <a:srgbClr val="000000"/>
                </a:solidFill>
                <a:ea typeface="楷体_GB2312" pitchFamily="49" charset="-122"/>
              </a:rPr>
              <a:t> </a:t>
            </a:r>
            <a:r>
              <a:rPr lang="en-US" altLang="zh-CN" b="1">
                <a:solidFill>
                  <a:srgbClr val="000000"/>
                </a:solidFill>
                <a:ea typeface="楷体_GB2312" pitchFamily="49" charset="-122"/>
              </a:rPr>
              <a:t>U</a:t>
            </a:r>
            <a:r>
              <a:rPr lang="en-US" altLang="zh-CN" b="1" baseline="-25000">
                <a:solidFill>
                  <a:srgbClr val="000000"/>
                </a:solidFill>
                <a:ea typeface="楷体_GB2312" pitchFamily="49" charset="-122"/>
              </a:rPr>
              <a:t>b</a:t>
            </a:r>
            <a:r>
              <a:rPr lang="zh-CN" altLang="en-US" b="1">
                <a:solidFill>
                  <a:srgbClr val="000000"/>
                </a:solidFill>
                <a:ea typeface="楷体_GB2312" pitchFamily="49" charset="-122"/>
              </a:rPr>
              <a:t>＝</a:t>
            </a:r>
            <a:r>
              <a:rPr lang="en-US" altLang="zh-CN" b="1">
                <a:solidFill>
                  <a:srgbClr val="000000"/>
                </a:solidFill>
                <a:ea typeface="楷体_GB2312" pitchFamily="49" charset="-122"/>
              </a:rPr>
              <a:t>0 </a:t>
            </a:r>
          </a:p>
        </p:txBody>
      </p:sp>
      <p:sp>
        <p:nvSpPr>
          <p:cNvPr id="16477" name="Text Box 93"/>
          <p:cNvSpPr txBox="1">
            <a:spLocks noChangeArrowheads="1"/>
          </p:cNvSpPr>
          <p:nvPr/>
        </p:nvSpPr>
        <p:spPr bwMode="auto">
          <a:xfrm>
            <a:off x="2082800" y="4324350"/>
            <a:ext cx="120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设</a:t>
            </a:r>
            <a:r>
              <a:rPr lang="en-US" altLang="zh-CN" b="1">
                <a:solidFill>
                  <a:srgbClr val="000000"/>
                </a:solidFill>
                <a:ea typeface="楷体_GB2312" pitchFamily="49" charset="-122"/>
              </a:rPr>
              <a:t>U</a:t>
            </a:r>
            <a:r>
              <a:rPr lang="en-US" altLang="zh-CN" b="1" baseline="-25000">
                <a:solidFill>
                  <a:srgbClr val="000000"/>
                </a:solidFill>
                <a:ea typeface="楷体_GB2312" pitchFamily="49" charset="-122"/>
              </a:rPr>
              <a:t>b</a:t>
            </a:r>
            <a:r>
              <a:rPr lang="zh-CN" altLang="en-US" b="1">
                <a:solidFill>
                  <a:srgbClr val="000000"/>
                </a:solidFill>
                <a:ea typeface="楷体_GB2312" pitchFamily="49" charset="-122"/>
              </a:rPr>
              <a:t>＝ </a:t>
            </a:r>
            <a:endParaRPr lang="zh-CN" altLang="en-US">
              <a:solidFill>
                <a:srgbClr val="000000"/>
              </a:solidFill>
              <a:ea typeface="楷体_GB2312" pitchFamily="49" charset="-122"/>
            </a:endParaRPr>
          </a:p>
        </p:txBody>
      </p:sp>
      <p:sp>
        <p:nvSpPr>
          <p:cNvPr id="16478" name="Text Box 94"/>
          <p:cNvSpPr txBox="1">
            <a:spLocks noChangeArrowheads="1"/>
          </p:cNvSpPr>
          <p:nvPr/>
        </p:nvSpPr>
        <p:spPr bwMode="auto">
          <a:xfrm>
            <a:off x="2108200" y="527685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设</a:t>
            </a:r>
            <a:r>
              <a:rPr lang="en-US" altLang="zh-CN" b="1">
                <a:solidFill>
                  <a:srgbClr val="000000"/>
                </a:solidFill>
                <a:ea typeface="楷体_GB2312" pitchFamily="49" charset="-122"/>
              </a:rPr>
              <a:t>I</a:t>
            </a:r>
            <a:r>
              <a:rPr lang="en-US" altLang="zh-CN" b="1" baseline="-25000">
                <a:solidFill>
                  <a:srgbClr val="000000"/>
                </a:solidFill>
                <a:ea typeface="楷体_GB2312" pitchFamily="49" charset="-122"/>
              </a:rPr>
              <a:t>b</a:t>
            </a:r>
            <a:r>
              <a:rPr lang="zh-CN" altLang="en-US" b="1">
                <a:solidFill>
                  <a:srgbClr val="000000"/>
                </a:solidFill>
                <a:ea typeface="楷体_GB2312" pitchFamily="49" charset="-122"/>
              </a:rPr>
              <a:t>＝ </a:t>
            </a:r>
            <a:endParaRPr lang="zh-CN" altLang="en-US">
              <a:solidFill>
                <a:srgbClr val="000000"/>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wipe(left)">
                                      <p:cBhvr>
                                        <p:cTn id="7" dur="500"/>
                                        <p:tgtEl>
                                          <p:spTgt spid="163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6396"/>
                                        </p:tgtEl>
                                        <p:attrNameLst>
                                          <p:attrName>style.visibility</p:attrName>
                                        </p:attrNameLst>
                                      </p:cBhvr>
                                      <p:to>
                                        <p:strVal val="visible"/>
                                      </p:to>
                                    </p:set>
                                    <p:animEffect transition="in" filter="wipe(left)">
                                      <p:cBhvr>
                                        <p:cTn id="16" dur="500"/>
                                        <p:tgtEl>
                                          <p:spTgt spid="163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403"/>
                                        </p:tgtEl>
                                        <p:attrNameLst>
                                          <p:attrName>style.visibility</p:attrName>
                                        </p:attrNameLst>
                                      </p:cBhvr>
                                      <p:to>
                                        <p:strVal val="visible"/>
                                      </p:to>
                                    </p:set>
                                    <p:animEffect transition="in" filter="wipe(left)">
                                      <p:cBhvr>
                                        <p:cTn id="21" dur="500"/>
                                        <p:tgtEl>
                                          <p:spTgt spid="1640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404"/>
                                        </p:tgtEl>
                                        <p:attrNameLst>
                                          <p:attrName>style.visibility</p:attrName>
                                        </p:attrNameLst>
                                      </p:cBhvr>
                                      <p:to>
                                        <p:strVal val="visible"/>
                                      </p:to>
                                    </p:set>
                                    <p:animEffect transition="in" filter="wipe(left)">
                                      <p:cBhvr>
                                        <p:cTn id="26" dur="500"/>
                                        <p:tgtEl>
                                          <p:spTgt spid="164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456"/>
                                        </p:tgtEl>
                                        <p:attrNameLst>
                                          <p:attrName>style.visibility</p:attrName>
                                        </p:attrNameLst>
                                      </p:cBhvr>
                                      <p:to>
                                        <p:strVal val="visible"/>
                                      </p:to>
                                    </p:set>
                                    <p:animEffect transition="in" filter="wipe(left)">
                                      <p:cBhvr>
                                        <p:cTn id="31" dur="500"/>
                                        <p:tgtEl>
                                          <p:spTgt spid="1645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6412"/>
                                        </p:tgtEl>
                                        <p:attrNameLst>
                                          <p:attrName>style.visibility</p:attrName>
                                        </p:attrNameLst>
                                      </p:cBhvr>
                                      <p:to>
                                        <p:strVal val="visible"/>
                                      </p:to>
                                    </p:set>
                                    <p:animEffect transition="in" filter="wipe(left)">
                                      <p:cBhvr>
                                        <p:cTn id="46" dur="500"/>
                                        <p:tgtEl>
                                          <p:spTgt spid="164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477">
                                            <p:txEl>
                                              <p:pRg st="0" end="0"/>
                                            </p:txEl>
                                          </p:spTgt>
                                        </p:tgtEl>
                                        <p:attrNameLst>
                                          <p:attrName>style.visibility</p:attrName>
                                        </p:attrNameLst>
                                      </p:cBhvr>
                                      <p:to>
                                        <p:strVal val="visible"/>
                                      </p:to>
                                    </p:set>
                                    <p:animEffect transition="in" filter="wipe(left)">
                                      <p:cBhvr>
                                        <p:cTn id="51" dur="500"/>
                                        <p:tgtEl>
                                          <p:spTgt spid="16477">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6454"/>
                                        </p:tgtEl>
                                        <p:attrNameLst>
                                          <p:attrName>style.visibility</p:attrName>
                                        </p:attrNameLst>
                                      </p:cBhvr>
                                      <p:to>
                                        <p:strVal val="visible"/>
                                      </p:to>
                                    </p:set>
                                    <p:animEffect transition="in" filter="wipe(left)">
                                      <p:cBhvr>
                                        <p:cTn id="56" dur="500"/>
                                        <p:tgtEl>
                                          <p:spTgt spid="1645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478">
                                            <p:txEl>
                                              <p:pRg st="0" end="0"/>
                                            </p:txEl>
                                          </p:spTgt>
                                        </p:tgtEl>
                                        <p:attrNameLst>
                                          <p:attrName>style.visibility</p:attrName>
                                        </p:attrNameLst>
                                      </p:cBhvr>
                                      <p:to>
                                        <p:strVal val="visible"/>
                                      </p:to>
                                    </p:set>
                                    <p:animEffect transition="in" filter="wipe(left)">
                                      <p:cBhvr>
                                        <p:cTn id="61" dur="500"/>
                                        <p:tgtEl>
                                          <p:spTgt spid="16478">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6415"/>
                                        </p:tgtEl>
                                        <p:attrNameLst>
                                          <p:attrName>style.visibility</p:attrName>
                                        </p:attrNameLst>
                                      </p:cBhvr>
                                      <p:to>
                                        <p:strVal val="visible"/>
                                      </p:to>
                                    </p:set>
                                    <p:animEffect transition="in" filter="wipe(left)">
                                      <p:cBhvr>
                                        <p:cTn id="66" dur="500"/>
                                        <p:tgtEl>
                                          <p:spTgt spid="1641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6476">
                                            <p:txEl>
                                              <p:pRg st="0" end="0"/>
                                            </p:txEl>
                                          </p:spTgt>
                                        </p:tgtEl>
                                        <p:attrNameLst>
                                          <p:attrName>style.visibility</p:attrName>
                                        </p:attrNameLst>
                                      </p:cBhvr>
                                      <p:to>
                                        <p:strVal val="visible"/>
                                      </p:to>
                                    </p:set>
                                    <p:animEffect transition="in" filter="wipe(left)">
                                      <p:cBhvr>
                                        <p:cTn id="71" dur="500"/>
                                        <p:tgtEl>
                                          <p:spTgt spid="164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autoUpdateAnimBg="0"/>
      <p:bldP spid="16396" grpId="0" autoUpdateAnimBg="0"/>
      <p:bldP spid="16403" grpId="0" autoUpdateAnimBg="0"/>
      <p:bldP spid="16404" grpId="0" autoUpdateAnimBg="0"/>
      <p:bldP spid="16412" grpId="0" autoUpdateAnimBg="0"/>
      <p:bldP spid="16456" grpId="0" autoUpdateAnimBg="0"/>
      <p:bldP spid="16476" grpId="0" build="p" autoUpdateAnimBg="0"/>
      <p:bldP spid="16477" grpId="0" build="p" autoUpdateAnimBg="0"/>
      <p:bldP spid="1647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2803525" y="1449388"/>
          <a:ext cx="2794000" cy="2997200"/>
        </p:xfrm>
        <a:graphic>
          <a:graphicData uri="http://schemas.openxmlformats.org/presentationml/2006/ole">
            <mc:AlternateContent xmlns:mc="http://schemas.openxmlformats.org/markup-compatibility/2006">
              <mc:Choice xmlns:v="urn:schemas-microsoft-com:vml" Requires="v">
                <p:oleObj spid="_x0000_s13365" name="公式" r:id="rId3" imgW="2793960" imgH="2997000" progId="Equation.3">
                  <p:embed/>
                </p:oleObj>
              </mc:Choice>
              <mc:Fallback>
                <p:oleObj name="公式" r:id="rId3" imgW="2793960" imgH="2997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525" y="1449388"/>
                        <a:ext cx="2794000" cy="299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8916" name="Object 3"/>
          <p:cNvGraphicFramePr>
            <a:graphicFrameLocks noChangeAspect="1"/>
          </p:cNvGraphicFramePr>
          <p:nvPr/>
        </p:nvGraphicFramePr>
        <p:xfrm>
          <a:off x="5683250" y="1366838"/>
          <a:ext cx="3175000" cy="3124200"/>
        </p:xfrm>
        <a:graphic>
          <a:graphicData uri="http://schemas.openxmlformats.org/presentationml/2006/ole">
            <mc:AlternateContent xmlns:mc="http://schemas.openxmlformats.org/markup-compatibility/2006">
              <mc:Choice xmlns:v="urn:schemas-microsoft-com:vml" Requires="v">
                <p:oleObj spid="_x0000_s13366" name="公式" r:id="rId5" imgW="3174840" imgH="3124080" progId="Equation.3">
                  <p:embed/>
                </p:oleObj>
              </mc:Choice>
              <mc:Fallback>
                <p:oleObj name="公式" r:id="rId5" imgW="3174840" imgH="3124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3250" y="1366838"/>
                        <a:ext cx="3175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3319" name="Group 5"/>
          <p:cNvGrpSpPr>
            <a:grpSpLocks/>
          </p:cNvGrpSpPr>
          <p:nvPr/>
        </p:nvGrpSpPr>
        <p:grpSpPr bwMode="auto">
          <a:xfrm>
            <a:off x="300038" y="949325"/>
            <a:ext cx="2249487" cy="2732088"/>
            <a:chOff x="609" y="597"/>
            <a:chExt cx="1417" cy="1721"/>
          </a:xfrm>
        </p:grpSpPr>
        <p:sp>
          <p:nvSpPr>
            <p:cNvPr id="13327" name="Freeform 6"/>
            <p:cNvSpPr>
              <a:spLocks/>
            </p:cNvSpPr>
            <p:nvPr/>
          </p:nvSpPr>
          <p:spPr bwMode="auto">
            <a:xfrm>
              <a:off x="642" y="630"/>
              <a:ext cx="677" cy="1354"/>
            </a:xfrm>
            <a:custGeom>
              <a:avLst/>
              <a:gdLst>
                <a:gd name="T0" fmla="*/ 677 w 677"/>
                <a:gd name="T1" fmla="*/ 1354 h 1354"/>
                <a:gd name="T2" fmla="*/ 0 w 677"/>
                <a:gd name="T3" fmla="*/ 676 h 1354"/>
                <a:gd name="T4" fmla="*/ 677 w 677"/>
                <a:gd name="T5" fmla="*/ 0 h 1354"/>
                <a:gd name="T6" fmla="*/ 677 w 677"/>
                <a:gd name="T7" fmla="*/ 1354 h 1354"/>
                <a:gd name="T8" fmla="*/ 0 60000 65536"/>
                <a:gd name="T9" fmla="*/ 0 60000 65536"/>
                <a:gd name="T10" fmla="*/ 0 60000 65536"/>
                <a:gd name="T11" fmla="*/ 0 60000 65536"/>
                <a:gd name="T12" fmla="*/ 0 w 677"/>
                <a:gd name="T13" fmla="*/ 0 h 1354"/>
                <a:gd name="T14" fmla="*/ 677 w 677"/>
                <a:gd name="T15" fmla="*/ 1354 h 1354"/>
              </a:gdLst>
              <a:ahLst/>
              <a:cxnLst>
                <a:cxn ang="T8">
                  <a:pos x="T0" y="T1"/>
                </a:cxn>
                <a:cxn ang="T9">
                  <a:pos x="T2" y="T3"/>
                </a:cxn>
                <a:cxn ang="T10">
                  <a:pos x="T4" y="T5"/>
                </a:cxn>
                <a:cxn ang="T11">
                  <a:pos x="T6" y="T7"/>
                </a:cxn>
              </a:cxnLst>
              <a:rect l="T12" t="T13" r="T14" b="T15"/>
              <a:pathLst>
                <a:path w="677" h="1354">
                  <a:moveTo>
                    <a:pt x="677" y="1354"/>
                  </a:moveTo>
                  <a:lnTo>
                    <a:pt x="0" y="676"/>
                  </a:lnTo>
                  <a:lnTo>
                    <a:pt x="677" y="0"/>
                  </a:lnTo>
                  <a:lnTo>
                    <a:pt x="677" y="1354"/>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328" name="Freeform 7"/>
            <p:cNvSpPr>
              <a:spLocks/>
            </p:cNvSpPr>
            <p:nvPr/>
          </p:nvSpPr>
          <p:spPr bwMode="auto">
            <a:xfrm>
              <a:off x="1319" y="630"/>
              <a:ext cx="674" cy="1354"/>
            </a:xfrm>
            <a:custGeom>
              <a:avLst/>
              <a:gdLst>
                <a:gd name="T0" fmla="*/ 0 w 674"/>
                <a:gd name="T1" fmla="*/ 0 h 1354"/>
                <a:gd name="T2" fmla="*/ 674 w 674"/>
                <a:gd name="T3" fmla="*/ 676 h 1354"/>
                <a:gd name="T4" fmla="*/ 0 w 674"/>
                <a:gd name="T5" fmla="*/ 1354 h 1354"/>
                <a:gd name="T6" fmla="*/ 0 60000 65536"/>
                <a:gd name="T7" fmla="*/ 0 60000 65536"/>
                <a:gd name="T8" fmla="*/ 0 60000 65536"/>
                <a:gd name="T9" fmla="*/ 0 w 674"/>
                <a:gd name="T10" fmla="*/ 0 h 1354"/>
                <a:gd name="T11" fmla="*/ 674 w 674"/>
                <a:gd name="T12" fmla="*/ 1354 h 1354"/>
              </a:gdLst>
              <a:ahLst/>
              <a:cxnLst>
                <a:cxn ang="T6">
                  <a:pos x="T0" y="T1"/>
                </a:cxn>
                <a:cxn ang="T7">
                  <a:pos x="T2" y="T3"/>
                </a:cxn>
                <a:cxn ang="T8">
                  <a:pos x="T4" y="T5"/>
                </a:cxn>
              </a:cxnLst>
              <a:rect l="T9" t="T10" r="T11" b="T12"/>
              <a:pathLst>
                <a:path w="674" h="1354">
                  <a:moveTo>
                    <a:pt x="0" y="0"/>
                  </a:moveTo>
                  <a:lnTo>
                    <a:pt x="674" y="676"/>
                  </a:lnTo>
                  <a:lnTo>
                    <a:pt x="0" y="135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329" name="Freeform 8"/>
            <p:cNvSpPr>
              <a:spLocks/>
            </p:cNvSpPr>
            <p:nvPr/>
          </p:nvSpPr>
          <p:spPr bwMode="auto">
            <a:xfrm>
              <a:off x="1286" y="597"/>
              <a:ext cx="64" cy="64"/>
            </a:xfrm>
            <a:custGeom>
              <a:avLst/>
              <a:gdLst>
                <a:gd name="T0" fmla="*/ 57 w 64"/>
                <a:gd name="T1" fmla="*/ 57 h 64"/>
                <a:gd name="T2" fmla="*/ 64 w 64"/>
                <a:gd name="T3" fmla="*/ 40 h 64"/>
                <a:gd name="T4" fmla="*/ 64 w 64"/>
                <a:gd name="T5" fmla="*/ 24 h 64"/>
                <a:gd name="T6" fmla="*/ 57 w 64"/>
                <a:gd name="T7" fmla="*/ 9 h 64"/>
                <a:gd name="T8" fmla="*/ 40 w 64"/>
                <a:gd name="T9" fmla="*/ 0 h 64"/>
                <a:gd name="T10" fmla="*/ 23 w 64"/>
                <a:gd name="T11" fmla="*/ 0 h 64"/>
                <a:gd name="T12" fmla="*/ 9 w 64"/>
                <a:gd name="T13" fmla="*/ 9 h 64"/>
                <a:gd name="T14" fmla="*/ 0 w 64"/>
                <a:gd name="T15" fmla="*/ 24 h 64"/>
                <a:gd name="T16" fmla="*/ 0 w 64"/>
                <a:gd name="T17" fmla="*/ 40 h 64"/>
                <a:gd name="T18" fmla="*/ 9 w 64"/>
                <a:gd name="T19" fmla="*/ 57 h 64"/>
                <a:gd name="T20" fmla="*/ 23 w 64"/>
                <a:gd name="T21" fmla="*/ 64 h 64"/>
                <a:gd name="T22" fmla="*/ 40 w 64"/>
                <a:gd name="T23" fmla="*/ 64 h 64"/>
                <a:gd name="T24" fmla="*/ 57 w 64"/>
                <a:gd name="T25" fmla="*/ 57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57"/>
                  </a:moveTo>
                  <a:lnTo>
                    <a:pt x="64" y="40"/>
                  </a:lnTo>
                  <a:lnTo>
                    <a:pt x="64" y="24"/>
                  </a:lnTo>
                  <a:lnTo>
                    <a:pt x="57" y="9"/>
                  </a:lnTo>
                  <a:lnTo>
                    <a:pt x="40" y="0"/>
                  </a:lnTo>
                  <a:lnTo>
                    <a:pt x="23" y="0"/>
                  </a:lnTo>
                  <a:lnTo>
                    <a:pt x="9" y="9"/>
                  </a:lnTo>
                  <a:lnTo>
                    <a:pt x="0" y="24"/>
                  </a:lnTo>
                  <a:lnTo>
                    <a:pt x="0" y="40"/>
                  </a:lnTo>
                  <a:lnTo>
                    <a:pt x="9" y="57"/>
                  </a:lnTo>
                  <a:lnTo>
                    <a:pt x="23" y="64"/>
                  </a:lnTo>
                  <a:lnTo>
                    <a:pt x="40" y="64"/>
                  </a:lnTo>
                  <a:lnTo>
                    <a:pt x="57"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30" name="Freeform 9"/>
            <p:cNvSpPr>
              <a:spLocks/>
            </p:cNvSpPr>
            <p:nvPr/>
          </p:nvSpPr>
          <p:spPr bwMode="auto">
            <a:xfrm>
              <a:off x="1286" y="1951"/>
              <a:ext cx="64" cy="64"/>
            </a:xfrm>
            <a:custGeom>
              <a:avLst/>
              <a:gdLst>
                <a:gd name="T0" fmla="*/ 57 w 64"/>
                <a:gd name="T1" fmla="*/ 9 h 64"/>
                <a:gd name="T2" fmla="*/ 40 w 64"/>
                <a:gd name="T3" fmla="*/ 0 h 64"/>
                <a:gd name="T4" fmla="*/ 23 w 64"/>
                <a:gd name="T5" fmla="*/ 0 h 64"/>
                <a:gd name="T6" fmla="*/ 9 w 64"/>
                <a:gd name="T7" fmla="*/ 9 h 64"/>
                <a:gd name="T8" fmla="*/ 0 w 64"/>
                <a:gd name="T9" fmla="*/ 24 h 64"/>
                <a:gd name="T10" fmla="*/ 0 w 64"/>
                <a:gd name="T11" fmla="*/ 40 h 64"/>
                <a:gd name="T12" fmla="*/ 9 w 64"/>
                <a:gd name="T13" fmla="*/ 57 h 64"/>
                <a:gd name="T14" fmla="*/ 23 w 64"/>
                <a:gd name="T15" fmla="*/ 64 h 64"/>
                <a:gd name="T16" fmla="*/ 40 w 64"/>
                <a:gd name="T17" fmla="*/ 64 h 64"/>
                <a:gd name="T18" fmla="*/ 57 w 64"/>
                <a:gd name="T19" fmla="*/ 57 h 64"/>
                <a:gd name="T20" fmla="*/ 64 w 64"/>
                <a:gd name="T21" fmla="*/ 40 h 64"/>
                <a:gd name="T22" fmla="*/ 64 w 64"/>
                <a:gd name="T23" fmla="*/ 24 h 64"/>
                <a:gd name="T24" fmla="*/ 57 w 64"/>
                <a:gd name="T25" fmla="*/ 9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9"/>
                  </a:moveTo>
                  <a:lnTo>
                    <a:pt x="40" y="0"/>
                  </a:lnTo>
                  <a:lnTo>
                    <a:pt x="23" y="0"/>
                  </a:lnTo>
                  <a:lnTo>
                    <a:pt x="9" y="9"/>
                  </a:lnTo>
                  <a:lnTo>
                    <a:pt x="0" y="24"/>
                  </a:lnTo>
                  <a:lnTo>
                    <a:pt x="0" y="40"/>
                  </a:lnTo>
                  <a:lnTo>
                    <a:pt x="9" y="57"/>
                  </a:lnTo>
                  <a:lnTo>
                    <a:pt x="23" y="64"/>
                  </a:lnTo>
                  <a:lnTo>
                    <a:pt x="40" y="64"/>
                  </a:lnTo>
                  <a:lnTo>
                    <a:pt x="57" y="57"/>
                  </a:lnTo>
                  <a:lnTo>
                    <a:pt x="64" y="40"/>
                  </a:lnTo>
                  <a:lnTo>
                    <a:pt x="64" y="24"/>
                  </a:lnTo>
                  <a:lnTo>
                    <a:pt x="57"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31" name="Freeform 10"/>
            <p:cNvSpPr>
              <a:spLocks/>
            </p:cNvSpPr>
            <p:nvPr/>
          </p:nvSpPr>
          <p:spPr bwMode="auto">
            <a:xfrm>
              <a:off x="647" y="1301"/>
              <a:ext cx="1351" cy="1017"/>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332" name="Freeform 11"/>
            <p:cNvSpPr>
              <a:spLocks/>
            </p:cNvSpPr>
            <p:nvPr/>
          </p:nvSpPr>
          <p:spPr bwMode="auto">
            <a:xfrm>
              <a:off x="609" y="1273"/>
              <a:ext cx="67" cy="66"/>
            </a:xfrm>
            <a:custGeom>
              <a:avLst/>
              <a:gdLst>
                <a:gd name="T0" fmla="*/ 33 w 67"/>
                <a:gd name="T1" fmla="*/ 66 h 66"/>
                <a:gd name="T2" fmla="*/ 50 w 67"/>
                <a:gd name="T3" fmla="*/ 62 h 66"/>
                <a:gd name="T4" fmla="*/ 62 w 67"/>
                <a:gd name="T5" fmla="*/ 50 h 66"/>
                <a:gd name="T6" fmla="*/ 67 w 67"/>
                <a:gd name="T7" fmla="*/ 33 h 66"/>
                <a:gd name="T8" fmla="*/ 62 w 67"/>
                <a:gd name="T9" fmla="*/ 16 h 66"/>
                <a:gd name="T10" fmla="*/ 50 w 67"/>
                <a:gd name="T11" fmla="*/ 4 h 66"/>
                <a:gd name="T12" fmla="*/ 33 w 67"/>
                <a:gd name="T13" fmla="*/ 0 h 66"/>
                <a:gd name="T14" fmla="*/ 17 w 67"/>
                <a:gd name="T15" fmla="*/ 4 h 66"/>
                <a:gd name="T16" fmla="*/ 5 w 67"/>
                <a:gd name="T17" fmla="*/ 16 h 66"/>
                <a:gd name="T18" fmla="*/ 0 w 67"/>
                <a:gd name="T19" fmla="*/ 33 h 66"/>
                <a:gd name="T20" fmla="*/ 5 w 67"/>
                <a:gd name="T21" fmla="*/ 50 h 66"/>
                <a:gd name="T22" fmla="*/ 17 w 67"/>
                <a:gd name="T23" fmla="*/ 62 h 66"/>
                <a:gd name="T24" fmla="*/ 33 w 67"/>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66"/>
                <a:gd name="T41" fmla="*/ 67 w 67"/>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66">
                  <a:moveTo>
                    <a:pt x="33" y="66"/>
                  </a:moveTo>
                  <a:lnTo>
                    <a:pt x="50" y="62"/>
                  </a:lnTo>
                  <a:lnTo>
                    <a:pt x="62" y="50"/>
                  </a:lnTo>
                  <a:lnTo>
                    <a:pt x="67" y="33"/>
                  </a:lnTo>
                  <a:lnTo>
                    <a:pt x="62" y="16"/>
                  </a:lnTo>
                  <a:lnTo>
                    <a:pt x="50" y="4"/>
                  </a:lnTo>
                  <a:lnTo>
                    <a:pt x="33" y="0"/>
                  </a:lnTo>
                  <a:lnTo>
                    <a:pt x="17" y="4"/>
                  </a:lnTo>
                  <a:lnTo>
                    <a:pt x="5" y="16"/>
                  </a:lnTo>
                  <a:lnTo>
                    <a:pt x="0" y="33"/>
                  </a:lnTo>
                  <a:lnTo>
                    <a:pt x="5" y="50"/>
                  </a:lnTo>
                  <a:lnTo>
                    <a:pt x="17"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33" name="Freeform 12"/>
            <p:cNvSpPr>
              <a:spLocks/>
            </p:cNvSpPr>
            <p:nvPr/>
          </p:nvSpPr>
          <p:spPr bwMode="auto">
            <a:xfrm>
              <a:off x="1960" y="1273"/>
              <a:ext cx="66" cy="66"/>
            </a:xfrm>
            <a:custGeom>
              <a:avLst/>
              <a:gdLst>
                <a:gd name="T0" fmla="*/ 33 w 66"/>
                <a:gd name="T1" fmla="*/ 66 h 66"/>
                <a:gd name="T2" fmla="*/ 50 w 66"/>
                <a:gd name="T3" fmla="*/ 62 h 66"/>
                <a:gd name="T4" fmla="*/ 62 w 66"/>
                <a:gd name="T5" fmla="*/ 50 h 66"/>
                <a:gd name="T6" fmla="*/ 66 w 66"/>
                <a:gd name="T7" fmla="*/ 33 h 66"/>
                <a:gd name="T8" fmla="*/ 62 w 66"/>
                <a:gd name="T9" fmla="*/ 16 h 66"/>
                <a:gd name="T10" fmla="*/ 50 w 66"/>
                <a:gd name="T11" fmla="*/ 4 h 66"/>
                <a:gd name="T12" fmla="*/ 33 w 66"/>
                <a:gd name="T13" fmla="*/ 0 h 66"/>
                <a:gd name="T14" fmla="*/ 16 w 66"/>
                <a:gd name="T15" fmla="*/ 4 h 66"/>
                <a:gd name="T16" fmla="*/ 4 w 66"/>
                <a:gd name="T17" fmla="*/ 16 h 66"/>
                <a:gd name="T18" fmla="*/ 0 w 66"/>
                <a:gd name="T19" fmla="*/ 33 h 66"/>
                <a:gd name="T20" fmla="*/ 4 w 66"/>
                <a:gd name="T21" fmla="*/ 50 h 66"/>
                <a:gd name="T22" fmla="*/ 16 w 66"/>
                <a:gd name="T23" fmla="*/ 62 h 66"/>
                <a:gd name="T24" fmla="*/ 33 w 66"/>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66"/>
                <a:gd name="T41" fmla="*/ 66 w 66"/>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66">
                  <a:moveTo>
                    <a:pt x="33" y="66"/>
                  </a:moveTo>
                  <a:lnTo>
                    <a:pt x="50" y="62"/>
                  </a:lnTo>
                  <a:lnTo>
                    <a:pt x="62" y="50"/>
                  </a:lnTo>
                  <a:lnTo>
                    <a:pt x="66" y="33"/>
                  </a:lnTo>
                  <a:lnTo>
                    <a:pt x="62" y="16"/>
                  </a:lnTo>
                  <a:lnTo>
                    <a:pt x="50" y="4"/>
                  </a:lnTo>
                  <a:lnTo>
                    <a:pt x="33" y="0"/>
                  </a:lnTo>
                  <a:lnTo>
                    <a:pt x="16" y="4"/>
                  </a:lnTo>
                  <a:lnTo>
                    <a:pt x="4" y="16"/>
                  </a:lnTo>
                  <a:lnTo>
                    <a:pt x="0" y="33"/>
                  </a:lnTo>
                  <a:lnTo>
                    <a:pt x="4" y="50"/>
                  </a:lnTo>
                  <a:lnTo>
                    <a:pt x="16"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34" name="Freeform 13"/>
            <p:cNvSpPr>
              <a:spLocks/>
            </p:cNvSpPr>
            <p:nvPr/>
          </p:nvSpPr>
          <p:spPr bwMode="auto">
            <a:xfrm>
              <a:off x="1562" y="2154"/>
              <a:ext cx="93" cy="112"/>
            </a:xfrm>
            <a:custGeom>
              <a:avLst/>
              <a:gdLst>
                <a:gd name="T0" fmla="*/ 93 w 93"/>
                <a:gd name="T1" fmla="*/ 0 h 112"/>
                <a:gd name="T2" fmla="*/ 78 w 93"/>
                <a:gd name="T3" fmla="*/ 31 h 112"/>
                <a:gd name="T4" fmla="*/ 59 w 93"/>
                <a:gd name="T5" fmla="*/ 59 h 112"/>
                <a:gd name="T6" fmla="*/ 33 w 93"/>
                <a:gd name="T7" fmla="*/ 88 h 112"/>
                <a:gd name="T8" fmla="*/ 0 w 93"/>
                <a:gd name="T9" fmla="*/ 112 h 112"/>
                <a:gd name="T10" fmla="*/ 0 60000 65536"/>
                <a:gd name="T11" fmla="*/ 0 60000 65536"/>
                <a:gd name="T12" fmla="*/ 0 60000 65536"/>
                <a:gd name="T13" fmla="*/ 0 60000 65536"/>
                <a:gd name="T14" fmla="*/ 0 60000 65536"/>
                <a:gd name="T15" fmla="*/ 0 w 93"/>
                <a:gd name="T16" fmla="*/ 0 h 112"/>
                <a:gd name="T17" fmla="*/ 93 w 93"/>
                <a:gd name="T18" fmla="*/ 112 h 112"/>
              </a:gdLst>
              <a:ahLst/>
              <a:cxnLst>
                <a:cxn ang="T10">
                  <a:pos x="T0" y="T1"/>
                </a:cxn>
                <a:cxn ang="T11">
                  <a:pos x="T2" y="T3"/>
                </a:cxn>
                <a:cxn ang="T12">
                  <a:pos x="T4" y="T5"/>
                </a:cxn>
                <a:cxn ang="T13">
                  <a:pos x="T6" y="T7"/>
                </a:cxn>
                <a:cxn ang="T14">
                  <a:pos x="T8" y="T9"/>
                </a:cxn>
              </a:cxnLst>
              <a:rect l="T15" t="T16" r="T17" b="T18"/>
              <a:pathLst>
                <a:path w="93" h="112">
                  <a:moveTo>
                    <a:pt x="93" y="0"/>
                  </a:moveTo>
                  <a:lnTo>
                    <a:pt x="78" y="31"/>
                  </a:lnTo>
                  <a:lnTo>
                    <a:pt x="59" y="59"/>
                  </a:lnTo>
                  <a:lnTo>
                    <a:pt x="33" y="88"/>
                  </a:lnTo>
                  <a:lnTo>
                    <a:pt x="0" y="1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335" name="Freeform 14"/>
            <p:cNvSpPr>
              <a:spLocks/>
            </p:cNvSpPr>
            <p:nvPr/>
          </p:nvSpPr>
          <p:spPr bwMode="auto">
            <a:xfrm>
              <a:off x="1452" y="2218"/>
              <a:ext cx="141" cy="100"/>
            </a:xfrm>
            <a:custGeom>
              <a:avLst/>
              <a:gdLst>
                <a:gd name="T0" fmla="*/ 141 w 141"/>
                <a:gd name="T1" fmla="*/ 79 h 100"/>
                <a:gd name="T2" fmla="*/ 0 w 141"/>
                <a:gd name="T3" fmla="*/ 100 h 100"/>
                <a:gd name="T4" fmla="*/ 100 w 141"/>
                <a:gd name="T5" fmla="*/ 0 h 100"/>
                <a:gd name="T6" fmla="*/ 141 w 141"/>
                <a:gd name="T7" fmla="*/ 79 h 100"/>
                <a:gd name="T8" fmla="*/ 0 60000 65536"/>
                <a:gd name="T9" fmla="*/ 0 60000 65536"/>
                <a:gd name="T10" fmla="*/ 0 60000 65536"/>
                <a:gd name="T11" fmla="*/ 0 60000 65536"/>
                <a:gd name="T12" fmla="*/ 0 w 141"/>
                <a:gd name="T13" fmla="*/ 0 h 100"/>
                <a:gd name="T14" fmla="*/ 141 w 141"/>
                <a:gd name="T15" fmla="*/ 100 h 100"/>
              </a:gdLst>
              <a:ahLst/>
              <a:cxnLst>
                <a:cxn ang="T8">
                  <a:pos x="T0" y="T1"/>
                </a:cxn>
                <a:cxn ang="T9">
                  <a:pos x="T2" y="T3"/>
                </a:cxn>
                <a:cxn ang="T10">
                  <a:pos x="T4" y="T5"/>
                </a:cxn>
                <a:cxn ang="T11">
                  <a:pos x="T6" y="T7"/>
                </a:cxn>
              </a:cxnLst>
              <a:rect l="T12" t="T13" r="T14" b="T15"/>
              <a:pathLst>
                <a:path w="141" h="100">
                  <a:moveTo>
                    <a:pt x="141" y="79"/>
                  </a:moveTo>
                  <a:lnTo>
                    <a:pt x="0" y="100"/>
                  </a:lnTo>
                  <a:lnTo>
                    <a:pt x="100" y="0"/>
                  </a:lnTo>
                  <a:lnTo>
                    <a:pt x="141" y="7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36" name="Line 15"/>
            <p:cNvSpPr>
              <a:spLocks noChangeShapeType="1"/>
            </p:cNvSpPr>
            <p:nvPr/>
          </p:nvSpPr>
          <p:spPr bwMode="auto">
            <a:xfrm>
              <a:off x="1319" y="1036"/>
              <a:ext cx="1"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7" name="Freeform 16"/>
            <p:cNvSpPr>
              <a:spLocks/>
            </p:cNvSpPr>
            <p:nvPr/>
          </p:nvSpPr>
          <p:spPr bwMode="auto">
            <a:xfrm>
              <a:off x="1274" y="1342"/>
              <a:ext cx="88" cy="134"/>
            </a:xfrm>
            <a:custGeom>
              <a:avLst/>
              <a:gdLst>
                <a:gd name="T0" fmla="*/ 88 w 88"/>
                <a:gd name="T1" fmla="*/ 0 h 134"/>
                <a:gd name="T2" fmla="*/ 45 w 88"/>
                <a:gd name="T3" fmla="*/ 134 h 134"/>
                <a:gd name="T4" fmla="*/ 0 w 88"/>
                <a:gd name="T5" fmla="*/ 0 h 134"/>
                <a:gd name="T6" fmla="*/ 88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0"/>
                  </a:moveTo>
                  <a:lnTo>
                    <a:pt x="45" y="134"/>
                  </a:lnTo>
                  <a:lnTo>
                    <a:pt x="0" y="0"/>
                  </a:lnTo>
                  <a:lnTo>
                    <a:pt x="88"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38" name="Line 17"/>
            <p:cNvSpPr>
              <a:spLocks noChangeShapeType="1"/>
            </p:cNvSpPr>
            <p:nvPr/>
          </p:nvSpPr>
          <p:spPr bwMode="auto">
            <a:xfrm flipV="1">
              <a:off x="914" y="986"/>
              <a:ext cx="48" cy="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9" name="Freeform 18"/>
            <p:cNvSpPr>
              <a:spLocks/>
            </p:cNvSpPr>
            <p:nvPr/>
          </p:nvSpPr>
          <p:spPr bwMode="auto">
            <a:xfrm>
              <a:off x="923" y="900"/>
              <a:ext cx="124" cy="127"/>
            </a:xfrm>
            <a:custGeom>
              <a:avLst/>
              <a:gdLst>
                <a:gd name="T0" fmla="*/ 0 w 124"/>
                <a:gd name="T1" fmla="*/ 65 h 127"/>
                <a:gd name="T2" fmla="*/ 124 w 124"/>
                <a:gd name="T3" fmla="*/ 0 h 127"/>
                <a:gd name="T4" fmla="*/ 62 w 124"/>
                <a:gd name="T5" fmla="*/ 127 h 127"/>
                <a:gd name="T6" fmla="*/ 0 w 124"/>
                <a:gd name="T7" fmla="*/ 65 h 127"/>
                <a:gd name="T8" fmla="*/ 0 60000 65536"/>
                <a:gd name="T9" fmla="*/ 0 60000 65536"/>
                <a:gd name="T10" fmla="*/ 0 60000 65536"/>
                <a:gd name="T11" fmla="*/ 0 60000 65536"/>
                <a:gd name="T12" fmla="*/ 0 w 124"/>
                <a:gd name="T13" fmla="*/ 0 h 127"/>
                <a:gd name="T14" fmla="*/ 124 w 124"/>
                <a:gd name="T15" fmla="*/ 127 h 127"/>
              </a:gdLst>
              <a:ahLst/>
              <a:cxnLst>
                <a:cxn ang="T8">
                  <a:pos x="T0" y="T1"/>
                </a:cxn>
                <a:cxn ang="T9">
                  <a:pos x="T2" y="T3"/>
                </a:cxn>
                <a:cxn ang="T10">
                  <a:pos x="T4" y="T5"/>
                </a:cxn>
                <a:cxn ang="T11">
                  <a:pos x="T6" y="T7"/>
                </a:cxn>
              </a:cxnLst>
              <a:rect l="T12" t="T13" r="T14" b="T15"/>
              <a:pathLst>
                <a:path w="124" h="127">
                  <a:moveTo>
                    <a:pt x="0" y="65"/>
                  </a:moveTo>
                  <a:lnTo>
                    <a:pt x="124" y="0"/>
                  </a:lnTo>
                  <a:lnTo>
                    <a:pt x="62" y="127"/>
                  </a:lnTo>
                  <a:lnTo>
                    <a:pt x="0" y="65"/>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40" name="Line 19"/>
            <p:cNvSpPr>
              <a:spLocks noChangeShapeType="1"/>
            </p:cNvSpPr>
            <p:nvPr/>
          </p:nvSpPr>
          <p:spPr bwMode="auto">
            <a:xfrm>
              <a:off x="1000" y="1664"/>
              <a:ext cx="47"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Freeform 20"/>
            <p:cNvSpPr>
              <a:spLocks/>
            </p:cNvSpPr>
            <p:nvPr/>
          </p:nvSpPr>
          <p:spPr bwMode="auto">
            <a:xfrm>
              <a:off x="914" y="1578"/>
              <a:ext cx="124" cy="124"/>
            </a:xfrm>
            <a:custGeom>
              <a:avLst/>
              <a:gdLst>
                <a:gd name="T0" fmla="*/ 62 w 124"/>
                <a:gd name="T1" fmla="*/ 124 h 124"/>
                <a:gd name="T2" fmla="*/ 0 w 124"/>
                <a:gd name="T3" fmla="*/ 0 h 124"/>
                <a:gd name="T4" fmla="*/ 124 w 124"/>
                <a:gd name="T5" fmla="*/ 62 h 124"/>
                <a:gd name="T6" fmla="*/ 62 w 124"/>
                <a:gd name="T7" fmla="*/ 124 h 124"/>
                <a:gd name="T8" fmla="*/ 0 60000 65536"/>
                <a:gd name="T9" fmla="*/ 0 60000 65536"/>
                <a:gd name="T10" fmla="*/ 0 60000 65536"/>
                <a:gd name="T11" fmla="*/ 0 60000 65536"/>
                <a:gd name="T12" fmla="*/ 0 w 124"/>
                <a:gd name="T13" fmla="*/ 0 h 124"/>
                <a:gd name="T14" fmla="*/ 124 w 124"/>
                <a:gd name="T15" fmla="*/ 124 h 124"/>
              </a:gdLst>
              <a:ahLst/>
              <a:cxnLst>
                <a:cxn ang="T8">
                  <a:pos x="T0" y="T1"/>
                </a:cxn>
                <a:cxn ang="T9">
                  <a:pos x="T2" y="T3"/>
                </a:cxn>
                <a:cxn ang="T10">
                  <a:pos x="T4" y="T5"/>
                </a:cxn>
                <a:cxn ang="T11">
                  <a:pos x="T6" y="T7"/>
                </a:cxn>
              </a:cxnLst>
              <a:rect l="T12" t="T13" r="T14" b="T15"/>
              <a:pathLst>
                <a:path w="124" h="124">
                  <a:moveTo>
                    <a:pt x="62" y="124"/>
                  </a:moveTo>
                  <a:lnTo>
                    <a:pt x="0" y="0"/>
                  </a:lnTo>
                  <a:lnTo>
                    <a:pt x="124" y="62"/>
                  </a:lnTo>
                  <a:lnTo>
                    <a:pt x="62"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42" name="Line 21"/>
            <p:cNvSpPr>
              <a:spLocks noChangeShapeType="1"/>
            </p:cNvSpPr>
            <p:nvPr/>
          </p:nvSpPr>
          <p:spPr bwMode="auto">
            <a:xfrm flipH="1" flipV="1">
              <a:off x="1743" y="1055"/>
              <a:ext cx="81" cy="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3" name="Freeform 22"/>
            <p:cNvSpPr>
              <a:spLocks/>
            </p:cNvSpPr>
            <p:nvPr/>
          </p:nvSpPr>
          <p:spPr bwMode="auto">
            <a:xfrm>
              <a:off x="1655" y="969"/>
              <a:ext cx="126" cy="124"/>
            </a:xfrm>
            <a:custGeom>
              <a:avLst/>
              <a:gdLst>
                <a:gd name="T0" fmla="*/ 64 w 126"/>
                <a:gd name="T1" fmla="*/ 124 h 124"/>
                <a:gd name="T2" fmla="*/ 0 w 126"/>
                <a:gd name="T3" fmla="*/ 0 h 124"/>
                <a:gd name="T4" fmla="*/ 126 w 126"/>
                <a:gd name="T5" fmla="*/ 62 h 124"/>
                <a:gd name="T6" fmla="*/ 64 w 126"/>
                <a:gd name="T7" fmla="*/ 124 h 124"/>
                <a:gd name="T8" fmla="*/ 0 60000 65536"/>
                <a:gd name="T9" fmla="*/ 0 60000 65536"/>
                <a:gd name="T10" fmla="*/ 0 60000 65536"/>
                <a:gd name="T11" fmla="*/ 0 60000 65536"/>
                <a:gd name="T12" fmla="*/ 0 w 126"/>
                <a:gd name="T13" fmla="*/ 0 h 124"/>
                <a:gd name="T14" fmla="*/ 126 w 126"/>
                <a:gd name="T15" fmla="*/ 124 h 124"/>
              </a:gdLst>
              <a:ahLst/>
              <a:cxnLst>
                <a:cxn ang="T8">
                  <a:pos x="T0" y="T1"/>
                </a:cxn>
                <a:cxn ang="T9">
                  <a:pos x="T2" y="T3"/>
                </a:cxn>
                <a:cxn ang="T10">
                  <a:pos x="T4" y="T5"/>
                </a:cxn>
                <a:cxn ang="T11">
                  <a:pos x="T6" y="T7"/>
                </a:cxn>
              </a:cxnLst>
              <a:rect l="T12" t="T13" r="T14" b="T15"/>
              <a:pathLst>
                <a:path w="126" h="124">
                  <a:moveTo>
                    <a:pt x="64" y="124"/>
                  </a:moveTo>
                  <a:lnTo>
                    <a:pt x="0" y="0"/>
                  </a:lnTo>
                  <a:lnTo>
                    <a:pt x="126" y="62"/>
                  </a:lnTo>
                  <a:lnTo>
                    <a:pt x="64"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44" name="Line 23"/>
            <p:cNvSpPr>
              <a:spLocks noChangeShapeType="1"/>
            </p:cNvSpPr>
            <p:nvPr/>
          </p:nvSpPr>
          <p:spPr bwMode="auto">
            <a:xfrm flipH="1">
              <a:off x="1743" y="1476"/>
              <a:ext cx="81" cy="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Freeform 24"/>
            <p:cNvSpPr>
              <a:spLocks/>
            </p:cNvSpPr>
            <p:nvPr/>
          </p:nvSpPr>
          <p:spPr bwMode="auto">
            <a:xfrm>
              <a:off x="1655" y="1519"/>
              <a:ext cx="126" cy="126"/>
            </a:xfrm>
            <a:custGeom>
              <a:avLst/>
              <a:gdLst>
                <a:gd name="T0" fmla="*/ 126 w 126"/>
                <a:gd name="T1" fmla="*/ 64 h 126"/>
                <a:gd name="T2" fmla="*/ 0 w 126"/>
                <a:gd name="T3" fmla="*/ 126 h 126"/>
                <a:gd name="T4" fmla="*/ 64 w 126"/>
                <a:gd name="T5" fmla="*/ 0 h 126"/>
                <a:gd name="T6" fmla="*/ 126 w 126"/>
                <a:gd name="T7" fmla="*/ 64 h 126"/>
                <a:gd name="T8" fmla="*/ 0 60000 65536"/>
                <a:gd name="T9" fmla="*/ 0 60000 65536"/>
                <a:gd name="T10" fmla="*/ 0 60000 65536"/>
                <a:gd name="T11" fmla="*/ 0 60000 65536"/>
                <a:gd name="T12" fmla="*/ 0 w 126"/>
                <a:gd name="T13" fmla="*/ 0 h 126"/>
                <a:gd name="T14" fmla="*/ 126 w 126"/>
                <a:gd name="T15" fmla="*/ 126 h 126"/>
              </a:gdLst>
              <a:ahLst/>
              <a:cxnLst>
                <a:cxn ang="T8">
                  <a:pos x="T0" y="T1"/>
                </a:cxn>
                <a:cxn ang="T9">
                  <a:pos x="T2" y="T3"/>
                </a:cxn>
                <a:cxn ang="T10">
                  <a:pos x="T4" y="T5"/>
                </a:cxn>
                <a:cxn ang="T11">
                  <a:pos x="T6" y="T7"/>
                </a:cxn>
              </a:cxnLst>
              <a:rect l="T12" t="T13" r="T14" b="T15"/>
              <a:pathLst>
                <a:path w="126" h="126">
                  <a:moveTo>
                    <a:pt x="126" y="64"/>
                  </a:moveTo>
                  <a:lnTo>
                    <a:pt x="0" y="126"/>
                  </a:lnTo>
                  <a:lnTo>
                    <a:pt x="64" y="0"/>
                  </a:lnTo>
                  <a:lnTo>
                    <a:pt x="126" y="6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3346" name="Rectangle 25"/>
            <p:cNvSpPr>
              <a:spLocks noChangeArrowheads="1"/>
            </p:cNvSpPr>
            <p:nvPr/>
          </p:nvSpPr>
          <p:spPr bwMode="auto">
            <a:xfrm>
              <a:off x="1445" y="2075"/>
              <a:ext cx="8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2100" b="1">
                  <a:solidFill>
                    <a:srgbClr val="000000"/>
                  </a:solidFill>
                  <a:ea typeface="楷体_GB2312" pitchFamily="49" charset="-122"/>
                </a:rPr>
                <a:t>1</a:t>
              </a:r>
              <a:endParaRPr lang="en-US" altLang="zh-CN" b="1">
                <a:ea typeface="楷体_GB2312" pitchFamily="49" charset="-122"/>
              </a:endParaRPr>
            </a:p>
          </p:txBody>
        </p:sp>
        <p:sp>
          <p:nvSpPr>
            <p:cNvPr id="13347" name="Rectangle 26"/>
            <p:cNvSpPr>
              <a:spLocks noChangeArrowheads="1"/>
            </p:cNvSpPr>
            <p:nvPr/>
          </p:nvSpPr>
          <p:spPr bwMode="auto">
            <a:xfrm>
              <a:off x="895" y="1722"/>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２</a:t>
              </a:r>
              <a:endParaRPr lang="zh-CN" altLang="en-US" b="1">
                <a:ea typeface="楷体_GB2312" pitchFamily="49" charset="-122"/>
              </a:endParaRPr>
            </a:p>
          </p:txBody>
        </p:sp>
        <p:sp>
          <p:nvSpPr>
            <p:cNvPr id="13348" name="Rectangle 27"/>
            <p:cNvSpPr>
              <a:spLocks noChangeArrowheads="1"/>
            </p:cNvSpPr>
            <p:nvPr/>
          </p:nvSpPr>
          <p:spPr bwMode="auto">
            <a:xfrm>
              <a:off x="1302" y="1230"/>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３</a:t>
              </a:r>
              <a:endParaRPr lang="zh-CN" altLang="en-US" b="1">
                <a:ea typeface="楷体_GB2312" pitchFamily="49" charset="-122"/>
              </a:endParaRPr>
            </a:p>
          </p:txBody>
        </p:sp>
        <p:sp>
          <p:nvSpPr>
            <p:cNvPr id="13349" name="Rectangle 28"/>
            <p:cNvSpPr>
              <a:spLocks noChangeArrowheads="1"/>
            </p:cNvSpPr>
            <p:nvPr/>
          </p:nvSpPr>
          <p:spPr bwMode="auto">
            <a:xfrm>
              <a:off x="1571" y="1655"/>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６</a:t>
              </a:r>
              <a:endParaRPr lang="zh-CN" altLang="en-US" b="1">
                <a:ea typeface="楷体_GB2312" pitchFamily="49" charset="-122"/>
              </a:endParaRPr>
            </a:p>
          </p:txBody>
        </p:sp>
        <p:sp>
          <p:nvSpPr>
            <p:cNvPr id="13350" name="Rectangle 29"/>
            <p:cNvSpPr>
              <a:spLocks noChangeArrowheads="1"/>
            </p:cNvSpPr>
            <p:nvPr/>
          </p:nvSpPr>
          <p:spPr bwMode="auto">
            <a:xfrm>
              <a:off x="1671" y="807"/>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５</a:t>
              </a:r>
              <a:endParaRPr lang="zh-CN" altLang="en-US" b="1">
                <a:ea typeface="楷体_GB2312" pitchFamily="49" charset="-122"/>
              </a:endParaRPr>
            </a:p>
          </p:txBody>
        </p:sp>
        <p:sp>
          <p:nvSpPr>
            <p:cNvPr id="13351" name="Rectangle 30"/>
            <p:cNvSpPr>
              <a:spLocks noChangeArrowheads="1"/>
            </p:cNvSpPr>
            <p:nvPr/>
          </p:nvSpPr>
          <p:spPr bwMode="auto">
            <a:xfrm>
              <a:off x="728" y="860"/>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４</a:t>
              </a:r>
              <a:endParaRPr lang="zh-CN" altLang="en-US" b="1">
                <a:ea typeface="楷体_GB2312" pitchFamily="49" charset="-122"/>
              </a:endParaRPr>
            </a:p>
          </p:txBody>
        </p:sp>
        <p:sp>
          <p:nvSpPr>
            <p:cNvPr id="13352" name="Freeform 31"/>
            <p:cNvSpPr>
              <a:spLocks/>
            </p:cNvSpPr>
            <p:nvPr/>
          </p:nvSpPr>
          <p:spPr bwMode="auto">
            <a:xfrm>
              <a:off x="647" y="625"/>
              <a:ext cx="1351" cy="676"/>
            </a:xfrm>
            <a:custGeom>
              <a:avLst/>
              <a:gdLst>
                <a:gd name="T0" fmla="*/ 1351 w 1351"/>
                <a:gd name="T1" fmla="*/ 676 h 676"/>
                <a:gd name="T2" fmla="*/ 677 w 1351"/>
                <a:gd name="T3" fmla="*/ 0 h 676"/>
                <a:gd name="T4" fmla="*/ 0 w 1351"/>
                <a:gd name="T5" fmla="*/ 676 h 676"/>
                <a:gd name="T6" fmla="*/ 0 60000 65536"/>
                <a:gd name="T7" fmla="*/ 0 60000 65536"/>
                <a:gd name="T8" fmla="*/ 0 60000 65536"/>
                <a:gd name="T9" fmla="*/ 0 w 1351"/>
                <a:gd name="T10" fmla="*/ 0 h 676"/>
                <a:gd name="T11" fmla="*/ 1351 w 1351"/>
                <a:gd name="T12" fmla="*/ 676 h 676"/>
              </a:gdLst>
              <a:ahLst/>
              <a:cxnLst>
                <a:cxn ang="T6">
                  <a:pos x="T0" y="T1"/>
                </a:cxn>
                <a:cxn ang="T7">
                  <a:pos x="T2" y="T3"/>
                </a:cxn>
                <a:cxn ang="T8">
                  <a:pos x="T4" y="T5"/>
                </a:cxn>
              </a:cxnLst>
              <a:rect l="T9" t="T10" r="T11" b="T12"/>
              <a:pathLst>
                <a:path w="1351" h="676">
                  <a:moveTo>
                    <a:pt x="1351" y="676"/>
                  </a:moveTo>
                  <a:lnTo>
                    <a:pt x="677" y="0"/>
                  </a:lnTo>
                  <a:lnTo>
                    <a:pt x="0" y="676"/>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353" name="Line 32"/>
            <p:cNvSpPr>
              <a:spLocks noChangeShapeType="1"/>
            </p:cNvSpPr>
            <p:nvPr/>
          </p:nvSpPr>
          <p:spPr bwMode="auto">
            <a:xfrm flipH="1">
              <a:off x="1324" y="1301"/>
              <a:ext cx="674" cy="6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20" name="Text Box 33"/>
          <p:cNvSpPr txBox="1">
            <a:spLocks noChangeArrowheads="1"/>
          </p:cNvSpPr>
          <p:nvPr/>
        </p:nvSpPr>
        <p:spPr bwMode="auto">
          <a:xfrm>
            <a:off x="2828925" y="825500"/>
            <a:ext cx="471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矩阵形式的</a:t>
            </a:r>
            <a:r>
              <a:rPr lang="en-US" altLang="zh-CN" b="1">
                <a:ea typeface="楷体_GB2312" pitchFamily="49" charset="-122"/>
              </a:rPr>
              <a:t>KCL</a:t>
            </a:r>
            <a:r>
              <a:rPr lang="zh-CN" altLang="en-US" b="1">
                <a:ea typeface="楷体_GB2312" pitchFamily="49" charset="-122"/>
              </a:rPr>
              <a:t>：   </a:t>
            </a:r>
            <a:r>
              <a:rPr lang="en-US" altLang="zh-CN" b="1">
                <a:ea typeface="楷体_GB2312" pitchFamily="49" charset="-122"/>
              </a:rPr>
              <a:t>[ B ]</a:t>
            </a:r>
            <a:r>
              <a:rPr lang="en-US" altLang="zh-CN" b="1" baseline="30000">
                <a:ea typeface="楷体_GB2312" pitchFamily="49" charset="-122"/>
              </a:rPr>
              <a:t>T</a:t>
            </a:r>
            <a:r>
              <a:rPr lang="en-US" altLang="zh-CN" b="1">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a:ea typeface="楷体_GB2312" pitchFamily="49" charset="-122"/>
              </a:rPr>
              <a:t> ]=[ </a:t>
            </a:r>
            <a:r>
              <a:rPr lang="en-US" altLang="zh-CN" b="1" i="1">
                <a:ea typeface="楷体_GB2312" pitchFamily="49" charset="-122"/>
              </a:rPr>
              <a:t>i</a:t>
            </a:r>
            <a:r>
              <a:rPr lang="en-US" altLang="zh-CN" b="1">
                <a:ea typeface="楷体_GB2312" pitchFamily="49" charset="-122"/>
              </a:rPr>
              <a:t> ]</a:t>
            </a:r>
          </a:p>
        </p:txBody>
      </p:sp>
      <p:sp>
        <p:nvSpPr>
          <p:cNvPr id="38954" name="Text Box 42"/>
          <p:cNvSpPr txBox="1">
            <a:spLocks noChangeArrowheads="1"/>
          </p:cNvSpPr>
          <p:nvPr/>
        </p:nvSpPr>
        <p:spPr bwMode="auto">
          <a:xfrm>
            <a:off x="1022350" y="4826000"/>
            <a:ext cx="149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B=[ B</a:t>
            </a:r>
            <a:r>
              <a:rPr lang="en-US" altLang="zh-CN" b="1" baseline="-25000">
                <a:ea typeface="楷体_GB2312" pitchFamily="49" charset="-122"/>
              </a:rPr>
              <a:t>t   </a:t>
            </a:r>
            <a:r>
              <a:rPr lang="en-US" altLang="zh-CN" b="1">
                <a:ea typeface="楷体_GB2312" pitchFamily="49" charset="-122"/>
              </a:rPr>
              <a:t>1 ]</a:t>
            </a:r>
          </a:p>
        </p:txBody>
      </p:sp>
      <p:graphicFrame>
        <p:nvGraphicFramePr>
          <p:cNvPr id="38955" name="Object 4"/>
          <p:cNvGraphicFramePr>
            <a:graphicFrameLocks noChangeAspect="1"/>
          </p:cNvGraphicFramePr>
          <p:nvPr/>
        </p:nvGraphicFramePr>
        <p:xfrm>
          <a:off x="3111500" y="4592638"/>
          <a:ext cx="1803400" cy="1016000"/>
        </p:xfrm>
        <a:graphic>
          <a:graphicData uri="http://schemas.openxmlformats.org/presentationml/2006/ole">
            <mc:AlternateContent xmlns:mc="http://schemas.openxmlformats.org/markup-compatibility/2006">
              <mc:Choice xmlns:v="urn:schemas-microsoft-com:vml" Requires="v">
                <p:oleObj spid="_x0000_s13367" name="公式" r:id="rId7" imgW="1803240" imgH="1015920" progId="Equation.3">
                  <p:embed/>
                </p:oleObj>
              </mc:Choice>
              <mc:Fallback>
                <p:oleObj name="公式" r:id="rId7" imgW="1803240" imgH="101592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1500" y="4592638"/>
                        <a:ext cx="1803400"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8957" name="Object 5"/>
          <p:cNvGraphicFramePr>
            <a:graphicFrameLocks noChangeAspect="1"/>
          </p:cNvGraphicFramePr>
          <p:nvPr/>
        </p:nvGraphicFramePr>
        <p:xfrm>
          <a:off x="6216650" y="4637088"/>
          <a:ext cx="1905000" cy="927100"/>
        </p:xfrm>
        <a:graphic>
          <a:graphicData uri="http://schemas.openxmlformats.org/presentationml/2006/ole">
            <mc:AlternateContent xmlns:mc="http://schemas.openxmlformats.org/markup-compatibility/2006">
              <mc:Choice xmlns:v="urn:schemas-microsoft-com:vml" Requires="v">
                <p:oleObj spid="_x0000_s13368" name="公式" r:id="rId9" imgW="1904760" imgH="927000" progId="Equation.3">
                  <p:embed/>
                </p:oleObj>
              </mc:Choice>
              <mc:Fallback>
                <p:oleObj name="公式" r:id="rId9" imgW="1904760" imgH="9270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6650" y="4637088"/>
                        <a:ext cx="1905000" cy="92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8958" name="Object 6"/>
          <p:cNvGraphicFramePr>
            <a:graphicFrameLocks noChangeAspect="1"/>
          </p:cNvGraphicFramePr>
          <p:nvPr/>
        </p:nvGraphicFramePr>
        <p:xfrm>
          <a:off x="1355725" y="5867400"/>
          <a:ext cx="1651000" cy="481013"/>
        </p:xfrm>
        <a:graphic>
          <a:graphicData uri="http://schemas.openxmlformats.org/presentationml/2006/ole">
            <mc:AlternateContent xmlns:mc="http://schemas.openxmlformats.org/markup-compatibility/2006">
              <mc:Choice xmlns:v="urn:schemas-microsoft-com:vml" Requires="v">
                <p:oleObj spid="_x0000_s13369" name="公式" r:id="rId11" imgW="1650960" imgH="482400" progId="Equation.3">
                  <p:embed/>
                </p:oleObj>
              </mc:Choice>
              <mc:Fallback>
                <p:oleObj name="公式" r:id="rId11" imgW="1650960" imgH="482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5725" y="5867400"/>
                        <a:ext cx="1651000"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959" name="Text Box 47"/>
          <p:cNvSpPr txBox="1">
            <a:spLocks noChangeArrowheads="1"/>
          </p:cNvSpPr>
          <p:nvPr/>
        </p:nvSpPr>
        <p:spPr bwMode="auto">
          <a:xfrm>
            <a:off x="3683000" y="5892800"/>
            <a:ext cx="486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树支电流用连支电流表出</a:t>
            </a:r>
          </a:p>
        </p:txBody>
      </p:sp>
      <p:grpSp>
        <p:nvGrpSpPr>
          <p:cNvPr id="3" name="Group 51"/>
          <p:cNvGrpSpPr>
            <a:grpSpLocks/>
          </p:cNvGrpSpPr>
          <p:nvPr/>
        </p:nvGrpSpPr>
        <p:grpSpPr bwMode="auto">
          <a:xfrm>
            <a:off x="2921000" y="2940050"/>
            <a:ext cx="5924550" cy="76200"/>
            <a:chOff x="1872" y="1548"/>
            <a:chExt cx="3732" cy="48"/>
          </a:xfrm>
        </p:grpSpPr>
        <p:sp>
          <p:nvSpPr>
            <p:cNvPr id="13324" name="Line 48"/>
            <p:cNvSpPr>
              <a:spLocks noChangeShapeType="1"/>
            </p:cNvSpPr>
            <p:nvPr/>
          </p:nvSpPr>
          <p:spPr bwMode="auto">
            <a:xfrm flipV="1">
              <a:off x="1872" y="1584"/>
              <a:ext cx="1296" cy="12"/>
            </a:xfrm>
            <a:prstGeom prst="line">
              <a:avLst/>
            </a:prstGeom>
            <a:noFill/>
            <a:ln w="28575" cap="rnd">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49"/>
            <p:cNvSpPr>
              <a:spLocks noChangeShapeType="1"/>
            </p:cNvSpPr>
            <p:nvPr/>
          </p:nvSpPr>
          <p:spPr bwMode="auto">
            <a:xfrm flipV="1">
              <a:off x="3852" y="1572"/>
              <a:ext cx="1164" cy="12"/>
            </a:xfrm>
            <a:prstGeom prst="line">
              <a:avLst/>
            </a:prstGeom>
            <a:noFill/>
            <a:ln w="28575" cap="rnd">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Line 50"/>
            <p:cNvSpPr>
              <a:spLocks noChangeShapeType="1"/>
            </p:cNvSpPr>
            <p:nvPr/>
          </p:nvSpPr>
          <p:spPr bwMode="auto">
            <a:xfrm>
              <a:off x="5304" y="1548"/>
              <a:ext cx="300" cy="0"/>
            </a:xfrm>
            <a:prstGeom prst="line">
              <a:avLst/>
            </a:prstGeom>
            <a:noFill/>
            <a:ln w="28575" cap="rnd">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left)">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54"/>
                                        </p:tgtEl>
                                        <p:attrNameLst>
                                          <p:attrName>style.visibility</p:attrName>
                                        </p:attrNameLst>
                                      </p:cBhvr>
                                      <p:to>
                                        <p:strVal val="visible"/>
                                      </p:to>
                                    </p:set>
                                    <p:animEffect transition="in" filter="wipe(left)">
                                      <p:cBhvr>
                                        <p:cTn id="22" dur="500"/>
                                        <p:tgtEl>
                                          <p:spTgt spid="389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955"/>
                                        </p:tgtEl>
                                        <p:attrNameLst>
                                          <p:attrName>style.visibility</p:attrName>
                                        </p:attrNameLst>
                                      </p:cBhvr>
                                      <p:to>
                                        <p:strVal val="visible"/>
                                      </p:to>
                                    </p:set>
                                    <p:animEffect transition="in" filter="wipe(left)">
                                      <p:cBhvr>
                                        <p:cTn id="27" dur="500"/>
                                        <p:tgtEl>
                                          <p:spTgt spid="389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957"/>
                                        </p:tgtEl>
                                        <p:attrNameLst>
                                          <p:attrName>style.visibility</p:attrName>
                                        </p:attrNameLst>
                                      </p:cBhvr>
                                      <p:to>
                                        <p:strVal val="visible"/>
                                      </p:to>
                                    </p:set>
                                    <p:animEffect transition="in" filter="wipe(left)">
                                      <p:cBhvr>
                                        <p:cTn id="32" dur="500"/>
                                        <p:tgtEl>
                                          <p:spTgt spid="389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958"/>
                                        </p:tgtEl>
                                        <p:attrNameLst>
                                          <p:attrName>style.visibility</p:attrName>
                                        </p:attrNameLst>
                                      </p:cBhvr>
                                      <p:to>
                                        <p:strVal val="visible"/>
                                      </p:to>
                                    </p:set>
                                    <p:animEffect transition="in" filter="wipe(left)">
                                      <p:cBhvr>
                                        <p:cTn id="37" dur="500"/>
                                        <p:tgtEl>
                                          <p:spTgt spid="389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959"/>
                                        </p:tgtEl>
                                        <p:attrNameLst>
                                          <p:attrName>style.visibility</p:attrName>
                                        </p:attrNameLst>
                                      </p:cBhvr>
                                      <p:to>
                                        <p:strVal val="visible"/>
                                      </p:to>
                                    </p:set>
                                    <p:animEffect transition="in" filter="wipe(left)">
                                      <p:cBhvr>
                                        <p:cTn id="42" dur="500"/>
                                        <p:tgtEl>
                                          <p:spTgt spid="38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4" grpId="0" autoUpdateAnimBg="0"/>
      <p:bldP spid="3895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1"/>
          <p:cNvSpPr txBox="1">
            <a:spLocks noChangeArrowheads="1"/>
          </p:cNvSpPr>
          <p:nvPr/>
        </p:nvSpPr>
        <p:spPr bwMode="auto">
          <a:xfrm>
            <a:off x="425450" y="850900"/>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3. </a:t>
            </a:r>
            <a:r>
              <a:rPr lang="zh-CN" altLang="en-US" b="1">
                <a:solidFill>
                  <a:srgbClr val="0000FF"/>
                </a:solidFill>
                <a:ea typeface="楷体_GB2312" pitchFamily="49" charset="-122"/>
              </a:rPr>
              <a:t>基本割集矩阵</a:t>
            </a:r>
            <a:r>
              <a:rPr lang="en-US" altLang="zh-CN" b="1">
                <a:solidFill>
                  <a:srgbClr val="0000FF"/>
                </a:solidFill>
                <a:ea typeface="楷体_GB2312" pitchFamily="49" charset="-122"/>
              </a:rPr>
              <a:t>Q</a:t>
            </a:r>
          </a:p>
        </p:txBody>
      </p:sp>
      <p:sp>
        <p:nvSpPr>
          <p:cNvPr id="18444" name="Text Box 12"/>
          <p:cNvSpPr txBox="1">
            <a:spLocks noChangeArrowheads="1"/>
          </p:cNvSpPr>
          <p:nvPr/>
        </p:nvSpPr>
        <p:spPr bwMode="auto">
          <a:xfrm>
            <a:off x="3765550" y="1612900"/>
            <a:ext cx="4705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行：表示基本割集</a:t>
            </a:r>
          </a:p>
          <a:p>
            <a:pPr eaLnBrk="1" hangingPunct="1"/>
            <a:r>
              <a:rPr lang="zh-CN" altLang="en-US" b="1">
                <a:solidFill>
                  <a:srgbClr val="000000"/>
                </a:solidFill>
                <a:ea typeface="楷体_GB2312" pitchFamily="49" charset="-122"/>
              </a:rPr>
              <a:t>列：表示支路</a:t>
            </a:r>
          </a:p>
        </p:txBody>
      </p:sp>
      <p:sp>
        <p:nvSpPr>
          <p:cNvPr id="18445" name="Text Box 13"/>
          <p:cNvSpPr txBox="1">
            <a:spLocks noChangeArrowheads="1"/>
          </p:cNvSpPr>
          <p:nvPr/>
        </p:nvSpPr>
        <p:spPr bwMode="auto">
          <a:xfrm>
            <a:off x="3119438" y="2743200"/>
            <a:ext cx="5657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规定：</a:t>
            </a:r>
            <a:r>
              <a:rPr lang="en-US" altLang="zh-CN" b="1">
                <a:solidFill>
                  <a:srgbClr val="000000"/>
                </a:solidFill>
                <a:ea typeface="楷体_GB2312" pitchFamily="49" charset="-122"/>
              </a:rPr>
              <a:t>(1)</a:t>
            </a:r>
            <a:r>
              <a:rPr lang="zh-CN" altLang="en-US" b="1">
                <a:solidFill>
                  <a:srgbClr val="000000"/>
                </a:solidFill>
                <a:ea typeface="楷体_GB2312" pitchFamily="49" charset="-122"/>
              </a:rPr>
              <a:t>割集方向为树支方向</a:t>
            </a:r>
          </a:p>
          <a:p>
            <a:pPr eaLnBrk="1" hangingPunct="1"/>
            <a:r>
              <a:rPr lang="zh-CN" altLang="en-US" b="1">
                <a:solidFill>
                  <a:srgbClr val="000000"/>
                </a:solidFill>
                <a:ea typeface="楷体_GB2312" pitchFamily="49" charset="-122"/>
              </a:rPr>
              <a:t>            </a:t>
            </a:r>
            <a:r>
              <a:rPr lang="en-US" altLang="zh-CN" b="1">
                <a:solidFill>
                  <a:srgbClr val="000000"/>
                </a:solidFill>
                <a:ea typeface="楷体_GB2312" pitchFamily="49" charset="-122"/>
              </a:rPr>
              <a:t>(2)</a:t>
            </a:r>
            <a:r>
              <a:rPr lang="zh-CN" altLang="en-US" b="1">
                <a:solidFill>
                  <a:srgbClr val="000000"/>
                </a:solidFill>
                <a:ea typeface="楷体_GB2312" pitchFamily="49" charset="-122"/>
              </a:rPr>
              <a:t>支路排列顺序先树支后连支</a:t>
            </a:r>
          </a:p>
          <a:p>
            <a:pPr eaLnBrk="1" hangingPunct="1"/>
            <a:r>
              <a:rPr lang="zh-CN" altLang="en-US" b="1">
                <a:solidFill>
                  <a:srgbClr val="000000"/>
                </a:solidFill>
                <a:ea typeface="楷体_GB2312" pitchFamily="49" charset="-122"/>
              </a:rPr>
              <a:t>            </a:t>
            </a:r>
            <a:r>
              <a:rPr lang="en-US" altLang="zh-CN" b="1">
                <a:solidFill>
                  <a:srgbClr val="000000"/>
                </a:solidFill>
                <a:ea typeface="楷体_GB2312" pitchFamily="49" charset="-122"/>
              </a:rPr>
              <a:t>(3)</a:t>
            </a:r>
            <a:r>
              <a:rPr lang="zh-CN" altLang="en-US" b="1">
                <a:solidFill>
                  <a:srgbClr val="000000"/>
                </a:solidFill>
                <a:ea typeface="楷体_GB2312" pitchFamily="49" charset="-122"/>
              </a:rPr>
              <a:t>割集顺序与树支次序一致</a:t>
            </a:r>
          </a:p>
        </p:txBody>
      </p:sp>
      <p:grpSp>
        <p:nvGrpSpPr>
          <p:cNvPr id="2" name="Group 52"/>
          <p:cNvGrpSpPr>
            <a:grpSpLocks/>
          </p:cNvGrpSpPr>
          <p:nvPr/>
        </p:nvGrpSpPr>
        <p:grpSpPr bwMode="auto">
          <a:xfrm>
            <a:off x="1127125" y="4584700"/>
            <a:ext cx="949325" cy="1228725"/>
            <a:chOff x="710" y="2592"/>
            <a:chExt cx="598" cy="774"/>
          </a:xfrm>
        </p:grpSpPr>
        <p:sp>
          <p:nvSpPr>
            <p:cNvPr id="49190" name="Text Box 14"/>
            <p:cNvSpPr txBox="1">
              <a:spLocks noChangeArrowheads="1"/>
            </p:cNvSpPr>
            <p:nvPr/>
          </p:nvSpPr>
          <p:spPr bwMode="auto">
            <a:xfrm>
              <a:off x="710" y="2730"/>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i="1">
                  <a:solidFill>
                    <a:srgbClr val="000000"/>
                  </a:solidFill>
                  <a:ea typeface="楷体_GB2312" pitchFamily="49" charset="-122"/>
                </a:rPr>
                <a:t>q</a:t>
              </a:r>
              <a:r>
                <a:rPr lang="en-US" altLang="zh-CN" sz="2800" b="1" i="1" baseline="-25000">
                  <a:solidFill>
                    <a:srgbClr val="000000"/>
                  </a:solidFill>
                  <a:ea typeface="楷体_GB2312" pitchFamily="49" charset="-122"/>
                </a:rPr>
                <a:t>ij</a:t>
              </a:r>
              <a:r>
                <a:rPr lang="en-US" altLang="zh-CN" b="1" i="1">
                  <a:solidFill>
                    <a:srgbClr val="000000"/>
                  </a:solidFill>
                  <a:ea typeface="楷体_GB2312" pitchFamily="49" charset="-122"/>
                </a:rPr>
                <a:t>=</a:t>
              </a:r>
              <a:endParaRPr lang="en-US" altLang="zh-CN" b="1">
                <a:solidFill>
                  <a:srgbClr val="000000"/>
                </a:solidFill>
                <a:ea typeface="楷体_GB2312" pitchFamily="49" charset="-122"/>
              </a:endParaRPr>
            </a:p>
          </p:txBody>
        </p:sp>
        <p:sp>
          <p:nvSpPr>
            <p:cNvPr id="49191" name="AutoShape 16"/>
            <p:cNvSpPr>
              <a:spLocks/>
            </p:cNvSpPr>
            <p:nvPr/>
          </p:nvSpPr>
          <p:spPr bwMode="auto">
            <a:xfrm>
              <a:off x="1152" y="2592"/>
              <a:ext cx="156" cy="774"/>
            </a:xfrm>
            <a:prstGeom prst="leftBrace">
              <a:avLst>
                <a:gd name="adj1" fmla="val 4134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sp>
        <p:nvSpPr>
          <p:cNvPr id="18450" name="Text Box 18"/>
          <p:cNvSpPr txBox="1">
            <a:spLocks noChangeArrowheads="1"/>
          </p:cNvSpPr>
          <p:nvPr/>
        </p:nvSpPr>
        <p:spPr bwMode="auto">
          <a:xfrm>
            <a:off x="2244725" y="4464050"/>
            <a:ext cx="625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1          </a:t>
            </a:r>
            <a:r>
              <a:rPr lang="zh-CN" altLang="en-US" b="1">
                <a:solidFill>
                  <a:srgbClr val="000000"/>
                </a:solidFill>
                <a:ea typeface="楷体_GB2312" pitchFamily="49" charset="-122"/>
              </a:rPr>
              <a:t>支路</a:t>
            </a:r>
            <a:r>
              <a:rPr lang="en-US" altLang="zh-CN" b="1" i="1">
                <a:solidFill>
                  <a:srgbClr val="000000"/>
                </a:solidFill>
                <a:ea typeface="楷体_GB2312" pitchFamily="49" charset="-122"/>
              </a:rPr>
              <a:t>j</a:t>
            </a:r>
            <a:r>
              <a:rPr lang="zh-CN" altLang="en-US" b="1">
                <a:solidFill>
                  <a:srgbClr val="000000"/>
                </a:solidFill>
                <a:ea typeface="楷体_GB2312" pitchFamily="49" charset="-122"/>
              </a:rPr>
              <a:t>在割集</a:t>
            </a:r>
            <a:r>
              <a:rPr lang="en-US" altLang="zh-CN" b="1" i="1">
                <a:solidFill>
                  <a:srgbClr val="000000"/>
                </a:solidFill>
                <a:ea typeface="楷体_GB2312" pitchFamily="49" charset="-122"/>
              </a:rPr>
              <a:t>i</a:t>
            </a:r>
            <a:r>
              <a:rPr lang="zh-CN" altLang="en-US" b="1">
                <a:solidFill>
                  <a:srgbClr val="000000"/>
                </a:solidFill>
                <a:ea typeface="楷体_GB2312" pitchFamily="49" charset="-122"/>
              </a:rPr>
              <a:t>中且与割集方向一致</a:t>
            </a:r>
          </a:p>
        </p:txBody>
      </p:sp>
      <p:sp>
        <p:nvSpPr>
          <p:cNvPr id="18451" name="Text Box 19"/>
          <p:cNvSpPr txBox="1">
            <a:spLocks noChangeArrowheads="1"/>
          </p:cNvSpPr>
          <p:nvPr/>
        </p:nvSpPr>
        <p:spPr bwMode="auto">
          <a:xfrm>
            <a:off x="2152650" y="4983163"/>
            <a:ext cx="641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-1          </a:t>
            </a:r>
            <a:r>
              <a:rPr lang="zh-CN" altLang="en-US" b="1">
                <a:solidFill>
                  <a:srgbClr val="000000"/>
                </a:solidFill>
                <a:ea typeface="楷体_GB2312" pitchFamily="49" charset="-122"/>
              </a:rPr>
              <a:t>支路</a:t>
            </a:r>
            <a:r>
              <a:rPr lang="en-US" altLang="zh-CN" b="1" i="1">
                <a:solidFill>
                  <a:srgbClr val="000000"/>
                </a:solidFill>
                <a:ea typeface="楷体_GB2312" pitchFamily="49" charset="-122"/>
              </a:rPr>
              <a:t>j</a:t>
            </a:r>
            <a:r>
              <a:rPr lang="zh-CN" altLang="en-US" b="1">
                <a:solidFill>
                  <a:srgbClr val="000000"/>
                </a:solidFill>
                <a:ea typeface="楷体_GB2312" pitchFamily="49" charset="-122"/>
              </a:rPr>
              <a:t>在割集</a:t>
            </a:r>
            <a:r>
              <a:rPr lang="en-US" altLang="zh-CN" b="1" i="1">
                <a:solidFill>
                  <a:srgbClr val="000000"/>
                </a:solidFill>
                <a:ea typeface="楷体_GB2312" pitchFamily="49" charset="-122"/>
              </a:rPr>
              <a:t>i</a:t>
            </a:r>
            <a:r>
              <a:rPr lang="zh-CN" altLang="en-US" b="1">
                <a:solidFill>
                  <a:srgbClr val="000000"/>
                </a:solidFill>
                <a:ea typeface="楷体_GB2312" pitchFamily="49" charset="-122"/>
              </a:rPr>
              <a:t>中且与割集方向相反</a:t>
            </a:r>
          </a:p>
        </p:txBody>
      </p:sp>
      <p:sp>
        <p:nvSpPr>
          <p:cNvPr id="18452" name="Text Box 20"/>
          <p:cNvSpPr txBox="1">
            <a:spLocks noChangeArrowheads="1"/>
          </p:cNvSpPr>
          <p:nvPr/>
        </p:nvSpPr>
        <p:spPr bwMode="auto">
          <a:xfrm>
            <a:off x="2152650" y="5492750"/>
            <a:ext cx="599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 0          </a:t>
            </a:r>
            <a:r>
              <a:rPr lang="zh-CN" altLang="en-US" b="1">
                <a:solidFill>
                  <a:srgbClr val="000000"/>
                </a:solidFill>
                <a:ea typeface="楷体_GB2312" pitchFamily="49" charset="-122"/>
              </a:rPr>
              <a:t>支路</a:t>
            </a:r>
            <a:r>
              <a:rPr lang="en-US" altLang="zh-CN" b="1">
                <a:solidFill>
                  <a:srgbClr val="000000"/>
                </a:solidFill>
                <a:ea typeface="楷体_GB2312" pitchFamily="49" charset="-122"/>
              </a:rPr>
              <a:t>j</a:t>
            </a:r>
            <a:r>
              <a:rPr lang="zh-CN" altLang="en-US" b="1">
                <a:solidFill>
                  <a:srgbClr val="000000"/>
                </a:solidFill>
                <a:ea typeface="楷体_GB2312" pitchFamily="49" charset="-122"/>
              </a:rPr>
              <a:t>不在割集中 </a:t>
            </a:r>
          </a:p>
        </p:txBody>
      </p:sp>
      <p:sp>
        <p:nvSpPr>
          <p:cNvPr id="18455" name="Text Box 23"/>
          <p:cNvSpPr txBox="1">
            <a:spLocks noChangeArrowheads="1"/>
          </p:cNvSpPr>
          <p:nvPr/>
        </p:nvSpPr>
        <p:spPr bwMode="auto">
          <a:xfrm>
            <a:off x="3321050" y="850900"/>
            <a:ext cx="523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a:t>
            </a:r>
            <a:r>
              <a:rPr lang="zh-CN" altLang="en-US" b="1">
                <a:solidFill>
                  <a:srgbClr val="000000"/>
                </a:solidFill>
                <a:ea typeface="楷体_GB2312" pitchFamily="49" charset="-122"/>
              </a:rPr>
              <a:t>表示基本割集与支路的关联性质</a:t>
            </a:r>
            <a:r>
              <a:rPr lang="en-US" altLang="zh-CN" b="1">
                <a:solidFill>
                  <a:srgbClr val="000000"/>
                </a:solidFill>
                <a:ea typeface="楷体_GB2312" pitchFamily="49" charset="-122"/>
              </a:rPr>
              <a:t>)</a:t>
            </a:r>
            <a:endParaRPr lang="en-US" altLang="zh-CN">
              <a:solidFill>
                <a:srgbClr val="000000"/>
              </a:solidFill>
              <a:ea typeface="楷体_GB2312" pitchFamily="49" charset="-122"/>
            </a:endParaRPr>
          </a:p>
        </p:txBody>
      </p:sp>
      <p:grpSp>
        <p:nvGrpSpPr>
          <p:cNvPr id="49162" name="Group 24"/>
          <p:cNvGrpSpPr>
            <a:grpSpLocks/>
          </p:cNvGrpSpPr>
          <p:nvPr/>
        </p:nvGrpSpPr>
        <p:grpSpPr bwMode="auto">
          <a:xfrm>
            <a:off x="539750" y="1417638"/>
            <a:ext cx="2249488" cy="2732087"/>
            <a:chOff x="609" y="597"/>
            <a:chExt cx="1417" cy="1721"/>
          </a:xfrm>
        </p:grpSpPr>
        <p:sp>
          <p:nvSpPr>
            <p:cNvPr id="49163" name="Freeform 25"/>
            <p:cNvSpPr>
              <a:spLocks/>
            </p:cNvSpPr>
            <p:nvPr/>
          </p:nvSpPr>
          <p:spPr bwMode="auto">
            <a:xfrm>
              <a:off x="642" y="630"/>
              <a:ext cx="677" cy="1354"/>
            </a:xfrm>
            <a:custGeom>
              <a:avLst/>
              <a:gdLst>
                <a:gd name="T0" fmla="*/ 677 w 677"/>
                <a:gd name="T1" fmla="*/ 1354 h 1354"/>
                <a:gd name="T2" fmla="*/ 0 w 677"/>
                <a:gd name="T3" fmla="*/ 676 h 1354"/>
                <a:gd name="T4" fmla="*/ 677 w 677"/>
                <a:gd name="T5" fmla="*/ 0 h 1354"/>
                <a:gd name="T6" fmla="*/ 677 w 677"/>
                <a:gd name="T7" fmla="*/ 1354 h 1354"/>
                <a:gd name="T8" fmla="*/ 0 60000 65536"/>
                <a:gd name="T9" fmla="*/ 0 60000 65536"/>
                <a:gd name="T10" fmla="*/ 0 60000 65536"/>
                <a:gd name="T11" fmla="*/ 0 60000 65536"/>
                <a:gd name="T12" fmla="*/ 0 w 677"/>
                <a:gd name="T13" fmla="*/ 0 h 1354"/>
                <a:gd name="T14" fmla="*/ 677 w 677"/>
                <a:gd name="T15" fmla="*/ 1354 h 1354"/>
              </a:gdLst>
              <a:ahLst/>
              <a:cxnLst>
                <a:cxn ang="T8">
                  <a:pos x="T0" y="T1"/>
                </a:cxn>
                <a:cxn ang="T9">
                  <a:pos x="T2" y="T3"/>
                </a:cxn>
                <a:cxn ang="T10">
                  <a:pos x="T4" y="T5"/>
                </a:cxn>
                <a:cxn ang="T11">
                  <a:pos x="T6" y="T7"/>
                </a:cxn>
              </a:cxnLst>
              <a:rect l="T12" t="T13" r="T14" b="T15"/>
              <a:pathLst>
                <a:path w="677" h="1354">
                  <a:moveTo>
                    <a:pt x="677" y="1354"/>
                  </a:moveTo>
                  <a:lnTo>
                    <a:pt x="0" y="676"/>
                  </a:lnTo>
                  <a:lnTo>
                    <a:pt x="677" y="0"/>
                  </a:lnTo>
                  <a:lnTo>
                    <a:pt x="677" y="1354"/>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9164" name="Freeform 26"/>
            <p:cNvSpPr>
              <a:spLocks/>
            </p:cNvSpPr>
            <p:nvPr/>
          </p:nvSpPr>
          <p:spPr bwMode="auto">
            <a:xfrm>
              <a:off x="1319" y="630"/>
              <a:ext cx="674" cy="1354"/>
            </a:xfrm>
            <a:custGeom>
              <a:avLst/>
              <a:gdLst>
                <a:gd name="T0" fmla="*/ 0 w 674"/>
                <a:gd name="T1" fmla="*/ 0 h 1354"/>
                <a:gd name="T2" fmla="*/ 674 w 674"/>
                <a:gd name="T3" fmla="*/ 676 h 1354"/>
                <a:gd name="T4" fmla="*/ 0 w 674"/>
                <a:gd name="T5" fmla="*/ 1354 h 1354"/>
                <a:gd name="T6" fmla="*/ 0 60000 65536"/>
                <a:gd name="T7" fmla="*/ 0 60000 65536"/>
                <a:gd name="T8" fmla="*/ 0 60000 65536"/>
                <a:gd name="T9" fmla="*/ 0 w 674"/>
                <a:gd name="T10" fmla="*/ 0 h 1354"/>
                <a:gd name="T11" fmla="*/ 674 w 674"/>
                <a:gd name="T12" fmla="*/ 1354 h 1354"/>
              </a:gdLst>
              <a:ahLst/>
              <a:cxnLst>
                <a:cxn ang="T6">
                  <a:pos x="T0" y="T1"/>
                </a:cxn>
                <a:cxn ang="T7">
                  <a:pos x="T2" y="T3"/>
                </a:cxn>
                <a:cxn ang="T8">
                  <a:pos x="T4" y="T5"/>
                </a:cxn>
              </a:cxnLst>
              <a:rect l="T9" t="T10" r="T11" b="T12"/>
              <a:pathLst>
                <a:path w="674" h="1354">
                  <a:moveTo>
                    <a:pt x="0" y="0"/>
                  </a:moveTo>
                  <a:lnTo>
                    <a:pt x="674" y="676"/>
                  </a:lnTo>
                  <a:lnTo>
                    <a:pt x="0" y="135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9165" name="Freeform 27"/>
            <p:cNvSpPr>
              <a:spLocks/>
            </p:cNvSpPr>
            <p:nvPr/>
          </p:nvSpPr>
          <p:spPr bwMode="auto">
            <a:xfrm>
              <a:off x="1286" y="597"/>
              <a:ext cx="64" cy="64"/>
            </a:xfrm>
            <a:custGeom>
              <a:avLst/>
              <a:gdLst>
                <a:gd name="T0" fmla="*/ 57 w 64"/>
                <a:gd name="T1" fmla="*/ 57 h 64"/>
                <a:gd name="T2" fmla="*/ 64 w 64"/>
                <a:gd name="T3" fmla="*/ 40 h 64"/>
                <a:gd name="T4" fmla="*/ 64 w 64"/>
                <a:gd name="T5" fmla="*/ 24 h 64"/>
                <a:gd name="T6" fmla="*/ 57 w 64"/>
                <a:gd name="T7" fmla="*/ 9 h 64"/>
                <a:gd name="T8" fmla="*/ 40 w 64"/>
                <a:gd name="T9" fmla="*/ 0 h 64"/>
                <a:gd name="T10" fmla="*/ 23 w 64"/>
                <a:gd name="T11" fmla="*/ 0 h 64"/>
                <a:gd name="T12" fmla="*/ 9 w 64"/>
                <a:gd name="T13" fmla="*/ 9 h 64"/>
                <a:gd name="T14" fmla="*/ 0 w 64"/>
                <a:gd name="T15" fmla="*/ 24 h 64"/>
                <a:gd name="T16" fmla="*/ 0 w 64"/>
                <a:gd name="T17" fmla="*/ 40 h 64"/>
                <a:gd name="T18" fmla="*/ 9 w 64"/>
                <a:gd name="T19" fmla="*/ 57 h 64"/>
                <a:gd name="T20" fmla="*/ 23 w 64"/>
                <a:gd name="T21" fmla="*/ 64 h 64"/>
                <a:gd name="T22" fmla="*/ 40 w 64"/>
                <a:gd name="T23" fmla="*/ 64 h 64"/>
                <a:gd name="T24" fmla="*/ 57 w 64"/>
                <a:gd name="T25" fmla="*/ 57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57"/>
                  </a:moveTo>
                  <a:lnTo>
                    <a:pt x="64" y="40"/>
                  </a:lnTo>
                  <a:lnTo>
                    <a:pt x="64" y="24"/>
                  </a:lnTo>
                  <a:lnTo>
                    <a:pt x="57" y="9"/>
                  </a:lnTo>
                  <a:lnTo>
                    <a:pt x="40" y="0"/>
                  </a:lnTo>
                  <a:lnTo>
                    <a:pt x="23" y="0"/>
                  </a:lnTo>
                  <a:lnTo>
                    <a:pt x="9" y="9"/>
                  </a:lnTo>
                  <a:lnTo>
                    <a:pt x="0" y="24"/>
                  </a:lnTo>
                  <a:lnTo>
                    <a:pt x="0" y="40"/>
                  </a:lnTo>
                  <a:lnTo>
                    <a:pt x="9" y="57"/>
                  </a:lnTo>
                  <a:lnTo>
                    <a:pt x="23" y="64"/>
                  </a:lnTo>
                  <a:lnTo>
                    <a:pt x="40" y="64"/>
                  </a:lnTo>
                  <a:lnTo>
                    <a:pt x="57"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66" name="Freeform 28"/>
            <p:cNvSpPr>
              <a:spLocks/>
            </p:cNvSpPr>
            <p:nvPr/>
          </p:nvSpPr>
          <p:spPr bwMode="auto">
            <a:xfrm>
              <a:off x="1286" y="1951"/>
              <a:ext cx="64" cy="64"/>
            </a:xfrm>
            <a:custGeom>
              <a:avLst/>
              <a:gdLst>
                <a:gd name="T0" fmla="*/ 57 w 64"/>
                <a:gd name="T1" fmla="*/ 9 h 64"/>
                <a:gd name="T2" fmla="*/ 40 w 64"/>
                <a:gd name="T3" fmla="*/ 0 h 64"/>
                <a:gd name="T4" fmla="*/ 23 w 64"/>
                <a:gd name="T5" fmla="*/ 0 h 64"/>
                <a:gd name="T6" fmla="*/ 9 w 64"/>
                <a:gd name="T7" fmla="*/ 9 h 64"/>
                <a:gd name="T8" fmla="*/ 0 w 64"/>
                <a:gd name="T9" fmla="*/ 24 h 64"/>
                <a:gd name="T10" fmla="*/ 0 w 64"/>
                <a:gd name="T11" fmla="*/ 40 h 64"/>
                <a:gd name="T12" fmla="*/ 9 w 64"/>
                <a:gd name="T13" fmla="*/ 57 h 64"/>
                <a:gd name="T14" fmla="*/ 23 w 64"/>
                <a:gd name="T15" fmla="*/ 64 h 64"/>
                <a:gd name="T16" fmla="*/ 40 w 64"/>
                <a:gd name="T17" fmla="*/ 64 h 64"/>
                <a:gd name="T18" fmla="*/ 57 w 64"/>
                <a:gd name="T19" fmla="*/ 57 h 64"/>
                <a:gd name="T20" fmla="*/ 64 w 64"/>
                <a:gd name="T21" fmla="*/ 40 h 64"/>
                <a:gd name="T22" fmla="*/ 64 w 64"/>
                <a:gd name="T23" fmla="*/ 24 h 64"/>
                <a:gd name="T24" fmla="*/ 57 w 64"/>
                <a:gd name="T25" fmla="*/ 9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9"/>
                  </a:moveTo>
                  <a:lnTo>
                    <a:pt x="40" y="0"/>
                  </a:lnTo>
                  <a:lnTo>
                    <a:pt x="23" y="0"/>
                  </a:lnTo>
                  <a:lnTo>
                    <a:pt x="9" y="9"/>
                  </a:lnTo>
                  <a:lnTo>
                    <a:pt x="0" y="24"/>
                  </a:lnTo>
                  <a:lnTo>
                    <a:pt x="0" y="40"/>
                  </a:lnTo>
                  <a:lnTo>
                    <a:pt x="9" y="57"/>
                  </a:lnTo>
                  <a:lnTo>
                    <a:pt x="23" y="64"/>
                  </a:lnTo>
                  <a:lnTo>
                    <a:pt x="40" y="64"/>
                  </a:lnTo>
                  <a:lnTo>
                    <a:pt x="57" y="57"/>
                  </a:lnTo>
                  <a:lnTo>
                    <a:pt x="64" y="40"/>
                  </a:lnTo>
                  <a:lnTo>
                    <a:pt x="64" y="24"/>
                  </a:lnTo>
                  <a:lnTo>
                    <a:pt x="57"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67" name="Freeform 29"/>
            <p:cNvSpPr>
              <a:spLocks/>
            </p:cNvSpPr>
            <p:nvPr/>
          </p:nvSpPr>
          <p:spPr bwMode="auto">
            <a:xfrm>
              <a:off x="647" y="1301"/>
              <a:ext cx="1351" cy="1017"/>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9168" name="Freeform 30"/>
            <p:cNvSpPr>
              <a:spLocks/>
            </p:cNvSpPr>
            <p:nvPr/>
          </p:nvSpPr>
          <p:spPr bwMode="auto">
            <a:xfrm>
              <a:off x="609" y="1273"/>
              <a:ext cx="67" cy="66"/>
            </a:xfrm>
            <a:custGeom>
              <a:avLst/>
              <a:gdLst>
                <a:gd name="T0" fmla="*/ 33 w 67"/>
                <a:gd name="T1" fmla="*/ 66 h 66"/>
                <a:gd name="T2" fmla="*/ 50 w 67"/>
                <a:gd name="T3" fmla="*/ 62 h 66"/>
                <a:gd name="T4" fmla="*/ 62 w 67"/>
                <a:gd name="T5" fmla="*/ 50 h 66"/>
                <a:gd name="T6" fmla="*/ 67 w 67"/>
                <a:gd name="T7" fmla="*/ 33 h 66"/>
                <a:gd name="T8" fmla="*/ 62 w 67"/>
                <a:gd name="T9" fmla="*/ 16 h 66"/>
                <a:gd name="T10" fmla="*/ 50 w 67"/>
                <a:gd name="T11" fmla="*/ 4 h 66"/>
                <a:gd name="T12" fmla="*/ 33 w 67"/>
                <a:gd name="T13" fmla="*/ 0 h 66"/>
                <a:gd name="T14" fmla="*/ 17 w 67"/>
                <a:gd name="T15" fmla="*/ 4 h 66"/>
                <a:gd name="T16" fmla="*/ 5 w 67"/>
                <a:gd name="T17" fmla="*/ 16 h 66"/>
                <a:gd name="T18" fmla="*/ 0 w 67"/>
                <a:gd name="T19" fmla="*/ 33 h 66"/>
                <a:gd name="T20" fmla="*/ 5 w 67"/>
                <a:gd name="T21" fmla="*/ 50 h 66"/>
                <a:gd name="T22" fmla="*/ 17 w 67"/>
                <a:gd name="T23" fmla="*/ 62 h 66"/>
                <a:gd name="T24" fmla="*/ 33 w 67"/>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66"/>
                <a:gd name="T41" fmla="*/ 67 w 67"/>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66">
                  <a:moveTo>
                    <a:pt x="33" y="66"/>
                  </a:moveTo>
                  <a:lnTo>
                    <a:pt x="50" y="62"/>
                  </a:lnTo>
                  <a:lnTo>
                    <a:pt x="62" y="50"/>
                  </a:lnTo>
                  <a:lnTo>
                    <a:pt x="67" y="33"/>
                  </a:lnTo>
                  <a:lnTo>
                    <a:pt x="62" y="16"/>
                  </a:lnTo>
                  <a:lnTo>
                    <a:pt x="50" y="4"/>
                  </a:lnTo>
                  <a:lnTo>
                    <a:pt x="33" y="0"/>
                  </a:lnTo>
                  <a:lnTo>
                    <a:pt x="17" y="4"/>
                  </a:lnTo>
                  <a:lnTo>
                    <a:pt x="5" y="16"/>
                  </a:lnTo>
                  <a:lnTo>
                    <a:pt x="0" y="33"/>
                  </a:lnTo>
                  <a:lnTo>
                    <a:pt x="5" y="50"/>
                  </a:lnTo>
                  <a:lnTo>
                    <a:pt x="17"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69" name="Freeform 31"/>
            <p:cNvSpPr>
              <a:spLocks/>
            </p:cNvSpPr>
            <p:nvPr/>
          </p:nvSpPr>
          <p:spPr bwMode="auto">
            <a:xfrm>
              <a:off x="1960" y="1273"/>
              <a:ext cx="66" cy="66"/>
            </a:xfrm>
            <a:custGeom>
              <a:avLst/>
              <a:gdLst>
                <a:gd name="T0" fmla="*/ 33 w 66"/>
                <a:gd name="T1" fmla="*/ 66 h 66"/>
                <a:gd name="T2" fmla="*/ 50 w 66"/>
                <a:gd name="T3" fmla="*/ 62 h 66"/>
                <a:gd name="T4" fmla="*/ 62 w 66"/>
                <a:gd name="T5" fmla="*/ 50 h 66"/>
                <a:gd name="T6" fmla="*/ 66 w 66"/>
                <a:gd name="T7" fmla="*/ 33 h 66"/>
                <a:gd name="T8" fmla="*/ 62 w 66"/>
                <a:gd name="T9" fmla="*/ 16 h 66"/>
                <a:gd name="T10" fmla="*/ 50 w 66"/>
                <a:gd name="T11" fmla="*/ 4 h 66"/>
                <a:gd name="T12" fmla="*/ 33 w 66"/>
                <a:gd name="T13" fmla="*/ 0 h 66"/>
                <a:gd name="T14" fmla="*/ 16 w 66"/>
                <a:gd name="T15" fmla="*/ 4 h 66"/>
                <a:gd name="T16" fmla="*/ 4 w 66"/>
                <a:gd name="T17" fmla="*/ 16 h 66"/>
                <a:gd name="T18" fmla="*/ 0 w 66"/>
                <a:gd name="T19" fmla="*/ 33 h 66"/>
                <a:gd name="T20" fmla="*/ 4 w 66"/>
                <a:gd name="T21" fmla="*/ 50 h 66"/>
                <a:gd name="T22" fmla="*/ 16 w 66"/>
                <a:gd name="T23" fmla="*/ 62 h 66"/>
                <a:gd name="T24" fmla="*/ 33 w 66"/>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66"/>
                <a:gd name="T41" fmla="*/ 66 w 66"/>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66">
                  <a:moveTo>
                    <a:pt x="33" y="66"/>
                  </a:moveTo>
                  <a:lnTo>
                    <a:pt x="50" y="62"/>
                  </a:lnTo>
                  <a:lnTo>
                    <a:pt x="62" y="50"/>
                  </a:lnTo>
                  <a:lnTo>
                    <a:pt x="66" y="33"/>
                  </a:lnTo>
                  <a:lnTo>
                    <a:pt x="62" y="16"/>
                  </a:lnTo>
                  <a:lnTo>
                    <a:pt x="50" y="4"/>
                  </a:lnTo>
                  <a:lnTo>
                    <a:pt x="33" y="0"/>
                  </a:lnTo>
                  <a:lnTo>
                    <a:pt x="16" y="4"/>
                  </a:lnTo>
                  <a:lnTo>
                    <a:pt x="4" y="16"/>
                  </a:lnTo>
                  <a:lnTo>
                    <a:pt x="0" y="33"/>
                  </a:lnTo>
                  <a:lnTo>
                    <a:pt x="4" y="50"/>
                  </a:lnTo>
                  <a:lnTo>
                    <a:pt x="16"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70" name="Freeform 32"/>
            <p:cNvSpPr>
              <a:spLocks/>
            </p:cNvSpPr>
            <p:nvPr/>
          </p:nvSpPr>
          <p:spPr bwMode="auto">
            <a:xfrm>
              <a:off x="1562" y="2154"/>
              <a:ext cx="93" cy="112"/>
            </a:xfrm>
            <a:custGeom>
              <a:avLst/>
              <a:gdLst>
                <a:gd name="T0" fmla="*/ 93 w 93"/>
                <a:gd name="T1" fmla="*/ 0 h 112"/>
                <a:gd name="T2" fmla="*/ 78 w 93"/>
                <a:gd name="T3" fmla="*/ 31 h 112"/>
                <a:gd name="T4" fmla="*/ 59 w 93"/>
                <a:gd name="T5" fmla="*/ 59 h 112"/>
                <a:gd name="T6" fmla="*/ 33 w 93"/>
                <a:gd name="T7" fmla="*/ 88 h 112"/>
                <a:gd name="T8" fmla="*/ 0 w 93"/>
                <a:gd name="T9" fmla="*/ 112 h 112"/>
                <a:gd name="T10" fmla="*/ 0 60000 65536"/>
                <a:gd name="T11" fmla="*/ 0 60000 65536"/>
                <a:gd name="T12" fmla="*/ 0 60000 65536"/>
                <a:gd name="T13" fmla="*/ 0 60000 65536"/>
                <a:gd name="T14" fmla="*/ 0 60000 65536"/>
                <a:gd name="T15" fmla="*/ 0 w 93"/>
                <a:gd name="T16" fmla="*/ 0 h 112"/>
                <a:gd name="T17" fmla="*/ 93 w 93"/>
                <a:gd name="T18" fmla="*/ 112 h 112"/>
              </a:gdLst>
              <a:ahLst/>
              <a:cxnLst>
                <a:cxn ang="T10">
                  <a:pos x="T0" y="T1"/>
                </a:cxn>
                <a:cxn ang="T11">
                  <a:pos x="T2" y="T3"/>
                </a:cxn>
                <a:cxn ang="T12">
                  <a:pos x="T4" y="T5"/>
                </a:cxn>
                <a:cxn ang="T13">
                  <a:pos x="T6" y="T7"/>
                </a:cxn>
                <a:cxn ang="T14">
                  <a:pos x="T8" y="T9"/>
                </a:cxn>
              </a:cxnLst>
              <a:rect l="T15" t="T16" r="T17" b="T18"/>
              <a:pathLst>
                <a:path w="93" h="112">
                  <a:moveTo>
                    <a:pt x="93" y="0"/>
                  </a:moveTo>
                  <a:lnTo>
                    <a:pt x="78" y="31"/>
                  </a:lnTo>
                  <a:lnTo>
                    <a:pt x="59" y="59"/>
                  </a:lnTo>
                  <a:lnTo>
                    <a:pt x="33" y="88"/>
                  </a:lnTo>
                  <a:lnTo>
                    <a:pt x="0" y="1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9171" name="Freeform 33"/>
            <p:cNvSpPr>
              <a:spLocks/>
            </p:cNvSpPr>
            <p:nvPr/>
          </p:nvSpPr>
          <p:spPr bwMode="auto">
            <a:xfrm>
              <a:off x="1452" y="2218"/>
              <a:ext cx="141" cy="100"/>
            </a:xfrm>
            <a:custGeom>
              <a:avLst/>
              <a:gdLst>
                <a:gd name="T0" fmla="*/ 141 w 141"/>
                <a:gd name="T1" fmla="*/ 79 h 100"/>
                <a:gd name="T2" fmla="*/ 0 w 141"/>
                <a:gd name="T3" fmla="*/ 100 h 100"/>
                <a:gd name="T4" fmla="*/ 100 w 141"/>
                <a:gd name="T5" fmla="*/ 0 h 100"/>
                <a:gd name="T6" fmla="*/ 141 w 141"/>
                <a:gd name="T7" fmla="*/ 79 h 100"/>
                <a:gd name="T8" fmla="*/ 0 60000 65536"/>
                <a:gd name="T9" fmla="*/ 0 60000 65536"/>
                <a:gd name="T10" fmla="*/ 0 60000 65536"/>
                <a:gd name="T11" fmla="*/ 0 60000 65536"/>
                <a:gd name="T12" fmla="*/ 0 w 141"/>
                <a:gd name="T13" fmla="*/ 0 h 100"/>
                <a:gd name="T14" fmla="*/ 141 w 141"/>
                <a:gd name="T15" fmla="*/ 100 h 100"/>
              </a:gdLst>
              <a:ahLst/>
              <a:cxnLst>
                <a:cxn ang="T8">
                  <a:pos x="T0" y="T1"/>
                </a:cxn>
                <a:cxn ang="T9">
                  <a:pos x="T2" y="T3"/>
                </a:cxn>
                <a:cxn ang="T10">
                  <a:pos x="T4" y="T5"/>
                </a:cxn>
                <a:cxn ang="T11">
                  <a:pos x="T6" y="T7"/>
                </a:cxn>
              </a:cxnLst>
              <a:rect l="T12" t="T13" r="T14" b="T15"/>
              <a:pathLst>
                <a:path w="141" h="100">
                  <a:moveTo>
                    <a:pt x="141" y="79"/>
                  </a:moveTo>
                  <a:lnTo>
                    <a:pt x="0" y="100"/>
                  </a:lnTo>
                  <a:lnTo>
                    <a:pt x="100" y="0"/>
                  </a:lnTo>
                  <a:lnTo>
                    <a:pt x="141" y="7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72" name="Line 34"/>
            <p:cNvSpPr>
              <a:spLocks noChangeShapeType="1"/>
            </p:cNvSpPr>
            <p:nvPr/>
          </p:nvSpPr>
          <p:spPr bwMode="auto">
            <a:xfrm>
              <a:off x="1319" y="1036"/>
              <a:ext cx="1"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Freeform 35"/>
            <p:cNvSpPr>
              <a:spLocks/>
            </p:cNvSpPr>
            <p:nvPr/>
          </p:nvSpPr>
          <p:spPr bwMode="auto">
            <a:xfrm>
              <a:off x="1274" y="1342"/>
              <a:ext cx="88" cy="134"/>
            </a:xfrm>
            <a:custGeom>
              <a:avLst/>
              <a:gdLst>
                <a:gd name="T0" fmla="*/ 88 w 88"/>
                <a:gd name="T1" fmla="*/ 0 h 134"/>
                <a:gd name="T2" fmla="*/ 45 w 88"/>
                <a:gd name="T3" fmla="*/ 134 h 134"/>
                <a:gd name="T4" fmla="*/ 0 w 88"/>
                <a:gd name="T5" fmla="*/ 0 h 134"/>
                <a:gd name="T6" fmla="*/ 88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0"/>
                  </a:moveTo>
                  <a:lnTo>
                    <a:pt x="45" y="134"/>
                  </a:lnTo>
                  <a:lnTo>
                    <a:pt x="0" y="0"/>
                  </a:lnTo>
                  <a:lnTo>
                    <a:pt x="88"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74" name="Line 36"/>
            <p:cNvSpPr>
              <a:spLocks noChangeShapeType="1"/>
            </p:cNvSpPr>
            <p:nvPr/>
          </p:nvSpPr>
          <p:spPr bwMode="auto">
            <a:xfrm flipV="1">
              <a:off x="914" y="986"/>
              <a:ext cx="48" cy="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Freeform 37"/>
            <p:cNvSpPr>
              <a:spLocks/>
            </p:cNvSpPr>
            <p:nvPr/>
          </p:nvSpPr>
          <p:spPr bwMode="auto">
            <a:xfrm>
              <a:off x="923" y="900"/>
              <a:ext cx="124" cy="127"/>
            </a:xfrm>
            <a:custGeom>
              <a:avLst/>
              <a:gdLst>
                <a:gd name="T0" fmla="*/ 0 w 124"/>
                <a:gd name="T1" fmla="*/ 65 h 127"/>
                <a:gd name="T2" fmla="*/ 124 w 124"/>
                <a:gd name="T3" fmla="*/ 0 h 127"/>
                <a:gd name="T4" fmla="*/ 62 w 124"/>
                <a:gd name="T5" fmla="*/ 127 h 127"/>
                <a:gd name="T6" fmla="*/ 0 w 124"/>
                <a:gd name="T7" fmla="*/ 65 h 127"/>
                <a:gd name="T8" fmla="*/ 0 60000 65536"/>
                <a:gd name="T9" fmla="*/ 0 60000 65536"/>
                <a:gd name="T10" fmla="*/ 0 60000 65536"/>
                <a:gd name="T11" fmla="*/ 0 60000 65536"/>
                <a:gd name="T12" fmla="*/ 0 w 124"/>
                <a:gd name="T13" fmla="*/ 0 h 127"/>
                <a:gd name="T14" fmla="*/ 124 w 124"/>
                <a:gd name="T15" fmla="*/ 127 h 127"/>
              </a:gdLst>
              <a:ahLst/>
              <a:cxnLst>
                <a:cxn ang="T8">
                  <a:pos x="T0" y="T1"/>
                </a:cxn>
                <a:cxn ang="T9">
                  <a:pos x="T2" y="T3"/>
                </a:cxn>
                <a:cxn ang="T10">
                  <a:pos x="T4" y="T5"/>
                </a:cxn>
                <a:cxn ang="T11">
                  <a:pos x="T6" y="T7"/>
                </a:cxn>
              </a:cxnLst>
              <a:rect l="T12" t="T13" r="T14" b="T15"/>
              <a:pathLst>
                <a:path w="124" h="127">
                  <a:moveTo>
                    <a:pt x="0" y="65"/>
                  </a:moveTo>
                  <a:lnTo>
                    <a:pt x="124" y="0"/>
                  </a:lnTo>
                  <a:lnTo>
                    <a:pt x="62" y="127"/>
                  </a:lnTo>
                  <a:lnTo>
                    <a:pt x="0" y="65"/>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76" name="Line 38"/>
            <p:cNvSpPr>
              <a:spLocks noChangeShapeType="1"/>
            </p:cNvSpPr>
            <p:nvPr/>
          </p:nvSpPr>
          <p:spPr bwMode="auto">
            <a:xfrm>
              <a:off x="1000" y="1664"/>
              <a:ext cx="47"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Freeform 39"/>
            <p:cNvSpPr>
              <a:spLocks/>
            </p:cNvSpPr>
            <p:nvPr/>
          </p:nvSpPr>
          <p:spPr bwMode="auto">
            <a:xfrm>
              <a:off x="914" y="1578"/>
              <a:ext cx="124" cy="124"/>
            </a:xfrm>
            <a:custGeom>
              <a:avLst/>
              <a:gdLst>
                <a:gd name="T0" fmla="*/ 62 w 124"/>
                <a:gd name="T1" fmla="*/ 124 h 124"/>
                <a:gd name="T2" fmla="*/ 0 w 124"/>
                <a:gd name="T3" fmla="*/ 0 h 124"/>
                <a:gd name="T4" fmla="*/ 124 w 124"/>
                <a:gd name="T5" fmla="*/ 62 h 124"/>
                <a:gd name="T6" fmla="*/ 62 w 124"/>
                <a:gd name="T7" fmla="*/ 124 h 124"/>
                <a:gd name="T8" fmla="*/ 0 60000 65536"/>
                <a:gd name="T9" fmla="*/ 0 60000 65536"/>
                <a:gd name="T10" fmla="*/ 0 60000 65536"/>
                <a:gd name="T11" fmla="*/ 0 60000 65536"/>
                <a:gd name="T12" fmla="*/ 0 w 124"/>
                <a:gd name="T13" fmla="*/ 0 h 124"/>
                <a:gd name="T14" fmla="*/ 124 w 124"/>
                <a:gd name="T15" fmla="*/ 124 h 124"/>
              </a:gdLst>
              <a:ahLst/>
              <a:cxnLst>
                <a:cxn ang="T8">
                  <a:pos x="T0" y="T1"/>
                </a:cxn>
                <a:cxn ang="T9">
                  <a:pos x="T2" y="T3"/>
                </a:cxn>
                <a:cxn ang="T10">
                  <a:pos x="T4" y="T5"/>
                </a:cxn>
                <a:cxn ang="T11">
                  <a:pos x="T6" y="T7"/>
                </a:cxn>
              </a:cxnLst>
              <a:rect l="T12" t="T13" r="T14" b="T15"/>
              <a:pathLst>
                <a:path w="124" h="124">
                  <a:moveTo>
                    <a:pt x="62" y="124"/>
                  </a:moveTo>
                  <a:lnTo>
                    <a:pt x="0" y="0"/>
                  </a:lnTo>
                  <a:lnTo>
                    <a:pt x="124" y="62"/>
                  </a:lnTo>
                  <a:lnTo>
                    <a:pt x="62"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78" name="Line 40"/>
            <p:cNvSpPr>
              <a:spLocks noChangeShapeType="1"/>
            </p:cNvSpPr>
            <p:nvPr/>
          </p:nvSpPr>
          <p:spPr bwMode="auto">
            <a:xfrm flipH="1" flipV="1">
              <a:off x="1743" y="1055"/>
              <a:ext cx="81" cy="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Freeform 41"/>
            <p:cNvSpPr>
              <a:spLocks/>
            </p:cNvSpPr>
            <p:nvPr/>
          </p:nvSpPr>
          <p:spPr bwMode="auto">
            <a:xfrm>
              <a:off x="1655" y="969"/>
              <a:ext cx="126" cy="124"/>
            </a:xfrm>
            <a:custGeom>
              <a:avLst/>
              <a:gdLst>
                <a:gd name="T0" fmla="*/ 64 w 126"/>
                <a:gd name="T1" fmla="*/ 124 h 124"/>
                <a:gd name="T2" fmla="*/ 0 w 126"/>
                <a:gd name="T3" fmla="*/ 0 h 124"/>
                <a:gd name="T4" fmla="*/ 126 w 126"/>
                <a:gd name="T5" fmla="*/ 62 h 124"/>
                <a:gd name="T6" fmla="*/ 64 w 126"/>
                <a:gd name="T7" fmla="*/ 124 h 124"/>
                <a:gd name="T8" fmla="*/ 0 60000 65536"/>
                <a:gd name="T9" fmla="*/ 0 60000 65536"/>
                <a:gd name="T10" fmla="*/ 0 60000 65536"/>
                <a:gd name="T11" fmla="*/ 0 60000 65536"/>
                <a:gd name="T12" fmla="*/ 0 w 126"/>
                <a:gd name="T13" fmla="*/ 0 h 124"/>
                <a:gd name="T14" fmla="*/ 126 w 126"/>
                <a:gd name="T15" fmla="*/ 124 h 124"/>
              </a:gdLst>
              <a:ahLst/>
              <a:cxnLst>
                <a:cxn ang="T8">
                  <a:pos x="T0" y="T1"/>
                </a:cxn>
                <a:cxn ang="T9">
                  <a:pos x="T2" y="T3"/>
                </a:cxn>
                <a:cxn ang="T10">
                  <a:pos x="T4" y="T5"/>
                </a:cxn>
                <a:cxn ang="T11">
                  <a:pos x="T6" y="T7"/>
                </a:cxn>
              </a:cxnLst>
              <a:rect l="T12" t="T13" r="T14" b="T15"/>
              <a:pathLst>
                <a:path w="126" h="124">
                  <a:moveTo>
                    <a:pt x="64" y="124"/>
                  </a:moveTo>
                  <a:lnTo>
                    <a:pt x="0" y="0"/>
                  </a:lnTo>
                  <a:lnTo>
                    <a:pt x="126" y="62"/>
                  </a:lnTo>
                  <a:lnTo>
                    <a:pt x="64"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80" name="Line 42"/>
            <p:cNvSpPr>
              <a:spLocks noChangeShapeType="1"/>
            </p:cNvSpPr>
            <p:nvPr/>
          </p:nvSpPr>
          <p:spPr bwMode="auto">
            <a:xfrm flipH="1">
              <a:off x="1743" y="1476"/>
              <a:ext cx="81" cy="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Freeform 43"/>
            <p:cNvSpPr>
              <a:spLocks/>
            </p:cNvSpPr>
            <p:nvPr/>
          </p:nvSpPr>
          <p:spPr bwMode="auto">
            <a:xfrm>
              <a:off x="1655" y="1519"/>
              <a:ext cx="126" cy="126"/>
            </a:xfrm>
            <a:custGeom>
              <a:avLst/>
              <a:gdLst>
                <a:gd name="T0" fmla="*/ 126 w 126"/>
                <a:gd name="T1" fmla="*/ 64 h 126"/>
                <a:gd name="T2" fmla="*/ 0 w 126"/>
                <a:gd name="T3" fmla="*/ 126 h 126"/>
                <a:gd name="T4" fmla="*/ 64 w 126"/>
                <a:gd name="T5" fmla="*/ 0 h 126"/>
                <a:gd name="T6" fmla="*/ 126 w 126"/>
                <a:gd name="T7" fmla="*/ 64 h 126"/>
                <a:gd name="T8" fmla="*/ 0 60000 65536"/>
                <a:gd name="T9" fmla="*/ 0 60000 65536"/>
                <a:gd name="T10" fmla="*/ 0 60000 65536"/>
                <a:gd name="T11" fmla="*/ 0 60000 65536"/>
                <a:gd name="T12" fmla="*/ 0 w 126"/>
                <a:gd name="T13" fmla="*/ 0 h 126"/>
                <a:gd name="T14" fmla="*/ 126 w 126"/>
                <a:gd name="T15" fmla="*/ 126 h 126"/>
              </a:gdLst>
              <a:ahLst/>
              <a:cxnLst>
                <a:cxn ang="T8">
                  <a:pos x="T0" y="T1"/>
                </a:cxn>
                <a:cxn ang="T9">
                  <a:pos x="T2" y="T3"/>
                </a:cxn>
                <a:cxn ang="T10">
                  <a:pos x="T4" y="T5"/>
                </a:cxn>
                <a:cxn ang="T11">
                  <a:pos x="T6" y="T7"/>
                </a:cxn>
              </a:cxnLst>
              <a:rect l="T12" t="T13" r="T14" b="T15"/>
              <a:pathLst>
                <a:path w="126" h="126">
                  <a:moveTo>
                    <a:pt x="126" y="64"/>
                  </a:moveTo>
                  <a:lnTo>
                    <a:pt x="0" y="126"/>
                  </a:lnTo>
                  <a:lnTo>
                    <a:pt x="64" y="0"/>
                  </a:lnTo>
                  <a:lnTo>
                    <a:pt x="126" y="6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solidFill>
                  <a:srgbClr val="000000"/>
                </a:solidFill>
                <a:ea typeface="楷体_GB2312" pitchFamily="49" charset="-122"/>
              </a:endParaRPr>
            </a:p>
          </p:txBody>
        </p:sp>
        <p:sp>
          <p:nvSpPr>
            <p:cNvPr id="49182" name="Rectangle 44"/>
            <p:cNvSpPr>
              <a:spLocks noChangeArrowheads="1"/>
            </p:cNvSpPr>
            <p:nvPr/>
          </p:nvSpPr>
          <p:spPr bwMode="auto">
            <a:xfrm>
              <a:off x="1445" y="2075"/>
              <a:ext cx="8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2100" b="1">
                  <a:solidFill>
                    <a:srgbClr val="000000"/>
                  </a:solidFill>
                  <a:ea typeface="楷体_GB2312" pitchFamily="49" charset="-122"/>
                </a:rPr>
                <a:t>1</a:t>
              </a:r>
              <a:endParaRPr lang="en-US" altLang="zh-CN" b="1">
                <a:solidFill>
                  <a:srgbClr val="000000"/>
                </a:solidFill>
                <a:ea typeface="楷体_GB2312" pitchFamily="49" charset="-122"/>
              </a:endParaRPr>
            </a:p>
          </p:txBody>
        </p:sp>
        <p:sp>
          <p:nvSpPr>
            <p:cNvPr id="49183" name="Rectangle 45"/>
            <p:cNvSpPr>
              <a:spLocks noChangeArrowheads="1"/>
            </p:cNvSpPr>
            <p:nvPr/>
          </p:nvSpPr>
          <p:spPr bwMode="auto">
            <a:xfrm>
              <a:off x="895" y="1722"/>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２</a:t>
              </a:r>
              <a:endParaRPr lang="zh-CN" altLang="en-US" b="1">
                <a:solidFill>
                  <a:srgbClr val="000000"/>
                </a:solidFill>
                <a:ea typeface="楷体_GB2312" pitchFamily="49" charset="-122"/>
              </a:endParaRPr>
            </a:p>
          </p:txBody>
        </p:sp>
        <p:sp>
          <p:nvSpPr>
            <p:cNvPr id="49184" name="Rectangle 46"/>
            <p:cNvSpPr>
              <a:spLocks noChangeArrowheads="1"/>
            </p:cNvSpPr>
            <p:nvPr/>
          </p:nvSpPr>
          <p:spPr bwMode="auto">
            <a:xfrm>
              <a:off x="1302" y="1230"/>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３</a:t>
              </a:r>
              <a:endParaRPr lang="zh-CN" altLang="en-US" b="1">
                <a:solidFill>
                  <a:srgbClr val="000000"/>
                </a:solidFill>
                <a:ea typeface="楷体_GB2312" pitchFamily="49" charset="-122"/>
              </a:endParaRPr>
            </a:p>
          </p:txBody>
        </p:sp>
        <p:sp>
          <p:nvSpPr>
            <p:cNvPr id="49185" name="Rectangle 47"/>
            <p:cNvSpPr>
              <a:spLocks noChangeArrowheads="1"/>
            </p:cNvSpPr>
            <p:nvPr/>
          </p:nvSpPr>
          <p:spPr bwMode="auto">
            <a:xfrm>
              <a:off x="1571" y="1655"/>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６</a:t>
              </a:r>
              <a:endParaRPr lang="zh-CN" altLang="en-US" b="1">
                <a:solidFill>
                  <a:srgbClr val="000000"/>
                </a:solidFill>
                <a:ea typeface="楷体_GB2312" pitchFamily="49" charset="-122"/>
              </a:endParaRPr>
            </a:p>
          </p:txBody>
        </p:sp>
        <p:sp>
          <p:nvSpPr>
            <p:cNvPr id="49186" name="Rectangle 48"/>
            <p:cNvSpPr>
              <a:spLocks noChangeArrowheads="1"/>
            </p:cNvSpPr>
            <p:nvPr/>
          </p:nvSpPr>
          <p:spPr bwMode="auto">
            <a:xfrm>
              <a:off x="1671" y="807"/>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５</a:t>
              </a:r>
              <a:endParaRPr lang="zh-CN" altLang="en-US" b="1">
                <a:solidFill>
                  <a:srgbClr val="000000"/>
                </a:solidFill>
                <a:ea typeface="楷体_GB2312" pitchFamily="49" charset="-122"/>
              </a:endParaRPr>
            </a:p>
          </p:txBody>
        </p:sp>
        <p:sp>
          <p:nvSpPr>
            <p:cNvPr id="49187" name="Rectangle 49"/>
            <p:cNvSpPr>
              <a:spLocks noChangeArrowheads="1"/>
            </p:cNvSpPr>
            <p:nvPr/>
          </p:nvSpPr>
          <p:spPr bwMode="auto">
            <a:xfrm>
              <a:off x="728" y="860"/>
              <a:ext cx="1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４</a:t>
              </a:r>
              <a:endParaRPr lang="zh-CN" altLang="en-US" b="1">
                <a:solidFill>
                  <a:srgbClr val="000000"/>
                </a:solidFill>
                <a:ea typeface="楷体_GB2312" pitchFamily="49" charset="-122"/>
              </a:endParaRPr>
            </a:p>
          </p:txBody>
        </p:sp>
        <p:sp>
          <p:nvSpPr>
            <p:cNvPr id="49188" name="Freeform 50"/>
            <p:cNvSpPr>
              <a:spLocks/>
            </p:cNvSpPr>
            <p:nvPr/>
          </p:nvSpPr>
          <p:spPr bwMode="auto">
            <a:xfrm>
              <a:off x="647" y="625"/>
              <a:ext cx="1351" cy="676"/>
            </a:xfrm>
            <a:custGeom>
              <a:avLst/>
              <a:gdLst>
                <a:gd name="T0" fmla="*/ 1351 w 1351"/>
                <a:gd name="T1" fmla="*/ 676 h 676"/>
                <a:gd name="T2" fmla="*/ 677 w 1351"/>
                <a:gd name="T3" fmla="*/ 0 h 676"/>
                <a:gd name="T4" fmla="*/ 0 w 1351"/>
                <a:gd name="T5" fmla="*/ 676 h 676"/>
                <a:gd name="T6" fmla="*/ 0 60000 65536"/>
                <a:gd name="T7" fmla="*/ 0 60000 65536"/>
                <a:gd name="T8" fmla="*/ 0 60000 65536"/>
                <a:gd name="T9" fmla="*/ 0 w 1351"/>
                <a:gd name="T10" fmla="*/ 0 h 676"/>
                <a:gd name="T11" fmla="*/ 1351 w 1351"/>
                <a:gd name="T12" fmla="*/ 676 h 676"/>
              </a:gdLst>
              <a:ahLst/>
              <a:cxnLst>
                <a:cxn ang="T6">
                  <a:pos x="T0" y="T1"/>
                </a:cxn>
                <a:cxn ang="T7">
                  <a:pos x="T2" y="T3"/>
                </a:cxn>
                <a:cxn ang="T8">
                  <a:pos x="T4" y="T5"/>
                </a:cxn>
              </a:cxnLst>
              <a:rect l="T9" t="T10" r="T11" b="T12"/>
              <a:pathLst>
                <a:path w="1351" h="676">
                  <a:moveTo>
                    <a:pt x="1351" y="676"/>
                  </a:moveTo>
                  <a:lnTo>
                    <a:pt x="677" y="0"/>
                  </a:lnTo>
                  <a:lnTo>
                    <a:pt x="0" y="676"/>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ea typeface="楷体_GB2312" pitchFamily="49" charset="-122"/>
              </a:endParaRPr>
            </a:p>
          </p:txBody>
        </p:sp>
        <p:sp>
          <p:nvSpPr>
            <p:cNvPr id="49189" name="Line 51"/>
            <p:cNvSpPr>
              <a:spLocks noChangeShapeType="1"/>
            </p:cNvSpPr>
            <p:nvPr/>
          </p:nvSpPr>
          <p:spPr bwMode="auto">
            <a:xfrm flipH="1">
              <a:off x="1324" y="1301"/>
              <a:ext cx="674" cy="6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455">
                                            <p:txEl>
                                              <p:pRg st="0" end="0"/>
                                            </p:txEl>
                                          </p:spTgt>
                                        </p:tgtEl>
                                        <p:attrNameLst>
                                          <p:attrName>style.visibility</p:attrName>
                                        </p:attrNameLst>
                                      </p:cBhvr>
                                      <p:to>
                                        <p:strVal val="visible"/>
                                      </p:to>
                                    </p:set>
                                    <p:animEffect transition="in" filter="box(out)">
                                      <p:cBhvr>
                                        <p:cTn id="7" dur="500"/>
                                        <p:tgtEl>
                                          <p:spTgt spid="184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444">
                                            <p:txEl>
                                              <p:pRg st="0" end="0"/>
                                            </p:txEl>
                                          </p:spTgt>
                                        </p:tgtEl>
                                        <p:attrNameLst>
                                          <p:attrName>style.visibility</p:attrName>
                                        </p:attrNameLst>
                                      </p:cBhvr>
                                      <p:to>
                                        <p:strVal val="visible"/>
                                      </p:to>
                                    </p:set>
                                    <p:animEffect transition="in" filter="box(out)">
                                      <p:cBhvr>
                                        <p:cTn id="12" dur="500"/>
                                        <p:tgtEl>
                                          <p:spTgt spid="184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444">
                                            <p:txEl>
                                              <p:pRg st="1" end="1"/>
                                            </p:txEl>
                                          </p:spTgt>
                                        </p:tgtEl>
                                        <p:attrNameLst>
                                          <p:attrName>style.visibility</p:attrName>
                                        </p:attrNameLst>
                                      </p:cBhvr>
                                      <p:to>
                                        <p:strVal val="visible"/>
                                      </p:to>
                                    </p:set>
                                    <p:animEffect transition="in" filter="box(out)">
                                      <p:cBhvr>
                                        <p:cTn id="17" dur="500"/>
                                        <p:tgtEl>
                                          <p:spTgt spid="1844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445">
                                            <p:txEl>
                                              <p:pRg st="0" end="0"/>
                                            </p:txEl>
                                          </p:spTgt>
                                        </p:tgtEl>
                                        <p:attrNameLst>
                                          <p:attrName>style.visibility</p:attrName>
                                        </p:attrNameLst>
                                      </p:cBhvr>
                                      <p:to>
                                        <p:strVal val="visible"/>
                                      </p:to>
                                    </p:set>
                                    <p:animEffect transition="in" filter="box(out)">
                                      <p:cBhvr>
                                        <p:cTn id="22" dur="500"/>
                                        <p:tgtEl>
                                          <p:spTgt spid="1844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445">
                                            <p:txEl>
                                              <p:pRg st="1" end="1"/>
                                            </p:txEl>
                                          </p:spTgt>
                                        </p:tgtEl>
                                        <p:attrNameLst>
                                          <p:attrName>style.visibility</p:attrName>
                                        </p:attrNameLst>
                                      </p:cBhvr>
                                      <p:to>
                                        <p:strVal val="visible"/>
                                      </p:to>
                                    </p:set>
                                    <p:animEffect transition="in" filter="box(out)">
                                      <p:cBhvr>
                                        <p:cTn id="27" dur="500"/>
                                        <p:tgtEl>
                                          <p:spTgt spid="1844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8445">
                                            <p:txEl>
                                              <p:pRg st="2" end="2"/>
                                            </p:txEl>
                                          </p:spTgt>
                                        </p:tgtEl>
                                        <p:attrNameLst>
                                          <p:attrName>style.visibility</p:attrName>
                                        </p:attrNameLst>
                                      </p:cBhvr>
                                      <p:to>
                                        <p:strVal val="visible"/>
                                      </p:to>
                                    </p:set>
                                    <p:animEffect transition="in" filter="box(out)">
                                      <p:cBhvr>
                                        <p:cTn id="32" dur="500"/>
                                        <p:tgtEl>
                                          <p:spTgt spid="1844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ou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8450">
                                            <p:txEl>
                                              <p:pRg st="0" end="0"/>
                                            </p:txEl>
                                          </p:spTgt>
                                        </p:tgtEl>
                                        <p:attrNameLst>
                                          <p:attrName>style.visibility</p:attrName>
                                        </p:attrNameLst>
                                      </p:cBhvr>
                                      <p:to>
                                        <p:strVal val="visible"/>
                                      </p:to>
                                    </p:set>
                                    <p:animEffect transition="in" filter="box(out)">
                                      <p:cBhvr>
                                        <p:cTn id="42" dur="500"/>
                                        <p:tgtEl>
                                          <p:spTgt spid="1845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8451">
                                            <p:txEl>
                                              <p:pRg st="0" end="0"/>
                                            </p:txEl>
                                          </p:spTgt>
                                        </p:tgtEl>
                                        <p:attrNameLst>
                                          <p:attrName>style.visibility</p:attrName>
                                        </p:attrNameLst>
                                      </p:cBhvr>
                                      <p:to>
                                        <p:strVal val="visible"/>
                                      </p:to>
                                    </p:set>
                                    <p:animEffect transition="in" filter="box(out)">
                                      <p:cBhvr>
                                        <p:cTn id="47" dur="500"/>
                                        <p:tgtEl>
                                          <p:spTgt spid="1845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8452">
                                            <p:txEl>
                                              <p:pRg st="0" end="0"/>
                                            </p:txEl>
                                          </p:spTgt>
                                        </p:tgtEl>
                                        <p:attrNameLst>
                                          <p:attrName>style.visibility</p:attrName>
                                        </p:attrNameLst>
                                      </p:cBhvr>
                                      <p:to>
                                        <p:strVal val="visible"/>
                                      </p:to>
                                    </p:set>
                                    <p:animEffect transition="in" filter="box(out)">
                                      <p:cBhvr>
                                        <p:cTn id="52" dur="500"/>
                                        <p:tgtEl>
                                          <p:spTgt spid="184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build="p" autoUpdateAnimBg="0"/>
      <p:bldP spid="18445" grpId="0" build="p" autoUpdateAnimBg="0"/>
      <p:bldP spid="18450" grpId="0" build="p" autoUpdateAnimBg="0"/>
      <p:bldP spid="18451" grpId="0" build="p" autoUpdateAnimBg="0"/>
      <p:bldP spid="18452" grpId="0" build="p" autoUpdateAnimBg="0"/>
      <p:bldP spid="1845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557213" y="3101975"/>
            <a:ext cx="81645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        主要是计算机技术的发展，使得计算机在电路设计与分析领域得到广泛应用。</a:t>
            </a:r>
            <a:endParaRPr lang="zh-CN" altLang="en-US">
              <a:solidFill>
                <a:srgbClr val="000000"/>
              </a:solidFill>
              <a:ea typeface="楷体_GB2312" pitchFamily="49" charset="-122"/>
            </a:endParaRPr>
          </a:p>
        </p:txBody>
      </p:sp>
      <p:sp>
        <p:nvSpPr>
          <p:cNvPr id="57348" name="Text Box 4"/>
          <p:cNvSpPr txBox="1">
            <a:spLocks noChangeArrowheads="1"/>
          </p:cNvSpPr>
          <p:nvPr/>
        </p:nvSpPr>
        <p:spPr bwMode="auto">
          <a:xfrm>
            <a:off x="546100" y="4432300"/>
            <a:ext cx="805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        主要研究网络的拓扑性质（不关心网络的电特性）</a:t>
            </a:r>
            <a:endParaRPr lang="zh-CN" altLang="en-US">
              <a:solidFill>
                <a:srgbClr val="000000"/>
              </a:solidFill>
              <a:ea typeface="楷体_GB2312" pitchFamily="49" charset="-122"/>
            </a:endParaRPr>
          </a:p>
        </p:txBody>
      </p:sp>
      <p:sp>
        <p:nvSpPr>
          <p:cNvPr id="5" name="Text Box 10"/>
          <p:cNvSpPr txBox="1">
            <a:spLocks noChangeArrowheads="1"/>
          </p:cNvSpPr>
          <p:nvPr/>
        </p:nvSpPr>
        <p:spPr bwMode="auto">
          <a:xfrm>
            <a:off x="449263" y="1281113"/>
            <a:ext cx="8278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3600" b="1" dirty="0">
                <a:solidFill>
                  <a:srgbClr val="000000"/>
                </a:solidFill>
                <a:ea typeface="楷体_GB2312" pitchFamily="49" charset="-122"/>
              </a:rPr>
              <a:t>§</a:t>
            </a:r>
            <a:r>
              <a:rPr lang="en-US" altLang="zh-CN" sz="3600" b="1" dirty="0" smtClean="0">
                <a:solidFill>
                  <a:srgbClr val="000000"/>
                </a:solidFill>
                <a:ea typeface="楷体_GB2312" pitchFamily="49" charset="-122"/>
              </a:rPr>
              <a:t>3-1  </a:t>
            </a:r>
            <a:r>
              <a:rPr lang="zh-CN" altLang="en-US" sz="3600" b="1" dirty="0">
                <a:solidFill>
                  <a:srgbClr val="000000"/>
                </a:solidFill>
                <a:ea typeface="楷体_GB2312" pitchFamily="49" charset="-122"/>
              </a:rPr>
              <a:t>电路拓扑的概念</a:t>
            </a:r>
          </a:p>
        </p:txBody>
      </p:sp>
      <p:sp>
        <p:nvSpPr>
          <p:cNvPr id="6" name="Text Box 3"/>
          <p:cNvSpPr txBox="1">
            <a:spLocks noChangeArrowheads="1"/>
          </p:cNvSpPr>
          <p:nvPr/>
        </p:nvSpPr>
        <p:spPr bwMode="auto">
          <a:xfrm>
            <a:off x="571500" y="2401888"/>
            <a:ext cx="806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网络图论的研究对象</a:t>
            </a:r>
            <a:endParaRPr lang="zh-CN" altLang="en-US">
              <a:solidFill>
                <a:srgbClr val="000000"/>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wipe(left)">
                                      <p:cBhvr>
                                        <p:cTn id="17" dur="500"/>
                                        <p:tgtEl>
                                          <p:spTgt spid="573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8"/>
                                        </p:tgtEl>
                                        <p:attrNameLst>
                                          <p:attrName>style.visibility</p:attrName>
                                        </p:attrNameLst>
                                      </p:cBhvr>
                                      <p:to>
                                        <p:strVal val="visible"/>
                                      </p:to>
                                    </p:set>
                                    <p:animEffect transition="in" filter="wipe(left)">
                                      <p:cBhvr>
                                        <p:cTn id="22"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8" grpId="0" autoUpdateAnimBg="0"/>
      <p:bldP spid="5" grpId="0"/>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3673475" y="1468438"/>
            <a:ext cx="4305300" cy="1914525"/>
            <a:chOff x="2232" y="240"/>
            <a:chExt cx="2712" cy="1206"/>
          </a:xfrm>
        </p:grpSpPr>
        <p:sp>
          <p:nvSpPr>
            <p:cNvPr id="14393" name="Text Box 12"/>
            <p:cNvSpPr txBox="1">
              <a:spLocks noChangeArrowheads="1"/>
            </p:cNvSpPr>
            <p:nvPr/>
          </p:nvSpPr>
          <p:spPr bwMode="auto">
            <a:xfrm>
              <a:off x="2232" y="848"/>
              <a:ext cx="3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楷体_GB2312" pitchFamily="49" charset="-122"/>
                </a:rPr>
                <a:t>Q</a:t>
              </a:r>
              <a:r>
                <a:rPr lang="en-US" altLang="zh-CN" b="1">
                  <a:ea typeface="楷体_GB2312" pitchFamily="49" charset="-122"/>
                </a:rPr>
                <a:t>=</a:t>
              </a:r>
            </a:p>
          </p:txBody>
        </p:sp>
        <p:sp>
          <p:nvSpPr>
            <p:cNvPr id="14394" name="AutoShape 13"/>
            <p:cNvSpPr>
              <a:spLocks/>
            </p:cNvSpPr>
            <p:nvPr/>
          </p:nvSpPr>
          <p:spPr bwMode="auto">
            <a:xfrm>
              <a:off x="2818" y="609"/>
              <a:ext cx="100" cy="837"/>
            </a:xfrm>
            <a:prstGeom prst="leftBracket">
              <a:avLst>
                <a:gd name="adj" fmla="val 69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4395" name="Text Box 14"/>
            <p:cNvSpPr txBox="1">
              <a:spLocks noChangeArrowheads="1"/>
            </p:cNvSpPr>
            <p:nvPr/>
          </p:nvSpPr>
          <p:spPr bwMode="auto">
            <a:xfrm>
              <a:off x="2918" y="282"/>
              <a:ext cx="1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楷体_GB2312" pitchFamily="49" charset="-122"/>
                </a:rPr>
                <a:t>4    5    6    1    2    3 </a:t>
              </a:r>
            </a:p>
          </p:txBody>
        </p:sp>
        <p:sp>
          <p:nvSpPr>
            <p:cNvPr id="14396" name="AutoShape 15"/>
            <p:cNvSpPr>
              <a:spLocks/>
            </p:cNvSpPr>
            <p:nvPr/>
          </p:nvSpPr>
          <p:spPr bwMode="auto">
            <a:xfrm>
              <a:off x="4882" y="560"/>
              <a:ext cx="62" cy="789"/>
            </a:xfrm>
            <a:prstGeom prst="rightBracket">
              <a:avLst>
                <a:gd name="adj" fmla="val 10604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4397" name="Line 16"/>
            <p:cNvSpPr>
              <a:spLocks noChangeShapeType="1"/>
            </p:cNvSpPr>
            <p:nvPr/>
          </p:nvSpPr>
          <p:spPr bwMode="auto">
            <a:xfrm>
              <a:off x="2602" y="282"/>
              <a:ext cx="316" cy="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8" name="Text Box 17"/>
            <p:cNvSpPr txBox="1">
              <a:spLocks noChangeArrowheads="1"/>
            </p:cNvSpPr>
            <p:nvPr/>
          </p:nvSpPr>
          <p:spPr bwMode="auto">
            <a:xfrm>
              <a:off x="2695" y="2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支</a:t>
              </a:r>
            </a:p>
          </p:txBody>
        </p:sp>
        <p:sp>
          <p:nvSpPr>
            <p:cNvPr id="14399" name="Text Box 18"/>
            <p:cNvSpPr txBox="1">
              <a:spLocks noChangeArrowheads="1"/>
            </p:cNvSpPr>
            <p:nvPr/>
          </p:nvSpPr>
          <p:spPr bwMode="auto">
            <a:xfrm>
              <a:off x="2318" y="34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割集</a:t>
              </a:r>
            </a:p>
          </p:txBody>
        </p:sp>
        <p:sp>
          <p:nvSpPr>
            <p:cNvPr id="14400" name="Text Box 28"/>
            <p:cNvSpPr txBox="1">
              <a:spLocks noChangeArrowheads="1"/>
            </p:cNvSpPr>
            <p:nvPr/>
          </p:nvSpPr>
          <p:spPr bwMode="auto">
            <a:xfrm>
              <a:off x="2573" y="634"/>
              <a:ext cx="319"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C</a:t>
              </a:r>
              <a:r>
                <a:rPr lang="en-US" altLang="zh-CN" b="1" baseline="-25000">
                  <a:ea typeface="楷体_GB2312" pitchFamily="49" charset="-122"/>
                </a:rPr>
                <a:t>1</a:t>
              </a:r>
              <a:endParaRPr lang="en-US" altLang="zh-CN" b="1">
                <a:ea typeface="楷体_GB2312" pitchFamily="49" charset="-122"/>
              </a:endParaRPr>
            </a:p>
            <a:p>
              <a:pPr eaLnBrk="1" hangingPunct="1"/>
              <a:r>
                <a:rPr lang="en-US" altLang="zh-CN" b="1">
                  <a:ea typeface="楷体_GB2312" pitchFamily="49" charset="-122"/>
                </a:rPr>
                <a:t>C</a:t>
              </a:r>
              <a:r>
                <a:rPr lang="en-US" altLang="zh-CN" b="1" baseline="-25000">
                  <a:ea typeface="楷体_GB2312" pitchFamily="49" charset="-122"/>
                </a:rPr>
                <a:t>2</a:t>
              </a:r>
              <a:endParaRPr lang="en-US" altLang="zh-CN" b="1">
                <a:ea typeface="楷体_GB2312" pitchFamily="49" charset="-122"/>
              </a:endParaRPr>
            </a:p>
            <a:p>
              <a:pPr eaLnBrk="1" hangingPunct="1"/>
              <a:r>
                <a:rPr lang="en-US" altLang="zh-CN" b="1">
                  <a:ea typeface="楷体_GB2312" pitchFamily="49" charset="-122"/>
                </a:rPr>
                <a:t>C</a:t>
              </a:r>
              <a:r>
                <a:rPr lang="en-US" altLang="zh-CN" b="1" baseline="-25000">
                  <a:ea typeface="楷体_GB2312" pitchFamily="49" charset="-122"/>
                </a:rPr>
                <a:t>3</a:t>
              </a:r>
              <a:endParaRPr lang="en-US" altLang="zh-CN" b="1">
                <a:ea typeface="楷体_GB2312" pitchFamily="49" charset="-122"/>
              </a:endParaRPr>
            </a:p>
          </p:txBody>
        </p:sp>
      </p:grpSp>
      <p:sp>
        <p:nvSpPr>
          <p:cNvPr id="19486" name="Text Box 30"/>
          <p:cNvSpPr txBox="1">
            <a:spLocks noChangeArrowheads="1"/>
          </p:cNvSpPr>
          <p:nvPr/>
        </p:nvSpPr>
        <p:spPr bwMode="auto">
          <a:xfrm>
            <a:off x="4805363" y="2093913"/>
            <a:ext cx="297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1     0     0    -1    -1    0</a:t>
            </a:r>
          </a:p>
        </p:txBody>
      </p:sp>
      <p:sp>
        <p:nvSpPr>
          <p:cNvPr id="19487" name="Text Box 31"/>
          <p:cNvSpPr txBox="1">
            <a:spLocks noChangeArrowheads="1"/>
          </p:cNvSpPr>
          <p:nvPr/>
        </p:nvSpPr>
        <p:spPr bwMode="auto">
          <a:xfrm>
            <a:off x="4724400" y="2495550"/>
            <a:ext cx="315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baseline="-25000">
                <a:ea typeface="楷体_GB2312" pitchFamily="49" charset="-122"/>
              </a:rPr>
              <a:t> </a:t>
            </a:r>
            <a:r>
              <a:rPr lang="en-US" altLang="zh-CN" b="1">
                <a:ea typeface="楷体_GB2312" pitchFamily="49" charset="-122"/>
              </a:rPr>
              <a:t>0      1     0     1     1    -1</a:t>
            </a:r>
          </a:p>
        </p:txBody>
      </p:sp>
      <p:sp>
        <p:nvSpPr>
          <p:cNvPr id="19490" name="Text Box 34"/>
          <p:cNvSpPr txBox="1">
            <a:spLocks noChangeArrowheads="1"/>
          </p:cNvSpPr>
          <p:nvPr/>
        </p:nvSpPr>
        <p:spPr bwMode="auto">
          <a:xfrm>
            <a:off x="3406775" y="963613"/>
            <a:ext cx="477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C</a:t>
            </a:r>
            <a:r>
              <a:rPr lang="en-US" altLang="zh-CN" b="1" baseline="-25000">
                <a:ea typeface="楷体_GB2312" pitchFamily="49" charset="-122"/>
              </a:rPr>
              <a:t>1</a:t>
            </a:r>
            <a:r>
              <a:rPr lang="en-US" altLang="zh-CN" b="1">
                <a:ea typeface="楷体_GB2312" pitchFamily="49" charset="-122"/>
              </a:rPr>
              <a:t>:{1,2,</a:t>
            </a:r>
            <a:r>
              <a:rPr lang="en-US" altLang="zh-CN" b="1">
                <a:solidFill>
                  <a:srgbClr val="FF0000"/>
                </a:solidFill>
                <a:ea typeface="楷体_GB2312" pitchFamily="49" charset="-122"/>
              </a:rPr>
              <a:t>4</a:t>
            </a:r>
            <a:r>
              <a:rPr lang="en-US" altLang="zh-CN" b="1">
                <a:ea typeface="楷体_GB2312" pitchFamily="49" charset="-122"/>
              </a:rPr>
              <a:t>}    C</a:t>
            </a:r>
            <a:r>
              <a:rPr lang="en-US" altLang="zh-CN" b="1" baseline="-25000">
                <a:ea typeface="楷体_GB2312" pitchFamily="49" charset="-122"/>
              </a:rPr>
              <a:t>2</a:t>
            </a:r>
            <a:r>
              <a:rPr lang="en-US" altLang="zh-CN" b="1">
                <a:ea typeface="楷体_GB2312" pitchFamily="49" charset="-122"/>
              </a:rPr>
              <a:t>:{1,2,3,</a:t>
            </a:r>
            <a:r>
              <a:rPr lang="en-US" altLang="zh-CN" b="1">
                <a:solidFill>
                  <a:srgbClr val="FF0000"/>
                </a:solidFill>
                <a:ea typeface="楷体_GB2312" pitchFamily="49" charset="-122"/>
              </a:rPr>
              <a:t>5</a:t>
            </a:r>
            <a:r>
              <a:rPr lang="en-US" altLang="zh-CN" b="1">
                <a:ea typeface="楷体_GB2312" pitchFamily="49" charset="-122"/>
              </a:rPr>
              <a:t>}   C</a:t>
            </a:r>
            <a:r>
              <a:rPr lang="en-US" altLang="zh-CN" b="1" baseline="-25000">
                <a:ea typeface="楷体_GB2312" pitchFamily="49" charset="-122"/>
              </a:rPr>
              <a:t>3</a:t>
            </a:r>
            <a:r>
              <a:rPr lang="en-US" altLang="zh-CN" b="1">
                <a:ea typeface="楷体_GB2312" pitchFamily="49" charset="-122"/>
              </a:rPr>
              <a:t>:{2,3,</a:t>
            </a:r>
            <a:r>
              <a:rPr lang="en-US" altLang="zh-CN" b="1">
                <a:solidFill>
                  <a:srgbClr val="FF0000"/>
                </a:solidFill>
                <a:ea typeface="楷体_GB2312" pitchFamily="49" charset="-122"/>
              </a:rPr>
              <a:t>6</a:t>
            </a:r>
            <a:r>
              <a:rPr lang="en-US" altLang="zh-CN" b="1">
                <a:ea typeface="楷体_GB2312" pitchFamily="49" charset="-122"/>
              </a:rPr>
              <a:t>}</a:t>
            </a:r>
          </a:p>
        </p:txBody>
      </p:sp>
      <p:sp>
        <p:nvSpPr>
          <p:cNvPr id="19491" name="Text Box 35"/>
          <p:cNvSpPr txBox="1">
            <a:spLocks noChangeArrowheads="1"/>
          </p:cNvSpPr>
          <p:nvPr/>
        </p:nvSpPr>
        <p:spPr bwMode="auto">
          <a:xfrm>
            <a:off x="898525" y="38147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设</a:t>
            </a:r>
          </a:p>
        </p:txBody>
      </p:sp>
      <p:graphicFrame>
        <p:nvGraphicFramePr>
          <p:cNvPr id="19492" name="Object 2"/>
          <p:cNvGraphicFramePr>
            <a:graphicFrameLocks noChangeAspect="1"/>
          </p:cNvGraphicFramePr>
          <p:nvPr/>
        </p:nvGraphicFramePr>
        <p:xfrm>
          <a:off x="1633538" y="3810000"/>
          <a:ext cx="2857500" cy="481013"/>
        </p:xfrm>
        <a:graphic>
          <a:graphicData uri="http://schemas.openxmlformats.org/presentationml/2006/ole">
            <mc:AlternateContent xmlns:mc="http://schemas.openxmlformats.org/markup-compatibility/2006">
              <mc:Choice xmlns:v="urn:schemas-microsoft-com:vml" Requires="v">
                <p:oleObj spid="_x0000_s14412" name="公式" r:id="rId3" imgW="2857320" imgH="482400" progId="Equation.3">
                  <p:embed/>
                </p:oleObj>
              </mc:Choice>
              <mc:Fallback>
                <p:oleObj name="公式" r:id="rId3" imgW="285732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38" y="3810000"/>
                        <a:ext cx="2857500"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9493" name="Text Box 37"/>
          <p:cNvSpPr txBox="1">
            <a:spLocks noChangeArrowheads="1"/>
          </p:cNvSpPr>
          <p:nvPr/>
        </p:nvSpPr>
        <p:spPr bwMode="auto">
          <a:xfrm>
            <a:off x="4903788" y="3814763"/>
            <a:ext cx="204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i="1" baseline="-25000">
                <a:ea typeface="楷体_GB2312" pitchFamily="49" charset="-122"/>
              </a:rPr>
              <a:t>t</a:t>
            </a:r>
            <a:r>
              <a:rPr lang="en-US" altLang="zh-CN" b="1">
                <a:ea typeface="楷体_GB2312" pitchFamily="49" charset="-122"/>
              </a:rPr>
              <a:t>=[ </a:t>
            </a:r>
            <a:r>
              <a:rPr lang="en-US" altLang="zh-CN" b="1" i="1">
                <a:ea typeface="楷体_GB2312" pitchFamily="49" charset="-122"/>
              </a:rPr>
              <a:t>u</a:t>
            </a:r>
            <a:r>
              <a:rPr lang="en-US" altLang="zh-CN" b="1" i="1" baseline="-25000">
                <a:ea typeface="楷体_GB2312" pitchFamily="49" charset="-122"/>
              </a:rPr>
              <a:t>4</a:t>
            </a:r>
            <a:r>
              <a:rPr lang="en-US" altLang="zh-CN" b="1" i="1">
                <a:ea typeface="楷体_GB2312" pitchFamily="49" charset="-122"/>
              </a:rPr>
              <a:t> u</a:t>
            </a:r>
            <a:r>
              <a:rPr lang="en-US" altLang="zh-CN" b="1" i="1" baseline="-25000">
                <a:ea typeface="楷体_GB2312" pitchFamily="49" charset="-122"/>
              </a:rPr>
              <a:t>5</a:t>
            </a:r>
            <a:r>
              <a:rPr lang="en-US" altLang="zh-CN" b="1" i="1">
                <a:ea typeface="楷体_GB2312" pitchFamily="49" charset="-122"/>
              </a:rPr>
              <a:t> u</a:t>
            </a:r>
            <a:r>
              <a:rPr lang="en-US" altLang="zh-CN" b="1" i="1" baseline="-25000">
                <a:ea typeface="楷体_GB2312" pitchFamily="49" charset="-122"/>
              </a:rPr>
              <a:t>6</a:t>
            </a:r>
            <a:r>
              <a:rPr lang="en-US" altLang="zh-CN" b="1">
                <a:ea typeface="楷体_GB2312" pitchFamily="49" charset="-122"/>
              </a:rPr>
              <a:t> ]</a:t>
            </a:r>
            <a:r>
              <a:rPr lang="en-US" altLang="zh-CN" b="1" baseline="30000">
                <a:ea typeface="楷体_GB2312" pitchFamily="49" charset="-122"/>
              </a:rPr>
              <a:t>T</a:t>
            </a:r>
            <a:endParaRPr lang="en-US" altLang="zh-CN" b="1">
              <a:ea typeface="楷体_GB2312" pitchFamily="49" charset="-122"/>
            </a:endParaRPr>
          </a:p>
        </p:txBody>
      </p:sp>
      <p:sp>
        <p:nvSpPr>
          <p:cNvPr id="19494" name="Text Box 38"/>
          <p:cNvSpPr txBox="1">
            <a:spLocks noChangeArrowheads="1"/>
          </p:cNvSpPr>
          <p:nvPr/>
        </p:nvSpPr>
        <p:spPr bwMode="auto">
          <a:xfrm>
            <a:off x="898525" y="4427538"/>
            <a:ext cx="3948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矩阵形式的</a:t>
            </a:r>
            <a:r>
              <a:rPr lang="en-US" altLang="zh-CN" b="1">
                <a:ea typeface="楷体_GB2312" pitchFamily="49" charset="-122"/>
              </a:rPr>
              <a:t>KCL</a:t>
            </a:r>
            <a:r>
              <a:rPr lang="zh-CN" altLang="en-US" b="1">
                <a:ea typeface="楷体_GB2312" pitchFamily="49" charset="-122"/>
              </a:rPr>
              <a:t>：</a:t>
            </a:r>
            <a:r>
              <a:rPr lang="en-US" altLang="zh-CN" b="1">
                <a:ea typeface="楷体_GB2312" pitchFamily="49" charset="-122"/>
              </a:rPr>
              <a:t>[ </a:t>
            </a:r>
            <a:r>
              <a:rPr lang="en-US" altLang="zh-CN" b="1" i="1">
                <a:ea typeface="楷体_GB2312" pitchFamily="49" charset="-122"/>
              </a:rPr>
              <a:t>Q</a:t>
            </a:r>
            <a:r>
              <a:rPr lang="en-US" altLang="zh-CN" b="1">
                <a:ea typeface="楷体_GB2312" pitchFamily="49" charset="-122"/>
              </a:rPr>
              <a:t> ][</a:t>
            </a:r>
            <a:r>
              <a:rPr lang="en-US" altLang="zh-CN" b="1" i="1">
                <a:ea typeface="楷体_GB2312" pitchFamily="49" charset="-122"/>
              </a:rPr>
              <a:t>i</a:t>
            </a:r>
            <a:r>
              <a:rPr lang="en-US" altLang="zh-CN" b="1">
                <a:ea typeface="楷体_GB2312" pitchFamily="49" charset="-122"/>
              </a:rPr>
              <a:t> ]=0</a:t>
            </a:r>
          </a:p>
        </p:txBody>
      </p:sp>
      <p:graphicFrame>
        <p:nvGraphicFramePr>
          <p:cNvPr id="19496" name="Object 3"/>
          <p:cNvGraphicFramePr>
            <a:graphicFrameLocks noChangeAspect="1"/>
          </p:cNvGraphicFramePr>
          <p:nvPr/>
        </p:nvGraphicFramePr>
        <p:xfrm>
          <a:off x="5535613" y="4284663"/>
          <a:ext cx="2019300" cy="990600"/>
        </p:xfrm>
        <a:graphic>
          <a:graphicData uri="http://schemas.openxmlformats.org/presentationml/2006/ole">
            <mc:AlternateContent xmlns:mc="http://schemas.openxmlformats.org/markup-compatibility/2006">
              <mc:Choice xmlns:v="urn:schemas-microsoft-com:vml" Requires="v">
                <p:oleObj spid="_x0000_s14413" name="公式" r:id="rId5" imgW="2019240" imgH="990360" progId="Equation.3">
                  <p:embed/>
                </p:oleObj>
              </mc:Choice>
              <mc:Fallback>
                <p:oleObj name="公式" r:id="rId5" imgW="2019240" imgH="9903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5613" y="4284663"/>
                        <a:ext cx="20193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9500" name="Object 4"/>
          <p:cNvGraphicFramePr>
            <a:graphicFrameLocks noChangeAspect="1"/>
          </p:cNvGraphicFramePr>
          <p:nvPr/>
        </p:nvGraphicFramePr>
        <p:xfrm>
          <a:off x="3148013" y="5053013"/>
          <a:ext cx="1701800" cy="442912"/>
        </p:xfrm>
        <a:graphic>
          <a:graphicData uri="http://schemas.openxmlformats.org/presentationml/2006/ole">
            <mc:AlternateContent xmlns:mc="http://schemas.openxmlformats.org/markup-compatibility/2006">
              <mc:Choice xmlns:v="urn:schemas-microsoft-com:vml" Requires="v">
                <p:oleObj spid="_x0000_s14414" name="公式" r:id="rId7" imgW="1701720" imgH="444240" progId="Equation.3">
                  <p:embed/>
                </p:oleObj>
              </mc:Choice>
              <mc:Fallback>
                <p:oleObj name="公式" r:id="rId7" imgW="1701720" imgH="444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8013" y="5053013"/>
                        <a:ext cx="1701800" cy="442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9501" name="Text Box 45"/>
          <p:cNvSpPr txBox="1">
            <a:spLocks noChangeArrowheads="1"/>
          </p:cNvSpPr>
          <p:nvPr/>
        </p:nvSpPr>
        <p:spPr bwMode="auto">
          <a:xfrm>
            <a:off x="946150" y="5661025"/>
            <a:ext cx="248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回路矩阵表示时  </a:t>
            </a:r>
          </a:p>
        </p:txBody>
      </p:sp>
      <p:graphicFrame>
        <p:nvGraphicFramePr>
          <p:cNvPr id="19502" name="Object 5"/>
          <p:cNvGraphicFramePr>
            <a:graphicFrameLocks noChangeAspect="1"/>
          </p:cNvGraphicFramePr>
          <p:nvPr/>
        </p:nvGraphicFramePr>
        <p:xfrm>
          <a:off x="3471863" y="5654675"/>
          <a:ext cx="1371600" cy="557213"/>
        </p:xfrm>
        <a:graphic>
          <a:graphicData uri="http://schemas.openxmlformats.org/presentationml/2006/ole">
            <mc:AlternateContent xmlns:mc="http://schemas.openxmlformats.org/markup-compatibility/2006">
              <mc:Choice xmlns:v="urn:schemas-microsoft-com:vml" Requires="v">
                <p:oleObj spid="_x0000_s14415" name="公式" r:id="rId9" imgW="1371600" imgH="482400" progId="Equation.3">
                  <p:embed/>
                </p:oleObj>
              </mc:Choice>
              <mc:Fallback>
                <p:oleObj name="公式" r:id="rId9" imgW="1371600" imgH="4824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1863" y="5654675"/>
                        <a:ext cx="1371600" cy="55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9505" name="Object 6"/>
          <p:cNvGraphicFramePr>
            <a:graphicFrameLocks noChangeAspect="1"/>
          </p:cNvGraphicFramePr>
          <p:nvPr/>
        </p:nvGraphicFramePr>
        <p:xfrm>
          <a:off x="5743575" y="5686425"/>
          <a:ext cx="1676400" cy="481013"/>
        </p:xfrm>
        <a:graphic>
          <a:graphicData uri="http://schemas.openxmlformats.org/presentationml/2006/ole">
            <mc:AlternateContent xmlns:mc="http://schemas.openxmlformats.org/markup-compatibility/2006">
              <mc:Choice xmlns:v="urn:schemas-microsoft-com:vml" Requires="v">
                <p:oleObj spid="_x0000_s14416" name="公式" r:id="rId11" imgW="1676160" imgH="482400" progId="Equation.3">
                  <p:embed/>
                </p:oleObj>
              </mc:Choice>
              <mc:Fallback>
                <p:oleObj name="公式" r:id="rId11" imgW="1676160" imgH="482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43575" y="5686425"/>
                        <a:ext cx="1676400"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4351" name="Group 52"/>
          <p:cNvGrpSpPr>
            <a:grpSpLocks/>
          </p:cNvGrpSpPr>
          <p:nvPr/>
        </p:nvGrpSpPr>
        <p:grpSpPr bwMode="auto">
          <a:xfrm>
            <a:off x="893763" y="911225"/>
            <a:ext cx="2249487" cy="2732088"/>
            <a:chOff x="609" y="597"/>
            <a:chExt cx="1417" cy="1721"/>
          </a:xfrm>
        </p:grpSpPr>
        <p:sp>
          <p:nvSpPr>
            <p:cNvPr id="14366" name="Freeform 53"/>
            <p:cNvSpPr>
              <a:spLocks/>
            </p:cNvSpPr>
            <p:nvPr/>
          </p:nvSpPr>
          <p:spPr bwMode="auto">
            <a:xfrm>
              <a:off x="642" y="630"/>
              <a:ext cx="677" cy="1354"/>
            </a:xfrm>
            <a:custGeom>
              <a:avLst/>
              <a:gdLst>
                <a:gd name="T0" fmla="*/ 677 w 677"/>
                <a:gd name="T1" fmla="*/ 1354 h 1354"/>
                <a:gd name="T2" fmla="*/ 0 w 677"/>
                <a:gd name="T3" fmla="*/ 676 h 1354"/>
                <a:gd name="T4" fmla="*/ 677 w 677"/>
                <a:gd name="T5" fmla="*/ 0 h 1354"/>
                <a:gd name="T6" fmla="*/ 677 w 677"/>
                <a:gd name="T7" fmla="*/ 1354 h 1354"/>
                <a:gd name="T8" fmla="*/ 0 60000 65536"/>
                <a:gd name="T9" fmla="*/ 0 60000 65536"/>
                <a:gd name="T10" fmla="*/ 0 60000 65536"/>
                <a:gd name="T11" fmla="*/ 0 60000 65536"/>
                <a:gd name="T12" fmla="*/ 0 w 677"/>
                <a:gd name="T13" fmla="*/ 0 h 1354"/>
                <a:gd name="T14" fmla="*/ 677 w 677"/>
                <a:gd name="T15" fmla="*/ 1354 h 1354"/>
              </a:gdLst>
              <a:ahLst/>
              <a:cxnLst>
                <a:cxn ang="T8">
                  <a:pos x="T0" y="T1"/>
                </a:cxn>
                <a:cxn ang="T9">
                  <a:pos x="T2" y="T3"/>
                </a:cxn>
                <a:cxn ang="T10">
                  <a:pos x="T4" y="T5"/>
                </a:cxn>
                <a:cxn ang="T11">
                  <a:pos x="T6" y="T7"/>
                </a:cxn>
              </a:cxnLst>
              <a:rect l="T12" t="T13" r="T14" b="T15"/>
              <a:pathLst>
                <a:path w="677" h="1354">
                  <a:moveTo>
                    <a:pt x="677" y="1354"/>
                  </a:moveTo>
                  <a:lnTo>
                    <a:pt x="0" y="676"/>
                  </a:lnTo>
                  <a:lnTo>
                    <a:pt x="677" y="0"/>
                  </a:lnTo>
                  <a:lnTo>
                    <a:pt x="677" y="1354"/>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4367" name="Freeform 54"/>
            <p:cNvSpPr>
              <a:spLocks/>
            </p:cNvSpPr>
            <p:nvPr/>
          </p:nvSpPr>
          <p:spPr bwMode="auto">
            <a:xfrm>
              <a:off x="1319" y="630"/>
              <a:ext cx="674" cy="1354"/>
            </a:xfrm>
            <a:custGeom>
              <a:avLst/>
              <a:gdLst>
                <a:gd name="T0" fmla="*/ 0 w 674"/>
                <a:gd name="T1" fmla="*/ 0 h 1354"/>
                <a:gd name="T2" fmla="*/ 674 w 674"/>
                <a:gd name="T3" fmla="*/ 676 h 1354"/>
                <a:gd name="T4" fmla="*/ 0 w 674"/>
                <a:gd name="T5" fmla="*/ 1354 h 1354"/>
                <a:gd name="T6" fmla="*/ 0 60000 65536"/>
                <a:gd name="T7" fmla="*/ 0 60000 65536"/>
                <a:gd name="T8" fmla="*/ 0 60000 65536"/>
                <a:gd name="T9" fmla="*/ 0 w 674"/>
                <a:gd name="T10" fmla="*/ 0 h 1354"/>
                <a:gd name="T11" fmla="*/ 674 w 674"/>
                <a:gd name="T12" fmla="*/ 1354 h 1354"/>
              </a:gdLst>
              <a:ahLst/>
              <a:cxnLst>
                <a:cxn ang="T6">
                  <a:pos x="T0" y="T1"/>
                </a:cxn>
                <a:cxn ang="T7">
                  <a:pos x="T2" y="T3"/>
                </a:cxn>
                <a:cxn ang="T8">
                  <a:pos x="T4" y="T5"/>
                </a:cxn>
              </a:cxnLst>
              <a:rect l="T9" t="T10" r="T11" b="T12"/>
              <a:pathLst>
                <a:path w="674" h="1354">
                  <a:moveTo>
                    <a:pt x="0" y="0"/>
                  </a:moveTo>
                  <a:lnTo>
                    <a:pt x="674" y="676"/>
                  </a:lnTo>
                  <a:lnTo>
                    <a:pt x="0" y="135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4368" name="Freeform 55"/>
            <p:cNvSpPr>
              <a:spLocks/>
            </p:cNvSpPr>
            <p:nvPr/>
          </p:nvSpPr>
          <p:spPr bwMode="auto">
            <a:xfrm>
              <a:off x="1286" y="597"/>
              <a:ext cx="64" cy="64"/>
            </a:xfrm>
            <a:custGeom>
              <a:avLst/>
              <a:gdLst>
                <a:gd name="T0" fmla="*/ 57 w 64"/>
                <a:gd name="T1" fmla="*/ 57 h 64"/>
                <a:gd name="T2" fmla="*/ 64 w 64"/>
                <a:gd name="T3" fmla="*/ 40 h 64"/>
                <a:gd name="T4" fmla="*/ 64 w 64"/>
                <a:gd name="T5" fmla="*/ 24 h 64"/>
                <a:gd name="T6" fmla="*/ 57 w 64"/>
                <a:gd name="T7" fmla="*/ 9 h 64"/>
                <a:gd name="T8" fmla="*/ 40 w 64"/>
                <a:gd name="T9" fmla="*/ 0 h 64"/>
                <a:gd name="T10" fmla="*/ 23 w 64"/>
                <a:gd name="T11" fmla="*/ 0 h 64"/>
                <a:gd name="T12" fmla="*/ 9 w 64"/>
                <a:gd name="T13" fmla="*/ 9 h 64"/>
                <a:gd name="T14" fmla="*/ 0 w 64"/>
                <a:gd name="T15" fmla="*/ 24 h 64"/>
                <a:gd name="T16" fmla="*/ 0 w 64"/>
                <a:gd name="T17" fmla="*/ 40 h 64"/>
                <a:gd name="T18" fmla="*/ 9 w 64"/>
                <a:gd name="T19" fmla="*/ 57 h 64"/>
                <a:gd name="T20" fmla="*/ 23 w 64"/>
                <a:gd name="T21" fmla="*/ 64 h 64"/>
                <a:gd name="T22" fmla="*/ 40 w 64"/>
                <a:gd name="T23" fmla="*/ 64 h 64"/>
                <a:gd name="T24" fmla="*/ 57 w 64"/>
                <a:gd name="T25" fmla="*/ 57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57"/>
                  </a:moveTo>
                  <a:lnTo>
                    <a:pt x="64" y="40"/>
                  </a:lnTo>
                  <a:lnTo>
                    <a:pt x="64" y="24"/>
                  </a:lnTo>
                  <a:lnTo>
                    <a:pt x="57" y="9"/>
                  </a:lnTo>
                  <a:lnTo>
                    <a:pt x="40" y="0"/>
                  </a:lnTo>
                  <a:lnTo>
                    <a:pt x="23" y="0"/>
                  </a:lnTo>
                  <a:lnTo>
                    <a:pt x="9" y="9"/>
                  </a:lnTo>
                  <a:lnTo>
                    <a:pt x="0" y="24"/>
                  </a:lnTo>
                  <a:lnTo>
                    <a:pt x="0" y="40"/>
                  </a:lnTo>
                  <a:lnTo>
                    <a:pt x="9" y="57"/>
                  </a:lnTo>
                  <a:lnTo>
                    <a:pt x="23" y="64"/>
                  </a:lnTo>
                  <a:lnTo>
                    <a:pt x="40" y="64"/>
                  </a:lnTo>
                  <a:lnTo>
                    <a:pt x="57"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69" name="Freeform 56"/>
            <p:cNvSpPr>
              <a:spLocks/>
            </p:cNvSpPr>
            <p:nvPr/>
          </p:nvSpPr>
          <p:spPr bwMode="auto">
            <a:xfrm>
              <a:off x="1286" y="1951"/>
              <a:ext cx="64" cy="64"/>
            </a:xfrm>
            <a:custGeom>
              <a:avLst/>
              <a:gdLst>
                <a:gd name="T0" fmla="*/ 57 w 64"/>
                <a:gd name="T1" fmla="*/ 9 h 64"/>
                <a:gd name="T2" fmla="*/ 40 w 64"/>
                <a:gd name="T3" fmla="*/ 0 h 64"/>
                <a:gd name="T4" fmla="*/ 23 w 64"/>
                <a:gd name="T5" fmla="*/ 0 h 64"/>
                <a:gd name="T6" fmla="*/ 9 w 64"/>
                <a:gd name="T7" fmla="*/ 9 h 64"/>
                <a:gd name="T8" fmla="*/ 0 w 64"/>
                <a:gd name="T9" fmla="*/ 24 h 64"/>
                <a:gd name="T10" fmla="*/ 0 w 64"/>
                <a:gd name="T11" fmla="*/ 40 h 64"/>
                <a:gd name="T12" fmla="*/ 9 w 64"/>
                <a:gd name="T13" fmla="*/ 57 h 64"/>
                <a:gd name="T14" fmla="*/ 23 w 64"/>
                <a:gd name="T15" fmla="*/ 64 h 64"/>
                <a:gd name="T16" fmla="*/ 40 w 64"/>
                <a:gd name="T17" fmla="*/ 64 h 64"/>
                <a:gd name="T18" fmla="*/ 57 w 64"/>
                <a:gd name="T19" fmla="*/ 57 h 64"/>
                <a:gd name="T20" fmla="*/ 64 w 64"/>
                <a:gd name="T21" fmla="*/ 40 h 64"/>
                <a:gd name="T22" fmla="*/ 64 w 64"/>
                <a:gd name="T23" fmla="*/ 24 h 64"/>
                <a:gd name="T24" fmla="*/ 57 w 64"/>
                <a:gd name="T25" fmla="*/ 9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9"/>
                  </a:moveTo>
                  <a:lnTo>
                    <a:pt x="40" y="0"/>
                  </a:lnTo>
                  <a:lnTo>
                    <a:pt x="23" y="0"/>
                  </a:lnTo>
                  <a:lnTo>
                    <a:pt x="9" y="9"/>
                  </a:lnTo>
                  <a:lnTo>
                    <a:pt x="0" y="24"/>
                  </a:lnTo>
                  <a:lnTo>
                    <a:pt x="0" y="40"/>
                  </a:lnTo>
                  <a:lnTo>
                    <a:pt x="9" y="57"/>
                  </a:lnTo>
                  <a:lnTo>
                    <a:pt x="23" y="64"/>
                  </a:lnTo>
                  <a:lnTo>
                    <a:pt x="40" y="64"/>
                  </a:lnTo>
                  <a:lnTo>
                    <a:pt x="57" y="57"/>
                  </a:lnTo>
                  <a:lnTo>
                    <a:pt x="64" y="40"/>
                  </a:lnTo>
                  <a:lnTo>
                    <a:pt x="64" y="24"/>
                  </a:lnTo>
                  <a:lnTo>
                    <a:pt x="57"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70" name="Freeform 57"/>
            <p:cNvSpPr>
              <a:spLocks/>
            </p:cNvSpPr>
            <p:nvPr/>
          </p:nvSpPr>
          <p:spPr bwMode="auto">
            <a:xfrm>
              <a:off x="647" y="1301"/>
              <a:ext cx="1351" cy="1017"/>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4371" name="Freeform 58"/>
            <p:cNvSpPr>
              <a:spLocks/>
            </p:cNvSpPr>
            <p:nvPr/>
          </p:nvSpPr>
          <p:spPr bwMode="auto">
            <a:xfrm>
              <a:off x="609" y="1273"/>
              <a:ext cx="67" cy="66"/>
            </a:xfrm>
            <a:custGeom>
              <a:avLst/>
              <a:gdLst>
                <a:gd name="T0" fmla="*/ 33 w 67"/>
                <a:gd name="T1" fmla="*/ 66 h 66"/>
                <a:gd name="T2" fmla="*/ 50 w 67"/>
                <a:gd name="T3" fmla="*/ 62 h 66"/>
                <a:gd name="T4" fmla="*/ 62 w 67"/>
                <a:gd name="T5" fmla="*/ 50 h 66"/>
                <a:gd name="T6" fmla="*/ 67 w 67"/>
                <a:gd name="T7" fmla="*/ 33 h 66"/>
                <a:gd name="T8" fmla="*/ 62 w 67"/>
                <a:gd name="T9" fmla="*/ 16 h 66"/>
                <a:gd name="T10" fmla="*/ 50 w 67"/>
                <a:gd name="T11" fmla="*/ 4 h 66"/>
                <a:gd name="T12" fmla="*/ 33 w 67"/>
                <a:gd name="T13" fmla="*/ 0 h 66"/>
                <a:gd name="T14" fmla="*/ 17 w 67"/>
                <a:gd name="T15" fmla="*/ 4 h 66"/>
                <a:gd name="T16" fmla="*/ 5 w 67"/>
                <a:gd name="T17" fmla="*/ 16 h 66"/>
                <a:gd name="T18" fmla="*/ 0 w 67"/>
                <a:gd name="T19" fmla="*/ 33 h 66"/>
                <a:gd name="T20" fmla="*/ 5 w 67"/>
                <a:gd name="T21" fmla="*/ 50 h 66"/>
                <a:gd name="T22" fmla="*/ 17 w 67"/>
                <a:gd name="T23" fmla="*/ 62 h 66"/>
                <a:gd name="T24" fmla="*/ 33 w 67"/>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66"/>
                <a:gd name="T41" fmla="*/ 67 w 67"/>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66">
                  <a:moveTo>
                    <a:pt x="33" y="66"/>
                  </a:moveTo>
                  <a:lnTo>
                    <a:pt x="50" y="62"/>
                  </a:lnTo>
                  <a:lnTo>
                    <a:pt x="62" y="50"/>
                  </a:lnTo>
                  <a:lnTo>
                    <a:pt x="67" y="33"/>
                  </a:lnTo>
                  <a:lnTo>
                    <a:pt x="62" y="16"/>
                  </a:lnTo>
                  <a:lnTo>
                    <a:pt x="50" y="4"/>
                  </a:lnTo>
                  <a:lnTo>
                    <a:pt x="33" y="0"/>
                  </a:lnTo>
                  <a:lnTo>
                    <a:pt x="17" y="4"/>
                  </a:lnTo>
                  <a:lnTo>
                    <a:pt x="5" y="16"/>
                  </a:lnTo>
                  <a:lnTo>
                    <a:pt x="0" y="33"/>
                  </a:lnTo>
                  <a:lnTo>
                    <a:pt x="5" y="50"/>
                  </a:lnTo>
                  <a:lnTo>
                    <a:pt x="17"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72" name="Freeform 59"/>
            <p:cNvSpPr>
              <a:spLocks/>
            </p:cNvSpPr>
            <p:nvPr/>
          </p:nvSpPr>
          <p:spPr bwMode="auto">
            <a:xfrm>
              <a:off x="1960" y="1273"/>
              <a:ext cx="66" cy="66"/>
            </a:xfrm>
            <a:custGeom>
              <a:avLst/>
              <a:gdLst>
                <a:gd name="T0" fmla="*/ 33 w 66"/>
                <a:gd name="T1" fmla="*/ 66 h 66"/>
                <a:gd name="T2" fmla="*/ 50 w 66"/>
                <a:gd name="T3" fmla="*/ 62 h 66"/>
                <a:gd name="T4" fmla="*/ 62 w 66"/>
                <a:gd name="T5" fmla="*/ 50 h 66"/>
                <a:gd name="T6" fmla="*/ 66 w 66"/>
                <a:gd name="T7" fmla="*/ 33 h 66"/>
                <a:gd name="T8" fmla="*/ 62 w 66"/>
                <a:gd name="T9" fmla="*/ 16 h 66"/>
                <a:gd name="T10" fmla="*/ 50 w 66"/>
                <a:gd name="T11" fmla="*/ 4 h 66"/>
                <a:gd name="T12" fmla="*/ 33 w 66"/>
                <a:gd name="T13" fmla="*/ 0 h 66"/>
                <a:gd name="T14" fmla="*/ 16 w 66"/>
                <a:gd name="T15" fmla="*/ 4 h 66"/>
                <a:gd name="T16" fmla="*/ 4 w 66"/>
                <a:gd name="T17" fmla="*/ 16 h 66"/>
                <a:gd name="T18" fmla="*/ 0 w 66"/>
                <a:gd name="T19" fmla="*/ 33 h 66"/>
                <a:gd name="T20" fmla="*/ 4 w 66"/>
                <a:gd name="T21" fmla="*/ 50 h 66"/>
                <a:gd name="T22" fmla="*/ 16 w 66"/>
                <a:gd name="T23" fmla="*/ 62 h 66"/>
                <a:gd name="T24" fmla="*/ 33 w 66"/>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66"/>
                <a:gd name="T41" fmla="*/ 66 w 66"/>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66">
                  <a:moveTo>
                    <a:pt x="33" y="66"/>
                  </a:moveTo>
                  <a:lnTo>
                    <a:pt x="50" y="62"/>
                  </a:lnTo>
                  <a:lnTo>
                    <a:pt x="62" y="50"/>
                  </a:lnTo>
                  <a:lnTo>
                    <a:pt x="66" y="33"/>
                  </a:lnTo>
                  <a:lnTo>
                    <a:pt x="62" y="16"/>
                  </a:lnTo>
                  <a:lnTo>
                    <a:pt x="50" y="4"/>
                  </a:lnTo>
                  <a:lnTo>
                    <a:pt x="33" y="0"/>
                  </a:lnTo>
                  <a:lnTo>
                    <a:pt x="16" y="4"/>
                  </a:lnTo>
                  <a:lnTo>
                    <a:pt x="4" y="16"/>
                  </a:lnTo>
                  <a:lnTo>
                    <a:pt x="0" y="33"/>
                  </a:lnTo>
                  <a:lnTo>
                    <a:pt x="4" y="50"/>
                  </a:lnTo>
                  <a:lnTo>
                    <a:pt x="16"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73" name="Freeform 60"/>
            <p:cNvSpPr>
              <a:spLocks/>
            </p:cNvSpPr>
            <p:nvPr/>
          </p:nvSpPr>
          <p:spPr bwMode="auto">
            <a:xfrm>
              <a:off x="1562" y="2154"/>
              <a:ext cx="93" cy="112"/>
            </a:xfrm>
            <a:custGeom>
              <a:avLst/>
              <a:gdLst>
                <a:gd name="T0" fmla="*/ 93 w 93"/>
                <a:gd name="T1" fmla="*/ 0 h 112"/>
                <a:gd name="T2" fmla="*/ 78 w 93"/>
                <a:gd name="T3" fmla="*/ 31 h 112"/>
                <a:gd name="T4" fmla="*/ 59 w 93"/>
                <a:gd name="T5" fmla="*/ 59 h 112"/>
                <a:gd name="T6" fmla="*/ 33 w 93"/>
                <a:gd name="T7" fmla="*/ 88 h 112"/>
                <a:gd name="T8" fmla="*/ 0 w 93"/>
                <a:gd name="T9" fmla="*/ 112 h 112"/>
                <a:gd name="T10" fmla="*/ 0 60000 65536"/>
                <a:gd name="T11" fmla="*/ 0 60000 65536"/>
                <a:gd name="T12" fmla="*/ 0 60000 65536"/>
                <a:gd name="T13" fmla="*/ 0 60000 65536"/>
                <a:gd name="T14" fmla="*/ 0 60000 65536"/>
                <a:gd name="T15" fmla="*/ 0 w 93"/>
                <a:gd name="T16" fmla="*/ 0 h 112"/>
                <a:gd name="T17" fmla="*/ 93 w 93"/>
                <a:gd name="T18" fmla="*/ 112 h 112"/>
              </a:gdLst>
              <a:ahLst/>
              <a:cxnLst>
                <a:cxn ang="T10">
                  <a:pos x="T0" y="T1"/>
                </a:cxn>
                <a:cxn ang="T11">
                  <a:pos x="T2" y="T3"/>
                </a:cxn>
                <a:cxn ang="T12">
                  <a:pos x="T4" y="T5"/>
                </a:cxn>
                <a:cxn ang="T13">
                  <a:pos x="T6" y="T7"/>
                </a:cxn>
                <a:cxn ang="T14">
                  <a:pos x="T8" y="T9"/>
                </a:cxn>
              </a:cxnLst>
              <a:rect l="T15" t="T16" r="T17" b="T18"/>
              <a:pathLst>
                <a:path w="93" h="112">
                  <a:moveTo>
                    <a:pt x="93" y="0"/>
                  </a:moveTo>
                  <a:lnTo>
                    <a:pt x="78" y="31"/>
                  </a:lnTo>
                  <a:lnTo>
                    <a:pt x="59" y="59"/>
                  </a:lnTo>
                  <a:lnTo>
                    <a:pt x="33" y="88"/>
                  </a:lnTo>
                  <a:lnTo>
                    <a:pt x="0" y="1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4374" name="Freeform 61"/>
            <p:cNvSpPr>
              <a:spLocks/>
            </p:cNvSpPr>
            <p:nvPr/>
          </p:nvSpPr>
          <p:spPr bwMode="auto">
            <a:xfrm>
              <a:off x="1452" y="2218"/>
              <a:ext cx="141" cy="100"/>
            </a:xfrm>
            <a:custGeom>
              <a:avLst/>
              <a:gdLst>
                <a:gd name="T0" fmla="*/ 141 w 141"/>
                <a:gd name="T1" fmla="*/ 79 h 100"/>
                <a:gd name="T2" fmla="*/ 0 w 141"/>
                <a:gd name="T3" fmla="*/ 100 h 100"/>
                <a:gd name="T4" fmla="*/ 100 w 141"/>
                <a:gd name="T5" fmla="*/ 0 h 100"/>
                <a:gd name="T6" fmla="*/ 141 w 141"/>
                <a:gd name="T7" fmla="*/ 79 h 100"/>
                <a:gd name="T8" fmla="*/ 0 60000 65536"/>
                <a:gd name="T9" fmla="*/ 0 60000 65536"/>
                <a:gd name="T10" fmla="*/ 0 60000 65536"/>
                <a:gd name="T11" fmla="*/ 0 60000 65536"/>
                <a:gd name="T12" fmla="*/ 0 w 141"/>
                <a:gd name="T13" fmla="*/ 0 h 100"/>
                <a:gd name="T14" fmla="*/ 141 w 141"/>
                <a:gd name="T15" fmla="*/ 100 h 100"/>
              </a:gdLst>
              <a:ahLst/>
              <a:cxnLst>
                <a:cxn ang="T8">
                  <a:pos x="T0" y="T1"/>
                </a:cxn>
                <a:cxn ang="T9">
                  <a:pos x="T2" y="T3"/>
                </a:cxn>
                <a:cxn ang="T10">
                  <a:pos x="T4" y="T5"/>
                </a:cxn>
                <a:cxn ang="T11">
                  <a:pos x="T6" y="T7"/>
                </a:cxn>
              </a:cxnLst>
              <a:rect l="T12" t="T13" r="T14" b="T15"/>
              <a:pathLst>
                <a:path w="141" h="100">
                  <a:moveTo>
                    <a:pt x="141" y="79"/>
                  </a:moveTo>
                  <a:lnTo>
                    <a:pt x="0" y="100"/>
                  </a:lnTo>
                  <a:lnTo>
                    <a:pt x="100" y="0"/>
                  </a:lnTo>
                  <a:lnTo>
                    <a:pt x="141" y="7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75" name="Line 62"/>
            <p:cNvSpPr>
              <a:spLocks noChangeShapeType="1"/>
            </p:cNvSpPr>
            <p:nvPr/>
          </p:nvSpPr>
          <p:spPr bwMode="auto">
            <a:xfrm>
              <a:off x="1319" y="1036"/>
              <a:ext cx="1"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Freeform 63"/>
            <p:cNvSpPr>
              <a:spLocks/>
            </p:cNvSpPr>
            <p:nvPr/>
          </p:nvSpPr>
          <p:spPr bwMode="auto">
            <a:xfrm>
              <a:off x="1274" y="1342"/>
              <a:ext cx="88" cy="134"/>
            </a:xfrm>
            <a:custGeom>
              <a:avLst/>
              <a:gdLst>
                <a:gd name="T0" fmla="*/ 88 w 88"/>
                <a:gd name="T1" fmla="*/ 0 h 134"/>
                <a:gd name="T2" fmla="*/ 45 w 88"/>
                <a:gd name="T3" fmla="*/ 134 h 134"/>
                <a:gd name="T4" fmla="*/ 0 w 88"/>
                <a:gd name="T5" fmla="*/ 0 h 134"/>
                <a:gd name="T6" fmla="*/ 88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0"/>
                  </a:moveTo>
                  <a:lnTo>
                    <a:pt x="45" y="134"/>
                  </a:lnTo>
                  <a:lnTo>
                    <a:pt x="0" y="0"/>
                  </a:lnTo>
                  <a:lnTo>
                    <a:pt x="88"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77" name="Line 64"/>
            <p:cNvSpPr>
              <a:spLocks noChangeShapeType="1"/>
            </p:cNvSpPr>
            <p:nvPr/>
          </p:nvSpPr>
          <p:spPr bwMode="auto">
            <a:xfrm flipV="1">
              <a:off x="914" y="986"/>
              <a:ext cx="48" cy="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Freeform 65"/>
            <p:cNvSpPr>
              <a:spLocks/>
            </p:cNvSpPr>
            <p:nvPr/>
          </p:nvSpPr>
          <p:spPr bwMode="auto">
            <a:xfrm>
              <a:off x="923" y="900"/>
              <a:ext cx="124" cy="127"/>
            </a:xfrm>
            <a:custGeom>
              <a:avLst/>
              <a:gdLst>
                <a:gd name="T0" fmla="*/ 0 w 124"/>
                <a:gd name="T1" fmla="*/ 65 h 127"/>
                <a:gd name="T2" fmla="*/ 124 w 124"/>
                <a:gd name="T3" fmla="*/ 0 h 127"/>
                <a:gd name="T4" fmla="*/ 62 w 124"/>
                <a:gd name="T5" fmla="*/ 127 h 127"/>
                <a:gd name="T6" fmla="*/ 0 w 124"/>
                <a:gd name="T7" fmla="*/ 65 h 127"/>
                <a:gd name="T8" fmla="*/ 0 60000 65536"/>
                <a:gd name="T9" fmla="*/ 0 60000 65536"/>
                <a:gd name="T10" fmla="*/ 0 60000 65536"/>
                <a:gd name="T11" fmla="*/ 0 60000 65536"/>
                <a:gd name="T12" fmla="*/ 0 w 124"/>
                <a:gd name="T13" fmla="*/ 0 h 127"/>
                <a:gd name="T14" fmla="*/ 124 w 124"/>
                <a:gd name="T15" fmla="*/ 127 h 127"/>
              </a:gdLst>
              <a:ahLst/>
              <a:cxnLst>
                <a:cxn ang="T8">
                  <a:pos x="T0" y="T1"/>
                </a:cxn>
                <a:cxn ang="T9">
                  <a:pos x="T2" y="T3"/>
                </a:cxn>
                <a:cxn ang="T10">
                  <a:pos x="T4" y="T5"/>
                </a:cxn>
                <a:cxn ang="T11">
                  <a:pos x="T6" y="T7"/>
                </a:cxn>
              </a:cxnLst>
              <a:rect l="T12" t="T13" r="T14" b="T15"/>
              <a:pathLst>
                <a:path w="124" h="127">
                  <a:moveTo>
                    <a:pt x="0" y="65"/>
                  </a:moveTo>
                  <a:lnTo>
                    <a:pt x="124" y="0"/>
                  </a:lnTo>
                  <a:lnTo>
                    <a:pt x="62" y="127"/>
                  </a:lnTo>
                  <a:lnTo>
                    <a:pt x="0" y="65"/>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79" name="Line 66"/>
            <p:cNvSpPr>
              <a:spLocks noChangeShapeType="1"/>
            </p:cNvSpPr>
            <p:nvPr/>
          </p:nvSpPr>
          <p:spPr bwMode="auto">
            <a:xfrm>
              <a:off x="1000" y="1664"/>
              <a:ext cx="47"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Freeform 67"/>
            <p:cNvSpPr>
              <a:spLocks/>
            </p:cNvSpPr>
            <p:nvPr/>
          </p:nvSpPr>
          <p:spPr bwMode="auto">
            <a:xfrm>
              <a:off x="914" y="1578"/>
              <a:ext cx="124" cy="124"/>
            </a:xfrm>
            <a:custGeom>
              <a:avLst/>
              <a:gdLst>
                <a:gd name="T0" fmla="*/ 62 w 124"/>
                <a:gd name="T1" fmla="*/ 124 h 124"/>
                <a:gd name="T2" fmla="*/ 0 w 124"/>
                <a:gd name="T3" fmla="*/ 0 h 124"/>
                <a:gd name="T4" fmla="*/ 124 w 124"/>
                <a:gd name="T5" fmla="*/ 62 h 124"/>
                <a:gd name="T6" fmla="*/ 62 w 124"/>
                <a:gd name="T7" fmla="*/ 124 h 124"/>
                <a:gd name="T8" fmla="*/ 0 60000 65536"/>
                <a:gd name="T9" fmla="*/ 0 60000 65536"/>
                <a:gd name="T10" fmla="*/ 0 60000 65536"/>
                <a:gd name="T11" fmla="*/ 0 60000 65536"/>
                <a:gd name="T12" fmla="*/ 0 w 124"/>
                <a:gd name="T13" fmla="*/ 0 h 124"/>
                <a:gd name="T14" fmla="*/ 124 w 124"/>
                <a:gd name="T15" fmla="*/ 124 h 124"/>
              </a:gdLst>
              <a:ahLst/>
              <a:cxnLst>
                <a:cxn ang="T8">
                  <a:pos x="T0" y="T1"/>
                </a:cxn>
                <a:cxn ang="T9">
                  <a:pos x="T2" y="T3"/>
                </a:cxn>
                <a:cxn ang="T10">
                  <a:pos x="T4" y="T5"/>
                </a:cxn>
                <a:cxn ang="T11">
                  <a:pos x="T6" y="T7"/>
                </a:cxn>
              </a:cxnLst>
              <a:rect l="T12" t="T13" r="T14" b="T15"/>
              <a:pathLst>
                <a:path w="124" h="124">
                  <a:moveTo>
                    <a:pt x="62" y="124"/>
                  </a:moveTo>
                  <a:lnTo>
                    <a:pt x="0" y="0"/>
                  </a:lnTo>
                  <a:lnTo>
                    <a:pt x="124" y="62"/>
                  </a:lnTo>
                  <a:lnTo>
                    <a:pt x="62"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81" name="Line 68"/>
            <p:cNvSpPr>
              <a:spLocks noChangeShapeType="1"/>
            </p:cNvSpPr>
            <p:nvPr/>
          </p:nvSpPr>
          <p:spPr bwMode="auto">
            <a:xfrm flipH="1" flipV="1">
              <a:off x="1743" y="1055"/>
              <a:ext cx="81" cy="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2" name="Freeform 69"/>
            <p:cNvSpPr>
              <a:spLocks/>
            </p:cNvSpPr>
            <p:nvPr/>
          </p:nvSpPr>
          <p:spPr bwMode="auto">
            <a:xfrm>
              <a:off x="1655" y="969"/>
              <a:ext cx="126" cy="124"/>
            </a:xfrm>
            <a:custGeom>
              <a:avLst/>
              <a:gdLst>
                <a:gd name="T0" fmla="*/ 64 w 126"/>
                <a:gd name="T1" fmla="*/ 124 h 124"/>
                <a:gd name="T2" fmla="*/ 0 w 126"/>
                <a:gd name="T3" fmla="*/ 0 h 124"/>
                <a:gd name="T4" fmla="*/ 126 w 126"/>
                <a:gd name="T5" fmla="*/ 62 h 124"/>
                <a:gd name="T6" fmla="*/ 64 w 126"/>
                <a:gd name="T7" fmla="*/ 124 h 124"/>
                <a:gd name="T8" fmla="*/ 0 60000 65536"/>
                <a:gd name="T9" fmla="*/ 0 60000 65536"/>
                <a:gd name="T10" fmla="*/ 0 60000 65536"/>
                <a:gd name="T11" fmla="*/ 0 60000 65536"/>
                <a:gd name="T12" fmla="*/ 0 w 126"/>
                <a:gd name="T13" fmla="*/ 0 h 124"/>
                <a:gd name="T14" fmla="*/ 126 w 126"/>
                <a:gd name="T15" fmla="*/ 124 h 124"/>
              </a:gdLst>
              <a:ahLst/>
              <a:cxnLst>
                <a:cxn ang="T8">
                  <a:pos x="T0" y="T1"/>
                </a:cxn>
                <a:cxn ang="T9">
                  <a:pos x="T2" y="T3"/>
                </a:cxn>
                <a:cxn ang="T10">
                  <a:pos x="T4" y="T5"/>
                </a:cxn>
                <a:cxn ang="T11">
                  <a:pos x="T6" y="T7"/>
                </a:cxn>
              </a:cxnLst>
              <a:rect l="T12" t="T13" r="T14" b="T15"/>
              <a:pathLst>
                <a:path w="126" h="124">
                  <a:moveTo>
                    <a:pt x="64" y="124"/>
                  </a:moveTo>
                  <a:lnTo>
                    <a:pt x="0" y="0"/>
                  </a:lnTo>
                  <a:lnTo>
                    <a:pt x="126" y="62"/>
                  </a:lnTo>
                  <a:lnTo>
                    <a:pt x="64"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83" name="Line 70"/>
            <p:cNvSpPr>
              <a:spLocks noChangeShapeType="1"/>
            </p:cNvSpPr>
            <p:nvPr/>
          </p:nvSpPr>
          <p:spPr bwMode="auto">
            <a:xfrm flipH="1">
              <a:off x="1743" y="1476"/>
              <a:ext cx="81" cy="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Freeform 71"/>
            <p:cNvSpPr>
              <a:spLocks/>
            </p:cNvSpPr>
            <p:nvPr/>
          </p:nvSpPr>
          <p:spPr bwMode="auto">
            <a:xfrm>
              <a:off x="1655" y="1519"/>
              <a:ext cx="126" cy="126"/>
            </a:xfrm>
            <a:custGeom>
              <a:avLst/>
              <a:gdLst>
                <a:gd name="T0" fmla="*/ 126 w 126"/>
                <a:gd name="T1" fmla="*/ 64 h 126"/>
                <a:gd name="T2" fmla="*/ 0 w 126"/>
                <a:gd name="T3" fmla="*/ 126 h 126"/>
                <a:gd name="T4" fmla="*/ 64 w 126"/>
                <a:gd name="T5" fmla="*/ 0 h 126"/>
                <a:gd name="T6" fmla="*/ 126 w 126"/>
                <a:gd name="T7" fmla="*/ 64 h 126"/>
                <a:gd name="T8" fmla="*/ 0 60000 65536"/>
                <a:gd name="T9" fmla="*/ 0 60000 65536"/>
                <a:gd name="T10" fmla="*/ 0 60000 65536"/>
                <a:gd name="T11" fmla="*/ 0 60000 65536"/>
                <a:gd name="T12" fmla="*/ 0 w 126"/>
                <a:gd name="T13" fmla="*/ 0 h 126"/>
                <a:gd name="T14" fmla="*/ 126 w 126"/>
                <a:gd name="T15" fmla="*/ 126 h 126"/>
              </a:gdLst>
              <a:ahLst/>
              <a:cxnLst>
                <a:cxn ang="T8">
                  <a:pos x="T0" y="T1"/>
                </a:cxn>
                <a:cxn ang="T9">
                  <a:pos x="T2" y="T3"/>
                </a:cxn>
                <a:cxn ang="T10">
                  <a:pos x="T4" y="T5"/>
                </a:cxn>
                <a:cxn ang="T11">
                  <a:pos x="T6" y="T7"/>
                </a:cxn>
              </a:cxnLst>
              <a:rect l="T12" t="T13" r="T14" b="T15"/>
              <a:pathLst>
                <a:path w="126" h="126">
                  <a:moveTo>
                    <a:pt x="126" y="64"/>
                  </a:moveTo>
                  <a:lnTo>
                    <a:pt x="0" y="126"/>
                  </a:lnTo>
                  <a:lnTo>
                    <a:pt x="64" y="0"/>
                  </a:lnTo>
                  <a:lnTo>
                    <a:pt x="126" y="6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4385" name="Rectangle 72"/>
            <p:cNvSpPr>
              <a:spLocks noChangeArrowheads="1"/>
            </p:cNvSpPr>
            <p:nvPr/>
          </p:nvSpPr>
          <p:spPr bwMode="auto">
            <a:xfrm>
              <a:off x="1445" y="2075"/>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2100" b="1">
                  <a:solidFill>
                    <a:srgbClr val="000000"/>
                  </a:solidFill>
                  <a:ea typeface="楷体_GB2312" pitchFamily="49" charset="-122"/>
                </a:rPr>
                <a:t>1</a:t>
              </a:r>
              <a:endParaRPr lang="en-US" altLang="zh-CN" b="1">
                <a:ea typeface="楷体_GB2312" pitchFamily="49" charset="-122"/>
              </a:endParaRPr>
            </a:p>
          </p:txBody>
        </p:sp>
        <p:sp>
          <p:nvSpPr>
            <p:cNvPr id="14386" name="Rectangle 73"/>
            <p:cNvSpPr>
              <a:spLocks noChangeArrowheads="1"/>
            </p:cNvSpPr>
            <p:nvPr/>
          </p:nvSpPr>
          <p:spPr bwMode="auto">
            <a:xfrm>
              <a:off x="895" y="1722"/>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２</a:t>
              </a:r>
              <a:endParaRPr lang="zh-CN" altLang="en-US" b="1">
                <a:ea typeface="楷体_GB2312" pitchFamily="49" charset="-122"/>
              </a:endParaRPr>
            </a:p>
          </p:txBody>
        </p:sp>
        <p:sp>
          <p:nvSpPr>
            <p:cNvPr id="14387" name="Rectangle 74"/>
            <p:cNvSpPr>
              <a:spLocks noChangeArrowheads="1"/>
            </p:cNvSpPr>
            <p:nvPr/>
          </p:nvSpPr>
          <p:spPr bwMode="auto">
            <a:xfrm>
              <a:off x="1302" y="123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３</a:t>
              </a:r>
              <a:endParaRPr lang="zh-CN" altLang="en-US" b="1">
                <a:ea typeface="楷体_GB2312" pitchFamily="49" charset="-122"/>
              </a:endParaRPr>
            </a:p>
          </p:txBody>
        </p:sp>
        <p:sp>
          <p:nvSpPr>
            <p:cNvPr id="14388" name="Rectangle 75"/>
            <p:cNvSpPr>
              <a:spLocks noChangeArrowheads="1"/>
            </p:cNvSpPr>
            <p:nvPr/>
          </p:nvSpPr>
          <p:spPr bwMode="auto">
            <a:xfrm>
              <a:off x="1571" y="165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６</a:t>
              </a:r>
              <a:endParaRPr lang="zh-CN" altLang="en-US" b="1">
                <a:ea typeface="楷体_GB2312" pitchFamily="49" charset="-122"/>
              </a:endParaRPr>
            </a:p>
          </p:txBody>
        </p:sp>
        <p:sp>
          <p:nvSpPr>
            <p:cNvPr id="14389" name="Rectangle 76"/>
            <p:cNvSpPr>
              <a:spLocks noChangeArrowheads="1"/>
            </p:cNvSpPr>
            <p:nvPr/>
          </p:nvSpPr>
          <p:spPr bwMode="auto">
            <a:xfrm>
              <a:off x="1671" y="807"/>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５</a:t>
              </a:r>
              <a:endParaRPr lang="zh-CN" altLang="en-US" b="1">
                <a:ea typeface="楷体_GB2312" pitchFamily="49" charset="-122"/>
              </a:endParaRPr>
            </a:p>
          </p:txBody>
        </p:sp>
        <p:sp>
          <p:nvSpPr>
            <p:cNvPr id="14390" name="Rectangle 77"/>
            <p:cNvSpPr>
              <a:spLocks noChangeArrowheads="1"/>
            </p:cNvSpPr>
            <p:nvPr/>
          </p:nvSpPr>
          <p:spPr bwMode="auto">
            <a:xfrm>
              <a:off x="728" y="86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４</a:t>
              </a:r>
              <a:endParaRPr lang="zh-CN" altLang="en-US" b="1">
                <a:ea typeface="楷体_GB2312" pitchFamily="49" charset="-122"/>
              </a:endParaRPr>
            </a:p>
          </p:txBody>
        </p:sp>
        <p:sp>
          <p:nvSpPr>
            <p:cNvPr id="14391" name="Freeform 78"/>
            <p:cNvSpPr>
              <a:spLocks/>
            </p:cNvSpPr>
            <p:nvPr/>
          </p:nvSpPr>
          <p:spPr bwMode="auto">
            <a:xfrm>
              <a:off x="647" y="625"/>
              <a:ext cx="1351" cy="676"/>
            </a:xfrm>
            <a:custGeom>
              <a:avLst/>
              <a:gdLst>
                <a:gd name="T0" fmla="*/ 1351 w 1351"/>
                <a:gd name="T1" fmla="*/ 676 h 676"/>
                <a:gd name="T2" fmla="*/ 677 w 1351"/>
                <a:gd name="T3" fmla="*/ 0 h 676"/>
                <a:gd name="T4" fmla="*/ 0 w 1351"/>
                <a:gd name="T5" fmla="*/ 676 h 676"/>
                <a:gd name="T6" fmla="*/ 0 60000 65536"/>
                <a:gd name="T7" fmla="*/ 0 60000 65536"/>
                <a:gd name="T8" fmla="*/ 0 60000 65536"/>
                <a:gd name="T9" fmla="*/ 0 w 1351"/>
                <a:gd name="T10" fmla="*/ 0 h 676"/>
                <a:gd name="T11" fmla="*/ 1351 w 1351"/>
                <a:gd name="T12" fmla="*/ 676 h 676"/>
              </a:gdLst>
              <a:ahLst/>
              <a:cxnLst>
                <a:cxn ang="T6">
                  <a:pos x="T0" y="T1"/>
                </a:cxn>
                <a:cxn ang="T7">
                  <a:pos x="T2" y="T3"/>
                </a:cxn>
                <a:cxn ang="T8">
                  <a:pos x="T4" y="T5"/>
                </a:cxn>
              </a:cxnLst>
              <a:rect l="T9" t="T10" r="T11" b="T12"/>
              <a:pathLst>
                <a:path w="1351" h="676">
                  <a:moveTo>
                    <a:pt x="1351" y="676"/>
                  </a:moveTo>
                  <a:lnTo>
                    <a:pt x="677" y="0"/>
                  </a:lnTo>
                  <a:lnTo>
                    <a:pt x="0" y="676"/>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4392" name="Line 79"/>
            <p:cNvSpPr>
              <a:spLocks noChangeShapeType="1"/>
            </p:cNvSpPr>
            <p:nvPr/>
          </p:nvSpPr>
          <p:spPr bwMode="auto">
            <a:xfrm flipH="1">
              <a:off x="1324" y="1301"/>
              <a:ext cx="674" cy="6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36" name="Text Box 80"/>
          <p:cNvSpPr txBox="1">
            <a:spLocks noChangeArrowheads="1"/>
          </p:cNvSpPr>
          <p:nvPr/>
        </p:nvSpPr>
        <p:spPr bwMode="auto">
          <a:xfrm>
            <a:off x="4724400" y="2925763"/>
            <a:ext cx="315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baseline="-25000">
                <a:ea typeface="楷体_GB2312" pitchFamily="49" charset="-122"/>
              </a:rPr>
              <a:t> </a:t>
            </a:r>
            <a:r>
              <a:rPr lang="en-US" altLang="zh-CN" b="1">
                <a:ea typeface="楷体_GB2312" pitchFamily="49" charset="-122"/>
              </a:rPr>
              <a:t>0      0    1      0    -1     1</a:t>
            </a:r>
          </a:p>
        </p:txBody>
      </p:sp>
      <p:grpSp>
        <p:nvGrpSpPr>
          <p:cNvPr id="4" name="Group 81"/>
          <p:cNvGrpSpPr>
            <a:grpSpLocks/>
          </p:cNvGrpSpPr>
          <p:nvPr/>
        </p:nvGrpSpPr>
        <p:grpSpPr bwMode="auto">
          <a:xfrm>
            <a:off x="6651625" y="3306763"/>
            <a:ext cx="1131888" cy="482600"/>
            <a:chOff x="4090" y="1797"/>
            <a:chExt cx="713" cy="304"/>
          </a:xfrm>
        </p:grpSpPr>
        <p:sp>
          <p:nvSpPr>
            <p:cNvPr id="14362" name="Line 82"/>
            <p:cNvSpPr>
              <a:spLocks noChangeShapeType="1"/>
            </p:cNvSpPr>
            <p:nvPr/>
          </p:nvSpPr>
          <p:spPr bwMode="auto">
            <a:xfrm>
              <a:off x="4090" y="1852"/>
              <a:ext cx="7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Line 83"/>
            <p:cNvSpPr>
              <a:spLocks noChangeShapeType="1"/>
            </p:cNvSpPr>
            <p:nvPr/>
          </p:nvSpPr>
          <p:spPr bwMode="auto">
            <a:xfrm flipV="1">
              <a:off x="4090"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Line 84"/>
            <p:cNvSpPr>
              <a:spLocks noChangeShapeType="1"/>
            </p:cNvSpPr>
            <p:nvPr/>
          </p:nvSpPr>
          <p:spPr bwMode="auto">
            <a:xfrm flipV="1">
              <a:off x="4803"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5" name="Text Box 85"/>
            <p:cNvSpPr txBox="1">
              <a:spLocks noChangeArrowheads="1"/>
            </p:cNvSpPr>
            <p:nvPr/>
          </p:nvSpPr>
          <p:spPr bwMode="auto">
            <a:xfrm>
              <a:off x="4368" y="1813"/>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ea typeface="楷体_GB2312" pitchFamily="49" charset="-122"/>
                </a:rPr>
                <a:t>Q</a:t>
              </a:r>
              <a:r>
                <a:rPr lang="en-US" altLang="zh-CN" b="1" i="1" baseline="-25000">
                  <a:solidFill>
                    <a:srgbClr val="0000FF"/>
                  </a:solidFill>
                  <a:ea typeface="楷体_GB2312" pitchFamily="49" charset="-122"/>
                </a:rPr>
                <a:t>l</a:t>
              </a:r>
              <a:endParaRPr lang="en-US" altLang="zh-CN" b="1">
                <a:solidFill>
                  <a:srgbClr val="0000FF"/>
                </a:solidFill>
                <a:ea typeface="楷体_GB2312" pitchFamily="49" charset="-122"/>
              </a:endParaRPr>
            </a:p>
          </p:txBody>
        </p:sp>
      </p:grpSp>
      <p:grpSp>
        <p:nvGrpSpPr>
          <p:cNvPr id="5" name="Group 86"/>
          <p:cNvGrpSpPr>
            <a:grpSpLocks/>
          </p:cNvGrpSpPr>
          <p:nvPr/>
        </p:nvGrpSpPr>
        <p:grpSpPr bwMode="auto">
          <a:xfrm>
            <a:off x="4903788" y="3332163"/>
            <a:ext cx="1131887" cy="482600"/>
            <a:chOff x="4090" y="1797"/>
            <a:chExt cx="713" cy="304"/>
          </a:xfrm>
        </p:grpSpPr>
        <p:sp>
          <p:nvSpPr>
            <p:cNvPr id="14358" name="Line 87"/>
            <p:cNvSpPr>
              <a:spLocks noChangeShapeType="1"/>
            </p:cNvSpPr>
            <p:nvPr/>
          </p:nvSpPr>
          <p:spPr bwMode="auto">
            <a:xfrm>
              <a:off x="4090" y="1852"/>
              <a:ext cx="7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88"/>
            <p:cNvSpPr>
              <a:spLocks noChangeShapeType="1"/>
            </p:cNvSpPr>
            <p:nvPr/>
          </p:nvSpPr>
          <p:spPr bwMode="auto">
            <a:xfrm flipV="1">
              <a:off x="4090"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89"/>
            <p:cNvSpPr>
              <a:spLocks noChangeShapeType="1"/>
            </p:cNvSpPr>
            <p:nvPr/>
          </p:nvSpPr>
          <p:spPr bwMode="auto">
            <a:xfrm flipV="1">
              <a:off x="4803"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Text Box 90"/>
            <p:cNvSpPr txBox="1">
              <a:spLocks noChangeArrowheads="1"/>
            </p:cNvSpPr>
            <p:nvPr/>
          </p:nvSpPr>
          <p:spPr bwMode="auto">
            <a:xfrm>
              <a:off x="4368" y="1813"/>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ea typeface="楷体_GB2312" pitchFamily="49" charset="-122"/>
                </a:rPr>
                <a:t>Q</a:t>
              </a:r>
              <a:r>
                <a:rPr lang="en-US" altLang="zh-CN" b="1" i="1" baseline="-25000">
                  <a:solidFill>
                    <a:srgbClr val="0000FF"/>
                  </a:solidFill>
                  <a:ea typeface="楷体_GB2312" pitchFamily="49" charset="-122"/>
                </a:rPr>
                <a:t>t</a:t>
              </a:r>
              <a:endParaRPr lang="en-US" altLang="zh-CN" b="1">
                <a:solidFill>
                  <a:srgbClr val="0000FF"/>
                </a:solidFill>
                <a:ea typeface="楷体_GB2312" pitchFamily="49" charset="-122"/>
              </a:endParaRPr>
            </a:p>
          </p:txBody>
        </p:sp>
      </p:grpSp>
      <p:sp>
        <p:nvSpPr>
          <p:cNvPr id="19550" name="Freeform 94"/>
          <p:cNvSpPr>
            <a:spLocks/>
          </p:cNvSpPr>
          <p:nvPr/>
        </p:nvSpPr>
        <p:spPr bwMode="auto">
          <a:xfrm>
            <a:off x="685800" y="1651000"/>
            <a:ext cx="642938" cy="742950"/>
          </a:xfrm>
          <a:custGeom>
            <a:avLst/>
            <a:gdLst>
              <a:gd name="T0" fmla="*/ 108 w 405"/>
              <a:gd name="T1" fmla="*/ 30 h 468"/>
              <a:gd name="T2" fmla="*/ 270 w 405"/>
              <a:gd name="T3" fmla="*/ 30 h 468"/>
              <a:gd name="T4" fmla="*/ 396 w 405"/>
              <a:gd name="T5" fmla="*/ 210 h 468"/>
              <a:gd name="T6" fmla="*/ 324 w 405"/>
              <a:gd name="T7" fmla="*/ 426 h 468"/>
              <a:gd name="T8" fmla="*/ 0 w 405"/>
              <a:gd name="T9" fmla="*/ 462 h 468"/>
              <a:gd name="T10" fmla="*/ 0 60000 65536"/>
              <a:gd name="T11" fmla="*/ 0 60000 65536"/>
              <a:gd name="T12" fmla="*/ 0 60000 65536"/>
              <a:gd name="T13" fmla="*/ 0 60000 65536"/>
              <a:gd name="T14" fmla="*/ 0 60000 65536"/>
              <a:gd name="T15" fmla="*/ 0 w 405"/>
              <a:gd name="T16" fmla="*/ 0 h 468"/>
              <a:gd name="T17" fmla="*/ 405 w 405"/>
              <a:gd name="T18" fmla="*/ 468 h 468"/>
            </a:gdLst>
            <a:ahLst/>
            <a:cxnLst>
              <a:cxn ang="T10">
                <a:pos x="T0" y="T1"/>
              </a:cxn>
              <a:cxn ang="T11">
                <a:pos x="T2" y="T3"/>
              </a:cxn>
              <a:cxn ang="T12">
                <a:pos x="T4" y="T5"/>
              </a:cxn>
              <a:cxn ang="T13">
                <a:pos x="T6" y="T7"/>
              </a:cxn>
              <a:cxn ang="T14">
                <a:pos x="T8" y="T9"/>
              </a:cxn>
            </a:cxnLst>
            <a:rect l="T15" t="T16" r="T17" b="T18"/>
            <a:pathLst>
              <a:path w="405" h="468">
                <a:moveTo>
                  <a:pt x="108" y="30"/>
                </a:moveTo>
                <a:cubicBezTo>
                  <a:pt x="171" y="18"/>
                  <a:pt x="222" y="0"/>
                  <a:pt x="270" y="30"/>
                </a:cubicBezTo>
                <a:cubicBezTo>
                  <a:pt x="318" y="60"/>
                  <a:pt x="387" y="144"/>
                  <a:pt x="396" y="210"/>
                </a:cubicBezTo>
                <a:cubicBezTo>
                  <a:pt x="405" y="276"/>
                  <a:pt x="390" y="384"/>
                  <a:pt x="324" y="426"/>
                </a:cubicBezTo>
                <a:cubicBezTo>
                  <a:pt x="258" y="468"/>
                  <a:pt x="67" y="455"/>
                  <a:pt x="0" y="462"/>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9556" name="Freeform 100"/>
          <p:cNvSpPr>
            <a:spLocks/>
          </p:cNvSpPr>
          <p:nvPr/>
        </p:nvSpPr>
        <p:spPr bwMode="auto">
          <a:xfrm>
            <a:off x="1752600" y="2825750"/>
            <a:ext cx="508000" cy="520700"/>
          </a:xfrm>
          <a:custGeom>
            <a:avLst/>
            <a:gdLst>
              <a:gd name="T0" fmla="*/ 0 w 320"/>
              <a:gd name="T1" fmla="*/ 220 h 328"/>
              <a:gd name="T2" fmla="*/ 48 w 320"/>
              <a:gd name="T3" fmla="*/ 76 h 328"/>
              <a:gd name="T4" fmla="*/ 156 w 320"/>
              <a:gd name="T5" fmla="*/ 4 h 328"/>
              <a:gd name="T6" fmla="*/ 300 w 320"/>
              <a:gd name="T7" fmla="*/ 52 h 328"/>
              <a:gd name="T8" fmla="*/ 276 w 320"/>
              <a:gd name="T9" fmla="*/ 292 h 328"/>
              <a:gd name="T10" fmla="*/ 96 w 320"/>
              <a:gd name="T11" fmla="*/ 268 h 328"/>
              <a:gd name="T12" fmla="*/ 0 60000 65536"/>
              <a:gd name="T13" fmla="*/ 0 60000 65536"/>
              <a:gd name="T14" fmla="*/ 0 60000 65536"/>
              <a:gd name="T15" fmla="*/ 0 60000 65536"/>
              <a:gd name="T16" fmla="*/ 0 60000 65536"/>
              <a:gd name="T17" fmla="*/ 0 60000 65536"/>
              <a:gd name="T18" fmla="*/ 0 w 320"/>
              <a:gd name="T19" fmla="*/ 0 h 328"/>
              <a:gd name="T20" fmla="*/ 320 w 320"/>
              <a:gd name="T21" fmla="*/ 328 h 328"/>
            </a:gdLst>
            <a:ahLst/>
            <a:cxnLst>
              <a:cxn ang="T12">
                <a:pos x="T0" y="T1"/>
              </a:cxn>
              <a:cxn ang="T13">
                <a:pos x="T2" y="T3"/>
              </a:cxn>
              <a:cxn ang="T14">
                <a:pos x="T4" y="T5"/>
              </a:cxn>
              <a:cxn ang="T15">
                <a:pos x="T6" y="T7"/>
              </a:cxn>
              <a:cxn ang="T16">
                <a:pos x="T8" y="T9"/>
              </a:cxn>
              <a:cxn ang="T17">
                <a:pos x="T10" y="T11"/>
              </a:cxn>
            </a:cxnLst>
            <a:rect l="T18" t="T19" r="T20" b="T21"/>
            <a:pathLst>
              <a:path w="320" h="328">
                <a:moveTo>
                  <a:pt x="0" y="220"/>
                </a:moveTo>
                <a:cubicBezTo>
                  <a:pt x="4" y="160"/>
                  <a:pt x="22" y="112"/>
                  <a:pt x="48" y="76"/>
                </a:cubicBezTo>
                <a:cubicBezTo>
                  <a:pt x="74" y="40"/>
                  <a:pt x="114" y="8"/>
                  <a:pt x="156" y="4"/>
                </a:cubicBezTo>
                <a:cubicBezTo>
                  <a:pt x="198" y="0"/>
                  <a:pt x="280" y="4"/>
                  <a:pt x="300" y="52"/>
                </a:cubicBezTo>
                <a:cubicBezTo>
                  <a:pt x="320" y="100"/>
                  <a:pt x="310" y="256"/>
                  <a:pt x="276" y="292"/>
                </a:cubicBezTo>
                <a:cubicBezTo>
                  <a:pt x="242" y="328"/>
                  <a:pt x="133" y="273"/>
                  <a:pt x="96" y="268"/>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9557" name="Freeform 101"/>
          <p:cNvSpPr>
            <a:spLocks/>
          </p:cNvSpPr>
          <p:nvPr/>
        </p:nvSpPr>
        <p:spPr bwMode="auto">
          <a:xfrm>
            <a:off x="457200" y="812800"/>
            <a:ext cx="2654300" cy="2451100"/>
          </a:xfrm>
          <a:custGeom>
            <a:avLst/>
            <a:gdLst>
              <a:gd name="T0" fmla="*/ 88 w 1672"/>
              <a:gd name="T1" fmla="*/ 1232 h 1544"/>
              <a:gd name="T2" fmla="*/ 232 w 1672"/>
              <a:gd name="T3" fmla="*/ 1376 h 1544"/>
              <a:gd name="T4" fmla="*/ 1480 w 1672"/>
              <a:gd name="T5" fmla="*/ 224 h 1544"/>
              <a:gd name="T6" fmla="*/ 1384 w 1672"/>
              <a:gd name="T7" fmla="*/ 32 h 1544"/>
              <a:gd name="T8" fmla="*/ 0 60000 65536"/>
              <a:gd name="T9" fmla="*/ 0 60000 65536"/>
              <a:gd name="T10" fmla="*/ 0 60000 65536"/>
              <a:gd name="T11" fmla="*/ 0 60000 65536"/>
              <a:gd name="T12" fmla="*/ 0 w 1672"/>
              <a:gd name="T13" fmla="*/ 0 h 1544"/>
              <a:gd name="T14" fmla="*/ 1672 w 1672"/>
              <a:gd name="T15" fmla="*/ 1544 h 1544"/>
            </a:gdLst>
            <a:ahLst/>
            <a:cxnLst>
              <a:cxn ang="T8">
                <a:pos x="T0" y="T1"/>
              </a:cxn>
              <a:cxn ang="T9">
                <a:pos x="T2" y="T3"/>
              </a:cxn>
              <a:cxn ang="T10">
                <a:pos x="T4" y="T5"/>
              </a:cxn>
              <a:cxn ang="T11">
                <a:pos x="T6" y="T7"/>
              </a:cxn>
            </a:cxnLst>
            <a:rect l="T12" t="T13" r="T14" b="T15"/>
            <a:pathLst>
              <a:path w="1672" h="1544">
                <a:moveTo>
                  <a:pt x="88" y="1232"/>
                </a:moveTo>
                <a:cubicBezTo>
                  <a:pt x="44" y="1388"/>
                  <a:pt x="0" y="1544"/>
                  <a:pt x="232" y="1376"/>
                </a:cubicBezTo>
                <a:cubicBezTo>
                  <a:pt x="464" y="1208"/>
                  <a:pt x="1288" y="448"/>
                  <a:pt x="1480" y="224"/>
                </a:cubicBezTo>
                <a:cubicBezTo>
                  <a:pt x="1672" y="0"/>
                  <a:pt x="1400" y="64"/>
                  <a:pt x="1384" y="32"/>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550"/>
                                        </p:tgtEl>
                                        <p:attrNameLst>
                                          <p:attrName>style.visibility</p:attrName>
                                        </p:attrNameLst>
                                      </p:cBhvr>
                                      <p:to>
                                        <p:strVal val="visible"/>
                                      </p:to>
                                    </p:set>
                                    <p:animEffect transition="in" filter="box(out)">
                                      <p:cBhvr>
                                        <p:cTn id="7" dur="500"/>
                                        <p:tgtEl>
                                          <p:spTgt spid="19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557"/>
                                        </p:tgtEl>
                                        <p:attrNameLst>
                                          <p:attrName>style.visibility</p:attrName>
                                        </p:attrNameLst>
                                      </p:cBhvr>
                                      <p:to>
                                        <p:strVal val="visible"/>
                                      </p:to>
                                    </p:set>
                                    <p:animEffect transition="in" filter="box(out)">
                                      <p:cBhvr>
                                        <p:cTn id="12" dur="500"/>
                                        <p:tgtEl>
                                          <p:spTgt spid="19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556"/>
                                        </p:tgtEl>
                                        <p:attrNameLst>
                                          <p:attrName>style.visibility</p:attrName>
                                        </p:attrNameLst>
                                      </p:cBhvr>
                                      <p:to>
                                        <p:strVal val="visible"/>
                                      </p:to>
                                    </p:set>
                                    <p:animEffect transition="in" filter="box(out)">
                                      <p:cBhvr>
                                        <p:cTn id="17" dur="500"/>
                                        <p:tgtEl>
                                          <p:spTgt spid="19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490">
                                            <p:txEl>
                                              <p:pRg st="0" end="0"/>
                                            </p:txEl>
                                          </p:spTgt>
                                        </p:tgtEl>
                                        <p:attrNameLst>
                                          <p:attrName>style.visibility</p:attrName>
                                        </p:attrNameLst>
                                      </p:cBhvr>
                                      <p:to>
                                        <p:strVal val="visible"/>
                                      </p:to>
                                    </p:set>
                                    <p:animEffect transition="in" filter="box(out)">
                                      <p:cBhvr>
                                        <p:cTn id="22" dur="500"/>
                                        <p:tgtEl>
                                          <p:spTgt spid="1949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486">
                                            <p:txEl>
                                              <p:pRg st="0" end="0"/>
                                            </p:txEl>
                                          </p:spTgt>
                                        </p:tgtEl>
                                        <p:attrNameLst>
                                          <p:attrName>style.visibility</p:attrName>
                                        </p:attrNameLst>
                                      </p:cBhvr>
                                      <p:to>
                                        <p:strVal val="visible"/>
                                      </p:to>
                                    </p:set>
                                    <p:animEffect transition="in" filter="box(out)">
                                      <p:cBhvr>
                                        <p:cTn id="32" dur="500"/>
                                        <p:tgtEl>
                                          <p:spTgt spid="1948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487">
                                            <p:txEl>
                                              <p:pRg st="0" end="0"/>
                                            </p:txEl>
                                          </p:spTgt>
                                        </p:tgtEl>
                                        <p:attrNameLst>
                                          <p:attrName>style.visibility</p:attrName>
                                        </p:attrNameLst>
                                      </p:cBhvr>
                                      <p:to>
                                        <p:strVal val="visible"/>
                                      </p:to>
                                    </p:set>
                                    <p:animEffect transition="in" filter="box(out)">
                                      <p:cBhvr>
                                        <p:cTn id="37" dur="500"/>
                                        <p:tgtEl>
                                          <p:spTgt spid="1948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9536">
                                            <p:txEl>
                                              <p:pRg st="0" end="0"/>
                                            </p:txEl>
                                          </p:spTgt>
                                        </p:tgtEl>
                                        <p:attrNameLst>
                                          <p:attrName>style.visibility</p:attrName>
                                        </p:attrNameLst>
                                      </p:cBhvr>
                                      <p:to>
                                        <p:strVal val="visible"/>
                                      </p:to>
                                    </p:set>
                                    <p:animEffect transition="in" filter="box(out)">
                                      <p:cBhvr>
                                        <p:cTn id="42" dur="500"/>
                                        <p:tgtEl>
                                          <p:spTgt spid="1953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ox(out)">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9491">
                                            <p:txEl>
                                              <p:pRg st="0" end="0"/>
                                            </p:txEl>
                                          </p:spTgt>
                                        </p:tgtEl>
                                        <p:attrNameLst>
                                          <p:attrName>style.visibility</p:attrName>
                                        </p:attrNameLst>
                                      </p:cBhvr>
                                      <p:to>
                                        <p:strVal val="visible"/>
                                      </p:to>
                                    </p:set>
                                    <p:animEffect transition="in" filter="box(out)">
                                      <p:cBhvr>
                                        <p:cTn id="57" dur="500"/>
                                        <p:tgtEl>
                                          <p:spTgt spid="19491">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9492"/>
                                        </p:tgtEl>
                                        <p:attrNameLst>
                                          <p:attrName>style.visibility</p:attrName>
                                        </p:attrNameLst>
                                      </p:cBhvr>
                                      <p:to>
                                        <p:strVal val="visible"/>
                                      </p:to>
                                    </p:set>
                                    <p:animEffect transition="in" filter="box(out)">
                                      <p:cBhvr>
                                        <p:cTn id="62" dur="500"/>
                                        <p:tgtEl>
                                          <p:spTgt spid="194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9493">
                                            <p:txEl>
                                              <p:pRg st="0" end="0"/>
                                            </p:txEl>
                                          </p:spTgt>
                                        </p:tgtEl>
                                        <p:attrNameLst>
                                          <p:attrName>style.visibility</p:attrName>
                                        </p:attrNameLst>
                                      </p:cBhvr>
                                      <p:to>
                                        <p:strVal val="visible"/>
                                      </p:to>
                                    </p:set>
                                    <p:animEffect transition="in" filter="box(out)">
                                      <p:cBhvr>
                                        <p:cTn id="67" dur="500"/>
                                        <p:tgtEl>
                                          <p:spTgt spid="19493">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9494">
                                            <p:txEl>
                                              <p:pRg st="0" end="0"/>
                                            </p:txEl>
                                          </p:spTgt>
                                        </p:tgtEl>
                                        <p:attrNameLst>
                                          <p:attrName>style.visibility</p:attrName>
                                        </p:attrNameLst>
                                      </p:cBhvr>
                                      <p:to>
                                        <p:strVal val="visible"/>
                                      </p:to>
                                    </p:set>
                                    <p:animEffect transition="in" filter="box(out)">
                                      <p:cBhvr>
                                        <p:cTn id="72" dur="500"/>
                                        <p:tgtEl>
                                          <p:spTgt spid="19494">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19496"/>
                                        </p:tgtEl>
                                        <p:attrNameLst>
                                          <p:attrName>style.visibility</p:attrName>
                                        </p:attrNameLst>
                                      </p:cBhvr>
                                      <p:to>
                                        <p:strVal val="visible"/>
                                      </p:to>
                                    </p:set>
                                    <p:animEffect transition="in" filter="box(out)">
                                      <p:cBhvr>
                                        <p:cTn id="77" dur="500"/>
                                        <p:tgtEl>
                                          <p:spTgt spid="1949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19500"/>
                                        </p:tgtEl>
                                        <p:attrNameLst>
                                          <p:attrName>style.visibility</p:attrName>
                                        </p:attrNameLst>
                                      </p:cBhvr>
                                      <p:to>
                                        <p:strVal val="visible"/>
                                      </p:to>
                                    </p:set>
                                    <p:animEffect transition="in" filter="box(out)">
                                      <p:cBhvr>
                                        <p:cTn id="82" dur="500"/>
                                        <p:tgtEl>
                                          <p:spTgt spid="195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9501">
                                            <p:txEl>
                                              <p:pRg st="0" end="0"/>
                                            </p:txEl>
                                          </p:spTgt>
                                        </p:tgtEl>
                                        <p:attrNameLst>
                                          <p:attrName>style.visibility</p:attrName>
                                        </p:attrNameLst>
                                      </p:cBhvr>
                                      <p:to>
                                        <p:strVal val="visible"/>
                                      </p:to>
                                    </p:set>
                                    <p:animEffect transition="in" filter="box(out)">
                                      <p:cBhvr>
                                        <p:cTn id="87" dur="500"/>
                                        <p:tgtEl>
                                          <p:spTgt spid="19501">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19502"/>
                                        </p:tgtEl>
                                        <p:attrNameLst>
                                          <p:attrName>style.visibility</p:attrName>
                                        </p:attrNameLst>
                                      </p:cBhvr>
                                      <p:to>
                                        <p:strVal val="visible"/>
                                      </p:to>
                                    </p:set>
                                    <p:animEffect transition="in" filter="box(out)">
                                      <p:cBhvr>
                                        <p:cTn id="92" dur="500"/>
                                        <p:tgtEl>
                                          <p:spTgt spid="1950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19505"/>
                                        </p:tgtEl>
                                        <p:attrNameLst>
                                          <p:attrName>style.visibility</p:attrName>
                                        </p:attrNameLst>
                                      </p:cBhvr>
                                      <p:to>
                                        <p:strVal val="visible"/>
                                      </p:to>
                                    </p:set>
                                    <p:animEffect transition="in" filter="box(out)">
                                      <p:cBhvr>
                                        <p:cTn id="97" dur="500"/>
                                        <p:tgtEl>
                                          <p:spTgt spid="19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6" grpId="0" build="p" autoUpdateAnimBg="0"/>
      <p:bldP spid="19487" grpId="0" build="p" autoUpdateAnimBg="0"/>
      <p:bldP spid="19490" grpId="0" build="p" autoUpdateAnimBg="0"/>
      <p:bldP spid="19491" grpId="0" build="p" autoUpdateAnimBg="0"/>
      <p:bldP spid="19493" grpId="0" build="p" autoUpdateAnimBg="0"/>
      <p:bldP spid="19494" grpId="0" build="p" autoUpdateAnimBg="0"/>
      <p:bldP spid="19501" grpId="0" build="p" autoUpdateAnimBg="0"/>
      <p:bldP spid="19536" grpId="0" build="p" autoUpdateAnimBg="0"/>
      <p:bldP spid="19550" grpId="0" animBg="1"/>
      <p:bldP spid="19556" grpId="0" animBg="1"/>
      <p:bldP spid="195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4" name="Group 79"/>
          <p:cNvGrpSpPr>
            <a:grpSpLocks/>
          </p:cNvGrpSpPr>
          <p:nvPr/>
        </p:nvGrpSpPr>
        <p:grpSpPr bwMode="auto">
          <a:xfrm>
            <a:off x="3590925" y="992188"/>
            <a:ext cx="4305300" cy="2346325"/>
            <a:chOff x="2206" y="329"/>
            <a:chExt cx="2712" cy="1478"/>
          </a:xfrm>
        </p:grpSpPr>
        <p:grpSp>
          <p:nvGrpSpPr>
            <p:cNvPr id="15419" name="Group 2"/>
            <p:cNvGrpSpPr>
              <a:grpSpLocks/>
            </p:cNvGrpSpPr>
            <p:nvPr/>
          </p:nvGrpSpPr>
          <p:grpSpPr bwMode="auto">
            <a:xfrm>
              <a:off x="2206" y="329"/>
              <a:ext cx="2712" cy="1206"/>
              <a:chOff x="2232" y="240"/>
              <a:chExt cx="2712" cy="1206"/>
            </a:xfrm>
          </p:grpSpPr>
          <p:sp>
            <p:nvSpPr>
              <p:cNvPr id="15433" name="Text Box 3"/>
              <p:cNvSpPr txBox="1">
                <a:spLocks noChangeArrowheads="1"/>
              </p:cNvSpPr>
              <p:nvPr/>
            </p:nvSpPr>
            <p:spPr bwMode="auto">
              <a:xfrm>
                <a:off x="2232" y="848"/>
                <a:ext cx="3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楷体_GB2312" pitchFamily="49" charset="-122"/>
                  </a:rPr>
                  <a:t>Q</a:t>
                </a:r>
                <a:r>
                  <a:rPr lang="en-US" altLang="zh-CN" b="1">
                    <a:ea typeface="楷体_GB2312" pitchFamily="49" charset="-122"/>
                  </a:rPr>
                  <a:t>=</a:t>
                </a:r>
              </a:p>
            </p:txBody>
          </p:sp>
          <p:sp>
            <p:nvSpPr>
              <p:cNvPr id="15434" name="AutoShape 4"/>
              <p:cNvSpPr>
                <a:spLocks/>
              </p:cNvSpPr>
              <p:nvPr/>
            </p:nvSpPr>
            <p:spPr bwMode="auto">
              <a:xfrm>
                <a:off x="2818" y="609"/>
                <a:ext cx="100" cy="837"/>
              </a:xfrm>
              <a:prstGeom prst="leftBracket">
                <a:avLst>
                  <a:gd name="adj" fmla="val 69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5435" name="Text Box 5"/>
              <p:cNvSpPr txBox="1">
                <a:spLocks noChangeArrowheads="1"/>
              </p:cNvSpPr>
              <p:nvPr/>
            </p:nvSpPr>
            <p:spPr bwMode="auto">
              <a:xfrm>
                <a:off x="2918" y="282"/>
                <a:ext cx="1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楷体_GB2312" pitchFamily="49" charset="-122"/>
                  </a:rPr>
                  <a:t>4    5    6    1    2    3 </a:t>
                </a:r>
              </a:p>
            </p:txBody>
          </p:sp>
          <p:sp>
            <p:nvSpPr>
              <p:cNvPr id="15436" name="AutoShape 6"/>
              <p:cNvSpPr>
                <a:spLocks/>
              </p:cNvSpPr>
              <p:nvPr/>
            </p:nvSpPr>
            <p:spPr bwMode="auto">
              <a:xfrm>
                <a:off x="4882" y="560"/>
                <a:ext cx="62" cy="789"/>
              </a:xfrm>
              <a:prstGeom prst="rightBracket">
                <a:avLst>
                  <a:gd name="adj" fmla="val 10604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5437" name="Line 7"/>
              <p:cNvSpPr>
                <a:spLocks noChangeShapeType="1"/>
              </p:cNvSpPr>
              <p:nvPr/>
            </p:nvSpPr>
            <p:spPr bwMode="auto">
              <a:xfrm>
                <a:off x="2602" y="282"/>
                <a:ext cx="316" cy="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8" name="Text Box 8"/>
              <p:cNvSpPr txBox="1">
                <a:spLocks noChangeArrowheads="1"/>
              </p:cNvSpPr>
              <p:nvPr/>
            </p:nvSpPr>
            <p:spPr bwMode="auto">
              <a:xfrm>
                <a:off x="2695" y="240"/>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支</a:t>
                </a:r>
              </a:p>
            </p:txBody>
          </p:sp>
          <p:sp>
            <p:nvSpPr>
              <p:cNvPr id="15439" name="Text Box 9"/>
              <p:cNvSpPr txBox="1">
                <a:spLocks noChangeArrowheads="1"/>
              </p:cNvSpPr>
              <p:nvPr/>
            </p:nvSpPr>
            <p:spPr bwMode="auto">
              <a:xfrm>
                <a:off x="2318" y="34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割集</a:t>
                </a:r>
              </a:p>
            </p:txBody>
          </p:sp>
          <p:sp>
            <p:nvSpPr>
              <p:cNvPr id="15440" name="Text Box 10"/>
              <p:cNvSpPr txBox="1">
                <a:spLocks noChangeArrowheads="1"/>
              </p:cNvSpPr>
              <p:nvPr/>
            </p:nvSpPr>
            <p:spPr bwMode="auto">
              <a:xfrm>
                <a:off x="2573" y="634"/>
                <a:ext cx="319"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C</a:t>
                </a:r>
                <a:r>
                  <a:rPr lang="en-US" altLang="zh-CN" b="1" baseline="-25000">
                    <a:ea typeface="楷体_GB2312" pitchFamily="49" charset="-122"/>
                  </a:rPr>
                  <a:t>1</a:t>
                </a:r>
                <a:endParaRPr lang="en-US" altLang="zh-CN" b="1">
                  <a:ea typeface="楷体_GB2312" pitchFamily="49" charset="-122"/>
                </a:endParaRPr>
              </a:p>
              <a:p>
                <a:pPr eaLnBrk="1" hangingPunct="1"/>
                <a:r>
                  <a:rPr lang="en-US" altLang="zh-CN" b="1">
                    <a:ea typeface="楷体_GB2312" pitchFamily="49" charset="-122"/>
                  </a:rPr>
                  <a:t>C</a:t>
                </a:r>
                <a:r>
                  <a:rPr lang="en-US" altLang="zh-CN" b="1" baseline="-25000">
                    <a:ea typeface="楷体_GB2312" pitchFamily="49" charset="-122"/>
                  </a:rPr>
                  <a:t>2</a:t>
                </a:r>
                <a:endParaRPr lang="en-US" altLang="zh-CN" b="1">
                  <a:ea typeface="楷体_GB2312" pitchFamily="49" charset="-122"/>
                </a:endParaRPr>
              </a:p>
              <a:p>
                <a:pPr eaLnBrk="1" hangingPunct="1"/>
                <a:r>
                  <a:rPr lang="en-US" altLang="zh-CN" b="1">
                    <a:ea typeface="楷体_GB2312" pitchFamily="49" charset="-122"/>
                  </a:rPr>
                  <a:t>C</a:t>
                </a:r>
                <a:r>
                  <a:rPr lang="en-US" altLang="zh-CN" b="1" baseline="-25000">
                    <a:ea typeface="楷体_GB2312" pitchFamily="49" charset="-122"/>
                  </a:rPr>
                  <a:t>3</a:t>
                </a:r>
                <a:endParaRPr lang="en-US" altLang="zh-CN" b="1">
                  <a:ea typeface="楷体_GB2312" pitchFamily="49" charset="-122"/>
                </a:endParaRPr>
              </a:p>
            </p:txBody>
          </p:sp>
        </p:grpSp>
        <p:sp>
          <p:nvSpPr>
            <p:cNvPr id="15420" name="Text Box 11"/>
            <p:cNvSpPr txBox="1">
              <a:spLocks noChangeArrowheads="1"/>
            </p:cNvSpPr>
            <p:nvPr/>
          </p:nvSpPr>
          <p:spPr bwMode="auto">
            <a:xfrm>
              <a:off x="2919" y="723"/>
              <a:ext cx="18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1     0     0    -1    -1    0</a:t>
              </a:r>
            </a:p>
          </p:txBody>
        </p:sp>
        <p:sp>
          <p:nvSpPr>
            <p:cNvPr id="15421" name="Text Box 12"/>
            <p:cNvSpPr txBox="1">
              <a:spLocks noChangeArrowheads="1"/>
            </p:cNvSpPr>
            <p:nvPr/>
          </p:nvSpPr>
          <p:spPr bwMode="auto">
            <a:xfrm>
              <a:off x="2868" y="976"/>
              <a:ext cx="19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baseline="-25000">
                  <a:ea typeface="楷体_GB2312" pitchFamily="49" charset="-122"/>
                </a:rPr>
                <a:t> </a:t>
              </a:r>
              <a:r>
                <a:rPr lang="en-US" altLang="zh-CN" b="1">
                  <a:ea typeface="楷体_GB2312" pitchFamily="49" charset="-122"/>
                </a:rPr>
                <a:t>0      1     0     1     1    -1</a:t>
              </a:r>
            </a:p>
          </p:txBody>
        </p:sp>
        <p:sp>
          <p:nvSpPr>
            <p:cNvPr id="15422" name="Text Box 13"/>
            <p:cNvSpPr txBox="1">
              <a:spLocks noChangeArrowheads="1"/>
            </p:cNvSpPr>
            <p:nvPr/>
          </p:nvSpPr>
          <p:spPr bwMode="auto">
            <a:xfrm>
              <a:off x="2868" y="1247"/>
              <a:ext cx="19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baseline="-25000">
                  <a:ea typeface="楷体_GB2312" pitchFamily="49" charset="-122"/>
                </a:rPr>
                <a:t> </a:t>
              </a:r>
              <a:r>
                <a:rPr lang="en-US" altLang="zh-CN" b="1">
                  <a:ea typeface="楷体_GB2312" pitchFamily="49" charset="-122"/>
                </a:rPr>
                <a:t>0      0    1      0    -1     1</a:t>
              </a:r>
            </a:p>
          </p:txBody>
        </p:sp>
        <p:grpSp>
          <p:nvGrpSpPr>
            <p:cNvPr id="15423" name="Group 14"/>
            <p:cNvGrpSpPr>
              <a:grpSpLocks/>
            </p:cNvGrpSpPr>
            <p:nvPr/>
          </p:nvGrpSpPr>
          <p:grpSpPr bwMode="auto">
            <a:xfrm>
              <a:off x="4082" y="1487"/>
              <a:ext cx="713" cy="304"/>
              <a:chOff x="4090" y="1797"/>
              <a:chExt cx="713" cy="304"/>
            </a:xfrm>
          </p:grpSpPr>
          <p:sp>
            <p:nvSpPr>
              <p:cNvPr id="15429" name="Line 15"/>
              <p:cNvSpPr>
                <a:spLocks noChangeShapeType="1"/>
              </p:cNvSpPr>
              <p:nvPr/>
            </p:nvSpPr>
            <p:spPr bwMode="auto">
              <a:xfrm>
                <a:off x="4090" y="1852"/>
                <a:ext cx="7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0" name="Line 16"/>
              <p:cNvSpPr>
                <a:spLocks noChangeShapeType="1"/>
              </p:cNvSpPr>
              <p:nvPr/>
            </p:nvSpPr>
            <p:spPr bwMode="auto">
              <a:xfrm flipV="1">
                <a:off x="4090"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1" name="Line 17"/>
              <p:cNvSpPr>
                <a:spLocks noChangeShapeType="1"/>
              </p:cNvSpPr>
              <p:nvPr/>
            </p:nvSpPr>
            <p:spPr bwMode="auto">
              <a:xfrm flipV="1">
                <a:off x="4803"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2" name="Text Box 18"/>
              <p:cNvSpPr txBox="1">
                <a:spLocks noChangeArrowheads="1"/>
              </p:cNvSpPr>
              <p:nvPr/>
            </p:nvSpPr>
            <p:spPr bwMode="auto">
              <a:xfrm>
                <a:off x="4368" y="1813"/>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ea typeface="楷体_GB2312" pitchFamily="49" charset="-122"/>
                  </a:rPr>
                  <a:t>Q</a:t>
                </a:r>
                <a:r>
                  <a:rPr lang="en-US" altLang="zh-CN" b="1" i="1" baseline="-25000">
                    <a:solidFill>
                      <a:srgbClr val="0000FF"/>
                    </a:solidFill>
                    <a:ea typeface="楷体_GB2312" pitchFamily="49" charset="-122"/>
                  </a:rPr>
                  <a:t>l</a:t>
                </a:r>
                <a:endParaRPr lang="en-US" altLang="zh-CN" b="1">
                  <a:solidFill>
                    <a:srgbClr val="0000FF"/>
                  </a:solidFill>
                  <a:ea typeface="楷体_GB2312" pitchFamily="49" charset="-122"/>
                </a:endParaRPr>
              </a:p>
            </p:txBody>
          </p:sp>
        </p:grpSp>
        <p:grpSp>
          <p:nvGrpSpPr>
            <p:cNvPr id="15424" name="Group 19"/>
            <p:cNvGrpSpPr>
              <a:grpSpLocks/>
            </p:cNvGrpSpPr>
            <p:nvPr/>
          </p:nvGrpSpPr>
          <p:grpSpPr bwMode="auto">
            <a:xfrm>
              <a:off x="2981" y="1503"/>
              <a:ext cx="713" cy="304"/>
              <a:chOff x="4090" y="1797"/>
              <a:chExt cx="713" cy="304"/>
            </a:xfrm>
          </p:grpSpPr>
          <p:sp>
            <p:nvSpPr>
              <p:cNvPr id="15425" name="Line 20"/>
              <p:cNvSpPr>
                <a:spLocks noChangeShapeType="1"/>
              </p:cNvSpPr>
              <p:nvPr/>
            </p:nvSpPr>
            <p:spPr bwMode="auto">
              <a:xfrm>
                <a:off x="4090" y="1852"/>
                <a:ext cx="7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6" name="Line 21"/>
              <p:cNvSpPr>
                <a:spLocks noChangeShapeType="1"/>
              </p:cNvSpPr>
              <p:nvPr/>
            </p:nvSpPr>
            <p:spPr bwMode="auto">
              <a:xfrm flipV="1">
                <a:off x="4090"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7" name="Line 22"/>
              <p:cNvSpPr>
                <a:spLocks noChangeShapeType="1"/>
              </p:cNvSpPr>
              <p:nvPr/>
            </p:nvSpPr>
            <p:spPr bwMode="auto">
              <a:xfrm flipV="1">
                <a:off x="4803"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8" name="Text Box 23"/>
              <p:cNvSpPr txBox="1">
                <a:spLocks noChangeArrowheads="1"/>
              </p:cNvSpPr>
              <p:nvPr/>
            </p:nvSpPr>
            <p:spPr bwMode="auto">
              <a:xfrm>
                <a:off x="4368" y="1813"/>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ea typeface="楷体_GB2312" pitchFamily="49" charset="-122"/>
                  </a:rPr>
                  <a:t>Q</a:t>
                </a:r>
                <a:r>
                  <a:rPr lang="en-US" altLang="zh-CN" b="1" i="1" baseline="-25000">
                    <a:solidFill>
                      <a:srgbClr val="0000FF"/>
                    </a:solidFill>
                    <a:ea typeface="楷体_GB2312" pitchFamily="49" charset="-122"/>
                  </a:rPr>
                  <a:t>t</a:t>
                </a:r>
                <a:endParaRPr lang="en-US" altLang="zh-CN" b="1">
                  <a:solidFill>
                    <a:srgbClr val="0000FF"/>
                  </a:solidFill>
                  <a:ea typeface="楷体_GB2312" pitchFamily="49" charset="-122"/>
                </a:endParaRPr>
              </a:p>
            </p:txBody>
          </p:sp>
        </p:grpSp>
      </p:grpSp>
      <p:grpSp>
        <p:nvGrpSpPr>
          <p:cNvPr id="15365" name="Group 24"/>
          <p:cNvGrpSpPr>
            <a:grpSpLocks/>
          </p:cNvGrpSpPr>
          <p:nvPr/>
        </p:nvGrpSpPr>
        <p:grpSpPr bwMode="auto">
          <a:xfrm>
            <a:off x="2074863" y="3627438"/>
            <a:ext cx="5875337" cy="2274887"/>
            <a:chOff x="2059" y="153"/>
            <a:chExt cx="3701" cy="1433"/>
          </a:xfrm>
        </p:grpSpPr>
        <p:sp>
          <p:nvSpPr>
            <p:cNvPr id="15395" name="Text Box 25"/>
            <p:cNvSpPr txBox="1">
              <a:spLocks noChangeArrowheads="1"/>
            </p:cNvSpPr>
            <p:nvPr/>
          </p:nvSpPr>
          <p:spPr bwMode="auto">
            <a:xfrm>
              <a:off x="4771" y="618"/>
              <a:ext cx="9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 B</a:t>
              </a:r>
              <a:r>
                <a:rPr lang="en-US" altLang="zh-CN" b="1" i="1" baseline="-25000">
                  <a:ea typeface="楷体_GB2312" pitchFamily="49" charset="-122"/>
                </a:rPr>
                <a:t>t</a:t>
              </a:r>
              <a:r>
                <a:rPr lang="en-US" altLang="zh-CN" b="1" baseline="-25000">
                  <a:ea typeface="楷体_GB2312" pitchFamily="49" charset="-122"/>
                </a:rPr>
                <a:t> </a:t>
              </a:r>
              <a:r>
                <a:rPr lang="en-US" altLang="zh-CN" b="1">
                  <a:ea typeface="楷体_GB2312" pitchFamily="49" charset="-122"/>
                </a:rPr>
                <a:t> 1 ]</a:t>
              </a:r>
            </a:p>
          </p:txBody>
        </p:sp>
        <p:grpSp>
          <p:nvGrpSpPr>
            <p:cNvPr id="15396" name="Group 26"/>
            <p:cNvGrpSpPr>
              <a:grpSpLocks/>
            </p:cNvGrpSpPr>
            <p:nvPr/>
          </p:nvGrpSpPr>
          <p:grpSpPr bwMode="auto">
            <a:xfrm>
              <a:off x="2059" y="153"/>
              <a:ext cx="2712" cy="1433"/>
              <a:chOff x="2077" y="268"/>
              <a:chExt cx="2712" cy="1433"/>
            </a:xfrm>
          </p:grpSpPr>
          <p:sp>
            <p:nvSpPr>
              <p:cNvPr id="15397" name="Text Box 27"/>
              <p:cNvSpPr txBox="1">
                <a:spLocks noChangeArrowheads="1"/>
              </p:cNvSpPr>
              <p:nvPr/>
            </p:nvSpPr>
            <p:spPr bwMode="auto">
              <a:xfrm>
                <a:off x="2447" y="556"/>
                <a:ext cx="228" cy="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楷体_GB2312" pitchFamily="49" charset="-122"/>
                  </a:rPr>
                  <a:t>1</a:t>
                </a:r>
              </a:p>
              <a:p>
                <a:pPr eaLnBrk="1" hangingPunct="1"/>
                <a:r>
                  <a:rPr lang="en-US" altLang="zh-CN" sz="2800" b="1">
                    <a:ea typeface="楷体_GB2312" pitchFamily="49" charset="-122"/>
                  </a:rPr>
                  <a:t>2</a:t>
                </a:r>
              </a:p>
              <a:p>
                <a:pPr eaLnBrk="1" hangingPunct="1"/>
                <a:r>
                  <a:rPr lang="en-US" altLang="zh-CN" sz="2800" b="1">
                    <a:ea typeface="楷体_GB2312" pitchFamily="49" charset="-122"/>
                  </a:rPr>
                  <a:t>3</a:t>
                </a:r>
              </a:p>
              <a:p>
                <a:pPr eaLnBrk="1" hangingPunct="1"/>
                <a:endParaRPr lang="en-US" altLang="zh-CN" b="1">
                  <a:ea typeface="楷体_GB2312" pitchFamily="49" charset="-122"/>
                </a:endParaRPr>
              </a:p>
            </p:txBody>
          </p:sp>
          <p:grpSp>
            <p:nvGrpSpPr>
              <p:cNvPr id="15398" name="Group 28"/>
              <p:cNvGrpSpPr>
                <a:grpSpLocks/>
              </p:cNvGrpSpPr>
              <p:nvPr/>
            </p:nvGrpSpPr>
            <p:grpSpPr bwMode="auto">
              <a:xfrm>
                <a:off x="2077" y="268"/>
                <a:ext cx="2712" cy="1206"/>
                <a:chOff x="2232" y="1611"/>
                <a:chExt cx="2712" cy="1206"/>
              </a:xfrm>
            </p:grpSpPr>
            <p:sp>
              <p:nvSpPr>
                <p:cNvPr id="15412" name="Text Box 29"/>
                <p:cNvSpPr txBox="1">
                  <a:spLocks noChangeArrowheads="1"/>
                </p:cNvSpPr>
                <p:nvPr/>
              </p:nvSpPr>
              <p:spPr bwMode="auto">
                <a:xfrm>
                  <a:off x="2232" y="2219"/>
                  <a:ext cx="4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楷体_GB2312" pitchFamily="49" charset="-122"/>
                    </a:rPr>
                    <a:t>B </a:t>
                  </a:r>
                  <a:r>
                    <a:rPr lang="en-US" altLang="zh-CN" b="1">
                      <a:ea typeface="楷体_GB2312" pitchFamily="49" charset="-122"/>
                    </a:rPr>
                    <a:t>=</a:t>
                  </a:r>
                </a:p>
              </p:txBody>
            </p:sp>
            <p:sp>
              <p:nvSpPr>
                <p:cNvPr id="15413" name="AutoShape 30"/>
                <p:cNvSpPr>
                  <a:spLocks/>
                </p:cNvSpPr>
                <p:nvPr/>
              </p:nvSpPr>
              <p:spPr bwMode="auto">
                <a:xfrm>
                  <a:off x="2818" y="1980"/>
                  <a:ext cx="100" cy="837"/>
                </a:xfrm>
                <a:prstGeom prst="leftBracket">
                  <a:avLst>
                    <a:gd name="adj" fmla="val 69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5414" name="Text Box 31"/>
                <p:cNvSpPr txBox="1">
                  <a:spLocks noChangeArrowheads="1"/>
                </p:cNvSpPr>
                <p:nvPr/>
              </p:nvSpPr>
              <p:spPr bwMode="auto">
                <a:xfrm>
                  <a:off x="2918" y="1653"/>
                  <a:ext cx="1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楷体_GB2312" pitchFamily="49" charset="-122"/>
                    </a:rPr>
                    <a:t>4    5    6    1    2    3 </a:t>
                  </a:r>
                </a:p>
              </p:txBody>
            </p:sp>
            <p:sp>
              <p:nvSpPr>
                <p:cNvPr id="15415" name="AutoShape 32"/>
                <p:cNvSpPr>
                  <a:spLocks/>
                </p:cNvSpPr>
                <p:nvPr/>
              </p:nvSpPr>
              <p:spPr bwMode="auto">
                <a:xfrm>
                  <a:off x="4882" y="1931"/>
                  <a:ext cx="62" cy="789"/>
                </a:xfrm>
                <a:prstGeom prst="rightBracket">
                  <a:avLst>
                    <a:gd name="adj" fmla="val 10604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5416" name="Line 33"/>
                <p:cNvSpPr>
                  <a:spLocks noChangeShapeType="1"/>
                </p:cNvSpPr>
                <p:nvPr/>
              </p:nvSpPr>
              <p:spPr bwMode="auto">
                <a:xfrm>
                  <a:off x="2602" y="1653"/>
                  <a:ext cx="316" cy="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7" name="Text Box 34"/>
                <p:cNvSpPr txBox="1">
                  <a:spLocks noChangeArrowheads="1"/>
                </p:cNvSpPr>
                <p:nvPr/>
              </p:nvSpPr>
              <p:spPr bwMode="auto">
                <a:xfrm>
                  <a:off x="2695" y="161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支</a:t>
                  </a:r>
                </a:p>
              </p:txBody>
            </p:sp>
            <p:sp>
              <p:nvSpPr>
                <p:cNvPr id="15418" name="Text Box 35"/>
                <p:cNvSpPr txBox="1">
                  <a:spLocks noChangeArrowheads="1"/>
                </p:cNvSpPr>
                <p:nvPr/>
              </p:nvSpPr>
              <p:spPr bwMode="auto">
                <a:xfrm>
                  <a:off x="2506" y="1714"/>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回</a:t>
                  </a:r>
                </a:p>
              </p:txBody>
            </p:sp>
          </p:grpSp>
          <p:sp>
            <p:nvSpPr>
              <p:cNvPr id="15399" name="Text Box 36"/>
              <p:cNvSpPr txBox="1">
                <a:spLocks noChangeArrowheads="1"/>
              </p:cNvSpPr>
              <p:nvPr/>
            </p:nvSpPr>
            <p:spPr bwMode="auto">
              <a:xfrm>
                <a:off x="2790" y="588"/>
                <a:ext cx="19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1    -1     0     1     0     0</a:t>
                </a:r>
              </a:p>
            </p:txBody>
          </p:sp>
          <p:sp>
            <p:nvSpPr>
              <p:cNvPr id="15400" name="Text Box 37"/>
              <p:cNvSpPr txBox="1">
                <a:spLocks noChangeArrowheads="1"/>
              </p:cNvSpPr>
              <p:nvPr/>
            </p:nvSpPr>
            <p:spPr bwMode="auto">
              <a:xfrm>
                <a:off x="2723" y="876"/>
                <a:ext cx="1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1    -1     1     0     1     0</a:t>
                </a:r>
              </a:p>
            </p:txBody>
          </p:sp>
          <p:graphicFrame>
            <p:nvGraphicFramePr>
              <p:cNvPr id="15363" name="Object 3"/>
              <p:cNvGraphicFramePr>
                <a:graphicFrameLocks noChangeAspect="1"/>
              </p:cNvGraphicFramePr>
              <p:nvPr/>
            </p:nvGraphicFramePr>
            <p:xfrm>
              <a:off x="3859" y="1299"/>
              <a:ext cx="101" cy="235"/>
            </p:xfrm>
            <a:graphic>
              <a:graphicData uri="http://schemas.openxmlformats.org/presentationml/2006/ole">
                <mc:AlternateContent xmlns:mc="http://schemas.openxmlformats.org/markup-compatibility/2006">
                  <mc:Choice xmlns:v="urn:schemas-microsoft-com:vml" Requires="v">
                    <p:oleObj spid="_x0000_s15446" name="公式" r:id="rId3" imgW="190440" imgH="419040" progId="Equation.3">
                      <p:embed/>
                    </p:oleObj>
                  </mc:Choice>
                  <mc:Fallback>
                    <p:oleObj name="公式" r:id="rId3" imgW="19044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9" y="1299"/>
                            <a:ext cx="101" cy="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01" name="Rectangle 39"/>
              <p:cNvSpPr>
                <a:spLocks noChangeArrowheads="1"/>
              </p:cNvSpPr>
              <p:nvPr/>
            </p:nvSpPr>
            <p:spPr bwMode="auto">
              <a:xfrm>
                <a:off x="2742" y="1109"/>
                <a:ext cx="1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ea typeface="楷体_GB2312" pitchFamily="49" charset="-122"/>
                  </a:rPr>
                  <a:t> 0    1     -1     0     0     1</a:t>
                </a:r>
              </a:p>
            </p:txBody>
          </p:sp>
          <p:grpSp>
            <p:nvGrpSpPr>
              <p:cNvPr id="15402" name="Group 40"/>
              <p:cNvGrpSpPr>
                <a:grpSpLocks/>
              </p:cNvGrpSpPr>
              <p:nvPr/>
            </p:nvGrpSpPr>
            <p:grpSpPr bwMode="auto">
              <a:xfrm>
                <a:off x="2838" y="1397"/>
                <a:ext cx="713" cy="304"/>
                <a:chOff x="3120" y="1924"/>
                <a:chExt cx="713" cy="304"/>
              </a:xfrm>
            </p:grpSpPr>
            <p:sp>
              <p:nvSpPr>
                <p:cNvPr id="15408" name="Line 41"/>
                <p:cNvSpPr>
                  <a:spLocks noChangeShapeType="1"/>
                </p:cNvSpPr>
                <p:nvPr/>
              </p:nvSpPr>
              <p:spPr bwMode="auto">
                <a:xfrm>
                  <a:off x="3120" y="1979"/>
                  <a:ext cx="7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9" name="Line 42"/>
                <p:cNvSpPr>
                  <a:spLocks noChangeShapeType="1"/>
                </p:cNvSpPr>
                <p:nvPr/>
              </p:nvSpPr>
              <p:spPr bwMode="auto">
                <a:xfrm flipV="1">
                  <a:off x="3120" y="1924"/>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0" name="Line 43"/>
                <p:cNvSpPr>
                  <a:spLocks noChangeShapeType="1"/>
                </p:cNvSpPr>
                <p:nvPr/>
              </p:nvSpPr>
              <p:spPr bwMode="auto">
                <a:xfrm flipV="1">
                  <a:off x="3833" y="1924"/>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1" name="Text Box 44"/>
                <p:cNvSpPr txBox="1">
                  <a:spLocks noChangeArrowheads="1"/>
                </p:cNvSpPr>
                <p:nvPr/>
              </p:nvSpPr>
              <p:spPr bwMode="auto">
                <a:xfrm>
                  <a:off x="3398" y="1940"/>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ea typeface="楷体_GB2312" pitchFamily="49" charset="-122"/>
                    </a:rPr>
                    <a:t>B</a:t>
                  </a:r>
                  <a:r>
                    <a:rPr lang="en-US" altLang="zh-CN" b="1" i="1" baseline="-25000">
                      <a:solidFill>
                        <a:srgbClr val="0000FF"/>
                      </a:solidFill>
                      <a:ea typeface="楷体_GB2312" pitchFamily="49" charset="-122"/>
                    </a:rPr>
                    <a:t>t</a:t>
                  </a:r>
                  <a:endParaRPr lang="en-US" altLang="zh-CN" b="1">
                    <a:solidFill>
                      <a:srgbClr val="0000FF"/>
                    </a:solidFill>
                    <a:ea typeface="楷体_GB2312" pitchFamily="49" charset="-122"/>
                  </a:endParaRPr>
                </a:p>
              </p:txBody>
            </p:sp>
          </p:grpSp>
          <p:grpSp>
            <p:nvGrpSpPr>
              <p:cNvPr id="15403" name="Group 45"/>
              <p:cNvGrpSpPr>
                <a:grpSpLocks/>
              </p:cNvGrpSpPr>
              <p:nvPr/>
            </p:nvGrpSpPr>
            <p:grpSpPr bwMode="auto">
              <a:xfrm>
                <a:off x="3960" y="1397"/>
                <a:ext cx="713" cy="304"/>
                <a:chOff x="4090" y="1797"/>
                <a:chExt cx="713" cy="304"/>
              </a:xfrm>
            </p:grpSpPr>
            <p:sp>
              <p:nvSpPr>
                <p:cNvPr id="15404" name="Line 46"/>
                <p:cNvSpPr>
                  <a:spLocks noChangeShapeType="1"/>
                </p:cNvSpPr>
                <p:nvPr/>
              </p:nvSpPr>
              <p:spPr bwMode="auto">
                <a:xfrm>
                  <a:off x="4090" y="1852"/>
                  <a:ext cx="7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5" name="Line 47"/>
                <p:cNvSpPr>
                  <a:spLocks noChangeShapeType="1"/>
                </p:cNvSpPr>
                <p:nvPr/>
              </p:nvSpPr>
              <p:spPr bwMode="auto">
                <a:xfrm flipV="1">
                  <a:off x="4090"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6" name="Line 48"/>
                <p:cNvSpPr>
                  <a:spLocks noChangeShapeType="1"/>
                </p:cNvSpPr>
                <p:nvPr/>
              </p:nvSpPr>
              <p:spPr bwMode="auto">
                <a:xfrm flipV="1">
                  <a:off x="4803" y="1797"/>
                  <a:ext cx="0" cy="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7" name="Text Box 49"/>
                <p:cNvSpPr txBox="1">
                  <a:spLocks noChangeArrowheads="1"/>
                </p:cNvSpPr>
                <p:nvPr/>
              </p:nvSpPr>
              <p:spPr bwMode="auto">
                <a:xfrm>
                  <a:off x="4368" y="1813"/>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ea typeface="楷体_GB2312" pitchFamily="49" charset="-122"/>
                    </a:rPr>
                    <a:t>B</a:t>
                  </a:r>
                  <a:r>
                    <a:rPr lang="en-US" altLang="zh-CN" b="1" i="1" baseline="-25000">
                      <a:solidFill>
                        <a:srgbClr val="0000FF"/>
                      </a:solidFill>
                      <a:ea typeface="楷体_GB2312" pitchFamily="49" charset="-122"/>
                    </a:rPr>
                    <a:t>l</a:t>
                  </a:r>
                  <a:endParaRPr lang="en-US" altLang="zh-CN" b="1">
                    <a:solidFill>
                      <a:srgbClr val="0000FF"/>
                    </a:solidFill>
                    <a:ea typeface="楷体_GB2312" pitchFamily="49" charset="-122"/>
                  </a:endParaRPr>
                </a:p>
              </p:txBody>
            </p:sp>
          </p:grpSp>
        </p:grpSp>
      </p:grpSp>
      <p:grpSp>
        <p:nvGrpSpPr>
          <p:cNvPr id="15366" name="Group 50"/>
          <p:cNvGrpSpPr>
            <a:grpSpLocks/>
          </p:cNvGrpSpPr>
          <p:nvPr/>
        </p:nvGrpSpPr>
        <p:grpSpPr bwMode="auto">
          <a:xfrm>
            <a:off x="754063" y="720725"/>
            <a:ext cx="2249487" cy="2732088"/>
            <a:chOff x="609" y="597"/>
            <a:chExt cx="1417" cy="1721"/>
          </a:xfrm>
        </p:grpSpPr>
        <p:sp>
          <p:nvSpPr>
            <p:cNvPr id="15368" name="Freeform 51"/>
            <p:cNvSpPr>
              <a:spLocks/>
            </p:cNvSpPr>
            <p:nvPr/>
          </p:nvSpPr>
          <p:spPr bwMode="auto">
            <a:xfrm>
              <a:off x="642" y="630"/>
              <a:ext cx="677" cy="1354"/>
            </a:xfrm>
            <a:custGeom>
              <a:avLst/>
              <a:gdLst>
                <a:gd name="T0" fmla="*/ 677 w 677"/>
                <a:gd name="T1" fmla="*/ 1354 h 1354"/>
                <a:gd name="T2" fmla="*/ 0 w 677"/>
                <a:gd name="T3" fmla="*/ 676 h 1354"/>
                <a:gd name="T4" fmla="*/ 677 w 677"/>
                <a:gd name="T5" fmla="*/ 0 h 1354"/>
                <a:gd name="T6" fmla="*/ 677 w 677"/>
                <a:gd name="T7" fmla="*/ 1354 h 1354"/>
                <a:gd name="T8" fmla="*/ 0 60000 65536"/>
                <a:gd name="T9" fmla="*/ 0 60000 65536"/>
                <a:gd name="T10" fmla="*/ 0 60000 65536"/>
                <a:gd name="T11" fmla="*/ 0 60000 65536"/>
                <a:gd name="T12" fmla="*/ 0 w 677"/>
                <a:gd name="T13" fmla="*/ 0 h 1354"/>
                <a:gd name="T14" fmla="*/ 677 w 677"/>
                <a:gd name="T15" fmla="*/ 1354 h 1354"/>
              </a:gdLst>
              <a:ahLst/>
              <a:cxnLst>
                <a:cxn ang="T8">
                  <a:pos x="T0" y="T1"/>
                </a:cxn>
                <a:cxn ang="T9">
                  <a:pos x="T2" y="T3"/>
                </a:cxn>
                <a:cxn ang="T10">
                  <a:pos x="T4" y="T5"/>
                </a:cxn>
                <a:cxn ang="T11">
                  <a:pos x="T6" y="T7"/>
                </a:cxn>
              </a:cxnLst>
              <a:rect l="T12" t="T13" r="T14" b="T15"/>
              <a:pathLst>
                <a:path w="677" h="1354">
                  <a:moveTo>
                    <a:pt x="677" y="1354"/>
                  </a:moveTo>
                  <a:lnTo>
                    <a:pt x="0" y="676"/>
                  </a:lnTo>
                  <a:lnTo>
                    <a:pt x="677" y="0"/>
                  </a:lnTo>
                  <a:lnTo>
                    <a:pt x="677" y="1354"/>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5369" name="Freeform 52"/>
            <p:cNvSpPr>
              <a:spLocks/>
            </p:cNvSpPr>
            <p:nvPr/>
          </p:nvSpPr>
          <p:spPr bwMode="auto">
            <a:xfrm>
              <a:off x="1319" y="630"/>
              <a:ext cx="674" cy="1354"/>
            </a:xfrm>
            <a:custGeom>
              <a:avLst/>
              <a:gdLst>
                <a:gd name="T0" fmla="*/ 0 w 674"/>
                <a:gd name="T1" fmla="*/ 0 h 1354"/>
                <a:gd name="T2" fmla="*/ 674 w 674"/>
                <a:gd name="T3" fmla="*/ 676 h 1354"/>
                <a:gd name="T4" fmla="*/ 0 w 674"/>
                <a:gd name="T5" fmla="*/ 1354 h 1354"/>
                <a:gd name="T6" fmla="*/ 0 60000 65536"/>
                <a:gd name="T7" fmla="*/ 0 60000 65536"/>
                <a:gd name="T8" fmla="*/ 0 60000 65536"/>
                <a:gd name="T9" fmla="*/ 0 w 674"/>
                <a:gd name="T10" fmla="*/ 0 h 1354"/>
                <a:gd name="T11" fmla="*/ 674 w 674"/>
                <a:gd name="T12" fmla="*/ 1354 h 1354"/>
              </a:gdLst>
              <a:ahLst/>
              <a:cxnLst>
                <a:cxn ang="T6">
                  <a:pos x="T0" y="T1"/>
                </a:cxn>
                <a:cxn ang="T7">
                  <a:pos x="T2" y="T3"/>
                </a:cxn>
                <a:cxn ang="T8">
                  <a:pos x="T4" y="T5"/>
                </a:cxn>
              </a:cxnLst>
              <a:rect l="T9" t="T10" r="T11" b="T12"/>
              <a:pathLst>
                <a:path w="674" h="1354">
                  <a:moveTo>
                    <a:pt x="0" y="0"/>
                  </a:moveTo>
                  <a:lnTo>
                    <a:pt x="674" y="676"/>
                  </a:lnTo>
                  <a:lnTo>
                    <a:pt x="0" y="135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5370" name="Freeform 53"/>
            <p:cNvSpPr>
              <a:spLocks/>
            </p:cNvSpPr>
            <p:nvPr/>
          </p:nvSpPr>
          <p:spPr bwMode="auto">
            <a:xfrm>
              <a:off x="1286" y="597"/>
              <a:ext cx="64" cy="64"/>
            </a:xfrm>
            <a:custGeom>
              <a:avLst/>
              <a:gdLst>
                <a:gd name="T0" fmla="*/ 57 w 64"/>
                <a:gd name="T1" fmla="*/ 57 h 64"/>
                <a:gd name="T2" fmla="*/ 64 w 64"/>
                <a:gd name="T3" fmla="*/ 40 h 64"/>
                <a:gd name="T4" fmla="*/ 64 w 64"/>
                <a:gd name="T5" fmla="*/ 24 h 64"/>
                <a:gd name="T6" fmla="*/ 57 w 64"/>
                <a:gd name="T7" fmla="*/ 9 h 64"/>
                <a:gd name="T8" fmla="*/ 40 w 64"/>
                <a:gd name="T9" fmla="*/ 0 h 64"/>
                <a:gd name="T10" fmla="*/ 23 w 64"/>
                <a:gd name="T11" fmla="*/ 0 h 64"/>
                <a:gd name="T12" fmla="*/ 9 w 64"/>
                <a:gd name="T13" fmla="*/ 9 h 64"/>
                <a:gd name="T14" fmla="*/ 0 w 64"/>
                <a:gd name="T15" fmla="*/ 24 h 64"/>
                <a:gd name="T16" fmla="*/ 0 w 64"/>
                <a:gd name="T17" fmla="*/ 40 h 64"/>
                <a:gd name="T18" fmla="*/ 9 w 64"/>
                <a:gd name="T19" fmla="*/ 57 h 64"/>
                <a:gd name="T20" fmla="*/ 23 w 64"/>
                <a:gd name="T21" fmla="*/ 64 h 64"/>
                <a:gd name="T22" fmla="*/ 40 w 64"/>
                <a:gd name="T23" fmla="*/ 64 h 64"/>
                <a:gd name="T24" fmla="*/ 57 w 64"/>
                <a:gd name="T25" fmla="*/ 57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57"/>
                  </a:moveTo>
                  <a:lnTo>
                    <a:pt x="64" y="40"/>
                  </a:lnTo>
                  <a:lnTo>
                    <a:pt x="64" y="24"/>
                  </a:lnTo>
                  <a:lnTo>
                    <a:pt x="57" y="9"/>
                  </a:lnTo>
                  <a:lnTo>
                    <a:pt x="40" y="0"/>
                  </a:lnTo>
                  <a:lnTo>
                    <a:pt x="23" y="0"/>
                  </a:lnTo>
                  <a:lnTo>
                    <a:pt x="9" y="9"/>
                  </a:lnTo>
                  <a:lnTo>
                    <a:pt x="0" y="24"/>
                  </a:lnTo>
                  <a:lnTo>
                    <a:pt x="0" y="40"/>
                  </a:lnTo>
                  <a:lnTo>
                    <a:pt x="9" y="57"/>
                  </a:lnTo>
                  <a:lnTo>
                    <a:pt x="23" y="64"/>
                  </a:lnTo>
                  <a:lnTo>
                    <a:pt x="40" y="64"/>
                  </a:lnTo>
                  <a:lnTo>
                    <a:pt x="57"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71" name="Freeform 54"/>
            <p:cNvSpPr>
              <a:spLocks/>
            </p:cNvSpPr>
            <p:nvPr/>
          </p:nvSpPr>
          <p:spPr bwMode="auto">
            <a:xfrm>
              <a:off x="1286" y="1951"/>
              <a:ext cx="64" cy="64"/>
            </a:xfrm>
            <a:custGeom>
              <a:avLst/>
              <a:gdLst>
                <a:gd name="T0" fmla="*/ 57 w 64"/>
                <a:gd name="T1" fmla="*/ 9 h 64"/>
                <a:gd name="T2" fmla="*/ 40 w 64"/>
                <a:gd name="T3" fmla="*/ 0 h 64"/>
                <a:gd name="T4" fmla="*/ 23 w 64"/>
                <a:gd name="T5" fmla="*/ 0 h 64"/>
                <a:gd name="T6" fmla="*/ 9 w 64"/>
                <a:gd name="T7" fmla="*/ 9 h 64"/>
                <a:gd name="T8" fmla="*/ 0 w 64"/>
                <a:gd name="T9" fmla="*/ 24 h 64"/>
                <a:gd name="T10" fmla="*/ 0 w 64"/>
                <a:gd name="T11" fmla="*/ 40 h 64"/>
                <a:gd name="T12" fmla="*/ 9 w 64"/>
                <a:gd name="T13" fmla="*/ 57 h 64"/>
                <a:gd name="T14" fmla="*/ 23 w 64"/>
                <a:gd name="T15" fmla="*/ 64 h 64"/>
                <a:gd name="T16" fmla="*/ 40 w 64"/>
                <a:gd name="T17" fmla="*/ 64 h 64"/>
                <a:gd name="T18" fmla="*/ 57 w 64"/>
                <a:gd name="T19" fmla="*/ 57 h 64"/>
                <a:gd name="T20" fmla="*/ 64 w 64"/>
                <a:gd name="T21" fmla="*/ 40 h 64"/>
                <a:gd name="T22" fmla="*/ 64 w 64"/>
                <a:gd name="T23" fmla="*/ 24 h 64"/>
                <a:gd name="T24" fmla="*/ 57 w 64"/>
                <a:gd name="T25" fmla="*/ 9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9"/>
                  </a:moveTo>
                  <a:lnTo>
                    <a:pt x="40" y="0"/>
                  </a:lnTo>
                  <a:lnTo>
                    <a:pt x="23" y="0"/>
                  </a:lnTo>
                  <a:lnTo>
                    <a:pt x="9" y="9"/>
                  </a:lnTo>
                  <a:lnTo>
                    <a:pt x="0" y="24"/>
                  </a:lnTo>
                  <a:lnTo>
                    <a:pt x="0" y="40"/>
                  </a:lnTo>
                  <a:lnTo>
                    <a:pt x="9" y="57"/>
                  </a:lnTo>
                  <a:lnTo>
                    <a:pt x="23" y="64"/>
                  </a:lnTo>
                  <a:lnTo>
                    <a:pt x="40" y="64"/>
                  </a:lnTo>
                  <a:lnTo>
                    <a:pt x="57" y="57"/>
                  </a:lnTo>
                  <a:lnTo>
                    <a:pt x="64" y="40"/>
                  </a:lnTo>
                  <a:lnTo>
                    <a:pt x="64" y="24"/>
                  </a:lnTo>
                  <a:lnTo>
                    <a:pt x="57"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72" name="Freeform 55"/>
            <p:cNvSpPr>
              <a:spLocks/>
            </p:cNvSpPr>
            <p:nvPr/>
          </p:nvSpPr>
          <p:spPr bwMode="auto">
            <a:xfrm>
              <a:off x="647" y="1301"/>
              <a:ext cx="1351" cy="1017"/>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5373" name="Freeform 56"/>
            <p:cNvSpPr>
              <a:spLocks/>
            </p:cNvSpPr>
            <p:nvPr/>
          </p:nvSpPr>
          <p:spPr bwMode="auto">
            <a:xfrm>
              <a:off x="609" y="1273"/>
              <a:ext cx="67" cy="66"/>
            </a:xfrm>
            <a:custGeom>
              <a:avLst/>
              <a:gdLst>
                <a:gd name="T0" fmla="*/ 33 w 67"/>
                <a:gd name="T1" fmla="*/ 66 h 66"/>
                <a:gd name="T2" fmla="*/ 50 w 67"/>
                <a:gd name="T3" fmla="*/ 62 h 66"/>
                <a:gd name="T4" fmla="*/ 62 w 67"/>
                <a:gd name="T5" fmla="*/ 50 h 66"/>
                <a:gd name="T6" fmla="*/ 67 w 67"/>
                <a:gd name="T7" fmla="*/ 33 h 66"/>
                <a:gd name="T8" fmla="*/ 62 w 67"/>
                <a:gd name="T9" fmla="*/ 16 h 66"/>
                <a:gd name="T10" fmla="*/ 50 w 67"/>
                <a:gd name="T11" fmla="*/ 4 h 66"/>
                <a:gd name="T12" fmla="*/ 33 w 67"/>
                <a:gd name="T13" fmla="*/ 0 h 66"/>
                <a:gd name="T14" fmla="*/ 17 w 67"/>
                <a:gd name="T15" fmla="*/ 4 h 66"/>
                <a:gd name="T16" fmla="*/ 5 w 67"/>
                <a:gd name="T17" fmla="*/ 16 h 66"/>
                <a:gd name="T18" fmla="*/ 0 w 67"/>
                <a:gd name="T19" fmla="*/ 33 h 66"/>
                <a:gd name="T20" fmla="*/ 5 w 67"/>
                <a:gd name="T21" fmla="*/ 50 h 66"/>
                <a:gd name="T22" fmla="*/ 17 w 67"/>
                <a:gd name="T23" fmla="*/ 62 h 66"/>
                <a:gd name="T24" fmla="*/ 33 w 67"/>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66"/>
                <a:gd name="T41" fmla="*/ 67 w 67"/>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66">
                  <a:moveTo>
                    <a:pt x="33" y="66"/>
                  </a:moveTo>
                  <a:lnTo>
                    <a:pt x="50" y="62"/>
                  </a:lnTo>
                  <a:lnTo>
                    <a:pt x="62" y="50"/>
                  </a:lnTo>
                  <a:lnTo>
                    <a:pt x="67" y="33"/>
                  </a:lnTo>
                  <a:lnTo>
                    <a:pt x="62" y="16"/>
                  </a:lnTo>
                  <a:lnTo>
                    <a:pt x="50" y="4"/>
                  </a:lnTo>
                  <a:lnTo>
                    <a:pt x="33" y="0"/>
                  </a:lnTo>
                  <a:lnTo>
                    <a:pt x="17" y="4"/>
                  </a:lnTo>
                  <a:lnTo>
                    <a:pt x="5" y="16"/>
                  </a:lnTo>
                  <a:lnTo>
                    <a:pt x="0" y="33"/>
                  </a:lnTo>
                  <a:lnTo>
                    <a:pt x="5" y="50"/>
                  </a:lnTo>
                  <a:lnTo>
                    <a:pt x="17"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74" name="Freeform 57"/>
            <p:cNvSpPr>
              <a:spLocks/>
            </p:cNvSpPr>
            <p:nvPr/>
          </p:nvSpPr>
          <p:spPr bwMode="auto">
            <a:xfrm>
              <a:off x="1960" y="1273"/>
              <a:ext cx="66" cy="66"/>
            </a:xfrm>
            <a:custGeom>
              <a:avLst/>
              <a:gdLst>
                <a:gd name="T0" fmla="*/ 33 w 66"/>
                <a:gd name="T1" fmla="*/ 66 h 66"/>
                <a:gd name="T2" fmla="*/ 50 w 66"/>
                <a:gd name="T3" fmla="*/ 62 h 66"/>
                <a:gd name="T4" fmla="*/ 62 w 66"/>
                <a:gd name="T5" fmla="*/ 50 h 66"/>
                <a:gd name="T6" fmla="*/ 66 w 66"/>
                <a:gd name="T7" fmla="*/ 33 h 66"/>
                <a:gd name="T8" fmla="*/ 62 w 66"/>
                <a:gd name="T9" fmla="*/ 16 h 66"/>
                <a:gd name="T10" fmla="*/ 50 w 66"/>
                <a:gd name="T11" fmla="*/ 4 h 66"/>
                <a:gd name="T12" fmla="*/ 33 w 66"/>
                <a:gd name="T13" fmla="*/ 0 h 66"/>
                <a:gd name="T14" fmla="*/ 16 w 66"/>
                <a:gd name="T15" fmla="*/ 4 h 66"/>
                <a:gd name="T16" fmla="*/ 4 w 66"/>
                <a:gd name="T17" fmla="*/ 16 h 66"/>
                <a:gd name="T18" fmla="*/ 0 w 66"/>
                <a:gd name="T19" fmla="*/ 33 h 66"/>
                <a:gd name="T20" fmla="*/ 4 w 66"/>
                <a:gd name="T21" fmla="*/ 50 h 66"/>
                <a:gd name="T22" fmla="*/ 16 w 66"/>
                <a:gd name="T23" fmla="*/ 62 h 66"/>
                <a:gd name="T24" fmla="*/ 33 w 66"/>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66"/>
                <a:gd name="T41" fmla="*/ 66 w 66"/>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66">
                  <a:moveTo>
                    <a:pt x="33" y="66"/>
                  </a:moveTo>
                  <a:lnTo>
                    <a:pt x="50" y="62"/>
                  </a:lnTo>
                  <a:lnTo>
                    <a:pt x="62" y="50"/>
                  </a:lnTo>
                  <a:lnTo>
                    <a:pt x="66" y="33"/>
                  </a:lnTo>
                  <a:lnTo>
                    <a:pt x="62" y="16"/>
                  </a:lnTo>
                  <a:lnTo>
                    <a:pt x="50" y="4"/>
                  </a:lnTo>
                  <a:lnTo>
                    <a:pt x="33" y="0"/>
                  </a:lnTo>
                  <a:lnTo>
                    <a:pt x="16" y="4"/>
                  </a:lnTo>
                  <a:lnTo>
                    <a:pt x="4" y="16"/>
                  </a:lnTo>
                  <a:lnTo>
                    <a:pt x="0" y="33"/>
                  </a:lnTo>
                  <a:lnTo>
                    <a:pt x="4" y="50"/>
                  </a:lnTo>
                  <a:lnTo>
                    <a:pt x="16"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75" name="Freeform 58"/>
            <p:cNvSpPr>
              <a:spLocks/>
            </p:cNvSpPr>
            <p:nvPr/>
          </p:nvSpPr>
          <p:spPr bwMode="auto">
            <a:xfrm>
              <a:off x="1562" y="2154"/>
              <a:ext cx="93" cy="112"/>
            </a:xfrm>
            <a:custGeom>
              <a:avLst/>
              <a:gdLst>
                <a:gd name="T0" fmla="*/ 93 w 93"/>
                <a:gd name="T1" fmla="*/ 0 h 112"/>
                <a:gd name="T2" fmla="*/ 78 w 93"/>
                <a:gd name="T3" fmla="*/ 31 h 112"/>
                <a:gd name="T4" fmla="*/ 59 w 93"/>
                <a:gd name="T5" fmla="*/ 59 h 112"/>
                <a:gd name="T6" fmla="*/ 33 w 93"/>
                <a:gd name="T7" fmla="*/ 88 h 112"/>
                <a:gd name="T8" fmla="*/ 0 w 93"/>
                <a:gd name="T9" fmla="*/ 112 h 112"/>
                <a:gd name="T10" fmla="*/ 0 60000 65536"/>
                <a:gd name="T11" fmla="*/ 0 60000 65536"/>
                <a:gd name="T12" fmla="*/ 0 60000 65536"/>
                <a:gd name="T13" fmla="*/ 0 60000 65536"/>
                <a:gd name="T14" fmla="*/ 0 60000 65536"/>
                <a:gd name="T15" fmla="*/ 0 w 93"/>
                <a:gd name="T16" fmla="*/ 0 h 112"/>
                <a:gd name="T17" fmla="*/ 93 w 93"/>
                <a:gd name="T18" fmla="*/ 112 h 112"/>
              </a:gdLst>
              <a:ahLst/>
              <a:cxnLst>
                <a:cxn ang="T10">
                  <a:pos x="T0" y="T1"/>
                </a:cxn>
                <a:cxn ang="T11">
                  <a:pos x="T2" y="T3"/>
                </a:cxn>
                <a:cxn ang="T12">
                  <a:pos x="T4" y="T5"/>
                </a:cxn>
                <a:cxn ang="T13">
                  <a:pos x="T6" y="T7"/>
                </a:cxn>
                <a:cxn ang="T14">
                  <a:pos x="T8" y="T9"/>
                </a:cxn>
              </a:cxnLst>
              <a:rect l="T15" t="T16" r="T17" b="T18"/>
              <a:pathLst>
                <a:path w="93" h="112">
                  <a:moveTo>
                    <a:pt x="93" y="0"/>
                  </a:moveTo>
                  <a:lnTo>
                    <a:pt x="78" y="31"/>
                  </a:lnTo>
                  <a:lnTo>
                    <a:pt x="59" y="59"/>
                  </a:lnTo>
                  <a:lnTo>
                    <a:pt x="33" y="88"/>
                  </a:lnTo>
                  <a:lnTo>
                    <a:pt x="0" y="1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5376" name="Freeform 59"/>
            <p:cNvSpPr>
              <a:spLocks/>
            </p:cNvSpPr>
            <p:nvPr/>
          </p:nvSpPr>
          <p:spPr bwMode="auto">
            <a:xfrm>
              <a:off x="1452" y="2218"/>
              <a:ext cx="141" cy="100"/>
            </a:xfrm>
            <a:custGeom>
              <a:avLst/>
              <a:gdLst>
                <a:gd name="T0" fmla="*/ 141 w 141"/>
                <a:gd name="T1" fmla="*/ 79 h 100"/>
                <a:gd name="T2" fmla="*/ 0 w 141"/>
                <a:gd name="T3" fmla="*/ 100 h 100"/>
                <a:gd name="T4" fmla="*/ 100 w 141"/>
                <a:gd name="T5" fmla="*/ 0 h 100"/>
                <a:gd name="T6" fmla="*/ 141 w 141"/>
                <a:gd name="T7" fmla="*/ 79 h 100"/>
                <a:gd name="T8" fmla="*/ 0 60000 65536"/>
                <a:gd name="T9" fmla="*/ 0 60000 65536"/>
                <a:gd name="T10" fmla="*/ 0 60000 65536"/>
                <a:gd name="T11" fmla="*/ 0 60000 65536"/>
                <a:gd name="T12" fmla="*/ 0 w 141"/>
                <a:gd name="T13" fmla="*/ 0 h 100"/>
                <a:gd name="T14" fmla="*/ 141 w 141"/>
                <a:gd name="T15" fmla="*/ 100 h 100"/>
              </a:gdLst>
              <a:ahLst/>
              <a:cxnLst>
                <a:cxn ang="T8">
                  <a:pos x="T0" y="T1"/>
                </a:cxn>
                <a:cxn ang="T9">
                  <a:pos x="T2" y="T3"/>
                </a:cxn>
                <a:cxn ang="T10">
                  <a:pos x="T4" y="T5"/>
                </a:cxn>
                <a:cxn ang="T11">
                  <a:pos x="T6" y="T7"/>
                </a:cxn>
              </a:cxnLst>
              <a:rect l="T12" t="T13" r="T14" b="T15"/>
              <a:pathLst>
                <a:path w="141" h="100">
                  <a:moveTo>
                    <a:pt x="141" y="79"/>
                  </a:moveTo>
                  <a:lnTo>
                    <a:pt x="0" y="100"/>
                  </a:lnTo>
                  <a:lnTo>
                    <a:pt x="100" y="0"/>
                  </a:lnTo>
                  <a:lnTo>
                    <a:pt x="141" y="7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77" name="Line 60"/>
            <p:cNvSpPr>
              <a:spLocks noChangeShapeType="1"/>
            </p:cNvSpPr>
            <p:nvPr/>
          </p:nvSpPr>
          <p:spPr bwMode="auto">
            <a:xfrm>
              <a:off x="1319" y="1036"/>
              <a:ext cx="1"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Freeform 61"/>
            <p:cNvSpPr>
              <a:spLocks/>
            </p:cNvSpPr>
            <p:nvPr/>
          </p:nvSpPr>
          <p:spPr bwMode="auto">
            <a:xfrm>
              <a:off x="1274" y="1342"/>
              <a:ext cx="88" cy="134"/>
            </a:xfrm>
            <a:custGeom>
              <a:avLst/>
              <a:gdLst>
                <a:gd name="T0" fmla="*/ 88 w 88"/>
                <a:gd name="T1" fmla="*/ 0 h 134"/>
                <a:gd name="T2" fmla="*/ 45 w 88"/>
                <a:gd name="T3" fmla="*/ 134 h 134"/>
                <a:gd name="T4" fmla="*/ 0 w 88"/>
                <a:gd name="T5" fmla="*/ 0 h 134"/>
                <a:gd name="T6" fmla="*/ 88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0"/>
                  </a:moveTo>
                  <a:lnTo>
                    <a:pt x="45" y="134"/>
                  </a:lnTo>
                  <a:lnTo>
                    <a:pt x="0" y="0"/>
                  </a:lnTo>
                  <a:lnTo>
                    <a:pt x="88"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79" name="Line 62"/>
            <p:cNvSpPr>
              <a:spLocks noChangeShapeType="1"/>
            </p:cNvSpPr>
            <p:nvPr/>
          </p:nvSpPr>
          <p:spPr bwMode="auto">
            <a:xfrm flipV="1">
              <a:off x="914" y="986"/>
              <a:ext cx="48" cy="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Freeform 63"/>
            <p:cNvSpPr>
              <a:spLocks/>
            </p:cNvSpPr>
            <p:nvPr/>
          </p:nvSpPr>
          <p:spPr bwMode="auto">
            <a:xfrm>
              <a:off x="923" y="900"/>
              <a:ext cx="124" cy="127"/>
            </a:xfrm>
            <a:custGeom>
              <a:avLst/>
              <a:gdLst>
                <a:gd name="T0" fmla="*/ 0 w 124"/>
                <a:gd name="T1" fmla="*/ 65 h 127"/>
                <a:gd name="T2" fmla="*/ 124 w 124"/>
                <a:gd name="T3" fmla="*/ 0 h 127"/>
                <a:gd name="T4" fmla="*/ 62 w 124"/>
                <a:gd name="T5" fmla="*/ 127 h 127"/>
                <a:gd name="T6" fmla="*/ 0 w 124"/>
                <a:gd name="T7" fmla="*/ 65 h 127"/>
                <a:gd name="T8" fmla="*/ 0 60000 65536"/>
                <a:gd name="T9" fmla="*/ 0 60000 65536"/>
                <a:gd name="T10" fmla="*/ 0 60000 65536"/>
                <a:gd name="T11" fmla="*/ 0 60000 65536"/>
                <a:gd name="T12" fmla="*/ 0 w 124"/>
                <a:gd name="T13" fmla="*/ 0 h 127"/>
                <a:gd name="T14" fmla="*/ 124 w 124"/>
                <a:gd name="T15" fmla="*/ 127 h 127"/>
              </a:gdLst>
              <a:ahLst/>
              <a:cxnLst>
                <a:cxn ang="T8">
                  <a:pos x="T0" y="T1"/>
                </a:cxn>
                <a:cxn ang="T9">
                  <a:pos x="T2" y="T3"/>
                </a:cxn>
                <a:cxn ang="T10">
                  <a:pos x="T4" y="T5"/>
                </a:cxn>
                <a:cxn ang="T11">
                  <a:pos x="T6" y="T7"/>
                </a:cxn>
              </a:cxnLst>
              <a:rect l="T12" t="T13" r="T14" b="T15"/>
              <a:pathLst>
                <a:path w="124" h="127">
                  <a:moveTo>
                    <a:pt x="0" y="65"/>
                  </a:moveTo>
                  <a:lnTo>
                    <a:pt x="124" y="0"/>
                  </a:lnTo>
                  <a:lnTo>
                    <a:pt x="62" y="127"/>
                  </a:lnTo>
                  <a:lnTo>
                    <a:pt x="0" y="65"/>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81" name="Line 64"/>
            <p:cNvSpPr>
              <a:spLocks noChangeShapeType="1"/>
            </p:cNvSpPr>
            <p:nvPr/>
          </p:nvSpPr>
          <p:spPr bwMode="auto">
            <a:xfrm>
              <a:off x="1000" y="1664"/>
              <a:ext cx="47"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Freeform 65"/>
            <p:cNvSpPr>
              <a:spLocks/>
            </p:cNvSpPr>
            <p:nvPr/>
          </p:nvSpPr>
          <p:spPr bwMode="auto">
            <a:xfrm>
              <a:off x="914" y="1578"/>
              <a:ext cx="124" cy="124"/>
            </a:xfrm>
            <a:custGeom>
              <a:avLst/>
              <a:gdLst>
                <a:gd name="T0" fmla="*/ 62 w 124"/>
                <a:gd name="T1" fmla="*/ 124 h 124"/>
                <a:gd name="T2" fmla="*/ 0 w 124"/>
                <a:gd name="T3" fmla="*/ 0 h 124"/>
                <a:gd name="T4" fmla="*/ 124 w 124"/>
                <a:gd name="T5" fmla="*/ 62 h 124"/>
                <a:gd name="T6" fmla="*/ 62 w 124"/>
                <a:gd name="T7" fmla="*/ 124 h 124"/>
                <a:gd name="T8" fmla="*/ 0 60000 65536"/>
                <a:gd name="T9" fmla="*/ 0 60000 65536"/>
                <a:gd name="T10" fmla="*/ 0 60000 65536"/>
                <a:gd name="T11" fmla="*/ 0 60000 65536"/>
                <a:gd name="T12" fmla="*/ 0 w 124"/>
                <a:gd name="T13" fmla="*/ 0 h 124"/>
                <a:gd name="T14" fmla="*/ 124 w 124"/>
                <a:gd name="T15" fmla="*/ 124 h 124"/>
              </a:gdLst>
              <a:ahLst/>
              <a:cxnLst>
                <a:cxn ang="T8">
                  <a:pos x="T0" y="T1"/>
                </a:cxn>
                <a:cxn ang="T9">
                  <a:pos x="T2" y="T3"/>
                </a:cxn>
                <a:cxn ang="T10">
                  <a:pos x="T4" y="T5"/>
                </a:cxn>
                <a:cxn ang="T11">
                  <a:pos x="T6" y="T7"/>
                </a:cxn>
              </a:cxnLst>
              <a:rect l="T12" t="T13" r="T14" b="T15"/>
              <a:pathLst>
                <a:path w="124" h="124">
                  <a:moveTo>
                    <a:pt x="62" y="124"/>
                  </a:moveTo>
                  <a:lnTo>
                    <a:pt x="0" y="0"/>
                  </a:lnTo>
                  <a:lnTo>
                    <a:pt x="124" y="62"/>
                  </a:lnTo>
                  <a:lnTo>
                    <a:pt x="62"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83" name="Line 66"/>
            <p:cNvSpPr>
              <a:spLocks noChangeShapeType="1"/>
            </p:cNvSpPr>
            <p:nvPr/>
          </p:nvSpPr>
          <p:spPr bwMode="auto">
            <a:xfrm flipH="1" flipV="1">
              <a:off x="1743" y="1055"/>
              <a:ext cx="81" cy="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Freeform 67"/>
            <p:cNvSpPr>
              <a:spLocks/>
            </p:cNvSpPr>
            <p:nvPr/>
          </p:nvSpPr>
          <p:spPr bwMode="auto">
            <a:xfrm>
              <a:off x="1655" y="969"/>
              <a:ext cx="126" cy="124"/>
            </a:xfrm>
            <a:custGeom>
              <a:avLst/>
              <a:gdLst>
                <a:gd name="T0" fmla="*/ 64 w 126"/>
                <a:gd name="T1" fmla="*/ 124 h 124"/>
                <a:gd name="T2" fmla="*/ 0 w 126"/>
                <a:gd name="T3" fmla="*/ 0 h 124"/>
                <a:gd name="T4" fmla="*/ 126 w 126"/>
                <a:gd name="T5" fmla="*/ 62 h 124"/>
                <a:gd name="T6" fmla="*/ 64 w 126"/>
                <a:gd name="T7" fmla="*/ 124 h 124"/>
                <a:gd name="T8" fmla="*/ 0 60000 65536"/>
                <a:gd name="T9" fmla="*/ 0 60000 65536"/>
                <a:gd name="T10" fmla="*/ 0 60000 65536"/>
                <a:gd name="T11" fmla="*/ 0 60000 65536"/>
                <a:gd name="T12" fmla="*/ 0 w 126"/>
                <a:gd name="T13" fmla="*/ 0 h 124"/>
                <a:gd name="T14" fmla="*/ 126 w 126"/>
                <a:gd name="T15" fmla="*/ 124 h 124"/>
              </a:gdLst>
              <a:ahLst/>
              <a:cxnLst>
                <a:cxn ang="T8">
                  <a:pos x="T0" y="T1"/>
                </a:cxn>
                <a:cxn ang="T9">
                  <a:pos x="T2" y="T3"/>
                </a:cxn>
                <a:cxn ang="T10">
                  <a:pos x="T4" y="T5"/>
                </a:cxn>
                <a:cxn ang="T11">
                  <a:pos x="T6" y="T7"/>
                </a:cxn>
              </a:cxnLst>
              <a:rect l="T12" t="T13" r="T14" b="T15"/>
              <a:pathLst>
                <a:path w="126" h="124">
                  <a:moveTo>
                    <a:pt x="64" y="124"/>
                  </a:moveTo>
                  <a:lnTo>
                    <a:pt x="0" y="0"/>
                  </a:lnTo>
                  <a:lnTo>
                    <a:pt x="126" y="62"/>
                  </a:lnTo>
                  <a:lnTo>
                    <a:pt x="64"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85" name="Line 68"/>
            <p:cNvSpPr>
              <a:spLocks noChangeShapeType="1"/>
            </p:cNvSpPr>
            <p:nvPr/>
          </p:nvSpPr>
          <p:spPr bwMode="auto">
            <a:xfrm flipH="1">
              <a:off x="1743" y="1476"/>
              <a:ext cx="81" cy="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Freeform 69"/>
            <p:cNvSpPr>
              <a:spLocks/>
            </p:cNvSpPr>
            <p:nvPr/>
          </p:nvSpPr>
          <p:spPr bwMode="auto">
            <a:xfrm>
              <a:off x="1655" y="1519"/>
              <a:ext cx="126" cy="126"/>
            </a:xfrm>
            <a:custGeom>
              <a:avLst/>
              <a:gdLst>
                <a:gd name="T0" fmla="*/ 126 w 126"/>
                <a:gd name="T1" fmla="*/ 64 h 126"/>
                <a:gd name="T2" fmla="*/ 0 w 126"/>
                <a:gd name="T3" fmla="*/ 126 h 126"/>
                <a:gd name="T4" fmla="*/ 64 w 126"/>
                <a:gd name="T5" fmla="*/ 0 h 126"/>
                <a:gd name="T6" fmla="*/ 126 w 126"/>
                <a:gd name="T7" fmla="*/ 64 h 126"/>
                <a:gd name="T8" fmla="*/ 0 60000 65536"/>
                <a:gd name="T9" fmla="*/ 0 60000 65536"/>
                <a:gd name="T10" fmla="*/ 0 60000 65536"/>
                <a:gd name="T11" fmla="*/ 0 60000 65536"/>
                <a:gd name="T12" fmla="*/ 0 w 126"/>
                <a:gd name="T13" fmla="*/ 0 h 126"/>
                <a:gd name="T14" fmla="*/ 126 w 126"/>
                <a:gd name="T15" fmla="*/ 126 h 126"/>
              </a:gdLst>
              <a:ahLst/>
              <a:cxnLst>
                <a:cxn ang="T8">
                  <a:pos x="T0" y="T1"/>
                </a:cxn>
                <a:cxn ang="T9">
                  <a:pos x="T2" y="T3"/>
                </a:cxn>
                <a:cxn ang="T10">
                  <a:pos x="T4" y="T5"/>
                </a:cxn>
                <a:cxn ang="T11">
                  <a:pos x="T6" y="T7"/>
                </a:cxn>
              </a:cxnLst>
              <a:rect l="T12" t="T13" r="T14" b="T15"/>
              <a:pathLst>
                <a:path w="126" h="126">
                  <a:moveTo>
                    <a:pt x="126" y="64"/>
                  </a:moveTo>
                  <a:lnTo>
                    <a:pt x="0" y="126"/>
                  </a:lnTo>
                  <a:lnTo>
                    <a:pt x="64" y="0"/>
                  </a:lnTo>
                  <a:lnTo>
                    <a:pt x="126" y="6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5387" name="Rectangle 70"/>
            <p:cNvSpPr>
              <a:spLocks noChangeArrowheads="1"/>
            </p:cNvSpPr>
            <p:nvPr/>
          </p:nvSpPr>
          <p:spPr bwMode="auto">
            <a:xfrm>
              <a:off x="1445" y="2075"/>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2100" b="1">
                  <a:solidFill>
                    <a:srgbClr val="000000"/>
                  </a:solidFill>
                  <a:ea typeface="楷体_GB2312" pitchFamily="49" charset="-122"/>
                </a:rPr>
                <a:t>1</a:t>
              </a:r>
              <a:endParaRPr lang="en-US" altLang="zh-CN" b="1">
                <a:ea typeface="楷体_GB2312" pitchFamily="49" charset="-122"/>
              </a:endParaRPr>
            </a:p>
          </p:txBody>
        </p:sp>
        <p:sp>
          <p:nvSpPr>
            <p:cNvPr id="15388" name="Rectangle 71"/>
            <p:cNvSpPr>
              <a:spLocks noChangeArrowheads="1"/>
            </p:cNvSpPr>
            <p:nvPr/>
          </p:nvSpPr>
          <p:spPr bwMode="auto">
            <a:xfrm>
              <a:off x="895" y="1722"/>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２</a:t>
              </a:r>
              <a:endParaRPr lang="zh-CN" altLang="en-US" b="1">
                <a:ea typeface="楷体_GB2312" pitchFamily="49" charset="-122"/>
              </a:endParaRPr>
            </a:p>
          </p:txBody>
        </p:sp>
        <p:sp>
          <p:nvSpPr>
            <p:cNvPr id="15389" name="Rectangle 72"/>
            <p:cNvSpPr>
              <a:spLocks noChangeArrowheads="1"/>
            </p:cNvSpPr>
            <p:nvPr/>
          </p:nvSpPr>
          <p:spPr bwMode="auto">
            <a:xfrm>
              <a:off x="1302" y="123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３</a:t>
              </a:r>
              <a:endParaRPr lang="zh-CN" altLang="en-US" b="1">
                <a:ea typeface="楷体_GB2312" pitchFamily="49" charset="-122"/>
              </a:endParaRPr>
            </a:p>
          </p:txBody>
        </p:sp>
        <p:sp>
          <p:nvSpPr>
            <p:cNvPr id="15390" name="Rectangle 73"/>
            <p:cNvSpPr>
              <a:spLocks noChangeArrowheads="1"/>
            </p:cNvSpPr>
            <p:nvPr/>
          </p:nvSpPr>
          <p:spPr bwMode="auto">
            <a:xfrm>
              <a:off x="1571" y="165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６</a:t>
              </a:r>
              <a:endParaRPr lang="zh-CN" altLang="en-US" b="1">
                <a:ea typeface="楷体_GB2312" pitchFamily="49" charset="-122"/>
              </a:endParaRPr>
            </a:p>
          </p:txBody>
        </p:sp>
        <p:sp>
          <p:nvSpPr>
            <p:cNvPr id="15391" name="Rectangle 74"/>
            <p:cNvSpPr>
              <a:spLocks noChangeArrowheads="1"/>
            </p:cNvSpPr>
            <p:nvPr/>
          </p:nvSpPr>
          <p:spPr bwMode="auto">
            <a:xfrm>
              <a:off x="1671" y="807"/>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５</a:t>
              </a:r>
              <a:endParaRPr lang="zh-CN" altLang="en-US" b="1">
                <a:ea typeface="楷体_GB2312" pitchFamily="49" charset="-122"/>
              </a:endParaRPr>
            </a:p>
          </p:txBody>
        </p:sp>
        <p:sp>
          <p:nvSpPr>
            <p:cNvPr id="15392" name="Rectangle 75"/>
            <p:cNvSpPr>
              <a:spLocks noChangeArrowheads="1"/>
            </p:cNvSpPr>
            <p:nvPr/>
          </p:nvSpPr>
          <p:spPr bwMode="auto">
            <a:xfrm>
              <a:off x="728" y="86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４</a:t>
              </a:r>
              <a:endParaRPr lang="zh-CN" altLang="en-US" b="1">
                <a:ea typeface="楷体_GB2312" pitchFamily="49" charset="-122"/>
              </a:endParaRPr>
            </a:p>
          </p:txBody>
        </p:sp>
        <p:sp>
          <p:nvSpPr>
            <p:cNvPr id="15393" name="Freeform 76"/>
            <p:cNvSpPr>
              <a:spLocks/>
            </p:cNvSpPr>
            <p:nvPr/>
          </p:nvSpPr>
          <p:spPr bwMode="auto">
            <a:xfrm>
              <a:off x="647" y="625"/>
              <a:ext cx="1351" cy="676"/>
            </a:xfrm>
            <a:custGeom>
              <a:avLst/>
              <a:gdLst>
                <a:gd name="T0" fmla="*/ 1351 w 1351"/>
                <a:gd name="T1" fmla="*/ 676 h 676"/>
                <a:gd name="T2" fmla="*/ 677 w 1351"/>
                <a:gd name="T3" fmla="*/ 0 h 676"/>
                <a:gd name="T4" fmla="*/ 0 w 1351"/>
                <a:gd name="T5" fmla="*/ 676 h 676"/>
                <a:gd name="T6" fmla="*/ 0 60000 65536"/>
                <a:gd name="T7" fmla="*/ 0 60000 65536"/>
                <a:gd name="T8" fmla="*/ 0 60000 65536"/>
                <a:gd name="T9" fmla="*/ 0 w 1351"/>
                <a:gd name="T10" fmla="*/ 0 h 676"/>
                <a:gd name="T11" fmla="*/ 1351 w 1351"/>
                <a:gd name="T12" fmla="*/ 676 h 676"/>
              </a:gdLst>
              <a:ahLst/>
              <a:cxnLst>
                <a:cxn ang="T6">
                  <a:pos x="T0" y="T1"/>
                </a:cxn>
                <a:cxn ang="T7">
                  <a:pos x="T2" y="T3"/>
                </a:cxn>
                <a:cxn ang="T8">
                  <a:pos x="T4" y="T5"/>
                </a:cxn>
              </a:cxnLst>
              <a:rect l="T9" t="T10" r="T11" b="T12"/>
              <a:pathLst>
                <a:path w="1351" h="676">
                  <a:moveTo>
                    <a:pt x="1351" y="676"/>
                  </a:moveTo>
                  <a:lnTo>
                    <a:pt x="677" y="0"/>
                  </a:lnTo>
                  <a:lnTo>
                    <a:pt x="0" y="676"/>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5394" name="Line 77"/>
            <p:cNvSpPr>
              <a:spLocks noChangeShapeType="1"/>
            </p:cNvSpPr>
            <p:nvPr/>
          </p:nvSpPr>
          <p:spPr bwMode="auto">
            <a:xfrm flipH="1">
              <a:off x="1324" y="1301"/>
              <a:ext cx="674" cy="6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2302" name="Object 2"/>
          <p:cNvGraphicFramePr>
            <a:graphicFrameLocks noChangeAspect="1"/>
          </p:cNvGraphicFramePr>
          <p:nvPr/>
        </p:nvGraphicFramePr>
        <p:xfrm>
          <a:off x="6677025" y="5218113"/>
          <a:ext cx="1676400" cy="481012"/>
        </p:xfrm>
        <a:graphic>
          <a:graphicData uri="http://schemas.openxmlformats.org/presentationml/2006/ole">
            <mc:AlternateContent xmlns:mc="http://schemas.openxmlformats.org/markup-compatibility/2006">
              <mc:Choice xmlns:v="urn:schemas-microsoft-com:vml" Requires="v">
                <p:oleObj spid="_x0000_s15447" name="公式" r:id="rId5" imgW="1676160" imgH="482400" progId="Equation.3">
                  <p:embed/>
                </p:oleObj>
              </mc:Choice>
              <mc:Fallback>
                <p:oleObj name="公式" r:id="rId5" imgW="1676160" imgH="4824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7025" y="5218113"/>
                        <a:ext cx="1676400" cy="48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2304" name="Rectangle 80"/>
          <p:cNvSpPr>
            <a:spLocks noChangeArrowheads="1"/>
          </p:cNvSpPr>
          <p:nvPr/>
        </p:nvSpPr>
        <p:spPr bwMode="auto">
          <a:xfrm>
            <a:off x="558800" y="6108700"/>
            <a:ext cx="805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b="1">
                <a:ea typeface="楷体_GB2312" pitchFamily="49" charset="-122"/>
              </a:rPr>
              <a:t>矩阵形式的</a:t>
            </a:r>
            <a:r>
              <a:rPr lang="en-US" altLang="zh-CN" b="1">
                <a:ea typeface="楷体_GB2312" pitchFamily="49" charset="-122"/>
              </a:rPr>
              <a:t>KVL</a:t>
            </a:r>
            <a:r>
              <a:rPr lang="zh-CN" altLang="en-US" b="1">
                <a:ea typeface="楷体_GB2312" pitchFamily="49" charset="-122"/>
              </a:rPr>
              <a:t>： </a:t>
            </a:r>
            <a:r>
              <a:rPr lang="en-US" altLang="zh-CN" b="1">
                <a:ea typeface="楷体_GB2312" pitchFamily="49" charset="-122"/>
              </a:rPr>
              <a:t>[</a:t>
            </a:r>
            <a:r>
              <a:rPr lang="en-US" altLang="zh-CN" b="1" i="1">
                <a:ea typeface="楷体_GB2312" pitchFamily="49" charset="-122"/>
              </a:rPr>
              <a:t>Q</a:t>
            </a:r>
            <a:r>
              <a:rPr lang="en-US" altLang="zh-CN" b="1">
                <a:ea typeface="楷体_GB2312" pitchFamily="49" charset="-122"/>
              </a:rPr>
              <a:t> ]</a:t>
            </a:r>
            <a:r>
              <a:rPr lang="en-US" altLang="zh-CN" b="1" baseline="30000">
                <a:ea typeface="楷体_GB2312" pitchFamily="49" charset="-122"/>
              </a:rPr>
              <a:t>T</a:t>
            </a:r>
            <a:r>
              <a:rPr lang="en-US" altLang="zh-CN" b="1" i="1">
                <a:ea typeface="楷体_GB2312" pitchFamily="49" charset="-122"/>
              </a:rPr>
              <a:t>u</a:t>
            </a:r>
            <a:r>
              <a:rPr lang="en-US" altLang="zh-CN" b="1" i="1" baseline="-25000">
                <a:ea typeface="楷体_GB2312" pitchFamily="49" charset="-122"/>
              </a:rPr>
              <a:t>t</a:t>
            </a:r>
            <a:r>
              <a:rPr lang="en-US" altLang="zh-CN" b="1" i="1">
                <a:ea typeface="楷体_GB2312" pitchFamily="49" charset="-122"/>
              </a:rPr>
              <a:t>=u</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2302"/>
                                        </p:tgtEl>
                                        <p:attrNameLst>
                                          <p:attrName>style.visibility</p:attrName>
                                        </p:attrNameLst>
                                      </p:cBhvr>
                                      <p:to>
                                        <p:strVal val="visible"/>
                                      </p:to>
                                    </p:set>
                                    <p:animEffect transition="in" filter="box(out)">
                                      <p:cBhvr>
                                        <p:cTn id="7" dur="500"/>
                                        <p:tgtEl>
                                          <p:spTgt spid="52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2304">
                                            <p:txEl>
                                              <p:pRg st="0" end="0"/>
                                            </p:txEl>
                                          </p:spTgt>
                                        </p:tgtEl>
                                        <p:attrNameLst>
                                          <p:attrName>style.visibility</p:attrName>
                                        </p:attrNameLst>
                                      </p:cBhvr>
                                      <p:to>
                                        <p:strVal val="visible"/>
                                      </p:to>
                                    </p:set>
                                    <p:animEffect transition="in" filter="box(out)">
                                      <p:cBhvr>
                                        <p:cTn id="12" dur="500"/>
                                        <p:tgtEl>
                                          <p:spTgt spid="523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0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4" name="Object 2"/>
          <p:cNvGraphicFramePr>
            <a:graphicFrameLocks noChangeAspect="1"/>
          </p:cNvGraphicFramePr>
          <p:nvPr/>
        </p:nvGraphicFramePr>
        <p:xfrm>
          <a:off x="2511425" y="1452563"/>
          <a:ext cx="6465888" cy="3124200"/>
        </p:xfrm>
        <a:graphic>
          <a:graphicData uri="http://schemas.openxmlformats.org/presentationml/2006/ole">
            <mc:AlternateContent xmlns:mc="http://schemas.openxmlformats.org/markup-compatibility/2006">
              <mc:Choice xmlns:v="urn:schemas-microsoft-com:vml" Requires="v">
                <p:oleObj spid="_x0000_s16426" name="公式" r:id="rId3" imgW="6464160" imgH="3124080" progId="Equation.3">
                  <p:embed/>
                </p:oleObj>
              </mc:Choice>
              <mc:Fallback>
                <p:oleObj name="公式" r:id="rId3" imgW="6464160" imgH="3124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5" y="1452563"/>
                        <a:ext cx="646588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86" name="Object 3"/>
          <p:cNvGraphicFramePr>
            <a:graphicFrameLocks noChangeAspect="1"/>
          </p:cNvGraphicFramePr>
          <p:nvPr/>
        </p:nvGraphicFramePr>
        <p:xfrm>
          <a:off x="1730375" y="4787900"/>
          <a:ext cx="4406900" cy="990600"/>
        </p:xfrm>
        <a:graphic>
          <a:graphicData uri="http://schemas.openxmlformats.org/presentationml/2006/ole">
            <mc:AlternateContent xmlns:mc="http://schemas.openxmlformats.org/markup-compatibility/2006">
              <mc:Choice xmlns:v="urn:schemas-microsoft-com:vml" Requires="v">
                <p:oleObj spid="_x0000_s16427" name="公式" r:id="rId5" imgW="4406760" imgH="990360" progId="Equation.3">
                  <p:embed/>
                </p:oleObj>
              </mc:Choice>
              <mc:Fallback>
                <p:oleObj name="公式" r:id="rId5" imgW="4406760" imgH="9903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0375" y="4787900"/>
                        <a:ext cx="44069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487" name="Object 4"/>
          <p:cNvGraphicFramePr>
            <a:graphicFrameLocks noChangeAspect="1"/>
          </p:cNvGraphicFramePr>
          <p:nvPr/>
        </p:nvGraphicFramePr>
        <p:xfrm>
          <a:off x="1393825" y="6007100"/>
          <a:ext cx="1600200" cy="469900"/>
        </p:xfrm>
        <a:graphic>
          <a:graphicData uri="http://schemas.openxmlformats.org/presentationml/2006/ole">
            <mc:AlternateContent xmlns:mc="http://schemas.openxmlformats.org/markup-compatibility/2006">
              <mc:Choice xmlns:v="urn:schemas-microsoft-com:vml" Requires="v">
                <p:oleObj spid="_x0000_s16428" name="公式" r:id="rId7" imgW="1600200" imgH="469800" progId="Equation.3">
                  <p:embed/>
                </p:oleObj>
              </mc:Choice>
              <mc:Fallback>
                <p:oleObj name="公式" r:id="rId7" imgW="1600200" imgH="469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3825" y="6007100"/>
                        <a:ext cx="1600200" cy="46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6389" name="Group 15"/>
          <p:cNvGrpSpPr>
            <a:grpSpLocks/>
          </p:cNvGrpSpPr>
          <p:nvPr/>
        </p:nvGrpSpPr>
        <p:grpSpPr bwMode="auto">
          <a:xfrm>
            <a:off x="217488" y="835025"/>
            <a:ext cx="2249487" cy="2732088"/>
            <a:chOff x="609" y="597"/>
            <a:chExt cx="1417" cy="1721"/>
          </a:xfrm>
        </p:grpSpPr>
        <p:sp>
          <p:nvSpPr>
            <p:cNvPr id="16392" name="Freeform 16"/>
            <p:cNvSpPr>
              <a:spLocks/>
            </p:cNvSpPr>
            <p:nvPr/>
          </p:nvSpPr>
          <p:spPr bwMode="auto">
            <a:xfrm>
              <a:off x="642" y="630"/>
              <a:ext cx="677" cy="1354"/>
            </a:xfrm>
            <a:custGeom>
              <a:avLst/>
              <a:gdLst>
                <a:gd name="T0" fmla="*/ 677 w 677"/>
                <a:gd name="T1" fmla="*/ 1354 h 1354"/>
                <a:gd name="T2" fmla="*/ 0 w 677"/>
                <a:gd name="T3" fmla="*/ 676 h 1354"/>
                <a:gd name="T4" fmla="*/ 677 w 677"/>
                <a:gd name="T5" fmla="*/ 0 h 1354"/>
                <a:gd name="T6" fmla="*/ 677 w 677"/>
                <a:gd name="T7" fmla="*/ 1354 h 1354"/>
                <a:gd name="T8" fmla="*/ 0 60000 65536"/>
                <a:gd name="T9" fmla="*/ 0 60000 65536"/>
                <a:gd name="T10" fmla="*/ 0 60000 65536"/>
                <a:gd name="T11" fmla="*/ 0 60000 65536"/>
                <a:gd name="T12" fmla="*/ 0 w 677"/>
                <a:gd name="T13" fmla="*/ 0 h 1354"/>
                <a:gd name="T14" fmla="*/ 677 w 677"/>
                <a:gd name="T15" fmla="*/ 1354 h 1354"/>
              </a:gdLst>
              <a:ahLst/>
              <a:cxnLst>
                <a:cxn ang="T8">
                  <a:pos x="T0" y="T1"/>
                </a:cxn>
                <a:cxn ang="T9">
                  <a:pos x="T2" y="T3"/>
                </a:cxn>
                <a:cxn ang="T10">
                  <a:pos x="T4" y="T5"/>
                </a:cxn>
                <a:cxn ang="T11">
                  <a:pos x="T6" y="T7"/>
                </a:cxn>
              </a:cxnLst>
              <a:rect l="T12" t="T13" r="T14" b="T15"/>
              <a:pathLst>
                <a:path w="677" h="1354">
                  <a:moveTo>
                    <a:pt x="677" y="1354"/>
                  </a:moveTo>
                  <a:lnTo>
                    <a:pt x="0" y="676"/>
                  </a:lnTo>
                  <a:lnTo>
                    <a:pt x="677" y="0"/>
                  </a:lnTo>
                  <a:lnTo>
                    <a:pt x="677" y="1354"/>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6393" name="Freeform 17"/>
            <p:cNvSpPr>
              <a:spLocks/>
            </p:cNvSpPr>
            <p:nvPr/>
          </p:nvSpPr>
          <p:spPr bwMode="auto">
            <a:xfrm>
              <a:off x="1319" y="630"/>
              <a:ext cx="674" cy="1354"/>
            </a:xfrm>
            <a:custGeom>
              <a:avLst/>
              <a:gdLst>
                <a:gd name="T0" fmla="*/ 0 w 674"/>
                <a:gd name="T1" fmla="*/ 0 h 1354"/>
                <a:gd name="T2" fmla="*/ 674 w 674"/>
                <a:gd name="T3" fmla="*/ 676 h 1354"/>
                <a:gd name="T4" fmla="*/ 0 w 674"/>
                <a:gd name="T5" fmla="*/ 1354 h 1354"/>
                <a:gd name="T6" fmla="*/ 0 60000 65536"/>
                <a:gd name="T7" fmla="*/ 0 60000 65536"/>
                <a:gd name="T8" fmla="*/ 0 60000 65536"/>
                <a:gd name="T9" fmla="*/ 0 w 674"/>
                <a:gd name="T10" fmla="*/ 0 h 1354"/>
                <a:gd name="T11" fmla="*/ 674 w 674"/>
                <a:gd name="T12" fmla="*/ 1354 h 1354"/>
              </a:gdLst>
              <a:ahLst/>
              <a:cxnLst>
                <a:cxn ang="T6">
                  <a:pos x="T0" y="T1"/>
                </a:cxn>
                <a:cxn ang="T7">
                  <a:pos x="T2" y="T3"/>
                </a:cxn>
                <a:cxn ang="T8">
                  <a:pos x="T4" y="T5"/>
                </a:cxn>
              </a:cxnLst>
              <a:rect l="T9" t="T10" r="T11" b="T12"/>
              <a:pathLst>
                <a:path w="674" h="1354">
                  <a:moveTo>
                    <a:pt x="0" y="0"/>
                  </a:moveTo>
                  <a:lnTo>
                    <a:pt x="674" y="676"/>
                  </a:lnTo>
                  <a:lnTo>
                    <a:pt x="0" y="135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6394" name="Freeform 18"/>
            <p:cNvSpPr>
              <a:spLocks/>
            </p:cNvSpPr>
            <p:nvPr/>
          </p:nvSpPr>
          <p:spPr bwMode="auto">
            <a:xfrm>
              <a:off x="1286" y="597"/>
              <a:ext cx="64" cy="64"/>
            </a:xfrm>
            <a:custGeom>
              <a:avLst/>
              <a:gdLst>
                <a:gd name="T0" fmla="*/ 57 w 64"/>
                <a:gd name="T1" fmla="*/ 57 h 64"/>
                <a:gd name="T2" fmla="*/ 64 w 64"/>
                <a:gd name="T3" fmla="*/ 40 h 64"/>
                <a:gd name="T4" fmla="*/ 64 w 64"/>
                <a:gd name="T5" fmla="*/ 24 h 64"/>
                <a:gd name="T6" fmla="*/ 57 w 64"/>
                <a:gd name="T7" fmla="*/ 9 h 64"/>
                <a:gd name="T8" fmla="*/ 40 w 64"/>
                <a:gd name="T9" fmla="*/ 0 h 64"/>
                <a:gd name="T10" fmla="*/ 23 w 64"/>
                <a:gd name="T11" fmla="*/ 0 h 64"/>
                <a:gd name="T12" fmla="*/ 9 w 64"/>
                <a:gd name="T13" fmla="*/ 9 h 64"/>
                <a:gd name="T14" fmla="*/ 0 w 64"/>
                <a:gd name="T15" fmla="*/ 24 h 64"/>
                <a:gd name="T16" fmla="*/ 0 w 64"/>
                <a:gd name="T17" fmla="*/ 40 h 64"/>
                <a:gd name="T18" fmla="*/ 9 w 64"/>
                <a:gd name="T19" fmla="*/ 57 h 64"/>
                <a:gd name="T20" fmla="*/ 23 w 64"/>
                <a:gd name="T21" fmla="*/ 64 h 64"/>
                <a:gd name="T22" fmla="*/ 40 w 64"/>
                <a:gd name="T23" fmla="*/ 64 h 64"/>
                <a:gd name="T24" fmla="*/ 57 w 64"/>
                <a:gd name="T25" fmla="*/ 57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57"/>
                  </a:moveTo>
                  <a:lnTo>
                    <a:pt x="64" y="40"/>
                  </a:lnTo>
                  <a:lnTo>
                    <a:pt x="64" y="24"/>
                  </a:lnTo>
                  <a:lnTo>
                    <a:pt x="57" y="9"/>
                  </a:lnTo>
                  <a:lnTo>
                    <a:pt x="40" y="0"/>
                  </a:lnTo>
                  <a:lnTo>
                    <a:pt x="23" y="0"/>
                  </a:lnTo>
                  <a:lnTo>
                    <a:pt x="9" y="9"/>
                  </a:lnTo>
                  <a:lnTo>
                    <a:pt x="0" y="24"/>
                  </a:lnTo>
                  <a:lnTo>
                    <a:pt x="0" y="40"/>
                  </a:lnTo>
                  <a:lnTo>
                    <a:pt x="9" y="57"/>
                  </a:lnTo>
                  <a:lnTo>
                    <a:pt x="23" y="64"/>
                  </a:lnTo>
                  <a:lnTo>
                    <a:pt x="40" y="64"/>
                  </a:lnTo>
                  <a:lnTo>
                    <a:pt x="57" y="5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395" name="Freeform 19"/>
            <p:cNvSpPr>
              <a:spLocks/>
            </p:cNvSpPr>
            <p:nvPr/>
          </p:nvSpPr>
          <p:spPr bwMode="auto">
            <a:xfrm>
              <a:off x="1286" y="1951"/>
              <a:ext cx="64" cy="64"/>
            </a:xfrm>
            <a:custGeom>
              <a:avLst/>
              <a:gdLst>
                <a:gd name="T0" fmla="*/ 57 w 64"/>
                <a:gd name="T1" fmla="*/ 9 h 64"/>
                <a:gd name="T2" fmla="*/ 40 w 64"/>
                <a:gd name="T3" fmla="*/ 0 h 64"/>
                <a:gd name="T4" fmla="*/ 23 w 64"/>
                <a:gd name="T5" fmla="*/ 0 h 64"/>
                <a:gd name="T6" fmla="*/ 9 w 64"/>
                <a:gd name="T7" fmla="*/ 9 h 64"/>
                <a:gd name="T8" fmla="*/ 0 w 64"/>
                <a:gd name="T9" fmla="*/ 24 h 64"/>
                <a:gd name="T10" fmla="*/ 0 w 64"/>
                <a:gd name="T11" fmla="*/ 40 h 64"/>
                <a:gd name="T12" fmla="*/ 9 w 64"/>
                <a:gd name="T13" fmla="*/ 57 h 64"/>
                <a:gd name="T14" fmla="*/ 23 w 64"/>
                <a:gd name="T15" fmla="*/ 64 h 64"/>
                <a:gd name="T16" fmla="*/ 40 w 64"/>
                <a:gd name="T17" fmla="*/ 64 h 64"/>
                <a:gd name="T18" fmla="*/ 57 w 64"/>
                <a:gd name="T19" fmla="*/ 57 h 64"/>
                <a:gd name="T20" fmla="*/ 64 w 64"/>
                <a:gd name="T21" fmla="*/ 40 h 64"/>
                <a:gd name="T22" fmla="*/ 64 w 64"/>
                <a:gd name="T23" fmla="*/ 24 h 64"/>
                <a:gd name="T24" fmla="*/ 57 w 64"/>
                <a:gd name="T25" fmla="*/ 9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64"/>
                <a:gd name="T41" fmla="*/ 64 w 64"/>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64">
                  <a:moveTo>
                    <a:pt x="57" y="9"/>
                  </a:moveTo>
                  <a:lnTo>
                    <a:pt x="40" y="0"/>
                  </a:lnTo>
                  <a:lnTo>
                    <a:pt x="23" y="0"/>
                  </a:lnTo>
                  <a:lnTo>
                    <a:pt x="9" y="9"/>
                  </a:lnTo>
                  <a:lnTo>
                    <a:pt x="0" y="24"/>
                  </a:lnTo>
                  <a:lnTo>
                    <a:pt x="0" y="40"/>
                  </a:lnTo>
                  <a:lnTo>
                    <a:pt x="9" y="57"/>
                  </a:lnTo>
                  <a:lnTo>
                    <a:pt x="23" y="64"/>
                  </a:lnTo>
                  <a:lnTo>
                    <a:pt x="40" y="64"/>
                  </a:lnTo>
                  <a:lnTo>
                    <a:pt x="57" y="57"/>
                  </a:lnTo>
                  <a:lnTo>
                    <a:pt x="64" y="40"/>
                  </a:lnTo>
                  <a:lnTo>
                    <a:pt x="64" y="24"/>
                  </a:lnTo>
                  <a:lnTo>
                    <a:pt x="57" y="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396" name="Freeform 20"/>
            <p:cNvSpPr>
              <a:spLocks/>
            </p:cNvSpPr>
            <p:nvPr/>
          </p:nvSpPr>
          <p:spPr bwMode="auto">
            <a:xfrm>
              <a:off x="647" y="1301"/>
              <a:ext cx="1351" cy="1017"/>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6397" name="Freeform 21"/>
            <p:cNvSpPr>
              <a:spLocks/>
            </p:cNvSpPr>
            <p:nvPr/>
          </p:nvSpPr>
          <p:spPr bwMode="auto">
            <a:xfrm>
              <a:off x="609" y="1273"/>
              <a:ext cx="67" cy="66"/>
            </a:xfrm>
            <a:custGeom>
              <a:avLst/>
              <a:gdLst>
                <a:gd name="T0" fmla="*/ 33 w 67"/>
                <a:gd name="T1" fmla="*/ 66 h 66"/>
                <a:gd name="T2" fmla="*/ 50 w 67"/>
                <a:gd name="T3" fmla="*/ 62 h 66"/>
                <a:gd name="T4" fmla="*/ 62 w 67"/>
                <a:gd name="T5" fmla="*/ 50 h 66"/>
                <a:gd name="T6" fmla="*/ 67 w 67"/>
                <a:gd name="T7" fmla="*/ 33 h 66"/>
                <a:gd name="T8" fmla="*/ 62 w 67"/>
                <a:gd name="T9" fmla="*/ 16 h 66"/>
                <a:gd name="T10" fmla="*/ 50 w 67"/>
                <a:gd name="T11" fmla="*/ 4 h 66"/>
                <a:gd name="T12" fmla="*/ 33 w 67"/>
                <a:gd name="T13" fmla="*/ 0 h 66"/>
                <a:gd name="T14" fmla="*/ 17 w 67"/>
                <a:gd name="T15" fmla="*/ 4 h 66"/>
                <a:gd name="T16" fmla="*/ 5 w 67"/>
                <a:gd name="T17" fmla="*/ 16 h 66"/>
                <a:gd name="T18" fmla="*/ 0 w 67"/>
                <a:gd name="T19" fmla="*/ 33 h 66"/>
                <a:gd name="T20" fmla="*/ 5 w 67"/>
                <a:gd name="T21" fmla="*/ 50 h 66"/>
                <a:gd name="T22" fmla="*/ 17 w 67"/>
                <a:gd name="T23" fmla="*/ 62 h 66"/>
                <a:gd name="T24" fmla="*/ 33 w 67"/>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66"/>
                <a:gd name="T41" fmla="*/ 67 w 67"/>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66">
                  <a:moveTo>
                    <a:pt x="33" y="66"/>
                  </a:moveTo>
                  <a:lnTo>
                    <a:pt x="50" y="62"/>
                  </a:lnTo>
                  <a:lnTo>
                    <a:pt x="62" y="50"/>
                  </a:lnTo>
                  <a:lnTo>
                    <a:pt x="67" y="33"/>
                  </a:lnTo>
                  <a:lnTo>
                    <a:pt x="62" y="16"/>
                  </a:lnTo>
                  <a:lnTo>
                    <a:pt x="50" y="4"/>
                  </a:lnTo>
                  <a:lnTo>
                    <a:pt x="33" y="0"/>
                  </a:lnTo>
                  <a:lnTo>
                    <a:pt x="17" y="4"/>
                  </a:lnTo>
                  <a:lnTo>
                    <a:pt x="5" y="16"/>
                  </a:lnTo>
                  <a:lnTo>
                    <a:pt x="0" y="33"/>
                  </a:lnTo>
                  <a:lnTo>
                    <a:pt x="5" y="50"/>
                  </a:lnTo>
                  <a:lnTo>
                    <a:pt x="17"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398" name="Freeform 22"/>
            <p:cNvSpPr>
              <a:spLocks/>
            </p:cNvSpPr>
            <p:nvPr/>
          </p:nvSpPr>
          <p:spPr bwMode="auto">
            <a:xfrm>
              <a:off x="1960" y="1273"/>
              <a:ext cx="66" cy="66"/>
            </a:xfrm>
            <a:custGeom>
              <a:avLst/>
              <a:gdLst>
                <a:gd name="T0" fmla="*/ 33 w 66"/>
                <a:gd name="T1" fmla="*/ 66 h 66"/>
                <a:gd name="T2" fmla="*/ 50 w 66"/>
                <a:gd name="T3" fmla="*/ 62 h 66"/>
                <a:gd name="T4" fmla="*/ 62 w 66"/>
                <a:gd name="T5" fmla="*/ 50 h 66"/>
                <a:gd name="T6" fmla="*/ 66 w 66"/>
                <a:gd name="T7" fmla="*/ 33 h 66"/>
                <a:gd name="T8" fmla="*/ 62 w 66"/>
                <a:gd name="T9" fmla="*/ 16 h 66"/>
                <a:gd name="T10" fmla="*/ 50 w 66"/>
                <a:gd name="T11" fmla="*/ 4 h 66"/>
                <a:gd name="T12" fmla="*/ 33 w 66"/>
                <a:gd name="T13" fmla="*/ 0 h 66"/>
                <a:gd name="T14" fmla="*/ 16 w 66"/>
                <a:gd name="T15" fmla="*/ 4 h 66"/>
                <a:gd name="T16" fmla="*/ 4 w 66"/>
                <a:gd name="T17" fmla="*/ 16 h 66"/>
                <a:gd name="T18" fmla="*/ 0 w 66"/>
                <a:gd name="T19" fmla="*/ 33 h 66"/>
                <a:gd name="T20" fmla="*/ 4 w 66"/>
                <a:gd name="T21" fmla="*/ 50 h 66"/>
                <a:gd name="T22" fmla="*/ 16 w 66"/>
                <a:gd name="T23" fmla="*/ 62 h 66"/>
                <a:gd name="T24" fmla="*/ 33 w 66"/>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66"/>
                <a:gd name="T41" fmla="*/ 66 w 66"/>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66">
                  <a:moveTo>
                    <a:pt x="33" y="66"/>
                  </a:moveTo>
                  <a:lnTo>
                    <a:pt x="50" y="62"/>
                  </a:lnTo>
                  <a:lnTo>
                    <a:pt x="62" y="50"/>
                  </a:lnTo>
                  <a:lnTo>
                    <a:pt x="66" y="33"/>
                  </a:lnTo>
                  <a:lnTo>
                    <a:pt x="62" y="16"/>
                  </a:lnTo>
                  <a:lnTo>
                    <a:pt x="50" y="4"/>
                  </a:lnTo>
                  <a:lnTo>
                    <a:pt x="33" y="0"/>
                  </a:lnTo>
                  <a:lnTo>
                    <a:pt x="16" y="4"/>
                  </a:lnTo>
                  <a:lnTo>
                    <a:pt x="4" y="16"/>
                  </a:lnTo>
                  <a:lnTo>
                    <a:pt x="0" y="33"/>
                  </a:lnTo>
                  <a:lnTo>
                    <a:pt x="4" y="50"/>
                  </a:lnTo>
                  <a:lnTo>
                    <a:pt x="16" y="62"/>
                  </a:lnTo>
                  <a:lnTo>
                    <a:pt x="33" y="66"/>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399" name="Freeform 23"/>
            <p:cNvSpPr>
              <a:spLocks/>
            </p:cNvSpPr>
            <p:nvPr/>
          </p:nvSpPr>
          <p:spPr bwMode="auto">
            <a:xfrm>
              <a:off x="1562" y="2154"/>
              <a:ext cx="93" cy="112"/>
            </a:xfrm>
            <a:custGeom>
              <a:avLst/>
              <a:gdLst>
                <a:gd name="T0" fmla="*/ 93 w 93"/>
                <a:gd name="T1" fmla="*/ 0 h 112"/>
                <a:gd name="T2" fmla="*/ 78 w 93"/>
                <a:gd name="T3" fmla="*/ 31 h 112"/>
                <a:gd name="T4" fmla="*/ 59 w 93"/>
                <a:gd name="T5" fmla="*/ 59 h 112"/>
                <a:gd name="T6" fmla="*/ 33 w 93"/>
                <a:gd name="T7" fmla="*/ 88 h 112"/>
                <a:gd name="T8" fmla="*/ 0 w 93"/>
                <a:gd name="T9" fmla="*/ 112 h 112"/>
                <a:gd name="T10" fmla="*/ 0 60000 65536"/>
                <a:gd name="T11" fmla="*/ 0 60000 65536"/>
                <a:gd name="T12" fmla="*/ 0 60000 65536"/>
                <a:gd name="T13" fmla="*/ 0 60000 65536"/>
                <a:gd name="T14" fmla="*/ 0 60000 65536"/>
                <a:gd name="T15" fmla="*/ 0 w 93"/>
                <a:gd name="T16" fmla="*/ 0 h 112"/>
                <a:gd name="T17" fmla="*/ 93 w 93"/>
                <a:gd name="T18" fmla="*/ 112 h 112"/>
              </a:gdLst>
              <a:ahLst/>
              <a:cxnLst>
                <a:cxn ang="T10">
                  <a:pos x="T0" y="T1"/>
                </a:cxn>
                <a:cxn ang="T11">
                  <a:pos x="T2" y="T3"/>
                </a:cxn>
                <a:cxn ang="T12">
                  <a:pos x="T4" y="T5"/>
                </a:cxn>
                <a:cxn ang="T13">
                  <a:pos x="T6" y="T7"/>
                </a:cxn>
                <a:cxn ang="T14">
                  <a:pos x="T8" y="T9"/>
                </a:cxn>
              </a:cxnLst>
              <a:rect l="T15" t="T16" r="T17" b="T18"/>
              <a:pathLst>
                <a:path w="93" h="112">
                  <a:moveTo>
                    <a:pt x="93" y="0"/>
                  </a:moveTo>
                  <a:lnTo>
                    <a:pt x="78" y="31"/>
                  </a:lnTo>
                  <a:lnTo>
                    <a:pt x="59" y="59"/>
                  </a:lnTo>
                  <a:lnTo>
                    <a:pt x="33" y="88"/>
                  </a:lnTo>
                  <a:lnTo>
                    <a:pt x="0" y="1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6400" name="Freeform 24"/>
            <p:cNvSpPr>
              <a:spLocks/>
            </p:cNvSpPr>
            <p:nvPr/>
          </p:nvSpPr>
          <p:spPr bwMode="auto">
            <a:xfrm>
              <a:off x="1452" y="2218"/>
              <a:ext cx="141" cy="100"/>
            </a:xfrm>
            <a:custGeom>
              <a:avLst/>
              <a:gdLst>
                <a:gd name="T0" fmla="*/ 141 w 141"/>
                <a:gd name="T1" fmla="*/ 79 h 100"/>
                <a:gd name="T2" fmla="*/ 0 w 141"/>
                <a:gd name="T3" fmla="*/ 100 h 100"/>
                <a:gd name="T4" fmla="*/ 100 w 141"/>
                <a:gd name="T5" fmla="*/ 0 h 100"/>
                <a:gd name="T6" fmla="*/ 141 w 141"/>
                <a:gd name="T7" fmla="*/ 79 h 100"/>
                <a:gd name="T8" fmla="*/ 0 60000 65536"/>
                <a:gd name="T9" fmla="*/ 0 60000 65536"/>
                <a:gd name="T10" fmla="*/ 0 60000 65536"/>
                <a:gd name="T11" fmla="*/ 0 60000 65536"/>
                <a:gd name="T12" fmla="*/ 0 w 141"/>
                <a:gd name="T13" fmla="*/ 0 h 100"/>
                <a:gd name="T14" fmla="*/ 141 w 141"/>
                <a:gd name="T15" fmla="*/ 100 h 100"/>
              </a:gdLst>
              <a:ahLst/>
              <a:cxnLst>
                <a:cxn ang="T8">
                  <a:pos x="T0" y="T1"/>
                </a:cxn>
                <a:cxn ang="T9">
                  <a:pos x="T2" y="T3"/>
                </a:cxn>
                <a:cxn ang="T10">
                  <a:pos x="T4" y="T5"/>
                </a:cxn>
                <a:cxn ang="T11">
                  <a:pos x="T6" y="T7"/>
                </a:cxn>
              </a:cxnLst>
              <a:rect l="T12" t="T13" r="T14" b="T15"/>
              <a:pathLst>
                <a:path w="141" h="100">
                  <a:moveTo>
                    <a:pt x="141" y="79"/>
                  </a:moveTo>
                  <a:lnTo>
                    <a:pt x="0" y="100"/>
                  </a:lnTo>
                  <a:lnTo>
                    <a:pt x="100" y="0"/>
                  </a:lnTo>
                  <a:lnTo>
                    <a:pt x="141" y="79"/>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401" name="Line 25"/>
            <p:cNvSpPr>
              <a:spLocks noChangeShapeType="1"/>
            </p:cNvSpPr>
            <p:nvPr/>
          </p:nvSpPr>
          <p:spPr bwMode="auto">
            <a:xfrm>
              <a:off x="1319" y="1036"/>
              <a:ext cx="1"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Freeform 26"/>
            <p:cNvSpPr>
              <a:spLocks/>
            </p:cNvSpPr>
            <p:nvPr/>
          </p:nvSpPr>
          <p:spPr bwMode="auto">
            <a:xfrm>
              <a:off x="1274" y="1342"/>
              <a:ext cx="88" cy="134"/>
            </a:xfrm>
            <a:custGeom>
              <a:avLst/>
              <a:gdLst>
                <a:gd name="T0" fmla="*/ 88 w 88"/>
                <a:gd name="T1" fmla="*/ 0 h 134"/>
                <a:gd name="T2" fmla="*/ 45 w 88"/>
                <a:gd name="T3" fmla="*/ 134 h 134"/>
                <a:gd name="T4" fmla="*/ 0 w 88"/>
                <a:gd name="T5" fmla="*/ 0 h 134"/>
                <a:gd name="T6" fmla="*/ 88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0"/>
                  </a:moveTo>
                  <a:lnTo>
                    <a:pt x="45" y="134"/>
                  </a:lnTo>
                  <a:lnTo>
                    <a:pt x="0" y="0"/>
                  </a:lnTo>
                  <a:lnTo>
                    <a:pt x="88"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403" name="Line 27"/>
            <p:cNvSpPr>
              <a:spLocks noChangeShapeType="1"/>
            </p:cNvSpPr>
            <p:nvPr/>
          </p:nvSpPr>
          <p:spPr bwMode="auto">
            <a:xfrm flipV="1">
              <a:off x="914" y="986"/>
              <a:ext cx="48" cy="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Freeform 28"/>
            <p:cNvSpPr>
              <a:spLocks/>
            </p:cNvSpPr>
            <p:nvPr/>
          </p:nvSpPr>
          <p:spPr bwMode="auto">
            <a:xfrm>
              <a:off x="923" y="900"/>
              <a:ext cx="124" cy="127"/>
            </a:xfrm>
            <a:custGeom>
              <a:avLst/>
              <a:gdLst>
                <a:gd name="T0" fmla="*/ 0 w 124"/>
                <a:gd name="T1" fmla="*/ 65 h 127"/>
                <a:gd name="T2" fmla="*/ 124 w 124"/>
                <a:gd name="T3" fmla="*/ 0 h 127"/>
                <a:gd name="T4" fmla="*/ 62 w 124"/>
                <a:gd name="T5" fmla="*/ 127 h 127"/>
                <a:gd name="T6" fmla="*/ 0 w 124"/>
                <a:gd name="T7" fmla="*/ 65 h 127"/>
                <a:gd name="T8" fmla="*/ 0 60000 65536"/>
                <a:gd name="T9" fmla="*/ 0 60000 65536"/>
                <a:gd name="T10" fmla="*/ 0 60000 65536"/>
                <a:gd name="T11" fmla="*/ 0 60000 65536"/>
                <a:gd name="T12" fmla="*/ 0 w 124"/>
                <a:gd name="T13" fmla="*/ 0 h 127"/>
                <a:gd name="T14" fmla="*/ 124 w 124"/>
                <a:gd name="T15" fmla="*/ 127 h 127"/>
              </a:gdLst>
              <a:ahLst/>
              <a:cxnLst>
                <a:cxn ang="T8">
                  <a:pos x="T0" y="T1"/>
                </a:cxn>
                <a:cxn ang="T9">
                  <a:pos x="T2" y="T3"/>
                </a:cxn>
                <a:cxn ang="T10">
                  <a:pos x="T4" y="T5"/>
                </a:cxn>
                <a:cxn ang="T11">
                  <a:pos x="T6" y="T7"/>
                </a:cxn>
              </a:cxnLst>
              <a:rect l="T12" t="T13" r="T14" b="T15"/>
              <a:pathLst>
                <a:path w="124" h="127">
                  <a:moveTo>
                    <a:pt x="0" y="65"/>
                  </a:moveTo>
                  <a:lnTo>
                    <a:pt x="124" y="0"/>
                  </a:lnTo>
                  <a:lnTo>
                    <a:pt x="62" y="127"/>
                  </a:lnTo>
                  <a:lnTo>
                    <a:pt x="0" y="65"/>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405" name="Line 29"/>
            <p:cNvSpPr>
              <a:spLocks noChangeShapeType="1"/>
            </p:cNvSpPr>
            <p:nvPr/>
          </p:nvSpPr>
          <p:spPr bwMode="auto">
            <a:xfrm>
              <a:off x="1000" y="1664"/>
              <a:ext cx="47"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Freeform 30"/>
            <p:cNvSpPr>
              <a:spLocks/>
            </p:cNvSpPr>
            <p:nvPr/>
          </p:nvSpPr>
          <p:spPr bwMode="auto">
            <a:xfrm>
              <a:off x="914" y="1578"/>
              <a:ext cx="124" cy="124"/>
            </a:xfrm>
            <a:custGeom>
              <a:avLst/>
              <a:gdLst>
                <a:gd name="T0" fmla="*/ 62 w 124"/>
                <a:gd name="T1" fmla="*/ 124 h 124"/>
                <a:gd name="T2" fmla="*/ 0 w 124"/>
                <a:gd name="T3" fmla="*/ 0 h 124"/>
                <a:gd name="T4" fmla="*/ 124 w 124"/>
                <a:gd name="T5" fmla="*/ 62 h 124"/>
                <a:gd name="T6" fmla="*/ 62 w 124"/>
                <a:gd name="T7" fmla="*/ 124 h 124"/>
                <a:gd name="T8" fmla="*/ 0 60000 65536"/>
                <a:gd name="T9" fmla="*/ 0 60000 65536"/>
                <a:gd name="T10" fmla="*/ 0 60000 65536"/>
                <a:gd name="T11" fmla="*/ 0 60000 65536"/>
                <a:gd name="T12" fmla="*/ 0 w 124"/>
                <a:gd name="T13" fmla="*/ 0 h 124"/>
                <a:gd name="T14" fmla="*/ 124 w 124"/>
                <a:gd name="T15" fmla="*/ 124 h 124"/>
              </a:gdLst>
              <a:ahLst/>
              <a:cxnLst>
                <a:cxn ang="T8">
                  <a:pos x="T0" y="T1"/>
                </a:cxn>
                <a:cxn ang="T9">
                  <a:pos x="T2" y="T3"/>
                </a:cxn>
                <a:cxn ang="T10">
                  <a:pos x="T4" y="T5"/>
                </a:cxn>
                <a:cxn ang="T11">
                  <a:pos x="T6" y="T7"/>
                </a:cxn>
              </a:cxnLst>
              <a:rect l="T12" t="T13" r="T14" b="T15"/>
              <a:pathLst>
                <a:path w="124" h="124">
                  <a:moveTo>
                    <a:pt x="62" y="124"/>
                  </a:moveTo>
                  <a:lnTo>
                    <a:pt x="0" y="0"/>
                  </a:lnTo>
                  <a:lnTo>
                    <a:pt x="124" y="62"/>
                  </a:lnTo>
                  <a:lnTo>
                    <a:pt x="62"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407" name="Line 31"/>
            <p:cNvSpPr>
              <a:spLocks noChangeShapeType="1"/>
            </p:cNvSpPr>
            <p:nvPr/>
          </p:nvSpPr>
          <p:spPr bwMode="auto">
            <a:xfrm flipH="1" flipV="1">
              <a:off x="1743" y="1055"/>
              <a:ext cx="81" cy="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Freeform 32"/>
            <p:cNvSpPr>
              <a:spLocks/>
            </p:cNvSpPr>
            <p:nvPr/>
          </p:nvSpPr>
          <p:spPr bwMode="auto">
            <a:xfrm>
              <a:off x="1655" y="969"/>
              <a:ext cx="126" cy="124"/>
            </a:xfrm>
            <a:custGeom>
              <a:avLst/>
              <a:gdLst>
                <a:gd name="T0" fmla="*/ 64 w 126"/>
                <a:gd name="T1" fmla="*/ 124 h 124"/>
                <a:gd name="T2" fmla="*/ 0 w 126"/>
                <a:gd name="T3" fmla="*/ 0 h 124"/>
                <a:gd name="T4" fmla="*/ 126 w 126"/>
                <a:gd name="T5" fmla="*/ 62 h 124"/>
                <a:gd name="T6" fmla="*/ 64 w 126"/>
                <a:gd name="T7" fmla="*/ 124 h 124"/>
                <a:gd name="T8" fmla="*/ 0 60000 65536"/>
                <a:gd name="T9" fmla="*/ 0 60000 65536"/>
                <a:gd name="T10" fmla="*/ 0 60000 65536"/>
                <a:gd name="T11" fmla="*/ 0 60000 65536"/>
                <a:gd name="T12" fmla="*/ 0 w 126"/>
                <a:gd name="T13" fmla="*/ 0 h 124"/>
                <a:gd name="T14" fmla="*/ 126 w 126"/>
                <a:gd name="T15" fmla="*/ 124 h 124"/>
              </a:gdLst>
              <a:ahLst/>
              <a:cxnLst>
                <a:cxn ang="T8">
                  <a:pos x="T0" y="T1"/>
                </a:cxn>
                <a:cxn ang="T9">
                  <a:pos x="T2" y="T3"/>
                </a:cxn>
                <a:cxn ang="T10">
                  <a:pos x="T4" y="T5"/>
                </a:cxn>
                <a:cxn ang="T11">
                  <a:pos x="T6" y="T7"/>
                </a:cxn>
              </a:cxnLst>
              <a:rect l="T12" t="T13" r="T14" b="T15"/>
              <a:pathLst>
                <a:path w="126" h="124">
                  <a:moveTo>
                    <a:pt x="64" y="124"/>
                  </a:moveTo>
                  <a:lnTo>
                    <a:pt x="0" y="0"/>
                  </a:lnTo>
                  <a:lnTo>
                    <a:pt x="126" y="62"/>
                  </a:lnTo>
                  <a:lnTo>
                    <a:pt x="64"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409" name="Line 33"/>
            <p:cNvSpPr>
              <a:spLocks noChangeShapeType="1"/>
            </p:cNvSpPr>
            <p:nvPr/>
          </p:nvSpPr>
          <p:spPr bwMode="auto">
            <a:xfrm flipH="1">
              <a:off x="1743" y="1476"/>
              <a:ext cx="81" cy="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 name="Freeform 34"/>
            <p:cNvSpPr>
              <a:spLocks/>
            </p:cNvSpPr>
            <p:nvPr/>
          </p:nvSpPr>
          <p:spPr bwMode="auto">
            <a:xfrm>
              <a:off x="1655" y="1519"/>
              <a:ext cx="126" cy="126"/>
            </a:xfrm>
            <a:custGeom>
              <a:avLst/>
              <a:gdLst>
                <a:gd name="T0" fmla="*/ 126 w 126"/>
                <a:gd name="T1" fmla="*/ 64 h 126"/>
                <a:gd name="T2" fmla="*/ 0 w 126"/>
                <a:gd name="T3" fmla="*/ 126 h 126"/>
                <a:gd name="T4" fmla="*/ 64 w 126"/>
                <a:gd name="T5" fmla="*/ 0 h 126"/>
                <a:gd name="T6" fmla="*/ 126 w 126"/>
                <a:gd name="T7" fmla="*/ 64 h 126"/>
                <a:gd name="T8" fmla="*/ 0 60000 65536"/>
                <a:gd name="T9" fmla="*/ 0 60000 65536"/>
                <a:gd name="T10" fmla="*/ 0 60000 65536"/>
                <a:gd name="T11" fmla="*/ 0 60000 65536"/>
                <a:gd name="T12" fmla="*/ 0 w 126"/>
                <a:gd name="T13" fmla="*/ 0 h 126"/>
                <a:gd name="T14" fmla="*/ 126 w 126"/>
                <a:gd name="T15" fmla="*/ 126 h 126"/>
              </a:gdLst>
              <a:ahLst/>
              <a:cxnLst>
                <a:cxn ang="T8">
                  <a:pos x="T0" y="T1"/>
                </a:cxn>
                <a:cxn ang="T9">
                  <a:pos x="T2" y="T3"/>
                </a:cxn>
                <a:cxn ang="T10">
                  <a:pos x="T4" y="T5"/>
                </a:cxn>
                <a:cxn ang="T11">
                  <a:pos x="T6" y="T7"/>
                </a:cxn>
              </a:cxnLst>
              <a:rect l="T12" t="T13" r="T14" b="T15"/>
              <a:pathLst>
                <a:path w="126" h="126">
                  <a:moveTo>
                    <a:pt x="126" y="64"/>
                  </a:moveTo>
                  <a:lnTo>
                    <a:pt x="0" y="126"/>
                  </a:lnTo>
                  <a:lnTo>
                    <a:pt x="64" y="0"/>
                  </a:lnTo>
                  <a:lnTo>
                    <a:pt x="126" y="6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16411" name="Rectangle 35"/>
            <p:cNvSpPr>
              <a:spLocks noChangeArrowheads="1"/>
            </p:cNvSpPr>
            <p:nvPr/>
          </p:nvSpPr>
          <p:spPr bwMode="auto">
            <a:xfrm>
              <a:off x="1445" y="2075"/>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2100" b="1">
                  <a:solidFill>
                    <a:srgbClr val="000000"/>
                  </a:solidFill>
                  <a:ea typeface="楷体_GB2312" pitchFamily="49" charset="-122"/>
                </a:rPr>
                <a:t>1</a:t>
              </a:r>
              <a:endParaRPr lang="en-US" altLang="zh-CN" b="1">
                <a:ea typeface="楷体_GB2312" pitchFamily="49" charset="-122"/>
              </a:endParaRPr>
            </a:p>
          </p:txBody>
        </p:sp>
        <p:sp>
          <p:nvSpPr>
            <p:cNvPr id="16412" name="Rectangle 36"/>
            <p:cNvSpPr>
              <a:spLocks noChangeArrowheads="1"/>
            </p:cNvSpPr>
            <p:nvPr/>
          </p:nvSpPr>
          <p:spPr bwMode="auto">
            <a:xfrm>
              <a:off x="895" y="1722"/>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２</a:t>
              </a:r>
              <a:endParaRPr lang="zh-CN" altLang="en-US" b="1">
                <a:ea typeface="楷体_GB2312" pitchFamily="49" charset="-122"/>
              </a:endParaRPr>
            </a:p>
          </p:txBody>
        </p:sp>
        <p:sp>
          <p:nvSpPr>
            <p:cNvPr id="16413" name="Rectangle 37"/>
            <p:cNvSpPr>
              <a:spLocks noChangeArrowheads="1"/>
            </p:cNvSpPr>
            <p:nvPr/>
          </p:nvSpPr>
          <p:spPr bwMode="auto">
            <a:xfrm>
              <a:off x="1302" y="123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３</a:t>
              </a:r>
              <a:endParaRPr lang="zh-CN" altLang="en-US" b="1">
                <a:ea typeface="楷体_GB2312" pitchFamily="49" charset="-122"/>
              </a:endParaRPr>
            </a:p>
          </p:txBody>
        </p:sp>
        <p:sp>
          <p:nvSpPr>
            <p:cNvPr id="16414" name="Rectangle 38"/>
            <p:cNvSpPr>
              <a:spLocks noChangeArrowheads="1"/>
            </p:cNvSpPr>
            <p:nvPr/>
          </p:nvSpPr>
          <p:spPr bwMode="auto">
            <a:xfrm>
              <a:off x="1571" y="165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６</a:t>
              </a:r>
              <a:endParaRPr lang="zh-CN" altLang="en-US" b="1">
                <a:ea typeface="楷体_GB2312" pitchFamily="49" charset="-122"/>
              </a:endParaRPr>
            </a:p>
          </p:txBody>
        </p:sp>
        <p:sp>
          <p:nvSpPr>
            <p:cNvPr id="16415" name="Rectangle 39"/>
            <p:cNvSpPr>
              <a:spLocks noChangeArrowheads="1"/>
            </p:cNvSpPr>
            <p:nvPr/>
          </p:nvSpPr>
          <p:spPr bwMode="auto">
            <a:xfrm>
              <a:off x="1671" y="807"/>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５</a:t>
              </a:r>
              <a:endParaRPr lang="zh-CN" altLang="en-US" b="1">
                <a:ea typeface="楷体_GB2312" pitchFamily="49" charset="-122"/>
              </a:endParaRPr>
            </a:p>
          </p:txBody>
        </p:sp>
        <p:sp>
          <p:nvSpPr>
            <p:cNvPr id="16416" name="Rectangle 40"/>
            <p:cNvSpPr>
              <a:spLocks noChangeArrowheads="1"/>
            </p:cNvSpPr>
            <p:nvPr/>
          </p:nvSpPr>
          <p:spPr bwMode="auto">
            <a:xfrm>
              <a:off x="728" y="86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2100" b="1">
                  <a:solidFill>
                    <a:srgbClr val="000000"/>
                  </a:solidFill>
                  <a:ea typeface="楷体_GB2312" pitchFamily="49" charset="-122"/>
                </a:rPr>
                <a:t>４</a:t>
              </a:r>
              <a:endParaRPr lang="zh-CN" altLang="en-US" b="1">
                <a:ea typeface="楷体_GB2312" pitchFamily="49" charset="-122"/>
              </a:endParaRPr>
            </a:p>
          </p:txBody>
        </p:sp>
        <p:sp>
          <p:nvSpPr>
            <p:cNvPr id="16417" name="Freeform 41"/>
            <p:cNvSpPr>
              <a:spLocks/>
            </p:cNvSpPr>
            <p:nvPr/>
          </p:nvSpPr>
          <p:spPr bwMode="auto">
            <a:xfrm>
              <a:off x="647" y="625"/>
              <a:ext cx="1351" cy="676"/>
            </a:xfrm>
            <a:custGeom>
              <a:avLst/>
              <a:gdLst>
                <a:gd name="T0" fmla="*/ 1351 w 1351"/>
                <a:gd name="T1" fmla="*/ 676 h 676"/>
                <a:gd name="T2" fmla="*/ 677 w 1351"/>
                <a:gd name="T3" fmla="*/ 0 h 676"/>
                <a:gd name="T4" fmla="*/ 0 w 1351"/>
                <a:gd name="T5" fmla="*/ 676 h 676"/>
                <a:gd name="T6" fmla="*/ 0 60000 65536"/>
                <a:gd name="T7" fmla="*/ 0 60000 65536"/>
                <a:gd name="T8" fmla="*/ 0 60000 65536"/>
                <a:gd name="T9" fmla="*/ 0 w 1351"/>
                <a:gd name="T10" fmla="*/ 0 h 676"/>
                <a:gd name="T11" fmla="*/ 1351 w 1351"/>
                <a:gd name="T12" fmla="*/ 676 h 676"/>
              </a:gdLst>
              <a:ahLst/>
              <a:cxnLst>
                <a:cxn ang="T6">
                  <a:pos x="T0" y="T1"/>
                </a:cxn>
                <a:cxn ang="T7">
                  <a:pos x="T2" y="T3"/>
                </a:cxn>
                <a:cxn ang="T8">
                  <a:pos x="T4" y="T5"/>
                </a:cxn>
              </a:cxnLst>
              <a:rect l="T9" t="T10" r="T11" b="T12"/>
              <a:pathLst>
                <a:path w="1351" h="676">
                  <a:moveTo>
                    <a:pt x="1351" y="676"/>
                  </a:moveTo>
                  <a:lnTo>
                    <a:pt x="677" y="0"/>
                  </a:lnTo>
                  <a:lnTo>
                    <a:pt x="0" y="676"/>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6418" name="Line 42"/>
            <p:cNvSpPr>
              <a:spLocks noChangeShapeType="1"/>
            </p:cNvSpPr>
            <p:nvPr/>
          </p:nvSpPr>
          <p:spPr bwMode="auto">
            <a:xfrm flipH="1">
              <a:off x="1324" y="1301"/>
              <a:ext cx="674" cy="6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0" name="Rectangle 43"/>
          <p:cNvSpPr>
            <a:spLocks noChangeArrowheads="1"/>
          </p:cNvSpPr>
          <p:nvPr/>
        </p:nvSpPr>
        <p:spPr bwMode="auto">
          <a:xfrm>
            <a:off x="3111500" y="711200"/>
            <a:ext cx="396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ea typeface="楷体_GB2312" pitchFamily="49" charset="-122"/>
              </a:rPr>
              <a:t>矩阵形式的</a:t>
            </a:r>
            <a:r>
              <a:rPr lang="en-US" altLang="zh-CN" b="1">
                <a:ea typeface="楷体_GB2312" pitchFamily="49" charset="-122"/>
              </a:rPr>
              <a:t>KVL</a:t>
            </a:r>
            <a:r>
              <a:rPr lang="zh-CN" altLang="en-US" b="1">
                <a:ea typeface="楷体_GB2312" pitchFamily="49" charset="-122"/>
              </a:rPr>
              <a:t>： </a:t>
            </a:r>
            <a:r>
              <a:rPr lang="en-US" altLang="zh-CN" b="1">
                <a:ea typeface="楷体_GB2312" pitchFamily="49" charset="-122"/>
              </a:rPr>
              <a:t>[</a:t>
            </a:r>
            <a:r>
              <a:rPr lang="en-US" altLang="zh-CN" b="1" i="1">
                <a:ea typeface="楷体_GB2312" pitchFamily="49" charset="-122"/>
              </a:rPr>
              <a:t>Q</a:t>
            </a:r>
            <a:r>
              <a:rPr lang="en-US" altLang="zh-CN" b="1">
                <a:ea typeface="楷体_GB2312" pitchFamily="49" charset="-122"/>
              </a:rPr>
              <a:t> ]</a:t>
            </a:r>
            <a:r>
              <a:rPr lang="en-US" altLang="zh-CN" b="1" baseline="30000">
                <a:ea typeface="楷体_GB2312" pitchFamily="49" charset="-122"/>
              </a:rPr>
              <a:t>T</a:t>
            </a:r>
            <a:r>
              <a:rPr lang="en-US" altLang="zh-CN" b="1" i="1">
                <a:ea typeface="楷体_GB2312" pitchFamily="49" charset="-122"/>
              </a:rPr>
              <a:t>u</a:t>
            </a:r>
            <a:r>
              <a:rPr lang="en-US" altLang="zh-CN" b="1" i="1" baseline="-25000">
                <a:ea typeface="楷体_GB2312" pitchFamily="49" charset="-122"/>
              </a:rPr>
              <a:t>t</a:t>
            </a:r>
            <a:r>
              <a:rPr lang="en-US" altLang="zh-CN" b="1" i="1">
                <a:ea typeface="楷体_GB2312" pitchFamily="49" charset="-122"/>
              </a:rPr>
              <a:t>=u</a:t>
            </a:r>
          </a:p>
        </p:txBody>
      </p:sp>
      <p:sp>
        <p:nvSpPr>
          <p:cNvPr id="20526" name="Rectangle 46"/>
          <p:cNvSpPr>
            <a:spLocks noChangeArrowheads="1"/>
          </p:cNvSpPr>
          <p:nvPr/>
        </p:nvSpPr>
        <p:spPr bwMode="auto">
          <a:xfrm>
            <a:off x="3778250" y="6019800"/>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FF"/>
                </a:solidFill>
                <a:ea typeface="楷体_GB2312" pitchFamily="49" charset="-122"/>
              </a:rPr>
              <a:t>连支电压用树支电压表示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ox(out)">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box(out)">
                                      <p:cBhvr>
                                        <p:cTn id="12" dur="500"/>
                                        <p:tgtEl>
                                          <p:spTgt spid="20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0487"/>
                                        </p:tgtEl>
                                        <p:attrNameLst>
                                          <p:attrName>style.visibility</p:attrName>
                                        </p:attrNameLst>
                                      </p:cBhvr>
                                      <p:to>
                                        <p:strVal val="visible"/>
                                      </p:to>
                                    </p:set>
                                    <p:animEffect transition="in" filter="box(out)">
                                      <p:cBhvr>
                                        <p:cTn id="17" dur="500"/>
                                        <p:tgtEl>
                                          <p:spTgt spid="20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526">
                                            <p:txEl>
                                              <p:pRg st="0" end="0"/>
                                            </p:txEl>
                                          </p:spTgt>
                                        </p:tgtEl>
                                        <p:attrNameLst>
                                          <p:attrName>style.visibility</p:attrName>
                                        </p:attrNameLst>
                                      </p:cBhvr>
                                      <p:to>
                                        <p:strVal val="visible"/>
                                      </p:to>
                                    </p:set>
                                    <p:animEffect transition="in" filter="box(out)">
                                      <p:cBhvr>
                                        <p:cTn id="22" dur="500"/>
                                        <p:tgtEl>
                                          <p:spTgt spid="205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1" name="Text Box 61"/>
          <p:cNvSpPr txBox="1">
            <a:spLocks noChangeArrowheads="1"/>
          </p:cNvSpPr>
          <p:nvPr/>
        </p:nvSpPr>
        <p:spPr bwMode="auto">
          <a:xfrm>
            <a:off x="1063625" y="5264150"/>
            <a:ext cx="448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baseline="-25000">
                <a:ea typeface="楷体_GB2312" pitchFamily="49" charset="-122"/>
              </a:rPr>
              <a:t>t1</a:t>
            </a:r>
            <a:r>
              <a:rPr lang="en-US" altLang="zh-CN" b="1">
                <a:ea typeface="楷体_GB2312" pitchFamily="49" charset="-122"/>
              </a:rPr>
              <a:t>=20</a:t>
            </a:r>
          </a:p>
        </p:txBody>
      </p:sp>
      <p:sp>
        <p:nvSpPr>
          <p:cNvPr id="71743" name="AutoShape 63"/>
          <p:cNvSpPr>
            <a:spLocks/>
          </p:cNvSpPr>
          <p:nvPr/>
        </p:nvSpPr>
        <p:spPr bwMode="auto">
          <a:xfrm>
            <a:off x="874713" y="5419725"/>
            <a:ext cx="220662" cy="1136650"/>
          </a:xfrm>
          <a:prstGeom prst="leftBrace">
            <a:avLst>
              <a:gd name="adj1" fmla="val 4292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50180" name="Text Box 64"/>
          <p:cNvSpPr txBox="1">
            <a:spLocks noChangeArrowheads="1"/>
          </p:cNvSpPr>
          <p:nvPr/>
        </p:nvSpPr>
        <p:spPr bwMode="auto">
          <a:xfrm>
            <a:off x="180975" y="536575"/>
            <a:ext cx="833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例：如图所示电路，用割集分析法求</a:t>
            </a:r>
            <a:r>
              <a:rPr lang="en-US" altLang="zh-CN" b="1" i="1">
                <a:ea typeface="楷体_GB2312" pitchFamily="49" charset="-122"/>
              </a:rPr>
              <a:t>I</a:t>
            </a:r>
            <a:r>
              <a:rPr lang="en-US" altLang="zh-CN" b="1" baseline="-25000">
                <a:ea typeface="楷体_GB2312" pitchFamily="49" charset="-122"/>
              </a:rPr>
              <a:t>1</a:t>
            </a:r>
            <a:r>
              <a:rPr lang="zh-CN" altLang="el-GR">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zh-CN" altLang="el-GR">
                <a:ea typeface="楷体_GB2312" pitchFamily="49" charset="-122"/>
              </a:rPr>
              <a:t>、</a:t>
            </a:r>
            <a:r>
              <a:rPr lang="en-US" altLang="zh-CN" b="1" i="1">
                <a:ea typeface="楷体_GB2312" pitchFamily="49" charset="-122"/>
              </a:rPr>
              <a:t>I</a:t>
            </a:r>
            <a:r>
              <a:rPr lang="en-US" altLang="zh-CN" b="1" baseline="-25000">
                <a:ea typeface="楷体_GB2312" pitchFamily="49" charset="-122"/>
              </a:rPr>
              <a:t>3</a:t>
            </a:r>
            <a:r>
              <a:rPr lang="zh-CN" altLang="el-GR">
                <a:ea typeface="楷体_GB2312" pitchFamily="49" charset="-122"/>
              </a:rPr>
              <a:t>、</a:t>
            </a:r>
            <a:r>
              <a:rPr lang="en-US" altLang="zh-CN" b="1" i="1">
                <a:ea typeface="楷体_GB2312" pitchFamily="49" charset="-122"/>
              </a:rPr>
              <a:t>I</a:t>
            </a:r>
            <a:r>
              <a:rPr lang="en-US" altLang="zh-CN" b="1" baseline="-25000">
                <a:ea typeface="楷体_GB2312" pitchFamily="49" charset="-122"/>
              </a:rPr>
              <a:t>4</a:t>
            </a:r>
            <a:r>
              <a:rPr lang="en-US" altLang="zh-CN" b="1">
                <a:ea typeface="楷体_GB2312" pitchFamily="49" charset="-122"/>
              </a:rPr>
              <a:t> </a:t>
            </a:r>
            <a:r>
              <a:rPr lang="zh-CN" altLang="en-US" b="1">
                <a:ea typeface="楷体_GB2312" pitchFamily="49" charset="-122"/>
              </a:rPr>
              <a:t>。</a:t>
            </a:r>
          </a:p>
        </p:txBody>
      </p:sp>
      <p:sp>
        <p:nvSpPr>
          <p:cNvPr id="71745" name="Text Box 65"/>
          <p:cNvSpPr txBox="1">
            <a:spLocks noChangeArrowheads="1"/>
          </p:cNvSpPr>
          <p:nvPr/>
        </p:nvSpPr>
        <p:spPr bwMode="auto">
          <a:xfrm>
            <a:off x="819150" y="39624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基本割集为</a:t>
            </a:r>
            <a:r>
              <a:rPr lang="el-GR" altLang="zh-CN" b="1">
                <a:ea typeface="楷体_GB2312" pitchFamily="49" charset="-122"/>
              </a:rPr>
              <a:t>Ⅰ</a:t>
            </a:r>
            <a:r>
              <a:rPr lang="zh-CN" altLang="el-GR" b="1">
                <a:ea typeface="楷体_GB2312" pitchFamily="49" charset="-122"/>
              </a:rPr>
              <a:t>、</a:t>
            </a:r>
            <a:r>
              <a:rPr lang="el-GR" altLang="zh-CN" b="1">
                <a:ea typeface="楷体_GB2312" pitchFamily="49" charset="-122"/>
              </a:rPr>
              <a:t>Ⅱ</a:t>
            </a:r>
            <a:r>
              <a:rPr lang="zh-CN" altLang="el-GR" b="1">
                <a:ea typeface="楷体_GB2312" pitchFamily="49" charset="-122"/>
              </a:rPr>
              <a:t>、</a:t>
            </a:r>
            <a:r>
              <a:rPr lang="el-GR" altLang="zh-CN" b="1">
                <a:ea typeface="楷体_GB2312" pitchFamily="49" charset="-122"/>
              </a:rPr>
              <a:t>Ⅲ</a:t>
            </a:r>
            <a:r>
              <a:rPr lang="en-US" altLang="zh-CN" b="1">
                <a:ea typeface="楷体_GB2312" pitchFamily="49" charset="-122"/>
              </a:rPr>
              <a:t> </a:t>
            </a:r>
            <a:r>
              <a:rPr lang="zh-CN" altLang="en-US" b="1">
                <a:ea typeface="楷体_GB2312" pitchFamily="49" charset="-122"/>
              </a:rPr>
              <a:t>。 </a:t>
            </a:r>
            <a:endParaRPr lang="zh-CN" altLang="el-GR" b="1">
              <a:ea typeface="楷体_GB2312" pitchFamily="49" charset="-122"/>
            </a:endParaRPr>
          </a:p>
        </p:txBody>
      </p:sp>
      <p:sp>
        <p:nvSpPr>
          <p:cNvPr id="71746" name="Text Box 66"/>
          <p:cNvSpPr txBox="1">
            <a:spLocks noChangeArrowheads="1"/>
          </p:cNvSpPr>
          <p:nvPr/>
        </p:nvSpPr>
        <p:spPr bwMode="auto">
          <a:xfrm>
            <a:off x="762000" y="4768850"/>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割集方程为：</a:t>
            </a:r>
          </a:p>
        </p:txBody>
      </p:sp>
      <p:grpSp>
        <p:nvGrpSpPr>
          <p:cNvPr id="50183" name="Group 226"/>
          <p:cNvGrpSpPr>
            <a:grpSpLocks/>
          </p:cNvGrpSpPr>
          <p:nvPr/>
        </p:nvGrpSpPr>
        <p:grpSpPr bwMode="auto">
          <a:xfrm>
            <a:off x="258763" y="760413"/>
            <a:ext cx="3130550" cy="2990850"/>
            <a:chOff x="67" y="335"/>
            <a:chExt cx="1972" cy="1884"/>
          </a:xfrm>
        </p:grpSpPr>
        <p:sp>
          <p:nvSpPr>
            <p:cNvPr id="50238" name="Text Box 3"/>
            <p:cNvSpPr txBox="1">
              <a:spLocks noChangeArrowheads="1"/>
            </p:cNvSpPr>
            <p:nvPr/>
          </p:nvSpPr>
          <p:spPr bwMode="auto">
            <a:xfrm>
              <a:off x="864" y="33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sym typeface="Symbol" pitchFamily="18" charset="2"/>
                </a:rPr>
                <a:t>_</a:t>
              </a:r>
            </a:p>
          </p:txBody>
        </p:sp>
        <p:sp>
          <p:nvSpPr>
            <p:cNvPr id="50239" name="Oval 5"/>
            <p:cNvSpPr>
              <a:spLocks noChangeArrowheads="1"/>
            </p:cNvSpPr>
            <p:nvPr/>
          </p:nvSpPr>
          <p:spPr bwMode="auto">
            <a:xfrm>
              <a:off x="1046" y="608"/>
              <a:ext cx="272" cy="272"/>
            </a:xfrm>
            <a:prstGeom prst="ellipse">
              <a:avLst/>
            </a:prstGeom>
            <a:solidFill>
              <a:srgbClr val="00FFFF"/>
            </a:solidFill>
            <a:ln w="19050" algn="ctr">
              <a:solidFill>
                <a:schemeClr val="tx1"/>
              </a:solidFill>
              <a:round/>
              <a:headEnd/>
              <a:tailEnd/>
            </a:ln>
          </p:spPr>
          <p:txBody>
            <a:bodyPr wrap="none" anchor="ctr"/>
            <a:lstStyle/>
            <a:p>
              <a:endParaRPr lang="zh-CN" altLang="zh-CN" b="1">
                <a:solidFill>
                  <a:srgbClr val="000000"/>
                </a:solidFill>
                <a:ea typeface="楷体_GB2312" pitchFamily="49" charset="-122"/>
              </a:endParaRPr>
            </a:p>
          </p:txBody>
        </p:sp>
        <p:sp>
          <p:nvSpPr>
            <p:cNvPr id="50240" name="Line 6"/>
            <p:cNvSpPr>
              <a:spLocks noChangeShapeType="1"/>
            </p:cNvSpPr>
            <p:nvPr/>
          </p:nvSpPr>
          <p:spPr bwMode="auto">
            <a:xfrm>
              <a:off x="416" y="750"/>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1" name="Line 7"/>
            <p:cNvSpPr>
              <a:spLocks noChangeShapeType="1"/>
            </p:cNvSpPr>
            <p:nvPr/>
          </p:nvSpPr>
          <p:spPr bwMode="auto">
            <a:xfrm>
              <a:off x="1188" y="1312"/>
              <a:ext cx="6" cy="905"/>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0242" name="Line 8"/>
            <p:cNvSpPr>
              <a:spLocks noChangeShapeType="1"/>
            </p:cNvSpPr>
            <p:nvPr/>
          </p:nvSpPr>
          <p:spPr bwMode="auto">
            <a:xfrm>
              <a:off x="413" y="1313"/>
              <a:ext cx="1587" cy="1"/>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0243" name="Rectangle 9"/>
            <p:cNvSpPr>
              <a:spLocks noChangeArrowheads="1"/>
            </p:cNvSpPr>
            <p:nvPr/>
          </p:nvSpPr>
          <p:spPr bwMode="auto">
            <a:xfrm>
              <a:off x="708" y="126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50244" name="Rectangle 10"/>
            <p:cNvSpPr>
              <a:spLocks noChangeArrowheads="1"/>
            </p:cNvSpPr>
            <p:nvPr/>
          </p:nvSpPr>
          <p:spPr bwMode="auto">
            <a:xfrm>
              <a:off x="1450" y="126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50245" name="Rectangle 12"/>
            <p:cNvSpPr>
              <a:spLocks noChangeArrowheads="1"/>
            </p:cNvSpPr>
            <p:nvPr/>
          </p:nvSpPr>
          <p:spPr bwMode="auto">
            <a:xfrm rot="-5400000">
              <a:off x="1056" y="1721"/>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50246" name="Line 15"/>
            <p:cNvSpPr>
              <a:spLocks noChangeShapeType="1"/>
            </p:cNvSpPr>
            <p:nvPr/>
          </p:nvSpPr>
          <p:spPr bwMode="auto">
            <a:xfrm>
              <a:off x="418" y="746"/>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7" name="Line 19"/>
            <p:cNvSpPr>
              <a:spLocks noChangeShapeType="1"/>
            </p:cNvSpPr>
            <p:nvPr/>
          </p:nvSpPr>
          <p:spPr bwMode="auto">
            <a:xfrm>
              <a:off x="1994" y="750"/>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8" name="Line 20"/>
            <p:cNvSpPr>
              <a:spLocks noChangeShapeType="1"/>
            </p:cNvSpPr>
            <p:nvPr/>
          </p:nvSpPr>
          <p:spPr bwMode="auto">
            <a:xfrm>
              <a:off x="412" y="2216"/>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9" name="Line 28"/>
            <p:cNvSpPr>
              <a:spLocks noChangeShapeType="1"/>
            </p:cNvSpPr>
            <p:nvPr/>
          </p:nvSpPr>
          <p:spPr bwMode="auto">
            <a:xfrm rot="5400000">
              <a:off x="1143" y="1498"/>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0" name="Text Box 37"/>
            <p:cNvSpPr txBox="1">
              <a:spLocks noChangeArrowheads="1"/>
            </p:cNvSpPr>
            <p:nvPr/>
          </p:nvSpPr>
          <p:spPr bwMode="auto">
            <a:xfrm>
              <a:off x="1283" y="42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sym typeface="Symbol" pitchFamily="18" charset="2"/>
                </a:rPr>
                <a:t>+</a:t>
              </a:r>
            </a:p>
          </p:txBody>
        </p:sp>
        <p:sp>
          <p:nvSpPr>
            <p:cNvPr id="50251" name="Text Box 38"/>
            <p:cNvSpPr txBox="1">
              <a:spLocks noChangeArrowheads="1"/>
            </p:cNvSpPr>
            <p:nvPr/>
          </p:nvSpPr>
          <p:spPr bwMode="auto">
            <a:xfrm>
              <a:off x="1017" y="386"/>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20V</a:t>
              </a:r>
            </a:p>
          </p:txBody>
        </p:sp>
        <p:sp>
          <p:nvSpPr>
            <p:cNvPr id="50252" name="Rectangle 16"/>
            <p:cNvSpPr>
              <a:spLocks noChangeArrowheads="1"/>
            </p:cNvSpPr>
            <p:nvPr/>
          </p:nvSpPr>
          <p:spPr bwMode="auto">
            <a:xfrm rot="5400000">
              <a:off x="1858" y="1726"/>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grpSp>
          <p:nvGrpSpPr>
            <p:cNvPr id="50253" name="Group 107"/>
            <p:cNvGrpSpPr>
              <a:grpSpLocks/>
            </p:cNvGrpSpPr>
            <p:nvPr/>
          </p:nvGrpSpPr>
          <p:grpSpPr bwMode="auto">
            <a:xfrm>
              <a:off x="285" y="1493"/>
              <a:ext cx="272" cy="408"/>
              <a:chOff x="1383" y="2432"/>
              <a:chExt cx="272" cy="408"/>
            </a:xfrm>
          </p:grpSpPr>
          <p:sp>
            <p:nvSpPr>
              <p:cNvPr id="50266" name="Line 108"/>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67" name="Oval 109"/>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endParaRPr lang="zh-CN" altLang="zh-CN" b="1">
                  <a:solidFill>
                    <a:srgbClr val="000000"/>
                  </a:solidFill>
                  <a:ea typeface="楷体_GB2312" pitchFamily="49" charset="-122"/>
                </a:endParaRPr>
              </a:p>
            </p:txBody>
          </p:sp>
          <p:sp>
            <p:nvSpPr>
              <p:cNvPr id="50268" name="Line 110"/>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54" name="Text Box 113"/>
            <p:cNvSpPr txBox="1">
              <a:spLocks noChangeArrowheads="1"/>
            </p:cNvSpPr>
            <p:nvPr/>
          </p:nvSpPr>
          <p:spPr bwMode="auto">
            <a:xfrm>
              <a:off x="735" y="1650"/>
              <a:ext cx="4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0.5</a:t>
              </a:r>
              <a:endParaRPr lang="en-US" altLang="zh-CN" sz="1800" b="1">
                <a:solidFill>
                  <a:srgbClr val="000000"/>
                </a:solidFill>
                <a:ea typeface="楷体_GB2312" pitchFamily="49" charset="-122"/>
              </a:endParaRPr>
            </a:p>
          </p:txBody>
        </p:sp>
        <p:sp>
          <p:nvSpPr>
            <p:cNvPr id="50255" name="Line 120"/>
            <p:cNvSpPr>
              <a:spLocks noChangeShapeType="1"/>
            </p:cNvSpPr>
            <p:nvPr/>
          </p:nvSpPr>
          <p:spPr bwMode="auto">
            <a:xfrm rot="10800000">
              <a:off x="522" y="1313"/>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6" name="Line 121"/>
            <p:cNvSpPr>
              <a:spLocks noChangeShapeType="1"/>
            </p:cNvSpPr>
            <p:nvPr/>
          </p:nvSpPr>
          <p:spPr bwMode="auto">
            <a:xfrm rot="10800000">
              <a:off x="1828" y="1314"/>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7" name="Text Box 123"/>
            <p:cNvSpPr txBox="1">
              <a:spLocks noChangeArrowheads="1"/>
            </p:cNvSpPr>
            <p:nvPr/>
          </p:nvSpPr>
          <p:spPr bwMode="auto">
            <a:xfrm>
              <a:off x="455" y="104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sp>
          <p:nvSpPr>
            <p:cNvPr id="50258" name="Text Box 124"/>
            <p:cNvSpPr txBox="1">
              <a:spLocks noChangeArrowheads="1"/>
            </p:cNvSpPr>
            <p:nvPr/>
          </p:nvSpPr>
          <p:spPr bwMode="auto">
            <a:xfrm>
              <a:off x="1743" y="102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50259" name="Text Box 125"/>
            <p:cNvSpPr txBox="1">
              <a:spLocks noChangeArrowheads="1"/>
            </p:cNvSpPr>
            <p:nvPr/>
          </p:nvSpPr>
          <p:spPr bwMode="auto">
            <a:xfrm>
              <a:off x="963" y="138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50260" name="Text Box 126"/>
            <p:cNvSpPr txBox="1">
              <a:spLocks noChangeArrowheads="1"/>
            </p:cNvSpPr>
            <p:nvPr/>
          </p:nvSpPr>
          <p:spPr bwMode="auto">
            <a:xfrm>
              <a:off x="1719" y="1393"/>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50261" name="Line 127"/>
            <p:cNvSpPr>
              <a:spLocks noChangeShapeType="1"/>
            </p:cNvSpPr>
            <p:nvPr/>
          </p:nvSpPr>
          <p:spPr bwMode="auto">
            <a:xfrm rot="5400000">
              <a:off x="1945" y="150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62" name="Text Box 128"/>
            <p:cNvSpPr txBox="1">
              <a:spLocks noChangeArrowheads="1"/>
            </p:cNvSpPr>
            <p:nvPr/>
          </p:nvSpPr>
          <p:spPr bwMode="auto">
            <a:xfrm>
              <a:off x="685" y="1012"/>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2</a:t>
              </a:r>
              <a:endParaRPr lang="en-US" altLang="zh-CN" sz="1800" b="1">
                <a:solidFill>
                  <a:srgbClr val="000000"/>
                </a:solidFill>
                <a:ea typeface="楷体_GB2312" pitchFamily="49" charset="-122"/>
              </a:endParaRPr>
            </a:p>
          </p:txBody>
        </p:sp>
        <p:sp>
          <p:nvSpPr>
            <p:cNvPr id="50263" name="Text Box 129"/>
            <p:cNvSpPr txBox="1">
              <a:spLocks noChangeArrowheads="1"/>
            </p:cNvSpPr>
            <p:nvPr/>
          </p:nvSpPr>
          <p:spPr bwMode="auto">
            <a:xfrm>
              <a:off x="1429" y="1018"/>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1</a:t>
              </a:r>
              <a:endParaRPr lang="en-US" altLang="zh-CN" sz="1800" b="1">
                <a:solidFill>
                  <a:srgbClr val="000000"/>
                </a:solidFill>
                <a:ea typeface="楷体_GB2312" pitchFamily="49" charset="-122"/>
              </a:endParaRPr>
            </a:p>
          </p:txBody>
        </p:sp>
        <p:sp>
          <p:nvSpPr>
            <p:cNvPr id="50264" name="Text Box 130"/>
            <p:cNvSpPr txBox="1">
              <a:spLocks noChangeArrowheads="1"/>
            </p:cNvSpPr>
            <p:nvPr/>
          </p:nvSpPr>
          <p:spPr bwMode="auto">
            <a:xfrm>
              <a:off x="1625" y="1646"/>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1</a:t>
              </a:r>
              <a:endParaRPr lang="en-US" altLang="zh-CN" sz="1800" b="1">
                <a:solidFill>
                  <a:srgbClr val="000000"/>
                </a:solidFill>
                <a:ea typeface="楷体_GB2312" pitchFamily="49" charset="-122"/>
              </a:endParaRPr>
            </a:p>
          </p:txBody>
        </p:sp>
        <p:sp>
          <p:nvSpPr>
            <p:cNvPr id="50265" name="Text Box 131"/>
            <p:cNvSpPr txBox="1">
              <a:spLocks noChangeArrowheads="1"/>
            </p:cNvSpPr>
            <p:nvPr/>
          </p:nvSpPr>
          <p:spPr bwMode="auto">
            <a:xfrm>
              <a:off x="67" y="1404"/>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11A</a:t>
              </a:r>
            </a:p>
          </p:txBody>
        </p:sp>
      </p:grpSp>
      <p:grpSp>
        <p:nvGrpSpPr>
          <p:cNvPr id="4" name="Group 206"/>
          <p:cNvGrpSpPr>
            <a:grpSpLocks/>
          </p:cNvGrpSpPr>
          <p:nvPr/>
        </p:nvGrpSpPr>
        <p:grpSpPr bwMode="auto">
          <a:xfrm>
            <a:off x="7056438" y="1206500"/>
            <a:ext cx="733425" cy="1589088"/>
            <a:chOff x="4925" y="716"/>
            <a:chExt cx="462" cy="1001"/>
          </a:xfrm>
        </p:grpSpPr>
        <p:grpSp>
          <p:nvGrpSpPr>
            <p:cNvPr id="50231" name="Group 200"/>
            <p:cNvGrpSpPr>
              <a:grpSpLocks/>
            </p:cNvGrpSpPr>
            <p:nvPr/>
          </p:nvGrpSpPr>
          <p:grpSpPr bwMode="auto">
            <a:xfrm>
              <a:off x="4925" y="935"/>
              <a:ext cx="462" cy="782"/>
              <a:chOff x="4925" y="935"/>
              <a:chExt cx="462" cy="782"/>
            </a:xfrm>
          </p:grpSpPr>
          <p:sp>
            <p:nvSpPr>
              <p:cNvPr id="50233" name="Line 193"/>
              <p:cNvSpPr>
                <a:spLocks noChangeShapeType="1"/>
              </p:cNvSpPr>
              <p:nvPr/>
            </p:nvSpPr>
            <p:spPr bwMode="auto">
              <a:xfrm rot="-5400000">
                <a:off x="5176" y="1642"/>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4" name="Freeform 194"/>
              <p:cNvSpPr>
                <a:spLocks/>
              </p:cNvSpPr>
              <p:nvPr/>
            </p:nvSpPr>
            <p:spPr bwMode="auto">
              <a:xfrm rot="16200000" flipV="1">
                <a:off x="4848" y="1160"/>
                <a:ext cx="487" cy="333"/>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ea typeface="楷体_GB2312" pitchFamily="49" charset="-122"/>
                </a:endParaRPr>
              </a:p>
            </p:txBody>
          </p:sp>
          <p:sp>
            <p:nvSpPr>
              <p:cNvPr id="50235" name="Line 196"/>
              <p:cNvSpPr>
                <a:spLocks noChangeShapeType="1"/>
              </p:cNvSpPr>
              <p:nvPr/>
            </p:nvSpPr>
            <p:spPr bwMode="auto">
              <a:xfrm rot="16200000" flipV="1">
                <a:off x="5324" y="920"/>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6" name="Line 198"/>
              <p:cNvSpPr>
                <a:spLocks noChangeShapeType="1"/>
              </p:cNvSpPr>
              <p:nvPr/>
            </p:nvSpPr>
            <p:spPr bwMode="auto">
              <a:xfrm rot="-5400000">
                <a:off x="5180" y="1010"/>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7" name="Line 199"/>
              <p:cNvSpPr>
                <a:spLocks noChangeShapeType="1"/>
              </p:cNvSpPr>
              <p:nvPr/>
            </p:nvSpPr>
            <p:spPr bwMode="auto">
              <a:xfrm rot="16200000" flipV="1">
                <a:off x="5316" y="1596"/>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232" name="Text Box 201"/>
            <p:cNvSpPr txBox="1">
              <a:spLocks noChangeArrowheads="1"/>
            </p:cNvSpPr>
            <p:nvPr/>
          </p:nvSpPr>
          <p:spPr bwMode="auto">
            <a:xfrm>
              <a:off x="5117" y="716"/>
              <a:ext cx="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Ⅰ</a:t>
              </a:r>
            </a:p>
          </p:txBody>
        </p:sp>
      </p:grpSp>
      <p:grpSp>
        <p:nvGrpSpPr>
          <p:cNvPr id="6" name="Group 205"/>
          <p:cNvGrpSpPr>
            <a:grpSpLocks/>
          </p:cNvGrpSpPr>
          <p:nvPr/>
        </p:nvGrpSpPr>
        <p:grpSpPr bwMode="auto">
          <a:xfrm>
            <a:off x="4924425" y="1971675"/>
            <a:ext cx="2686050" cy="1350963"/>
            <a:chOff x="3582" y="1198"/>
            <a:chExt cx="1692" cy="851"/>
          </a:xfrm>
        </p:grpSpPr>
        <p:grpSp>
          <p:nvGrpSpPr>
            <p:cNvPr id="50224" name="Group 189"/>
            <p:cNvGrpSpPr>
              <a:grpSpLocks/>
            </p:cNvGrpSpPr>
            <p:nvPr/>
          </p:nvGrpSpPr>
          <p:grpSpPr bwMode="auto">
            <a:xfrm>
              <a:off x="3582" y="1198"/>
              <a:ext cx="1506" cy="789"/>
              <a:chOff x="6066" y="1486"/>
              <a:chExt cx="1506" cy="789"/>
            </a:xfrm>
          </p:grpSpPr>
          <p:sp>
            <p:nvSpPr>
              <p:cNvPr id="50226" name="Line 181"/>
              <p:cNvSpPr>
                <a:spLocks noChangeShapeType="1"/>
              </p:cNvSpPr>
              <p:nvPr/>
            </p:nvSpPr>
            <p:spPr bwMode="auto">
              <a:xfrm>
                <a:off x="6066" y="2274"/>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7" name="Line 182"/>
              <p:cNvSpPr>
                <a:spLocks noChangeShapeType="1"/>
              </p:cNvSpPr>
              <p:nvPr/>
            </p:nvSpPr>
            <p:spPr bwMode="auto">
              <a:xfrm>
                <a:off x="7422" y="2274"/>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8" name="Freeform 183"/>
              <p:cNvSpPr>
                <a:spLocks/>
              </p:cNvSpPr>
              <p:nvPr/>
            </p:nvSpPr>
            <p:spPr bwMode="auto">
              <a:xfrm flipV="1">
                <a:off x="6218" y="1486"/>
                <a:ext cx="1201" cy="789"/>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ea typeface="楷体_GB2312" pitchFamily="49" charset="-122"/>
                </a:endParaRPr>
              </a:p>
            </p:txBody>
          </p:sp>
          <p:sp>
            <p:nvSpPr>
              <p:cNvPr id="50229" name="Line 185"/>
              <p:cNvSpPr>
                <a:spLocks noChangeShapeType="1"/>
              </p:cNvSpPr>
              <p:nvPr/>
            </p:nvSpPr>
            <p:spPr bwMode="auto">
              <a:xfrm flipV="1">
                <a:off x="6126" y="2142"/>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0" name="Line 186"/>
              <p:cNvSpPr>
                <a:spLocks noChangeShapeType="1"/>
              </p:cNvSpPr>
              <p:nvPr/>
            </p:nvSpPr>
            <p:spPr bwMode="auto">
              <a:xfrm flipV="1">
                <a:off x="7492" y="2146"/>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225" name="Text Box 202"/>
            <p:cNvSpPr txBox="1">
              <a:spLocks noChangeArrowheads="1"/>
            </p:cNvSpPr>
            <p:nvPr/>
          </p:nvSpPr>
          <p:spPr bwMode="auto">
            <a:xfrm>
              <a:off x="5049" y="1818"/>
              <a:ext cx="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Ⅱ</a:t>
              </a:r>
            </a:p>
          </p:txBody>
        </p:sp>
      </p:grpSp>
      <p:grpSp>
        <p:nvGrpSpPr>
          <p:cNvPr id="8" name="Group 204"/>
          <p:cNvGrpSpPr>
            <a:grpSpLocks/>
          </p:cNvGrpSpPr>
          <p:nvPr/>
        </p:nvGrpSpPr>
        <p:grpSpPr bwMode="auto">
          <a:xfrm>
            <a:off x="5400675" y="3308350"/>
            <a:ext cx="1857375" cy="538163"/>
            <a:chOff x="3882" y="2040"/>
            <a:chExt cx="1170" cy="339"/>
          </a:xfrm>
        </p:grpSpPr>
        <p:grpSp>
          <p:nvGrpSpPr>
            <p:cNvPr id="50217" name="Group 188"/>
            <p:cNvGrpSpPr>
              <a:grpSpLocks/>
            </p:cNvGrpSpPr>
            <p:nvPr/>
          </p:nvGrpSpPr>
          <p:grpSpPr bwMode="auto">
            <a:xfrm>
              <a:off x="3882" y="2040"/>
              <a:ext cx="904" cy="286"/>
              <a:chOff x="6366" y="2328"/>
              <a:chExt cx="904" cy="286"/>
            </a:xfrm>
          </p:grpSpPr>
          <p:sp>
            <p:nvSpPr>
              <p:cNvPr id="50219" name="Freeform 178"/>
              <p:cNvSpPr>
                <a:spLocks/>
              </p:cNvSpPr>
              <p:nvPr/>
            </p:nvSpPr>
            <p:spPr bwMode="auto">
              <a:xfrm flipV="1">
                <a:off x="6520" y="2328"/>
                <a:ext cx="595" cy="285"/>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ea typeface="楷体_GB2312" pitchFamily="49" charset="-122"/>
                </a:endParaRPr>
              </a:p>
            </p:txBody>
          </p:sp>
          <p:sp>
            <p:nvSpPr>
              <p:cNvPr id="50220" name="Line 179"/>
              <p:cNvSpPr>
                <a:spLocks noChangeShapeType="1"/>
              </p:cNvSpPr>
              <p:nvPr/>
            </p:nvSpPr>
            <p:spPr bwMode="auto">
              <a:xfrm>
                <a:off x="6366" y="2610"/>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1" name="Line 180"/>
              <p:cNvSpPr>
                <a:spLocks noChangeShapeType="1"/>
              </p:cNvSpPr>
              <p:nvPr/>
            </p:nvSpPr>
            <p:spPr bwMode="auto">
              <a:xfrm>
                <a:off x="7120" y="2614"/>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2" name="Line 184"/>
              <p:cNvSpPr>
                <a:spLocks noChangeShapeType="1"/>
              </p:cNvSpPr>
              <p:nvPr/>
            </p:nvSpPr>
            <p:spPr bwMode="auto">
              <a:xfrm>
                <a:off x="6426" y="2478"/>
                <a:ext cx="0"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3" name="Line 187"/>
              <p:cNvSpPr>
                <a:spLocks noChangeShapeType="1"/>
              </p:cNvSpPr>
              <p:nvPr/>
            </p:nvSpPr>
            <p:spPr bwMode="auto">
              <a:xfrm>
                <a:off x="7198" y="2476"/>
                <a:ext cx="0"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218" name="Text Box 203"/>
            <p:cNvSpPr txBox="1">
              <a:spLocks noChangeArrowheads="1"/>
            </p:cNvSpPr>
            <p:nvPr/>
          </p:nvSpPr>
          <p:spPr bwMode="auto">
            <a:xfrm>
              <a:off x="4755" y="2148"/>
              <a:ext cx="2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Ⅲ</a:t>
              </a:r>
            </a:p>
          </p:txBody>
        </p:sp>
      </p:grpSp>
      <p:grpSp>
        <p:nvGrpSpPr>
          <p:cNvPr id="10" name="Group 212"/>
          <p:cNvGrpSpPr>
            <a:grpSpLocks/>
          </p:cNvGrpSpPr>
          <p:nvPr/>
        </p:nvGrpSpPr>
        <p:grpSpPr bwMode="auto">
          <a:xfrm>
            <a:off x="4857750" y="850900"/>
            <a:ext cx="2544763" cy="2771775"/>
            <a:chOff x="3540" y="492"/>
            <a:chExt cx="1603" cy="1746"/>
          </a:xfrm>
        </p:grpSpPr>
        <p:sp>
          <p:nvSpPr>
            <p:cNvPr id="50199" name="Freeform 137"/>
            <p:cNvSpPr>
              <a:spLocks/>
            </p:cNvSpPr>
            <p:nvPr/>
          </p:nvSpPr>
          <p:spPr bwMode="auto">
            <a:xfrm flipV="1">
              <a:off x="3546" y="782"/>
              <a:ext cx="1597" cy="537"/>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57150">
              <a:solidFill>
                <a:srgbClr val="000000"/>
              </a:solidFill>
              <a:round/>
              <a:headEnd/>
              <a:tailEnd type="oval" w="med" len="med"/>
            </a:ln>
            <a:extLst>
              <a:ext uri="{909E8E84-426E-40DD-AFC4-6F175D3DCCD1}">
                <a14:hiddenFill xmlns:a14="http://schemas.microsoft.com/office/drawing/2010/main">
                  <a:solidFill>
                    <a:srgbClr val="FFFFFF"/>
                  </a:solidFill>
                </a14:hiddenFill>
              </a:ext>
            </a:extLst>
          </p:spPr>
          <p:txBody>
            <a:bodyPr rot="10800000"/>
            <a:lstStyle/>
            <a:p>
              <a:endParaRPr lang="zh-CN" altLang="en-US">
                <a:ea typeface="楷体_GB2312" pitchFamily="49" charset="-122"/>
              </a:endParaRPr>
            </a:p>
          </p:txBody>
        </p:sp>
        <p:sp>
          <p:nvSpPr>
            <p:cNvPr id="50200" name="Freeform 143"/>
            <p:cNvSpPr>
              <a:spLocks/>
            </p:cNvSpPr>
            <p:nvPr/>
          </p:nvSpPr>
          <p:spPr bwMode="auto">
            <a:xfrm>
              <a:off x="4287" y="1708"/>
              <a:ext cx="88" cy="134"/>
            </a:xfrm>
            <a:custGeom>
              <a:avLst/>
              <a:gdLst>
                <a:gd name="T0" fmla="*/ 88 w 88"/>
                <a:gd name="T1" fmla="*/ 0 h 134"/>
                <a:gd name="T2" fmla="*/ 45 w 88"/>
                <a:gd name="T3" fmla="*/ 134 h 134"/>
                <a:gd name="T4" fmla="*/ 0 w 88"/>
                <a:gd name="T5" fmla="*/ 0 h 134"/>
                <a:gd name="T6" fmla="*/ 88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0"/>
                  </a:moveTo>
                  <a:lnTo>
                    <a:pt x="45" y="134"/>
                  </a:lnTo>
                  <a:lnTo>
                    <a:pt x="0" y="0"/>
                  </a:lnTo>
                  <a:lnTo>
                    <a:pt x="88"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50201" name="Freeform 149"/>
            <p:cNvSpPr>
              <a:spLocks/>
            </p:cNvSpPr>
            <p:nvPr/>
          </p:nvSpPr>
          <p:spPr bwMode="auto">
            <a:xfrm>
              <a:off x="3858" y="1701"/>
              <a:ext cx="126" cy="124"/>
            </a:xfrm>
            <a:custGeom>
              <a:avLst/>
              <a:gdLst>
                <a:gd name="T0" fmla="*/ 64 w 126"/>
                <a:gd name="T1" fmla="*/ 124 h 124"/>
                <a:gd name="T2" fmla="*/ 0 w 126"/>
                <a:gd name="T3" fmla="*/ 0 h 124"/>
                <a:gd name="T4" fmla="*/ 126 w 126"/>
                <a:gd name="T5" fmla="*/ 62 h 124"/>
                <a:gd name="T6" fmla="*/ 64 w 126"/>
                <a:gd name="T7" fmla="*/ 124 h 124"/>
                <a:gd name="T8" fmla="*/ 0 60000 65536"/>
                <a:gd name="T9" fmla="*/ 0 60000 65536"/>
                <a:gd name="T10" fmla="*/ 0 60000 65536"/>
                <a:gd name="T11" fmla="*/ 0 60000 65536"/>
                <a:gd name="T12" fmla="*/ 0 w 126"/>
                <a:gd name="T13" fmla="*/ 0 h 124"/>
                <a:gd name="T14" fmla="*/ 126 w 126"/>
                <a:gd name="T15" fmla="*/ 124 h 124"/>
              </a:gdLst>
              <a:ahLst/>
              <a:cxnLst>
                <a:cxn ang="T8">
                  <a:pos x="T0" y="T1"/>
                </a:cxn>
                <a:cxn ang="T9">
                  <a:pos x="T2" y="T3"/>
                </a:cxn>
                <a:cxn ang="T10">
                  <a:pos x="T4" y="T5"/>
                </a:cxn>
                <a:cxn ang="T11">
                  <a:pos x="T6" y="T7"/>
                </a:cxn>
              </a:cxnLst>
              <a:rect l="T12" t="T13" r="T14" b="T15"/>
              <a:pathLst>
                <a:path w="126" h="124">
                  <a:moveTo>
                    <a:pt x="64" y="124"/>
                  </a:moveTo>
                  <a:lnTo>
                    <a:pt x="0" y="0"/>
                  </a:lnTo>
                  <a:lnTo>
                    <a:pt x="126" y="62"/>
                  </a:lnTo>
                  <a:lnTo>
                    <a:pt x="64"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50202" name="Line 160"/>
            <p:cNvSpPr>
              <a:spLocks noChangeShapeType="1"/>
            </p:cNvSpPr>
            <p:nvPr/>
          </p:nvSpPr>
          <p:spPr bwMode="auto">
            <a:xfrm>
              <a:off x="3552" y="1330"/>
              <a:ext cx="1587" cy="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0203" name="Line 162"/>
            <p:cNvSpPr>
              <a:spLocks noChangeShapeType="1"/>
            </p:cNvSpPr>
            <p:nvPr/>
          </p:nvSpPr>
          <p:spPr bwMode="auto">
            <a:xfrm>
              <a:off x="4332" y="1330"/>
              <a:ext cx="0" cy="907"/>
            </a:xfrm>
            <a:prstGeom prst="line">
              <a:avLst/>
            </a:prstGeom>
            <a:noFill/>
            <a:ln w="571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Line 163"/>
            <p:cNvSpPr>
              <a:spLocks noChangeShapeType="1"/>
            </p:cNvSpPr>
            <p:nvPr/>
          </p:nvSpPr>
          <p:spPr bwMode="auto">
            <a:xfrm>
              <a:off x="3540" y="1326"/>
              <a:ext cx="792"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5" name="Line 165"/>
            <p:cNvSpPr>
              <a:spLocks noChangeShapeType="1"/>
            </p:cNvSpPr>
            <p:nvPr/>
          </p:nvSpPr>
          <p:spPr bwMode="auto">
            <a:xfrm flipV="1">
              <a:off x="4332" y="1332"/>
              <a:ext cx="810" cy="90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6" name="Freeform 170"/>
            <p:cNvSpPr>
              <a:spLocks/>
            </p:cNvSpPr>
            <p:nvPr/>
          </p:nvSpPr>
          <p:spPr bwMode="auto">
            <a:xfrm>
              <a:off x="4666" y="1727"/>
              <a:ext cx="126" cy="126"/>
            </a:xfrm>
            <a:custGeom>
              <a:avLst/>
              <a:gdLst>
                <a:gd name="T0" fmla="*/ 126 w 126"/>
                <a:gd name="T1" fmla="*/ 64 h 126"/>
                <a:gd name="T2" fmla="*/ 0 w 126"/>
                <a:gd name="T3" fmla="*/ 126 h 126"/>
                <a:gd name="T4" fmla="*/ 64 w 126"/>
                <a:gd name="T5" fmla="*/ 0 h 126"/>
                <a:gd name="T6" fmla="*/ 126 w 126"/>
                <a:gd name="T7" fmla="*/ 64 h 126"/>
                <a:gd name="T8" fmla="*/ 0 60000 65536"/>
                <a:gd name="T9" fmla="*/ 0 60000 65536"/>
                <a:gd name="T10" fmla="*/ 0 60000 65536"/>
                <a:gd name="T11" fmla="*/ 0 60000 65536"/>
                <a:gd name="T12" fmla="*/ 0 w 126"/>
                <a:gd name="T13" fmla="*/ 0 h 126"/>
                <a:gd name="T14" fmla="*/ 126 w 126"/>
                <a:gd name="T15" fmla="*/ 126 h 126"/>
              </a:gdLst>
              <a:ahLst/>
              <a:cxnLst>
                <a:cxn ang="T8">
                  <a:pos x="T0" y="T1"/>
                </a:cxn>
                <a:cxn ang="T9">
                  <a:pos x="T2" y="T3"/>
                </a:cxn>
                <a:cxn ang="T10">
                  <a:pos x="T4" y="T5"/>
                </a:cxn>
                <a:cxn ang="T11">
                  <a:pos x="T6" y="T7"/>
                </a:cxn>
              </a:cxnLst>
              <a:rect l="T12" t="T13" r="T14" b="T15"/>
              <a:pathLst>
                <a:path w="126" h="126">
                  <a:moveTo>
                    <a:pt x="126" y="64"/>
                  </a:moveTo>
                  <a:lnTo>
                    <a:pt x="0" y="126"/>
                  </a:lnTo>
                  <a:lnTo>
                    <a:pt x="64" y="0"/>
                  </a:lnTo>
                  <a:lnTo>
                    <a:pt x="126" y="6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50207" name="Line 172"/>
            <p:cNvSpPr>
              <a:spLocks noChangeShapeType="1"/>
            </p:cNvSpPr>
            <p:nvPr/>
          </p:nvSpPr>
          <p:spPr bwMode="auto">
            <a:xfrm flipH="1">
              <a:off x="3936" y="1326"/>
              <a:ext cx="7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8" name="Line 173"/>
            <p:cNvSpPr>
              <a:spLocks noChangeShapeType="1"/>
            </p:cNvSpPr>
            <p:nvPr/>
          </p:nvSpPr>
          <p:spPr bwMode="auto">
            <a:xfrm flipH="1">
              <a:off x="4696" y="1330"/>
              <a:ext cx="7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9" name="Line 174"/>
            <p:cNvSpPr>
              <a:spLocks noChangeShapeType="1"/>
            </p:cNvSpPr>
            <p:nvPr/>
          </p:nvSpPr>
          <p:spPr bwMode="auto">
            <a:xfrm flipH="1">
              <a:off x="4294" y="778"/>
              <a:ext cx="7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0" name="Line 176"/>
            <p:cNvSpPr>
              <a:spLocks noChangeShapeType="1"/>
            </p:cNvSpPr>
            <p:nvPr/>
          </p:nvSpPr>
          <p:spPr bwMode="auto">
            <a:xfrm>
              <a:off x="3552" y="1320"/>
              <a:ext cx="774" cy="0"/>
            </a:xfrm>
            <a:prstGeom prst="line">
              <a:avLst/>
            </a:prstGeom>
            <a:noFill/>
            <a:ln w="57150">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1" name="Text Box 190"/>
            <p:cNvSpPr txBox="1">
              <a:spLocks noChangeArrowheads="1"/>
            </p:cNvSpPr>
            <p:nvPr/>
          </p:nvSpPr>
          <p:spPr bwMode="auto">
            <a:xfrm>
              <a:off x="4281" y="492"/>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1</a:t>
              </a:r>
              <a:endParaRPr lang="en-US" altLang="zh-CN" sz="1800" b="1">
                <a:ea typeface="楷体_GB2312" pitchFamily="49" charset="-122"/>
              </a:endParaRPr>
            </a:p>
          </p:txBody>
        </p:sp>
        <p:sp>
          <p:nvSpPr>
            <p:cNvPr id="50212" name="Text Box 207"/>
            <p:cNvSpPr txBox="1">
              <a:spLocks noChangeArrowheads="1"/>
            </p:cNvSpPr>
            <p:nvPr/>
          </p:nvSpPr>
          <p:spPr bwMode="auto">
            <a:xfrm>
              <a:off x="3901" y="1054"/>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2</a:t>
              </a:r>
              <a:endParaRPr lang="en-US" altLang="zh-CN" sz="1800" b="1">
                <a:ea typeface="楷体_GB2312" pitchFamily="49" charset="-122"/>
              </a:endParaRPr>
            </a:p>
          </p:txBody>
        </p:sp>
        <p:sp>
          <p:nvSpPr>
            <p:cNvPr id="50213" name="Text Box 208"/>
            <p:cNvSpPr txBox="1">
              <a:spLocks noChangeArrowheads="1"/>
            </p:cNvSpPr>
            <p:nvPr/>
          </p:nvSpPr>
          <p:spPr bwMode="auto">
            <a:xfrm>
              <a:off x="4669" y="1066"/>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3</a:t>
              </a:r>
              <a:endParaRPr lang="en-US" altLang="zh-CN" sz="1800" b="1">
                <a:ea typeface="楷体_GB2312" pitchFamily="49" charset="-122"/>
              </a:endParaRPr>
            </a:p>
          </p:txBody>
        </p:sp>
        <p:sp>
          <p:nvSpPr>
            <p:cNvPr id="50214" name="Text Box 209"/>
            <p:cNvSpPr txBox="1">
              <a:spLocks noChangeArrowheads="1"/>
            </p:cNvSpPr>
            <p:nvPr/>
          </p:nvSpPr>
          <p:spPr bwMode="auto">
            <a:xfrm>
              <a:off x="3829" y="1810"/>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4</a:t>
              </a:r>
              <a:endParaRPr lang="en-US" altLang="zh-CN" sz="1800" b="1">
                <a:ea typeface="楷体_GB2312" pitchFamily="49" charset="-122"/>
              </a:endParaRPr>
            </a:p>
          </p:txBody>
        </p:sp>
        <p:sp>
          <p:nvSpPr>
            <p:cNvPr id="50215" name="Text Box 210"/>
            <p:cNvSpPr txBox="1">
              <a:spLocks noChangeArrowheads="1"/>
            </p:cNvSpPr>
            <p:nvPr/>
          </p:nvSpPr>
          <p:spPr bwMode="auto">
            <a:xfrm>
              <a:off x="4099" y="1636"/>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5</a:t>
              </a:r>
              <a:endParaRPr lang="en-US" altLang="zh-CN" sz="1800" b="1">
                <a:ea typeface="楷体_GB2312" pitchFamily="49" charset="-122"/>
              </a:endParaRPr>
            </a:p>
          </p:txBody>
        </p:sp>
        <p:sp>
          <p:nvSpPr>
            <p:cNvPr id="50216" name="Text Box 211"/>
            <p:cNvSpPr txBox="1">
              <a:spLocks noChangeArrowheads="1"/>
            </p:cNvSpPr>
            <p:nvPr/>
          </p:nvSpPr>
          <p:spPr bwMode="auto">
            <a:xfrm>
              <a:off x="4525" y="1630"/>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6</a:t>
              </a:r>
              <a:endParaRPr lang="en-US" altLang="zh-CN" sz="1800" b="1">
                <a:ea typeface="楷体_GB2312" pitchFamily="49" charset="-122"/>
              </a:endParaRPr>
            </a:p>
          </p:txBody>
        </p:sp>
      </p:grpSp>
      <p:sp>
        <p:nvSpPr>
          <p:cNvPr id="71894" name="Text Box 214"/>
          <p:cNvSpPr txBox="1">
            <a:spLocks noChangeArrowheads="1"/>
          </p:cNvSpPr>
          <p:nvPr/>
        </p:nvSpPr>
        <p:spPr bwMode="auto">
          <a:xfrm>
            <a:off x="7534275" y="3925888"/>
            <a:ext cx="154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{4</a:t>
            </a:r>
            <a:r>
              <a:rPr lang="zh-CN" altLang="en-US">
                <a:ea typeface="楷体_GB2312" pitchFamily="49" charset="-122"/>
              </a:rPr>
              <a:t>，</a:t>
            </a:r>
            <a:r>
              <a:rPr lang="en-US" altLang="zh-CN">
                <a:solidFill>
                  <a:srgbClr val="0000FF"/>
                </a:solidFill>
                <a:ea typeface="楷体_GB2312" pitchFamily="49" charset="-122"/>
              </a:rPr>
              <a:t>5</a:t>
            </a:r>
            <a:r>
              <a:rPr lang="zh-CN" altLang="en-US">
                <a:ea typeface="楷体_GB2312" pitchFamily="49" charset="-122"/>
              </a:rPr>
              <a:t>，</a:t>
            </a:r>
            <a:r>
              <a:rPr lang="en-US" altLang="zh-CN">
                <a:ea typeface="楷体_GB2312" pitchFamily="49" charset="-122"/>
              </a:rPr>
              <a:t>6}</a:t>
            </a:r>
          </a:p>
        </p:txBody>
      </p:sp>
      <p:sp>
        <p:nvSpPr>
          <p:cNvPr id="71895" name="Text Box 215"/>
          <p:cNvSpPr txBox="1">
            <a:spLocks noChangeArrowheads="1"/>
          </p:cNvSpPr>
          <p:nvPr/>
        </p:nvSpPr>
        <p:spPr bwMode="auto">
          <a:xfrm>
            <a:off x="5584825" y="3930650"/>
            <a:ext cx="215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a:t>
            </a:r>
            <a:r>
              <a:rPr lang="en-US" altLang="zh-CN">
                <a:solidFill>
                  <a:srgbClr val="0000FF"/>
                </a:solidFill>
                <a:ea typeface="楷体_GB2312" pitchFamily="49" charset="-122"/>
              </a:rPr>
              <a:t>2</a:t>
            </a:r>
            <a:r>
              <a:rPr lang="zh-CN" altLang="en-US">
                <a:ea typeface="楷体_GB2312" pitchFamily="49" charset="-122"/>
              </a:rPr>
              <a:t>，</a:t>
            </a:r>
            <a:r>
              <a:rPr lang="en-US" altLang="zh-CN">
                <a:ea typeface="楷体_GB2312" pitchFamily="49" charset="-122"/>
              </a:rPr>
              <a:t>3</a:t>
            </a:r>
            <a:r>
              <a:rPr lang="zh-CN" altLang="en-US">
                <a:ea typeface="楷体_GB2312" pitchFamily="49" charset="-122"/>
              </a:rPr>
              <a:t>， </a:t>
            </a:r>
            <a:r>
              <a:rPr lang="en-US" altLang="zh-CN">
                <a:ea typeface="楷体_GB2312" pitchFamily="49" charset="-122"/>
              </a:rPr>
              <a:t>4</a:t>
            </a:r>
            <a:r>
              <a:rPr lang="zh-CN" altLang="en-US">
                <a:ea typeface="楷体_GB2312" pitchFamily="49" charset="-122"/>
              </a:rPr>
              <a:t>， </a:t>
            </a:r>
            <a:r>
              <a:rPr lang="en-US" altLang="zh-CN">
                <a:ea typeface="楷体_GB2312" pitchFamily="49" charset="-122"/>
              </a:rPr>
              <a:t>6}</a:t>
            </a:r>
          </a:p>
        </p:txBody>
      </p:sp>
      <p:sp>
        <p:nvSpPr>
          <p:cNvPr id="71896" name="Text Box 216"/>
          <p:cNvSpPr txBox="1">
            <a:spLocks noChangeArrowheads="1"/>
          </p:cNvSpPr>
          <p:nvPr/>
        </p:nvSpPr>
        <p:spPr bwMode="auto">
          <a:xfrm>
            <a:off x="4238625" y="3935413"/>
            <a:ext cx="154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a:t>
            </a:r>
            <a:r>
              <a:rPr lang="en-US" altLang="zh-CN">
                <a:solidFill>
                  <a:srgbClr val="0000FF"/>
                </a:solidFill>
                <a:ea typeface="楷体_GB2312" pitchFamily="49" charset="-122"/>
              </a:rPr>
              <a:t>1</a:t>
            </a:r>
            <a:r>
              <a:rPr lang="zh-CN" altLang="en-US">
                <a:ea typeface="楷体_GB2312" pitchFamily="49" charset="-122"/>
              </a:rPr>
              <a:t>，</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6}</a:t>
            </a:r>
          </a:p>
        </p:txBody>
      </p:sp>
      <p:sp>
        <p:nvSpPr>
          <p:cNvPr id="71897" name="Text Box 217"/>
          <p:cNvSpPr txBox="1">
            <a:spLocks noChangeArrowheads="1"/>
          </p:cNvSpPr>
          <p:nvPr/>
        </p:nvSpPr>
        <p:spPr bwMode="auto">
          <a:xfrm>
            <a:off x="234950" y="3968750"/>
            <a:ext cx="97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解 ：</a:t>
            </a:r>
          </a:p>
        </p:txBody>
      </p:sp>
      <p:sp>
        <p:nvSpPr>
          <p:cNvPr id="71898" name="Text Box 218"/>
          <p:cNvSpPr txBox="1">
            <a:spLocks noChangeArrowheads="1"/>
          </p:cNvSpPr>
          <p:nvPr/>
        </p:nvSpPr>
        <p:spPr bwMode="auto">
          <a:xfrm>
            <a:off x="1076325" y="5708650"/>
            <a:ext cx="476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-(1+1)</a:t>
            </a:r>
            <a:r>
              <a:rPr lang="en-US" altLang="zh-CN" b="1" i="1">
                <a:ea typeface="楷体_GB2312" pitchFamily="49" charset="-122"/>
              </a:rPr>
              <a:t>U</a:t>
            </a:r>
            <a:r>
              <a:rPr lang="en-US" altLang="zh-CN" b="1" baseline="-25000">
                <a:ea typeface="楷体_GB2312" pitchFamily="49" charset="-122"/>
              </a:rPr>
              <a:t>t1</a:t>
            </a:r>
            <a:r>
              <a:rPr lang="en-US" altLang="zh-CN">
                <a:ea typeface="楷体_GB2312" pitchFamily="49" charset="-122"/>
              </a:rPr>
              <a:t>+(1/2+1+1)</a:t>
            </a:r>
            <a:r>
              <a:rPr lang="en-US" altLang="zh-CN" b="1" i="1">
                <a:ea typeface="楷体_GB2312" pitchFamily="49" charset="-122"/>
              </a:rPr>
              <a:t>U</a:t>
            </a:r>
            <a:r>
              <a:rPr lang="en-US" altLang="zh-CN" b="1" baseline="-25000">
                <a:ea typeface="楷体_GB2312" pitchFamily="49" charset="-122"/>
              </a:rPr>
              <a:t>t2</a:t>
            </a:r>
            <a:r>
              <a:rPr lang="en-US" altLang="zh-CN">
                <a:ea typeface="楷体_GB2312" pitchFamily="49" charset="-122"/>
              </a:rPr>
              <a:t> -</a:t>
            </a:r>
            <a:r>
              <a:rPr lang="en-US" altLang="zh-CN" b="1" i="1">
                <a:ea typeface="楷体_GB2312" pitchFamily="49" charset="-122"/>
              </a:rPr>
              <a:t>U</a:t>
            </a:r>
            <a:r>
              <a:rPr lang="en-US" altLang="zh-CN" b="1" baseline="-25000">
                <a:ea typeface="楷体_GB2312" pitchFamily="49" charset="-122"/>
              </a:rPr>
              <a:t>t3</a:t>
            </a:r>
            <a:r>
              <a:rPr lang="en-US" altLang="zh-CN" b="1">
                <a:ea typeface="楷体_GB2312" pitchFamily="49" charset="-122"/>
              </a:rPr>
              <a:t>=-11</a:t>
            </a:r>
          </a:p>
        </p:txBody>
      </p:sp>
      <p:sp>
        <p:nvSpPr>
          <p:cNvPr id="71900" name="Text Box 220"/>
          <p:cNvSpPr txBox="1">
            <a:spLocks noChangeArrowheads="1"/>
          </p:cNvSpPr>
          <p:nvPr/>
        </p:nvSpPr>
        <p:spPr bwMode="auto">
          <a:xfrm>
            <a:off x="1089025" y="6178550"/>
            <a:ext cx="463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baseline="-25000">
                <a:ea typeface="楷体_GB2312" pitchFamily="49" charset="-122"/>
              </a:rPr>
              <a:t>t1</a:t>
            </a:r>
            <a:r>
              <a:rPr lang="en-US" altLang="zh-CN">
                <a:ea typeface="楷体_GB2312" pitchFamily="49" charset="-122"/>
              </a:rPr>
              <a:t>-</a:t>
            </a:r>
            <a:r>
              <a:rPr lang="en-US" altLang="zh-CN" b="1" i="1">
                <a:ea typeface="楷体_GB2312" pitchFamily="49" charset="-122"/>
              </a:rPr>
              <a:t>U</a:t>
            </a:r>
            <a:r>
              <a:rPr lang="en-US" altLang="zh-CN" b="1" baseline="-25000">
                <a:ea typeface="楷体_GB2312" pitchFamily="49" charset="-122"/>
              </a:rPr>
              <a:t>t2</a:t>
            </a:r>
            <a:r>
              <a:rPr lang="en-US" altLang="zh-CN">
                <a:ea typeface="楷体_GB2312" pitchFamily="49" charset="-122"/>
              </a:rPr>
              <a:t>+(1/0.5+1)</a:t>
            </a:r>
            <a:r>
              <a:rPr lang="en-US" altLang="zh-CN" b="1" i="1">
                <a:ea typeface="楷体_GB2312" pitchFamily="49" charset="-122"/>
              </a:rPr>
              <a:t>U</a:t>
            </a:r>
            <a:r>
              <a:rPr lang="en-US" altLang="zh-CN" b="1" baseline="-25000">
                <a:ea typeface="楷体_GB2312" pitchFamily="49" charset="-122"/>
              </a:rPr>
              <a:t>t3</a:t>
            </a:r>
            <a:r>
              <a:rPr lang="en-US" altLang="zh-CN" b="1">
                <a:ea typeface="楷体_GB2312" pitchFamily="49" charset="-122"/>
              </a:rPr>
              <a:t>=11</a:t>
            </a:r>
          </a:p>
        </p:txBody>
      </p:sp>
      <p:sp>
        <p:nvSpPr>
          <p:cNvPr id="71901" name="Text Box 221"/>
          <p:cNvSpPr txBox="1">
            <a:spLocks noChangeArrowheads="1"/>
          </p:cNvSpPr>
          <p:nvPr/>
        </p:nvSpPr>
        <p:spPr bwMode="auto">
          <a:xfrm>
            <a:off x="6289675" y="5314950"/>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baseline="-25000">
                <a:ea typeface="楷体_GB2312" pitchFamily="49" charset="-122"/>
              </a:rPr>
              <a:t>t1</a:t>
            </a:r>
            <a:r>
              <a:rPr lang="en-US" altLang="zh-CN" b="1">
                <a:ea typeface="楷体_GB2312" pitchFamily="49" charset="-122"/>
              </a:rPr>
              <a:t>=20</a:t>
            </a:r>
          </a:p>
        </p:txBody>
      </p:sp>
      <p:sp>
        <p:nvSpPr>
          <p:cNvPr id="71902" name="AutoShape 222"/>
          <p:cNvSpPr>
            <a:spLocks/>
          </p:cNvSpPr>
          <p:nvPr/>
        </p:nvSpPr>
        <p:spPr bwMode="auto">
          <a:xfrm>
            <a:off x="6100763" y="5470525"/>
            <a:ext cx="220662" cy="1136650"/>
          </a:xfrm>
          <a:prstGeom prst="leftBrace">
            <a:avLst>
              <a:gd name="adj1" fmla="val 4292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71903" name="Text Box 223"/>
          <p:cNvSpPr txBox="1">
            <a:spLocks noChangeArrowheads="1"/>
          </p:cNvSpPr>
          <p:nvPr/>
        </p:nvSpPr>
        <p:spPr bwMode="auto">
          <a:xfrm>
            <a:off x="6270625" y="5759450"/>
            <a:ext cx="189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baseline="-25000">
                <a:ea typeface="楷体_GB2312" pitchFamily="49" charset="-122"/>
              </a:rPr>
              <a:t>t2</a:t>
            </a:r>
            <a:r>
              <a:rPr lang="en-US" altLang="zh-CN">
                <a:ea typeface="楷体_GB2312" pitchFamily="49" charset="-122"/>
              </a:rPr>
              <a:t> </a:t>
            </a:r>
            <a:r>
              <a:rPr lang="en-US" altLang="zh-CN" b="1">
                <a:ea typeface="楷体_GB2312" pitchFamily="49" charset="-122"/>
              </a:rPr>
              <a:t>=12</a:t>
            </a:r>
          </a:p>
        </p:txBody>
      </p:sp>
      <p:sp>
        <p:nvSpPr>
          <p:cNvPr id="71904" name="Text Box 224"/>
          <p:cNvSpPr txBox="1">
            <a:spLocks noChangeArrowheads="1"/>
          </p:cNvSpPr>
          <p:nvPr/>
        </p:nvSpPr>
        <p:spPr bwMode="auto">
          <a:xfrm>
            <a:off x="6315075" y="6229350"/>
            <a:ext cx="159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baseline="-25000">
                <a:ea typeface="楷体_GB2312" pitchFamily="49" charset="-122"/>
              </a:rPr>
              <a:t>t3</a:t>
            </a:r>
            <a:r>
              <a:rPr lang="en-US" altLang="zh-CN" b="1">
                <a:ea typeface="楷体_GB2312" pitchFamily="49" charset="-122"/>
              </a:rPr>
              <a:t>=1</a:t>
            </a:r>
          </a:p>
        </p:txBody>
      </p:sp>
      <p:sp>
        <p:nvSpPr>
          <p:cNvPr id="71905" name="Text Box 225"/>
          <p:cNvSpPr txBox="1">
            <a:spLocks noChangeArrowheads="1"/>
          </p:cNvSpPr>
          <p:nvPr/>
        </p:nvSpPr>
        <p:spPr bwMode="auto">
          <a:xfrm>
            <a:off x="819150" y="4387850"/>
            <a:ext cx="673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设割集电压分别为</a:t>
            </a:r>
            <a:r>
              <a:rPr lang="en-US" altLang="zh-CN" b="1" i="1">
                <a:ea typeface="楷体_GB2312" pitchFamily="49" charset="-122"/>
              </a:rPr>
              <a:t>U</a:t>
            </a:r>
            <a:r>
              <a:rPr lang="en-US" altLang="zh-CN" b="1" baseline="-25000">
                <a:ea typeface="楷体_GB2312" pitchFamily="49" charset="-122"/>
              </a:rPr>
              <a:t>t1</a:t>
            </a:r>
            <a:r>
              <a:rPr lang="zh-CN" altLang="el-GR" b="1">
                <a:ea typeface="楷体_GB2312" pitchFamily="49" charset="-122"/>
              </a:rPr>
              <a:t>、</a:t>
            </a:r>
            <a:r>
              <a:rPr lang="en-US" altLang="zh-CN" b="1" i="1">
                <a:ea typeface="楷体_GB2312" pitchFamily="49" charset="-122"/>
              </a:rPr>
              <a:t>U</a:t>
            </a:r>
            <a:r>
              <a:rPr lang="en-US" altLang="zh-CN" b="1" baseline="-25000">
                <a:ea typeface="楷体_GB2312" pitchFamily="49" charset="-122"/>
              </a:rPr>
              <a:t>t2</a:t>
            </a:r>
            <a:r>
              <a:rPr lang="zh-CN" altLang="el-GR" b="1">
                <a:ea typeface="楷体_GB2312" pitchFamily="49" charset="-122"/>
              </a:rPr>
              <a:t>、</a:t>
            </a:r>
            <a:r>
              <a:rPr lang="en-US" altLang="zh-CN" b="1" i="1">
                <a:ea typeface="楷体_GB2312" pitchFamily="49" charset="-122"/>
              </a:rPr>
              <a:t>U</a:t>
            </a:r>
            <a:r>
              <a:rPr lang="en-US" altLang="zh-CN" b="1" baseline="-25000">
                <a:ea typeface="楷体_GB2312" pitchFamily="49" charset="-122"/>
              </a:rPr>
              <a:t>t3</a:t>
            </a:r>
            <a:r>
              <a:rPr lang="en-US" altLang="zh-CN" b="1">
                <a:ea typeface="楷体_GB2312" pitchFamily="49" charset="-122"/>
              </a:rPr>
              <a:t> </a:t>
            </a:r>
            <a:r>
              <a:rPr lang="zh-CN" altLang="en-US" b="1">
                <a:ea typeface="楷体_GB2312" pitchFamily="49" charset="-122"/>
              </a:rPr>
              <a:t>。 </a:t>
            </a:r>
            <a:endParaRPr lang="zh-CN" altLang="el-GR" b="1">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18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17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1896">
                                            <p:txEl>
                                              <p:pRg st="0" end="0"/>
                                            </p:txEl>
                                          </p:spTgt>
                                        </p:tgtEl>
                                        <p:attrNameLst>
                                          <p:attrName>style.visibility</p:attrName>
                                        </p:attrNameLst>
                                      </p:cBhvr>
                                      <p:to>
                                        <p:strVal val="visible"/>
                                      </p:to>
                                    </p:set>
                                    <p:animEffect transition="in" filter="wipe(left)">
                                      <p:cBhvr>
                                        <p:cTn id="25" dur="500"/>
                                        <p:tgtEl>
                                          <p:spTgt spid="7189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1895">
                                            <p:txEl>
                                              <p:pRg st="0" end="0"/>
                                            </p:txEl>
                                          </p:spTgt>
                                        </p:tgtEl>
                                        <p:attrNameLst>
                                          <p:attrName>style.visibility</p:attrName>
                                        </p:attrNameLst>
                                      </p:cBhvr>
                                      <p:to>
                                        <p:strVal val="visible"/>
                                      </p:to>
                                    </p:set>
                                    <p:animEffect transition="in" filter="wipe(left)">
                                      <p:cBhvr>
                                        <p:cTn id="35" dur="500"/>
                                        <p:tgtEl>
                                          <p:spTgt spid="71895">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1894">
                                            <p:txEl>
                                              <p:pRg st="0" end="0"/>
                                            </p:txEl>
                                          </p:spTgt>
                                        </p:tgtEl>
                                        <p:attrNameLst>
                                          <p:attrName>style.visibility</p:attrName>
                                        </p:attrNameLst>
                                      </p:cBhvr>
                                      <p:to>
                                        <p:strVal val="visible"/>
                                      </p:to>
                                    </p:set>
                                    <p:animEffect transition="in" filter="wipe(left)">
                                      <p:cBhvr>
                                        <p:cTn id="45" dur="500"/>
                                        <p:tgtEl>
                                          <p:spTgt spid="71894">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190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71746"/>
                                        </p:tgtEl>
                                        <p:attrNameLst>
                                          <p:attrName>style.visibility</p:attrName>
                                        </p:attrNameLst>
                                      </p:cBhvr>
                                      <p:to>
                                        <p:strVal val="visible"/>
                                      </p:to>
                                    </p:set>
                                    <p:anim calcmode="lin" valueType="num">
                                      <p:cBhvr additive="base">
                                        <p:cTn id="54" dur="500" fill="hold"/>
                                        <p:tgtEl>
                                          <p:spTgt spid="71746"/>
                                        </p:tgtEl>
                                        <p:attrNameLst>
                                          <p:attrName>ppt_x</p:attrName>
                                        </p:attrNameLst>
                                      </p:cBhvr>
                                      <p:tavLst>
                                        <p:tav tm="0">
                                          <p:val>
                                            <p:strVal val="1+#ppt_w/2"/>
                                          </p:val>
                                        </p:tav>
                                        <p:tav tm="100000">
                                          <p:val>
                                            <p:strVal val="#ppt_x"/>
                                          </p:val>
                                        </p:tav>
                                      </p:tavLst>
                                    </p:anim>
                                    <p:anim calcmode="lin" valueType="num">
                                      <p:cBhvr additive="base">
                                        <p:cTn id="55" dur="500" fill="hold"/>
                                        <p:tgtEl>
                                          <p:spTgt spid="71746"/>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717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71741"/>
                                        </p:tgtEl>
                                        <p:attrNameLst>
                                          <p:attrName>style.visibility</p:attrName>
                                        </p:attrNameLst>
                                      </p:cBhvr>
                                      <p:to>
                                        <p:strVal val="visible"/>
                                      </p:to>
                                    </p:set>
                                    <p:animEffect transition="in" filter="slide(fromBottom)">
                                      <p:cBhvr>
                                        <p:cTn id="63" dur="500"/>
                                        <p:tgtEl>
                                          <p:spTgt spid="7174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71898"/>
                                        </p:tgtEl>
                                        <p:attrNameLst>
                                          <p:attrName>style.visibility</p:attrName>
                                        </p:attrNameLst>
                                      </p:cBhvr>
                                      <p:to>
                                        <p:strVal val="visible"/>
                                      </p:to>
                                    </p:set>
                                    <p:animEffect transition="in" filter="slide(fromBottom)">
                                      <p:cBhvr>
                                        <p:cTn id="68" dur="500"/>
                                        <p:tgtEl>
                                          <p:spTgt spid="7189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71900"/>
                                        </p:tgtEl>
                                        <p:attrNameLst>
                                          <p:attrName>style.visibility</p:attrName>
                                        </p:attrNameLst>
                                      </p:cBhvr>
                                      <p:to>
                                        <p:strVal val="visible"/>
                                      </p:to>
                                    </p:set>
                                    <p:animEffect transition="in" filter="slide(fromBottom)">
                                      <p:cBhvr>
                                        <p:cTn id="73" dur="500"/>
                                        <p:tgtEl>
                                          <p:spTgt spid="71900"/>
                                        </p:tgtEl>
                                      </p:cBhvr>
                                    </p:animEffec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7190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71901"/>
                                        </p:tgtEl>
                                        <p:attrNameLst>
                                          <p:attrName>style.visibility</p:attrName>
                                        </p:attrNameLst>
                                      </p:cBhvr>
                                      <p:to>
                                        <p:strVal val="visible"/>
                                      </p:to>
                                    </p:set>
                                    <p:animEffect transition="in" filter="slide(fromBottom)">
                                      <p:cBhvr>
                                        <p:cTn id="81" dur="500"/>
                                        <p:tgtEl>
                                          <p:spTgt spid="7190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71903"/>
                                        </p:tgtEl>
                                        <p:attrNameLst>
                                          <p:attrName>style.visibility</p:attrName>
                                        </p:attrNameLst>
                                      </p:cBhvr>
                                      <p:to>
                                        <p:strVal val="visible"/>
                                      </p:to>
                                    </p:set>
                                    <p:animEffect transition="in" filter="slide(fromBottom)">
                                      <p:cBhvr>
                                        <p:cTn id="86" dur="500"/>
                                        <p:tgtEl>
                                          <p:spTgt spid="7190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71904"/>
                                        </p:tgtEl>
                                        <p:attrNameLst>
                                          <p:attrName>style.visibility</p:attrName>
                                        </p:attrNameLst>
                                      </p:cBhvr>
                                      <p:to>
                                        <p:strVal val="visible"/>
                                      </p:to>
                                    </p:set>
                                    <p:animEffect transition="in" filter="slide(fromBottom)">
                                      <p:cBhvr>
                                        <p:cTn id="91" dur="500"/>
                                        <p:tgtEl>
                                          <p:spTgt spid="71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1" grpId="0" autoUpdateAnimBg="0"/>
      <p:bldP spid="71743" grpId="0" animBg="1"/>
      <p:bldP spid="71745" grpId="0"/>
      <p:bldP spid="71746" grpId="0" autoUpdateAnimBg="0"/>
      <p:bldP spid="71894" grpId="0" build="p" autoUpdateAnimBg="0"/>
      <p:bldP spid="71895" grpId="0" build="p" autoUpdateAnimBg="0"/>
      <p:bldP spid="71896" grpId="0" build="p" autoUpdateAnimBg="0"/>
      <p:bldP spid="71897" grpId="0"/>
      <p:bldP spid="71898" grpId="0" autoUpdateAnimBg="0"/>
      <p:bldP spid="71900" grpId="0" autoUpdateAnimBg="0"/>
      <p:bldP spid="71901" grpId="0" autoUpdateAnimBg="0"/>
      <p:bldP spid="71902" grpId="0" animBg="1"/>
      <p:bldP spid="71903" grpId="0" autoUpdateAnimBg="0"/>
      <p:bldP spid="71904" grpId="0" autoUpdateAnimBg="0"/>
      <p:bldP spid="7190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80975" y="536575"/>
            <a:ext cx="833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例：如图所示电路，用割集分析法求</a:t>
            </a:r>
            <a:r>
              <a:rPr lang="en-US" altLang="zh-CN" b="1" i="1">
                <a:ea typeface="楷体_GB2312" pitchFamily="49" charset="-122"/>
              </a:rPr>
              <a:t>I</a:t>
            </a:r>
            <a:r>
              <a:rPr lang="en-US" altLang="zh-CN" b="1" baseline="-25000">
                <a:ea typeface="楷体_GB2312" pitchFamily="49" charset="-122"/>
              </a:rPr>
              <a:t>1</a:t>
            </a:r>
            <a:r>
              <a:rPr lang="zh-CN" altLang="el-GR">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zh-CN" altLang="el-GR">
                <a:ea typeface="楷体_GB2312" pitchFamily="49" charset="-122"/>
              </a:rPr>
              <a:t>、</a:t>
            </a:r>
            <a:r>
              <a:rPr lang="en-US" altLang="zh-CN" b="1" i="1">
                <a:ea typeface="楷体_GB2312" pitchFamily="49" charset="-122"/>
              </a:rPr>
              <a:t>I</a:t>
            </a:r>
            <a:r>
              <a:rPr lang="en-US" altLang="zh-CN" b="1" baseline="-25000">
                <a:ea typeface="楷体_GB2312" pitchFamily="49" charset="-122"/>
              </a:rPr>
              <a:t>3</a:t>
            </a:r>
            <a:r>
              <a:rPr lang="zh-CN" altLang="el-GR">
                <a:ea typeface="楷体_GB2312" pitchFamily="49" charset="-122"/>
              </a:rPr>
              <a:t>、</a:t>
            </a:r>
            <a:r>
              <a:rPr lang="en-US" altLang="zh-CN" b="1" i="1">
                <a:ea typeface="楷体_GB2312" pitchFamily="49" charset="-122"/>
              </a:rPr>
              <a:t>I</a:t>
            </a:r>
            <a:r>
              <a:rPr lang="en-US" altLang="zh-CN" b="1" baseline="-25000">
                <a:ea typeface="楷体_GB2312" pitchFamily="49" charset="-122"/>
              </a:rPr>
              <a:t>4</a:t>
            </a:r>
            <a:r>
              <a:rPr lang="en-US" altLang="zh-CN" b="1">
                <a:ea typeface="楷体_GB2312" pitchFamily="49" charset="-122"/>
              </a:rPr>
              <a:t> </a:t>
            </a:r>
            <a:r>
              <a:rPr lang="zh-CN" altLang="en-US" b="1">
                <a:ea typeface="楷体_GB2312" pitchFamily="49" charset="-122"/>
              </a:rPr>
              <a:t>。</a:t>
            </a:r>
          </a:p>
        </p:txBody>
      </p:sp>
      <p:grpSp>
        <p:nvGrpSpPr>
          <p:cNvPr id="51203" name="Group 7"/>
          <p:cNvGrpSpPr>
            <a:grpSpLocks/>
          </p:cNvGrpSpPr>
          <p:nvPr/>
        </p:nvGrpSpPr>
        <p:grpSpPr bwMode="auto">
          <a:xfrm>
            <a:off x="258763" y="760413"/>
            <a:ext cx="3130550" cy="2990850"/>
            <a:chOff x="67" y="335"/>
            <a:chExt cx="1972" cy="1884"/>
          </a:xfrm>
        </p:grpSpPr>
        <p:sp>
          <p:nvSpPr>
            <p:cNvPr id="51257" name="Text Box 8"/>
            <p:cNvSpPr txBox="1">
              <a:spLocks noChangeArrowheads="1"/>
            </p:cNvSpPr>
            <p:nvPr/>
          </p:nvSpPr>
          <p:spPr bwMode="auto">
            <a:xfrm>
              <a:off x="864" y="33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sym typeface="Symbol" pitchFamily="18" charset="2"/>
                </a:rPr>
                <a:t>_</a:t>
              </a:r>
            </a:p>
          </p:txBody>
        </p:sp>
        <p:sp>
          <p:nvSpPr>
            <p:cNvPr id="51258" name="Oval 9"/>
            <p:cNvSpPr>
              <a:spLocks noChangeArrowheads="1"/>
            </p:cNvSpPr>
            <p:nvPr/>
          </p:nvSpPr>
          <p:spPr bwMode="auto">
            <a:xfrm>
              <a:off x="1046" y="608"/>
              <a:ext cx="272" cy="272"/>
            </a:xfrm>
            <a:prstGeom prst="ellipse">
              <a:avLst/>
            </a:prstGeom>
            <a:solidFill>
              <a:srgbClr val="00FFFF"/>
            </a:solidFill>
            <a:ln w="19050" algn="ctr">
              <a:solidFill>
                <a:schemeClr val="tx1"/>
              </a:solidFill>
              <a:round/>
              <a:headEnd/>
              <a:tailEnd/>
            </a:ln>
          </p:spPr>
          <p:txBody>
            <a:bodyPr wrap="none" anchor="ctr"/>
            <a:lstStyle/>
            <a:p>
              <a:endParaRPr lang="zh-CN" altLang="zh-CN" b="1">
                <a:solidFill>
                  <a:srgbClr val="000000"/>
                </a:solidFill>
                <a:ea typeface="楷体_GB2312" pitchFamily="49" charset="-122"/>
              </a:endParaRPr>
            </a:p>
          </p:txBody>
        </p:sp>
        <p:sp>
          <p:nvSpPr>
            <p:cNvPr id="51259" name="Line 10"/>
            <p:cNvSpPr>
              <a:spLocks noChangeShapeType="1"/>
            </p:cNvSpPr>
            <p:nvPr/>
          </p:nvSpPr>
          <p:spPr bwMode="auto">
            <a:xfrm>
              <a:off x="416" y="750"/>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0" name="Line 11"/>
            <p:cNvSpPr>
              <a:spLocks noChangeShapeType="1"/>
            </p:cNvSpPr>
            <p:nvPr/>
          </p:nvSpPr>
          <p:spPr bwMode="auto">
            <a:xfrm>
              <a:off x="1188" y="1312"/>
              <a:ext cx="6" cy="905"/>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261" name="Line 12"/>
            <p:cNvSpPr>
              <a:spLocks noChangeShapeType="1"/>
            </p:cNvSpPr>
            <p:nvPr/>
          </p:nvSpPr>
          <p:spPr bwMode="auto">
            <a:xfrm>
              <a:off x="413" y="1313"/>
              <a:ext cx="1587" cy="1"/>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262" name="Rectangle 13"/>
            <p:cNvSpPr>
              <a:spLocks noChangeArrowheads="1"/>
            </p:cNvSpPr>
            <p:nvPr/>
          </p:nvSpPr>
          <p:spPr bwMode="auto">
            <a:xfrm>
              <a:off x="708" y="126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51263" name="Rectangle 14"/>
            <p:cNvSpPr>
              <a:spLocks noChangeArrowheads="1"/>
            </p:cNvSpPr>
            <p:nvPr/>
          </p:nvSpPr>
          <p:spPr bwMode="auto">
            <a:xfrm>
              <a:off x="1450" y="126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51264" name="Rectangle 15"/>
            <p:cNvSpPr>
              <a:spLocks noChangeArrowheads="1"/>
            </p:cNvSpPr>
            <p:nvPr/>
          </p:nvSpPr>
          <p:spPr bwMode="auto">
            <a:xfrm rot="-5400000">
              <a:off x="1056" y="1721"/>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51265" name="Line 16"/>
            <p:cNvSpPr>
              <a:spLocks noChangeShapeType="1"/>
            </p:cNvSpPr>
            <p:nvPr/>
          </p:nvSpPr>
          <p:spPr bwMode="auto">
            <a:xfrm>
              <a:off x="418" y="746"/>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6" name="Line 17"/>
            <p:cNvSpPr>
              <a:spLocks noChangeShapeType="1"/>
            </p:cNvSpPr>
            <p:nvPr/>
          </p:nvSpPr>
          <p:spPr bwMode="auto">
            <a:xfrm>
              <a:off x="1994" y="750"/>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7" name="Line 18"/>
            <p:cNvSpPr>
              <a:spLocks noChangeShapeType="1"/>
            </p:cNvSpPr>
            <p:nvPr/>
          </p:nvSpPr>
          <p:spPr bwMode="auto">
            <a:xfrm>
              <a:off x="412" y="2216"/>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8" name="Line 19"/>
            <p:cNvSpPr>
              <a:spLocks noChangeShapeType="1"/>
            </p:cNvSpPr>
            <p:nvPr/>
          </p:nvSpPr>
          <p:spPr bwMode="auto">
            <a:xfrm rot="5400000">
              <a:off x="1143" y="1498"/>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9" name="Text Box 20"/>
            <p:cNvSpPr txBox="1">
              <a:spLocks noChangeArrowheads="1"/>
            </p:cNvSpPr>
            <p:nvPr/>
          </p:nvSpPr>
          <p:spPr bwMode="auto">
            <a:xfrm>
              <a:off x="1283" y="42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sym typeface="Symbol" pitchFamily="18" charset="2"/>
                </a:rPr>
                <a:t>+</a:t>
              </a:r>
            </a:p>
          </p:txBody>
        </p:sp>
        <p:sp>
          <p:nvSpPr>
            <p:cNvPr id="51270" name="Text Box 21"/>
            <p:cNvSpPr txBox="1">
              <a:spLocks noChangeArrowheads="1"/>
            </p:cNvSpPr>
            <p:nvPr/>
          </p:nvSpPr>
          <p:spPr bwMode="auto">
            <a:xfrm>
              <a:off x="1017" y="386"/>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20V</a:t>
              </a:r>
            </a:p>
          </p:txBody>
        </p:sp>
        <p:sp>
          <p:nvSpPr>
            <p:cNvPr id="51271" name="Rectangle 22"/>
            <p:cNvSpPr>
              <a:spLocks noChangeArrowheads="1"/>
            </p:cNvSpPr>
            <p:nvPr/>
          </p:nvSpPr>
          <p:spPr bwMode="auto">
            <a:xfrm rot="5400000">
              <a:off x="1858" y="1726"/>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grpSp>
          <p:nvGrpSpPr>
            <p:cNvPr id="51272" name="Group 23"/>
            <p:cNvGrpSpPr>
              <a:grpSpLocks/>
            </p:cNvGrpSpPr>
            <p:nvPr/>
          </p:nvGrpSpPr>
          <p:grpSpPr bwMode="auto">
            <a:xfrm>
              <a:off x="285" y="1493"/>
              <a:ext cx="272" cy="408"/>
              <a:chOff x="1383" y="2432"/>
              <a:chExt cx="272" cy="408"/>
            </a:xfrm>
          </p:grpSpPr>
          <p:sp>
            <p:nvSpPr>
              <p:cNvPr id="51285" name="Line 24"/>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86" name="Oval 25"/>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endParaRPr lang="zh-CN" altLang="zh-CN" b="1">
                  <a:solidFill>
                    <a:srgbClr val="000000"/>
                  </a:solidFill>
                  <a:ea typeface="楷体_GB2312" pitchFamily="49" charset="-122"/>
                </a:endParaRPr>
              </a:p>
            </p:txBody>
          </p:sp>
          <p:sp>
            <p:nvSpPr>
              <p:cNvPr id="51287" name="Line 26"/>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73" name="Text Box 27"/>
            <p:cNvSpPr txBox="1">
              <a:spLocks noChangeArrowheads="1"/>
            </p:cNvSpPr>
            <p:nvPr/>
          </p:nvSpPr>
          <p:spPr bwMode="auto">
            <a:xfrm>
              <a:off x="735" y="1650"/>
              <a:ext cx="4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0.5</a:t>
              </a:r>
              <a:endParaRPr lang="en-US" altLang="zh-CN" sz="1800" b="1">
                <a:solidFill>
                  <a:srgbClr val="000000"/>
                </a:solidFill>
                <a:ea typeface="楷体_GB2312" pitchFamily="49" charset="-122"/>
              </a:endParaRPr>
            </a:p>
          </p:txBody>
        </p:sp>
        <p:sp>
          <p:nvSpPr>
            <p:cNvPr id="51274" name="Line 28"/>
            <p:cNvSpPr>
              <a:spLocks noChangeShapeType="1"/>
            </p:cNvSpPr>
            <p:nvPr/>
          </p:nvSpPr>
          <p:spPr bwMode="auto">
            <a:xfrm rot="10800000">
              <a:off x="522" y="1313"/>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5" name="Line 29"/>
            <p:cNvSpPr>
              <a:spLocks noChangeShapeType="1"/>
            </p:cNvSpPr>
            <p:nvPr/>
          </p:nvSpPr>
          <p:spPr bwMode="auto">
            <a:xfrm rot="10800000">
              <a:off x="1828" y="1314"/>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6" name="Text Box 30"/>
            <p:cNvSpPr txBox="1">
              <a:spLocks noChangeArrowheads="1"/>
            </p:cNvSpPr>
            <p:nvPr/>
          </p:nvSpPr>
          <p:spPr bwMode="auto">
            <a:xfrm>
              <a:off x="455" y="104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sp>
          <p:nvSpPr>
            <p:cNvPr id="51277" name="Text Box 31"/>
            <p:cNvSpPr txBox="1">
              <a:spLocks noChangeArrowheads="1"/>
            </p:cNvSpPr>
            <p:nvPr/>
          </p:nvSpPr>
          <p:spPr bwMode="auto">
            <a:xfrm>
              <a:off x="1743" y="102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51278" name="Text Box 32"/>
            <p:cNvSpPr txBox="1">
              <a:spLocks noChangeArrowheads="1"/>
            </p:cNvSpPr>
            <p:nvPr/>
          </p:nvSpPr>
          <p:spPr bwMode="auto">
            <a:xfrm>
              <a:off x="963" y="138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51279" name="Text Box 33"/>
            <p:cNvSpPr txBox="1">
              <a:spLocks noChangeArrowheads="1"/>
            </p:cNvSpPr>
            <p:nvPr/>
          </p:nvSpPr>
          <p:spPr bwMode="auto">
            <a:xfrm>
              <a:off x="1719" y="1393"/>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51280" name="Line 34"/>
            <p:cNvSpPr>
              <a:spLocks noChangeShapeType="1"/>
            </p:cNvSpPr>
            <p:nvPr/>
          </p:nvSpPr>
          <p:spPr bwMode="auto">
            <a:xfrm rot="5400000">
              <a:off x="1945" y="150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1" name="Text Box 35"/>
            <p:cNvSpPr txBox="1">
              <a:spLocks noChangeArrowheads="1"/>
            </p:cNvSpPr>
            <p:nvPr/>
          </p:nvSpPr>
          <p:spPr bwMode="auto">
            <a:xfrm>
              <a:off x="685" y="1012"/>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2</a:t>
              </a:r>
              <a:endParaRPr lang="en-US" altLang="zh-CN" sz="1800" b="1">
                <a:solidFill>
                  <a:srgbClr val="000000"/>
                </a:solidFill>
                <a:ea typeface="楷体_GB2312" pitchFamily="49" charset="-122"/>
              </a:endParaRPr>
            </a:p>
          </p:txBody>
        </p:sp>
        <p:sp>
          <p:nvSpPr>
            <p:cNvPr id="51282" name="Text Box 36"/>
            <p:cNvSpPr txBox="1">
              <a:spLocks noChangeArrowheads="1"/>
            </p:cNvSpPr>
            <p:nvPr/>
          </p:nvSpPr>
          <p:spPr bwMode="auto">
            <a:xfrm>
              <a:off x="1429" y="1018"/>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1</a:t>
              </a:r>
              <a:endParaRPr lang="en-US" altLang="zh-CN" sz="1800" b="1">
                <a:solidFill>
                  <a:srgbClr val="000000"/>
                </a:solidFill>
                <a:ea typeface="楷体_GB2312" pitchFamily="49" charset="-122"/>
              </a:endParaRPr>
            </a:p>
          </p:txBody>
        </p:sp>
        <p:sp>
          <p:nvSpPr>
            <p:cNvPr id="51283" name="Text Box 37"/>
            <p:cNvSpPr txBox="1">
              <a:spLocks noChangeArrowheads="1"/>
            </p:cNvSpPr>
            <p:nvPr/>
          </p:nvSpPr>
          <p:spPr bwMode="auto">
            <a:xfrm>
              <a:off x="1625" y="1646"/>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1</a:t>
              </a:r>
              <a:endParaRPr lang="en-US" altLang="zh-CN" sz="1800" b="1">
                <a:solidFill>
                  <a:srgbClr val="000000"/>
                </a:solidFill>
                <a:ea typeface="楷体_GB2312" pitchFamily="49" charset="-122"/>
              </a:endParaRPr>
            </a:p>
          </p:txBody>
        </p:sp>
        <p:sp>
          <p:nvSpPr>
            <p:cNvPr id="51284" name="Text Box 38"/>
            <p:cNvSpPr txBox="1">
              <a:spLocks noChangeArrowheads="1"/>
            </p:cNvSpPr>
            <p:nvPr/>
          </p:nvSpPr>
          <p:spPr bwMode="auto">
            <a:xfrm>
              <a:off x="67" y="1404"/>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11A</a:t>
              </a:r>
            </a:p>
          </p:txBody>
        </p:sp>
      </p:grpSp>
      <p:grpSp>
        <p:nvGrpSpPr>
          <p:cNvPr id="51204" name="Group 39"/>
          <p:cNvGrpSpPr>
            <a:grpSpLocks/>
          </p:cNvGrpSpPr>
          <p:nvPr/>
        </p:nvGrpSpPr>
        <p:grpSpPr bwMode="auto">
          <a:xfrm>
            <a:off x="7056438" y="1206500"/>
            <a:ext cx="733425" cy="1589088"/>
            <a:chOff x="4925" y="716"/>
            <a:chExt cx="462" cy="1001"/>
          </a:xfrm>
        </p:grpSpPr>
        <p:grpSp>
          <p:nvGrpSpPr>
            <p:cNvPr id="51250" name="Group 40"/>
            <p:cNvGrpSpPr>
              <a:grpSpLocks/>
            </p:cNvGrpSpPr>
            <p:nvPr/>
          </p:nvGrpSpPr>
          <p:grpSpPr bwMode="auto">
            <a:xfrm>
              <a:off x="4925" y="935"/>
              <a:ext cx="462" cy="782"/>
              <a:chOff x="4925" y="935"/>
              <a:chExt cx="462" cy="782"/>
            </a:xfrm>
          </p:grpSpPr>
          <p:sp>
            <p:nvSpPr>
              <p:cNvPr id="51252" name="Line 41"/>
              <p:cNvSpPr>
                <a:spLocks noChangeShapeType="1"/>
              </p:cNvSpPr>
              <p:nvPr/>
            </p:nvSpPr>
            <p:spPr bwMode="auto">
              <a:xfrm rot="-5400000">
                <a:off x="5176" y="1642"/>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3" name="Freeform 42"/>
              <p:cNvSpPr>
                <a:spLocks/>
              </p:cNvSpPr>
              <p:nvPr/>
            </p:nvSpPr>
            <p:spPr bwMode="auto">
              <a:xfrm rot="16200000" flipV="1">
                <a:off x="4848" y="1160"/>
                <a:ext cx="487" cy="333"/>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ea typeface="楷体_GB2312" pitchFamily="49" charset="-122"/>
                </a:endParaRPr>
              </a:p>
            </p:txBody>
          </p:sp>
          <p:sp>
            <p:nvSpPr>
              <p:cNvPr id="51254" name="Line 43"/>
              <p:cNvSpPr>
                <a:spLocks noChangeShapeType="1"/>
              </p:cNvSpPr>
              <p:nvPr/>
            </p:nvSpPr>
            <p:spPr bwMode="auto">
              <a:xfrm rot="16200000" flipV="1">
                <a:off x="5324" y="920"/>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5" name="Line 44"/>
              <p:cNvSpPr>
                <a:spLocks noChangeShapeType="1"/>
              </p:cNvSpPr>
              <p:nvPr/>
            </p:nvSpPr>
            <p:spPr bwMode="auto">
              <a:xfrm rot="-5400000">
                <a:off x="5180" y="1010"/>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6" name="Line 45"/>
              <p:cNvSpPr>
                <a:spLocks noChangeShapeType="1"/>
              </p:cNvSpPr>
              <p:nvPr/>
            </p:nvSpPr>
            <p:spPr bwMode="auto">
              <a:xfrm rot="16200000" flipV="1">
                <a:off x="5316" y="1596"/>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51" name="Text Box 46"/>
            <p:cNvSpPr txBox="1">
              <a:spLocks noChangeArrowheads="1"/>
            </p:cNvSpPr>
            <p:nvPr/>
          </p:nvSpPr>
          <p:spPr bwMode="auto">
            <a:xfrm>
              <a:off x="5117" y="716"/>
              <a:ext cx="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Ⅰ</a:t>
              </a:r>
            </a:p>
          </p:txBody>
        </p:sp>
      </p:grpSp>
      <p:grpSp>
        <p:nvGrpSpPr>
          <p:cNvPr id="51205" name="Group 47"/>
          <p:cNvGrpSpPr>
            <a:grpSpLocks/>
          </p:cNvGrpSpPr>
          <p:nvPr/>
        </p:nvGrpSpPr>
        <p:grpSpPr bwMode="auto">
          <a:xfrm>
            <a:off x="4924425" y="1971675"/>
            <a:ext cx="2686050" cy="1350963"/>
            <a:chOff x="3582" y="1198"/>
            <a:chExt cx="1692" cy="851"/>
          </a:xfrm>
        </p:grpSpPr>
        <p:grpSp>
          <p:nvGrpSpPr>
            <p:cNvPr id="51243" name="Group 48"/>
            <p:cNvGrpSpPr>
              <a:grpSpLocks/>
            </p:cNvGrpSpPr>
            <p:nvPr/>
          </p:nvGrpSpPr>
          <p:grpSpPr bwMode="auto">
            <a:xfrm>
              <a:off x="3582" y="1198"/>
              <a:ext cx="1506" cy="789"/>
              <a:chOff x="6066" y="1486"/>
              <a:chExt cx="1506" cy="789"/>
            </a:xfrm>
          </p:grpSpPr>
          <p:sp>
            <p:nvSpPr>
              <p:cNvPr id="51245" name="Line 49"/>
              <p:cNvSpPr>
                <a:spLocks noChangeShapeType="1"/>
              </p:cNvSpPr>
              <p:nvPr/>
            </p:nvSpPr>
            <p:spPr bwMode="auto">
              <a:xfrm>
                <a:off x="6066" y="2274"/>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6" name="Line 50"/>
              <p:cNvSpPr>
                <a:spLocks noChangeShapeType="1"/>
              </p:cNvSpPr>
              <p:nvPr/>
            </p:nvSpPr>
            <p:spPr bwMode="auto">
              <a:xfrm>
                <a:off x="7422" y="2274"/>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7" name="Freeform 51"/>
              <p:cNvSpPr>
                <a:spLocks/>
              </p:cNvSpPr>
              <p:nvPr/>
            </p:nvSpPr>
            <p:spPr bwMode="auto">
              <a:xfrm flipV="1">
                <a:off x="6218" y="1486"/>
                <a:ext cx="1201" cy="789"/>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ea typeface="楷体_GB2312" pitchFamily="49" charset="-122"/>
                </a:endParaRPr>
              </a:p>
            </p:txBody>
          </p:sp>
          <p:sp>
            <p:nvSpPr>
              <p:cNvPr id="51248" name="Line 52"/>
              <p:cNvSpPr>
                <a:spLocks noChangeShapeType="1"/>
              </p:cNvSpPr>
              <p:nvPr/>
            </p:nvSpPr>
            <p:spPr bwMode="auto">
              <a:xfrm flipV="1">
                <a:off x="6126" y="2142"/>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9" name="Line 53"/>
              <p:cNvSpPr>
                <a:spLocks noChangeShapeType="1"/>
              </p:cNvSpPr>
              <p:nvPr/>
            </p:nvSpPr>
            <p:spPr bwMode="auto">
              <a:xfrm flipV="1">
                <a:off x="7492" y="2146"/>
                <a:ext cx="0"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44" name="Text Box 54"/>
            <p:cNvSpPr txBox="1">
              <a:spLocks noChangeArrowheads="1"/>
            </p:cNvSpPr>
            <p:nvPr/>
          </p:nvSpPr>
          <p:spPr bwMode="auto">
            <a:xfrm>
              <a:off x="5049" y="1818"/>
              <a:ext cx="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Ⅱ</a:t>
              </a:r>
            </a:p>
          </p:txBody>
        </p:sp>
      </p:grpSp>
      <p:grpSp>
        <p:nvGrpSpPr>
          <p:cNvPr id="51206" name="Group 55"/>
          <p:cNvGrpSpPr>
            <a:grpSpLocks/>
          </p:cNvGrpSpPr>
          <p:nvPr/>
        </p:nvGrpSpPr>
        <p:grpSpPr bwMode="auto">
          <a:xfrm>
            <a:off x="5400675" y="3308350"/>
            <a:ext cx="1857375" cy="538163"/>
            <a:chOff x="3882" y="2040"/>
            <a:chExt cx="1170" cy="339"/>
          </a:xfrm>
        </p:grpSpPr>
        <p:grpSp>
          <p:nvGrpSpPr>
            <p:cNvPr id="51236" name="Group 56"/>
            <p:cNvGrpSpPr>
              <a:grpSpLocks/>
            </p:cNvGrpSpPr>
            <p:nvPr/>
          </p:nvGrpSpPr>
          <p:grpSpPr bwMode="auto">
            <a:xfrm>
              <a:off x="3882" y="2040"/>
              <a:ext cx="904" cy="286"/>
              <a:chOff x="6366" y="2328"/>
              <a:chExt cx="904" cy="286"/>
            </a:xfrm>
          </p:grpSpPr>
          <p:sp>
            <p:nvSpPr>
              <p:cNvPr id="51238" name="Freeform 57"/>
              <p:cNvSpPr>
                <a:spLocks/>
              </p:cNvSpPr>
              <p:nvPr/>
            </p:nvSpPr>
            <p:spPr bwMode="auto">
              <a:xfrm flipV="1">
                <a:off x="6520" y="2328"/>
                <a:ext cx="595" cy="285"/>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ea typeface="楷体_GB2312" pitchFamily="49" charset="-122"/>
                </a:endParaRPr>
              </a:p>
            </p:txBody>
          </p:sp>
          <p:sp>
            <p:nvSpPr>
              <p:cNvPr id="51239" name="Line 58"/>
              <p:cNvSpPr>
                <a:spLocks noChangeShapeType="1"/>
              </p:cNvSpPr>
              <p:nvPr/>
            </p:nvSpPr>
            <p:spPr bwMode="auto">
              <a:xfrm>
                <a:off x="6366" y="2610"/>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0" name="Line 59"/>
              <p:cNvSpPr>
                <a:spLocks noChangeShapeType="1"/>
              </p:cNvSpPr>
              <p:nvPr/>
            </p:nvSpPr>
            <p:spPr bwMode="auto">
              <a:xfrm>
                <a:off x="7120" y="2614"/>
                <a:ext cx="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1" name="Line 60"/>
              <p:cNvSpPr>
                <a:spLocks noChangeShapeType="1"/>
              </p:cNvSpPr>
              <p:nvPr/>
            </p:nvSpPr>
            <p:spPr bwMode="auto">
              <a:xfrm>
                <a:off x="6426" y="2478"/>
                <a:ext cx="0"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2" name="Line 61"/>
              <p:cNvSpPr>
                <a:spLocks noChangeShapeType="1"/>
              </p:cNvSpPr>
              <p:nvPr/>
            </p:nvSpPr>
            <p:spPr bwMode="auto">
              <a:xfrm>
                <a:off x="7198" y="2476"/>
                <a:ext cx="0"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37" name="Text Box 62"/>
            <p:cNvSpPr txBox="1">
              <a:spLocks noChangeArrowheads="1"/>
            </p:cNvSpPr>
            <p:nvPr/>
          </p:nvSpPr>
          <p:spPr bwMode="auto">
            <a:xfrm>
              <a:off x="4755" y="2148"/>
              <a:ext cx="2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Ⅲ</a:t>
              </a:r>
            </a:p>
          </p:txBody>
        </p:sp>
      </p:grpSp>
      <p:grpSp>
        <p:nvGrpSpPr>
          <p:cNvPr id="51207" name="Group 63"/>
          <p:cNvGrpSpPr>
            <a:grpSpLocks/>
          </p:cNvGrpSpPr>
          <p:nvPr/>
        </p:nvGrpSpPr>
        <p:grpSpPr bwMode="auto">
          <a:xfrm>
            <a:off x="4857750" y="850900"/>
            <a:ext cx="2544763" cy="2771775"/>
            <a:chOff x="3540" y="492"/>
            <a:chExt cx="1603" cy="1746"/>
          </a:xfrm>
        </p:grpSpPr>
        <p:sp>
          <p:nvSpPr>
            <p:cNvPr id="51218" name="Freeform 64"/>
            <p:cNvSpPr>
              <a:spLocks/>
            </p:cNvSpPr>
            <p:nvPr/>
          </p:nvSpPr>
          <p:spPr bwMode="auto">
            <a:xfrm flipV="1">
              <a:off x="3546" y="782"/>
              <a:ext cx="1597" cy="537"/>
            </a:xfrm>
            <a:custGeom>
              <a:avLst/>
              <a:gdLst>
                <a:gd name="T0" fmla="*/ 0 w 1351"/>
                <a:gd name="T1" fmla="*/ 0 h 1017"/>
                <a:gd name="T2" fmla="*/ 3 w 1351"/>
                <a:gd name="T3" fmla="*/ 96 h 1017"/>
                <a:gd name="T4" fmla="*/ 12 w 1351"/>
                <a:gd name="T5" fmla="*/ 186 h 1017"/>
                <a:gd name="T6" fmla="*/ 27 w 1351"/>
                <a:gd name="T7" fmla="*/ 279 h 1017"/>
                <a:gd name="T8" fmla="*/ 46 w 1351"/>
                <a:gd name="T9" fmla="*/ 368 h 1017"/>
                <a:gd name="T10" fmla="*/ 72 w 1351"/>
                <a:gd name="T11" fmla="*/ 454 h 1017"/>
                <a:gd name="T12" fmla="*/ 103 w 1351"/>
                <a:gd name="T13" fmla="*/ 535 h 1017"/>
                <a:gd name="T14" fmla="*/ 136 w 1351"/>
                <a:gd name="T15" fmla="*/ 614 h 1017"/>
                <a:gd name="T16" fmla="*/ 177 w 1351"/>
                <a:gd name="T17" fmla="*/ 685 h 1017"/>
                <a:gd name="T18" fmla="*/ 222 w 1351"/>
                <a:gd name="T19" fmla="*/ 752 h 1017"/>
                <a:gd name="T20" fmla="*/ 270 w 1351"/>
                <a:gd name="T21" fmla="*/ 812 h 1017"/>
                <a:gd name="T22" fmla="*/ 320 w 1351"/>
                <a:gd name="T23" fmla="*/ 864 h 1017"/>
                <a:gd name="T24" fmla="*/ 374 w 1351"/>
                <a:gd name="T25" fmla="*/ 910 h 1017"/>
                <a:gd name="T26" fmla="*/ 432 w 1351"/>
                <a:gd name="T27" fmla="*/ 948 h 1017"/>
                <a:gd name="T28" fmla="*/ 491 w 1351"/>
                <a:gd name="T29" fmla="*/ 977 h 1017"/>
                <a:gd name="T30" fmla="*/ 553 w 1351"/>
                <a:gd name="T31" fmla="*/ 998 h 1017"/>
                <a:gd name="T32" fmla="*/ 615 w 1351"/>
                <a:gd name="T33" fmla="*/ 1013 h 1017"/>
                <a:gd name="T34" fmla="*/ 677 w 1351"/>
                <a:gd name="T35" fmla="*/ 1017 h 1017"/>
                <a:gd name="T36" fmla="*/ 739 w 1351"/>
                <a:gd name="T37" fmla="*/ 1013 h 1017"/>
                <a:gd name="T38" fmla="*/ 801 w 1351"/>
                <a:gd name="T39" fmla="*/ 998 h 1017"/>
                <a:gd name="T40" fmla="*/ 860 w 1351"/>
                <a:gd name="T41" fmla="*/ 977 h 1017"/>
                <a:gd name="T42" fmla="*/ 920 w 1351"/>
                <a:gd name="T43" fmla="*/ 948 h 1017"/>
                <a:gd name="T44" fmla="*/ 977 w 1351"/>
                <a:gd name="T45" fmla="*/ 910 h 1017"/>
                <a:gd name="T46" fmla="*/ 1032 w 1351"/>
                <a:gd name="T47" fmla="*/ 864 h 1017"/>
                <a:gd name="T48" fmla="*/ 1084 w 1351"/>
                <a:gd name="T49" fmla="*/ 812 h 1017"/>
                <a:gd name="T50" fmla="*/ 1132 w 1351"/>
                <a:gd name="T51" fmla="*/ 752 h 1017"/>
                <a:gd name="T52" fmla="*/ 1175 w 1351"/>
                <a:gd name="T53" fmla="*/ 685 h 1017"/>
                <a:gd name="T54" fmla="*/ 1215 w 1351"/>
                <a:gd name="T55" fmla="*/ 614 h 1017"/>
                <a:gd name="T56" fmla="*/ 1251 w 1351"/>
                <a:gd name="T57" fmla="*/ 535 h 1017"/>
                <a:gd name="T58" fmla="*/ 1279 w 1351"/>
                <a:gd name="T59" fmla="*/ 454 h 1017"/>
                <a:gd name="T60" fmla="*/ 1306 w 1351"/>
                <a:gd name="T61" fmla="*/ 368 h 1017"/>
                <a:gd name="T62" fmla="*/ 1325 w 1351"/>
                <a:gd name="T63" fmla="*/ 279 h 1017"/>
                <a:gd name="T64" fmla="*/ 1339 w 1351"/>
                <a:gd name="T65" fmla="*/ 186 h 1017"/>
                <a:gd name="T66" fmla="*/ 1349 w 1351"/>
                <a:gd name="T67" fmla="*/ 96 h 1017"/>
                <a:gd name="T68" fmla="*/ 1351 w 1351"/>
                <a:gd name="T69" fmla="*/ 0 h 10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51"/>
                <a:gd name="T106" fmla="*/ 0 h 1017"/>
                <a:gd name="T107" fmla="*/ 1351 w 1351"/>
                <a:gd name="T108" fmla="*/ 1017 h 10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51" h="1017">
                  <a:moveTo>
                    <a:pt x="0" y="0"/>
                  </a:moveTo>
                  <a:lnTo>
                    <a:pt x="3" y="96"/>
                  </a:lnTo>
                  <a:lnTo>
                    <a:pt x="12" y="186"/>
                  </a:lnTo>
                  <a:lnTo>
                    <a:pt x="27" y="279"/>
                  </a:lnTo>
                  <a:lnTo>
                    <a:pt x="46" y="368"/>
                  </a:lnTo>
                  <a:lnTo>
                    <a:pt x="72" y="454"/>
                  </a:lnTo>
                  <a:lnTo>
                    <a:pt x="103" y="535"/>
                  </a:lnTo>
                  <a:lnTo>
                    <a:pt x="136" y="614"/>
                  </a:lnTo>
                  <a:lnTo>
                    <a:pt x="177" y="685"/>
                  </a:lnTo>
                  <a:lnTo>
                    <a:pt x="222" y="752"/>
                  </a:lnTo>
                  <a:lnTo>
                    <a:pt x="270" y="812"/>
                  </a:lnTo>
                  <a:lnTo>
                    <a:pt x="320" y="864"/>
                  </a:lnTo>
                  <a:lnTo>
                    <a:pt x="374" y="910"/>
                  </a:lnTo>
                  <a:lnTo>
                    <a:pt x="432" y="948"/>
                  </a:lnTo>
                  <a:lnTo>
                    <a:pt x="491" y="977"/>
                  </a:lnTo>
                  <a:lnTo>
                    <a:pt x="553" y="998"/>
                  </a:lnTo>
                  <a:lnTo>
                    <a:pt x="615" y="1013"/>
                  </a:lnTo>
                  <a:lnTo>
                    <a:pt x="677" y="1017"/>
                  </a:lnTo>
                  <a:lnTo>
                    <a:pt x="739" y="1013"/>
                  </a:lnTo>
                  <a:lnTo>
                    <a:pt x="801" y="998"/>
                  </a:lnTo>
                  <a:lnTo>
                    <a:pt x="860" y="977"/>
                  </a:lnTo>
                  <a:lnTo>
                    <a:pt x="920" y="948"/>
                  </a:lnTo>
                  <a:lnTo>
                    <a:pt x="977" y="910"/>
                  </a:lnTo>
                  <a:lnTo>
                    <a:pt x="1032" y="864"/>
                  </a:lnTo>
                  <a:lnTo>
                    <a:pt x="1084" y="812"/>
                  </a:lnTo>
                  <a:lnTo>
                    <a:pt x="1132" y="752"/>
                  </a:lnTo>
                  <a:lnTo>
                    <a:pt x="1175" y="685"/>
                  </a:lnTo>
                  <a:lnTo>
                    <a:pt x="1215" y="614"/>
                  </a:lnTo>
                  <a:lnTo>
                    <a:pt x="1251" y="535"/>
                  </a:lnTo>
                  <a:lnTo>
                    <a:pt x="1279" y="454"/>
                  </a:lnTo>
                  <a:lnTo>
                    <a:pt x="1306" y="368"/>
                  </a:lnTo>
                  <a:lnTo>
                    <a:pt x="1325" y="279"/>
                  </a:lnTo>
                  <a:lnTo>
                    <a:pt x="1339" y="186"/>
                  </a:lnTo>
                  <a:lnTo>
                    <a:pt x="1349" y="96"/>
                  </a:lnTo>
                  <a:lnTo>
                    <a:pt x="1351" y="0"/>
                  </a:lnTo>
                </a:path>
              </a:pathLst>
            </a:custGeom>
            <a:noFill/>
            <a:ln w="57150">
              <a:solidFill>
                <a:srgbClr val="000000"/>
              </a:solidFill>
              <a:round/>
              <a:headEnd/>
              <a:tailEnd type="oval" w="med" len="med"/>
            </a:ln>
            <a:extLst>
              <a:ext uri="{909E8E84-426E-40DD-AFC4-6F175D3DCCD1}">
                <a14:hiddenFill xmlns:a14="http://schemas.microsoft.com/office/drawing/2010/main">
                  <a:solidFill>
                    <a:srgbClr val="FFFFFF"/>
                  </a:solidFill>
                </a14:hiddenFill>
              </a:ext>
            </a:extLst>
          </p:spPr>
          <p:txBody>
            <a:bodyPr rot="10800000"/>
            <a:lstStyle/>
            <a:p>
              <a:endParaRPr lang="zh-CN" altLang="en-US">
                <a:ea typeface="楷体_GB2312" pitchFamily="49" charset="-122"/>
              </a:endParaRPr>
            </a:p>
          </p:txBody>
        </p:sp>
        <p:sp>
          <p:nvSpPr>
            <p:cNvPr id="51219" name="Freeform 65"/>
            <p:cNvSpPr>
              <a:spLocks/>
            </p:cNvSpPr>
            <p:nvPr/>
          </p:nvSpPr>
          <p:spPr bwMode="auto">
            <a:xfrm>
              <a:off x="4287" y="1708"/>
              <a:ext cx="88" cy="134"/>
            </a:xfrm>
            <a:custGeom>
              <a:avLst/>
              <a:gdLst>
                <a:gd name="T0" fmla="*/ 88 w 88"/>
                <a:gd name="T1" fmla="*/ 0 h 134"/>
                <a:gd name="T2" fmla="*/ 45 w 88"/>
                <a:gd name="T3" fmla="*/ 134 h 134"/>
                <a:gd name="T4" fmla="*/ 0 w 88"/>
                <a:gd name="T5" fmla="*/ 0 h 134"/>
                <a:gd name="T6" fmla="*/ 88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0"/>
                  </a:moveTo>
                  <a:lnTo>
                    <a:pt x="45" y="134"/>
                  </a:lnTo>
                  <a:lnTo>
                    <a:pt x="0" y="0"/>
                  </a:lnTo>
                  <a:lnTo>
                    <a:pt x="88"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51220" name="Freeform 66"/>
            <p:cNvSpPr>
              <a:spLocks/>
            </p:cNvSpPr>
            <p:nvPr/>
          </p:nvSpPr>
          <p:spPr bwMode="auto">
            <a:xfrm>
              <a:off x="3858" y="1701"/>
              <a:ext cx="126" cy="124"/>
            </a:xfrm>
            <a:custGeom>
              <a:avLst/>
              <a:gdLst>
                <a:gd name="T0" fmla="*/ 64 w 126"/>
                <a:gd name="T1" fmla="*/ 124 h 124"/>
                <a:gd name="T2" fmla="*/ 0 w 126"/>
                <a:gd name="T3" fmla="*/ 0 h 124"/>
                <a:gd name="T4" fmla="*/ 126 w 126"/>
                <a:gd name="T5" fmla="*/ 62 h 124"/>
                <a:gd name="T6" fmla="*/ 64 w 126"/>
                <a:gd name="T7" fmla="*/ 124 h 124"/>
                <a:gd name="T8" fmla="*/ 0 60000 65536"/>
                <a:gd name="T9" fmla="*/ 0 60000 65536"/>
                <a:gd name="T10" fmla="*/ 0 60000 65536"/>
                <a:gd name="T11" fmla="*/ 0 60000 65536"/>
                <a:gd name="T12" fmla="*/ 0 w 126"/>
                <a:gd name="T13" fmla="*/ 0 h 124"/>
                <a:gd name="T14" fmla="*/ 126 w 126"/>
                <a:gd name="T15" fmla="*/ 124 h 124"/>
              </a:gdLst>
              <a:ahLst/>
              <a:cxnLst>
                <a:cxn ang="T8">
                  <a:pos x="T0" y="T1"/>
                </a:cxn>
                <a:cxn ang="T9">
                  <a:pos x="T2" y="T3"/>
                </a:cxn>
                <a:cxn ang="T10">
                  <a:pos x="T4" y="T5"/>
                </a:cxn>
                <a:cxn ang="T11">
                  <a:pos x="T6" y="T7"/>
                </a:cxn>
              </a:cxnLst>
              <a:rect l="T12" t="T13" r="T14" b="T15"/>
              <a:pathLst>
                <a:path w="126" h="124">
                  <a:moveTo>
                    <a:pt x="64" y="124"/>
                  </a:moveTo>
                  <a:lnTo>
                    <a:pt x="0" y="0"/>
                  </a:lnTo>
                  <a:lnTo>
                    <a:pt x="126" y="62"/>
                  </a:lnTo>
                  <a:lnTo>
                    <a:pt x="64" y="12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51221" name="Line 67"/>
            <p:cNvSpPr>
              <a:spLocks noChangeShapeType="1"/>
            </p:cNvSpPr>
            <p:nvPr/>
          </p:nvSpPr>
          <p:spPr bwMode="auto">
            <a:xfrm>
              <a:off x="3552" y="1330"/>
              <a:ext cx="1587" cy="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222" name="Line 68"/>
            <p:cNvSpPr>
              <a:spLocks noChangeShapeType="1"/>
            </p:cNvSpPr>
            <p:nvPr/>
          </p:nvSpPr>
          <p:spPr bwMode="auto">
            <a:xfrm>
              <a:off x="4332" y="1330"/>
              <a:ext cx="0" cy="907"/>
            </a:xfrm>
            <a:prstGeom prst="line">
              <a:avLst/>
            </a:prstGeom>
            <a:noFill/>
            <a:ln w="571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23" name="Line 69"/>
            <p:cNvSpPr>
              <a:spLocks noChangeShapeType="1"/>
            </p:cNvSpPr>
            <p:nvPr/>
          </p:nvSpPr>
          <p:spPr bwMode="auto">
            <a:xfrm>
              <a:off x="3540" y="1326"/>
              <a:ext cx="792"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Line 70"/>
            <p:cNvSpPr>
              <a:spLocks noChangeShapeType="1"/>
            </p:cNvSpPr>
            <p:nvPr/>
          </p:nvSpPr>
          <p:spPr bwMode="auto">
            <a:xfrm flipV="1">
              <a:off x="4332" y="1332"/>
              <a:ext cx="810" cy="90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5" name="Freeform 71"/>
            <p:cNvSpPr>
              <a:spLocks/>
            </p:cNvSpPr>
            <p:nvPr/>
          </p:nvSpPr>
          <p:spPr bwMode="auto">
            <a:xfrm>
              <a:off x="4666" y="1727"/>
              <a:ext cx="126" cy="126"/>
            </a:xfrm>
            <a:custGeom>
              <a:avLst/>
              <a:gdLst>
                <a:gd name="T0" fmla="*/ 126 w 126"/>
                <a:gd name="T1" fmla="*/ 64 h 126"/>
                <a:gd name="T2" fmla="*/ 0 w 126"/>
                <a:gd name="T3" fmla="*/ 126 h 126"/>
                <a:gd name="T4" fmla="*/ 64 w 126"/>
                <a:gd name="T5" fmla="*/ 0 h 126"/>
                <a:gd name="T6" fmla="*/ 126 w 126"/>
                <a:gd name="T7" fmla="*/ 64 h 126"/>
                <a:gd name="T8" fmla="*/ 0 60000 65536"/>
                <a:gd name="T9" fmla="*/ 0 60000 65536"/>
                <a:gd name="T10" fmla="*/ 0 60000 65536"/>
                <a:gd name="T11" fmla="*/ 0 60000 65536"/>
                <a:gd name="T12" fmla="*/ 0 w 126"/>
                <a:gd name="T13" fmla="*/ 0 h 126"/>
                <a:gd name="T14" fmla="*/ 126 w 126"/>
                <a:gd name="T15" fmla="*/ 126 h 126"/>
              </a:gdLst>
              <a:ahLst/>
              <a:cxnLst>
                <a:cxn ang="T8">
                  <a:pos x="T0" y="T1"/>
                </a:cxn>
                <a:cxn ang="T9">
                  <a:pos x="T2" y="T3"/>
                </a:cxn>
                <a:cxn ang="T10">
                  <a:pos x="T4" y="T5"/>
                </a:cxn>
                <a:cxn ang="T11">
                  <a:pos x="T6" y="T7"/>
                </a:cxn>
              </a:cxnLst>
              <a:rect l="T12" t="T13" r="T14" b="T15"/>
              <a:pathLst>
                <a:path w="126" h="126">
                  <a:moveTo>
                    <a:pt x="126" y="64"/>
                  </a:moveTo>
                  <a:lnTo>
                    <a:pt x="0" y="126"/>
                  </a:lnTo>
                  <a:lnTo>
                    <a:pt x="64" y="0"/>
                  </a:lnTo>
                  <a:lnTo>
                    <a:pt x="126" y="6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ea typeface="楷体_GB2312" pitchFamily="49" charset="-122"/>
              </a:endParaRPr>
            </a:p>
          </p:txBody>
        </p:sp>
        <p:sp>
          <p:nvSpPr>
            <p:cNvPr id="51226" name="Line 72"/>
            <p:cNvSpPr>
              <a:spLocks noChangeShapeType="1"/>
            </p:cNvSpPr>
            <p:nvPr/>
          </p:nvSpPr>
          <p:spPr bwMode="auto">
            <a:xfrm flipH="1">
              <a:off x="3936" y="1326"/>
              <a:ext cx="7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7" name="Line 73"/>
            <p:cNvSpPr>
              <a:spLocks noChangeShapeType="1"/>
            </p:cNvSpPr>
            <p:nvPr/>
          </p:nvSpPr>
          <p:spPr bwMode="auto">
            <a:xfrm flipH="1">
              <a:off x="4696" y="1330"/>
              <a:ext cx="7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Line 74"/>
            <p:cNvSpPr>
              <a:spLocks noChangeShapeType="1"/>
            </p:cNvSpPr>
            <p:nvPr/>
          </p:nvSpPr>
          <p:spPr bwMode="auto">
            <a:xfrm flipH="1">
              <a:off x="4294" y="778"/>
              <a:ext cx="7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75"/>
            <p:cNvSpPr>
              <a:spLocks noChangeShapeType="1"/>
            </p:cNvSpPr>
            <p:nvPr/>
          </p:nvSpPr>
          <p:spPr bwMode="auto">
            <a:xfrm>
              <a:off x="3552" y="1320"/>
              <a:ext cx="774" cy="0"/>
            </a:xfrm>
            <a:prstGeom prst="line">
              <a:avLst/>
            </a:prstGeom>
            <a:noFill/>
            <a:ln w="57150">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Text Box 76"/>
            <p:cNvSpPr txBox="1">
              <a:spLocks noChangeArrowheads="1"/>
            </p:cNvSpPr>
            <p:nvPr/>
          </p:nvSpPr>
          <p:spPr bwMode="auto">
            <a:xfrm>
              <a:off x="4281" y="492"/>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1</a:t>
              </a:r>
              <a:endParaRPr lang="en-US" altLang="zh-CN" sz="1800" b="1">
                <a:ea typeface="楷体_GB2312" pitchFamily="49" charset="-122"/>
              </a:endParaRPr>
            </a:p>
          </p:txBody>
        </p:sp>
        <p:sp>
          <p:nvSpPr>
            <p:cNvPr id="51231" name="Text Box 77"/>
            <p:cNvSpPr txBox="1">
              <a:spLocks noChangeArrowheads="1"/>
            </p:cNvSpPr>
            <p:nvPr/>
          </p:nvSpPr>
          <p:spPr bwMode="auto">
            <a:xfrm>
              <a:off x="3901" y="1054"/>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2</a:t>
              </a:r>
              <a:endParaRPr lang="en-US" altLang="zh-CN" sz="1800" b="1">
                <a:ea typeface="楷体_GB2312" pitchFamily="49" charset="-122"/>
              </a:endParaRPr>
            </a:p>
          </p:txBody>
        </p:sp>
        <p:sp>
          <p:nvSpPr>
            <p:cNvPr id="51232" name="Text Box 78"/>
            <p:cNvSpPr txBox="1">
              <a:spLocks noChangeArrowheads="1"/>
            </p:cNvSpPr>
            <p:nvPr/>
          </p:nvSpPr>
          <p:spPr bwMode="auto">
            <a:xfrm>
              <a:off x="4669" y="1066"/>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3</a:t>
              </a:r>
              <a:endParaRPr lang="en-US" altLang="zh-CN" sz="1800" b="1">
                <a:ea typeface="楷体_GB2312" pitchFamily="49" charset="-122"/>
              </a:endParaRPr>
            </a:p>
          </p:txBody>
        </p:sp>
        <p:sp>
          <p:nvSpPr>
            <p:cNvPr id="51233" name="Text Box 79"/>
            <p:cNvSpPr txBox="1">
              <a:spLocks noChangeArrowheads="1"/>
            </p:cNvSpPr>
            <p:nvPr/>
          </p:nvSpPr>
          <p:spPr bwMode="auto">
            <a:xfrm>
              <a:off x="3829" y="1810"/>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4</a:t>
              </a:r>
              <a:endParaRPr lang="en-US" altLang="zh-CN" sz="1800" b="1">
                <a:ea typeface="楷体_GB2312" pitchFamily="49" charset="-122"/>
              </a:endParaRPr>
            </a:p>
          </p:txBody>
        </p:sp>
        <p:sp>
          <p:nvSpPr>
            <p:cNvPr id="51234" name="Text Box 80"/>
            <p:cNvSpPr txBox="1">
              <a:spLocks noChangeArrowheads="1"/>
            </p:cNvSpPr>
            <p:nvPr/>
          </p:nvSpPr>
          <p:spPr bwMode="auto">
            <a:xfrm>
              <a:off x="4099" y="1636"/>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5</a:t>
              </a:r>
              <a:endParaRPr lang="en-US" altLang="zh-CN" sz="1800" b="1">
                <a:ea typeface="楷体_GB2312" pitchFamily="49" charset="-122"/>
              </a:endParaRPr>
            </a:p>
          </p:txBody>
        </p:sp>
        <p:sp>
          <p:nvSpPr>
            <p:cNvPr id="51235" name="Text Box 81"/>
            <p:cNvSpPr txBox="1">
              <a:spLocks noChangeArrowheads="1"/>
            </p:cNvSpPr>
            <p:nvPr/>
          </p:nvSpPr>
          <p:spPr bwMode="auto">
            <a:xfrm>
              <a:off x="4525" y="1630"/>
              <a:ext cx="1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sym typeface="Symbol" pitchFamily="18" charset="2"/>
                </a:rPr>
                <a:t>6</a:t>
              </a:r>
              <a:endParaRPr lang="en-US" altLang="zh-CN" sz="1800" b="1">
                <a:ea typeface="楷体_GB2312" pitchFamily="49" charset="-122"/>
              </a:endParaRPr>
            </a:p>
          </p:txBody>
        </p:sp>
      </p:grpSp>
      <p:sp>
        <p:nvSpPr>
          <p:cNvPr id="51208" name="Text Box 85"/>
          <p:cNvSpPr txBox="1">
            <a:spLocks noChangeArrowheads="1"/>
          </p:cNvSpPr>
          <p:nvPr/>
        </p:nvSpPr>
        <p:spPr bwMode="auto">
          <a:xfrm>
            <a:off x="374650" y="3994150"/>
            <a:ext cx="97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解 ：</a:t>
            </a:r>
          </a:p>
        </p:txBody>
      </p:sp>
      <p:sp>
        <p:nvSpPr>
          <p:cNvPr id="51209" name="Text Box 88"/>
          <p:cNvSpPr txBox="1">
            <a:spLocks noChangeArrowheads="1"/>
          </p:cNvSpPr>
          <p:nvPr/>
        </p:nvSpPr>
        <p:spPr bwMode="auto">
          <a:xfrm>
            <a:off x="1241425" y="4121150"/>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baseline="-25000">
                <a:ea typeface="楷体_GB2312" pitchFamily="49" charset="-122"/>
              </a:rPr>
              <a:t>t1</a:t>
            </a:r>
            <a:r>
              <a:rPr lang="en-US" altLang="zh-CN" b="1">
                <a:ea typeface="楷体_GB2312" pitchFamily="49" charset="-122"/>
              </a:rPr>
              <a:t>=20</a:t>
            </a:r>
          </a:p>
        </p:txBody>
      </p:sp>
      <p:sp>
        <p:nvSpPr>
          <p:cNvPr id="51210" name="AutoShape 89"/>
          <p:cNvSpPr>
            <a:spLocks/>
          </p:cNvSpPr>
          <p:nvPr/>
        </p:nvSpPr>
        <p:spPr bwMode="auto">
          <a:xfrm>
            <a:off x="1052513" y="4276725"/>
            <a:ext cx="220662" cy="1136650"/>
          </a:xfrm>
          <a:prstGeom prst="leftBrace">
            <a:avLst>
              <a:gd name="adj1" fmla="val 4292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51211" name="Text Box 90"/>
          <p:cNvSpPr txBox="1">
            <a:spLocks noChangeArrowheads="1"/>
          </p:cNvSpPr>
          <p:nvPr/>
        </p:nvSpPr>
        <p:spPr bwMode="auto">
          <a:xfrm>
            <a:off x="1254125" y="4565650"/>
            <a:ext cx="189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baseline="-25000">
                <a:ea typeface="楷体_GB2312" pitchFamily="49" charset="-122"/>
              </a:rPr>
              <a:t>t2</a:t>
            </a:r>
            <a:r>
              <a:rPr lang="en-US" altLang="zh-CN">
                <a:ea typeface="楷体_GB2312" pitchFamily="49" charset="-122"/>
              </a:rPr>
              <a:t> </a:t>
            </a:r>
            <a:r>
              <a:rPr lang="en-US" altLang="zh-CN" b="1">
                <a:ea typeface="楷体_GB2312" pitchFamily="49" charset="-122"/>
              </a:rPr>
              <a:t>=12</a:t>
            </a:r>
          </a:p>
        </p:txBody>
      </p:sp>
      <p:sp>
        <p:nvSpPr>
          <p:cNvPr id="51212" name="Text Box 91"/>
          <p:cNvSpPr txBox="1">
            <a:spLocks noChangeArrowheads="1"/>
          </p:cNvSpPr>
          <p:nvPr/>
        </p:nvSpPr>
        <p:spPr bwMode="auto">
          <a:xfrm>
            <a:off x="1266825" y="5035550"/>
            <a:ext cx="159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baseline="-25000">
                <a:ea typeface="楷体_GB2312" pitchFamily="49" charset="-122"/>
              </a:rPr>
              <a:t>t3</a:t>
            </a:r>
            <a:r>
              <a:rPr lang="en-US" altLang="zh-CN" b="1">
                <a:ea typeface="楷体_GB2312" pitchFamily="49" charset="-122"/>
              </a:rPr>
              <a:t>=1</a:t>
            </a:r>
          </a:p>
        </p:txBody>
      </p:sp>
      <p:sp>
        <p:nvSpPr>
          <p:cNvPr id="72797" name="Text Box 93"/>
          <p:cNvSpPr txBox="1">
            <a:spLocks noChangeArrowheads="1"/>
          </p:cNvSpPr>
          <p:nvPr/>
        </p:nvSpPr>
        <p:spPr bwMode="auto">
          <a:xfrm>
            <a:off x="3162300" y="4076700"/>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由此得：</a:t>
            </a:r>
          </a:p>
        </p:txBody>
      </p:sp>
      <p:sp>
        <p:nvSpPr>
          <p:cNvPr id="72798" name="Text Box 94"/>
          <p:cNvSpPr txBox="1">
            <a:spLocks noChangeArrowheads="1"/>
          </p:cNvSpPr>
          <p:nvPr/>
        </p:nvSpPr>
        <p:spPr bwMode="auto">
          <a:xfrm>
            <a:off x="3286125" y="4546600"/>
            <a:ext cx="324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t2</a:t>
            </a:r>
            <a:r>
              <a:rPr lang="en-US" altLang="zh-CN" b="1">
                <a:ea typeface="楷体_GB2312" pitchFamily="49" charset="-122"/>
              </a:rPr>
              <a:t>/2=12/2=6(A)</a:t>
            </a:r>
          </a:p>
        </p:txBody>
      </p:sp>
      <p:sp>
        <p:nvSpPr>
          <p:cNvPr id="72799" name="Text Box 95"/>
          <p:cNvSpPr txBox="1">
            <a:spLocks noChangeArrowheads="1"/>
          </p:cNvSpPr>
          <p:nvPr/>
        </p:nvSpPr>
        <p:spPr bwMode="auto">
          <a:xfrm>
            <a:off x="3302000" y="5029200"/>
            <a:ext cx="324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t2</a:t>
            </a:r>
            <a:r>
              <a:rPr lang="en-US" altLang="zh-CN" b="1">
                <a:ea typeface="楷体_GB2312" pitchFamily="49" charset="-122"/>
              </a:rPr>
              <a:t>/0.5=1/0.5=2(A)</a:t>
            </a:r>
          </a:p>
        </p:txBody>
      </p:sp>
      <p:sp>
        <p:nvSpPr>
          <p:cNvPr id="72800" name="Text Box 96"/>
          <p:cNvSpPr txBox="1">
            <a:spLocks noChangeArrowheads="1"/>
          </p:cNvSpPr>
          <p:nvPr/>
        </p:nvSpPr>
        <p:spPr bwMode="auto">
          <a:xfrm>
            <a:off x="1273175" y="5473700"/>
            <a:ext cx="506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t1</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t2</a:t>
            </a:r>
            <a:r>
              <a:rPr lang="en-US" altLang="zh-CN" b="1">
                <a:ea typeface="楷体_GB2312" pitchFamily="49" charset="-122"/>
              </a:rPr>
              <a:t>)/1=(20-12)/1=8(A)</a:t>
            </a:r>
          </a:p>
        </p:txBody>
      </p:sp>
      <p:sp>
        <p:nvSpPr>
          <p:cNvPr id="72801" name="Text Box 97"/>
          <p:cNvSpPr txBox="1">
            <a:spLocks noChangeArrowheads="1"/>
          </p:cNvSpPr>
          <p:nvPr/>
        </p:nvSpPr>
        <p:spPr bwMode="auto">
          <a:xfrm>
            <a:off x="1270000" y="5946775"/>
            <a:ext cx="506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4</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t1</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t2</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t3</a:t>
            </a:r>
            <a:r>
              <a:rPr lang="en-US" altLang="zh-CN" b="1">
                <a:ea typeface="楷体_GB2312" pitchFamily="49" charset="-122"/>
              </a:rPr>
              <a:t>)/1=(20+1-12)/1=9(A)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2797"/>
                                        </p:tgtEl>
                                        <p:attrNameLst>
                                          <p:attrName>style.visibility</p:attrName>
                                        </p:attrNameLst>
                                      </p:cBhvr>
                                      <p:to>
                                        <p:strVal val="visible"/>
                                      </p:to>
                                    </p:set>
                                    <p:anim calcmode="lin" valueType="num">
                                      <p:cBhvr additive="base">
                                        <p:cTn id="7" dur="500" fill="hold"/>
                                        <p:tgtEl>
                                          <p:spTgt spid="72797"/>
                                        </p:tgtEl>
                                        <p:attrNameLst>
                                          <p:attrName>ppt_x</p:attrName>
                                        </p:attrNameLst>
                                      </p:cBhvr>
                                      <p:tavLst>
                                        <p:tav tm="0">
                                          <p:val>
                                            <p:strVal val="1+#ppt_w/2"/>
                                          </p:val>
                                        </p:tav>
                                        <p:tav tm="100000">
                                          <p:val>
                                            <p:strVal val="#ppt_x"/>
                                          </p:val>
                                        </p:tav>
                                      </p:tavLst>
                                    </p:anim>
                                    <p:anim calcmode="lin" valueType="num">
                                      <p:cBhvr additive="base">
                                        <p:cTn id="8" dur="500" fill="hold"/>
                                        <p:tgtEl>
                                          <p:spTgt spid="72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2798"/>
                                        </p:tgtEl>
                                        <p:attrNameLst>
                                          <p:attrName>style.visibility</p:attrName>
                                        </p:attrNameLst>
                                      </p:cBhvr>
                                      <p:to>
                                        <p:strVal val="visible"/>
                                      </p:to>
                                    </p:set>
                                    <p:animEffect transition="in" filter="slide(fromBottom)">
                                      <p:cBhvr>
                                        <p:cTn id="13" dur="500"/>
                                        <p:tgtEl>
                                          <p:spTgt spid="727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72799"/>
                                        </p:tgtEl>
                                        <p:attrNameLst>
                                          <p:attrName>style.visibility</p:attrName>
                                        </p:attrNameLst>
                                      </p:cBhvr>
                                      <p:to>
                                        <p:strVal val="visible"/>
                                      </p:to>
                                    </p:set>
                                    <p:animEffect transition="in" filter="slide(fromBottom)">
                                      <p:cBhvr>
                                        <p:cTn id="18" dur="500"/>
                                        <p:tgtEl>
                                          <p:spTgt spid="727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72800"/>
                                        </p:tgtEl>
                                        <p:attrNameLst>
                                          <p:attrName>style.visibility</p:attrName>
                                        </p:attrNameLst>
                                      </p:cBhvr>
                                      <p:to>
                                        <p:strVal val="visible"/>
                                      </p:to>
                                    </p:set>
                                    <p:animEffect transition="in" filter="slide(fromBottom)">
                                      <p:cBhvr>
                                        <p:cTn id="23" dur="500"/>
                                        <p:tgtEl>
                                          <p:spTgt spid="728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72801"/>
                                        </p:tgtEl>
                                        <p:attrNameLst>
                                          <p:attrName>style.visibility</p:attrName>
                                        </p:attrNameLst>
                                      </p:cBhvr>
                                      <p:to>
                                        <p:strVal val="visible"/>
                                      </p:to>
                                    </p:set>
                                    <p:animEffect transition="in" filter="slide(fromBottom)">
                                      <p:cBhvr>
                                        <p:cTn id="28" dur="500"/>
                                        <p:tgtEl>
                                          <p:spTgt spid="72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97" grpId="0" autoUpdateAnimBg="0"/>
      <p:bldP spid="72798" grpId="0" autoUpdateAnimBg="0"/>
      <p:bldP spid="72799" grpId="0" autoUpdateAnimBg="0"/>
      <p:bldP spid="72800" grpId="0" autoUpdateAnimBg="0"/>
      <p:bldP spid="7280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3" name="Text Box 23"/>
          <p:cNvSpPr txBox="1">
            <a:spLocks noChangeArrowheads="1"/>
          </p:cNvSpPr>
          <p:nvPr/>
        </p:nvSpPr>
        <p:spPr bwMode="auto">
          <a:xfrm>
            <a:off x="695325" y="2498725"/>
            <a:ext cx="177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举例说明：</a:t>
            </a:r>
          </a:p>
        </p:txBody>
      </p:sp>
      <p:sp>
        <p:nvSpPr>
          <p:cNvPr id="41037" name="Text Box 77"/>
          <p:cNvSpPr txBox="1">
            <a:spLocks noChangeArrowheads="1"/>
          </p:cNvSpPr>
          <p:nvPr/>
        </p:nvSpPr>
        <p:spPr bwMode="auto">
          <a:xfrm>
            <a:off x="471488" y="1397000"/>
            <a:ext cx="8220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0" indent="-18097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spcBef>
                <a:spcPct val="50000"/>
              </a:spcBef>
            </a:pPr>
            <a:r>
              <a:rPr lang="zh-CN" altLang="en-US" b="1">
                <a:solidFill>
                  <a:srgbClr val="000000"/>
                </a:solidFill>
                <a:ea typeface="楷体_GB2312" pitchFamily="49" charset="-122"/>
              </a:rPr>
              <a:t>支路电流法：</a:t>
            </a:r>
            <a:r>
              <a:rPr lang="zh-CN" altLang="en-US" b="1">
                <a:ea typeface="楷体_GB2312" pitchFamily="49" charset="-122"/>
              </a:rPr>
              <a:t>以各</a:t>
            </a:r>
            <a:r>
              <a:rPr lang="zh-CN" altLang="en-US" b="1">
                <a:solidFill>
                  <a:srgbClr val="0000FF"/>
                </a:solidFill>
                <a:ea typeface="楷体_GB2312" pitchFamily="49" charset="-122"/>
              </a:rPr>
              <a:t>支路电流为未知量</a:t>
            </a:r>
            <a:r>
              <a:rPr lang="zh-CN" altLang="en-US" b="1">
                <a:ea typeface="楷体_GB2312" pitchFamily="49" charset="-122"/>
              </a:rPr>
              <a:t>列写电路方程分析电路的方法。</a:t>
            </a:r>
          </a:p>
        </p:txBody>
      </p:sp>
      <p:sp>
        <p:nvSpPr>
          <p:cNvPr id="41048" name="Rectangle 88"/>
          <p:cNvSpPr>
            <a:spLocks noGrp="1" noChangeArrowheads="1"/>
          </p:cNvSpPr>
          <p:nvPr>
            <p:ph type="title" idx="4294967295"/>
          </p:nvPr>
        </p:nvSpPr>
        <p:spPr bwMode="auto">
          <a:xfrm>
            <a:off x="342900" y="704850"/>
            <a:ext cx="84201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200" dirty="0" smtClean="0">
                <a:latin typeface="Times New Roman" pitchFamily="18" charset="0"/>
                <a:ea typeface="楷体_GB2312" pitchFamily="49" charset="-122"/>
              </a:rPr>
              <a:t>§</a:t>
            </a:r>
            <a:r>
              <a:rPr lang="en-US" altLang="zh-CN" sz="3200" dirty="0" smtClean="0">
                <a:latin typeface="Times New Roman" pitchFamily="18" charset="0"/>
                <a:ea typeface="楷体_GB2312" pitchFamily="49" charset="-122"/>
              </a:rPr>
              <a:t>3-2  </a:t>
            </a:r>
            <a:r>
              <a:rPr lang="zh-CN" altLang="en-US" sz="3200" b="1" dirty="0" smtClean="0">
                <a:latin typeface="Times New Roman" pitchFamily="18" charset="0"/>
                <a:ea typeface="楷体_GB2312" pitchFamily="49" charset="-122"/>
              </a:rPr>
              <a:t>支路电流法 </a:t>
            </a:r>
            <a:r>
              <a:rPr lang="en-US" altLang="zh-CN" sz="3200" b="1" dirty="0" smtClean="0">
                <a:latin typeface="Times New Roman" pitchFamily="18" charset="0"/>
                <a:ea typeface="楷体_GB2312" pitchFamily="49" charset="-122"/>
              </a:rPr>
              <a:t>(branch current method )</a:t>
            </a:r>
            <a:endParaRPr lang="en-US" altLang="zh-CN" sz="3200" dirty="0" smtClean="0">
              <a:latin typeface="Times New Roman" pitchFamily="18" charset="0"/>
              <a:ea typeface="楷体_GB2312" pitchFamily="49" charset="-122"/>
            </a:endParaRPr>
          </a:p>
        </p:txBody>
      </p:sp>
      <p:sp>
        <p:nvSpPr>
          <p:cNvPr id="40982" name="Text Box 22"/>
          <p:cNvSpPr txBox="1">
            <a:spLocks noChangeArrowheads="1"/>
          </p:cNvSpPr>
          <p:nvPr/>
        </p:nvSpPr>
        <p:spPr bwMode="auto">
          <a:xfrm>
            <a:off x="4038600" y="2536825"/>
            <a:ext cx="4572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b="1">
                <a:ea typeface="楷体_GB2312" pitchFamily="49" charset="-122"/>
              </a:rPr>
              <a:t>对于有</a:t>
            </a:r>
            <a:r>
              <a:rPr lang="en-US" altLang="zh-CN" b="1" i="1">
                <a:ea typeface="楷体_GB2312" pitchFamily="49" charset="-122"/>
              </a:rPr>
              <a:t>n</a:t>
            </a:r>
            <a:r>
              <a:rPr lang="zh-CN" altLang="en-US" b="1">
                <a:ea typeface="楷体_GB2312" pitchFamily="49" charset="-122"/>
              </a:rPr>
              <a:t>个节点、</a:t>
            </a:r>
            <a:r>
              <a:rPr lang="en-US" altLang="zh-CN" b="1" i="1">
                <a:ea typeface="楷体_GB2312" pitchFamily="49" charset="-122"/>
              </a:rPr>
              <a:t>b</a:t>
            </a:r>
            <a:r>
              <a:rPr lang="zh-CN" altLang="en-US" b="1">
                <a:ea typeface="楷体_GB2312" pitchFamily="49" charset="-122"/>
              </a:rPr>
              <a:t>条支路的电路</a:t>
            </a:r>
            <a:r>
              <a:rPr lang="zh-CN" altLang="zh-CN" b="1">
                <a:ea typeface="楷体_GB2312" pitchFamily="49" charset="-122"/>
              </a:rPr>
              <a:t>。</a:t>
            </a:r>
            <a:endParaRPr lang="zh-CN" altLang="en-US" b="1">
              <a:ea typeface="楷体_GB2312" pitchFamily="49" charset="-122"/>
            </a:endParaRPr>
          </a:p>
        </p:txBody>
      </p:sp>
      <p:sp>
        <p:nvSpPr>
          <p:cNvPr id="41034" name="Text Box 74"/>
          <p:cNvSpPr txBox="1">
            <a:spLocks noChangeArrowheads="1"/>
          </p:cNvSpPr>
          <p:nvPr/>
        </p:nvSpPr>
        <p:spPr bwMode="auto">
          <a:xfrm>
            <a:off x="5486400" y="3908425"/>
            <a:ext cx="108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b</a:t>
            </a:r>
            <a:r>
              <a:rPr lang="en-US" altLang="zh-CN" b="1">
                <a:ea typeface="楷体_GB2312" pitchFamily="49" charset="-122"/>
              </a:rPr>
              <a:t>=6</a:t>
            </a:r>
          </a:p>
        </p:txBody>
      </p:sp>
      <p:sp>
        <p:nvSpPr>
          <p:cNvPr id="41035" name="Text Box 75"/>
          <p:cNvSpPr txBox="1">
            <a:spLocks noChangeArrowheads="1"/>
          </p:cNvSpPr>
          <p:nvPr/>
        </p:nvSpPr>
        <p:spPr bwMode="auto">
          <a:xfrm>
            <a:off x="5486400" y="4327525"/>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n</a:t>
            </a:r>
            <a:r>
              <a:rPr lang="en-US" altLang="zh-CN" b="1">
                <a:ea typeface="楷体_GB2312" pitchFamily="49" charset="-122"/>
              </a:rPr>
              <a:t>=4</a:t>
            </a:r>
          </a:p>
        </p:txBody>
      </p:sp>
      <p:sp>
        <p:nvSpPr>
          <p:cNvPr id="41055" name="Text Box 95"/>
          <p:cNvSpPr txBox="1">
            <a:spLocks noChangeArrowheads="1"/>
          </p:cNvSpPr>
          <p:nvPr/>
        </p:nvSpPr>
        <p:spPr bwMode="auto">
          <a:xfrm>
            <a:off x="4038600" y="5208588"/>
            <a:ext cx="4572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b="1">
                <a:ea typeface="楷体_GB2312" pitchFamily="49" charset="-122"/>
              </a:rPr>
              <a:t>要求解支路电流和电压</a:t>
            </a:r>
            <a:r>
              <a:rPr lang="zh-CN" altLang="zh-CN" b="1">
                <a:ea typeface="楷体_GB2312" pitchFamily="49" charset="-122"/>
              </a:rPr>
              <a:t>。</a:t>
            </a:r>
            <a:endParaRPr lang="zh-CN" altLang="en-US" b="1">
              <a:ea typeface="楷体_GB2312" pitchFamily="49" charset="-122"/>
            </a:endParaRPr>
          </a:p>
        </p:txBody>
      </p:sp>
      <p:grpSp>
        <p:nvGrpSpPr>
          <p:cNvPr id="2" name="Group 143"/>
          <p:cNvGrpSpPr>
            <a:grpSpLocks/>
          </p:cNvGrpSpPr>
          <p:nvPr/>
        </p:nvGrpSpPr>
        <p:grpSpPr bwMode="auto">
          <a:xfrm>
            <a:off x="636588" y="2840038"/>
            <a:ext cx="3370262" cy="3913187"/>
            <a:chOff x="30" y="1729"/>
            <a:chExt cx="2123" cy="2465"/>
          </a:xfrm>
        </p:grpSpPr>
        <p:sp>
          <p:nvSpPr>
            <p:cNvPr id="21514" name="Line 106"/>
            <p:cNvSpPr>
              <a:spLocks noChangeShapeType="1"/>
            </p:cNvSpPr>
            <p:nvPr/>
          </p:nvSpPr>
          <p:spPr bwMode="auto">
            <a:xfrm rot="2700000">
              <a:off x="186" y="3148"/>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107"/>
            <p:cNvSpPr>
              <a:spLocks noChangeShapeType="1"/>
            </p:cNvSpPr>
            <p:nvPr/>
          </p:nvSpPr>
          <p:spPr bwMode="auto">
            <a:xfrm rot="8100000">
              <a:off x="182" y="2406"/>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Oval 117"/>
            <p:cNvSpPr>
              <a:spLocks noChangeArrowheads="1"/>
            </p:cNvSpPr>
            <p:nvPr/>
          </p:nvSpPr>
          <p:spPr bwMode="auto">
            <a:xfrm>
              <a:off x="1202" y="372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1517" name="Rectangle 99"/>
            <p:cNvSpPr>
              <a:spLocks noChangeArrowheads="1"/>
            </p:cNvSpPr>
            <p:nvPr/>
          </p:nvSpPr>
          <p:spPr bwMode="auto">
            <a:xfrm rot="2700000">
              <a:off x="548" y="3067"/>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1518" name="Rectangle 101"/>
            <p:cNvSpPr>
              <a:spLocks noChangeArrowheads="1"/>
            </p:cNvSpPr>
            <p:nvPr/>
          </p:nvSpPr>
          <p:spPr bwMode="auto">
            <a:xfrm rot="8100000">
              <a:off x="584" y="2353"/>
              <a:ext cx="272" cy="91"/>
            </a:xfrm>
            <a:prstGeom prst="rect">
              <a:avLst/>
            </a:prstGeom>
            <a:solidFill>
              <a:srgbClr val="00FFFF"/>
            </a:solidFill>
            <a:ln w="19050" algn="ctr">
              <a:solidFill>
                <a:schemeClr val="tx1"/>
              </a:solidFill>
              <a:miter lim="800000"/>
              <a:headEnd/>
              <a:tailEnd/>
            </a:ln>
          </p:spPr>
          <p:txBody>
            <a:bodyPr rot="10800000" wrap="none" anchor="ctr"/>
            <a:lstStyle/>
            <a:p>
              <a:endParaRPr lang="zh-CN" altLang="en-US">
                <a:solidFill>
                  <a:srgbClr val="000000"/>
                </a:solidFill>
                <a:ea typeface="楷体_GB2312" pitchFamily="49" charset="-122"/>
              </a:endParaRPr>
            </a:p>
          </p:txBody>
        </p:sp>
        <p:sp>
          <p:nvSpPr>
            <p:cNvPr id="21519" name="Line 105"/>
            <p:cNvSpPr>
              <a:spLocks noChangeShapeType="1"/>
            </p:cNvSpPr>
            <p:nvPr/>
          </p:nvSpPr>
          <p:spPr bwMode="auto">
            <a:xfrm rot="2700000">
              <a:off x="926" y="2406"/>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108"/>
            <p:cNvSpPr>
              <a:spLocks noChangeShapeType="1"/>
            </p:cNvSpPr>
            <p:nvPr/>
          </p:nvSpPr>
          <p:spPr bwMode="auto">
            <a:xfrm rot="8100000">
              <a:off x="924" y="3148"/>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Rectangle 109"/>
            <p:cNvSpPr>
              <a:spLocks noChangeArrowheads="1"/>
            </p:cNvSpPr>
            <p:nvPr/>
          </p:nvSpPr>
          <p:spPr bwMode="auto">
            <a:xfrm rot="2700000">
              <a:off x="1326" y="236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1522" name="Rectangle 110"/>
            <p:cNvSpPr>
              <a:spLocks noChangeArrowheads="1"/>
            </p:cNvSpPr>
            <p:nvPr/>
          </p:nvSpPr>
          <p:spPr bwMode="auto">
            <a:xfrm rot="8100000">
              <a:off x="1326" y="3089"/>
              <a:ext cx="272" cy="91"/>
            </a:xfrm>
            <a:prstGeom prst="rect">
              <a:avLst/>
            </a:prstGeom>
            <a:solidFill>
              <a:srgbClr val="00FFFF"/>
            </a:solidFill>
            <a:ln w="19050" algn="ctr">
              <a:solidFill>
                <a:schemeClr val="tx1"/>
              </a:solidFill>
              <a:miter lim="800000"/>
              <a:headEnd/>
              <a:tailEnd/>
            </a:ln>
          </p:spPr>
          <p:txBody>
            <a:bodyPr rot="10800000" wrap="none" anchor="ctr"/>
            <a:lstStyle/>
            <a:p>
              <a:endParaRPr lang="zh-CN" altLang="en-US">
                <a:solidFill>
                  <a:srgbClr val="000000"/>
                </a:solidFill>
                <a:ea typeface="楷体_GB2312" pitchFamily="49" charset="-122"/>
              </a:endParaRPr>
            </a:p>
          </p:txBody>
        </p:sp>
        <p:sp>
          <p:nvSpPr>
            <p:cNvPr id="21523" name="Line 111"/>
            <p:cNvSpPr>
              <a:spLocks noChangeShapeType="1"/>
            </p:cNvSpPr>
            <p:nvPr/>
          </p:nvSpPr>
          <p:spPr bwMode="auto">
            <a:xfrm>
              <a:off x="1086" y="2028"/>
              <a:ext cx="0" cy="1488"/>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1524" name="Line 112"/>
            <p:cNvSpPr>
              <a:spLocks noChangeShapeType="1"/>
            </p:cNvSpPr>
            <p:nvPr/>
          </p:nvSpPr>
          <p:spPr bwMode="auto">
            <a:xfrm>
              <a:off x="342" y="2772"/>
              <a:ext cx="0" cy="1092"/>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113"/>
            <p:cNvSpPr>
              <a:spLocks noChangeShapeType="1"/>
            </p:cNvSpPr>
            <p:nvPr/>
          </p:nvSpPr>
          <p:spPr bwMode="auto">
            <a:xfrm>
              <a:off x="1828" y="2770"/>
              <a:ext cx="0" cy="1092"/>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114"/>
            <p:cNvSpPr>
              <a:spLocks noChangeShapeType="1"/>
            </p:cNvSpPr>
            <p:nvPr/>
          </p:nvSpPr>
          <p:spPr bwMode="auto">
            <a:xfrm>
              <a:off x="336" y="3858"/>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Text Box 115"/>
            <p:cNvSpPr txBox="1">
              <a:spLocks noChangeArrowheads="1"/>
            </p:cNvSpPr>
            <p:nvPr/>
          </p:nvSpPr>
          <p:spPr bwMode="auto">
            <a:xfrm>
              <a:off x="1018" y="3855"/>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1528" name="Text Box 116"/>
            <p:cNvSpPr txBox="1">
              <a:spLocks noChangeArrowheads="1"/>
            </p:cNvSpPr>
            <p:nvPr/>
          </p:nvSpPr>
          <p:spPr bwMode="auto">
            <a:xfrm>
              <a:off x="1422" y="37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1529" name="Text Box 118"/>
            <p:cNvSpPr txBox="1">
              <a:spLocks noChangeArrowheads="1"/>
            </p:cNvSpPr>
            <p:nvPr/>
          </p:nvSpPr>
          <p:spPr bwMode="auto">
            <a:xfrm>
              <a:off x="449" y="311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1530" name="Text Box 119"/>
            <p:cNvSpPr txBox="1">
              <a:spLocks noChangeArrowheads="1"/>
            </p:cNvSpPr>
            <p:nvPr/>
          </p:nvSpPr>
          <p:spPr bwMode="auto">
            <a:xfrm>
              <a:off x="452" y="216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1531" name="Text Box 120"/>
            <p:cNvSpPr txBox="1">
              <a:spLocks noChangeArrowheads="1"/>
            </p:cNvSpPr>
            <p:nvPr/>
          </p:nvSpPr>
          <p:spPr bwMode="auto">
            <a:xfrm>
              <a:off x="1112" y="247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21532" name="Text Box 121"/>
            <p:cNvSpPr txBox="1">
              <a:spLocks noChangeArrowheads="1"/>
            </p:cNvSpPr>
            <p:nvPr/>
          </p:nvSpPr>
          <p:spPr bwMode="auto">
            <a:xfrm>
              <a:off x="1458" y="219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21533" name="Text Box 122"/>
            <p:cNvSpPr txBox="1">
              <a:spLocks noChangeArrowheads="1"/>
            </p:cNvSpPr>
            <p:nvPr/>
          </p:nvSpPr>
          <p:spPr bwMode="auto">
            <a:xfrm>
              <a:off x="1208" y="3963"/>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a:t>
              </a:r>
              <a:endParaRPr lang="en-US" altLang="zh-CN" sz="1800" b="1">
                <a:solidFill>
                  <a:srgbClr val="000000"/>
                </a:solidFill>
                <a:ea typeface="楷体_GB2312" pitchFamily="49" charset="-122"/>
              </a:endParaRPr>
            </a:p>
          </p:txBody>
        </p:sp>
        <p:sp>
          <p:nvSpPr>
            <p:cNvPr id="21534" name="Text Box 123"/>
            <p:cNvSpPr txBox="1">
              <a:spLocks noChangeArrowheads="1"/>
            </p:cNvSpPr>
            <p:nvPr/>
          </p:nvSpPr>
          <p:spPr bwMode="auto">
            <a:xfrm>
              <a:off x="682" y="387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sp>
          <p:nvSpPr>
            <p:cNvPr id="21535" name="Text Box 124"/>
            <p:cNvSpPr txBox="1">
              <a:spLocks noChangeArrowheads="1"/>
            </p:cNvSpPr>
            <p:nvPr/>
          </p:nvSpPr>
          <p:spPr bwMode="auto">
            <a:xfrm>
              <a:off x="1480" y="308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5</a:t>
              </a:r>
              <a:endParaRPr lang="en-US" altLang="zh-CN" sz="1800" b="1">
                <a:solidFill>
                  <a:srgbClr val="000000"/>
                </a:solidFill>
                <a:ea typeface="楷体_GB2312" pitchFamily="49" charset="-122"/>
              </a:endParaRPr>
            </a:p>
          </p:txBody>
        </p:sp>
        <p:sp>
          <p:nvSpPr>
            <p:cNvPr id="21536" name="Rectangle 103"/>
            <p:cNvSpPr>
              <a:spLocks noChangeArrowheads="1"/>
            </p:cNvSpPr>
            <p:nvPr/>
          </p:nvSpPr>
          <p:spPr bwMode="auto">
            <a:xfrm>
              <a:off x="656" y="3811"/>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21537" name="Line 126"/>
            <p:cNvSpPr>
              <a:spLocks noChangeShapeType="1"/>
            </p:cNvSpPr>
            <p:nvPr/>
          </p:nvSpPr>
          <p:spPr bwMode="auto">
            <a:xfrm>
              <a:off x="1020" y="2340"/>
              <a:ext cx="0"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38" name="Text Box 127"/>
            <p:cNvSpPr txBox="1">
              <a:spLocks noChangeArrowheads="1"/>
            </p:cNvSpPr>
            <p:nvPr/>
          </p:nvSpPr>
          <p:spPr bwMode="auto">
            <a:xfrm>
              <a:off x="1286" y="331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5</a:t>
              </a:r>
              <a:endParaRPr lang="en-US" altLang="zh-CN" sz="1800" b="1">
                <a:solidFill>
                  <a:srgbClr val="000000"/>
                </a:solidFill>
                <a:ea typeface="楷体_GB2312" pitchFamily="49" charset="-122"/>
              </a:endParaRPr>
            </a:p>
          </p:txBody>
        </p:sp>
        <p:sp>
          <p:nvSpPr>
            <p:cNvPr id="21539" name="Text Box 128"/>
            <p:cNvSpPr txBox="1">
              <a:spLocks noChangeArrowheads="1"/>
            </p:cNvSpPr>
            <p:nvPr/>
          </p:nvSpPr>
          <p:spPr bwMode="auto">
            <a:xfrm>
              <a:off x="1728" y="240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21540" name="Text Box 129"/>
            <p:cNvSpPr txBox="1">
              <a:spLocks noChangeArrowheads="1"/>
            </p:cNvSpPr>
            <p:nvPr/>
          </p:nvSpPr>
          <p:spPr bwMode="auto">
            <a:xfrm>
              <a:off x="804" y="238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21541" name="Text Box 130"/>
            <p:cNvSpPr txBox="1">
              <a:spLocks noChangeArrowheads="1"/>
            </p:cNvSpPr>
            <p:nvPr/>
          </p:nvSpPr>
          <p:spPr bwMode="auto">
            <a:xfrm>
              <a:off x="246" y="236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21542" name="Text Box 131"/>
            <p:cNvSpPr txBox="1">
              <a:spLocks noChangeArrowheads="1"/>
            </p:cNvSpPr>
            <p:nvPr/>
          </p:nvSpPr>
          <p:spPr bwMode="auto">
            <a:xfrm>
              <a:off x="690" y="333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sp>
          <p:nvSpPr>
            <p:cNvPr id="21543" name="Line 132"/>
            <p:cNvSpPr>
              <a:spLocks noChangeShapeType="1"/>
            </p:cNvSpPr>
            <p:nvPr/>
          </p:nvSpPr>
          <p:spPr bwMode="auto">
            <a:xfrm>
              <a:off x="1888" y="3340"/>
              <a:ext cx="0"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4" name="Line 134"/>
            <p:cNvSpPr>
              <a:spLocks noChangeShapeType="1"/>
            </p:cNvSpPr>
            <p:nvPr/>
          </p:nvSpPr>
          <p:spPr bwMode="auto">
            <a:xfrm rot="2700000">
              <a:off x="756" y="3390"/>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5" name="Line 135"/>
            <p:cNvSpPr>
              <a:spLocks noChangeShapeType="1"/>
            </p:cNvSpPr>
            <p:nvPr/>
          </p:nvSpPr>
          <p:spPr bwMode="auto">
            <a:xfrm rot="2700000">
              <a:off x="1666" y="2614"/>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6" name="Line 136"/>
            <p:cNvSpPr>
              <a:spLocks noChangeShapeType="1"/>
            </p:cNvSpPr>
            <p:nvPr/>
          </p:nvSpPr>
          <p:spPr bwMode="auto">
            <a:xfrm rot="-2700000">
              <a:off x="340" y="2572"/>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7" name="Line 137"/>
            <p:cNvSpPr>
              <a:spLocks noChangeShapeType="1"/>
            </p:cNvSpPr>
            <p:nvPr/>
          </p:nvSpPr>
          <p:spPr bwMode="auto">
            <a:xfrm rot="-2700000">
              <a:off x="1226" y="3374"/>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8" name="Rectangle 98"/>
            <p:cNvSpPr>
              <a:spLocks noChangeArrowheads="1"/>
            </p:cNvSpPr>
            <p:nvPr/>
          </p:nvSpPr>
          <p:spPr bwMode="auto">
            <a:xfrm rot="5400000">
              <a:off x="950" y="2772"/>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1549" name="Text Box 138"/>
            <p:cNvSpPr txBox="1">
              <a:spLocks noChangeArrowheads="1"/>
            </p:cNvSpPr>
            <p:nvPr/>
          </p:nvSpPr>
          <p:spPr bwMode="auto">
            <a:xfrm>
              <a:off x="30" y="260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①</a:t>
              </a:r>
              <a:endParaRPr lang="en-US" altLang="zh-CN" sz="1800" b="1" baseline="-25000">
                <a:solidFill>
                  <a:srgbClr val="000000"/>
                </a:solidFill>
                <a:ea typeface="楷体_GB2312" pitchFamily="49" charset="-122"/>
              </a:endParaRPr>
            </a:p>
          </p:txBody>
        </p:sp>
        <p:sp>
          <p:nvSpPr>
            <p:cNvPr id="21550" name="Text Box 139"/>
            <p:cNvSpPr txBox="1">
              <a:spLocks noChangeArrowheads="1"/>
            </p:cNvSpPr>
            <p:nvPr/>
          </p:nvSpPr>
          <p:spPr bwMode="auto">
            <a:xfrm>
              <a:off x="944" y="1729"/>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②</a:t>
              </a:r>
            </a:p>
          </p:txBody>
        </p:sp>
        <p:sp>
          <p:nvSpPr>
            <p:cNvPr id="21551" name="Text Box 140"/>
            <p:cNvSpPr txBox="1">
              <a:spLocks noChangeArrowheads="1"/>
            </p:cNvSpPr>
            <p:nvPr/>
          </p:nvSpPr>
          <p:spPr bwMode="auto">
            <a:xfrm>
              <a:off x="1844" y="261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③</a:t>
              </a:r>
            </a:p>
          </p:txBody>
        </p:sp>
        <p:sp>
          <p:nvSpPr>
            <p:cNvPr id="21552" name="Text Box 141"/>
            <p:cNvSpPr txBox="1">
              <a:spLocks noChangeArrowheads="1"/>
            </p:cNvSpPr>
            <p:nvPr/>
          </p:nvSpPr>
          <p:spPr bwMode="auto">
            <a:xfrm>
              <a:off x="932" y="348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④</a:t>
              </a:r>
            </a:p>
          </p:txBody>
        </p:sp>
        <p:sp>
          <p:nvSpPr>
            <p:cNvPr id="21553" name="Text Box 142"/>
            <p:cNvSpPr txBox="1">
              <a:spLocks noChangeArrowheads="1"/>
            </p:cNvSpPr>
            <p:nvPr/>
          </p:nvSpPr>
          <p:spPr bwMode="auto">
            <a:xfrm>
              <a:off x="1884" y="331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48"/>
                                        </p:tgtEl>
                                        <p:attrNameLst>
                                          <p:attrName>style.visibility</p:attrName>
                                        </p:attrNameLst>
                                      </p:cBhvr>
                                      <p:to>
                                        <p:strVal val="visible"/>
                                      </p:to>
                                    </p:set>
                                    <p:anim calcmode="lin" valueType="num">
                                      <p:cBhvr additive="base">
                                        <p:cTn id="7" dur="500" fill="hold"/>
                                        <p:tgtEl>
                                          <p:spTgt spid="41048"/>
                                        </p:tgtEl>
                                        <p:attrNameLst>
                                          <p:attrName>ppt_x</p:attrName>
                                        </p:attrNameLst>
                                      </p:cBhvr>
                                      <p:tavLst>
                                        <p:tav tm="0">
                                          <p:val>
                                            <p:strVal val="0-#ppt_w/2"/>
                                          </p:val>
                                        </p:tav>
                                        <p:tav tm="100000">
                                          <p:val>
                                            <p:strVal val="#ppt_x"/>
                                          </p:val>
                                        </p:tav>
                                      </p:tavLst>
                                    </p:anim>
                                    <p:anim calcmode="lin" valueType="num">
                                      <p:cBhvr additive="base">
                                        <p:cTn id="8" dur="500" fill="hold"/>
                                        <p:tgtEl>
                                          <p:spTgt spid="410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03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3" grpId="0"/>
      <p:bldP spid="41037" grpId="0"/>
      <p:bldP spid="41048" grpId="0"/>
      <p:bldP spid="40982" grpId="0"/>
      <p:bldP spid="41034" grpId="0"/>
      <p:bldP spid="41035" grpId="0"/>
      <p:bldP spid="410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8496300" y="1479550"/>
            <a:ext cx="838200" cy="762000"/>
            <a:chOff x="5232" y="780"/>
            <a:chExt cx="528" cy="480"/>
          </a:xfrm>
        </p:grpSpPr>
        <p:sp>
          <p:nvSpPr>
            <p:cNvPr id="22591" name="AutoShape 55"/>
            <p:cNvSpPr>
              <a:spLocks/>
            </p:cNvSpPr>
            <p:nvPr/>
          </p:nvSpPr>
          <p:spPr bwMode="auto">
            <a:xfrm>
              <a:off x="5232" y="780"/>
              <a:ext cx="47" cy="480"/>
            </a:xfrm>
            <a:prstGeom prst="rightBrace">
              <a:avLst>
                <a:gd name="adj1" fmla="val 8510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22592" name="Text Box 56"/>
            <p:cNvSpPr txBox="1">
              <a:spLocks noChangeArrowheads="1"/>
            </p:cNvSpPr>
            <p:nvPr/>
          </p:nvSpPr>
          <p:spPr bwMode="auto">
            <a:xfrm>
              <a:off x="5316" y="876"/>
              <a:ext cx="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(1)</a:t>
              </a:r>
            </a:p>
          </p:txBody>
        </p:sp>
      </p:grpSp>
      <p:sp>
        <p:nvSpPr>
          <p:cNvPr id="82996" name="Text Box 52"/>
          <p:cNvSpPr txBox="1">
            <a:spLocks noChangeArrowheads="1"/>
          </p:cNvSpPr>
          <p:nvPr/>
        </p:nvSpPr>
        <p:spPr bwMode="auto">
          <a:xfrm>
            <a:off x="3657600" y="831850"/>
            <a:ext cx="521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(1) </a:t>
            </a:r>
            <a:r>
              <a:rPr lang="zh-CN" altLang="en-US" b="1">
                <a:solidFill>
                  <a:srgbClr val="000000"/>
                </a:solidFill>
                <a:ea typeface="楷体_GB2312" pitchFamily="49" charset="-122"/>
              </a:rPr>
              <a:t>标定各支路电流、电压的参考方向</a:t>
            </a:r>
          </a:p>
        </p:txBody>
      </p:sp>
      <p:sp>
        <p:nvSpPr>
          <p:cNvPr id="82997" name="Text Box 53"/>
          <p:cNvSpPr txBox="1">
            <a:spLocks noChangeArrowheads="1"/>
          </p:cNvSpPr>
          <p:nvPr/>
        </p:nvSpPr>
        <p:spPr bwMode="auto">
          <a:xfrm>
            <a:off x="4076700" y="1270000"/>
            <a:ext cx="133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 =</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1</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1</a:t>
            </a:r>
          </a:p>
        </p:txBody>
      </p:sp>
      <p:sp>
        <p:nvSpPr>
          <p:cNvPr id="83001" name="Text Box 57"/>
          <p:cNvSpPr txBox="1">
            <a:spLocks noChangeArrowheads="1"/>
          </p:cNvSpPr>
          <p:nvPr/>
        </p:nvSpPr>
        <p:spPr bwMode="auto">
          <a:xfrm>
            <a:off x="4114800" y="2584450"/>
            <a:ext cx="455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a:t>
            </a:r>
            <a:r>
              <a:rPr lang="en-US" altLang="zh-CN" b="1" i="1">
                <a:solidFill>
                  <a:srgbClr val="000000"/>
                </a:solidFill>
                <a:ea typeface="楷体_GB2312" pitchFamily="49" charset="-122"/>
              </a:rPr>
              <a:t>b</a:t>
            </a:r>
            <a:r>
              <a:rPr lang="en-US" altLang="zh-CN" b="1">
                <a:solidFill>
                  <a:srgbClr val="000000"/>
                </a:solidFill>
                <a:ea typeface="楷体_GB2312" pitchFamily="49" charset="-122"/>
              </a:rPr>
              <a:t>=6</a:t>
            </a:r>
            <a:r>
              <a:rPr lang="zh-CN" altLang="en-US" b="1">
                <a:solidFill>
                  <a:srgbClr val="000000"/>
                </a:solidFill>
                <a:ea typeface="楷体_GB2312" pitchFamily="49" charset="-122"/>
              </a:rPr>
              <a:t>，</a:t>
            </a:r>
            <a:r>
              <a:rPr lang="en-US" altLang="zh-CN" b="1">
                <a:solidFill>
                  <a:srgbClr val="000000"/>
                </a:solidFill>
                <a:ea typeface="楷体_GB2312" pitchFamily="49" charset="-122"/>
              </a:rPr>
              <a:t>6</a:t>
            </a:r>
            <a:r>
              <a:rPr lang="zh-CN" altLang="en-US" b="1">
                <a:solidFill>
                  <a:srgbClr val="000000"/>
                </a:solidFill>
                <a:ea typeface="楷体_GB2312" pitchFamily="49" charset="-122"/>
              </a:rPr>
              <a:t>个方程，关联参考方向</a:t>
            </a:r>
            <a:r>
              <a:rPr lang="en-US" altLang="zh-CN" b="1">
                <a:solidFill>
                  <a:srgbClr val="000000"/>
                </a:solidFill>
                <a:ea typeface="楷体_GB2312" pitchFamily="49" charset="-122"/>
              </a:rPr>
              <a:t>)</a:t>
            </a:r>
          </a:p>
        </p:txBody>
      </p:sp>
      <p:grpSp>
        <p:nvGrpSpPr>
          <p:cNvPr id="3" name="Group 60"/>
          <p:cNvGrpSpPr>
            <a:grpSpLocks/>
          </p:cNvGrpSpPr>
          <p:nvPr/>
        </p:nvGrpSpPr>
        <p:grpSpPr bwMode="auto">
          <a:xfrm>
            <a:off x="8343900" y="4032250"/>
            <a:ext cx="800100" cy="1619250"/>
            <a:chOff x="5256" y="2388"/>
            <a:chExt cx="504" cy="1020"/>
          </a:xfrm>
        </p:grpSpPr>
        <p:sp>
          <p:nvSpPr>
            <p:cNvPr id="22589" name="AutoShape 61"/>
            <p:cNvSpPr>
              <a:spLocks/>
            </p:cNvSpPr>
            <p:nvPr/>
          </p:nvSpPr>
          <p:spPr bwMode="auto">
            <a:xfrm>
              <a:off x="5256" y="2388"/>
              <a:ext cx="84" cy="1020"/>
            </a:xfrm>
            <a:prstGeom prst="rightBrace">
              <a:avLst>
                <a:gd name="adj1" fmla="val 10119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22590" name="Text Box 62"/>
            <p:cNvSpPr txBox="1">
              <a:spLocks noChangeArrowheads="1"/>
            </p:cNvSpPr>
            <p:nvPr/>
          </p:nvSpPr>
          <p:spPr bwMode="auto">
            <a:xfrm>
              <a:off x="5364" y="2760"/>
              <a:ext cx="3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(2)</a:t>
              </a:r>
            </a:p>
          </p:txBody>
        </p:sp>
      </p:grpSp>
      <p:sp>
        <p:nvSpPr>
          <p:cNvPr id="83002" name="Text Box 58"/>
          <p:cNvSpPr txBox="1">
            <a:spLocks noChangeArrowheads="1"/>
          </p:cNvSpPr>
          <p:nvPr/>
        </p:nvSpPr>
        <p:spPr bwMode="auto">
          <a:xfrm>
            <a:off x="3790950" y="3403600"/>
            <a:ext cx="428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(2) </a:t>
            </a:r>
            <a:r>
              <a:rPr lang="zh-CN" altLang="en-US" b="1">
                <a:solidFill>
                  <a:srgbClr val="000000"/>
                </a:solidFill>
                <a:ea typeface="楷体_GB2312" pitchFamily="49" charset="-122"/>
              </a:rPr>
              <a:t>对节点，根据</a:t>
            </a:r>
            <a:r>
              <a:rPr lang="en-US" altLang="zh-CN" b="1">
                <a:solidFill>
                  <a:srgbClr val="000000"/>
                </a:solidFill>
                <a:ea typeface="楷体_GB2312" pitchFamily="49" charset="-122"/>
              </a:rPr>
              <a:t>KCL</a:t>
            </a:r>
            <a:r>
              <a:rPr lang="zh-CN" altLang="en-US" b="1">
                <a:solidFill>
                  <a:srgbClr val="000000"/>
                </a:solidFill>
                <a:ea typeface="楷体_GB2312" pitchFamily="49" charset="-122"/>
              </a:rPr>
              <a:t>列方程</a:t>
            </a:r>
          </a:p>
        </p:txBody>
      </p:sp>
      <p:sp>
        <p:nvSpPr>
          <p:cNvPr id="83003" name="Text Box 59"/>
          <p:cNvSpPr txBox="1">
            <a:spLocks noChangeArrowheads="1"/>
          </p:cNvSpPr>
          <p:nvPr/>
        </p:nvSpPr>
        <p:spPr bwMode="auto">
          <a:xfrm>
            <a:off x="5143500" y="38798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a:solidFill>
                  <a:srgbClr val="000000"/>
                </a:solidFill>
                <a:ea typeface="楷体_GB2312" pitchFamily="49" charset="-122"/>
              </a:rPr>
              <a:t>节点 </a:t>
            </a:r>
            <a:r>
              <a:rPr lang="en-US" altLang="zh-CN" b="1">
                <a:solidFill>
                  <a:srgbClr val="000000"/>
                </a:solidFill>
                <a:ea typeface="楷体_GB2312" pitchFamily="49" charset="-122"/>
              </a:rPr>
              <a:t>1</a:t>
            </a:r>
            <a:r>
              <a:rPr lang="zh-CN" altLang="en-US" b="1">
                <a:solidFill>
                  <a:srgbClr val="000000"/>
                </a:solidFill>
                <a:ea typeface="楷体_GB2312" pitchFamily="49" charset="-122"/>
              </a:rPr>
              <a:t>：</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 + </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 –</a:t>
            </a:r>
            <a:r>
              <a:rPr lang="en-US" altLang="zh-CN" b="1" i="1">
                <a:solidFill>
                  <a:srgbClr val="000000"/>
                </a:solidFill>
                <a:ea typeface="楷体_GB2312" pitchFamily="49" charset="-122"/>
              </a:rPr>
              <a:t> i</a:t>
            </a:r>
            <a:r>
              <a:rPr lang="en-US" altLang="zh-CN" b="1" baseline="-25000">
                <a:solidFill>
                  <a:srgbClr val="000000"/>
                </a:solidFill>
                <a:ea typeface="楷体_GB2312" pitchFamily="49" charset="-122"/>
              </a:rPr>
              <a:t>6</a:t>
            </a:r>
            <a:r>
              <a:rPr lang="en-US" altLang="zh-CN" b="1">
                <a:solidFill>
                  <a:srgbClr val="000000"/>
                </a:solidFill>
                <a:ea typeface="楷体_GB2312" pitchFamily="49" charset="-122"/>
              </a:rPr>
              <a:t> =0</a:t>
            </a:r>
          </a:p>
        </p:txBody>
      </p:sp>
      <p:sp>
        <p:nvSpPr>
          <p:cNvPr id="83008" name="Text Box 64"/>
          <p:cNvSpPr txBox="1">
            <a:spLocks noChangeArrowheads="1"/>
          </p:cNvSpPr>
          <p:nvPr/>
        </p:nvSpPr>
        <p:spPr bwMode="auto">
          <a:xfrm>
            <a:off x="5448300" y="596106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a:t>
            </a:r>
            <a:r>
              <a:rPr lang="zh-CN" altLang="en-US" b="1">
                <a:solidFill>
                  <a:srgbClr val="000000"/>
                </a:solidFill>
                <a:ea typeface="楷体_GB2312" pitchFamily="49" charset="-122"/>
              </a:rPr>
              <a:t>出为正，进为负</a:t>
            </a:r>
            <a:r>
              <a:rPr lang="en-US" altLang="zh-CN" b="1">
                <a:solidFill>
                  <a:srgbClr val="000000"/>
                </a:solidFill>
                <a:ea typeface="楷体_GB2312" pitchFamily="49" charset="-122"/>
              </a:rPr>
              <a:t>)</a:t>
            </a:r>
          </a:p>
        </p:txBody>
      </p:sp>
      <p:sp>
        <p:nvSpPr>
          <p:cNvPr id="83007" name="Text Box 63"/>
          <p:cNvSpPr txBox="1">
            <a:spLocks noChangeArrowheads="1"/>
          </p:cNvSpPr>
          <p:nvPr/>
        </p:nvSpPr>
        <p:spPr bwMode="auto">
          <a:xfrm>
            <a:off x="285750" y="4584700"/>
            <a:ext cx="3619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b="1">
                <a:solidFill>
                  <a:srgbClr val="000000"/>
                </a:solidFill>
                <a:ea typeface="楷体_GB2312" pitchFamily="49" charset="-122"/>
              </a:rPr>
              <a:t>       </a:t>
            </a:r>
            <a:r>
              <a:rPr lang="zh-CN" altLang="en-US" b="1">
                <a:solidFill>
                  <a:srgbClr val="000000"/>
                </a:solidFill>
                <a:ea typeface="楷体_GB2312" pitchFamily="49" charset="-122"/>
              </a:rPr>
              <a:t>式</a:t>
            </a:r>
            <a:r>
              <a:rPr lang="en-US" altLang="zh-CN" b="1">
                <a:solidFill>
                  <a:srgbClr val="000000"/>
                </a:solidFill>
                <a:ea typeface="楷体_GB2312" pitchFamily="49" charset="-122"/>
              </a:rPr>
              <a:t>(2)</a:t>
            </a:r>
            <a:r>
              <a:rPr lang="zh-CN" altLang="en-US" b="1">
                <a:solidFill>
                  <a:srgbClr val="000000"/>
                </a:solidFill>
                <a:ea typeface="楷体_GB2312" pitchFamily="49" charset="-122"/>
              </a:rPr>
              <a:t>的独立方程数为</a:t>
            </a:r>
            <a:r>
              <a:rPr lang="en-US" altLang="zh-CN" b="1" i="1">
                <a:solidFill>
                  <a:srgbClr val="000000"/>
                </a:solidFill>
                <a:ea typeface="楷体_GB2312" pitchFamily="49" charset="-122"/>
              </a:rPr>
              <a:t>n</a:t>
            </a:r>
            <a:r>
              <a:rPr lang="en-US" altLang="zh-CN" b="1">
                <a:solidFill>
                  <a:srgbClr val="000000"/>
                </a:solidFill>
                <a:ea typeface="楷体_GB2312" pitchFamily="49" charset="-122"/>
              </a:rPr>
              <a:t>–1=4–1=3</a:t>
            </a:r>
            <a:r>
              <a:rPr lang="zh-CN" altLang="en-US" b="1">
                <a:solidFill>
                  <a:srgbClr val="000000"/>
                </a:solidFill>
                <a:ea typeface="楷体_GB2312" pitchFamily="49" charset="-122"/>
              </a:rPr>
              <a:t>个。</a:t>
            </a:r>
          </a:p>
        </p:txBody>
      </p:sp>
      <p:sp>
        <p:nvSpPr>
          <p:cNvPr id="83009" name="Text Box 65"/>
          <p:cNvSpPr txBox="1">
            <a:spLocks noChangeArrowheads="1"/>
          </p:cNvSpPr>
          <p:nvPr/>
        </p:nvSpPr>
        <p:spPr bwMode="auto">
          <a:xfrm>
            <a:off x="288925" y="5495925"/>
            <a:ext cx="45910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en-US" altLang="zh-CN" b="1">
                <a:solidFill>
                  <a:srgbClr val="FF0000"/>
                </a:solidFill>
                <a:ea typeface="楷体_GB2312" pitchFamily="49" charset="-122"/>
              </a:rPr>
              <a:t>      </a:t>
            </a:r>
            <a:r>
              <a:rPr lang="zh-CN" altLang="en-US" b="1">
                <a:solidFill>
                  <a:srgbClr val="FF0000"/>
                </a:solidFill>
                <a:ea typeface="楷体_GB2312" pitchFamily="49" charset="-122"/>
              </a:rPr>
              <a:t>对有</a:t>
            </a:r>
            <a:r>
              <a:rPr lang="en-US" altLang="zh-CN" b="1" i="1">
                <a:solidFill>
                  <a:srgbClr val="FF0000"/>
                </a:solidFill>
                <a:ea typeface="楷体_GB2312" pitchFamily="49" charset="-122"/>
              </a:rPr>
              <a:t>n</a:t>
            </a:r>
            <a:r>
              <a:rPr lang="zh-CN" altLang="en-US" b="1">
                <a:solidFill>
                  <a:srgbClr val="FF0000"/>
                </a:solidFill>
                <a:ea typeface="楷体_GB2312" pitchFamily="49" charset="-122"/>
              </a:rPr>
              <a:t>个节点的电路，可以证明：独立节点数目恰为</a:t>
            </a:r>
            <a:r>
              <a:rPr lang="en-US" altLang="zh-CN" b="1">
                <a:solidFill>
                  <a:srgbClr val="FF0000"/>
                </a:solidFill>
                <a:ea typeface="楷体_GB2312" pitchFamily="49" charset="-122"/>
              </a:rPr>
              <a:t>(</a:t>
            </a:r>
            <a:r>
              <a:rPr lang="en-US" altLang="zh-CN" b="1" i="1">
                <a:solidFill>
                  <a:srgbClr val="FF0000"/>
                </a:solidFill>
                <a:ea typeface="楷体_GB2312" pitchFamily="49" charset="-122"/>
              </a:rPr>
              <a:t>n</a:t>
            </a:r>
            <a:r>
              <a:rPr lang="en-US" altLang="zh-CN" b="1">
                <a:solidFill>
                  <a:srgbClr val="FF0000"/>
                </a:solidFill>
                <a:ea typeface="楷体_GB2312" pitchFamily="49" charset="-122"/>
              </a:rPr>
              <a:t>–1)</a:t>
            </a:r>
            <a:r>
              <a:rPr lang="zh-CN" altLang="en-US" b="1">
                <a:solidFill>
                  <a:srgbClr val="FF0000"/>
                </a:solidFill>
                <a:ea typeface="楷体_GB2312" pitchFamily="49" charset="-122"/>
              </a:rPr>
              <a:t>个。</a:t>
            </a:r>
          </a:p>
        </p:txBody>
      </p:sp>
      <p:grpSp>
        <p:nvGrpSpPr>
          <p:cNvPr id="22540" name="Group 73"/>
          <p:cNvGrpSpPr>
            <a:grpSpLocks/>
          </p:cNvGrpSpPr>
          <p:nvPr/>
        </p:nvGrpSpPr>
        <p:grpSpPr bwMode="auto">
          <a:xfrm>
            <a:off x="311150" y="566738"/>
            <a:ext cx="3370263" cy="3913187"/>
            <a:chOff x="30" y="1729"/>
            <a:chExt cx="2123" cy="2465"/>
          </a:xfrm>
        </p:grpSpPr>
        <p:sp>
          <p:nvSpPr>
            <p:cNvPr id="22549" name="Line 74"/>
            <p:cNvSpPr>
              <a:spLocks noChangeShapeType="1"/>
            </p:cNvSpPr>
            <p:nvPr/>
          </p:nvSpPr>
          <p:spPr bwMode="auto">
            <a:xfrm rot="2700000">
              <a:off x="186" y="3148"/>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75"/>
            <p:cNvSpPr>
              <a:spLocks noChangeShapeType="1"/>
            </p:cNvSpPr>
            <p:nvPr/>
          </p:nvSpPr>
          <p:spPr bwMode="auto">
            <a:xfrm rot="8100000">
              <a:off x="182" y="2406"/>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Oval 76"/>
            <p:cNvSpPr>
              <a:spLocks noChangeArrowheads="1"/>
            </p:cNvSpPr>
            <p:nvPr/>
          </p:nvSpPr>
          <p:spPr bwMode="auto">
            <a:xfrm>
              <a:off x="1202" y="372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2552" name="Rectangle 77"/>
            <p:cNvSpPr>
              <a:spLocks noChangeArrowheads="1"/>
            </p:cNvSpPr>
            <p:nvPr/>
          </p:nvSpPr>
          <p:spPr bwMode="auto">
            <a:xfrm rot="2700000">
              <a:off x="548" y="3067"/>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2553" name="Rectangle 78"/>
            <p:cNvSpPr>
              <a:spLocks noChangeArrowheads="1"/>
            </p:cNvSpPr>
            <p:nvPr/>
          </p:nvSpPr>
          <p:spPr bwMode="auto">
            <a:xfrm rot="8100000">
              <a:off x="584" y="2353"/>
              <a:ext cx="272" cy="91"/>
            </a:xfrm>
            <a:prstGeom prst="rect">
              <a:avLst/>
            </a:prstGeom>
            <a:solidFill>
              <a:srgbClr val="00FFFF"/>
            </a:solidFill>
            <a:ln w="19050" algn="ctr">
              <a:solidFill>
                <a:schemeClr val="tx1"/>
              </a:solidFill>
              <a:miter lim="800000"/>
              <a:headEnd/>
              <a:tailEnd/>
            </a:ln>
          </p:spPr>
          <p:txBody>
            <a:bodyPr rot="10800000" wrap="none" anchor="ctr"/>
            <a:lstStyle/>
            <a:p>
              <a:endParaRPr lang="zh-CN" altLang="en-US">
                <a:solidFill>
                  <a:srgbClr val="000000"/>
                </a:solidFill>
                <a:ea typeface="楷体_GB2312" pitchFamily="49" charset="-122"/>
              </a:endParaRPr>
            </a:p>
          </p:txBody>
        </p:sp>
        <p:sp>
          <p:nvSpPr>
            <p:cNvPr id="22554" name="Line 79"/>
            <p:cNvSpPr>
              <a:spLocks noChangeShapeType="1"/>
            </p:cNvSpPr>
            <p:nvPr/>
          </p:nvSpPr>
          <p:spPr bwMode="auto">
            <a:xfrm rot="2700000">
              <a:off x="926" y="2406"/>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80"/>
            <p:cNvSpPr>
              <a:spLocks noChangeShapeType="1"/>
            </p:cNvSpPr>
            <p:nvPr/>
          </p:nvSpPr>
          <p:spPr bwMode="auto">
            <a:xfrm rot="8100000">
              <a:off x="924" y="3148"/>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Rectangle 81"/>
            <p:cNvSpPr>
              <a:spLocks noChangeArrowheads="1"/>
            </p:cNvSpPr>
            <p:nvPr/>
          </p:nvSpPr>
          <p:spPr bwMode="auto">
            <a:xfrm rot="2700000">
              <a:off x="1326" y="236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2557" name="Rectangle 82"/>
            <p:cNvSpPr>
              <a:spLocks noChangeArrowheads="1"/>
            </p:cNvSpPr>
            <p:nvPr/>
          </p:nvSpPr>
          <p:spPr bwMode="auto">
            <a:xfrm rot="8100000">
              <a:off x="1326" y="3089"/>
              <a:ext cx="272" cy="91"/>
            </a:xfrm>
            <a:prstGeom prst="rect">
              <a:avLst/>
            </a:prstGeom>
            <a:solidFill>
              <a:srgbClr val="00FFFF"/>
            </a:solidFill>
            <a:ln w="19050" algn="ctr">
              <a:solidFill>
                <a:schemeClr val="tx1"/>
              </a:solidFill>
              <a:miter lim="800000"/>
              <a:headEnd/>
              <a:tailEnd/>
            </a:ln>
          </p:spPr>
          <p:txBody>
            <a:bodyPr rot="10800000" wrap="none" anchor="ctr"/>
            <a:lstStyle/>
            <a:p>
              <a:endParaRPr lang="zh-CN" altLang="en-US">
                <a:solidFill>
                  <a:srgbClr val="000000"/>
                </a:solidFill>
                <a:ea typeface="楷体_GB2312" pitchFamily="49" charset="-122"/>
              </a:endParaRPr>
            </a:p>
          </p:txBody>
        </p:sp>
        <p:sp>
          <p:nvSpPr>
            <p:cNvPr id="22558" name="Line 83"/>
            <p:cNvSpPr>
              <a:spLocks noChangeShapeType="1"/>
            </p:cNvSpPr>
            <p:nvPr/>
          </p:nvSpPr>
          <p:spPr bwMode="auto">
            <a:xfrm>
              <a:off x="1086" y="2028"/>
              <a:ext cx="0" cy="1488"/>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2559" name="Line 84"/>
            <p:cNvSpPr>
              <a:spLocks noChangeShapeType="1"/>
            </p:cNvSpPr>
            <p:nvPr/>
          </p:nvSpPr>
          <p:spPr bwMode="auto">
            <a:xfrm>
              <a:off x="342" y="2772"/>
              <a:ext cx="0" cy="1092"/>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85"/>
            <p:cNvSpPr>
              <a:spLocks noChangeShapeType="1"/>
            </p:cNvSpPr>
            <p:nvPr/>
          </p:nvSpPr>
          <p:spPr bwMode="auto">
            <a:xfrm>
              <a:off x="1828" y="2770"/>
              <a:ext cx="0" cy="1092"/>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86"/>
            <p:cNvSpPr>
              <a:spLocks noChangeShapeType="1"/>
            </p:cNvSpPr>
            <p:nvPr/>
          </p:nvSpPr>
          <p:spPr bwMode="auto">
            <a:xfrm>
              <a:off x="336" y="3858"/>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Text Box 87"/>
            <p:cNvSpPr txBox="1">
              <a:spLocks noChangeArrowheads="1"/>
            </p:cNvSpPr>
            <p:nvPr/>
          </p:nvSpPr>
          <p:spPr bwMode="auto">
            <a:xfrm>
              <a:off x="1018" y="3855"/>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2563" name="Text Box 88"/>
            <p:cNvSpPr txBox="1">
              <a:spLocks noChangeArrowheads="1"/>
            </p:cNvSpPr>
            <p:nvPr/>
          </p:nvSpPr>
          <p:spPr bwMode="auto">
            <a:xfrm>
              <a:off x="1422" y="37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2564" name="Text Box 89"/>
            <p:cNvSpPr txBox="1">
              <a:spLocks noChangeArrowheads="1"/>
            </p:cNvSpPr>
            <p:nvPr/>
          </p:nvSpPr>
          <p:spPr bwMode="auto">
            <a:xfrm>
              <a:off x="449" y="311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2565" name="Text Box 90"/>
            <p:cNvSpPr txBox="1">
              <a:spLocks noChangeArrowheads="1"/>
            </p:cNvSpPr>
            <p:nvPr/>
          </p:nvSpPr>
          <p:spPr bwMode="auto">
            <a:xfrm>
              <a:off x="452" y="216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2566" name="Text Box 91"/>
            <p:cNvSpPr txBox="1">
              <a:spLocks noChangeArrowheads="1"/>
            </p:cNvSpPr>
            <p:nvPr/>
          </p:nvSpPr>
          <p:spPr bwMode="auto">
            <a:xfrm>
              <a:off x="1112" y="247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22567" name="Text Box 92"/>
            <p:cNvSpPr txBox="1">
              <a:spLocks noChangeArrowheads="1"/>
            </p:cNvSpPr>
            <p:nvPr/>
          </p:nvSpPr>
          <p:spPr bwMode="auto">
            <a:xfrm>
              <a:off x="1458" y="219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22568" name="Text Box 93"/>
            <p:cNvSpPr txBox="1">
              <a:spLocks noChangeArrowheads="1"/>
            </p:cNvSpPr>
            <p:nvPr/>
          </p:nvSpPr>
          <p:spPr bwMode="auto">
            <a:xfrm>
              <a:off x="1208" y="3963"/>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a:t>
              </a:r>
              <a:endParaRPr lang="en-US" altLang="zh-CN" sz="1800" b="1">
                <a:solidFill>
                  <a:srgbClr val="000000"/>
                </a:solidFill>
                <a:ea typeface="楷体_GB2312" pitchFamily="49" charset="-122"/>
              </a:endParaRPr>
            </a:p>
          </p:txBody>
        </p:sp>
        <p:sp>
          <p:nvSpPr>
            <p:cNvPr id="22569" name="Text Box 94"/>
            <p:cNvSpPr txBox="1">
              <a:spLocks noChangeArrowheads="1"/>
            </p:cNvSpPr>
            <p:nvPr/>
          </p:nvSpPr>
          <p:spPr bwMode="auto">
            <a:xfrm>
              <a:off x="682" y="387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sp>
          <p:nvSpPr>
            <p:cNvPr id="22570" name="Text Box 95"/>
            <p:cNvSpPr txBox="1">
              <a:spLocks noChangeArrowheads="1"/>
            </p:cNvSpPr>
            <p:nvPr/>
          </p:nvSpPr>
          <p:spPr bwMode="auto">
            <a:xfrm>
              <a:off x="1480" y="308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5</a:t>
              </a:r>
              <a:endParaRPr lang="en-US" altLang="zh-CN" sz="1800" b="1">
                <a:solidFill>
                  <a:srgbClr val="000000"/>
                </a:solidFill>
                <a:ea typeface="楷体_GB2312" pitchFamily="49" charset="-122"/>
              </a:endParaRPr>
            </a:p>
          </p:txBody>
        </p:sp>
        <p:sp>
          <p:nvSpPr>
            <p:cNvPr id="22571" name="Rectangle 96"/>
            <p:cNvSpPr>
              <a:spLocks noChangeArrowheads="1"/>
            </p:cNvSpPr>
            <p:nvPr/>
          </p:nvSpPr>
          <p:spPr bwMode="auto">
            <a:xfrm>
              <a:off x="656" y="3811"/>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22572" name="Line 97"/>
            <p:cNvSpPr>
              <a:spLocks noChangeShapeType="1"/>
            </p:cNvSpPr>
            <p:nvPr/>
          </p:nvSpPr>
          <p:spPr bwMode="auto">
            <a:xfrm>
              <a:off x="1020" y="2340"/>
              <a:ext cx="0"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3" name="Text Box 98"/>
            <p:cNvSpPr txBox="1">
              <a:spLocks noChangeArrowheads="1"/>
            </p:cNvSpPr>
            <p:nvPr/>
          </p:nvSpPr>
          <p:spPr bwMode="auto">
            <a:xfrm>
              <a:off x="1286" y="331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5</a:t>
              </a:r>
              <a:endParaRPr lang="en-US" altLang="zh-CN" sz="1800" b="1">
                <a:solidFill>
                  <a:srgbClr val="000000"/>
                </a:solidFill>
                <a:ea typeface="楷体_GB2312" pitchFamily="49" charset="-122"/>
              </a:endParaRPr>
            </a:p>
          </p:txBody>
        </p:sp>
        <p:sp>
          <p:nvSpPr>
            <p:cNvPr id="22574" name="Text Box 99"/>
            <p:cNvSpPr txBox="1">
              <a:spLocks noChangeArrowheads="1"/>
            </p:cNvSpPr>
            <p:nvPr/>
          </p:nvSpPr>
          <p:spPr bwMode="auto">
            <a:xfrm>
              <a:off x="1728" y="240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22575" name="Text Box 100"/>
            <p:cNvSpPr txBox="1">
              <a:spLocks noChangeArrowheads="1"/>
            </p:cNvSpPr>
            <p:nvPr/>
          </p:nvSpPr>
          <p:spPr bwMode="auto">
            <a:xfrm>
              <a:off x="804" y="238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22576" name="Text Box 101"/>
            <p:cNvSpPr txBox="1">
              <a:spLocks noChangeArrowheads="1"/>
            </p:cNvSpPr>
            <p:nvPr/>
          </p:nvSpPr>
          <p:spPr bwMode="auto">
            <a:xfrm>
              <a:off x="246" y="236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22577" name="Text Box 102"/>
            <p:cNvSpPr txBox="1">
              <a:spLocks noChangeArrowheads="1"/>
            </p:cNvSpPr>
            <p:nvPr/>
          </p:nvSpPr>
          <p:spPr bwMode="auto">
            <a:xfrm>
              <a:off x="690" y="333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sp>
          <p:nvSpPr>
            <p:cNvPr id="22578" name="Line 103"/>
            <p:cNvSpPr>
              <a:spLocks noChangeShapeType="1"/>
            </p:cNvSpPr>
            <p:nvPr/>
          </p:nvSpPr>
          <p:spPr bwMode="auto">
            <a:xfrm>
              <a:off x="1888" y="3340"/>
              <a:ext cx="0"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9" name="Line 104"/>
            <p:cNvSpPr>
              <a:spLocks noChangeShapeType="1"/>
            </p:cNvSpPr>
            <p:nvPr/>
          </p:nvSpPr>
          <p:spPr bwMode="auto">
            <a:xfrm rot="2700000">
              <a:off x="756" y="3390"/>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0" name="Line 105"/>
            <p:cNvSpPr>
              <a:spLocks noChangeShapeType="1"/>
            </p:cNvSpPr>
            <p:nvPr/>
          </p:nvSpPr>
          <p:spPr bwMode="auto">
            <a:xfrm rot="2700000">
              <a:off x="1666" y="2614"/>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1" name="Line 106"/>
            <p:cNvSpPr>
              <a:spLocks noChangeShapeType="1"/>
            </p:cNvSpPr>
            <p:nvPr/>
          </p:nvSpPr>
          <p:spPr bwMode="auto">
            <a:xfrm rot="-2700000">
              <a:off x="340" y="2572"/>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2" name="Line 107"/>
            <p:cNvSpPr>
              <a:spLocks noChangeShapeType="1"/>
            </p:cNvSpPr>
            <p:nvPr/>
          </p:nvSpPr>
          <p:spPr bwMode="auto">
            <a:xfrm rot="-2700000">
              <a:off x="1226" y="3374"/>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3" name="Rectangle 108"/>
            <p:cNvSpPr>
              <a:spLocks noChangeArrowheads="1"/>
            </p:cNvSpPr>
            <p:nvPr/>
          </p:nvSpPr>
          <p:spPr bwMode="auto">
            <a:xfrm rot="5400000">
              <a:off x="950" y="2772"/>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2584" name="Text Box 109"/>
            <p:cNvSpPr txBox="1">
              <a:spLocks noChangeArrowheads="1"/>
            </p:cNvSpPr>
            <p:nvPr/>
          </p:nvSpPr>
          <p:spPr bwMode="auto">
            <a:xfrm>
              <a:off x="30" y="260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①</a:t>
              </a:r>
              <a:endParaRPr lang="en-US" altLang="zh-CN" sz="1800" b="1" baseline="-25000">
                <a:solidFill>
                  <a:srgbClr val="000000"/>
                </a:solidFill>
                <a:ea typeface="楷体_GB2312" pitchFamily="49" charset="-122"/>
              </a:endParaRPr>
            </a:p>
          </p:txBody>
        </p:sp>
        <p:sp>
          <p:nvSpPr>
            <p:cNvPr id="22585" name="Text Box 110"/>
            <p:cNvSpPr txBox="1">
              <a:spLocks noChangeArrowheads="1"/>
            </p:cNvSpPr>
            <p:nvPr/>
          </p:nvSpPr>
          <p:spPr bwMode="auto">
            <a:xfrm>
              <a:off x="944" y="1729"/>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②</a:t>
              </a:r>
            </a:p>
          </p:txBody>
        </p:sp>
        <p:sp>
          <p:nvSpPr>
            <p:cNvPr id="22586" name="Text Box 111"/>
            <p:cNvSpPr txBox="1">
              <a:spLocks noChangeArrowheads="1"/>
            </p:cNvSpPr>
            <p:nvPr/>
          </p:nvSpPr>
          <p:spPr bwMode="auto">
            <a:xfrm>
              <a:off x="1844" y="261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③</a:t>
              </a:r>
            </a:p>
          </p:txBody>
        </p:sp>
        <p:sp>
          <p:nvSpPr>
            <p:cNvPr id="22587" name="Text Box 112"/>
            <p:cNvSpPr txBox="1">
              <a:spLocks noChangeArrowheads="1"/>
            </p:cNvSpPr>
            <p:nvPr/>
          </p:nvSpPr>
          <p:spPr bwMode="auto">
            <a:xfrm>
              <a:off x="932" y="348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④</a:t>
              </a:r>
            </a:p>
          </p:txBody>
        </p:sp>
        <p:sp>
          <p:nvSpPr>
            <p:cNvPr id="22588" name="Text Box 113"/>
            <p:cNvSpPr txBox="1">
              <a:spLocks noChangeArrowheads="1"/>
            </p:cNvSpPr>
            <p:nvPr/>
          </p:nvSpPr>
          <p:spPr bwMode="auto">
            <a:xfrm>
              <a:off x="1884" y="331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grpSp>
      <p:sp>
        <p:nvSpPr>
          <p:cNvPr id="83058" name="Text Box 114"/>
          <p:cNvSpPr txBox="1">
            <a:spLocks noChangeArrowheads="1"/>
          </p:cNvSpPr>
          <p:nvPr/>
        </p:nvSpPr>
        <p:spPr bwMode="auto">
          <a:xfrm>
            <a:off x="5353050" y="1255713"/>
            <a:ext cx="146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 =</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2</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2</a:t>
            </a:r>
          </a:p>
        </p:txBody>
      </p:sp>
      <p:sp>
        <p:nvSpPr>
          <p:cNvPr id="83059" name="Text Box 115"/>
          <p:cNvSpPr txBox="1">
            <a:spLocks noChangeArrowheads="1"/>
          </p:cNvSpPr>
          <p:nvPr/>
        </p:nvSpPr>
        <p:spPr bwMode="auto">
          <a:xfrm>
            <a:off x="6638925" y="125095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3</a:t>
            </a:r>
            <a:r>
              <a:rPr lang="en-US" altLang="zh-CN" b="1">
                <a:solidFill>
                  <a:srgbClr val="000000"/>
                </a:solidFill>
                <a:ea typeface="楷体_GB2312" pitchFamily="49" charset="-122"/>
              </a:rPr>
              <a:t> =</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3</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3</a:t>
            </a:r>
          </a:p>
        </p:txBody>
      </p:sp>
      <p:sp>
        <p:nvSpPr>
          <p:cNvPr id="83060" name="Text Box 116"/>
          <p:cNvSpPr txBox="1">
            <a:spLocks noChangeArrowheads="1"/>
          </p:cNvSpPr>
          <p:nvPr/>
        </p:nvSpPr>
        <p:spPr bwMode="auto">
          <a:xfrm>
            <a:off x="6543675" y="1890713"/>
            <a:ext cx="204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 </a:t>
            </a: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6</a:t>
            </a:r>
            <a:r>
              <a:rPr lang="en-US" altLang="zh-CN" b="1">
                <a:solidFill>
                  <a:srgbClr val="000000"/>
                </a:solidFill>
                <a:ea typeface="楷体_GB2312" pitchFamily="49" charset="-122"/>
              </a:rPr>
              <a:t> =–</a:t>
            </a: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S</a:t>
            </a:r>
            <a:r>
              <a:rPr lang="en-US" altLang="zh-CN" b="1">
                <a:solidFill>
                  <a:srgbClr val="000000"/>
                </a:solidFill>
                <a:ea typeface="楷体_GB2312" pitchFamily="49" charset="-122"/>
              </a:rPr>
              <a:t>+</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6</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6</a:t>
            </a:r>
          </a:p>
        </p:txBody>
      </p:sp>
      <p:sp>
        <p:nvSpPr>
          <p:cNvPr id="83061" name="Text Box 117"/>
          <p:cNvSpPr txBox="1">
            <a:spLocks noChangeArrowheads="1"/>
          </p:cNvSpPr>
          <p:nvPr/>
        </p:nvSpPr>
        <p:spPr bwMode="auto">
          <a:xfrm>
            <a:off x="4067175" y="189865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4</a:t>
            </a:r>
            <a:r>
              <a:rPr lang="en-US" altLang="zh-CN" b="1">
                <a:solidFill>
                  <a:srgbClr val="000000"/>
                </a:solidFill>
                <a:ea typeface="楷体_GB2312" pitchFamily="49" charset="-122"/>
              </a:rPr>
              <a:t> =</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4</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4</a:t>
            </a:r>
          </a:p>
        </p:txBody>
      </p:sp>
      <p:sp>
        <p:nvSpPr>
          <p:cNvPr id="83062" name="Text Box 118"/>
          <p:cNvSpPr txBox="1">
            <a:spLocks noChangeArrowheads="1"/>
          </p:cNvSpPr>
          <p:nvPr/>
        </p:nvSpPr>
        <p:spPr bwMode="auto">
          <a:xfrm>
            <a:off x="5267325" y="1884363"/>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 </a:t>
            </a: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5</a:t>
            </a:r>
            <a:r>
              <a:rPr lang="en-US" altLang="zh-CN" b="1">
                <a:solidFill>
                  <a:srgbClr val="000000"/>
                </a:solidFill>
                <a:ea typeface="楷体_GB2312" pitchFamily="49" charset="-122"/>
              </a:rPr>
              <a:t> =</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5</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5</a:t>
            </a:r>
          </a:p>
        </p:txBody>
      </p:sp>
      <p:sp>
        <p:nvSpPr>
          <p:cNvPr id="83063" name="Text Box 119"/>
          <p:cNvSpPr txBox="1">
            <a:spLocks noChangeArrowheads="1"/>
          </p:cNvSpPr>
          <p:nvPr/>
        </p:nvSpPr>
        <p:spPr bwMode="auto">
          <a:xfrm>
            <a:off x="5187950" y="53276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a:solidFill>
                  <a:srgbClr val="000000"/>
                </a:solidFill>
                <a:ea typeface="楷体_GB2312" pitchFamily="49" charset="-122"/>
              </a:rPr>
              <a:t>节点 </a:t>
            </a:r>
            <a:r>
              <a:rPr lang="en-US" altLang="zh-CN" b="1">
                <a:solidFill>
                  <a:srgbClr val="000000"/>
                </a:solidFill>
                <a:ea typeface="楷体_GB2312" pitchFamily="49" charset="-122"/>
              </a:rPr>
              <a:t>4</a:t>
            </a:r>
            <a:r>
              <a:rPr lang="zh-CN" altLang="en-US" b="1">
                <a:solidFill>
                  <a:srgbClr val="000000"/>
                </a:solidFill>
                <a:ea typeface="楷体_GB2312" pitchFamily="49" charset="-122"/>
              </a:rPr>
              <a:t>：</a:t>
            </a:r>
            <a:r>
              <a:rPr lang="en-US" altLang="zh-CN" b="1">
                <a:solidFill>
                  <a:srgbClr val="000000"/>
                </a:solidFill>
                <a:ea typeface="楷体_GB2312" pitchFamily="49" charset="-122"/>
              </a:rPr>
              <a:t>– </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 – </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3</a:t>
            </a:r>
            <a:r>
              <a:rPr lang="en-US" altLang="zh-CN" b="1">
                <a:solidFill>
                  <a:srgbClr val="000000"/>
                </a:solidFill>
                <a:ea typeface="楷体_GB2312" pitchFamily="49" charset="-122"/>
              </a:rPr>
              <a:t> +</a:t>
            </a:r>
            <a:r>
              <a:rPr lang="en-US" altLang="zh-CN" b="1" i="1">
                <a:solidFill>
                  <a:srgbClr val="000000"/>
                </a:solidFill>
                <a:ea typeface="楷体_GB2312" pitchFamily="49" charset="-122"/>
              </a:rPr>
              <a:t> i</a:t>
            </a:r>
            <a:r>
              <a:rPr lang="en-US" altLang="zh-CN" b="1" baseline="-25000">
                <a:solidFill>
                  <a:srgbClr val="000000"/>
                </a:solidFill>
                <a:ea typeface="楷体_GB2312" pitchFamily="49" charset="-122"/>
              </a:rPr>
              <a:t>5</a:t>
            </a:r>
            <a:r>
              <a:rPr lang="en-US" altLang="zh-CN" b="1">
                <a:solidFill>
                  <a:srgbClr val="000000"/>
                </a:solidFill>
                <a:ea typeface="楷体_GB2312" pitchFamily="49" charset="-122"/>
              </a:rPr>
              <a:t> =0</a:t>
            </a:r>
          </a:p>
        </p:txBody>
      </p:sp>
      <p:sp>
        <p:nvSpPr>
          <p:cNvPr id="83064" name="Text Box 120"/>
          <p:cNvSpPr txBox="1">
            <a:spLocks noChangeArrowheads="1"/>
          </p:cNvSpPr>
          <p:nvPr/>
        </p:nvSpPr>
        <p:spPr bwMode="auto">
          <a:xfrm>
            <a:off x="5162550" y="43561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a:solidFill>
                  <a:srgbClr val="000000"/>
                </a:solidFill>
                <a:ea typeface="楷体_GB2312" pitchFamily="49" charset="-122"/>
              </a:rPr>
              <a:t>节点 </a:t>
            </a:r>
            <a:r>
              <a:rPr lang="en-US" altLang="zh-CN" b="1">
                <a:solidFill>
                  <a:srgbClr val="000000"/>
                </a:solidFill>
                <a:ea typeface="楷体_GB2312" pitchFamily="49" charset="-122"/>
              </a:rPr>
              <a:t>2</a:t>
            </a:r>
            <a:r>
              <a:rPr lang="zh-CN" altLang="en-US" b="1">
                <a:solidFill>
                  <a:srgbClr val="000000"/>
                </a:solidFill>
                <a:ea typeface="楷体_GB2312" pitchFamily="49" charset="-122"/>
              </a:rPr>
              <a:t>：</a:t>
            </a:r>
            <a:r>
              <a:rPr lang="en-US" altLang="zh-CN" b="1">
                <a:solidFill>
                  <a:srgbClr val="000000"/>
                </a:solidFill>
                <a:ea typeface="楷体_GB2312" pitchFamily="49" charset="-122"/>
              </a:rPr>
              <a:t>– </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 + </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3</a:t>
            </a:r>
            <a:r>
              <a:rPr lang="en-US" altLang="zh-CN" b="1">
                <a:solidFill>
                  <a:srgbClr val="000000"/>
                </a:solidFill>
                <a:ea typeface="楷体_GB2312" pitchFamily="49" charset="-122"/>
              </a:rPr>
              <a:t> +</a:t>
            </a:r>
            <a:r>
              <a:rPr lang="en-US" altLang="zh-CN" b="1" i="1">
                <a:solidFill>
                  <a:srgbClr val="000000"/>
                </a:solidFill>
                <a:ea typeface="楷体_GB2312" pitchFamily="49" charset="-122"/>
              </a:rPr>
              <a:t> i</a:t>
            </a:r>
            <a:r>
              <a:rPr lang="en-US" altLang="zh-CN" b="1" baseline="-25000">
                <a:solidFill>
                  <a:srgbClr val="000000"/>
                </a:solidFill>
                <a:ea typeface="楷体_GB2312" pitchFamily="49" charset="-122"/>
              </a:rPr>
              <a:t>4</a:t>
            </a:r>
            <a:r>
              <a:rPr lang="en-US" altLang="zh-CN" b="1">
                <a:solidFill>
                  <a:srgbClr val="000000"/>
                </a:solidFill>
                <a:ea typeface="楷体_GB2312" pitchFamily="49" charset="-122"/>
              </a:rPr>
              <a:t> =0</a:t>
            </a:r>
          </a:p>
        </p:txBody>
      </p:sp>
      <p:sp>
        <p:nvSpPr>
          <p:cNvPr id="83065" name="Text Box 121"/>
          <p:cNvSpPr txBox="1">
            <a:spLocks noChangeArrowheads="1"/>
          </p:cNvSpPr>
          <p:nvPr/>
        </p:nvSpPr>
        <p:spPr bwMode="auto">
          <a:xfrm>
            <a:off x="5200650" y="48323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a:solidFill>
                  <a:srgbClr val="000000"/>
                </a:solidFill>
                <a:ea typeface="楷体_GB2312" pitchFamily="49" charset="-122"/>
              </a:rPr>
              <a:t>节点 </a:t>
            </a:r>
            <a:r>
              <a:rPr lang="en-US" altLang="zh-CN" b="1">
                <a:solidFill>
                  <a:srgbClr val="000000"/>
                </a:solidFill>
                <a:ea typeface="楷体_GB2312" pitchFamily="49" charset="-122"/>
              </a:rPr>
              <a:t>3</a:t>
            </a:r>
            <a:r>
              <a:rPr lang="zh-CN" altLang="en-US" b="1">
                <a:solidFill>
                  <a:srgbClr val="000000"/>
                </a:solidFill>
                <a:ea typeface="楷体_GB2312" pitchFamily="49" charset="-122"/>
              </a:rPr>
              <a:t>：</a:t>
            </a:r>
            <a:r>
              <a:rPr lang="en-US" altLang="zh-CN" b="1">
                <a:solidFill>
                  <a:srgbClr val="000000"/>
                </a:solidFill>
                <a:ea typeface="楷体_GB2312" pitchFamily="49" charset="-122"/>
              </a:rPr>
              <a:t>– </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4</a:t>
            </a:r>
            <a:r>
              <a:rPr lang="en-US" altLang="zh-CN" b="1">
                <a:solidFill>
                  <a:srgbClr val="000000"/>
                </a:solidFill>
                <a:ea typeface="楷体_GB2312" pitchFamily="49" charset="-122"/>
              </a:rPr>
              <a:t> – </a:t>
            </a: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5</a:t>
            </a:r>
            <a:r>
              <a:rPr lang="en-US" altLang="zh-CN" b="1">
                <a:solidFill>
                  <a:srgbClr val="000000"/>
                </a:solidFill>
                <a:ea typeface="楷体_GB2312" pitchFamily="49" charset="-122"/>
              </a:rPr>
              <a:t> +</a:t>
            </a:r>
            <a:r>
              <a:rPr lang="en-US" altLang="zh-CN" b="1" i="1">
                <a:solidFill>
                  <a:srgbClr val="000000"/>
                </a:solidFill>
                <a:ea typeface="楷体_GB2312" pitchFamily="49" charset="-122"/>
              </a:rPr>
              <a:t> i</a:t>
            </a:r>
            <a:r>
              <a:rPr lang="en-US" altLang="zh-CN" b="1" baseline="-25000">
                <a:solidFill>
                  <a:srgbClr val="000000"/>
                </a:solidFill>
                <a:ea typeface="楷体_GB2312" pitchFamily="49" charset="-122"/>
              </a:rPr>
              <a:t>6</a:t>
            </a:r>
            <a:r>
              <a:rPr lang="en-US" altLang="zh-CN" b="1">
                <a:solidFill>
                  <a:srgbClr val="000000"/>
                </a:solidFill>
                <a:ea typeface="楷体_GB2312" pitchFamily="49" charset="-122"/>
              </a:rPr>
              <a:t> =0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0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0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06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0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060"/>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nodeType="afterEffect">
                                  <p:stCondLst>
                                    <p:cond delay="0"/>
                                  </p:stCondLst>
                                  <p:childTnLst>
                                    <p:set>
                                      <p:cBhvr>
                                        <p:cTn id="33" dur="1" fill="hold">
                                          <p:stCondLst>
                                            <p:cond delay="499"/>
                                          </p:stCondLst>
                                        </p:cTn>
                                        <p:tgtEl>
                                          <p:spTgt spid="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300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83002"/>
                                        </p:tgtEl>
                                        <p:attrNameLst>
                                          <p:attrName>style.visibility</p:attrName>
                                        </p:attrNameLst>
                                      </p:cBhvr>
                                      <p:to>
                                        <p:strVal val="visible"/>
                                      </p:to>
                                    </p:set>
                                    <p:anim calcmode="lin" valueType="num">
                                      <p:cBhvr additive="base">
                                        <p:cTn id="42" dur="500" fill="hold"/>
                                        <p:tgtEl>
                                          <p:spTgt spid="83002"/>
                                        </p:tgtEl>
                                        <p:attrNameLst>
                                          <p:attrName>ppt_x</p:attrName>
                                        </p:attrNameLst>
                                      </p:cBhvr>
                                      <p:tavLst>
                                        <p:tav tm="0">
                                          <p:val>
                                            <p:strVal val="1+#ppt_w/2"/>
                                          </p:val>
                                        </p:tav>
                                        <p:tav tm="100000">
                                          <p:val>
                                            <p:strVal val="#ppt_x"/>
                                          </p:val>
                                        </p:tav>
                                      </p:tavLst>
                                    </p:anim>
                                    <p:anim calcmode="lin" valueType="num">
                                      <p:cBhvr additive="base">
                                        <p:cTn id="43" dur="500" fill="hold"/>
                                        <p:tgtEl>
                                          <p:spTgt spid="8300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83003"/>
                                        </p:tgtEl>
                                        <p:attrNameLst>
                                          <p:attrName>style.visibility</p:attrName>
                                        </p:attrNameLst>
                                      </p:cBhvr>
                                      <p:to>
                                        <p:strVal val="visible"/>
                                      </p:to>
                                    </p:set>
                                    <p:anim calcmode="lin" valueType="num">
                                      <p:cBhvr additive="base">
                                        <p:cTn id="48" dur="500" fill="hold"/>
                                        <p:tgtEl>
                                          <p:spTgt spid="83003"/>
                                        </p:tgtEl>
                                        <p:attrNameLst>
                                          <p:attrName>ppt_x</p:attrName>
                                        </p:attrNameLst>
                                      </p:cBhvr>
                                      <p:tavLst>
                                        <p:tav tm="0">
                                          <p:val>
                                            <p:strVal val="1+#ppt_w/2"/>
                                          </p:val>
                                        </p:tav>
                                        <p:tav tm="100000">
                                          <p:val>
                                            <p:strVal val="#ppt_x"/>
                                          </p:val>
                                        </p:tav>
                                      </p:tavLst>
                                    </p:anim>
                                    <p:anim calcmode="lin" valueType="num">
                                      <p:cBhvr additive="base">
                                        <p:cTn id="49" dur="500" fill="hold"/>
                                        <p:tgtEl>
                                          <p:spTgt spid="83003"/>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83064"/>
                                        </p:tgtEl>
                                        <p:attrNameLst>
                                          <p:attrName>style.visibility</p:attrName>
                                        </p:attrNameLst>
                                      </p:cBhvr>
                                      <p:to>
                                        <p:strVal val="visible"/>
                                      </p:to>
                                    </p:set>
                                    <p:anim calcmode="lin" valueType="num">
                                      <p:cBhvr additive="base">
                                        <p:cTn id="54" dur="500" fill="hold"/>
                                        <p:tgtEl>
                                          <p:spTgt spid="83064"/>
                                        </p:tgtEl>
                                        <p:attrNameLst>
                                          <p:attrName>ppt_x</p:attrName>
                                        </p:attrNameLst>
                                      </p:cBhvr>
                                      <p:tavLst>
                                        <p:tav tm="0">
                                          <p:val>
                                            <p:strVal val="1+#ppt_w/2"/>
                                          </p:val>
                                        </p:tav>
                                        <p:tav tm="100000">
                                          <p:val>
                                            <p:strVal val="#ppt_x"/>
                                          </p:val>
                                        </p:tav>
                                      </p:tavLst>
                                    </p:anim>
                                    <p:anim calcmode="lin" valueType="num">
                                      <p:cBhvr additive="base">
                                        <p:cTn id="55" dur="500" fill="hold"/>
                                        <p:tgtEl>
                                          <p:spTgt spid="83064"/>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83065"/>
                                        </p:tgtEl>
                                        <p:attrNameLst>
                                          <p:attrName>style.visibility</p:attrName>
                                        </p:attrNameLst>
                                      </p:cBhvr>
                                      <p:to>
                                        <p:strVal val="visible"/>
                                      </p:to>
                                    </p:set>
                                    <p:anim calcmode="lin" valueType="num">
                                      <p:cBhvr additive="base">
                                        <p:cTn id="60" dur="500" fill="hold"/>
                                        <p:tgtEl>
                                          <p:spTgt spid="83065"/>
                                        </p:tgtEl>
                                        <p:attrNameLst>
                                          <p:attrName>ppt_x</p:attrName>
                                        </p:attrNameLst>
                                      </p:cBhvr>
                                      <p:tavLst>
                                        <p:tav tm="0">
                                          <p:val>
                                            <p:strVal val="1+#ppt_w/2"/>
                                          </p:val>
                                        </p:tav>
                                        <p:tav tm="100000">
                                          <p:val>
                                            <p:strVal val="#ppt_x"/>
                                          </p:val>
                                        </p:tav>
                                      </p:tavLst>
                                    </p:anim>
                                    <p:anim calcmode="lin" valueType="num">
                                      <p:cBhvr additive="base">
                                        <p:cTn id="61" dur="500" fill="hold"/>
                                        <p:tgtEl>
                                          <p:spTgt spid="83065"/>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83063"/>
                                        </p:tgtEl>
                                        <p:attrNameLst>
                                          <p:attrName>style.visibility</p:attrName>
                                        </p:attrNameLst>
                                      </p:cBhvr>
                                      <p:to>
                                        <p:strVal val="visible"/>
                                      </p:to>
                                    </p:set>
                                    <p:anim calcmode="lin" valueType="num">
                                      <p:cBhvr additive="base">
                                        <p:cTn id="66" dur="500" fill="hold"/>
                                        <p:tgtEl>
                                          <p:spTgt spid="83063"/>
                                        </p:tgtEl>
                                        <p:attrNameLst>
                                          <p:attrName>ppt_x</p:attrName>
                                        </p:attrNameLst>
                                      </p:cBhvr>
                                      <p:tavLst>
                                        <p:tav tm="0">
                                          <p:val>
                                            <p:strVal val="1+#ppt_w/2"/>
                                          </p:val>
                                        </p:tav>
                                        <p:tav tm="100000">
                                          <p:val>
                                            <p:strVal val="#ppt_x"/>
                                          </p:val>
                                        </p:tav>
                                      </p:tavLst>
                                    </p:anim>
                                    <p:anim calcmode="lin" valueType="num">
                                      <p:cBhvr additive="base">
                                        <p:cTn id="67" dur="500" fill="hold"/>
                                        <p:tgtEl>
                                          <p:spTgt spid="83063"/>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1" presetClass="entr" presetSubtype="0" fill="hold" nodeType="afterEffect">
                                  <p:stCondLst>
                                    <p:cond delay="0"/>
                                  </p:stCondLst>
                                  <p:childTnLst>
                                    <p:set>
                                      <p:cBhvr>
                                        <p:cTn id="70" dur="1" fill="hold">
                                          <p:stCondLst>
                                            <p:cond delay="499"/>
                                          </p:stCondLst>
                                        </p:cTn>
                                        <p:tgtEl>
                                          <p:spTgt spid="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300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8" fill="hold" grpId="0" nodeType="clickEffect">
                                  <p:stCondLst>
                                    <p:cond delay="0"/>
                                  </p:stCondLst>
                                  <p:childTnLst>
                                    <p:set>
                                      <p:cBhvr>
                                        <p:cTn id="78" dur="1" fill="hold">
                                          <p:stCondLst>
                                            <p:cond delay="0"/>
                                          </p:stCondLst>
                                        </p:cTn>
                                        <p:tgtEl>
                                          <p:spTgt spid="83007"/>
                                        </p:tgtEl>
                                        <p:attrNameLst>
                                          <p:attrName>style.visibility</p:attrName>
                                        </p:attrNameLst>
                                      </p:cBhvr>
                                      <p:to>
                                        <p:strVal val="visible"/>
                                      </p:to>
                                    </p:set>
                                    <p:anim calcmode="lin" valueType="num">
                                      <p:cBhvr>
                                        <p:cTn id="79" dur="500" fill="hold"/>
                                        <p:tgtEl>
                                          <p:spTgt spid="83007"/>
                                        </p:tgtEl>
                                        <p:attrNameLst>
                                          <p:attrName>ppt_x</p:attrName>
                                        </p:attrNameLst>
                                      </p:cBhvr>
                                      <p:tavLst>
                                        <p:tav tm="0">
                                          <p:val>
                                            <p:strVal val="#ppt_x-#ppt_w/2"/>
                                          </p:val>
                                        </p:tav>
                                        <p:tav tm="100000">
                                          <p:val>
                                            <p:strVal val="#ppt_x"/>
                                          </p:val>
                                        </p:tav>
                                      </p:tavLst>
                                    </p:anim>
                                    <p:anim calcmode="lin" valueType="num">
                                      <p:cBhvr>
                                        <p:cTn id="80" dur="500" fill="hold"/>
                                        <p:tgtEl>
                                          <p:spTgt spid="83007"/>
                                        </p:tgtEl>
                                        <p:attrNameLst>
                                          <p:attrName>ppt_y</p:attrName>
                                        </p:attrNameLst>
                                      </p:cBhvr>
                                      <p:tavLst>
                                        <p:tav tm="0">
                                          <p:val>
                                            <p:strVal val="#ppt_y"/>
                                          </p:val>
                                        </p:tav>
                                        <p:tav tm="100000">
                                          <p:val>
                                            <p:strVal val="#ppt_y"/>
                                          </p:val>
                                        </p:tav>
                                      </p:tavLst>
                                    </p:anim>
                                    <p:anim calcmode="lin" valueType="num">
                                      <p:cBhvr>
                                        <p:cTn id="81" dur="500" fill="hold"/>
                                        <p:tgtEl>
                                          <p:spTgt spid="83007"/>
                                        </p:tgtEl>
                                        <p:attrNameLst>
                                          <p:attrName>ppt_w</p:attrName>
                                        </p:attrNameLst>
                                      </p:cBhvr>
                                      <p:tavLst>
                                        <p:tav tm="0">
                                          <p:val>
                                            <p:fltVal val="0"/>
                                          </p:val>
                                        </p:tav>
                                        <p:tav tm="100000">
                                          <p:val>
                                            <p:strVal val="#ppt_w"/>
                                          </p:val>
                                        </p:tav>
                                      </p:tavLst>
                                    </p:anim>
                                    <p:anim calcmode="lin" valueType="num">
                                      <p:cBhvr>
                                        <p:cTn id="82" dur="500" fill="hold"/>
                                        <p:tgtEl>
                                          <p:spTgt spid="83007"/>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iterate type="lt">
                                    <p:tmPct val="100000"/>
                                  </p:iterate>
                                  <p:childTnLst>
                                    <p:set>
                                      <p:cBhvr>
                                        <p:cTn id="86" dur="1" fill="hold">
                                          <p:stCondLst>
                                            <p:cond delay="0"/>
                                          </p:stCondLst>
                                        </p:cTn>
                                        <p:tgtEl>
                                          <p:spTgt spid="83009"/>
                                        </p:tgtEl>
                                        <p:attrNameLst>
                                          <p:attrName>style.visibility</p:attrName>
                                        </p:attrNameLst>
                                      </p:cBhvr>
                                      <p:to>
                                        <p:strVal val="visible"/>
                                      </p:to>
                                    </p:set>
                                    <p:animEffect transition="in" filter="wipe(left)">
                                      <p:cBhvr>
                                        <p:cTn id="87" dur="75"/>
                                        <p:tgtEl>
                                          <p:spTgt spid="83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6" grpId="0"/>
      <p:bldP spid="82997" grpId="0"/>
      <p:bldP spid="83001" grpId="0"/>
      <p:bldP spid="83002" grpId="0" autoUpdateAnimBg="0"/>
      <p:bldP spid="83003" grpId="0" autoUpdateAnimBg="0"/>
      <p:bldP spid="83008" grpId="0" autoUpdateAnimBg="0"/>
      <p:bldP spid="83007" grpId="0" autoUpdateAnimBg="0"/>
      <p:bldP spid="83009" grpId="0" autoUpdateAnimBg="0"/>
      <p:bldP spid="83058" grpId="0"/>
      <p:bldP spid="83059" grpId="0"/>
      <p:bldP spid="83060" grpId="0"/>
      <p:bldP spid="83061" grpId="0"/>
      <p:bldP spid="83062" grpId="0"/>
      <p:bldP spid="83063" grpId="0" autoUpdateAnimBg="0"/>
      <p:bldP spid="83064" grpId="0" autoUpdateAnimBg="0"/>
      <p:bldP spid="8306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1055688" y="3549650"/>
            <a:ext cx="1935162" cy="714375"/>
            <a:chOff x="2327" y="2868"/>
            <a:chExt cx="1219" cy="450"/>
          </a:xfrm>
        </p:grpSpPr>
        <p:sp>
          <p:nvSpPr>
            <p:cNvPr id="23612" name="Freeform 84"/>
            <p:cNvSpPr>
              <a:spLocks/>
            </p:cNvSpPr>
            <p:nvPr/>
          </p:nvSpPr>
          <p:spPr bwMode="auto">
            <a:xfrm>
              <a:off x="2327" y="2868"/>
              <a:ext cx="1219" cy="417"/>
            </a:xfrm>
            <a:custGeom>
              <a:avLst/>
              <a:gdLst>
                <a:gd name="T0" fmla="*/ 49 w 1219"/>
                <a:gd name="T1" fmla="*/ 156 h 417"/>
                <a:gd name="T2" fmla="*/ 67 w 1219"/>
                <a:gd name="T3" fmla="*/ 54 h 417"/>
                <a:gd name="T4" fmla="*/ 451 w 1219"/>
                <a:gd name="T5" fmla="*/ 216 h 417"/>
                <a:gd name="T6" fmla="*/ 865 w 1219"/>
                <a:gd name="T7" fmla="*/ 186 h 417"/>
                <a:gd name="T8" fmla="*/ 1189 w 1219"/>
                <a:gd name="T9" fmla="*/ 12 h 417"/>
                <a:gd name="T10" fmla="*/ 1045 w 1219"/>
                <a:gd name="T11" fmla="*/ 258 h 417"/>
                <a:gd name="T12" fmla="*/ 727 w 1219"/>
                <a:gd name="T13" fmla="*/ 390 h 417"/>
                <a:gd name="T14" fmla="*/ 403 w 1219"/>
                <a:gd name="T15" fmla="*/ 390 h 417"/>
                <a:gd name="T16" fmla="*/ 115 w 1219"/>
                <a:gd name="T17" fmla="*/ 228 h 4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9"/>
                <a:gd name="T28" fmla="*/ 0 h 417"/>
                <a:gd name="T29" fmla="*/ 1219 w 1219"/>
                <a:gd name="T30" fmla="*/ 417 h 4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9" h="417">
                  <a:moveTo>
                    <a:pt x="49" y="156"/>
                  </a:moveTo>
                  <a:cubicBezTo>
                    <a:pt x="52" y="140"/>
                    <a:pt x="0" y="44"/>
                    <a:pt x="67" y="54"/>
                  </a:cubicBezTo>
                  <a:cubicBezTo>
                    <a:pt x="134" y="64"/>
                    <a:pt x="318" y="194"/>
                    <a:pt x="451" y="216"/>
                  </a:cubicBezTo>
                  <a:cubicBezTo>
                    <a:pt x="584" y="238"/>
                    <a:pt x="742" y="220"/>
                    <a:pt x="865" y="186"/>
                  </a:cubicBezTo>
                  <a:cubicBezTo>
                    <a:pt x="988" y="152"/>
                    <a:pt x="1159" y="0"/>
                    <a:pt x="1189" y="12"/>
                  </a:cubicBezTo>
                  <a:cubicBezTo>
                    <a:pt x="1219" y="24"/>
                    <a:pt x="1122" y="195"/>
                    <a:pt x="1045" y="258"/>
                  </a:cubicBezTo>
                  <a:cubicBezTo>
                    <a:pt x="968" y="321"/>
                    <a:pt x="834" y="368"/>
                    <a:pt x="727" y="390"/>
                  </a:cubicBezTo>
                  <a:cubicBezTo>
                    <a:pt x="620" y="412"/>
                    <a:pt x="505" y="417"/>
                    <a:pt x="403" y="390"/>
                  </a:cubicBezTo>
                  <a:cubicBezTo>
                    <a:pt x="301" y="363"/>
                    <a:pt x="175" y="262"/>
                    <a:pt x="115" y="228"/>
                  </a:cubicBezTo>
                </a:path>
              </a:pathLst>
            </a:custGeom>
            <a:noFill/>
            <a:ln w="9525">
              <a:solidFill>
                <a:srgbClr val="FF0000"/>
              </a:solidFill>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3613" name="Text Box 85"/>
            <p:cNvSpPr txBox="1">
              <a:spLocks noChangeArrowheads="1"/>
            </p:cNvSpPr>
            <p:nvPr/>
          </p:nvSpPr>
          <p:spPr bwMode="auto">
            <a:xfrm>
              <a:off x="2856" y="303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3</a:t>
              </a:r>
              <a:endParaRPr lang="en-US" altLang="zh-CN" b="1">
                <a:ea typeface="楷体_GB2312" pitchFamily="49" charset="-122"/>
              </a:endParaRPr>
            </a:p>
          </p:txBody>
        </p:sp>
      </p:grpSp>
      <p:sp>
        <p:nvSpPr>
          <p:cNvPr id="44168" name="Text Box 136"/>
          <p:cNvSpPr txBox="1">
            <a:spLocks noChangeArrowheads="1"/>
          </p:cNvSpPr>
          <p:nvPr/>
        </p:nvSpPr>
        <p:spPr bwMode="auto">
          <a:xfrm>
            <a:off x="3848100" y="1263650"/>
            <a:ext cx="4838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b="1">
                <a:ea typeface="楷体_GB2312" pitchFamily="49" charset="-122"/>
              </a:rPr>
              <a:t>(3) </a:t>
            </a:r>
            <a:r>
              <a:rPr lang="zh-CN" altLang="en-US" b="1">
                <a:ea typeface="楷体_GB2312" pitchFamily="49" charset="-122"/>
              </a:rPr>
              <a:t>选定</a:t>
            </a:r>
            <a:r>
              <a:rPr lang="en-US" altLang="zh-CN" b="1">
                <a:ea typeface="楷体_GB2312" pitchFamily="49" charset="-122"/>
              </a:rPr>
              <a:t>3</a:t>
            </a:r>
            <a:r>
              <a:rPr lang="zh-CN" altLang="en-US" b="1">
                <a:ea typeface="楷体_GB2312" pitchFamily="49" charset="-122"/>
              </a:rPr>
              <a:t>个回路，由</a:t>
            </a:r>
            <a:r>
              <a:rPr lang="en-US" altLang="zh-CN" b="1">
                <a:ea typeface="楷体_GB2312" pitchFamily="49" charset="-122"/>
              </a:rPr>
              <a:t>KVL</a:t>
            </a:r>
            <a:r>
              <a:rPr lang="zh-CN" altLang="en-US" b="1">
                <a:ea typeface="楷体_GB2312" pitchFamily="49" charset="-122"/>
              </a:rPr>
              <a:t>，列写关于支路电压的方程。</a:t>
            </a:r>
          </a:p>
        </p:txBody>
      </p:sp>
      <p:sp>
        <p:nvSpPr>
          <p:cNvPr id="44169" name="Text Box 137"/>
          <p:cNvSpPr txBox="1">
            <a:spLocks noChangeArrowheads="1"/>
          </p:cNvSpPr>
          <p:nvPr/>
        </p:nvSpPr>
        <p:spPr bwMode="auto">
          <a:xfrm>
            <a:off x="4248150" y="2921000"/>
            <a:ext cx="354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回路</a:t>
            </a:r>
            <a:r>
              <a:rPr lang="en-US" altLang="zh-CN" b="1">
                <a:ea typeface="楷体_GB2312" pitchFamily="49" charset="-122"/>
              </a:rPr>
              <a:t>1</a:t>
            </a:r>
            <a:r>
              <a:rPr lang="zh-CN" altLang="en-US" b="1">
                <a:ea typeface="楷体_GB2312" pitchFamily="49" charset="-122"/>
              </a:rPr>
              <a:t>：</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1</a:t>
            </a:r>
            <a:r>
              <a:rPr lang="en-US" altLang="zh-CN" b="1">
                <a:ea typeface="楷体_GB2312" pitchFamily="49" charset="-122"/>
              </a:rPr>
              <a:t> + </a:t>
            </a:r>
            <a:r>
              <a:rPr lang="en-US" altLang="zh-CN" b="1" i="1">
                <a:ea typeface="楷体_GB2312" pitchFamily="49" charset="-122"/>
              </a:rPr>
              <a:t>u</a:t>
            </a:r>
            <a:r>
              <a:rPr lang="en-US" altLang="zh-CN" b="1" baseline="-25000">
                <a:ea typeface="楷体_GB2312" pitchFamily="49" charset="-122"/>
              </a:rPr>
              <a:t>2</a:t>
            </a:r>
            <a:r>
              <a:rPr lang="en-US" altLang="zh-CN" b="1">
                <a:ea typeface="楷体_GB2312" pitchFamily="49" charset="-122"/>
              </a:rPr>
              <a:t> + </a:t>
            </a:r>
            <a:r>
              <a:rPr lang="en-US" altLang="zh-CN" b="1" i="1">
                <a:ea typeface="楷体_GB2312" pitchFamily="49" charset="-122"/>
              </a:rPr>
              <a:t>u</a:t>
            </a:r>
            <a:r>
              <a:rPr lang="en-US" altLang="zh-CN" b="1" baseline="-25000">
                <a:ea typeface="楷体_GB2312" pitchFamily="49" charset="-122"/>
              </a:rPr>
              <a:t>3</a:t>
            </a:r>
            <a:r>
              <a:rPr lang="en-US" altLang="zh-CN" b="1">
                <a:ea typeface="楷体_GB2312" pitchFamily="49" charset="-122"/>
              </a:rPr>
              <a:t> = 0</a:t>
            </a:r>
          </a:p>
        </p:txBody>
      </p:sp>
      <p:sp>
        <p:nvSpPr>
          <p:cNvPr id="44170" name="AutoShape 138"/>
          <p:cNvSpPr>
            <a:spLocks/>
          </p:cNvSpPr>
          <p:nvPr/>
        </p:nvSpPr>
        <p:spPr bwMode="auto">
          <a:xfrm>
            <a:off x="7600950" y="3111500"/>
            <a:ext cx="152400" cy="1238250"/>
          </a:xfrm>
          <a:prstGeom prst="rightBrace">
            <a:avLst>
              <a:gd name="adj1" fmla="val 6770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4171" name="Text Box 139"/>
          <p:cNvSpPr txBox="1">
            <a:spLocks noChangeArrowheads="1"/>
          </p:cNvSpPr>
          <p:nvPr/>
        </p:nvSpPr>
        <p:spPr bwMode="auto">
          <a:xfrm>
            <a:off x="7848600" y="3473450"/>
            <a:ext cx="87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(3)</a:t>
            </a:r>
          </a:p>
        </p:txBody>
      </p:sp>
      <p:sp>
        <p:nvSpPr>
          <p:cNvPr id="44172" name="Text Box 140"/>
          <p:cNvSpPr txBox="1">
            <a:spLocks noChangeArrowheads="1"/>
          </p:cNvSpPr>
          <p:nvPr/>
        </p:nvSpPr>
        <p:spPr bwMode="auto">
          <a:xfrm>
            <a:off x="742950" y="5073650"/>
            <a:ext cx="8058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可以检验，式</a:t>
            </a:r>
            <a:r>
              <a:rPr lang="en-US" altLang="zh-CN" b="1">
                <a:ea typeface="楷体_GB2312" pitchFamily="49" charset="-122"/>
              </a:rPr>
              <a:t>(3)</a:t>
            </a:r>
            <a:r>
              <a:rPr lang="zh-CN" altLang="en-US" b="1">
                <a:ea typeface="楷体_GB2312" pitchFamily="49" charset="-122"/>
              </a:rPr>
              <a:t>的</a:t>
            </a:r>
            <a:r>
              <a:rPr lang="en-US" altLang="zh-CN" b="1">
                <a:ea typeface="楷体_GB2312" pitchFamily="49" charset="-122"/>
              </a:rPr>
              <a:t>3</a:t>
            </a:r>
            <a:r>
              <a:rPr lang="zh-CN" altLang="en-US" b="1">
                <a:ea typeface="楷体_GB2312" pitchFamily="49" charset="-122"/>
              </a:rPr>
              <a:t>个方程是独立的，即所选的回路是独立的。</a:t>
            </a:r>
          </a:p>
        </p:txBody>
      </p:sp>
      <p:grpSp>
        <p:nvGrpSpPr>
          <p:cNvPr id="3" name="Group 142"/>
          <p:cNvGrpSpPr>
            <a:grpSpLocks/>
          </p:cNvGrpSpPr>
          <p:nvPr/>
        </p:nvGrpSpPr>
        <p:grpSpPr bwMode="auto">
          <a:xfrm>
            <a:off x="1257300" y="2235200"/>
            <a:ext cx="533400" cy="819150"/>
            <a:chOff x="2952" y="2232"/>
            <a:chExt cx="384" cy="996"/>
          </a:xfrm>
        </p:grpSpPr>
        <p:sp>
          <p:nvSpPr>
            <p:cNvPr id="23609" name="Oval 143"/>
            <p:cNvSpPr>
              <a:spLocks noChangeArrowheads="1"/>
            </p:cNvSpPr>
            <p:nvPr/>
          </p:nvSpPr>
          <p:spPr bwMode="auto">
            <a:xfrm>
              <a:off x="2952" y="2232"/>
              <a:ext cx="384" cy="99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3610" name="Text Box 144"/>
            <p:cNvSpPr txBox="1">
              <a:spLocks noChangeArrowheads="1"/>
            </p:cNvSpPr>
            <p:nvPr/>
          </p:nvSpPr>
          <p:spPr bwMode="auto">
            <a:xfrm>
              <a:off x="3025" y="2570"/>
              <a:ext cx="26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1</a:t>
              </a:r>
            </a:p>
          </p:txBody>
        </p:sp>
        <p:sp>
          <p:nvSpPr>
            <p:cNvPr id="23611" name="Line 145"/>
            <p:cNvSpPr>
              <a:spLocks noChangeShapeType="1"/>
            </p:cNvSpPr>
            <p:nvPr/>
          </p:nvSpPr>
          <p:spPr bwMode="auto">
            <a:xfrm flipH="1" flipV="1">
              <a:off x="2952" y="2700"/>
              <a:ext cx="0" cy="54"/>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46"/>
          <p:cNvGrpSpPr>
            <a:grpSpLocks/>
          </p:cNvGrpSpPr>
          <p:nvPr/>
        </p:nvGrpSpPr>
        <p:grpSpPr bwMode="auto">
          <a:xfrm>
            <a:off x="2381250" y="2216150"/>
            <a:ext cx="514350" cy="876300"/>
            <a:chOff x="2952" y="2232"/>
            <a:chExt cx="384" cy="996"/>
          </a:xfrm>
        </p:grpSpPr>
        <p:sp>
          <p:nvSpPr>
            <p:cNvPr id="23606" name="Oval 147"/>
            <p:cNvSpPr>
              <a:spLocks noChangeArrowheads="1"/>
            </p:cNvSpPr>
            <p:nvPr/>
          </p:nvSpPr>
          <p:spPr bwMode="auto">
            <a:xfrm>
              <a:off x="2952" y="2232"/>
              <a:ext cx="384" cy="99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3607" name="Text Box 148"/>
            <p:cNvSpPr txBox="1">
              <a:spLocks noChangeArrowheads="1"/>
            </p:cNvSpPr>
            <p:nvPr/>
          </p:nvSpPr>
          <p:spPr bwMode="auto">
            <a:xfrm>
              <a:off x="3025" y="2568"/>
              <a:ext cx="26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2</a:t>
              </a:r>
            </a:p>
          </p:txBody>
        </p:sp>
        <p:sp>
          <p:nvSpPr>
            <p:cNvPr id="23608" name="Line 149"/>
            <p:cNvSpPr>
              <a:spLocks noChangeShapeType="1"/>
            </p:cNvSpPr>
            <p:nvPr/>
          </p:nvSpPr>
          <p:spPr bwMode="auto">
            <a:xfrm flipH="1" flipV="1">
              <a:off x="2952" y="2700"/>
              <a:ext cx="0" cy="54"/>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562" name="Group 191"/>
          <p:cNvGrpSpPr>
            <a:grpSpLocks/>
          </p:cNvGrpSpPr>
          <p:nvPr/>
        </p:nvGrpSpPr>
        <p:grpSpPr bwMode="auto">
          <a:xfrm>
            <a:off x="352425" y="941388"/>
            <a:ext cx="3370263" cy="3913187"/>
            <a:chOff x="2898" y="-2147"/>
            <a:chExt cx="2123" cy="2465"/>
          </a:xfrm>
        </p:grpSpPr>
        <p:sp>
          <p:nvSpPr>
            <p:cNvPr id="23566" name="Line 151"/>
            <p:cNvSpPr>
              <a:spLocks noChangeShapeType="1"/>
            </p:cNvSpPr>
            <p:nvPr/>
          </p:nvSpPr>
          <p:spPr bwMode="auto">
            <a:xfrm rot="2700000">
              <a:off x="3054" y="-728"/>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152"/>
            <p:cNvSpPr>
              <a:spLocks noChangeShapeType="1"/>
            </p:cNvSpPr>
            <p:nvPr/>
          </p:nvSpPr>
          <p:spPr bwMode="auto">
            <a:xfrm rot="8100000">
              <a:off x="3050" y="-1470"/>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Oval 153"/>
            <p:cNvSpPr>
              <a:spLocks noChangeArrowheads="1"/>
            </p:cNvSpPr>
            <p:nvPr/>
          </p:nvSpPr>
          <p:spPr bwMode="auto">
            <a:xfrm>
              <a:off x="4070" y="-15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3569" name="Rectangle 154"/>
            <p:cNvSpPr>
              <a:spLocks noChangeArrowheads="1"/>
            </p:cNvSpPr>
            <p:nvPr/>
          </p:nvSpPr>
          <p:spPr bwMode="auto">
            <a:xfrm rot="2700000">
              <a:off x="3416" y="-809"/>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3570" name="Rectangle 155"/>
            <p:cNvSpPr>
              <a:spLocks noChangeArrowheads="1"/>
            </p:cNvSpPr>
            <p:nvPr/>
          </p:nvSpPr>
          <p:spPr bwMode="auto">
            <a:xfrm rot="8100000">
              <a:off x="3452" y="-1523"/>
              <a:ext cx="272" cy="91"/>
            </a:xfrm>
            <a:prstGeom prst="rect">
              <a:avLst/>
            </a:prstGeom>
            <a:solidFill>
              <a:srgbClr val="00FFFF"/>
            </a:solidFill>
            <a:ln w="19050" algn="ctr">
              <a:solidFill>
                <a:schemeClr val="tx1"/>
              </a:solidFill>
              <a:miter lim="800000"/>
              <a:headEnd/>
              <a:tailEnd/>
            </a:ln>
          </p:spPr>
          <p:txBody>
            <a:bodyPr rot="10800000" wrap="none" anchor="ctr"/>
            <a:lstStyle/>
            <a:p>
              <a:endParaRPr lang="zh-CN" altLang="en-US">
                <a:solidFill>
                  <a:srgbClr val="000000"/>
                </a:solidFill>
                <a:ea typeface="楷体_GB2312" pitchFamily="49" charset="-122"/>
              </a:endParaRPr>
            </a:p>
          </p:txBody>
        </p:sp>
        <p:sp>
          <p:nvSpPr>
            <p:cNvPr id="23571" name="Line 156"/>
            <p:cNvSpPr>
              <a:spLocks noChangeShapeType="1"/>
            </p:cNvSpPr>
            <p:nvPr/>
          </p:nvSpPr>
          <p:spPr bwMode="auto">
            <a:xfrm rot="2700000">
              <a:off x="3794" y="-1470"/>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157"/>
            <p:cNvSpPr>
              <a:spLocks noChangeShapeType="1"/>
            </p:cNvSpPr>
            <p:nvPr/>
          </p:nvSpPr>
          <p:spPr bwMode="auto">
            <a:xfrm rot="8100000">
              <a:off x="3792" y="-728"/>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Rectangle 158"/>
            <p:cNvSpPr>
              <a:spLocks noChangeArrowheads="1"/>
            </p:cNvSpPr>
            <p:nvPr/>
          </p:nvSpPr>
          <p:spPr bwMode="auto">
            <a:xfrm rot="2700000">
              <a:off x="4194" y="-1507"/>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3574" name="Rectangle 159"/>
            <p:cNvSpPr>
              <a:spLocks noChangeArrowheads="1"/>
            </p:cNvSpPr>
            <p:nvPr/>
          </p:nvSpPr>
          <p:spPr bwMode="auto">
            <a:xfrm rot="8100000">
              <a:off x="4194" y="-787"/>
              <a:ext cx="272" cy="91"/>
            </a:xfrm>
            <a:prstGeom prst="rect">
              <a:avLst/>
            </a:prstGeom>
            <a:solidFill>
              <a:srgbClr val="00FFFF"/>
            </a:solidFill>
            <a:ln w="19050" algn="ctr">
              <a:solidFill>
                <a:schemeClr val="tx1"/>
              </a:solidFill>
              <a:miter lim="800000"/>
              <a:headEnd/>
              <a:tailEnd/>
            </a:ln>
          </p:spPr>
          <p:txBody>
            <a:bodyPr rot="10800000" wrap="none" anchor="ctr"/>
            <a:lstStyle/>
            <a:p>
              <a:endParaRPr lang="zh-CN" altLang="en-US">
                <a:solidFill>
                  <a:srgbClr val="000000"/>
                </a:solidFill>
                <a:ea typeface="楷体_GB2312" pitchFamily="49" charset="-122"/>
              </a:endParaRPr>
            </a:p>
          </p:txBody>
        </p:sp>
        <p:sp>
          <p:nvSpPr>
            <p:cNvPr id="23575" name="Line 160"/>
            <p:cNvSpPr>
              <a:spLocks noChangeShapeType="1"/>
            </p:cNvSpPr>
            <p:nvPr/>
          </p:nvSpPr>
          <p:spPr bwMode="auto">
            <a:xfrm>
              <a:off x="3954" y="-1848"/>
              <a:ext cx="0" cy="1488"/>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3576" name="Line 161"/>
            <p:cNvSpPr>
              <a:spLocks noChangeShapeType="1"/>
            </p:cNvSpPr>
            <p:nvPr/>
          </p:nvSpPr>
          <p:spPr bwMode="auto">
            <a:xfrm>
              <a:off x="3210" y="-1104"/>
              <a:ext cx="0" cy="1092"/>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7" name="Line 162"/>
            <p:cNvSpPr>
              <a:spLocks noChangeShapeType="1"/>
            </p:cNvSpPr>
            <p:nvPr/>
          </p:nvSpPr>
          <p:spPr bwMode="auto">
            <a:xfrm>
              <a:off x="4696" y="-1106"/>
              <a:ext cx="0" cy="1092"/>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8" name="Line 163"/>
            <p:cNvSpPr>
              <a:spLocks noChangeShapeType="1"/>
            </p:cNvSpPr>
            <p:nvPr/>
          </p:nvSpPr>
          <p:spPr bwMode="auto">
            <a:xfrm>
              <a:off x="3204" y="-18"/>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Text Box 164"/>
            <p:cNvSpPr txBox="1">
              <a:spLocks noChangeArrowheads="1"/>
            </p:cNvSpPr>
            <p:nvPr/>
          </p:nvSpPr>
          <p:spPr bwMode="auto">
            <a:xfrm>
              <a:off x="3886" y="-2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3580" name="Text Box 165"/>
            <p:cNvSpPr txBox="1">
              <a:spLocks noChangeArrowheads="1"/>
            </p:cNvSpPr>
            <p:nvPr/>
          </p:nvSpPr>
          <p:spPr bwMode="auto">
            <a:xfrm>
              <a:off x="4290" y="-11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3581" name="Text Box 166"/>
            <p:cNvSpPr txBox="1">
              <a:spLocks noChangeArrowheads="1"/>
            </p:cNvSpPr>
            <p:nvPr/>
          </p:nvSpPr>
          <p:spPr bwMode="auto">
            <a:xfrm>
              <a:off x="3317" y="-76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3582" name="Text Box 167"/>
            <p:cNvSpPr txBox="1">
              <a:spLocks noChangeArrowheads="1"/>
            </p:cNvSpPr>
            <p:nvPr/>
          </p:nvSpPr>
          <p:spPr bwMode="auto">
            <a:xfrm>
              <a:off x="3320" y="-171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3583" name="Text Box 168"/>
            <p:cNvSpPr txBox="1">
              <a:spLocks noChangeArrowheads="1"/>
            </p:cNvSpPr>
            <p:nvPr/>
          </p:nvSpPr>
          <p:spPr bwMode="auto">
            <a:xfrm>
              <a:off x="3980" y="-140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23584" name="Text Box 169"/>
            <p:cNvSpPr txBox="1">
              <a:spLocks noChangeArrowheads="1"/>
            </p:cNvSpPr>
            <p:nvPr/>
          </p:nvSpPr>
          <p:spPr bwMode="auto">
            <a:xfrm>
              <a:off x="4326" y="-168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23585" name="Text Box 170"/>
            <p:cNvSpPr txBox="1">
              <a:spLocks noChangeArrowheads="1"/>
            </p:cNvSpPr>
            <p:nvPr/>
          </p:nvSpPr>
          <p:spPr bwMode="auto">
            <a:xfrm>
              <a:off x="4076" y="87"/>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a:t>
              </a:r>
              <a:endParaRPr lang="en-US" altLang="zh-CN" sz="1800" b="1">
                <a:solidFill>
                  <a:srgbClr val="000000"/>
                </a:solidFill>
                <a:ea typeface="楷体_GB2312" pitchFamily="49" charset="-122"/>
              </a:endParaRPr>
            </a:p>
          </p:txBody>
        </p:sp>
        <p:sp>
          <p:nvSpPr>
            <p:cNvPr id="23586" name="Text Box 171"/>
            <p:cNvSpPr txBox="1">
              <a:spLocks noChangeArrowheads="1"/>
            </p:cNvSpPr>
            <p:nvPr/>
          </p:nvSpPr>
          <p:spPr bwMode="auto">
            <a:xfrm>
              <a:off x="3550" y="-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sp>
          <p:nvSpPr>
            <p:cNvPr id="23587" name="Text Box 172"/>
            <p:cNvSpPr txBox="1">
              <a:spLocks noChangeArrowheads="1"/>
            </p:cNvSpPr>
            <p:nvPr/>
          </p:nvSpPr>
          <p:spPr bwMode="auto">
            <a:xfrm>
              <a:off x="4348" y="-79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5</a:t>
              </a:r>
              <a:endParaRPr lang="en-US" altLang="zh-CN" sz="1800" b="1">
                <a:solidFill>
                  <a:srgbClr val="000000"/>
                </a:solidFill>
                <a:ea typeface="楷体_GB2312" pitchFamily="49" charset="-122"/>
              </a:endParaRPr>
            </a:p>
          </p:txBody>
        </p:sp>
        <p:sp>
          <p:nvSpPr>
            <p:cNvPr id="23588" name="Rectangle 173"/>
            <p:cNvSpPr>
              <a:spLocks noChangeArrowheads="1"/>
            </p:cNvSpPr>
            <p:nvPr/>
          </p:nvSpPr>
          <p:spPr bwMode="auto">
            <a:xfrm>
              <a:off x="3524" y="-65"/>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23589" name="Line 174"/>
            <p:cNvSpPr>
              <a:spLocks noChangeShapeType="1"/>
            </p:cNvSpPr>
            <p:nvPr/>
          </p:nvSpPr>
          <p:spPr bwMode="auto">
            <a:xfrm>
              <a:off x="3888" y="-1536"/>
              <a:ext cx="0"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0" name="Text Box 175"/>
            <p:cNvSpPr txBox="1">
              <a:spLocks noChangeArrowheads="1"/>
            </p:cNvSpPr>
            <p:nvPr/>
          </p:nvSpPr>
          <p:spPr bwMode="auto">
            <a:xfrm>
              <a:off x="4154" y="-56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5</a:t>
              </a:r>
              <a:endParaRPr lang="en-US" altLang="zh-CN" sz="1800" b="1">
                <a:solidFill>
                  <a:srgbClr val="000000"/>
                </a:solidFill>
                <a:ea typeface="楷体_GB2312" pitchFamily="49" charset="-122"/>
              </a:endParaRPr>
            </a:p>
          </p:txBody>
        </p:sp>
        <p:sp>
          <p:nvSpPr>
            <p:cNvPr id="23591" name="Text Box 176"/>
            <p:cNvSpPr txBox="1">
              <a:spLocks noChangeArrowheads="1"/>
            </p:cNvSpPr>
            <p:nvPr/>
          </p:nvSpPr>
          <p:spPr bwMode="auto">
            <a:xfrm>
              <a:off x="4596" y="-14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23592" name="Text Box 177"/>
            <p:cNvSpPr txBox="1">
              <a:spLocks noChangeArrowheads="1"/>
            </p:cNvSpPr>
            <p:nvPr/>
          </p:nvSpPr>
          <p:spPr bwMode="auto">
            <a:xfrm>
              <a:off x="3672" y="-149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23593" name="Text Box 178"/>
            <p:cNvSpPr txBox="1">
              <a:spLocks noChangeArrowheads="1"/>
            </p:cNvSpPr>
            <p:nvPr/>
          </p:nvSpPr>
          <p:spPr bwMode="auto">
            <a:xfrm>
              <a:off x="3114" y="-151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23594" name="Text Box 179"/>
            <p:cNvSpPr txBox="1">
              <a:spLocks noChangeArrowheads="1"/>
            </p:cNvSpPr>
            <p:nvPr/>
          </p:nvSpPr>
          <p:spPr bwMode="auto">
            <a:xfrm>
              <a:off x="3558" y="-54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sp>
          <p:nvSpPr>
            <p:cNvPr id="23595" name="Line 180"/>
            <p:cNvSpPr>
              <a:spLocks noChangeShapeType="1"/>
            </p:cNvSpPr>
            <p:nvPr/>
          </p:nvSpPr>
          <p:spPr bwMode="auto">
            <a:xfrm>
              <a:off x="4756" y="-536"/>
              <a:ext cx="0"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6" name="Line 181"/>
            <p:cNvSpPr>
              <a:spLocks noChangeShapeType="1"/>
            </p:cNvSpPr>
            <p:nvPr/>
          </p:nvSpPr>
          <p:spPr bwMode="auto">
            <a:xfrm rot="2700000">
              <a:off x="3624" y="-486"/>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7" name="Line 182"/>
            <p:cNvSpPr>
              <a:spLocks noChangeShapeType="1"/>
            </p:cNvSpPr>
            <p:nvPr/>
          </p:nvSpPr>
          <p:spPr bwMode="auto">
            <a:xfrm rot="2700000">
              <a:off x="4534" y="-1262"/>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8" name="Line 183"/>
            <p:cNvSpPr>
              <a:spLocks noChangeShapeType="1"/>
            </p:cNvSpPr>
            <p:nvPr/>
          </p:nvSpPr>
          <p:spPr bwMode="auto">
            <a:xfrm rot="-2700000">
              <a:off x="3208" y="-1304"/>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9" name="Line 184"/>
            <p:cNvSpPr>
              <a:spLocks noChangeShapeType="1"/>
            </p:cNvSpPr>
            <p:nvPr/>
          </p:nvSpPr>
          <p:spPr bwMode="auto">
            <a:xfrm rot="-2700000">
              <a:off x="4094" y="-502"/>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00" name="Rectangle 185"/>
            <p:cNvSpPr>
              <a:spLocks noChangeArrowheads="1"/>
            </p:cNvSpPr>
            <p:nvPr/>
          </p:nvSpPr>
          <p:spPr bwMode="auto">
            <a:xfrm rot="5400000">
              <a:off x="3818" y="-1104"/>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3601" name="Text Box 186"/>
            <p:cNvSpPr txBox="1">
              <a:spLocks noChangeArrowheads="1"/>
            </p:cNvSpPr>
            <p:nvPr/>
          </p:nvSpPr>
          <p:spPr bwMode="auto">
            <a:xfrm>
              <a:off x="2898" y="-1269"/>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①</a:t>
              </a:r>
              <a:endParaRPr lang="en-US" altLang="zh-CN" sz="1800" b="1" baseline="-25000">
                <a:solidFill>
                  <a:srgbClr val="000000"/>
                </a:solidFill>
                <a:ea typeface="楷体_GB2312" pitchFamily="49" charset="-122"/>
              </a:endParaRPr>
            </a:p>
          </p:txBody>
        </p:sp>
        <p:sp>
          <p:nvSpPr>
            <p:cNvPr id="23602" name="Text Box 187"/>
            <p:cNvSpPr txBox="1">
              <a:spLocks noChangeArrowheads="1"/>
            </p:cNvSpPr>
            <p:nvPr/>
          </p:nvSpPr>
          <p:spPr bwMode="auto">
            <a:xfrm>
              <a:off x="3812" y="-214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②</a:t>
              </a:r>
            </a:p>
          </p:txBody>
        </p:sp>
        <p:sp>
          <p:nvSpPr>
            <p:cNvPr id="23603" name="Text Box 188"/>
            <p:cNvSpPr txBox="1">
              <a:spLocks noChangeArrowheads="1"/>
            </p:cNvSpPr>
            <p:nvPr/>
          </p:nvSpPr>
          <p:spPr bwMode="auto">
            <a:xfrm>
              <a:off x="4712" y="-1265"/>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③</a:t>
              </a:r>
            </a:p>
          </p:txBody>
        </p:sp>
        <p:sp>
          <p:nvSpPr>
            <p:cNvPr id="23604" name="Text Box 189"/>
            <p:cNvSpPr txBox="1">
              <a:spLocks noChangeArrowheads="1"/>
            </p:cNvSpPr>
            <p:nvPr/>
          </p:nvSpPr>
          <p:spPr bwMode="auto">
            <a:xfrm>
              <a:off x="3692" y="-749"/>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④</a:t>
              </a:r>
            </a:p>
          </p:txBody>
        </p:sp>
        <p:sp>
          <p:nvSpPr>
            <p:cNvPr id="23605" name="Text Box 190"/>
            <p:cNvSpPr txBox="1">
              <a:spLocks noChangeArrowheads="1"/>
            </p:cNvSpPr>
            <p:nvPr/>
          </p:nvSpPr>
          <p:spPr bwMode="auto">
            <a:xfrm>
              <a:off x="4752" y="-56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grpSp>
      <p:sp>
        <p:nvSpPr>
          <p:cNvPr id="44224" name="Text Box 192"/>
          <p:cNvSpPr txBox="1">
            <a:spLocks noChangeArrowheads="1"/>
          </p:cNvSpPr>
          <p:nvPr/>
        </p:nvSpPr>
        <p:spPr bwMode="auto">
          <a:xfrm>
            <a:off x="4267200" y="2241550"/>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b="1">
                <a:solidFill>
                  <a:srgbClr val="3333FF"/>
                </a:solidFill>
                <a:ea typeface="楷体_GB2312" pitchFamily="49" charset="-122"/>
              </a:rPr>
              <a:t>电压和电流选为关联参考方向</a:t>
            </a:r>
          </a:p>
        </p:txBody>
      </p:sp>
      <p:sp>
        <p:nvSpPr>
          <p:cNvPr id="44225" name="Text Box 193"/>
          <p:cNvSpPr txBox="1">
            <a:spLocks noChangeArrowheads="1"/>
          </p:cNvSpPr>
          <p:nvPr/>
        </p:nvSpPr>
        <p:spPr bwMode="auto">
          <a:xfrm>
            <a:off x="4254500" y="3498850"/>
            <a:ext cx="354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回路</a:t>
            </a:r>
            <a:r>
              <a:rPr lang="en-US" altLang="zh-CN" b="1">
                <a:ea typeface="楷体_GB2312" pitchFamily="49" charset="-122"/>
              </a:rPr>
              <a:t>2</a:t>
            </a:r>
            <a:r>
              <a:rPr lang="zh-CN" altLang="en-US" b="1">
                <a:ea typeface="楷体_GB2312" pitchFamily="49" charset="-122"/>
              </a:rPr>
              <a:t>：</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3</a:t>
            </a:r>
            <a:r>
              <a:rPr lang="en-US" altLang="zh-CN" b="1">
                <a:ea typeface="楷体_GB2312" pitchFamily="49" charset="-122"/>
              </a:rPr>
              <a:t> + </a:t>
            </a:r>
            <a:r>
              <a:rPr lang="en-US" altLang="zh-CN" b="1" i="1">
                <a:ea typeface="楷体_GB2312" pitchFamily="49" charset="-122"/>
              </a:rPr>
              <a:t>u</a:t>
            </a:r>
            <a:r>
              <a:rPr lang="en-US" altLang="zh-CN" b="1" baseline="-25000">
                <a:ea typeface="楷体_GB2312" pitchFamily="49" charset="-122"/>
              </a:rPr>
              <a:t>4</a:t>
            </a:r>
            <a:r>
              <a:rPr lang="en-US" altLang="zh-CN" b="1">
                <a:ea typeface="楷体_GB2312" pitchFamily="49" charset="-122"/>
              </a:rPr>
              <a:t> – </a:t>
            </a:r>
            <a:r>
              <a:rPr lang="en-US" altLang="zh-CN" b="1" i="1">
                <a:ea typeface="楷体_GB2312" pitchFamily="49" charset="-122"/>
              </a:rPr>
              <a:t>u</a:t>
            </a:r>
            <a:r>
              <a:rPr lang="en-US" altLang="zh-CN" b="1" baseline="-25000">
                <a:ea typeface="楷体_GB2312" pitchFamily="49" charset="-122"/>
              </a:rPr>
              <a:t>5</a:t>
            </a:r>
            <a:r>
              <a:rPr lang="en-US" altLang="zh-CN" b="1">
                <a:ea typeface="楷体_GB2312" pitchFamily="49" charset="-122"/>
              </a:rPr>
              <a:t> = 0</a:t>
            </a:r>
          </a:p>
        </p:txBody>
      </p:sp>
      <p:sp>
        <p:nvSpPr>
          <p:cNvPr id="44226" name="Text Box 194"/>
          <p:cNvSpPr txBox="1">
            <a:spLocks noChangeArrowheads="1"/>
          </p:cNvSpPr>
          <p:nvPr/>
        </p:nvSpPr>
        <p:spPr bwMode="auto">
          <a:xfrm>
            <a:off x="4248150" y="4083050"/>
            <a:ext cx="354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回路</a:t>
            </a:r>
            <a:r>
              <a:rPr lang="en-US" altLang="zh-CN" b="1">
                <a:ea typeface="楷体_GB2312" pitchFamily="49" charset="-122"/>
              </a:rPr>
              <a:t>3</a:t>
            </a:r>
            <a:r>
              <a:rPr lang="zh-CN" altLang="en-US" b="1">
                <a:ea typeface="楷体_GB2312" pitchFamily="49" charset="-122"/>
              </a:rPr>
              <a:t>：  </a:t>
            </a:r>
            <a:r>
              <a:rPr lang="en-US" altLang="zh-CN" b="1" i="1">
                <a:ea typeface="楷体_GB2312" pitchFamily="49" charset="-122"/>
              </a:rPr>
              <a:t>u</a:t>
            </a:r>
            <a:r>
              <a:rPr lang="en-US" altLang="zh-CN" b="1" baseline="-25000">
                <a:ea typeface="楷体_GB2312" pitchFamily="49" charset="-122"/>
              </a:rPr>
              <a:t>1</a:t>
            </a:r>
            <a:r>
              <a:rPr lang="en-US" altLang="zh-CN" b="1">
                <a:ea typeface="楷体_GB2312" pitchFamily="49" charset="-122"/>
              </a:rPr>
              <a:t> + </a:t>
            </a:r>
            <a:r>
              <a:rPr lang="en-US" altLang="zh-CN" b="1" i="1">
                <a:ea typeface="楷体_GB2312" pitchFamily="49" charset="-122"/>
              </a:rPr>
              <a:t>u</a:t>
            </a:r>
            <a:r>
              <a:rPr lang="en-US" altLang="zh-CN" b="1" baseline="-25000">
                <a:ea typeface="楷体_GB2312" pitchFamily="49" charset="-122"/>
              </a:rPr>
              <a:t>5</a:t>
            </a:r>
            <a:r>
              <a:rPr lang="en-US" altLang="zh-CN" b="1">
                <a:ea typeface="楷体_GB2312" pitchFamily="49" charset="-122"/>
              </a:rPr>
              <a:t> + </a:t>
            </a:r>
            <a:r>
              <a:rPr lang="en-US" altLang="zh-CN" b="1" i="1">
                <a:ea typeface="楷体_GB2312" pitchFamily="49" charset="-122"/>
              </a:rPr>
              <a:t>u</a:t>
            </a:r>
            <a:r>
              <a:rPr lang="en-US" altLang="zh-CN" b="1" baseline="-25000">
                <a:ea typeface="楷体_GB2312" pitchFamily="49" charset="-122"/>
              </a:rPr>
              <a:t>6</a:t>
            </a:r>
            <a:r>
              <a:rPr lang="en-US" altLang="zh-CN" b="1">
                <a:ea typeface="楷体_GB2312" pitchFamily="49" charset="-122"/>
              </a:rPr>
              <a:t> = 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168"/>
                                        </p:tgtEl>
                                        <p:attrNameLst>
                                          <p:attrName>style.visibility</p:attrName>
                                        </p:attrNameLst>
                                      </p:cBhvr>
                                      <p:to>
                                        <p:strVal val="visible"/>
                                      </p:to>
                                    </p:set>
                                    <p:anim calcmode="lin" valueType="num">
                                      <p:cBhvr additive="base">
                                        <p:cTn id="7" dur="500" fill="hold"/>
                                        <p:tgtEl>
                                          <p:spTgt spid="44168"/>
                                        </p:tgtEl>
                                        <p:attrNameLst>
                                          <p:attrName>ppt_x</p:attrName>
                                        </p:attrNameLst>
                                      </p:cBhvr>
                                      <p:tavLst>
                                        <p:tav tm="0">
                                          <p:val>
                                            <p:strVal val="1+#ppt_w/2"/>
                                          </p:val>
                                        </p:tav>
                                        <p:tav tm="100000">
                                          <p:val>
                                            <p:strVal val="#ppt_x"/>
                                          </p:val>
                                        </p:tav>
                                      </p:tavLst>
                                    </p:anim>
                                    <p:anim calcmode="lin" valueType="num">
                                      <p:cBhvr additive="base">
                                        <p:cTn id="8" dur="500" fill="hold"/>
                                        <p:tgtEl>
                                          <p:spTgt spid="441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224"/>
                                        </p:tgtEl>
                                        <p:attrNameLst>
                                          <p:attrName>style.visibility</p:attrName>
                                        </p:attrNameLst>
                                      </p:cBhvr>
                                      <p:to>
                                        <p:strVal val="visible"/>
                                      </p:to>
                                    </p:set>
                                    <p:anim calcmode="lin" valueType="num">
                                      <p:cBhvr additive="base">
                                        <p:cTn id="13" dur="500" fill="hold"/>
                                        <p:tgtEl>
                                          <p:spTgt spid="44224"/>
                                        </p:tgtEl>
                                        <p:attrNameLst>
                                          <p:attrName>ppt_x</p:attrName>
                                        </p:attrNameLst>
                                      </p:cBhvr>
                                      <p:tavLst>
                                        <p:tav tm="0">
                                          <p:val>
                                            <p:strVal val="1+#ppt_w/2"/>
                                          </p:val>
                                        </p:tav>
                                        <p:tav tm="100000">
                                          <p:val>
                                            <p:strVal val="#ppt_x"/>
                                          </p:val>
                                        </p:tav>
                                      </p:tavLst>
                                    </p:anim>
                                    <p:anim calcmode="lin" valueType="num">
                                      <p:cBhvr additive="base">
                                        <p:cTn id="14" dur="500" fill="hold"/>
                                        <p:tgtEl>
                                          <p:spTgt spid="442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ou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4169"/>
                                        </p:tgtEl>
                                        <p:attrNameLst>
                                          <p:attrName>style.visibility</p:attrName>
                                        </p:attrNameLst>
                                      </p:cBhvr>
                                      <p:to>
                                        <p:strVal val="visible"/>
                                      </p:to>
                                    </p:set>
                                    <p:anim calcmode="lin" valueType="num">
                                      <p:cBhvr additive="base">
                                        <p:cTn id="24" dur="500" fill="hold"/>
                                        <p:tgtEl>
                                          <p:spTgt spid="44169"/>
                                        </p:tgtEl>
                                        <p:attrNameLst>
                                          <p:attrName>ppt_x</p:attrName>
                                        </p:attrNameLst>
                                      </p:cBhvr>
                                      <p:tavLst>
                                        <p:tav tm="0">
                                          <p:val>
                                            <p:strVal val="1+#ppt_w/2"/>
                                          </p:val>
                                        </p:tav>
                                        <p:tav tm="100000">
                                          <p:val>
                                            <p:strVal val="#ppt_x"/>
                                          </p:val>
                                        </p:tav>
                                      </p:tavLst>
                                    </p:anim>
                                    <p:anim calcmode="lin" valueType="num">
                                      <p:cBhvr additive="base">
                                        <p:cTn id="25" dur="500" fill="hold"/>
                                        <p:tgtEl>
                                          <p:spTgt spid="4416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out)">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4225"/>
                                        </p:tgtEl>
                                        <p:attrNameLst>
                                          <p:attrName>style.visibility</p:attrName>
                                        </p:attrNameLst>
                                      </p:cBhvr>
                                      <p:to>
                                        <p:strVal val="visible"/>
                                      </p:to>
                                    </p:set>
                                    <p:anim calcmode="lin" valueType="num">
                                      <p:cBhvr additive="base">
                                        <p:cTn id="35" dur="500" fill="hold"/>
                                        <p:tgtEl>
                                          <p:spTgt spid="44225"/>
                                        </p:tgtEl>
                                        <p:attrNameLst>
                                          <p:attrName>ppt_x</p:attrName>
                                        </p:attrNameLst>
                                      </p:cBhvr>
                                      <p:tavLst>
                                        <p:tav tm="0">
                                          <p:val>
                                            <p:strVal val="1+#ppt_w/2"/>
                                          </p:val>
                                        </p:tav>
                                        <p:tav tm="100000">
                                          <p:val>
                                            <p:strVal val="#ppt_x"/>
                                          </p:val>
                                        </p:tav>
                                      </p:tavLst>
                                    </p:anim>
                                    <p:anim calcmode="lin" valueType="num">
                                      <p:cBhvr additive="base">
                                        <p:cTn id="36" dur="500" fill="hold"/>
                                        <p:tgtEl>
                                          <p:spTgt spid="44225"/>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ox(out)">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4226"/>
                                        </p:tgtEl>
                                        <p:attrNameLst>
                                          <p:attrName>style.visibility</p:attrName>
                                        </p:attrNameLst>
                                      </p:cBhvr>
                                      <p:to>
                                        <p:strVal val="visible"/>
                                      </p:to>
                                    </p:set>
                                    <p:anim calcmode="lin" valueType="num">
                                      <p:cBhvr additive="base">
                                        <p:cTn id="46" dur="500" fill="hold"/>
                                        <p:tgtEl>
                                          <p:spTgt spid="44226"/>
                                        </p:tgtEl>
                                        <p:attrNameLst>
                                          <p:attrName>ppt_x</p:attrName>
                                        </p:attrNameLst>
                                      </p:cBhvr>
                                      <p:tavLst>
                                        <p:tav tm="0">
                                          <p:val>
                                            <p:strVal val="1+#ppt_w/2"/>
                                          </p:val>
                                        </p:tav>
                                        <p:tav tm="100000">
                                          <p:val>
                                            <p:strVal val="#ppt_x"/>
                                          </p:val>
                                        </p:tav>
                                      </p:tavLst>
                                    </p:anim>
                                    <p:anim calcmode="lin" valueType="num">
                                      <p:cBhvr additive="base">
                                        <p:cTn id="47" dur="500" fill="hold"/>
                                        <p:tgtEl>
                                          <p:spTgt spid="44226"/>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44170"/>
                                        </p:tgtEl>
                                        <p:attrNameLst>
                                          <p:attrName>style.visibility</p:attrName>
                                        </p:attrNameLst>
                                      </p:cBhvr>
                                      <p:to>
                                        <p:strVal val="visible"/>
                                      </p:to>
                                    </p:set>
                                    <p:anim calcmode="lin" valueType="num">
                                      <p:cBhvr additive="base">
                                        <p:cTn id="52" dur="500" fill="hold"/>
                                        <p:tgtEl>
                                          <p:spTgt spid="44170"/>
                                        </p:tgtEl>
                                        <p:attrNameLst>
                                          <p:attrName>ppt_x</p:attrName>
                                        </p:attrNameLst>
                                      </p:cBhvr>
                                      <p:tavLst>
                                        <p:tav tm="0">
                                          <p:val>
                                            <p:strVal val="1+#ppt_w/2"/>
                                          </p:val>
                                        </p:tav>
                                        <p:tav tm="100000">
                                          <p:val>
                                            <p:strVal val="#ppt_x"/>
                                          </p:val>
                                        </p:tav>
                                      </p:tavLst>
                                    </p:anim>
                                    <p:anim calcmode="lin" valueType="num">
                                      <p:cBhvr additive="base">
                                        <p:cTn id="53" dur="500" fill="hold"/>
                                        <p:tgtEl>
                                          <p:spTgt spid="44170"/>
                                        </p:tgtEl>
                                        <p:attrNameLst>
                                          <p:attrName>ppt_y</p:attrName>
                                        </p:attrNameLst>
                                      </p:cBhvr>
                                      <p:tavLst>
                                        <p:tav tm="0">
                                          <p:val>
                                            <p:strVal val="#ppt_y"/>
                                          </p:val>
                                        </p:tav>
                                        <p:tav tm="100000">
                                          <p:val>
                                            <p:strVal val="#ppt_y"/>
                                          </p:val>
                                        </p:tav>
                                      </p:tavLst>
                                    </p:anim>
                                  </p:childTnLst>
                                </p:cTn>
                              </p:par>
                              <p:par>
                                <p:cTn id="54" presetID="1" presetClass="entr" presetSubtype="0" fill="hold" grpId="0" nodeType="withEffect">
                                  <p:stCondLst>
                                    <p:cond delay="0"/>
                                  </p:stCondLst>
                                  <p:childTnLst>
                                    <p:set>
                                      <p:cBhvr>
                                        <p:cTn id="55" dur="1" fill="hold">
                                          <p:stCondLst>
                                            <p:cond delay="499"/>
                                          </p:stCondLst>
                                        </p:cTn>
                                        <p:tgtEl>
                                          <p:spTgt spid="44171"/>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44172"/>
                                        </p:tgtEl>
                                        <p:attrNameLst>
                                          <p:attrName>style.visibility</p:attrName>
                                        </p:attrNameLst>
                                      </p:cBhvr>
                                      <p:to>
                                        <p:strVal val="visible"/>
                                      </p:to>
                                    </p:set>
                                    <p:anim calcmode="lin" valueType="num">
                                      <p:cBhvr additive="base">
                                        <p:cTn id="60" dur="500" fill="hold"/>
                                        <p:tgtEl>
                                          <p:spTgt spid="44172"/>
                                        </p:tgtEl>
                                        <p:attrNameLst>
                                          <p:attrName>ppt_x</p:attrName>
                                        </p:attrNameLst>
                                      </p:cBhvr>
                                      <p:tavLst>
                                        <p:tav tm="0">
                                          <p:val>
                                            <p:strVal val="1+#ppt_w/2"/>
                                          </p:val>
                                        </p:tav>
                                        <p:tav tm="100000">
                                          <p:val>
                                            <p:strVal val="#ppt_x"/>
                                          </p:val>
                                        </p:tav>
                                      </p:tavLst>
                                    </p:anim>
                                    <p:anim calcmode="lin" valueType="num">
                                      <p:cBhvr additive="base">
                                        <p:cTn id="61" dur="500" fill="hold"/>
                                        <p:tgtEl>
                                          <p:spTgt spid="44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68" grpId="0" autoUpdateAnimBg="0"/>
      <p:bldP spid="44169" grpId="0" autoUpdateAnimBg="0"/>
      <p:bldP spid="44170" grpId="0" animBg="1"/>
      <p:bldP spid="44171" grpId="0" autoUpdateAnimBg="0"/>
      <p:bldP spid="44172" grpId="0" autoUpdateAnimBg="0"/>
      <p:bldP spid="44224" grpId="0" autoUpdateAnimBg="0"/>
      <p:bldP spid="44225" grpId="0" autoUpdateAnimBg="0"/>
      <p:bldP spid="4422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33" name="Text Box 177"/>
          <p:cNvSpPr txBox="1">
            <a:spLocks noChangeArrowheads="1"/>
          </p:cNvSpPr>
          <p:nvPr/>
        </p:nvSpPr>
        <p:spPr bwMode="auto">
          <a:xfrm>
            <a:off x="4038600" y="2419350"/>
            <a:ext cx="24574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en-US" b="1" i="1">
                <a:ea typeface="楷体_GB2312" pitchFamily="49" charset="-122"/>
              </a:rPr>
              <a:t>   </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 + </a:t>
            </a: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 –</a:t>
            </a:r>
            <a:r>
              <a:rPr lang="en-US" altLang="zh-CN" b="1" i="1">
                <a:ea typeface="楷体_GB2312" pitchFamily="49" charset="-122"/>
              </a:rPr>
              <a:t> i</a:t>
            </a:r>
            <a:r>
              <a:rPr lang="en-US" altLang="zh-CN" b="1" baseline="-25000">
                <a:ea typeface="楷体_GB2312" pitchFamily="49" charset="-122"/>
              </a:rPr>
              <a:t>6</a:t>
            </a:r>
            <a:r>
              <a:rPr lang="en-US" altLang="zh-CN" b="1">
                <a:ea typeface="楷体_GB2312" pitchFamily="49" charset="-122"/>
              </a:rPr>
              <a:t> =0</a:t>
            </a:r>
          </a:p>
          <a:p>
            <a:pPr eaLnBrk="1" hangingPunct="1">
              <a:spcBef>
                <a:spcPct val="20000"/>
              </a:spcBef>
            </a:pPr>
            <a:r>
              <a:rPr lang="en-US" altLang="zh-CN" b="1">
                <a:ea typeface="楷体_GB2312" pitchFamily="49" charset="-122"/>
              </a:rPr>
              <a:t>– </a:t>
            </a: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 + </a:t>
            </a: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 +</a:t>
            </a:r>
            <a:r>
              <a:rPr lang="en-US" altLang="zh-CN" b="1" i="1">
                <a:ea typeface="楷体_GB2312" pitchFamily="49" charset="-122"/>
              </a:rPr>
              <a:t> i</a:t>
            </a:r>
            <a:r>
              <a:rPr lang="en-US" altLang="zh-CN" b="1" baseline="-25000">
                <a:ea typeface="楷体_GB2312" pitchFamily="49" charset="-122"/>
              </a:rPr>
              <a:t>4</a:t>
            </a:r>
            <a:r>
              <a:rPr lang="en-US" altLang="zh-CN" b="1">
                <a:ea typeface="楷体_GB2312" pitchFamily="49" charset="-122"/>
              </a:rPr>
              <a:t> =0</a:t>
            </a:r>
          </a:p>
          <a:p>
            <a:pPr eaLnBrk="1" hangingPunct="1">
              <a:spcBef>
                <a:spcPct val="20000"/>
              </a:spcBef>
            </a:pPr>
            <a:r>
              <a:rPr lang="en-US" altLang="zh-CN" b="1">
                <a:ea typeface="楷体_GB2312" pitchFamily="49" charset="-122"/>
              </a:rPr>
              <a:t>– </a:t>
            </a:r>
            <a:r>
              <a:rPr lang="en-US" altLang="zh-CN" b="1" i="1">
                <a:ea typeface="楷体_GB2312" pitchFamily="49" charset="-122"/>
              </a:rPr>
              <a:t>i</a:t>
            </a:r>
            <a:r>
              <a:rPr lang="en-US" altLang="zh-CN" b="1" baseline="-25000">
                <a:ea typeface="楷体_GB2312" pitchFamily="49" charset="-122"/>
              </a:rPr>
              <a:t>4</a:t>
            </a:r>
            <a:r>
              <a:rPr lang="en-US" altLang="zh-CN" b="1">
                <a:ea typeface="楷体_GB2312" pitchFamily="49" charset="-122"/>
              </a:rPr>
              <a:t> – </a:t>
            </a:r>
            <a:r>
              <a:rPr lang="en-US" altLang="zh-CN" b="1" i="1">
                <a:ea typeface="楷体_GB2312" pitchFamily="49" charset="-122"/>
              </a:rPr>
              <a:t>i</a:t>
            </a:r>
            <a:r>
              <a:rPr lang="en-US" altLang="zh-CN" b="1" baseline="-25000">
                <a:ea typeface="楷体_GB2312" pitchFamily="49" charset="-122"/>
              </a:rPr>
              <a:t>5</a:t>
            </a:r>
            <a:r>
              <a:rPr lang="en-US" altLang="zh-CN" b="1">
                <a:ea typeface="楷体_GB2312" pitchFamily="49" charset="-122"/>
              </a:rPr>
              <a:t> +</a:t>
            </a:r>
            <a:r>
              <a:rPr lang="en-US" altLang="zh-CN" b="1" i="1">
                <a:ea typeface="楷体_GB2312" pitchFamily="49" charset="-122"/>
              </a:rPr>
              <a:t> i</a:t>
            </a:r>
            <a:r>
              <a:rPr lang="en-US" altLang="zh-CN" b="1" baseline="-25000">
                <a:ea typeface="楷体_GB2312" pitchFamily="49" charset="-122"/>
              </a:rPr>
              <a:t>6</a:t>
            </a:r>
            <a:r>
              <a:rPr lang="en-US" altLang="zh-CN" b="1">
                <a:ea typeface="楷体_GB2312" pitchFamily="49" charset="-122"/>
              </a:rPr>
              <a:t> =0</a:t>
            </a:r>
          </a:p>
        </p:txBody>
      </p:sp>
      <p:sp>
        <p:nvSpPr>
          <p:cNvPr id="45234" name="Text Box 178"/>
          <p:cNvSpPr txBox="1">
            <a:spLocks noChangeArrowheads="1"/>
          </p:cNvSpPr>
          <p:nvPr/>
        </p:nvSpPr>
        <p:spPr bwMode="auto">
          <a:xfrm>
            <a:off x="3848100" y="4000500"/>
            <a:ext cx="37528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1 </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 + </a:t>
            </a:r>
            <a:r>
              <a:rPr lang="en-US" altLang="zh-CN" b="1" i="1">
                <a:ea typeface="楷体_GB2312" pitchFamily="49" charset="-122"/>
              </a:rPr>
              <a:t>R</a:t>
            </a:r>
            <a:r>
              <a:rPr lang="en-US" altLang="zh-CN" b="1" baseline="-25000">
                <a:ea typeface="楷体_GB2312" pitchFamily="49" charset="-122"/>
              </a:rPr>
              <a:t>2 </a:t>
            </a: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 + </a:t>
            </a:r>
            <a:r>
              <a:rPr lang="en-US" altLang="zh-CN" b="1" i="1">
                <a:ea typeface="楷体_GB2312" pitchFamily="49" charset="-122"/>
              </a:rPr>
              <a:t>R</a:t>
            </a:r>
            <a:r>
              <a:rPr lang="en-US" altLang="zh-CN" b="1" baseline="-25000">
                <a:ea typeface="楷体_GB2312" pitchFamily="49" charset="-122"/>
              </a:rPr>
              <a:t>3 </a:t>
            </a: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 = 0</a:t>
            </a:r>
          </a:p>
          <a:p>
            <a:pPr eaLnBrk="1" hangingPunct="1">
              <a:spcBef>
                <a:spcPct val="50000"/>
              </a:spcBef>
            </a:pPr>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3 </a:t>
            </a: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 + </a:t>
            </a:r>
            <a:r>
              <a:rPr lang="en-US" altLang="zh-CN" b="1" i="1">
                <a:ea typeface="楷体_GB2312" pitchFamily="49" charset="-122"/>
              </a:rPr>
              <a:t>R</a:t>
            </a:r>
            <a:r>
              <a:rPr lang="en-US" altLang="zh-CN" b="1" baseline="-25000">
                <a:ea typeface="楷体_GB2312" pitchFamily="49" charset="-122"/>
              </a:rPr>
              <a:t>4 </a:t>
            </a:r>
            <a:r>
              <a:rPr lang="en-US" altLang="zh-CN" b="1" i="1">
                <a:ea typeface="楷体_GB2312" pitchFamily="49" charset="-122"/>
              </a:rPr>
              <a:t>i</a:t>
            </a:r>
            <a:r>
              <a:rPr lang="en-US" altLang="zh-CN" b="1" baseline="-25000">
                <a:ea typeface="楷体_GB2312" pitchFamily="49" charset="-122"/>
              </a:rPr>
              <a:t>4</a:t>
            </a:r>
            <a:r>
              <a:rPr lang="en-US" altLang="zh-CN" b="1">
                <a:ea typeface="楷体_GB2312" pitchFamily="49" charset="-122"/>
              </a:rPr>
              <a:t> – </a:t>
            </a:r>
            <a:r>
              <a:rPr lang="en-US" altLang="zh-CN" b="1" i="1">
                <a:ea typeface="楷体_GB2312" pitchFamily="49" charset="-122"/>
              </a:rPr>
              <a:t>R</a:t>
            </a:r>
            <a:r>
              <a:rPr lang="en-US" altLang="zh-CN" b="1" baseline="-25000">
                <a:ea typeface="楷体_GB2312" pitchFamily="49" charset="-122"/>
              </a:rPr>
              <a:t>5 </a:t>
            </a:r>
            <a:r>
              <a:rPr lang="en-US" altLang="zh-CN" b="1" i="1">
                <a:ea typeface="楷体_GB2312" pitchFamily="49" charset="-122"/>
              </a:rPr>
              <a:t>i</a:t>
            </a:r>
            <a:r>
              <a:rPr lang="en-US" altLang="zh-CN" b="1" baseline="-25000">
                <a:ea typeface="楷体_GB2312" pitchFamily="49" charset="-122"/>
              </a:rPr>
              <a:t>5</a:t>
            </a:r>
            <a:r>
              <a:rPr lang="en-US" altLang="zh-CN" b="1">
                <a:ea typeface="楷体_GB2312" pitchFamily="49" charset="-122"/>
              </a:rPr>
              <a:t> = 0</a:t>
            </a:r>
          </a:p>
          <a:p>
            <a:pPr eaLnBrk="1" hangingPunct="1">
              <a:spcBef>
                <a:spcPct val="50000"/>
              </a:spcBef>
            </a:pPr>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1 </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 + </a:t>
            </a:r>
            <a:r>
              <a:rPr lang="en-US" altLang="zh-CN" b="1" i="1">
                <a:ea typeface="楷体_GB2312" pitchFamily="49" charset="-122"/>
              </a:rPr>
              <a:t>R</a:t>
            </a:r>
            <a:r>
              <a:rPr lang="en-US" altLang="zh-CN" b="1" baseline="-25000">
                <a:ea typeface="楷体_GB2312" pitchFamily="49" charset="-122"/>
              </a:rPr>
              <a:t>5 </a:t>
            </a:r>
            <a:r>
              <a:rPr lang="en-US" altLang="zh-CN" b="1" i="1">
                <a:ea typeface="楷体_GB2312" pitchFamily="49" charset="-122"/>
              </a:rPr>
              <a:t>i</a:t>
            </a:r>
            <a:r>
              <a:rPr lang="en-US" altLang="zh-CN" b="1" baseline="-25000">
                <a:ea typeface="楷体_GB2312" pitchFamily="49" charset="-122"/>
              </a:rPr>
              <a:t>5</a:t>
            </a:r>
            <a:r>
              <a:rPr lang="en-US" altLang="zh-CN" b="1">
                <a:ea typeface="楷体_GB2312" pitchFamily="49" charset="-122"/>
              </a:rPr>
              <a:t> + </a:t>
            </a:r>
            <a:r>
              <a:rPr lang="en-US" altLang="zh-CN" b="1" i="1">
                <a:ea typeface="楷体_GB2312" pitchFamily="49" charset="-122"/>
              </a:rPr>
              <a:t>R</a:t>
            </a:r>
            <a:r>
              <a:rPr lang="en-US" altLang="zh-CN" b="1" baseline="-25000">
                <a:ea typeface="楷体_GB2312" pitchFamily="49" charset="-122"/>
              </a:rPr>
              <a:t>6 </a:t>
            </a:r>
            <a:r>
              <a:rPr lang="en-US" altLang="zh-CN" b="1" i="1">
                <a:ea typeface="楷体_GB2312" pitchFamily="49" charset="-122"/>
              </a:rPr>
              <a:t>i</a:t>
            </a:r>
            <a:r>
              <a:rPr lang="en-US" altLang="zh-CN" b="1" baseline="-25000">
                <a:ea typeface="楷体_GB2312" pitchFamily="49" charset="-122"/>
              </a:rPr>
              <a:t>6 </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S</a:t>
            </a:r>
            <a:r>
              <a:rPr lang="en-US" altLang="zh-CN" b="1">
                <a:ea typeface="楷体_GB2312" pitchFamily="49" charset="-122"/>
              </a:rPr>
              <a:t> = 0</a:t>
            </a:r>
          </a:p>
        </p:txBody>
      </p:sp>
      <p:grpSp>
        <p:nvGrpSpPr>
          <p:cNvPr id="2" name="Group 195"/>
          <p:cNvGrpSpPr>
            <a:grpSpLocks/>
          </p:cNvGrpSpPr>
          <p:nvPr/>
        </p:nvGrpSpPr>
        <p:grpSpPr bwMode="auto">
          <a:xfrm>
            <a:off x="6038850" y="2533650"/>
            <a:ext cx="1390650" cy="1162050"/>
            <a:chOff x="1812" y="624"/>
            <a:chExt cx="876" cy="888"/>
          </a:xfrm>
        </p:grpSpPr>
        <p:sp>
          <p:nvSpPr>
            <p:cNvPr id="24640" name="AutoShape 179"/>
            <p:cNvSpPr>
              <a:spLocks/>
            </p:cNvSpPr>
            <p:nvPr/>
          </p:nvSpPr>
          <p:spPr bwMode="auto">
            <a:xfrm>
              <a:off x="1812" y="624"/>
              <a:ext cx="132" cy="888"/>
            </a:xfrm>
            <a:prstGeom prst="rightBrace">
              <a:avLst>
                <a:gd name="adj1" fmla="val 5606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ea typeface="楷体_GB2312" pitchFamily="49" charset="-122"/>
              </a:endParaRPr>
            </a:p>
          </p:txBody>
        </p:sp>
        <p:sp>
          <p:nvSpPr>
            <p:cNvPr id="24641" name="Text Box 180"/>
            <p:cNvSpPr txBox="1">
              <a:spLocks noChangeArrowheads="1"/>
            </p:cNvSpPr>
            <p:nvPr/>
          </p:nvSpPr>
          <p:spPr bwMode="auto">
            <a:xfrm>
              <a:off x="2028" y="984"/>
              <a:ext cx="66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KCL</a:t>
              </a:r>
            </a:p>
          </p:txBody>
        </p:sp>
      </p:grpSp>
      <p:grpSp>
        <p:nvGrpSpPr>
          <p:cNvPr id="3" name="Group 196"/>
          <p:cNvGrpSpPr>
            <a:grpSpLocks/>
          </p:cNvGrpSpPr>
          <p:nvPr/>
        </p:nvGrpSpPr>
        <p:grpSpPr bwMode="auto">
          <a:xfrm>
            <a:off x="7410450" y="4095750"/>
            <a:ext cx="1143000" cy="1371600"/>
            <a:chOff x="2676" y="1764"/>
            <a:chExt cx="720" cy="864"/>
          </a:xfrm>
        </p:grpSpPr>
        <p:sp>
          <p:nvSpPr>
            <p:cNvPr id="24638" name="AutoShape 181"/>
            <p:cNvSpPr>
              <a:spLocks/>
            </p:cNvSpPr>
            <p:nvPr/>
          </p:nvSpPr>
          <p:spPr bwMode="auto">
            <a:xfrm>
              <a:off x="2676" y="1764"/>
              <a:ext cx="156" cy="864"/>
            </a:xfrm>
            <a:prstGeom prst="rightBrace">
              <a:avLst>
                <a:gd name="adj1" fmla="val 4615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ea typeface="楷体_GB2312" pitchFamily="49" charset="-122"/>
              </a:endParaRPr>
            </a:p>
          </p:txBody>
        </p:sp>
        <p:sp>
          <p:nvSpPr>
            <p:cNvPr id="24639" name="Text Box 182"/>
            <p:cNvSpPr txBox="1">
              <a:spLocks noChangeArrowheads="1"/>
            </p:cNvSpPr>
            <p:nvPr/>
          </p:nvSpPr>
          <p:spPr bwMode="auto">
            <a:xfrm>
              <a:off x="2820" y="211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KVL</a:t>
              </a:r>
            </a:p>
          </p:txBody>
        </p:sp>
      </p:grpSp>
      <p:sp>
        <p:nvSpPr>
          <p:cNvPr id="45239" name="AutoShape 183"/>
          <p:cNvSpPr>
            <a:spLocks/>
          </p:cNvSpPr>
          <p:nvPr/>
        </p:nvSpPr>
        <p:spPr bwMode="auto">
          <a:xfrm>
            <a:off x="8362950" y="2514600"/>
            <a:ext cx="228600" cy="2971800"/>
          </a:xfrm>
          <a:prstGeom prst="rightBrace">
            <a:avLst>
              <a:gd name="adj1" fmla="val 108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ea typeface="楷体_GB2312" pitchFamily="49" charset="-122"/>
            </a:endParaRPr>
          </a:p>
        </p:txBody>
      </p:sp>
      <p:sp>
        <p:nvSpPr>
          <p:cNvPr id="45253" name="Text Box 197"/>
          <p:cNvSpPr txBox="1">
            <a:spLocks noChangeArrowheads="1"/>
          </p:cNvSpPr>
          <p:nvPr/>
        </p:nvSpPr>
        <p:spPr bwMode="auto">
          <a:xfrm>
            <a:off x="3714750" y="819150"/>
            <a:ext cx="48387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en-US" altLang="zh-CN" b="1">
                <a:ea typeface="楷体_GB2312" pitchFamily="49" charset="-122"/>
              </a:rPr>
              <a:t>        </a:t>
            </a:r>
            <a:r>
              <a:rPr lang="zh-CN" altLang="en-US" b="1">
                <a:ea typeface="楷体_GB2312" pitchFamily="49" charset="-122"/>
              </a:rPr>
              <a:t>综合式</a:t>
            </a:r>
            <a:r>
              <a:rPr lang="en-US" altLang="zh-CN" b="1">
                <a:ea typeface="楷体_GB2312" pitchFamily="49" charset="-122"/>
              </a:rPr>
              <a:t>(2)</a:t>
            </a:r>
            <a:r>
              <a:rPr lang="zh-CN" altLang="en-US" b="1">
                <a:ea typeface="楷体_GB2312" pitchFamily="49" charset="-122"/>
              </a:rPr>
              <a:t>和</a:t>
            </a:r>
            <a:r>
              <a:rPr lang="en-US" altLang="zh-CN" b="1">
                <a:ea typeface="楷体_GB2312" pitchFamily="49" charset="-122"/>
              </a:rPr>
              <a:t>(3)</a:t>
            </a:r>
            <a:r>
              <a:rPr lang="zh-CN" altLang="en-US" b="1">
                <a:ea typeface="楷体_GB2312" pitchFamily="49" charset="-122"/>
              </a:rPr>
              <a:t>，便得到</a:t>
            </a:r>
            <a:r>
              <a:rPr lang="en-US" altLang="en-US" b="1">
                <a:ea typeface="楷体_GB2312" pitchFamily="49" charset="-122"/>
              </a:rPr>
              <a:t>6</a:t>
            </a:r>
            <a:r>
              <a:rPr lang="zh-CN" altLang="en-US" b="1">
                <a:ea typeface="楷体_GB2312" pitchFamily="49" charset="-122"/>
              </a:rPr>
              <a:t>个支路电流的方程：</a:t>
            </a:r>
          </a:p>
        </p:txBody>
      </p:sp>
      <p:sp>
        <p:nvSpPr>
          <p:cNvPr id="45254" name="Text Box 198"/>
          <p:cNvSpPr txBox="1">
            <a:spLocks noChangeArrowheads="1"/>
          </p:cNvSpPr>
          <p:nvPr/>
        </p:nvSpPr>
        <p:spPr bwMode="auto">
          <a:xfrm>
            <a:off x="2092325" y="5873750"/>
            <a:ext cx="423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a:solidFill>
                  <a:srgbClr val="0000FF"/>
                </a:solidFill>
                <a:ea typeface="楷体_GB2312" pitchFamily="49" charset="-122"/>
              </a:rPr>
              <a:t>* </a:t>
            </a:r>
            <a:r>
              <a:rPr lang="zh-CN" altLang="en-US" b="1">
                <a:solidFill>
                  <a:srgbClr val="0000FF"/>
                </a:solidFill>
                <a:ea typeface="楷体_GB2312" pitchFamily="49" charset="-122"/>
              </a:rPr>
              <a:t>支路电压法 ？</a:t>
            </a:r>
          </a:p>
        </p:txBody>
      </p:sp>
      <p:grpSp>
        <p:nvGrpSpPr>
          <p:cNvPr id="24585" name="Group 314"/>
          <p:cNvGrpSpPr>
            <a:grpSpLocks/>
          </p:cNvGrpSpPr>
          <p:nvPr/>
        </p:nvGrpSpPr>
        <p:grpSpPr bwMode="auto">
          <a:xfrm>
            <a:off x="276225" y="763588"/>
            <a:ext cx="3370263" cy="3913187"/>
            <a:chOff x="222" y="721"/>
            <a:chExt cx="2123" cy="2465"/>
          </a:xfrm>
        </p:grpSpPr>
        <p:grpSp>
          <p:nvGrpSpPr>
            <p:cNvPr id="24586" name="Group 262"/>
            <p:cNvGrpSpPr>
              <a:grpSpLocks/>
            </p:cNvGrpSpPr>
            <p:nvPr/>
          </p:nvGrpSpPr>
          <p:grpSpPr bwMode="auto">
            <a:xfrm>
              <a:off x="665" y="2364"/>
              <a:ext cx="1219" cy="450"/>
              <a:chOff x="2327" y="2868"/>
              <a:chExt cx="1219" cy="450"/>
            </a:xfrm>
          </p:grpSpPr>
          <p:sp>
            <p:nvSpPr>
              <p:cNvPr id="24636" name="Freeform 263"/>
              <p:cNvSpPr>
                <a:spLocks/>
              </p:cNvSpPr>
              <p:nvPr/>
            </p:nvSpPr>
            <p:spPr bwMode="auto">
              <a:xfrm>
                <a:off x="2327" y="2868"/>
                <a:ext cx="1219" cy="417"/>
              </a:xfrm>
              <a:custGeom>
                <a:avLst/>
                <a:gdLst>
                  <a:gd name="T0" fmla="*/ 49 w 1219"/>
                  <a:gd name="T1" fmla="*/ 156 h 417"/>
                  <a:gd name="T2" fmla="*/ 67 w 1219"/>
                  <a:gd name="T3" fmla="*/ 54 h 417"/>
                  <a:gd name="T4" fmla="*/ 451 w 1219"/>
                  <a:gd name="T5" fmla="*/ 216 h 417"/>
                  <a:gd name="T6" fmla="*/ 865 w 1219"/>
                  <a:gd name="T7" fmla="*/ 186 h 417"/>
                  <a:gd name="T8" fmla="*/ 1189 w 1219"/>
                  <a:gd name="T9" fmla="*/ 12 h 417"/>
                  <a:gd name="T10" fmla="*/ 1045 w 1219"/>
                  <a:gd name="T11" fmla="*/ 258 h 417"/>
                  <a:gd name="T12" fmla="*/ 727 w 1219"/>
                  <a:gd name="T13" fmla="*/ 390 h 417"/>
                  <a:gd name="T14" fmla="*/ 403 w 1219"/>
                  <a:gd name="T15" fmla="*/ 390 h 417"/>
                  <a:gd name="T16" fmla="*/ 115 w 1219"/>
                  <a:gd name="T17" fmla="*/ 228 h 4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9"/>
                  <a:gd name="T28" fmla="*/ 0 h 417"/>
                  <a:gd name="T29" fmla="*/ 1219 w 1219"/>
                  <a:gd name="T30" fmla="*/ 417 h 4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9" h="417">
                    <a:moveTo>
                      <a:pt x="49" y="156"/>
                    </a:moveTo>
                    <a:cubicBezTo>
                      <a:pt x="52" y="140"/>
                      <a:pt x="0" y="44"/>
                      <a:pt x="67" y="54"/>
                    </a:cubicBezTo>
                    <a:cubicBezTo>
                      <a:pt x="134" y="64"/>
                      <a:pt x="318" y="194"/>
                      <a:pt x="451" y="216"/>
                    </a:cubicBezTo>
                    <a:cubicBezTo>
                      <a:pt x="584" y="238"/>
                      <a:pt x="742" y="220"/>
                      <a:pt x="865" y="186"/>
                    </a:cubicBezTo>
                    <a:cubicBezTo>
                      <a:pt x="988" y="152"/>
                      <a:pt x="1159" y="0"/>
                      <a:pt x="1189" y="12"/>
                    </a:cubicBezTo>
                    <a:cubicBezTo>
                      <a:pt x="1219" y="24"/>
                      <a:pt x="1122" y="195"/>
                      <a:pt x="1045" y="258"/>
                    </a:cubicBezTo>
                    <a:cubicBezTo>
                      <a:pt x="968" y="321"/>
                      <a:pt x="834" y="368"/>
                      <a:pt x="727" y="390"/>
                    </a:cubicBezTo>
                    <a:cubicBezTo>
                      <a:pt x="620" y="412"/>
                      <a:pt x="505" y="417"/>
                      <a:pt x="403" y="390"/>
                    </a:cubicBezTo>
                    <a:cubicBezTo>
                      <a:pt x="301" y="363"/>
                      <a:pt x="175" y="262"/>
                      <a:pt x="115" y="228"/>
                    </a:cubicBezTo>
                  </a:path>
                </a:pathLst>
              </a:custGeom>
              <a:noFill/>
              <a:ln w="9525">
                <a:solidFill>
                  <a:srgbClr val="FF0000"/>
                </a:solidFill>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0000"/>
                  </a:solidFill>
                  <a:ea typeface="楷体_GB2312" pitchFamily="49" charset="-122"/>
                </a:endParaRPr>
              </a:p>
            </p:txBody>
          </p:sp>
          <p:sp>
            <p:nvSpPr>
              <p:cNvPr id="24637" name="Text Box 264"/>
              <p:cNvSpPr txBox="1">
                <a:spLocks noChangeArrowheads="1"/>
              </p:cNvSpPr>
              <p:nvPr/>
            </p:nvSpPr>
            <p:spPr bwMode="auto">
              <a:xfrm>
                <a:off x="2856" y="303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3</a:t>
                </a:r>
              </a:p>
            </p:txBody>
          </p:sp>
        </p:grpSp>
        <p:grpSp>
          <p:nvGrpSpPr>
            <p:cNvPr id="24587" name="Group 265"/>
            <p:cNvGrpSpPr>
              <a:grpSpLocks/>
            </p:cNvGrpSpPr>
            <p:nvPr/>
          </p:nvGrpSpPr>
          <p:grpSpPr bwMode="auto">
            <a:xfrm>
              <a:off x="792" y="1536"/>
              <a:ext cx="336" cy="516"/>
              <a:chOff x="2952" y="2232"/>
              <a:chExt cx="384" cy="996"/>
            </a:xfrm>
          </p:grpSpPr>
          <p:sp>
            <p:nvSpPr>
              <p:cNvPr id="24633" name="Oval 266"/>
              <p:cNvSpPr>
                <a:spLocks noChangeArrowheads="1"/>
              </p:cNvSpPr>
              <p:nvPr/>
            </p:nvSpPr>
            <p:spPr bwMode="auto">
              <a:xfrm>
                <a:off x="2952" y="2232"/>
                <a:ext cx="384" cy="99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0000"/>
                  </a:solidFill>
                  <a:ea typeface="楷体_GB2312" pitchFamily="49" charset="-122"/>
                </a:endParaRPr>
              </a:p>
            </p:txBody>
          </p:sp>
          <p:sp>
            <p:nvSpPr>
              <p:cNvPr id="24634" name="Text Box 267"/>
              <p:cNvSpPr txBox="1">
                <a:spLocks noChangeArrowheads="1"/>
              </p:cNvSpPr>
              <p:nvPr/>
            </p:nvSpPr>
            <p:spPr bwMode="auto">
              <a:xfrm>
                <a:off x="3025" y="2570"/>
                <a:ext cx="26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1</a:t>
                </a:r>
              </a:p>
            </p:txBody>
          </p:sp>
          <p:sp>
            <p:nvSpPr>
              <p:cNvPr id="24635" name="Line 268"/>
              <p:cNvSpPr>
                <a:spLocks noChangeShapeType="1"/>
              </p:cNvSpPr>
              <p:nvPr/>
            </p:nvSpPr>
            <p:spPr bwMode="auto">
              <a:xfrm flipH="1" flipV="1">
                <a:off x="2952" y="2700"/>
                <a:ext cx="0" cy="54"/>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588" name="Group 269"/>
            <p:cNvGrpSpPr>
              <a:grpSpLocks/>
            </p:cNvGrpSpPr>
            <p:nvPr/>
          </p:nvGrpSpPr>
          <p:grpSpPr bwMode="auto">
            <a:xfrm>
              <a:off x="1500" y="1524"/>
              <a:ext cx="324" cy="552"/>
              <a:chOff x="2952" y="2232"/>
              <a:chExt cx="384" cy="996"/>
            </a:xfrm>
          </p:grpSpPr>
          <p:sp>
            <p:nvSpPr>
              <p:cNvPr id="24630" name="Oval 270"/>
              <p:cNvSpPr>
                <a:spLocks noChangeArrowheads="1"/>
              </p:cNvSpPr>
              <p:nvPr/>
            </p:nvSpPr>
            <p:spPr bwMode="auto">
              <a:xfrm>
                <a:off x="2952" y="2232"/>
                <a:ext cx="384" cy="99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0000"/>
                  </a:solidFill>
                  <a:ea typeface="楷体_GB2312" pitchFamily="49" charset="-122"/>
                </a:endParaRPr>
              </a:p>
            </p:txBody>
          </p:sp>
          <p:sp>
            <p:nvSpPr>
              <p:cNvPr id="24631" name="Text Box 271"/>
              <p:cNvSpPr txBox="1">
                <a:spLocks noChangeArrowheads="1"/>
              </p:cNvSpPr>
              <p:nvPr/>
            </p:nvSpPr>
            <p:spPr bwMode="auto">
              <a:xfrm>
                <a:off x="3025" y="2568"/>
                <a:ext cx="26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2</a:t>
                </a:r>
              </a:p>
            </p:txBody>
          </p:sp>
          <p:sp>
            <p:nvSpPr>
              <p:cNvPr id="24632" name="Line 272"/>
              <p:cNvSpPr>
                <a:spLocks noChangeShapeType="1"/>
              </p:cNvSpPr>
              <p:nvPr/>
            </p:nvSpPr>
            <p:spPr bwMode="auto">
              <a:xfrm flipH="1" flipV="1">
                <a:off x="2952" y="2700"/>
                <a:ext cx="0" cy="54"/>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589" name="Group 273"/>
            <p:cNvGrpSpPr>
              <a:grpSpLocks/>
            </p:cNvGrpSpPr>
            <p:nvPr/>
          </p:nvGrpSpPr>
          <p:grpSpPr bwMode="auto">
            <a:xfrm>
              <a:off x="222" y="721"/>
              <a:ext cx="2123" cy="2465"/>
              <a:chOff x="2898" y="-2147"/>
              <a:chExt cx="2123" cy="2465"/>
            </a:xfrm>
          </p:grpSpPr>
          <p:sp>
            <p:nvSpPr>
              <p:cNvPr id="24590" name="Line 274"/>
              <p:cNvSpPr>
                <a:spLocks noChangeShapeType="1"/>
              </p:cNvSpPr>
              <p:nvPr/>
            </p:nvSpPr>
            <p:spPr bwMode="auto">
              <a:xfrm rot="2700000">
                <a:off x="3054" y="-728"/>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Line 275"/>
              <p:cNvSpPr>
                <a:spLocks noChangeShapeType="1"/>
              </p:cNvSpPr>
              <p:nvPr/>
            </p:nvSpPr>
            <p:spPr bwMode="auto">
              <a:xfrm rot="8100000">
                <a:off x="3050" y="-1470"/>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Oval 276"/>
              <p:cNvSpPr>
                <a:spLocks noChangeArrowheads="1"/>
              </p:cNvSpPr>
              <p:nvPr/>
            </p:nvSpPr>
            <p:spPr bwMode="auto">
              <a:xfrm>
                <a:off x="4070" y="-15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4593" name="Rectangle 277"/>
              <p:cNvSpPr>
                <a:spLocks noChangeArrowheads="1"/>
              </p:cNvSpPr>
              <p:nvPr/>
            </p:nvSpPr>
            <p:spPr bwMode="auto">
              <a:xfrm rot="2700000">
                <a:off x="3416" y="-809"/>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b="1">
                  <a:solidFill>
                    <a:srgbClr val="000000"/>
                  </a:solidFill>
                  <a:ea typeface="楷体_GB2312" pitchFamily="49" charset="-122"/>
                </a:endParaRPr>
              </a:p>
            </p:txBody>
          </p:sp>
          <p:sp>
            <p:nvSpPr>
              <p:cNvPr id="24594" name="Rectangle 278"/>
              <p:cNvSpPr>
                <a:spLocks noChangeArrowheads="1"/>
              </p:cNvSpPr>
              <p:nvPr/>
            </p:nvSpPr>
            <p:spPr bwMode="auto">
              <a:xfrm rot="8100000">
                <a:off x="3452" y="-1523"/>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b="1">
                  <a:solidFill>
                    <a:srgbClr val="000000"/>
                  </a:solidFill>
                  <a:ea typeface="楷体_GB2312" pitchFamily="49" charset="-122"/>
                </a:endParaRPr>
              </a:p>
            </p:txBody>
          </p:sp>
          <p:sp>
            <p:nvSpPr>
              <p:cNvPr id="24595" name="Line 279"/>
              <p:cNvSpPr>
                <a:spLocks noChangeShapeType="1"/>
              </p:cNvSpPr>
              <p:nvPr/>
            </p:nvSpPr>
            <p:spPr bwMode="auto">
              <a:xfrm rot="2700000">
                <a:off x="3794" y="-1470"/>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Line 280"/>
              <p:cNvSpPr>
                <a:spLocks noChangeShapeType="1"/>
              </p:cNvSpPr>
              <p:nvPr/>
            </p:nvSpPr>
            <p:spPr bwMode="auto">
              <a:xfrm rot="8100000">
                <a:off x="3792" y="-728"/>
                <a:ext cx="10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7" name="Rectangle 281"/>
              <p:cNvSpPr>
                <a:spLocks noChangeArrowheads="1"/>
              </p:cNvSpPr>
              <p:nvPr/>
            </p:nvSpPr>
            <p:spPr bwMode="auto">
              <a:xfrm rot="2700000">
                <a:off x="4194" y="-1507"/>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b="1">
                  <a:solidFill>
                    <a:srgbClr val="000000"/>
                  </a:solidFill>
                  <a:ea typeface="楷体_GB2312" pitchFamily="49" charset="-122"/>
                </a:endParaRPr>
              </a:p>
            </p:txBody>
          </p:sp>
          <p:sp>
            <p:nvSpPr>
              <p:cNvPr id="24598" name="Rectangle 282"/>
              <p:cNvSpPr>
                <a:spLocks noChangeArrowheads="1"/>
              </p:cNvSpPr>
              <p:nvPr/>
            </p:nvSpPr>
            <p:spPr bwMode="auto">
              <a:xfrm rot="8100000">
                <a:off x="4194" y="-787"/>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b="1">
                  <a:solidFill>
                    <a:srgbClr val="000000"/>
                  </a:solidFill>
                  <a:ea typeface="楷体_GB2312" pitchFamily="49" charset="-122"/>
                </a:endParaRPr>
              </a:p>
            </p:txBody>
          </p:sp>
          <p:sp>
            <p:nvSpPr>
              <p:cNvPr id="24599" name="Line 283"/>
              <p:cNvSpPr>
                <a:spLocks noChangeShapeType="1"/>
              </p:cNvSpPr>
              <p:nvPr/>
            </p:nvSpPr>
            <p:spPr bwMode="auto">
              <a:xfrm>
                <a:off x="3954" y="-1848"/>
                <a:ext cx="0" cy="1488"/>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Line 284"/>
              <p:cNvSpPr>
                <a:spLocks noChangeShapeType="1"/>
              </p:cNvSpPr>
              <p:nvPr/>
            </p:nvSpPr>
            <p:spPr bwMode="auto">
              <a:xfrm>
                <a:off x="3210" y="-1104"/>
                <a:ext cx="0" cy="1092"/>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285"/>
              <p:cNvSpPr>
                <a:spLocks noChangeShapeType="1"/>
              </p:cNvSpPr>
              <p:nvPr/>
            </p:nvSpPr>
            <p:spPr bwMode="auto">
              <a:xfrm>
                <a:off x="4696" y="-1106"/>
                <a:ext cx="0" cy="1092"/>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286"/>
              <p:cNvSpPr>
                <a:spLocks noChangeShapeType="1"/>
              </p:cNvSpPr>
              <p:nvPr/>
            </p:nvSpPr>
            <p:spPr bwMode="auto">
              <a:xfrm>
                <a:off x="3204" y="-18"/>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3" name="Text Box 287"/>
              <p:cNvSpPr txBox="1">
                <a:spLocks noChangeArrowheads="1"/>
              </p:cNvSpPr>
              <p:nvPr/>
            </p:nvSpPr>
            <p:spPr bwMode="auto">
              <a:xfrm>
                <a:off x="3886" y="-2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4604" name="Text Box 288"/>
              <p:cNvSpPr txBox="1">
                <a:spLocks noChangeArrowheads="1"/>
              </p:cNvSpPr>
              <p:nvPr/>
            </p:nvSpPr>
            <p:spPr bwMode="auto">
              <a:xfrm>
                <a:off x="4290" y="-11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4605" name="Text Box 289"/>
              <p:cNvSpPr txBox="1">
                <a:spLocks noChangeArrowheads="1"/>
              </p:cNvSpPr>
              <p:nvPr/>
            </p:nvSpPr>
            <p:spPr bwMode="auto">
              <a:xfrm>
                <a:off x="3317" y="-76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4606" name="Text Box 290"/>
              <p:cNvSpPr txBox="1">
                <a:spLocks noChangeArrowheads="1"/>
              </p:cNvSpPr>
              <p:nvPr/>
            </p:nvSpPr>
            <p:spPr bwMode="auto">
              <a:xfrm>
                <a:off x="3320" y="-171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4607" name="Text Box 291"/>
              <p:cNvSpPr txBox="1">
                <a:spLocks noChangeArrowheads="1"/>
              </p:cNvSpPr>
              <p:nvPr/>
            </p:nvSpPr>
            <p:spPr bwMode="auto">
              <a:xfrm>
                <a:off x="3980" y="-140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24608" name="Text Box 292"/>
              <p:cNvSpPr txBox="1">
                <a:spLocks noChangeArrowheads="1"/>
              </p:cNvSpPr>
              <p:nvPr/>
            </p:nvSpPr>
            <p:spPr bwMode="auto">
              <a:xfrm>
                <a:off x="4326" y="-168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24609" name="Text Box 293"/>
              <p:cNvSpPr txBox="1">
                <a:spLocks noChangeArrowheads="1"/>
              </p:cNvSpPr>
              <p:nvPr/>
            </p:nvSpPr>
            <p:spPr bwMode="auto">
              <a:xfrm>
                <a:off x="4076" y="87"/>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a:t>
                </a:r>
                <a:endParaRPr lang="en-US" altLang="zh-CN" sz="1800" b="1">
                  <a:solidFill>
                    <a:srgbClr val="000000"/>
                  </a:solidFill>
                  <a:ea typeface="楷体_GB2312" pitchFamily="49" charset="-122"/>
                </a:endParaRPr>
              </a:p>
            </p:txBody>
          </p:sp>
          <p:sp>
            <p:nvSpPr>
              <p:cNvPr id="24610" name="Text Box 294"/>
              <p:cNvSpPr txBox="1">
                <a:spLocks noChangeArrowheads="1"/>
              </p:cNvSpPr>
              <p:nvPr/>
            </p:nvSpPr>
            <p:spPr bwMode="auto">
              <a:xfrm>
                <a:off x="3550" y="-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sp>
            <p:nvSpPr>
              <p:cNvPr id="24611" name="Text Box 295"/>
              <p:cNvSpPr txBox="1">
                <a:spLocks noChangeArrowheads="1"/>
              </p:cNvSpPr>
              <p:nvPr/>
            </p:nvSpPr>
            <p:spPr bwMode="auto">
              <a:xfrm>
                <a:off x="4348" y="-79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5</a:t>
                </a:r>
                <a:endParaRPr lang="en-US" altLang="zh-CN" sz="1800" b="1">
                  <a:solidFill>
                    <a:srgbClr val="000000"/>
                  </a:solidFill>
                  <a:ea typeface="楷体_GB2312" pitchFamily="49" charset="-122"/>
                </a:endParaRPr>
              </a:p>
            </p:txBody>
          </p:sp>
          <p:sp>
            <p:nvSpPr>
              <p:cNvPr id="24612" name="Rectangle 296"/>
              <p:cNvSpPr>
                <a:spLocks noChangeArrowheads="1"/>
              </p:cNvSpPr>
              <p:nvPr/>
            </p:nvSpPr>
            <p:spPr bwMode="auto">
              <a:xfrm>
                <a:off x="3524" y="-65"/>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b="1">
                  <a:solidFill>
                    <a:srgbClr val="000000"/>
                  </a:solidFill>
                  <a:ea typeface="楷体_GB2312" pitchFamily="49" charset="-122"/>
                </a:endParaRPr>
              </a:p>
            </p:txBody>
          </p:sp>
          <p:sp>
            <p:nvSpPr>
              <p:cNvPr id="24613" name="Line 297"/>
              <p:cNvSpPr>
                <a:spLocks noChangeShapeType="1"/>
              </p:cNvSpPr>
              <p:nvPr/>
            </p:nvSpPr>
            <p:spPr bwMode="auto">
              <a:xfrm>
                <a:off x="3888" y="-1536"/>
                <a:ext cx="0"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4" name="Text Box 298"/>
              <p:cNvSpPr txBox="1">
                <a:spLocks noChangeArrowheads="1"/>
              </p:cNvSpPr>
              <p:nvPr/>
            </p:nvSpPr>
            <p:spPr bwMode="auto">
              <a:xfrm>
                <a:off x="4154" y="-56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5</a:t>
                </a:r>
                <a:endParaRPr lang="en-US" altLang="zh-CN" sz="1800" b="1">
                  <a:solidFill>
                    <a:srgbClr val="000000"/>
                  </a:solidFill>
                  <a:ea typeface="楷体_GB2312" pitchFamily="49" charset="-122"/>
                </a:endParaRPr>
              </a:p>
            </p:txBody>
          </p:sp>
          <p:sp>
            <p:nvSpPr>
              <p:cNvPr id="24615" name="Text Box 299"/>
              <p:cNvSpPr txBox="1">
                <a:spLocks noChangeArrowheads="1"/>
              </p:cNvSpPr>
              <p:nvPr/>
            </p:nvSpPr>
            <p:spPr bwMode="auto">
              <a:xfrm>
                <a:off x="4596" y="-14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24616" name="Text Box 300"/>
              <p:cNvSpPr txBox="1">
                <a:spLocks noChangeArrowheads="1"/>
              </p:cNvSpPr>
              <p:nvPr/>
            </p:nvSpPr>
            <p:spPr bwMode="auto">
              <a:xfrm>
                <a:off x="3672" y="-149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24617" name="Text Box 301"/>
              <p:cNvSpPr txBox="1">
                <a:spLocks noChangeArrowheads="1"/>
              </p:cNvSpPr>
              <p:nvPr/>
            </p:nvSpPr>
            <p:spPr bwMode="auto">
              <a:xfrm>
                <a:off x="3114" y="-151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24618" name="Text Box 302"/>
              <p:cNvSpPr txBox="1">
                <a:spLocks noChangeArrowheads="1"/>
              </p:cNvSpPr>
              <p:nvPr/>
            </p:nvSpPr>
            <p:spPr bwMode="auto">
              <a:xfrm>
                <a:off x="3558" y="-54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sp>
            <p:nvSpPr>
              <p:cNvPr id="24619" name="Line 303"/>
              <p:cNvSpPr>
                <a:spLocks noChangeShapeType="1"/>
              </p:cNvSpPr>
              <p:nvPr/>
            </p:nvSpPr>
            <p:spPr bwMode="auto">
              <a:xfrm>
                <a:off x="4756" y="-536"/>
                <a:ext cx="0"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0" name="Line 304"/>
              <p:cNvSpPr>
                <a:spLocks noChangeShapeType="1"/>
              </p:cNvSpPr>
              <p:nvPr/>
            </p:nvSpPr>
            <p:spPr bwMode="auto">
              <a:xfrm rot="2700000">
                <a:off x="3624" y="-486"/>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1" name="Line 305"/>
              <p:cNvSpPr>
                <a:spLocks noChangeShapeType="1"/>
              </p:cNvSpPr>
              <p:nvPr/>
            </p:nvSpPr>
            <p:spPr bwMode="auto">
              <a:xfrm rot="2700000">
                <a:off x="4534" y="-1262"/>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2" name="Line 306"/>
              <p:cNvSpPr>
                <a:spLocks noChangeShapeType="1"/>
              </p:cNvSpPr>
              <p:nvPr/>
            </p:nvSpPr>
            <p:spPr bwMode="auto">
              <a:xfrm rot="-2700000">
                <a:off x="3208" y="-1304"/>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3" name="Line 307"/>
              <p:cNvSpPr>
                <a:spLocks noChangeShapeType="1"/>
              </p:cNvSpPr>
              <p:nvPr/>
            </p:nvSpPr>
            <p:spPr bwMode="auto">
              <a:xfrm rot="-2700000">
                <a:off x="4094" y="-502"/>
                <a:ext cx="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4" name="Rectangle 308"/>
              <p:cNvSpPr>
                <a:spLocks noChangeArrowheads="1"/>
              </p:cNvSpPr>
              <p:nvPr/>
            </p:nvSpPr>
            <p:spPr bwMode="auto">
              <a:xfrm rot="5400000">
                <a:off x="3818" y="-1104"/>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b="1">
                  <a:solidFill>
                    <a:srgbClr val="000000"/>
                  </a:solidFill>
                  <a:ea typeface="楷体_GB2312" pitchFamily="49" charset="-122"/>
                </a:endParaRPr>
              </a:p>
            </p:txBody>
          </p:sp>
          <p:sp>
            <p:nvSpPr>
              <p:cNvPr id="24625" name="Text Box 309"/>
              <p:cNvSpPr txBox="1">
                <a:spLocks noChangeArrowheads="1"/>
              </p:cNvSpPr>
              <p:nvPr/>
            </p:nvSpPr>
            <p:spPr bwMode="auto">
              <a:xfrm>
                <a:off x="2898" y="-1269"/>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①</a:t>
                </a:r>
                <a:endParaRPr lang="en-US" altLang="zh-CN" sz="1800" b="1" baseline="-25000">
                  <a:solidFill>
                    <a:srgbClr val="000000"/>
                  </a:solidFill>
                  <a:ea typeface="楷体_GB2312" pitchFamily="49" charset="-122"/>
                </a:endParaRPr>
              </a:p>
            </p:txBody>
          </p:sp>
          <p:sp>
            <p:nvSpPr>
              <p:cNvPr id="24626" name="Text Box 310"/>
              <p:cNvSpPr txBox="1">
                <a:spLocks noChangeArrowheads="1"/>
              </p:cNvSpPr>
              <p:nvPr/>
            </p:nvSpPr>
            <p:spPr bwMode="auto">
              <a:xfrm>
                <a:off x="3812" y="-214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②</a:t>
                </a:r>
              </a:p>
            </p:txBody>
          </p:sp>
          <p:sp>
            <p:nvSpPr>
              <p:cNvPr id="24627" name="Text Box 311"/>
              <p:cNvSpPr txBox="1">
                <a:spLocks noChangeArrowheads="1"/>
              </p:cNvSpPr>
              <p:nvPr/>
            </p:nvSpPr>
            <p:spPr bwMode="auto">
              <a:xfrm>
                <a:off x="4712" y="-1265"/>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③</a:t>
                </a:r>
              </a:p>
            </p:txBody>
          </p:sp>
          <p:sp>
            <p:nvSpPr>
              <p:cNvPr id="24628" name="Text Box 312"/>
              <p:cNvSpPr txBox="1">
                <a:spLocks noChangeArrowheads="1"/>
              </p:cNvSpPr>
              <p:nvPr/>
            </p:nvSpPr>
            <p:spPr bwMode="auto">
              <a:xfrm>
                <a:off x="3692" y="-749"/>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④</a:t>
                </a:r>
              </a:p>
            </p:txBody>
          </p:sp>
          <p:sp>
            <p:nvSpPr>
              <p:cNvPr id="24629" name="Text Box 313"/>
              <p:cNvSpPr txBox="1">
                <a:spLocks noChangeArrowheads="1"/>
              </p:cNvSpPr>
              <p:nvPr/>
            </p:nvSpPr>
            <p:spPr bwMode="auto">
              <a:xfrm>
                <a:off x="4752" y="-56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253"/>
                                        </p:tgtEl>
                                        <p:attrNameLst>
                                          <p:attrName>style.visibility</p:attrName>
                                        </p:attrNameLst>
                                      </p:cBhvr>
                                      <p:to>
                                        <p:strVal val="visible"/>
                                      </p:to>
                                    </p:set>
                                    <p:anim calcmode="lin" valueType="num">
                                      <p:cBhvr additive="base">
                                        <p:cTn id="7" dur="500" fill="hold"/>
                                        <p:tgtEl>
                                          <p:spTgt spid="45253"/>
                                        </p:tgtEl>
                                        <p:attrNameLst>
                                          <p:attrName>ppt_x</p:attrName>
                                        </p:attrNameLst>
                                      </p:cBhvr>
                                      <p:tavLst>
                                        <p:tav tm="0">
                                          <p:val>
                                            <p:strVal val="#ppt_x"/>
                                          </p:val>
                                        </p:tav>
                                        <p:tav tm="100000">
                                          <p:val>
                                            <p:strVal val="#ppt_x"/>
                                          </p:val>
                                        </p:tav>
                                      </p:tavLst>
                                    </p:anim>
                                    <p:anim calcmode="lin" valueType="num">
                                      <p:cBhvr additive="base">
                                        <p:cTn id="8" dur="500" fill="hold"/>
                                        <p:tgtEl>
                                          <p:spTgt spid="452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233"/>
                                        </p:tgtEl>
                                        <p:attrNameLst>
                                          <p:attrName>style.visibility</p:attrName>
                                        </p:attrNameLst>
                                      </p:cBhvr>
                                      <p:to>
                                        <p:strVal val="visible"/>
                                      </p:to>
                                    </p:set>
                                    <p:anim calcmode="lin" valueType="num">
                                      <p:cBhvr additive="base">
                                        <p:cTn id="13" dur="500" fill="hold"/>
                                        <p:tgtEl>
                                          <p:spTgt spid="45233"/>
                                        </p:tgtEl>
                                        <p:attrNameLst>
                                          <p:attrName>ppt_x</p:attrName>
                                        </p:attrNameLst>
                                      </p:cBhvr>
                                      <p:tavLst>
                                        <p:tav tm="0">
                                          <p:val>
                                            <p:strVal val="0-#ppt_w/2"/>
                                          </p:val>
                                        </p:tav>
                                        <p:tav tm="100000">
                                          <p:val>
                                            <p:strVal val="#ppt_x"/>
                                          </p:val>
                                        </p:tav>
                                      </p:tavLst>
                                    </p:anim>
                                    <p:anim calcmode="lin" valueType="num">
                                      <p:cBhvr additive="base">
                                        <p:cTn id="14" dur="500" fill="hold"/>
                                        <p:tgtEl>
                                          <p:spTgt spid="4523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5234"/>
                                        </p:tgtEl>
                                        <p:attrNameLst>
                                          <p:attrName>style.visibility</p:attrName>
                                        </p:attrNameLst>
                                      </p:cBhvr>
                                      <p:to>
                                        <p:strVal val="visible"/>
                                      </p:to>
                                    </p:set>
                                    <p:anim calcmode="lin" valueType="num">
                                      <p:cBhvr additive="base">
                                        <p:cTn id="22" dur="500" fill="hold"/>
                                        <p:tgtEl>
                                          <p:spTgt spid="45234"/>
                                        </p:tgtEl>
                                        <p:attrNameLst>
                                          <p:attrName>ppt_x</p:attrName>
                                        </p:attrNameLst>
                                      </p:cBhvr>
                                      <p:tavLst>
                                        <p:tav tm="0">
                                          <p:val>
                                            <p:strVal val="0-#ppt_w/2"/>
                                          </p:val>
                                        </p:tav>
                                        <p:tav tm="100000">
                                          <p:val>
                                            <p:strVal val="#ppt_x"/>
                                          </p:val>
                                        </p:tav>
                                      </p:tavLst>
                                    </p:anim>
                                    <p:anim calcmode="lin" valueType="num">
                                      <p:cBhvr additive="base">
                                        <p:cTn id="23" dur="500" fill="hold"/>
                                        <p:tgtEl>
                                          <p:spTgt spid="4523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5239"/>
                                        </p:tgtEl>
                                        <p:attrNameLst>
                                          <p:attrName>style.visibility</p:attrName>
                                        </p:attrNameLst>
                                      </p:cBhvr>
                                      <p:to>
                                        <p:strVal val="visible"/>
                                      </p:to>
                                    </p:set>
                                    <p:anim calcmode="lin" valueType="num">
                                      <p:cBhvr additive="base">
                                        <p:cTn id="31" dur="500" fill="hold"/>
                                        <p:tgtEl>
                                          <p:spTgt spid="45239"/>
                                        </p:tgtEl>
                                        <p:attrNameLst>
                                          <p:attrName>ppt_x</p:attrName>
                                        </p:attrNameLst>
                                      </p:cBhvr>
                                      <p:tavLst>
                                        <p:tav tm="0">
                                          <p:val>
                                            <p:strVal val="1+#ppt_w/2"/>
                                          </p:val>
                                        </p:tav>
                                        <p:tav tm="100000">
                                          <p:val>
                                            <p:strVal val="#ppt_x"/>
                                          </p:val>
                                        </p:tav>
                                      </p:tavLst>
                                    </p:anim>
                                    <p:anim calcmode="lin" valueType="num">
                                      <p:cBhvr additive="base">
                                        <p:cTn id="32" dur="500" fill="hold"/>
                                        <p:tgtEl>
                                          <p:spTgt spid="4523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5254"/>
                                        </p:tgtEl>
                                        <p:attrNameLst>
                                          <p:attrName>style.visibility</p:attrName>
                                        </p:attrNameLst>
                                      </p:cBhvr>
                                      <p:to>
                                        <p:strVal val="visible"/>
                                      </p:to>
                                    </p:set>
                                    <p:animEffect transition="in" filter="slide(fromBottom)">
                                      <p:cBhvr>
                                        <p:cTn id="37" dur="500"/>
                                        <p:tgtEl>
                                          <p:spTgt spid="45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33" grpId="0" autoUpdateAnimBg="0"/>
      <p:bldP spid="45234" grpId="0" autoUpdateAnimBg="0"/>
      <p:bldP spid="45239" grpId="0" animBg="1"/>
      <p:bldP spid="45253" grpId="0" autoUpdateAnimBg="0"/>
      <p:bldP spid="4525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5" name="Text Box 13"/>
          <p:cNvSpPr txBox="1">
            <a:spLocks noChangeArrowheads="1"/>
          </p:cNvSpPr>
          <p:nvPr/>
        </p:nvSpPr>
        <p:spPr bwMode="auto">
          <a:xfrm>
            <a:off x="742950" y="628650"/>
            <a:ext cx="788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支路法的一般步骤：</a:t>
            </a:r>
          </a:p>
        </p:txBody>
      </p:sp>
      <p:sp>
        <p:nvSpPr>
          <p:cNvPr id="49166" name="Text Box 14"/>
          <p:cNvSpPr txBox="1">
            <a:spLocks noChangeArrowheads="1"/>
          </p:cNvSpPr>
          <p:nvPr/>
        </p:nvSpPr>
        <p:spPr bwMode="auto">
          <a:xfrm>
            <a:off x="1314450" y="1257300"/>
            <a:ext cx="757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(1) </a:t>
            </a:r>
            <a:r>
              <a:rPr lang="zh-CN" altLang="en-US" b="1">
                <a:solidFill>
                  <a:srgbClr val="000000"/>
                </a:solidFill>
                <a:ea typeface="楷体_GB2312" pitchFamily="49" charset="-122"/>
              </a:rPr>
              <a:t>标定各支路电流、电压的参考方向；</a:t>
            </a:r>
          </a:p>
        </p:txBody>
      </p:sp>
      <p:sp>
        <p:nvSpPr>
          <p:cNvPr id="49167" name="Text Box 15"/>
          <p:cNvSpPr txBox="1">
            <a:spLocks noChangeArrowheads="1"/>
          </p:cNvSpPr>
          <p:nvPr/>
        </p:nvSpPr>
        <p:spPr bwMode="auto">
          <a:xfrm>
            <a:off x="1314450" y="1733550"/>
            <a:ext cx="741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FF"/>
                </a:solidFill>
                <a:ea typeface="楷体_GB2312" pitchFamily="49" charset="-122"/>
              </a:rPr>
              <a:t>(2) </a:t>
            </a:r>
            <a:r>
              <a:rPr lang="zh-CN" altLang="en-US" b="1">
                <a:solidFill>
                  <a:srgbClr val="0000FF"/>
                </a:solidFill>
                <a:ea typeface="楷体_GB2312" pitchFamily="49" charset="-122"/>
              </a:rPr>
              <a:t>选定</a:t>
            </a:r>
            <a:r>
              <a:rPr lang="en-US" altLang="zh-CN" b="1">
                <a:solidFill>
                  <a:srgbClr val="0000FF"/>
                </a:solidFill>
                <a:ea typeface="楷体_GB2312" pitchFamily="49" charset="-122"/>
              </a:rPr>
              <a:t>(</a:t>
            </a:r>
            <a:r>
              <a:rPr lang="en-US" altLang="zh-CN" b="1" i="1">
                <a:solidFill>
                  <a:srgbClr val="0000FF"/>
                </a:solidFill>
                <a:ea typeface="楷体_GB2312" pitchFamily="49" charset="-122"/>
              </a:rPr>
              <a:t>n</a:t>
            </a:r>
            <a:r>
              <a:rPr lang="en-US" altLang="zh-CN" b="1">
                <a:solidFill>
                  <a:srgbClr val="0000FF"/>
                </a:solidFill>
                <a:ea typeface="楷体_GB2312" pitchFamily="49" charset="-122"/>
              </a:rPr>
              <a:t>–1)</a:t>
            </a:r>
            <a:r>
              <a:rPr lang="zh-CN" altLang="zh-CN" b="1">
                <a:solidFill>
                  <a:srgbClr val="0000FF"/>
                </a:solidFill>
                <a:ea typeface="楷体_GB2312" pitchFamily="49" charset="-122"/>
              </a:rPr>
              <a:t>个节点</a:t>
            </a:r>
            <a:r>
              <a:rPr lang="zh-CN" altLang="en-US" b="1">
                <a:solidFill>
                  <a:srgbClr val="0000FF"/>
                </a:solidFill>
                <a:ea typeface="楷体_GB2312" pitchFamily="49" charset="-122"/>
              </a:rPr>
              <a:t>，列写其</a:t>
            </a:r>
            <a:r>
              <a:rPr lang="en-US" altLang="zh-CN" b="1">
                <a:solidFill>
                  <a:srgbClr val="0000FF"/>
                </a:solidFill>
                <a:ea typeface="楷体_GB2312" pitchFamily="49" charset="-122"/>
              </a:rPr>
              <a:t>KCL</a:t>
            </a:r>
            <a:r>
              <a:rPr lang="zh-CN" altLang="zh-CN" b="1">
                <a:solidFill>
                  <a:srgbClr val="0000FF"/>
                </a:solidFill>
                <a:ea typeface="楷体_GB2312" pitchFamily="49" charset="-122"/>
              </a:rPr>
              <a:t>方程；</a:t>
            </a:r>
            <a:endParaRPr lang="zh-CN" altLang="en-US" b="1">
              <a:solidFill>
                <a:srgbClr val="0000FF"/>
              </a:solidFill>
              <a:ea typeface="楷体_GB2312" pitchFamily="49" charset="-122"/>
            </a:endParaRPr>
          </a:p>
        </p:txBody>
      </p:sp>
      <p:sp>
        <p:nvSpPr>
          <p:cNvPr id="49168" name="Text Box 16"/>
          <p:cNvSpPr txBox="1">
            <a:spLocks noChangeArrowheads="1"/>
          </p:cNvSpPr>
          <p:nvPr/>
        </p:nvSpPr>
        <p:spPr bwMode="auto">
          <a:xfrm>
            <a:off x="1301750" y="2247900"/>
            <a:ext cx="75628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FF"/>
                </a:solidFill>
                <a:ea typeface="楷体_GB2312" pitchFamily="49" charset="-122"/>
              </a:rPr>
              <a:t>(3) </a:t>
            </a:r>
            <a:r>
              <a:rPr lang="zh-CN" altLang="en-US" b="1">
                <a:solidFill>
                  <a:srgbClr val="0000FF"/>
                </a:solidFill>
                <a:ea typeface="楷体_GB2312" pitchFamily="49" charset="-122"/>
              </a:rPr>
              <a:t>选定</a:t>
            </a:r>
            <a:r>
              <a:rPr lang="en-US" altLang="zh-CN" b="1" i="1">
                <a:solidFill>
                  <a:srgbClr val="0000FF"/>
                </a:solidFill>
                <a:ea typeface="楷体_GB2312" pitchFamily="49" charset="-122"/>
              </a:rPr>
              <a:t>b</a:t>
            </a:r>
            <a:r>
              <a:rPr lang="en-US" altLang="zh-CN" b="1">
                <a:solidFill>
                  <a:srgbClr val="0000FF"/>
                </a:solidFill>
                <a:ea typeface="楷体_GB2312" pitchFamily="49" charset="-122"/>
              </a:rPr>
              <a:t>–(</a:t>
            </a:r>
            <a:r>
              <a:rPr lang="en-US" altLang="zh-CN" b="1" i="1">
                <a:solidFill>
                  <a:srgbClr val="0000FF"/>
                </a:solidFill>
                <a:ea typeface="楷体_GB2312" pitchFamily="49" charset="-122"/>
              </a:rPr>
              <a:t>n</a:t>
            </a:r>
            <a:r>
              <a:rPr lang="en-US" altLang="zh-CN" b="1">
                <a:solidFill>
                  <a:srgbClr val="0000FF"/>
                </a:solidFill>
                <a:ea typeface="楷体_GB2312" pitchFamily="49" charset="-122"/>
              </a:rPr>
              <a:t>–1)</a:t>
            </a:r>
            <a:r>
              <a:rPr lang="zh-CN" altLang="en-US" b="1">
                <a:solidFill>
                  <a:srgbClr val="0000FF"/>
                </a:solidFill>
                <a:ea typeface="楷体_GB2312" pitchFamily="49" charset="-122"/>
              </a:rPr>
              <a:t>个独立回路，列写其</a:t>
            </a:r>
            <a:r>
              <a:rPr lang="en-US" altLang="zh-CN" b="1">
                <a:solidFill>
                  <a:srgbClr val="0000FF"/>
                </a:solidFill>
                <a:ea typeface="楷体_GB2312" pitchFamily="49" charset="-122"/>
              </a:rPr>
              <a:t>KVL</a:t>
            </a:r>
            <a:r>
              <a:rPr lang="zh-CN" altLang="en-US" b="1">
                <a:solidFill>
                  <a:srgbClr val="0000FF"/>
                </a:solidFill>
                <a:ea typeface="楷体_GB2312" pitchFamily="49" charset="-122"/>
              </a:rPr>
              <a:t>方程；</a:t>
            </a:r>
          </a:p>
          <a:p>
            <a:pPr eaLnBrk="1" hangingPunct="1">
              <a:lnSpc>
                <a:spcPct val="120000"/>
              </a:lnSpc>
            </a:pPr>
            <a:r>
              <a:rPr lang="zh-CN" altLang="en-US" b="1">
                <a:solidFill>
                  <a:srgbClr val="0000FF"/>
                </a:solidFill>
                <a:ea typeface="楷体_GB2312" pitchFamily="49" charset="-122"/>
              </a:rPr>
              <a:t>       </a:t>
            </a:r>
            <a:r>
              <a:rPr lang="en-US" altLang="zh-CN" b="1">
                <a:solidFill>
                  <a:srgbClr val="0000FF"/>
                </a:solidFill>
                <a:ea typeface="楷体_GB2312" pitchFamily="49" charset="-122"/>
              </a:rPr>
              <a:t>(</a:t>
            </a:r>
            <a:r>
              <a:rPr lang="zh-CN" altLang="en-US" b="1">
                <a:solidFill>
                  <a:srgbClr val="0000FF"/>
                </a:solidFill>
                <a:ea typeface="楷体_GB2312" pitchFamily="49" charset="-122"/>
              </a:rPr>
              <a:t>元件特性代入</a:t>
            </a:r>
            <a:r>
              <a:rPr lang="en-US" altLang="zh-CN" b="1">
                <a:solidFill>
                  <a:srgbClr val="0000FF"/>
                </a:solidFill>
                <a:ea typeface="楷体_GB2312" pitchFamily="49" charset="-122"/>
              </a:rPr>
              <a:t>)</a:t>
            </a:r>
          </a:p>
        </p:txBody>
      </p:sp>
      <p:sp>
        <p:nvSpPr>
          <p:cNvPr id="49169" name="Text Box 17"/>
          <p:cNvSpPr txBox="1">
            <a:spLocks noChangeArrowheads="1"/>
          </p:cNvSpPr>
          <p:nvPr/>
        </p:nvSpPr>
        <p:spPr bwMode="auto">
          <a:xfrm>
            <a:off x="1352550" y="3162300"/>
            <a:ext cx="742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(4) </a:t>
            </a:r>
            <a:r>
              <a:rPr lang="zh-CN" altLang="en-US" b="1">
                <a:solidFill>
                  <a:srgbClr val="000000"/>
                </a:solidFill>
                <a:ea typeface="楷体_GB2312" pitchFamily="49" charset="-122"/>
              </a:rPr>
              <a:t>求解上述方程，得到</a:t>
            </a:r>
            <a:r>
              <a:rPr lang="en-US" altLang="zh-CN" b="1" i="1">
                <a:solidFill>
                  <a:srgbClr val="000000"/>
                </a:solidFill>
                <a:ea typeface="楷体_GB2312" pitchFamily="49" charset="-122"/>
              </a:rPr>
              <a:t>b</a:t>
            </a:r>
            <a:r>
              <a:rPr lang="zh-CN" altLang="en-US" b="1">
                <a:solidFill>
                  <a:srgbClr val="000000"/>
                </a:solidFill>
                <a:ea typeface="楷体_GB2312" pitchFamily="49" charset="-122"/>
              </a:rPr>
              <a:t>个支路电流；</a:t>
            </a:r>
          </a:p>
        </p:txBody>
      </p:sp>
      <p:sp>
        <p:nvSpPr>
          <p:cNvPr id="49170" name="Text Box 18"/>
          <p:cNvSpPr txBox="1">
            <a:spLocks noChangeArrowheads="1"/>
          </p:cNvSpPr>
          <p:nvPr/>
        </p:nvSpPr>
        <p:spPr bwMode="auto">
          <a:xfrm>
            <a:off x="1352550" y="3657600"/>
            <a:ext cx="544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(5) </a:t>
            </a:r>
            <a:r>
              <a:rPr lang="zh-CN" altLang="en-US" b="1">
                <a:solidFill>
                  <a:srgbClr val="000000"/>
                </a:solidFill>
                <a:ea typeface="楷体_GB2312" pitchFamily="49" charset="-122"/>
              </a:rPr>
              <a:t>其它分析。</a:t>
            </a:r>
          </a:p>
        </p:txBody>
      </p:sp>
      <p:sp>
        <p:nvSpPr>
          <p:cNvPr id="49171" name="Text Box 19"/>
          <p:cNvSpPr txBox="1">
            <a:spLocks noChangeArrowheads="1"/>
          </p:cNvSpPr>
          <p:nvPr/>
        </p:nvSpPr>
        <p:spPr bwMode="auto">
          <a:xfrm>
            <a:off x="762000" y="421005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支路法的特点：</a:t>
            </a:r>
          </a:p>
        </p:txBody>
      </p:sp>
      <p:sp>
        <p:nvSpPr>
          <p:cNvPr id="49172" name="Text Box 20"/>
          <p:cNvSpPr txBox="1">
            <a:spLocks noChangeArrowheads="1"/>
          </p:cNvSpPr>
          <p:nvPr/>
        </p:nvSpPr>
        <p:spPr bwMode="auto">
          <a:xfrm>
            <a:off x="774700" y="4703763"/>
            <a:ext cx="762476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b="1">
                <a:solidFill>
                  <a:srgbClr val="000000"/>
                </a:solidFill>
                <a:ea typeface="楷体_GB2312" pitchFamily="49" charset="-122"/>
              </a:rPr>
              <a:t>支路电流法是最基本的方法，在方程数目不多的情况下可以使用。由于支路法要同时列写 </a:t>
            </a:r>
            <a:r>
              <a:rPr lang="en-US" altLang="zh-CN" b="1">
                <a:solidFill>
                  <a:srgbClr val="000000"/>
                </a:solidFill>
                <a:ea typeface="楷体_GB2312" pitchFamily="49" charset="-122"/>
              </a:rPr>
              <a:t>KCL</a:t>
            </a:r>
            <a:r>
              <a:rPr lang="zh-CN" altLang="en-US" b="1">
                <a:solidFill>
                  <a:srgbClr val="000000"/>
                </a:solidFill>
                <a:ea typeface="楷体_GB2312" pitchFamily="49" charset="-122"/>
              </a:rPr>
              <a:t>和</a:t>
            </a:r>
            <a:r>
              <a:rPr lang="en-US" altLang="zh-CN" b="1">
                <a:solidFill>
                  <a:srgbClr val="000000"/>
                </a:solidFill>
                <a:ea typeface="楷体_GB2312" pitchFamily="49" charset="-122"/>
              </a:rPr>
              <a:t>KVL</a:t>
            </a:r>
            <a:r>
              <a:rPr lang="zh-CN" altLang="en-US" b="1">
                <a:solidFill>
                  <a:srgbClr val="000000"/>
                </a:solidFill>
                <a:ea typeface="楷体_GB2312" pitchFamily="49" charset="-122"/>
              </a:rPr>
              <a:t>方程， 所以方程数较多，且规律性不强</a:t>
            </a:r>
            <a:r>
              <a:rPr lang="en-US" altLang="zh-CN" b="1">
                <a:solidFill>
                  <a:srgbClr val="000000"/>
                </a:solidFill>
                <a:ea typeface="楷体_GB2312" pitchFamily="49" charset="-122"/>
              </a:rPr>
              <a:t>(</a:t>
            </a:r>
            <a:r>
              <a:rPr lang="zh-CN" altLang="en-US" b="1">
                <a:solidFill>
                  <a:srgbClr val="000000"/>
                </a:solidFill>
                <a:ea typeface="楷体_GB2312" pitchFamily="49" charset="-122"/>
              </a:rPr>
              <a:t>相对于后面的方法</a:t>
            </a:r>
            <a:r>
              <a:rPr lang="en-US" altLang="zh-CN" b="1">
                <a:solidFill>
                  <a:srgbClr val="000000"/>
                </a:solidFill>
                <a:ea typeface="楷体_GB2312" pitchFamily="49" charset="-122"/>
              </a:rPr>
              <a:t>)</a:t>
            </a:r>
            <a:r>
              <a:rPr lang="zh-CN" altLang="en-US" b="1">
                <a:solidFill>
                  <a:srgbClr val="000000"/>
                </a:solidFill>
                <a:ea typeface="楷体_GB2312" pitchFamily="49" charset="-122"/>
              </a:rPr>
              <a:t>，手工求解比较繁琐。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afterEffect">
                                  <p:stCondLst>
                                    <p:cond delay="0"/>
                                  </p:stCondLst>
                                  <p:iterate type="wd">
                                    <p:tmPct val="100000"/>
                                  </p:iterate>
                                  <p:childTnLst>
                                    <p:set>
                                      <p:cBhvr>
                                        <p:cTn id="6" dur="1" fill="hold">
                                          <p:stCondLst>
                                            <p:cond delay="0"/>
                                          </p:stCondLst>
                                        </p:cTn>
                                        <p:tgtEl>
                                          <p:spTgt spid="49165"/>
                                        </p:tgtEl>
                                        <p:attrNameLst>
                                          <p:attrName>style.visibility</p:attrName>
                                        </p:attrNameLst>
                                      </p:cBhvr>
                                      <p:to>
                                        <p:strVal val="visible"/>
                                      </p:to>
                                    </p:set>
                                    <p:anim calcmode="lin" valueType="num">
                                      <p:cBhvr>
                                        <p:cTn id="7" dur="1000" fill="hold"/>
                                        <p:tgtEl>
                                          <p:spTgt spid="49165"/>
                                        </p:tgtEl>
                                        <p:attrNameLst>
                                          <p:attrName>ppt_w</p:attrName>
                                        </p:attrNameLst>
                                      </p:cBhvr>
                                      <p:tavLst>
                                        <p:tav tm="0" fmla="#ppt_w*sin(2.5*pi*$)">
                                          <p:val>
                                            <p:fltVal val="0"/>
                                          </p:val>
                                        </p:tav>
                                        <p:tav tm="100000">
                                          <p:val>
                                            <p:fltVal val="1"/>
                                          </p:val>
                                        </p:tav>
                                      </p:tavLst>
                                    </p:anim>
                                    <p:anim calcmode="lin" valueType="num">
                                      <p:cBhvr>
                                        <p:cTn id="8" dur="1000" fill="hold"/>
                                        <p:tgtEl>
                                          <p:spTgt spid="4916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166"/>
                                        </p:tgtEl>
                                        <p:attrNameLst>
                                          <p:attrName>style.visibility</p:attrName>
                                        </p:attrNameLst>
                                      </p:cBhvr>
                                      <p:to>
                                        <p:strVal val="visible"/>
                                      </p:to>
                                    </p:set>
                                    <p:anim calcmode="lin" valueType="num">
                                      <p:cBhvr additive="base">
                                        <p:cTn id="13" dur="500" fill="hold"/>
                                        <p:tgtEl>
                                          <p:spTgt spid="49166"/>
                                        </p:tgtEl>
                                        <p:attrNameLst>
                                          <p:attrName>ppt_x</p:attrName>
                                        </p:attrNameLst>
                                      </p:cBhvr>
                                      <p:tavLst>
                                        <p:tav tm="0">
                                          <p:val>
                                            <p:strVal val="1+#ppt_w/2"/>
                                          </p:val>
                                        </p:tav>
                                        <p:tav tm="100000">
                                          <p:val>
                                            <p:strVal val="#ppt_x"/>
                                          </p:val>
                                        </p:tav>
                                      </p:tavLst>
                                    </p:anim>
                                    <p:anim calcmode="lin" valueType="num">
                                      <p:cBhvr additive="base">
                                        <p:cTn id="14" dur="500" fill="hold"/>
                                        <p:tgtEl>
                                          <p:spTgt spid="491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167"/>
                                        </p:tgtEl>
                                        <p:attrNameLst>
                                          <p:attrName>style.visibility</p:attrName>
                                        </p:attrNameLst>
                                      </p:cBhvr>
                                      <p:to>
                                        <p:strVal val="visible"/>
                                      </p:to>
                                    </p:set>
                                    <p:anim calcmode="lin" valueType="num">
                                      <p:cBhvr additive="base">
                                        <p:cTn id="19" dur="500" fill="hold"/>
                                        <p:tgtEl>
                                          <p:spTgt spid="49167"/>
                                        </p:tgtEl>
                                        <p:attrNameLst>
                                          <p:attrName>ppt_x</p:attrName>
                                        </p:attrNameLst>
                                      </p:cBhvr>
                                      <p:tavLst>
                                        <p:tav tm="0">
                                          <p:val>
                                            <p:strVal val="1+#ppt_w/2"/>
                                          </p:val>
                                        </p:tav>
                                        <p:tav tm="100000">
                                          <p:val>
                                            <p:strVal val="#ppt_x"/>
                                          </p:val>
                                        </p:tav>
                                      </p:tavLst>
                                    </p:anim>
                                    <p:anim calcmode="lin" valueType="num">
                                      <p:cBhvr additive="base">
                                        <p:cTn id="20" dur="500" fill="hold"/>
                                        <p:tgtEl>
                                          <p:spTgt spid="491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9168"/>
                                        </p:tgtEl>
                                        <p:attrNameLst>
                                          <p:attrName>style.visibility</p:attrName>
                                        </p:attrNameLst>
                                      </p:cBhvr>
                                      <p:to>
                                        <p:strVal val="visible"/>
                                      </p:to>
                                    </p:set>
                                    <p:anim calcmode="lin" valueType="num">
                                      <p:cBhvr additive="base">
                                        <p:cTn id="25" dur="500" fill="hold"/>
                                        <p:tgtEl>
                                          <p:spTgt spid="49168"/>
                                        </p:tgtEl>
                                        <p:attrNameLst>
                                          <p:attrName>ppt_x</p:attrName>
                                        </p:attrNameLst>
                                      </p:cBhvr>
                                      <p:tavLst>
                                        <p:tav tm="0">
                                          <p:val>
                                            <p:strVal val="1+#ppt_w/2"/>
                                          </p:val>
                                        </p:tav>
                                        <p:tav tm="100000">
                                          <p:val>
                                            <p:strVal val="#ppt_x"/>
                                          </p:val>
                                        </p:tav>
                                      </p:tavLst>
                                    </p:anim>
                                    <p:anim calcmode="lin" valueType="num">
                                      <p:cBhvr additive="base">
                                        <p:cTn id="26" dur="500" fill="hold"/>
                                        <p:tgtEl>
                                          <p:spTgt spid="4916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iterate type="wd">
                                    <p:tmPct val="100000"/>
                                  </p:iterate>
                                  <p:childTnLst>
                                    <p:set>
                                      <p:cBhvr>
                                        <p:cTn id="30" dur="1" fill="hold">
                                          <p:stCondLst>
                                            <p:cond delay="0"/>
                                          </p:stCondLst>
                                        </p:cTn>
                                        <p:tgtEl>
                                          <p:spTgt spid="49169"/>
                                        </p:tgtEl>
                                        <p:attrNameLst>
                                          <p:attrName>style.visibility</p:attrName>
                                        </p:attrNameLst>
                                      </p:cBhvr>
                                      <p:to>
                                        <p:strVal val="visible"/>
                                      </p:to>
                                    </p:set>
                                    <p:anim calcmode="lin" valueType="num">
                                      <p:cBhvr additive="base">
                                        <p:cTn id="31" dur="300" fill="hold"/>
                                        <p:tgtEl>
                                          <p:spTgt spid="49169"/>
                                        </p:tgtEl>
                                        <p:attrNameLst>
                                          <p:attrName>ppt_x</p:attrName>
                                        </p:attrNameLst>
                                      </p:cBhvr>
                                      <p:tavLst>
                                        <p:tav tm="0">
                                          <p:val>
                                            <p:strVal val="1+#ppt_w/2"/>
                                          </p:val>
                                        </p:tav>
                                        <p:tav tm="100000">
                                          <p:val>
                                            <p:strVal val="#ppt_x"/>
                                          </p:val>
                                        </p:tav>
                                      </p:tavLst>
                                    </p:anim>
                                    <p:anim calcmode="lin" valueType="num">
                                      <p:cBhvr additive="base">
                                        <p:cTn id="32" dur="300" fill="hold"/>
                                        <p:tgtEl>
                                          <p:spTgt spid="4916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iterate type="wd">
                                    <p:tmPct val="100000"/>
                                  </p:iterate>
                                  <p:childTnLst>
                                    <p:set>
                                      <p:cBhvr>
                                        <p:cTn id="36" dur="1" fill="hold">
                                          <p:stCondLst>
                                            <p:cond delay="0"/>
                                          </p:stCondLst>
                                        </p:cTn>
                                        <p:tgtEl>
                                          <p:spTgt spid="49170"/>
                                        </p:tgtEl>
                                        <p:attrNameLst>
                                          <p:attrName>style.visibility</p:attrName>
                                        </p:attrNameLst>
                                      </p:cBhvr>
                                      <p:to>
                                        <p:strVal val="visible"/>
                                      </p:to>
                                    </p:set>
                                    <p:anim calcmode="lin" valueType="num">
                                      <p:cBhvr additive="base">
                                        <p:cTn id="37" dur="300" fill="hold"/>
                                        <p:tgtEl>
                                          <p:spTgt spid="49170"/>
                                        </p:tgtEl>
                                        <p:attrNameLst>
                                          <p:attrName>ppt_x</p:attrName>
                                        </p:attrNameLst>
                                      </p:cBhvr>
                                      <p:tavLst>
                                        <p:tav tm="0">
                                          <p:val>
                                            <p:strVal val="1+#ppt_w/2"/>
                                          </p:val>
                                        </p:tav>
                                        <p:tav tm="100000">
                                          <p:val>
                                            <p:strVal val="#ppt_x"/>
                                          </p:val>
                                        </p:tav>
                                      </p:tavLst>
                                    </p:anim>
                                    <p:anim calcmode="lin" valueType="num">
                                      <p:cBhvr additive="base">
                                        <p:cTn id="38" dur="300" fill="hold"/>
                                        <p:tgtEl>
                                          <p:spTgt spid="4917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9" presetClass="entr" presetSubtype="10" fill="hold" grpId="0" nodeType="clickEffect">
                                  <p:stCondLst>
                                    <p:cond delay="0"/>
                                  </p:stCondLst>
                                  <p:childTnLst>
                                    <p:set>
                                      <p:cBhvr>
                                        <p:cTn id="42" dur="1" fill="hold">
                                          <p:stCondLst>
                                            <p:cond delay="0"/>
                                          </p:stCondLst>
                                        </p:cTn>
                                        <p:tgtEl>
                                          <p:spTgt spid="49171"/>
                                        </p:tgtEl>
                                        <p:attrNameLst>
                                          <p:attrName>style.visibility</p:attrName>
                                        </p:attrNameLst>
                                      </p:cBhvr>
                                      <p:to>
                                        <p:strVal val="visible"/>
                                      </p:to>
                                    </p:set>
                                    <p:anim calcmode="lin" valueType="num">
                                      <p:cBhvr>
                                        <p:cTn id="43" dur="5000" fill="hold"/>
                                        <p:tgtEl>
                                          <p:spTgt spid="49171"/>
                                        </p:tgtEl>
                                        <p:attrNameLst>
                                          <p:attrName>ppt_w</p:attrName>
                                        </p:attrNameLst>
                                      </p:cBhvr>
                                      <p:tavLst>
                                        <p:tav tm="0" fmla="#ppt_w*sin(2.5*pi*$)">
                                          <p:val>
                                            <p:fltVal val="0"/>
                                          </p:val>
                                        </p:tav>
                                        <p:tav tm="100000">
                                          <p:val>
                                            <p:fltVal val="1"/>
                                          </p:val>
                                        </p:tav>
                                      </p:tavLst>
                                    </p:anim>
                                    <p:anim calcmode="lin" valueType="num">
                                      <p:cBhvr>
                                        <p:cTn id="44" dur="5000" fill="hold"/>
                                        <p:tgtEl>
                                          <p:spTgt spid="49171"/>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iterate type="lt">
                                    <p:tmPct val="100000"/>
                                  </p:iterate>
                                  <p:childTnLst>
                                    <p:set>
                                      <p:cBhvr>
                                        <p:cTn id="48" dur="1" fill="hold">
                                          <p:stCondLst>
                                            <p:cond delay="0"/>
                                          </p:stCondLst>
                                        </p:cTn>
                                        <p:tgtEl>
                                          <p:spTgt spid="49172"/>
                                        </p:tgtEl>
                                        <p:attrNameLst>
                                          <p:attrName>style.visibility</p:attrName>
                                        </p:attrNameLst>
                                      </p:cBhvr>
                                      <p:to>
                                        <p:strVal val="visible"/>
                                      </p:to>
                                    </p:set>
                                    <p:animEffect transition="in" filter="wipe(left)">
                                      <p:cBhvr>
                                        <p:cTn id="49" dur="75"/>
                                        <p:tgtEl>
                                          <p:spTgt spid="49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utoUpdateAnimBg="0"/>
      <p:bldP spid="49166" grpId="0" autoUpdateAnimBg="0"/>
      <p:bldP spid="49167" grpId="0" autoUpdateAnimBg="0"/>
      <p:bldP spid="49168" grpId="0" autoUpdateAnimBg="0"/>
      <p:bldP spid="49169" grpId="0" autoUpdateAnimBg="0"/>
      <p:bldP spid="49170" grpId="0" autoUpdateAnimBg="0"/>
      <p:bldP spid="49171" grpId="0" autoUpdateAnimBg="0"/>
      <p:bldP spid="4917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93713" y="604838"/>
            <a:ext cx="8242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00"/>
                </a:solidFill>
                <a:ea typeface="楷体_GB2312" pitchFamily="49" charset="-122"/>
              </a:rPr>
              <a:t>一、图的基本概念</a:t>
            </a:r>
          </a:p>
        </p:txBody>
      </p:sp>
      <p:sp>
        <p:nvSpPr>
          <p:cNvPr id="58371" name="Text Box 3"/>
          <p:cNvSpPr txBox="1">
            <a:spLocks noChangeArrowheads="1"/>
          </p:cNvSpPr>
          <p:nvPr/>
        </p:nvSpPr>
        <p:spPr bwMode="auto">
          <a:xfrm>
            <a:off x="1143000" y="18573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网络拓扑</a:t>
            </a:r>
          </a:p>
        </p:txBody>
      </p:sp>
      <p:grpSp>
        <p:nvGrpSpPr>
          <p:cNvPr id="2" name="Group 4"/>
          <p:cNvGrpSpPr>
            <a:grpSpLocks/>
          </p:cNvGrpSpPr>
          <p:nvPr/>
        </p:nvGrpSpPr>
        <p:grpSpPr bwMode="auto">
          <a:xfrm>
            <a:off x="914400" y="2543175"/>
            <a:ext cx="1438275" cy="1262063"/>
            <a:chOff x="887" y="2016"/>
            <a:chExt cx="906" cy="795"/>
          </a:xfrm>
        </p:grpSpPr>
        <p:grpSp>
          <p:nvGrpSpPr>
            <p:cNvPr id="38995" name="Group 5"/>
            <p:cNvGrpSpPr>
              <a:grpSpLocks/>
            </p:cNvGrpSpPr>
            <p:nvPr/>
          </p:nvGrpSpPr>
          <p:grpSpPr bwMode="auto">
            <a:xfrm>
              <a:off x="1392" y="2064"/>
              <a:ext cx="96" cy="708"/>
              <a:chOff x="1296" y="1968"/>
              <a:chExt cx="96" cy="528"/>
            </a:xfrm>
          </p:grpSpPr>
          <p:sp>
            <p:nvSpPr>
              <p:cNvPr id="39009" name="Line 6"/>
              <p:cNvSpPr>
                <a:spLocks noChangeShapeType="1"/>
              </p:cNvSpPr>
              <p:nvPr/>
            </p:nvSpPr>
            <p:spPr bwMode="auto">
              <a:xfrm>
                <a:off x="1344" y="196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10" name="Rectangle 7"/>
              <p:cNvSpPr>
                <a:spLocks noChangeArrowheads="1"/>
              </p:cNvSpPr>
              <p:nvPr/>
            </p:nvSpPr>
            <p:spPr bwMode="auto">
              <a:xfrm>
                <a:off x="1296" y="2112"/>
                <a:ext cx="96" cy="192"/>
              </a:xfrm>
              <a:prstGeom prst="rect">
                <a:avLst/>
              </a:prstGeom>
              <a:solidFill>
                <a:srgbClr val="66FFFF"/>
              </a:solidFill>
              <a:ln w="28575">
                <a:solidFill>
                  <a:schemeClr val="tx1"/>
                </a:solidFill>
                <a:miter lim="800000"/>
                <a:headEnd/>
                <a:tailEnd/>
              </a:ln>
            </p:spPr>
            <p:txBody>
              <a:bodyPr wrap="none" anchor="ctr"/>
              <a:lstStyle/>
              <a:p>
                <a:endParaRPr lang="zh-CN" altLang="en-US">
                  <a:solidFill>
                    <a:srgbClr val="66FFFF"/>
                  </a:solidFill>
                  <a:ea typeface="楷体_GB2312" pitchFamily="49" charset="-122"/>
                </a:endParaRPr>
              </a:p>
            </p:txBody>
          </p:sp>
        </p:grpSp>
        <p:grpSp>
          <p:nvGrpSpPr>
            <p:cNvPr id="38996" name="Group 8"/>
            <p:cNvGrpSpPr>
              <a:grpSpLocks/>
            </p:cNvGrpSpPr>
            <p:nvPr/>
          </p:nvGrpSpPr>
          <p:grpSpPr bwMode="auto">
            <a:xfrm rot="1609274">
              <a:off x="1207" y="2016"/>
              <a:ext cx="96" cy="708"/>
              <a:chOff x="1296" y="1968"/>
              <a:chExt cx="96" cy="528"/>
            </a:xfrm>
          </p:grpSpPr>
          <p:sp>
            <p:nvSpPr>
              <p:cNvPr id="39007" name="Line 9"/>
              <p:cNvSpPr>
                <a:spLocks noChangeShapeType="1"/>
              </p:cNvSpPr>
              <p:nvPr/>
            </p:nvSpPr>
            <p:spPr bwMode="auto">
              <a:xfrm>
                <a:off x="1344" y="196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8" name="Rectangle 10"/>
              <p:cNvSpPr>
                <a:spLocks noChangeArrowheads="1"/>
              </p:cNvSpPr>
              <p:nvPr/>
            </p:nvSpPr>
            <p:spPr bwMode="auto">
              <a:xfrm>
                <a:off x="1296" y="2112"/>
                <a:ext cx="96" cy="192"/>
              </a:xfrm>
              <a:prstGeom prst="rect">
                <a:avLst/>
              </a:prstGeom>
              <a:solidFill>
                <a:srgbClr val="66FFFF"/>
              </a:solidFill>
              <a:ln w="28575">
                <a:solidFill>
                  <a:schemeClr val="tx1"/>
                </a:solidFill>
                <a:miter lim="800000"/>
                <a:headEnd/>
                <a:tailEnd/>
              </a:ln>
            </p:spPr>
            <p:txBody>
              <a:bodyPr wrap="none" anchor="ctr"/>
              <a:lstStyle/>
              <a:p>
                <a:endParaRPr lang="zh-CN" altLang="en-US">
                  <a:solidFill>
                    <a:srgbClr val="66FFFF"/>
                  </a:solidFill>
                  <a:ea typeface="楷体_GB2312" pitchFamily="49" charset="-122"/>
                </a:endParaRPr>
              </a:p>
            </p:txBody>
          </p:sp>
        </p:grpSp>
        <p:grpSp>
          <p:nvGrpSpPr>
            <p:cNvPr id="38997" name="Group 11"/>
            <p:cNvGrpSpPr>
              <a:grpSpLocks/>
            </p:cNvGrpSpPr>
            <p:nvPr/>
          </p:nvGrpSpPr>
          <p:grpSpPr bwMode="auto">
            <a:xfrm rot="-1729198">
              <a:off x="1584" y="2016"/>
              <a:ext cx="96" cy="720"/>
              <a:chOff x="1296" y="1968"/>
              <a:chExt cx="96" cy="528"/>
            </a:xfrm>
          </p:grpSpPr>
          <p:sp>
            <p:nvSpPr>
              <p:cNvPr id="39005" name="Line 12"/>
              <p:cNvSpPr>
                <a:spLocks noChangeShapeType="1"/>
              </p:cNvSpPr>
              <p:nvPr/>
            </p:nvSpPr>
            <p:spPr bwMode="auto">
              <a:xfrm>
                <a:off x="1344" y="196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6" name="Rectangle 13"/>
              <p:cNvSpPr>
                <a:spLocks noChangeArrowheads="1"/>
              </p:cNvSpPr>
              <p:nvPr/>
            </p:nvSpPr>
            <p:spPr bwMode="auto">
              <a:xfrm>
                <a:off x="1296" y="2112"/>
                <a:ext cx="96" cy="192"/>
              </a:xfrm>
              <a:prstGeom prst="rect">
                <a:avLst/>
              </a:prstGeom>
              <a:solidFill>
                <a:srgbClr val="66FFFF"/>
              </a:solidFill>
              <a:ln w="28575">
                <a:solidFill>
                  <a:schemeClr val="tx1"/>
                </a:solidFill>
                <a:miter lim="800000"/>
                <a:headEnd/>
                <a:tailEnd/>
              </a:ln>
            </p:spPr>
            <p:txBody>
              <a:bodyPr wrap="none" anchor="ctr"/>
              <a:lstStyle/>
              <a:p>
                <a:endParaRPr lang="zh-CN" altLang="en-US">
                  <a:solidFill>
                    <a:srgbClr val="66FFFF"/>
                  </a:solidFill>
                  <a:ea typeface="楷体_GB2312" pitchFamily="49" charset="-122"/>
                </a:endParaRPr>
              </a:p>
            </p:txBody>
          </p:sp>
        </p:grpSp>
        <p:sp>
          <p:nvSpPr>
            <p:cNvPr id="38998" name="Oval 14"/>
            <p:cNvSpPr>
              <a:spLocks noChangeArrowheads="1"/>
            </p:cNvSpPr>
            <p:nvPr/>
          </p:nvSpPr>
          <p:spPr bwMode="auto">
            <a:xfrm>
              <a:off x="1392" y="2016"/>
              <a:ext cx="68" cy="68"/>
            </a:xfrm>
            <a:prstGeom prst="ellipse">
              <a:avLst/>
            </a:prstGeom>
            <a:solidFill>
              <a:schemeClr val="tx1"/>
            </a:solidFill>
            <a:ln w="9525">
              <a:solidFill>
                <a:schemeClr val="tx1"/>
              </a:solidFill>
              <a:round/>
              <a:headEnd/>
              <a:tailEnd/>
            </a:ln>
          </p:spPr>
          <p:txBody>
            <a:bodyPr wrap="none" anchor="ctr"/>
            <a:lstStyle/>
            <a:p>
              <a:endParaRPr lang="zh-CN" altLang="en-US">
                <a:solidFill>
                  <a:srgbClr val="000000"/>
                </a:solidFill>
                <a:ea typeface="楷体_GB2312" pitchFamily="49" charset="-122"/>
              </a:endParaRPr>
            </a:p>
          </p:txBody>
        </p:sp>
        <p:sp>
          <p:nvSpPr>
            <p:cNvPr id="38999" name="Line 15"/>
            <p:cNvSpPr>
              <a:spLocks noChangeShapeType="1"/>
            </p:cNvSpPr>
            <p:nvPr/>
          </p:nvSpPr>
          <p:spPr bwMode="auto">
            <a:xfrm flipV="1">
              <a:off x="1114" y="2523"/>
              <a:ext cx="48" cy="1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0" name="Line 16"/>
            <p:cNvSpPr>
              <a:spLocks noChangeShapeType="1"/>
            </p:cNvSpPr>
            <p:nvPr/>
          </p:nvSpPr>
          <p:spPr bwMode="auto">
            <a:xfrm flipV="1">
              <a:off x="1440" y="2592"/>
              <a:ext cx="0" cy="1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1" name="Line 17"/>
            <p:cNvSpPr>
              <a:spLocks noChangeShapeType="1"/>
            </p:cNvSpPr>
            <p:nvPr/>
          </p:nvSpPr>
          <p:spPr bwMode="auto">
            <a:xfrm flipH="1" flipV="1">
              <a:off x="1692" y="2515"/>
              <a:ext cx="100" cy="13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2" name="Text Box 18"/>
            <p:cNvSpPr txBox="1">
              <a:spLocks noChangeArrowheads="1"/>
            </p:cNvSpPr>
            <p:nvPr/>
          </p:nvSpPr>
          <p:spPr bwMode="auto">
            <a:xfrm>
              <a:off x="887" y="237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1</a:t>
              </a:r>
              <a:endParaRPr lang="en-US" altLang="zh-CN">
                <a:solidFill>
                  <a:srgbClr val="000000"/>
                </a:solidFill>
                <a:ea typeface="楷体_GB2312" pitchFamily="49" charset="-122"/>
              </a:endParaRPr>
            </a:p>
          </p:txBody>
        </p:sp>
        <p:sp>
          <p:nvSpPr>
            <p:cNvPr id="39003" name="Text Box 19"/>
            <p:cNvSpPr txBox="1">
              <a:spLocks noChangeArrowheads="1"/>
            </p:cNvSpPr>
            <p:nvPr/>
          </p:nvSpPr>
          <p:spPr bwMode="auto">
            <a:xfrm>
              <a:off x="1195" y="252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2</a:t>
              </a:r>
              <a:endParaRPr lang="en-US" altLang="zh-CN">
                <a:solidFill>
                  <a:srgbClr val="000000"/>
                </a:solidFill>
                <a:ea typeface="楷体_GB2312" pitchFamily="49" charset="-122"/>
              </a:endParaRPr>
            </a:p>
          </p:txBody>
        </p:sp>
        <p:sp>
          <p:nvSpPr>
            <p:cNvPr id="39004" name="Text Box 20"/>
            <p:cNvSpPr txBox="1">
              <a:spLocks noChangeArrowheads="1"/>
            </p:cNvSpPr>
            <p:nvPr/>
          </p:nvSpPr>
          <p:spPr bwMode="auto">
            <a:xfrm>
              <a:off x="1560" y="252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3</a:t>
              </a:r>
              <a:endParaRPr lang="en-US" altLang="zh-CN">
                <a:solidFill>
                  <a:srgbClr val="000000"/>
                </a:solidFill>
                <a:ea typeface="楷体_GB2312" pitchFamily="49" charset="-122"/>
              </a:endParaRPr>
            </a:p>
          </p:txBody>
        </p:sp>
      </p:grpSp>
      <p:grpSp>
        <p:nvGrpSpPr>
          <p:cNvPr id="6" name="Group 21"/>
          <p:cNvGrpSpPr>
            <a:grpSpLocks/>
          </p:cNvGrpSpPr>
          <p:nvPr/>
        </p:nvGrpSpPr>
        <p:grpSpPr bwMode="auto">
          <a:xfrm>
            <a:off x="6705600" y="2009775"/>
            <a:ext cx="1395413" cy="1239838"/>
            <a:chOff x="4246" y="2004"/>
            <a:chExt cx="879" cy="781"/>
          </a:xfrm>
        </p:grpSpPr>
        <p:sp>
          <p:nvSpPr>
            <p:cNvPr id="38985" name="Line 22"/>
            <p:cNvSpPr>
              <a:spLocks noChangeShapeType="1"/>
            </p:cNvSpPr>
            <p:nvPr/>
          </p:nvSpPr>
          <p:spPr bwMode="auto">
            <a:xfrm>
              <a:off x="4718" y="2077"/>
              <a:ext cx="0" cy="7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6" name="Line 23"/>
            <p:cNvSpPr>
              <a:spLocks noChangeShapeType="1"/>
            </p:cNvSpPr>
            <p:nvPr/>
          </p:nvSpPr>
          <p:spPr bwMode="auto">
            <a:xfrm rot="1609274">
              <a:off x="4533" y="2029"/>
              <a:ext cx="0" cy="7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7" name="Line 24"/>
            <p:cNvSpPr>
              <a:spLocks noChangeShapeType="1"/>
            </p:cNvSpPr>
            <p:nvPr/>
          </p:nvSpPr>
          <p:spPr bwMode="auto">
            <a:xfrm rot="-1729198">
              <a:off x="4905" y="2004"/>
              <a:ext cx="100" cy="7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8" name="Oval 25"/>
            <p:cNvSpPr>
              <a:spLocks noChangeArrowheads="1"/>
            </p:cNvSpPr>
            <p:nvPr/>
          </p:nvSpPr>
          <p:spPr bwMode="auto">
            <a:xfrm>
              <a:off x="4670" y="2029"/>
              <a:ext cx="68" cy="68"/>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38989" name="Line 26"/>
            <p:cNvSpPr>
              <a:spLocks noChangeShapeType="1"/>
            </p:cNvSpPr>
            <p:nvPr/>
          </p:nvSpPr>
          <p:spPr bwMode="auto">
            <a:xfrm flipV="1">
              <a:off x="4515" y="2325"/>
              <a:ext cx="48" cy="1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90" name="Line 27"/>
            <p:cNvSpPr>
              <a:spLocks noChangeShapeType="1"/>
            </p:cNvSpPr>
            <p:nvPr/>
          </p:nvSpPr>
          <p:spPr bwMode="auto">
            <a:xfrm flipV="1">
              <a:off x="4718" y="2399"/>
              <a:ext cx="0" cy="1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91" name="Line 28"/>
            <p:cNvSpPr>
              <a:spLocks noChangeShapeType="1"/>
            </p:cNvSpPr>
            <p:nvPr/>
          </p:nvSpPr>
          <p:spPr bwMode="auto">
            <a:xfrm rot="1676203" flipH="1" flipV="1">
              <a:off x="4955" y="2402"/>
              <a:ext cx="100" cy="6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92" name="Text Box 29"/>
            <p:cNvSpPr txBox="1">
              <a:spLocks noChangeArrowheads="1"/>
            </p:cNvSpPr>
            <p:nvPr/>
          </p:nvSpPr>
          <p:spPr bwMode="auto">
            <a:xfrm>
              <a:off x="4246" y="220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1</a:t>
              </a:r>
              <a:endParaRPr lang="en-US" altLang="zh-CN">
                <a:ea typeface="楷体_GB2312" pitchFamily="49" charset="-122"/>
              </a:endParaRPr>
            </a:p>
          </p:txBody>
        </p:sp>
        <p:sp>
          <p:nvSpPr>
            <p:cNvPr id="38993" name="Text Box 30"/>
            <p:cNvSpPr txBox="1">
              <a:spLocks noChangeArrowheads="1"/>
            </p:cNvSpPr>
            <p:nvPr/>
          </p:nvSpPr>
          <p:spPr bwMode="auto">
            <a:xfrm>
              <a:off x="4473" y="2419"/>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2</a:t>
              </a:r>
              <a:endParaRPr lang="en-US" altLang="zh-CN">
                <a:ea typeface="楷体_GB2312" pitchFamily="49" charset="-122"/>
              </a:endParaRPr>
            </a:p>
          </p:txBody>
        </p:sp>
        <p:sp>
          <p:nvSpPr>
            <p:cNvPr id="38994" name="Text Box 31"/>
            <p:cNvSpPr txBox="1">
              <a:spLocks noChangeArrowheads="1"/>
            </p:cNvSpPr>
            <p:nvPr/>
          </p:nvSpPr>
          <p:spPr bwMode="auto">
            <a:xfrm>
              <a:off x="4892" y="2437"/>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3</a:t>
              </a:r>
              <a:endParaRPr lang="en-US" altLang="zh-CN">
                <a:ea typeface="楷体_GB2312" pitchFamily="49" charset="-122"/>
              </a:endParaRPr>
            </a:p>
          </p:txBody>
        </p:sp>
      </p:grpSp>
      <p:grpSp>
        <p:nvGrpSpPr>
          <p:cNvPr id="7" name="Group 32"/>
          <p:cNvGrpSpPr>
            <a:grpSpLocks/>
          </p:cNvGrpSpPr>
          <p:nvPr/>
        </p:nvGrpSpPr>
        <p:grpSpPr bwMode="auto">
          <a:xfrm>
            <a:off x="2981325" y="2543175"/>
            <a:ext cx="1438275" cy="1262063"/>
            <a:chOff x="2208" y="2037"/>
            <a:chExt cx="906" cy="795"/>
          </a:xfrm>
        </p:grpSpPr>
        <p:sp>
          <p:nvSpPr>
            <p:cNvPr id="38968" name="Line 33"/>
            <p:cNvSpPr>
              <a:spLocks noChangeShapeType="1"/>
            </p:cNvSpPr>
            <p:nvPr/>
          </p:nvSpPr>
          <p:spPr bwMode="auto">
            <a:xfrm>
              <a:off x="2761" y="2085"/>
              <a:ext cx="0" cy="2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9" name="Line 34"/>
            <p:cNvSpPr>
              <a:spLocks noChangeShapeType="1"/>
            </p:cNvSpPr>
            <p:nvPr/>
          </p:nvSpPr>
          <p:spPr bwMode="auto">
            <a:xfrm rot="1609274">
              <a:off x="2576" y="2037"/>
              <a:ext cx="0" cy="7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0" name="Rectangle 35"/>
            <p:cNvSpPr>
              <a:spLocks noChangeArrowheads="1"/>
            </p:cNvSpPr>
            <p:nvPr/>
          </p:nvSpPr>
          <p:spPr bwMode="auto">
            <a:xfrm rot="1609274">
              <a:off x="2542" y="2233"/>
              <a:ext cx="96" cy="258"/>
            </a:xfrm>
            <a:prstGeom prst="rect">
              <a:avLst/>
            </a:prstGeom>
            <a:solidFill>
              <a:srgbClr val="66FFFF"/>
            </a:solidFill>
            <a:ln w="28575">
              <a:solidFill>
                <a:schemeClr val="tx1"/>
              </a:solidFill>
              <a:miter lim="800000"/>
              <a:headEnd/>
              <a:tailEnd/>
            </a:ln>
          </p:spPr>
          <p:txBody>
            <a:bodyPr wrap="none" anchor="ctr"/>
            <a:lstStyle/>
            <a:p>
              <a:endParaRPr lang="zh-CN" altLang="en-US">
                <a:ea typeface="楷体_GB2312" pitchFamily="49" charset="-122"/>
              </a:endParaRPr>
            </a:p>
          </p:txBody>
        </p:sp>
        <p:sp>
          <p:nvSpPr>
            <p:cNvPr id="38971" name="Line 36"/>
            <p:cNvSpPr>
              <a:spLocks noChangeShapeType="1"/>
            </p:cNvSpPr>
            <p:nvPr/>
          </p:nvSpPr>
          <p:spPr bwMode="auto">
            <a:xfrm rot="-1729198">
              <a:off x="2953" y="2037"/>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2" name="Rectangle 37"/>
            <p:cNvSpPr>
              <a:spLocks noChangeArrowheads="1"/>
            </p:cNvSpPr>
            <p:nvPr/>
          </p:nvSpPr>
          <p:spPr bwMode="auto">
            <a:xfrm rot="-1729198">
              <a:off x="2889" y="2237"/>
              <a:ext cx="96" cy="262"/>
            </a:xfrm>
            <a:prstGeom prst="rect">
              <a:avLst/>
            </a:prstGeom>
            <a:solidFill>
              <a:srgbClr val="66FFFF"/>
            </a:solidFill>
            <a:ln w="28575">
              <a:solidFill>
                <a:schemeClr val="tx1"/>
              </a:solidFill>
              <a:miter lim="800000"/>
              <a:headEnd/>
              <a:tailEnd/>
            </a:ln>
          </p:spPr>
          <p:txBody>
            <a:bodyPr wrap="none" anchor="ctr"/>
            <a:lstStyle/>
            <a:p>
              <a:endParaRPr lang="zh-CN" altLang="en-US">
                <a:ea typeface="楷体_GB2312" pitchFamily="49" charset="-122"/>
              </a:endParaRPr>
            </a:p>
          </p:txBody>
        </p:sp>
        <p:sp>
          <p:nvSpPr>
            <p:cNvPr id="38973" name="Oval 38"/>
            <p:cNvSpPr>
              <a:spLocks noChangeArrowheads="1"/>
            </p:cNvSpPr>
            <p:nvPr/>
          </p:nvSpPr>
          <p:spPr bwMode="auto">
            <a:xfrm>
              <a:off x="2713" y="2037"/>
              <a:ext cx="68" cy="68"/>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38974" name="Line 39"/>
            <p:cNvSpPr>
              <a:spLocks noChangeShapeType="1"/>
            </p:cNvSpPr>
            <p:nvPr/>
          </p:nvSpPr>
          <p:spPr bwMode="auto">
            <a:xfrm flipV="1">
              <a:off x="2435" y="2544"/>
              <a:ext cx="48" cy="1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5" name="Line 40"/>
            <p:cNvSpPr>
              <a:spLocks noChangeShapeType="1"/>
            </p:cNvSpPr>
            <p:nvPr/>
          </p:nvSpPr>
          <p:spPr bwMode="auto">
            <a:xfrm flipV="1">
              <a:off x="2761" y="2613"/>
              <a:ext cx="0" cy="1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6" name="Line 41"/>
            <p:cNvSpPr>
              <a:spLocks noChangeShapeType="1"/>
            </p:cNvSpPr>
            <p:nvPr/>
          </p:nvSpPr>
          <p:spPr bwMode="auto">
            <a:xfrm flipH="1" flipV="1">
              <a:off x="3013" y="2536"/>
              <a:ext cx="100" cy="13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7" name="Text Box 42"/>
            <p:cNvSpPr txBox="1">
              <a:spLocks noChangeArrowheads="1"/>
            </p:cNvSpPr>
            <p:nvPr/>
          </p:nvSpPr>
          <p:spPr bwMode="auto">
            <a:xfrm>
              <a:off x="2208" y="2399"/>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1</a:t>
              </a:r>
              <a:endParaRPr lang="en-US" altLang="zh-CN">
                <a:ea typeface="楷体_GB2312" pitchFamily="49" charset="-122"/>
              </a:endParaRPr>
            </a:p>
          </p:txBody>
        </p:sp>
        <p:sp>
          <p:nvSpPr>
            <p:cNvPr id="38978" name="Text Box 43"/>
            <p:cNvSpPr txBox="1">
              <a:spLocks noChangeArrowheads="1"/>
            </p:cNvSpPr>
            <p:nvPr/>
          </p:nvSpPr>
          <p:spPr bwMode="auto">
            <a:xfrm>
              <a:off x="2516" y="254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2</a:t>
              </a:r>
              <a:endParaRPr lang="en-US" altLang="zh-CN">
                <a:ea typeface="楷体_GB2312" pitchFamily="49" charset="-122"/>
              </a:endParaRPr>
            </a:p>
          </p:txBody>
        </p:sp>
        <p:sp>
          <p:nvSpPr>
            <p:cNvPr id="38979" name="Text Box 44"/>
            <p:cNvSpPr txBox="1">
              <a:spLocks noChangeArrowheads="1"/>
            </p:cNvSpPr>
            <p:nvPr/>
          </p:nvSpPr>
          <p:spPr bwMode="auto">
            <a:xfrm>
              <a:off x="2881" y="254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3</a:t>
              </a:r>
              <a:endParaRPr lang="en-US" altLang="zh-CN">
                <a:ea typeface="楷体_GB2312" pitchFamily="49" charset="-122"/>
              </a:endParaRPr>
            </a:p>
          </p:txBody>
        </p:sp>
        <p:grpSp>
          <p:nvGrpSpPr>
            <p:cNvPr id="38980" name="Group 45"/>
            <p:cNvGrpSpPr>
              <a:grpSpLocks/>
            </p:cNvGrpSpPr>
            <p:nvPr/>
          </p:nvGrpSpPr>
          <p:grpSpPr bwMode="auto">
            <a:xfrm>
              <a:off x="2704" y="2390"/>
              <a:ext cx="129" cy="60"/>
              <a:chOff x="2079" y="3064"/>
              <a:chExt cx="129" cy="60"/>
            </a:xfrm>
          </p:grpSpPr>
          <p:sp>
            <p:nvSpPr>
              <p:cNvPr id="38982" name="Line 46"/>
              <p:cNvSpPr>
                <a:spLocks noChangeShapeType="1"/>
              </p:cNvSpPr>
              <p:nvPr/>
            </p:nvSpPr>
            <p:spPr bwMode="auto">
              <a:xfrm>
                <a:off x="2208" y="306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3" name="Line 47"/>
              <p:cNvSpPr>
                <a:spLocks noChangeShapeType="1"/>
              </p:cNvSpPr>
              <p:nvPr/>
            </p:nvSpPr>
            <p:spPr bwMode="auto">
              <a:xfrm>
                <a:off x="2082" y="3064"/>
                <a:ext cx="1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84" name="Line 48"/>
              <p:cNvSpPr>
                <a:spLocks noChangeShapeType="1"/>
              </p:cNvSpPr>
              <p:nvPr/>
            </p:nvSpPr>
            <p:spPr bwMode="auto">
              <a:xfrm>
                <a:off x="2079" y="3124"/>
                <a:ext cx="1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81" name="Line 49"/>
            <p:cNvSpPr>
              <a:spLocks noChangeShapeType="1"/>
            </p:cNvSpPr>
            <p:nvPr/>
          </p:nvSpPr>
          <p:spPr bwMode="auto">
            <a:xfrm flipH="1" flipV="1">
              <a:off x="2761" y="2450"/>
              <a:ext cx="0" cy="3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50"/>
          <p:cNvGrpSpPr>
            <a:grpSpLocks/>
          </p:cNvGrpSpPr>
          <p:nvPr/>
        </p:nvGrpSpPr>
        <p:grpSpPr bwMode="auto">
          <a:xfrm>
            <a:off x="5053013" y="2390775"/>
            <a:ext cx="1385887" cy="560388"/>
            <a:chOff x="3400" y="2097"/>
            <a:chExt cx="609" cy="353"/>
          </a:xfrm>
        </p:grpSpPr>
        <p:sp>
          <p:nvSpPr>
            <p:cNvPr id="38966" name="Line 51"/>
            <p:cNvSpPr>
              <a:spLocks noChangeShapeType="1"/>
            </p:cNvSpPr>
            <p:nvPr/>
          </p:nvSpPr>
          <p:spPr bwMode="auto">
            <a:xfrm>
              <a:off x="3400" y="2450"/>
              <a:ext cx="609"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7" name="Text Box 52"/>
            <p:cNvSpPr txBox="1">
              <a:spLocks noChangeArrowheads="1"/>
            </p:cNvSpPr>
            <p:nvPr/>
          </p:nvSpPr>
          <p:spPr bwMode="auto">
            <a:xfrm>
              <a:off x="3432" y="2097"/>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抽象</a:t>
              </a:r>
              <a:endParaRPr lang="zh-CN" altLang="en-US">
                <a:ea typeface="楷体_GB2312" pitchFamily="49" charset="-122"/>
              </a:endParaRPr>
            </a:p>
          </p:txBody>
        </p:sp>
      </p:grpSp>
      <p:sp>
        <p:nvSpPr>
          <p:cNvPr id="58421" name="Text Box 53"/>
          <p:cNvSpPr txBox="1">
            <a:spLocks noChangeArrowheads="1"/>
          </p:cNvSpPr>
          <p:nvPr/>
        </p:nvSpPr>
        <p:spPr bwMode="auto">
          <a:xfrm>
            <a:off x="3200400" y="1857375"/>
            <a:ext cx="241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连接性质</a:t>
            </a:r>
            <a:endParaRPr lang="zh-CN" altLang="en-US">
              <a:ea typeface="楷体_GB2312" pitchFamily="49" charset="-122"/>
            </a:endParaRPr>
          </a:p>
        </p:txBody>
      </p:sp>
      <p:sp>
        <p:nvSpPr>
          <p:cNvPr id="58422" name="Text Box 54"/>
          <p:cNvSpPr txBox="1">
            <a:spLocks noChangeArrowheads="1"/>
          </p:cNvSpPr>
          <p:nvPr/>
        </p:nvSpPr>
        <p:spPr bwMode="auto">
          <a:xfrm>
            <a:off x="488950" y="3938588"/>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a:solidFill>
                  <a:srgbClr val="000000"/>
                </a:solidFill>
                <a:ea typeface="楷体_GB2312" pitchFamily="49" charset="-122"/>
              </a:rPr>
              <a:t> </a:t>
            </a:r>
            <a:r>
              <a:rPr lang="zh-CN" altLang="en-US" b="1">
                <a:solidFill>
                  <a:srgbClr val="000000"/>
                </a:solidFill>
                <a:ea typeface="楷体_GB2312" pitchFamily="49" charset="-122"/>
              </a:rPr>
              <a:t>图的基本概念</a:t>
            </a:r>
          </a:p>
        </p:txBody>
      </p:sp>
      <p:grpSp>
        <p:nvGrpSpPr>
          <p:cNvPr id="10" name="Group 89"/>
          <p:cNvGrpSpPr>
            <a:grpSpLocks/>
          </p:cNvGrpSpPr>
          <p:nvPr/>
        </p:nvGrpSpPr>
        <p:grpSpPr bwMode="auto">
          <a:xfrm>
            <a:off x="4740275" y="4295775"/>
            <a:ext cx="1295400" cy="1219200"/>
            <a:chOff x="3851" y="780"/>
            <a:chExt cx="1200" cy="895"/>
          </a:xfrm>
        </p:grpSpPr>
        <p:sp>
          <p:nvSpPr>
            <p:cNvPr id="38962" name="Oval 90"/>
            <p:cNvSpPr>
              <a:spLocks noChangeArrowheads="1"/>
            </p:cNvSpPr>
            <p:nvPr/>
          </p:nvSpPr>
          <p:spPr bwMode="auto">
            <a:xfrm>
              <a:off x="4043" y="780"/>
              <a:ext cx="1008" cy="895"/>
            </a:xfrm>
            <a:prstGeom prst="ellipse">
              <a:avLst/>
            </a:prstGeom>
            <a:solidFill>
              <a:schemeClr val="bg1"/>
            </a:solidFill>
            <a:ln w="28575">
              <a:solidFill>
                <a:schemeClr val="tx1"/>
              </a:solidFill>
              <a:round/>
              <a:headEnd/>
              <a:tailEnd/>
            </a:ln>
          </p:spPr>
          <p:txBody>
            <a:bodyPr wrap="none" anchor="ctr"/>
            <a:lstStyle/>
            <a:p>
              <a:endParaRPr lang="zh-CN" altLang="zh-CN" b="1">
                <a:ea typeface="楷体_GB2312" pitchFamily="49" charset="-122"/>
              </a:endParaRPr>
            </a:p>
          </p:txBody>
        </p:sp>
        <p:sp>
          <p:nvSpPr>
            <p:cNvPr id="38963" name="Rectangle 91"/>
            <p:cNvSpPr>
              <a:spLocks noChangeArrowheads="1"/>
            </p:cNvSpPr>
            <p:nvPr/>
          </p:nvSpPr>
          <p:spPr bwMode="auto">
            <a:xfrm>
              <a:off x="3851" y="780"/>
              <a:ext cx="768" cy="895"/>
            </a:xfrm>
            <a:prstGeom prst="rect">
              <a:avLst/>
            </a:prstGeom>
            <a:solidFill>
              <a:schemeClr val="bg1"/>
            </a:solidFill>
            <a:ln w="28575">
              <a:solidFill>
                <a:schemeClr val="tx1"/>
              </a:solidFill>
              <a:miter lim="800000"/>
              <a:headEnd/>
              <a:tailEnd/>
            </a:ln>
          </p:spPr>
          <p:txBody>
            <a:bodyPr wrap="none" anchor="ctr"/>
            <a:lstStyle/>
            <a:p>
              <a:endParaRPr lang="zh-CN" altLang="zh-CN" b="1">
                <a:ea typeface="楷体_GB2312" pitchFamily="49" charset="-122"/>
              </a:endParaRPr>
            </a:p>
          </p:txBody>
        </p:sp>
        <p:sp>
          <p:nvSpPr>
            <p:cNvPr id="38964" name="Line 92"/>
            <p:cNvSpPr>
              <a:spLocks noChangeShapeType="1"/>
            </p:cNvSpPr>
            <p:nvPr/>
          </p:nvSpPr>
          <p:spPr bwMode="auto">
            <a:xfrm>
              <a:off x="3851" y="780"/>
              <a:ext cx="768"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5" name="Line 93"/>
            <p:cNvSpPr>
              <a:spLocks noChangeShapeType="1"/>
            </p:cNvSpPr>
            <p:nvPr/>
          </p:nvSpPr>
          <p:spPr bwMode="auto">
            <a:xfrm>
              <a:off x="3851" y="1675"/>
              <a:ext cx="768"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94"/>
          <p:cNvGrpSpPr>
            <a:grpSpLocks/>
          </p:cNvGrpSpPr>
          <p:nvPr/>
        </p:nvGrpSpPr>
        <p:grpSpPr bwMode="auto">
          <a:xfrm>
            <a:off x="6477000" y="5286375"/>
            <a:ext cx="1219200" cy="1219200"/>
            <a:chOff x="731" y="2307"/>
            <a:chExt cx="1108" cy="865"/>
          </a:xfrm>
        </p:grpSpPr>
        <p:sp>
          <p:nvSpPr>
            <p:cNvPr id="38953" name="Oval 95"/>
            <p:cNvSpPr>
              <a:spLocks noChangeArrowheads="1"/>
            </p:cNvSpPr>
            <p:nvPr/>
          </p:nvSpPr>
          <p:spPr bwMode="auto">
            <a:xfrm>
              <a:off x="916" y="2307"/>
              <a:ext cx="923" cy="865"/>
            </a:xfrm>
            <a:prstGeom prst="ellipse">
              <a:avLst/>
            </a:prstGeom>
            <a:solidFill>
              <a:schemeClr val="bg1"/>
            </a:solidFill>
            <a:ln w="28575">
              <a:solidFill>
                <a:schemeClr val="tx1"/>
              </a:solidFill>
              <a:round/>
              <a:headEnd/>
              <a:tailEnd/>
            </a:ln>
          </p:spPr>
          <p:txBody>
            <a:bodyPr wrap="none" anchor="ctr"/>
            <a:lstStyle/>
            <a:p>
              <a:endParaRPr lang="zh-CN" altLang="zh-CN" b="1">
                <a:ea typeface="楷体_GB2312" pitchFamily="49" charset="-122"/>
              </a:endParaRPr>
            </a:p>
          </p:txBody>
        </p:sp>
        <p:sp>
          <p:nvSpPr>
            <p:cNvPr id="38954" name="Rectangle 96"/>
            <p:cNvSpPr>
              <a:spLocks noChangeArrowheads="1"/>
            </p:cNvSpPr>
            <p:nvPr/>
          </p:nvSpPr>
          <p:spPr bwMode="auto">
            <a:xfrm>
              <a:off x="740" y="2307"/>
              <a:ext cx="703" cy="865"/>
            </a:xfrm>
            <a:prstGeom prst="rect">
              <a:avLst/>
            </a:prstGeom>
            <a:solidFill>
              <a:schemeClr val="bg1"/>
            </a:solidFill>
            <a:ln w="28575">
              <a:solidFill>
                <a:schemeClr val="tx1"/>
              </a:solidFill>
              <a:miter lim="800000"/>
              <a:headEnd/>
              <a:tailEnd/>
            </a:ln>
          </p:spPr>
          <p:txBody>
            <a:bodyPr wrap="none" anchor="ctr"/>
            <a:lstStyle/>
            <a:p>
              <a:endParaRPr lang="zh-CN" altLang="zh-CN" b="1">
                <a:ea typeface="楷体_GB2312" pitchFamily="49" charset="-122"/>
              </a:endParaRPr>
            </a:p>
          </p:txBody>
        </p:sp>
        <p:sp>
          <p:nvSpPr>
            <p:cNvPr id="38955" name="Line 97"/>
            <p:cNvSpPr>
              <a:spLocks noChangeShapeType="1"/>
            </p:cNvSpPr>
            <p:nvPr/>
          </p:nvSpPr>
          <p:spPr bwMode="auto">
            <a:xfrm>
              <a:off x="740" y="2307"/>
              <a:ext cx="703"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6" name="Line 98"/>
            <p:cNvSpPr>
              <a:spLocks noChangeShapeType="1"/>
            </p:cNvSpPr>
            <p:nvPr/>
          </p:nvSpPr>
          <p:spPr bwMode="auto">
            <a:xfrm>
              <a:off x="731" y="3163"/>
              <a:ext cx="703"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7" name="Line 99"/>
            <p:cNvSpPr>
              <a:spLocks noChangeShapeType="1"/>
            </p:cNvSpPr>
            <p:nvPr/>
          </p:nvSpPr>
          <p:spPr bwMode="auto">
            <a:xfrm>
              <a:off x="740" y="2472"/>
              <a:ext cx="0" cy="25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8" name="Line 100"/>
            <p:cNvSpPr>
              <a:spLocks noChangeShapeType="1"/>
            </p:cNvSpPr>
            <p:nvPr/>
          </p:nvSpPr>
          <p:spPr bwMode="auto">
            <a:xfrm flipH="1">
              <a:off x="1438" y="2472"/>
              <a:ext cx="5" cy="25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9" name="Freeform 101"/>
            <p:cNvSpPr>
              <a:spLocks/>
            </p:cNvSpPr>
            <p:nvPr/>
          </p:nvSpPr>
          <p:spPr bwMode="auto">
            <a:xfrm>
              <a:off x="1715" y="2903"/>
              <a:ext cx="100" cy="131"/>
            </a:xfrm>
            <a:custGeom>
              <a:avLst/>
              <a:gdLst>
                <a:gd name="T0" fmla="*/ 109 w 109"/>
                <a:gd name="T1" fmla="*/ 0 h 145"/>
                <a:gd name="T2" fmla="*/ 91 w 109"/>
                <a:gd name="T3" fmla="*/ 27 h 145"/>
                <a:gd name="T4" fmla="*/ 72 w 109"/>
                <a:gd name="T5" fmla="*/ 45 h 145"/>
                <a:gd name="T6" fmla="*/ 0 w 109"/>
                <a:gd name="T7" fmla="*/ 145 h 145"/>
                <a:gd name="T8" fmla="*/ 0 60000 65536"/>
                <a:gd name="T9" fmla="*/ 0 60000 65536"/>
                <a:gd name="T10" fmla="*/ 0 60000 65536"/>
                <a:gd name="T11" fmla="*/ 0 60000 65536"/>
                <a:gd name="T12" fmla="*/ 0 w 109"/>
                <a:gd name="T13" fmla="*/ 0 h 145"/>
                <a:gd name="T14" fmla="*/ 109 w 109"/>
                <a:gd name="T15" fmla="*/ 145 h 145"/>
              </a:gdLst>
              <a:ahLst/>
              <a:cxnLst>
                <a:cxn ang="T8">
                  <a:pos x="T0" y="T1"/>
                </a:cxn>
                <a:cxn ang="T9">
                  <a:pos x="T2" y="T3"/>
                </a:cxn>
                <a:cxn ang="T10">
                  <a:pos x="T4" y="T5"/>
                </a:cxn>
                <a:cxn ang="T11">
                  <a:pos x="T6" y="T7"/>
                </a:cxn>
              </a:cxnLst>
              <a:rect l="T12" t="T13" r="T14" b="T15"/>
              <a:pathLst>
                <a:path w="109" h="145">
                  <a:moveTo>
                    <a:pt x="109" y="0"/>
                  </a:moveTo>
                  <a:cubicBezTo>
                    <a:pt x="103" y="9"/>
                    <a:pt x="98" y="19"/>
                    <a:pt x="91" y="27"/>
                  </a:cubicBezTo>
                  <a:cubicBezTo>
                    <a:pt x="85" y="34"/>
                    <a:pt x="77" y="38"/>
                    <a:pt x="72" y="45"/>
                  </a:cubicBezTo>
                  <a:cubicBezTo>
                    <a:pt x="46" y="79"/>
                    <a:pt x="30" y="115"/>
                    <a:pt x="0" y="145"/>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38960" name="Line 102"/>
            <p:cNvSpPr>
              <a:spLocks noChangeShapeType="1"/>
            </p:cNvSpPr>
            <p:nvPr/>
          </p:nvSpPr>
          <p:spPr bwMode="auto">
            <a:xfrm>
              <a:off x="1057" y="3163"/>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1" name="Line 103"/>
            <p:cNvSpPr>
              <a:spLocks noChangeShapeType="1"/>
            </p:cNvSpPr>
            <p:nvPr/>
          </p:nvSpPr>
          <p:spPr bwMode="auto">
            <a:xfrm>
              <a:off x="916" y="2307"/>
              <a:ext cx="14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04"/>
          <p:cNvGrpSpPr>
            <a:grpSpLocks/>
          </p:cNvGrpSpPr>
          <p:nvPr/>
        </p:nvGrpSpPr>
        <p:grpSpPr bwMode="auto">
          <a:xfrm>
            <a:off x="3657600" y="4448175"/>
            <a:ext cx="1066800" cy="687388"/>
            <a:chOff x="2688" y="1728"/>
            <a:chExt cx="672" cy="433"/>
          </a:xfrm>
        </p:grpSpPr>
        <p:sp>
          <p:nvSpPr>
            <p:cNvPr id="38951" name="Line 105"/>
            <p:cNvSpPr>
              <a:spLocks noChangeShapeType="1"/>
            </p:cNvSpPr>
            <p:nvPr/>
          </p:nvSpPr>
          <p:spPr bwMode="auto">
            <a:xfrm rot="-1665376">
              <a:off x="2736" y="2160"/>
              <a:ext cx="624"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2" name="Text Box 106"/>
            <p:cNvSpPr txBox="1">
              <a:spLocks noChangeArrowheads="1"/>
            </p:cNvSpPr>
            <p:nvPr/>
          </p:nvSpPr>
          <p:spPr bwMode="auto">
            <a:xfrm>
              <a:off x="2688" y="172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抽象</a:t>
              </a:r>
            </a:p>
          </p:txBody>
        </p:sp>
      </p:grpSp>
      <p:grpSp>
        <p:nvGrpSpPr>
          <p:cNvPr id="13" name="Group 107"/>
          <p:cNvGrpSpPr>
            <a:grpSpLocks/>
          </p:cNvGrpSpPr>
          <p:nvPr/>
        </p:nvGrpSpPr>
        <p:grpSpPr bwMode="auto">
          <a:xfrm>
            <a:off x="3898900" y="5549900"/>
            <a:ext cx="2514600" cy="879475"/>
            <a:chOff x="2456" y="3574"/>
            <a:chExt cx="1584" cy="554"/>
          </a:xfrm>
        </p:grpSpPr>
        <p:sp>
          <p:nvSpPr>
            <p:cNvPr id="38949" name="Line 108"/>
            <p:cNvSpPr>
              <a:spLocks noChangeShapeType="1"/>
            </p:cNvSpPr>
            <p:nvPr/>
          </p:nvSpPr>
          <p:spPr bwMode="auto">
            <a:xfrm rot="1431029" flipV="1">
              <a:off x="2456" y="3574"/>
              <a:ext cx="1584"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0" name="Text Box 109"/>
            <p:cNvSpPr txBox="1">
              <a:spLocks noChangeArrowheads="1"/>
            </p:cNvSpPr>
            <p:nvPr/>
          </p:nvSpPr>
          <p:spPr bwMode="auto">
            <a:xfrm>
              <a:off x="2976" y="384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抽象</a:t>
              </a:r>
            </a:p>
          </p:txBody>
        </p:sp>
      </p:grpSp>
      <p:sp>
        <p:nvSpPr>
          <p:cNvPr id="58478" name="Text Box 110"/>
          <p:cNvSpPr txBox="1">
            <a:spLocks noChangeArrowheads="1"/>
          </p:cNvSpPr>
          <p:nvPr/>
        </p:nvSpPr>
        <p:spPr bwMode="auto">
          <a:xfrm>
            <a:off x="6019800" y="4067175"/>
            <a:ext cx="492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无</a:t>
            </a:r>
          </a:p>
          <a:p>
            <a:pPr eaLnBrk="1" hangingPunct="1"/>
            <a:r>
              <a:rPr lang="zh-CN" altLang="en-US" b="1">
                <a:solidFill>
                  <a:srgbClr val="0000FF"/>
                </a:solidFill>
                <a:ea typeface="楷体_GB2312" pitchFamily="49" charset="-122"/>
              </a:rPr>
              <a:t>向</a:t>
            </a:r>
          </a:p>
          <a:p>
            <a:pPr eaLnBrk="1" hangingPunct="1"/>
            <a:r>
              <a:rPr lang="zh-CN" altLang="en-US" b="1">
                <a:solidFill>
                  <a:srgbClr val="0000FF"/>
                </a:solidFill>
                <a:ea typeface="楷体_GB2312" pitchFamily="49" charset="-122"/>
              </a:rPr>
              <a:t>图</a:t>
            </a:r>
            <a:endParaRPr lang="zh-CN" altLang="en-US" b="1">
              <a:ea typeface="楷体_GB2312" pitchFamily="49" charset="-122"/>
            </a:endParaRPr>
          </a:p>
        </p:txBody>
      </p:sp>
      <p:sp>
        <p:nvSpPr>
          <p:cNvPr id="58479" name="Text Box 111"/>
          <p:cNvSpPr txBox="1">
            <a:spLocks noChangeArrowheads="1"/>
          </p:cNvSpPr>
          <p:nvPr/>
        </p:nvSpPr>
        <p:spPr bwMode="auto">
          <a:xfrm>
            <a:off x="7772400" y="5210175"/>
            <a:ext cx="492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有</a:t>
            </a:r>
          </a:p>
          <a:p>
            <a:pPr eaLnBrk="1" hangingPunct="1"/>
            <a:r>
              <a:rPr lang="zh-CN" altLang="en-US" b="1">
                <a:solidFill>
                  <a:srgbClr val="0000FF"/>
                </a:solidFill>
                <a:ea typeface="楷体_GB2312" pitchFamily="49" charset="-122"/>
              </a:rPr>
              <a:t>向</a:t>
            </a:r>
          </a:p>
          <a:p>
            <a:pPr eaLnBrk="1" hangingPunct="1"/>
            <a:r>
              <a:rPr lang="zh-CN" altLang="en-US" b="1">
                <a:solidFill>
                  <a:srgbClr val="0000FF"/>
                </a:solidFill>
                <a:ea typeface="楷体_GB2312" pitchFamily="49" charset="-122"/>
              </a:rPr>
              <a:t>图</a:t>
            </a:r>
            <a:endParaRPr lang="zh-CN" altLang="en-US" b="1">
              <a:ea typeface="楷体_GB2312" pitchFamily="49" charset="-122"/>
            </a:endParaRPr>
          </a:p>
        </p:txBody>
      </p:sp>
      <p:sp>
        <p:nvSpPr>
          <p:cNvPr id="58480" name="Text Box 112"/>
          <p:cNvSpPr txBox="1">
            <a:spLocks noChangeArrowheads="1"/>
          </p:cNvSpPr>
          <p:nvPr/>
        </p:nvSpPr>
        <p:spPr bwMode="auto">
          <a:xfrm>
            <a:off x="520700" y="1260475"/>
            <a:ext cx="789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1. </a:t>
            </a:r>
            <a:r>
              <a:rPr lang="zh-CN" altLang="en-US" b="1">
                <a:solidFill>
                  <a:srgbClr val="000000"/>
                </a:solidFill>
                <a:ea typeface="楷体_GB2312" pitchFamily="49" charset="-122"/>
              </a:rPr>
              <a:t>图，边和顶点</a:t>
            </a:r>
          </a:p>
        </p:txBody>
      </p:sp>
      <p:grpSp>
        <p:nvGrpSpPr>
          <p:cNvPr id="14" name="组合 148"/>
          <p:cNvGrpSpPr>
            <a:grpSpLocks/>
          </p:cNvGrpSpPr>
          <p:nvPr/>
        </p:nvGrpSpPr>
        <p:grpSpPr bwMode="auto">
          <a:xfrm>
            <a:off x="781050" y="4630738"/>
            <a:ext cx="2840038" cy="1931987"/>
            <a:chOff x="-2458315" y="4436921"/>
            <a:chExt cx="2839684" cy="1932284"/>
          </a:xfrm>
        </p:grpSpPr>
        <p:sp>
          <p:nvSpPr>
            <p:cNvPr id="38930" name="Oval 11"/>
            <p:cNvSpPr>
              <a:spLocks noChangeArrowheads="1"/>
            </p:cNvSpPr>
            <p:nvPr/>
          </p:nvSpPr>
          <p:spPr bwMode="auto">
            <a:xfrm>
              <a:off x="-2272082" y="5193270"/>
              <a:ext cx="431800" cy="431800"/>
            </a:xfrm>
            <a:prstGeom prst="ellipse">
              <a:avLst/>
            </a:prstGeom>
            <a:solidFill>
              <a:srgbClr val="00FFFF"/>
            </a:solidFill>
            <a:ln w="19050" algn="ctr">
              <a:solidFill>
                <a:schemeClr val="tx1"/>
              </a:solidFill>
              <a:round/>
              <a:headEnd/>
              <a:tailEnd/>
            </a:ln>
          </p:spPr>
          <p:txBody>
            <a:bodyPr wrap="none" anchor="ctr"/>
            <a:lstStyle/>
            <a:p>
              <a:endParaRPr lang="zh-CN" altLang="zh-CN">
                <a:ea typeface="楷体_GB2312" pitchFamily="49" charset="-122"/>
              </a:endParaRPr>
            </a:p>
          </p:txBody>
        </p:sp>
        <p:sp>
          <p:nvSpPr>
            <p:cNvPr id="38931" name="Rectangle 285"/>
            <p:cNvSpPr>
              <a:spLocks noChangeArrowheads="1"/>
            </p:cNvSpPr>
            <p:nvPr/>
          </p:nvSpPr>
          <p:spPr bwMode="auto">
            <a:xfrm>
              <a:off x="-2071096" y="4573023"/>
              <a:ext cx="2303462" cy="1727200"/>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38932" name="Line 286"/>
            <p:cNvSpPr>
              <a:spLocks noChangeShapeType="1"/>
            </p:cNvSpPr>
            <p:nvPr/>
          </p:nvSpPr>
          <p:spPr bwMode="auto">
            <a:xfrm>
              <a:off x="-562109" y="4573023"/>
              <a:ext cx="0" cy="172720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8933" name="Rectangle 19"/>
            <p:cNvSpPr>
              <a:spLocks noChangeArrowheads="1"/>
            </p:cNvSpPr>
            <p:nvPr/>
          </p:nvSpPr>
          <p:spPr bwMode="auto">
            <a:xfrm>
              <a:off x="-1507041" y="6224743"/>
              <a:ext cx="431800" cy="144462"/>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8934" name="Rectangle 21"/>
            <p:cNvSpPr>
              <a:spLocks noChangeArrowheads="1"/>
            </p:cNvSpPr>
            <p:nvPr/>
          </p:nvSpPr>
          <p:spPr bwMode="auto">
            <a:xfrm rot="5400000">
              <a:off x="-773224" y="5340546"/>
              <a:ext cx="431800" cy="144463"/>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38935" name="Freeform 60"/>
            <p:cNvSpPr>
              <a:spLocks/>
            </p:cNvSpPr>
            <p:nvPr/>
          </p:nvSpPr>
          <p:spPr bwMode="auto">
            <a:xfrm rot="5400000">
              <a:off x="-1347067" y="4256740"/>
              <a:ext cx="144463" cy="504825"/>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a:ea typeface="楷体_GB2312" pitchFamily="49" charset="-122"/>
              </a:endParaRPr>
            </a:p>
          </p:txBody>
        </p:sp>
        <p:grpSp>
          <p:nvGrpSpPr>
            <p:cNvPr id="38936" name="Group 61"/>
            <p:cNvGrpSpPr>
              <a:grpSpLocks/>
            </p:cNvGrpSpPr>
            <p:nvPr/>
          </p:nvGrpSpPr>
          <p:grpSpPr bwMode="auto">
            <a:xfrm>
              <a:off x="92444" y="5161952"/>
              <a:ext cx="288925" cy="503238"/>
              <a:chOff x="4059" y="1873"/>
              <a:chExt cx="182" cy="317"/>
            </a:xfrm>
          </p:grpSpPr>
          <p:sp useBgFill="1">
            <p:nvSpPr>
              <p:cNvPr id="38944" name="Rectangle 62"/>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38945" name="Line 63"/>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Rectangle 64"/>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8947" name="Rectangle 65"/>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8948" name="Line 66"/>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37" name="Text Box 2"/>
            <p:cNvSpPr txBox="1">
              <a:spLocks noChangeArrowheads="1"/>
            </p:cNvSpPr>
            <p:nvPr/>
          </p:nvSpPr>
          <p:spPr bwMode="auto">
            <a:xfrm>
              <a:off x="-2458315" y="4916420"/>
              <a:ext cx="355556" cy="45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a:solidFill>
                    <a:srgbClr val="000000"/>
                  </a:solidFill>
                  <a:ea typeface="楷体_GB2312" pitchFamily="49" charset="-122"/>
                  <a:sym typeface="Symbol" pitchFamily="18" charset="2"/>
                </a:rPr>
                <a:t>+</a:t>
              </a:r>
            </a:p>
          </p:txBody>
        </p:sp>
        <p:sp>
          <p:nvSpPr>
            <p:cNvPr id="38938" name="Text Box 3"/>
            <p:cNvSpPr txBox="1">
              <a:spLocks noChangeArrowheads="1"/>
            </p:cNvSpPr>
            <p:nvPr/>
          </p:nvSpPr>
          <p:spPr bwMode="auto">
            <a:xfrm>
              <a:off x="-2437677" y="531600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a:solidFill>
                    <a:srgbClr val="000000"/>
                  </a:solidFill>
                  <a:ea typeface="楷体_GB2312" pitchFamily="49" charset="-122"/>
                  <a:sym typeface="Symbol" pitchFamily="18" charset="2"/>
                </a:rPr>
                <a:t>_</a:t>
              </a:r>
            </a:p>
          </p:txBody>
        </p:sp>
        <p:sp>
          <p:nvSpPr>
            <p:cNvPr id="38939" name="Text Box 6"/>
            <p:cNvSpPr txBox="1">
              <a:spLocks noChangeArrowheads="1"/>
            </p:cNvSpPr>
            <p:nvPr/>
          </p:nvSpPr>
          <p:spPr bwMode="auto">
            <a:xfrm>
              <a:off x="-1461104" y="587192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ea typeface="楷体_GB2312" pitchFamily="49" charset="-122"/>
                </a:rPr>
                <a:t>R</a:t>
              </a:r>
              <a:r>
                <a:rPr lang="en-US" altLang="zh-CN" sz="1800" b="1" baseline="-25000">
                  <a:ea typeface="楷体_GB2312" pitchFamily="49" charset="-122"/>
                </a:rPr>
                <a:t>1</a:t>
              </a:r>
              <a:endParaRPr lang="en-US" altLang="zh-CN" sz="1800" b="1" i="1">
                <a:ea typeface="楷体_GB2312" pitchFamily="49" charset="-122"/>
              </a:endParaRPr>
            </a:p>
          </p:txBody>
        </p:sp>
        <p:sp>
          <p:nvSpPr>
            <p:cNvPr id="38940" name="Text Box 10"/>
            <p:cNvSpPr txBox="1">
              <a:spLocks noChangeArrowheads="1"/>
            </p:cNvSpPr>
            <p:nvPr/>
          </p:nvSpPr>
          <p:spPr bwMode="auto">
            <a:xfrm>
              <a:off x="-1040362" y="523648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ea typeface="楷体_GB2312" pitchFamily="49" charset="-122"/>
                </a:rPr>
                <a:t>R</a:t>
              </a:r>
              <a:r>
                <a:rPr lang="en-US" altLang="zh-CN" sz="1800" b="1" baseline="-25000">
                  <a:ea typeface="楷体_GB2312" pitchFamily="49" charset="-122"/>
                </a:rPr>
                <a:t>2</a:t>
              </a:r>
              <a:endParaRPr lang="en-US" altLang="zh-CN" sz="1800" b="1" i="1">
                <a:ea typeface="楷体_GB2312" pitchFamily="49" charset="-122"/>
              </a:endParaRPr>
            </a:p>
          </p:txBody>
        </p:sp>
        <p:sp>
          <p:nvSpPr>
            <p:cNvPr id="38941" name="Text Box 97"/>
            <p:cNvSpPr txBox="1">
              <a:spLocks noChangeArrowheads="1"/>
            </p:cNvSpPr>
            <p:nvPr/>
          </p:nvSpPr>
          <p:spPr bwMode="auto">
            <a:xfrm>
              <a:off x="-1892772" y="5243512"/>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ea typeface="楷体_GB2312" pitchFamily="49" charset="-122"/>
                </a:rPr>
                <a:t>U</a:t>
              </a:r>
              <a:r>
                <a:rPr lang="en-US" altLang="zh-CN" sz="1800" b="1" baseline="-25000">
                  <a:ea typeface="楷体_GB2312" pitchFamily="49" charset="-122"/>
                </a:rPr>
                <a:t>S</a:t>
              </a:r>
              <a:endParaRPr lang="en-US" altLang="zh-CN" sz="1800" b="1">
                <a:ea typeface="楷体_GB2312" pitchFamily="49" charset="-122"/>
              </a:endParaRPr>
            </a:p>
          </p:txBody>
        </p:sp>
        <p:sp>
          <p:nvSpPr>
            <p:cNvPr id="38942" name="Text Box 155"/>
            <p:cNvSpPr txBox="1">
              <a:spLocks noChangeArrowheads="1"/>
            </p:cNvSpPr>
            <p:nvPr/>
          </p:nvSpPr>
          <p:spPr bwMode="auto">
            <a:xfrm>
              <a:off x="-1445639" y="4587204"/>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ea typeface="楷体_GB2312" pitchFamily="49" charset="-122"/>
                </a:rPr>
                <a:t>L</a:t>
              </a:r>
            </a:p>
          </p:txBody>
        </p:sp>
        <p:sp>
          <p:nvSpPr>
            <p:cNvPr id="38943" name="Text Box 156"/>
            <p:cNvSpPr txBox="1">
              <a:spLocks noChangeArrowheads="1"/>
            </p:cNvSpPr>
            <p:nvPr/>
          </p:nvSpPr>
          <p:spPr bwMode="auto">
            <a:xfrm>
              <a:off x="-277892" y="5259012"/>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ea typeface="楷体_GB2312" pitchFamily="49" charset="-122"/>
                </a:rPr>
                <a:t>C</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wipe(left)">
                                      <p:cBhvr>
                                        <p:cTn id="7" dur="500"/>
                                        <p:tgtEl>
                                          <p:spTgt spid="58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480">
                                            <p:txEl>
                                              <p:pRg st="0" end="0"/>
                                            </p:txEl>
                                          </p:spTgt>
                                        </p:tgtEl>
                                        <p:attrNameLst>
                                          <p:attrName>style.visibility</p:attrName>
                                        </p:attrNameLst>
                                      </p:cBhvr>
                                      <p:to>
                                        <p:strVal val="visible"/>
                                      </p:to>
                                    </p:set>
                                    <p:animEffect transition="in" filter="wipe(left)">
                                      <p:cBhvr>
                                        <p:cTn id="12" dur="500"/>
                                        <p:tgtEl>
                                          <p:spTgt spid="5848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1">
                                            <p:txEl>
                                              <p:pRg st="0" end="0"/>
                                            </p:txEl>
                                          </p:spTgt>
                                        </p:tgtEl>
                                        <p:attrNameLst>
                                          <p:attrName>style.visibility</p:attrName>
                                        </p:attrNameLst>
                                      </p:cBhvr>
                                      <p:to>
                                        <p:strVal val="visible"/>
                                      </p:to>
                                    </p:set>
                                    <p:animEffect transition="in" filter="wipe(left)">
                                      <p:cBhvr>
                                        <p:cTn id="17" dur="500"/>
                                        <p:tgtEl>
                                          <p:spTgt spid="5837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421">
                                            <p:txEl>
                                              <p:pRg st="0" end="0"/>
                                            </p:txEl>
                                          </p:spTgt>
                                        </p:tgtEl>
                                        <p:attrNameLst>
                                          <p:attrName>style.visibility</p:attrName>
                                        </p:attrNameLst>
                                      </p:cBhvr>
                                      <p:to>
                                        <p:strVal val="visible"/>
                                      </p:to>
                                    </p:set>
                                    <p:animEffect transition="in" filter="wipe(left)">
                                      <p:cBhvr>
                                        <p:cTn id="22" dur="500"/>
                                        <p:tgtEl>
                                          <p:spTgt spid="5842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8422">
                                            <p:txEl>
                                              <p:pRg st="0" end="0"/>
                                            </p:txEl>
                                          </p:spTgt>
                                        </p:tgtEl>
                                        <p:attrNameLst>
                                          <p:attrName>style.visibility</p:attrName>
                                        </p:attrNameLst>
                                      </p:cBhvr>
                                      <p:to>
                                        <p:strVal val="visible"/>
                                      </p:to>
                                    </p:set>
                                    <p:animEffect transition="in" filter="wipe(left)">
                                      <p:cBhvr>
                                        <p:cTn id="47" dur="500"/>
                                        <p:tgtEl>
                                          <p:spTgt spid="5842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58478"/>
                                        </p:tgtEl>
                                        <p:attrNameLst>
                                          <p:attrName>style.visibility</p:attrName>
                                        </p:attrNameLst>
                                      </p:cBhvr>
                                      <p:to>
                                        <p:strVal val="visible"/>
                                      </p:to>
                                    </p:set>
                                    <p:animEffect transition="in" filter="box(out)">
                                      <p:cBhvr>
                                        <p:cTn id="67" dur="500"/>
                                        <p:tgtEl>
                                          <p:spTgt spid="5847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500"/>
                                        <p:tgtEl>
                                          <p:spTgt spid="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58479"/>
                                        </p:tgtEl>
                                        <p:attrNameLst>
                                          <p:attrName>style.visibility</p:attrName>
                                        </p:attrNameLst>
                                      </p:cBhvr>
                                      <p:to>
                                        <p:strVal val="visible"/>
                                      </p:to>
                                    </p:set>
                                    <p:animEffect transition="in" filter="box(out)">
                                      <p:cBhvr>
                                        <p:cTn id="82" dur="500"/>
                                        <p:tgtEl>
                                          <p:spTgt spid="58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autoUpdateAnimBg="0"/>
      <p:bldP spid="58371" grpId="0" build="p" autoUpdateAnimBg="0"/>
      <p:bldP spid="58421" grpId="0" build="p" autoUpdateAnimBg="0"/>
      <p:bldP spid="58422" grpId="0" build="p" autoUpdateAnimBg="0"/>
      <p:bldP spid="58478" grpId="0" autoUpdateAnimBg="0"/>
      <p:bldP spid="58479" grpId="0" autoUpdateAnimBg="0"/>
      <p:bldP spid="58480"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0" name="Text Box 108"/>
          <p:cNvSpPr txBox="1">
            <a:spLocks noChangeArrowheads="1"/>
          </p:cNvSpPr>
          <p:nvPr/>
        </p:nvSpPr>
        <p:spPr bwMode="auto">
          <a:xfrm>
            <a:off x="4724400" y="330835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节点</a:t>
            </a:r>
            <a:r>
              <a:rPr lang="en-US" altLang="zh-CN" b="1">
                <a:ea typeface="楷体_GB2312" pitchFamily="49" charset="-122"/>
              </a:rPr>
              <a:t>a</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=0</a:t>
            </a:r>
          </a:p>
        </p:txBody>
      </p:sp>
      <p:sp>
        <p:nvSpPr>
          <p:cNvPr id="3181" name="Text Box 109"/>
          <p:cNvSpPr txBox="1">
            <a:spLocks noChangeArrowheads="1"/>
          </p:cNvSpPr>
          <p:nvPr/>
        </p:nvSpPr>
        <p:spPr bwMode="auto">
          <a:xfrm>
            <a:off x="4743450" y="2736850"/>
            <a:ext cx="344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(1) </a:t>
            </a:r>
            <a:r>
              <a:rPr lang="en-US" altLang="zh-CN" b="1" i="1">
                <a:ea typeface="楷体_GB2312" pitchFamily="49" charset="-122"/>
              </a:rPr>
              <a:t>n</a:t>
            </a:r>
            <a:r>
              <a:rPr lang="en-US" altLang="zh-CN" b="1">
                <a:ea typeface="楷体_GB2312" pitchFamily="49" charset="-122"/>
              </a:rPr>
              <a:t>–1=1</a:t>
            </a:r>
            <a:r>
              <a:rPr lang="zh-CN" altLang="en-US" b="1">
                <a:ea typeface="楷体_GB2312" pitchFamily="49" charset="-122"/>
              </a:rPr>
              <a:t>个</a:t>
            </a:r>
            <a:r>
              <a:rPr lang="en-US" altLang="zh-CN" b="1">
                <a:ea typeface="楷体_GB2312" pitchFamily="49" charset="-122"/>
              </a:rPr>
              <a:t>KCL</a:t>
            </a:r>
            <a:r>
              <a:rPr lang="zh-CN" altLang="en-US" b="1">
                <a:ea typeface="楷体_GB2312" pitchFamily="49" charset="-122"/>
              </a:rPr>
              <a:t>方程：</a:t>
            </a:r>
          </a:p>
        </p:txBody>
      </p:sp>
      <p:sp>
        <p:nvSpPr>
          <p:cNvPr id="3215" name="Text Box 143"/>
          <p:cNvSpPr txBox="1">
            <a:spLocks noChangeArrowheads="1"/>
          </p:cNvSpPr>
          <p:nvPr/>
        </p:nvSpPr>
        <p:spPr bwMode="auto">
          <a:xfrm>
            <a:off x="511175" y="941388"/>
            <a:ext cx="810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例：</a:t>
            </a:r>
            <a:r>
              <a:rPr lang="en-US" altLang="zh-CN" b="1" i="1">
                <a:ea typeface="楷体_GB2312" pitchFamily="49" charset="-122"/>
              </a:rPr>
              <a:t>U</a:t>
            </a:r>
            <a:r>
              <a:rPr lang="en-US" altLang="zh-CN" b="1" baseline="-25000">
                <a:ea typeface="楷体_GB2312" pitchFamily="49" charset="-122"/>
              </a:rPr>
              <a:t>S1</a:t>
            </a:r>
            <a:r>
              <a:rPr lang="en-US" altLang="zh-CN" b="1">
                <a:ea typeface="楷体_GB2312" pitchFamily="49" charset="-122"/>
              </a:rPr>
              <a:t>=130V, </a:t>
            </a:r>
            <a:r>
              <a:rPr lang="en-US" altLang="zh-CN" b="1" i="1">
                <a:ea typeface="楷体_GB2312" pitchFamily="49" charset="-122"/>
              </a:rPr>
              <a:t>U</a:t>
            </a:r>
            <a:r>
              <a:rPr lang="en-US" altLang="zh-CN" b="1" baseline="-25000">
                <a:ea typeface="楷体_GB2312" pitchFamily="49" charset="-122"/>
              </a:rPr>
              <a:t>S2</a:t>
            </a:r>
            <a:r>
              <a:rPr lang="en-US" altLang="zh-CN" b="1">
                <a:ea typeface="楷体_GB2312" pitchFamily="49" charset="-122"/>
              </a:rPr>
              <a:t>=117V, </a:t>
            </a:r>
            <a:r>
              <a:rPr lang="en-US" altLang="zh-CN" b="1" i="1">
                <a:ea typeface="楷体_GB2312" pitchFamily="49" charset="-122"/>
              </a:rPr>
              <a:t>R</a:t>
            </a:r>
            <a:r>
              <a:rPr lang="en-US" altLang="zh-CN" b="1" baseline="-25000">
                <a:ea typeface="楷体_GB2312" pitchFamily="49" charset="-122"/>
              </a:rPr>
              <a:t>1</a:t>
            </a:r>
            <a:r>
              <a:rPr lang="en-US" altLang="zh-CN" b="1">
                <a:ea typeface="楷体_GB2312" pitchFamily="49" charset="-122"/>
              </a:rPr>
              <a:t>=1</a:t>
            </a:r>
            <a:r>
              <a:rPr lang="en-US" altLang="zh-CN" b="1">
                <a:ea typeface="楷体_GB2312" pitchFamily="49" charset="-122"/>
                <a:sym typeface="Symbol" pitchFamily="18" charset="2"/>
              </a:rPr>
              <a:t></a:t>
            </a:r>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2</a:t>
            </a:r>
            <a:r>
              <a:rPr lang="en-US" altLang="zh-CN" b="1">
                <a:ea typeface="楷体_GB2312" pitchFamily="49" charset="-122"/>
              </a:rPr>
              <a:t>=0.6</a:t>
            </a:r>
            <a:r>
              <a:rPr lang="en-US" altLang="zh-CN" b="1">
                <a:ea typeface="楷体_GB2312" pitchFamily="49" charset="-122"/>
                <a:sym typeface="Symbol" pitchFamily="18" charset="2"/>
              </a:rPr>
              <a:t>, </a:t>
            </a:r>
            <a:r>
              <a:rPr lang="en-US" altLang="zh-CN" b="1" i="1">
                <a:ea typeface="楷体_GB2312" pitchFamily="49" charset="-122"/>
              </a:rPr>
              <a:t>R</a:t>
            </a:r>
            <a:r>
              <a:rPr lang="en-US" altLang="zh-CN" b="1" baseline="-25000">
                <a:ea typeface="楷体_GB2312" pitchFamily="49" charset="-122"/>
              </a:rPr>
              <a:t>3</a:t>
            </a:r>
            <a:r>
              <a:rPr lang="en-US" altLang="zh-CN" b="1">
                <a:ea typeface="楷体_GB2312" pitchFamily="49" charset="-122"/>
              </a:rPr>
              <a:t>=24</a:t>
            </a:r>
            <a:r>
              <a:rPr lang="en-US" altLang="zh-CN" b="1">
                <a:ea typeface="楷体_GB2312" pitchFamily="49" charset="-122"/>
                <a:sym typeface="Symbol" pitchFamily="18" charset="2"/>
              </a:rPr>
              <a:t></a:t>
            </a:r>
            <a:r>
              <a:rPr lang="zh-CN" altLang="en-US" b="1">
                <a:ea typeface="楷体_GB2312" pitchFamily="49" charset="-122"/>
                <a:sym typeface="Symbol" pitchFamily="18" charset="2"/>
              </a:rPr>
              <a:t>。</a:t>
            </a:r>
            <a:endParaRPr lang="en-US" altLang="zh-CN" b="1">
              <a:ea typeface="楷体_GB2312" pitchFamily="49" charset="-122"/>
              <a:sym typeface="Symbol" pitchFamily="18" charset="2"/>
            </a:endParaRPr>
          </a:p>
        </p:txBody>
      </p:sp>
      <p:sp>
        <p:nvSpPr>
          <p:cNvPr id="3216" name="Text Box 144"/>
          <p:cNvSpPr txBox="1">
            <a:spLocks noChangeArrowheads="1"/>
          </p:cNvSpPr>
          <p:nvPr/>
        </p:nvSpPr>
        <p:spPr bwMode="auto">
          <a:xfrm>
            <a:off x="4152900" y="1649413"/>
            <a:ext cx="449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求各支路电流及电压源各自发出的功率。</a:t>
            </a:r>
          </a:p>
        </p:txBody>
      </p:sp>
      <p:sp>
        <p:nvSpPr>
          <p:cNvPr id="3217" name="Text Box 145"/>
          <p:cNvSpPr txBox="1">
            <a:spLocks noChangeArrowheads="1"/>
          </p:cNvSpPr>
          <p:nvPr/>
        </p:nvSpPr>
        <p:spPr bwMode="auto">
          <a:xfrm>
            <a:off x="4154488" y="2763838"/>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解：</a:t>
            </a:r>
          </a:p>
        </p:txBody>
      </p:sp>
      <p:sp>
        <p:nvSpPr>
          <p:cNvPr id="3218" name="Text Box 146"/>
          <p:cNvSpPr txBox="1">
            <a:spLocks noChangeArrowheads="1"/>
          </p:cNvSpPr>
          <p:nvPr/>
        </p:nvSpPr>
        <p:spPr bwMode="auto">
          <a:xfrm>
            <a:off x="1028700" y="4070350"/>
            <a:ext cx="401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(2) </a:t>
            </a:r>
            <a:r>
              <a:rPr lang="en-US" altLang="zh-CN" b="1" i="1">
                <a:ea typeface="楷体_GB2312" pitchFamily="49" charset="-122"/>
              </a:rPr>
              <a:t>b</a:t>
            </a:r>
            <a:r>
              <a:rPr lang="en-US" altLang="zh-CN" b="1">
                <a:ea typeface="楷体_GB2312" pitchFamily="49" charset="-122"/>
              </a:rPr>
              <a:t>–( </a:t>
            </a:r>
            <a:r>
              <a:rPr lang="en-US" altLang="zh-CN" b="1" i="1">
                <a:ea typeface="楷体_GB2312" pitchFamily="49" charset="-122"/>
              </a:rPr>
              <a:t>n</a:t>
            </a:r>
            <a:r>
              <a:rPr lang="en-US" altLang="zh-CN" b="1">
                <a:ea typeface="楷体_GB2312" pitchFamily="49" charset="-122"/>
              </a:rPr>
              <a:t>–1)=2</a:t>
            </a:r>
            <a:r>
              <a:rPr lang="zh-CN" altLang="en-US" b="1">
                <a:ea typeface="楷体_GB2312" pitchFamily="49" charset="-122"/>
              </a:rPr>
              <a:t>个</a:t>
            </a:r>
            <a:r>
              <a:rPr lang="en-US" altLang="zh-CN" b="1">
                <a:ea typeface="楷体_GB2312" pitchFamily="49" charset="-122"/>
              </a:rPr>
              <a:t>KVL</a:t>
            </a:r>
            <a:r>
              <a:rPr lang="zh-CN" altLang="en-US" b="1">
                <a:ea typeface="楷体_GB2312" pitchFamily="49" charset="-122"/>
              </a:rPr>
              <a:t>方程：</a:t>
            </a:r>
          </a:p>
        </p:txBody>
      </p:sp>
      <p:sp>
        <p:nvSpPr>
          <p:cNvPr id="3219" name="Text Box 147"/>
          <p:cNvSpPr txBox="1">
            <a:spLocks noChangeArrowheads="1"/>
          </p:cNvSpPr>
          <p:nvPr/>
        </p:nvSpPr>
        <p:spPr bwMode="auto">
          <a:xfrm>
            <a:off x="1123950" y="525145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R</a:t>
            </a:r>
            <a:r>
              <a:rPr lang="en-US" altLang="zh-CN" b="1" baseline="-25000">
                <a:ea typeface="楷体_GB2312" pitchFamily="49" charset="-122"/>
              </a:rPr>
              <a:t>2</a:t>
            </a:r>
            <a:r>
              <a:rPr lang="en-US" altLang="zh-CN" b="1" i="1">
                <a:ea typeface="楷体_GB2312" pitchFamily="49" charset="-122"/>
              </a:rPr>
              <a:t>I</a:t>
            </a:r>
            <a:r>
              <a:rPr lang="en-US" altLang="zh-CN" b="1" baseline="-25000">
                <a:ea typeface="楷体_GB2312" pitchFamily="49" charset="-122"/>
              </a:rPr>
              <a:t>2</a:t>
            </a:r>
            <a:r>
              <a:rPr lang="en-US" altLang="zh-CN" b="1" i="1">
                <a:ea typeface="楷体_GB2312" pitchFamily="49" charset="-122"/>
              </a:rPr>
              <a:t>+R</a:t>
            </a:r>
            <a:r>
              <a:rPr lang="en-US" altLang="zh-CN" b="1" baseline="-25000">
                <a:ea typeface="楷体_GB2312" pitchFamily="49" charset="-122"/>
              </a:rPr>
              <a:t>3</a:t>
            </a: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a:t>
            </a:r>
            <a:r>
              <a:rPr lang="en-US" altLang="zh-CN" b="1" i="1">
                <a:ea typeface="楷体_GB2312" pitchFamily="49" charset="-122"/>
              </a:rPr>
              <a:t> U</a:t>
            </a:r>
            <a:r>
              <a:rPr lang="en-US" altLang="zh-CN" b="1" baseline="-25000">
                <a:ea typeface="楷体_GB2312" pitchFamily="49" charset="-122"/>
              </a:rPr>
              <a:t>S2</a:t>
            </a:r>
          </a:p>
        </p:txBody>
      </p:sp>
      <p:sp>
        <p:nvSpPr>
          <p:cNvPr id="3220" name="Text Box 148"/>
          <p:cNvSpPr txBox="1">
            <a:spLocks noChangeArrowheads="1"/>
          </p:cNvSpPr>
          <p:nvPr/>
        </p:nvSpPr>
        <p:spPr bwMode="auto">
          <a:xfrm>
            <a:off x="5105400" y="40322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sym typeface="Symbol" pitchFamily="18" charset="2"/>
              </a:rPr>
              <a:t></a:t>
            </a:r>
            <a:r>
              <a:rPr lang="en-US" altLang="zh-CN" b="1" i="1">
                <a:ea typeface="楷体_GB2312" pitchFamily="49" charset="-122"/>
                <a:sym typeface="Symbol" pitchFamily="18" charset="2"/>
              </a:rPr>
              <a:t>U</a:t>
            </a:r>
            <a:r>
              <a:rPr lang="en-US" altLang="zh-CN" b="1">
                <a:ea typeface="楷体_GB2312" pitchFamily="49" charset="-122"/>
                <a:sym typeface="Symbol" pitchFamily="18" charset="2"/>
              </a:rPr>
              <a:t>=</a:t>
            </a:r>
            <a:r>
              <a:rPr lang="en-US" altLang="zh-CN" b="1" i="1">
                <a:ea typeface="楷体_GB2312" pitchFamily="49" charset="-122"/>
                <a:sym typeface="Symbol" pitchFamily="18" charset="2"/>
              </a:rPr>
              <a:t>U</a:t>
            </a:r>
            <a:r>
              <a:rPr lang="en-US" altLang="zh-CN" b="1" baseline="-25000">
                <a:ea typeface="楷体_GB2312" pitchFamily="49" charset="-122"/>
                <a:sym typeface="Symbol" pitchFamily="18" charset="2"/>
              </a:rPr>
              <a:t>S</a:t>
            </a:r>
            <a:endParaRPr lang="en-US" altLang="zh-CN" b="1">
              <a:ea typeface="楷体_GB2312" pitchFamily="49" charset="-122"/>
            </a:endParaRPr>
          </a:p>
        </p:txBody>
      </p:sp>
      <p:sp>
        <p:nvSpPr>
          <p:cNvPr id="3221" name="Text Box 149"/>
          <p:cNvSpPr txBox="1">
            <a:spLocks noChangeArrowheads="1"/>
          </p:cNvSpPr>
          <p:nvPr/>
        </p:nvSpPr>
        <p:spPr bwMode="auto">
          <a:xfrm>
            <a:off x="1123950" y="48133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R</a:t>
            </a:r>
            <a:r>
              <a:rPr lang="en-US" altLang="zh-CN" b="1" baseline="-25000">
                <a:ea typeface="楷体_GB2312" pitchFamily="49" charset="-122"/>
              </a:rPr>
              <a:t>1</a:t>
            </a:r>
            <a:r>
              <a:rPr lang="en-US" altLang="zh-CN" b="1" i="1">
                <a:ea typeface="楷体_GB2312" pitchFamily="49" charset="-122"/>
              </a:rPr>
              <a:t>I</a:t>
            </a:r>
            <a:r>
              <a:rPr lang="en-US" altLang="zh-CN" b="1" baseline="-25000">
                <a:ea typeface="楷体_GB2312" pitchFamily="49" charset="-122"/>
              </a:rPr>
              <a:t>1</a:t>
            </a:r>
            <a:r>
              <a:rPr lang="en-US" altLang="zh-CN" b="1" i="1">
                <a:ea typeface="楷体_GB2312" pitchFamily="49" charset="-122"/>
              </a:rPr>
              <a:t>–R</a:t>
            </a:r>
            <a:r>
              <a:rPr lang="en-US" altLang="zh-CN" b="1" baseline="-25000">
                <a:ea typeface="楷体_GB2312" pitchFamily="49" charset="-122"/>
              </a:rPr>
              <a:t>2</a:t>
            </a: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S1</a:t>
            </a:r>
            <a:r>
              <a:rPr lang="en-US" altLang="zh-CN" b="1" i="1">
                <a:ea typeface="楷体_GB2312" pitchFamily="49" charset="-122"/>
              </a:rPr>
              <a:t>–U</a:t>
            </a:r>
            <a:r>
              <a:rPr lang="en-US" altLang="zh-CN" b="1" baseline="-25000">
                <a:ea typeface="楷体_GB2312" pitchFamily="49" charset="-122"/>
              </a:rPr>
              <a:t>S2</a:t>
            </a:r>
          </a:p>
        </p:txBody>
      </p:sp>
      <p:sp>
        <p:nvSpPr>
          <p:cNvPr id="3222" name="AutoShape 150"/>
          <p:cNvSpPr>
            <a:spLocks/>
          </p:cNvSpPr>
          <p:nvPr/>
        </p:nvSpPr>
        <p:spPr bwMode="auto">
          <a:xfrm>
            <a:off x="3619500" y="4946650"/>
            <a:ext cx="152400" cy="685800"/>
          </a:xfrm>
          <a:prstGeom prst="rightBrace">
            <a:avLst>
              <a:gd name="adj1" fmla="val 3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3223" name="AutoShape 151"/>
          <p:cNvSpPr>
            <a:spLocks noChangeArrowheads="1"/>
          </p:cNvSpPr>
          <p:nvPr/>
        </p:nvSpPr>
        <p:spPr bwMode="auto">
          <a:xfrm>
            <a:off x="3829050" y="5156200"/>
            <a:ext cx="590550" cy="266700"/>
          </a:xfrm>
          <a:prstGeom prst="rightArrow">
            <a:avLst>
              <a:gd name="adj1" fmla="val 50000"/>
              <a:gd name="adj2" fmla="val 55357"/>
            </a:avLst>
          </a:prstGeom>
          <a:solidFill>
            <a:srgbClr val="00FFFF"/>
          </a:solidFill>
          <a:ln w="9525">
            <a:solidFill>
              <a:srgbClr val="000000"/>
            </a:solidFill>
            <a:miter lim="800000"/>
            <a:headEnd/>
            <a:tailEnd/>
          </a:ln>
        </p:spPr>
        <p:txBody>
          <a:bodyPr wrap="none" anchor="ctr"/>
          <a:lstStyle/>
          <a:p>
            <a:endParaRPr lang="zh-CN" altLang="en-US">
              <a:ea typeface="楷体_GB2312" pitchFamily="49" charset="-122"/>
            </a:endParaRPr>
          </a:p>
        </p:txBody>
      </p:sp>
      <p:sp>
        <p:nvSpPr>
          <p:cNvPr id="3224" name="Text Box 152"/>
          <p:cNvSpPr txBox="1">
            <a:spLocks noChangeArrowheads="1"/>
          </p:cNvSpPr>
          <p:nvPr/>
        </p:nvSpPr>
        <p:spPr bwMode="auto">
          <a:xfrm>
            <a:off x="4457700" y="52705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0.6</a:t>
            </a:r>
            <a:r>
              <a:rPr lang="en-US" altLang="zh-CN" b="1" i="1">
                <a:ea typeface="楷体_GB2312" pitchFamily="49" charset="-122"/>
              </a:rPr>
              <a:t>I</a:t>
            </a:r>
            <a:r>
              <a:rPr lang="en-US" altLang="zh-CN" b="1" baseline="-25000">
                <a:ea typeface="楷体_GB2312" pitchFamily="49" charset="-122"/>
              </a:rPr>
              <a:t>2</a:t>
            </a:r>
            <a:r>
              <a:rPr lang="en-US" altLang="zh-CN" b="1" i="1">
                <a:ea typeface="楷体_GB2312" pitchFamily="49" charset="-122"/>
              </a:rPr>
              <a:t>+</a:t>
            </a:r>
            <a:r>
              <a:rPr lang="en-US" altLang="zh-CN" b="1">
                <a:ea typeface="楷体_GB2312" pitchFamily="49" charset="-122"/>
              </a:rPr>
              <a:t>24</a:t>
            </a: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a:t>
            </a:r>
            <a:r>
              <a:rPr lang="en-US" altLang="zh-CN" b="1" i="1">
                <a:ea typeface="楷体_GB2312" pitchFamily="49" charset="-122"/>
              </a:rPr>
              <a:t> </a:t>
            </a:r>
            <a:r>
              <a:rPr lang="en-US" altLang="zh-CN" b="1">
                <a:ea typeface="楷体_GB2312" pitchFamily="49" charset="-122"/>
              </a:rPr>
              <a:t>117</a:t>
            </a:r>
            <a:endParaRPr lang="en-US" altLang="zh-CN" b="1" baseline="-25000">
              <a:ea typeface="楷体_GB2312" pitchFamily="49" charset="-122"/>
            </a:endParaRPr>
          </a:p>
        </p:txBody>
      </p:sp>
      <p:sp>
        <p:nvSpPr>
          <p:cNvPr id="3225" name="Text Box 153"/>
          <p:cNvSpPr txBox="1">
            <a:spLocks noChangeArrowheads="1"/>
          </p:cNvSpPr>
          <p:nvPr/>
        </p:nvSpPr>
        <p:spPr bwMode="auto">
          <a:xfrm>
            <a:off x="4457700" y="4832350"/>
            <a:ext cx="310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I</a:t>
            </a:r>
            <a:r>
              <a:rPr lang="en-US" altLang="zh-CN" b="1" baseline="-25000">
                <a:ea typeface="楷体_GB2312" pitchFamily="49" charset="-122"/>
              </a:rPr>
              <a:t>1</a:t>
            </a:r>
            <a:r>
              <a:rPr lang="en-US" altLang="zh-CN" b="1" i="1">
                <a:ea typeface="楷体_GB2312" pitchFamily="49" charset="-122"/>
              </a:rPr>
              <a:t>–</a:t>
            </a:r>
            <a:r>
              <a:rPr lang="en-US" altLang="zh-CN" b="1">
                <a:ea typeface="楷体_GB2312" pitchFamily="49" charset="-122"/>
              </a:rPr>
              <a:t>0.6</a:t>
            </a: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=130–117=13</a:t>
            </a:r>
            <a:endParaRPr lang="en-US" altLang="zh-CN" b="1" baseline="-25000">
              <a:ea typeface="楷体_GB2312" pitchFamily="49" charset="-122"/>
            </a:endParaRPr>
          </a:p>
        </p:txBody>
      </p:sp>
      <p:sp>
        <p:nvSpPr>
          <p:cNvPr id="3226" name="AutoShape 154"/>
          <p:cNvSpPr>
            <a:spLocks/>
          </p:cNvSpPr>
          <p:nvPr/>
        </p:nvSpPr>
        <p:spPr bwMode="auto">
          <a:xfrm>
            <a:off x="7258050" y="4965700"/>
            <a:ext cx="152400" cy="685800"/>
          </a:xfrm>
          <a:prstGeom prst="rightBrace">
            <a:avLst>
              <a:gd name="adj1" fmla="val 3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nvGrpSpPr>
          <p:cNvPr id="2" name="Group 155"/>
          <p:cNvGrpSpPr>
            <a:grpSpLocks/>
          </p:cNvGrpSpPr>
          <p:nvPr/>
        </p:nvGrpSpPr>
        <p:grpSpPr bwMode="auto">
          <a:xfrm>
            <a:off x="1714500" y="2279650"/>
            <a:ext cx="457200" cy="1085850"/>
            <a:chOff x="2952" y="2232"/>
            <a:chExt cx="384" cy="996"/>
          </a:xfrm>
        </p:grpSpPr>
        <p:sp>
          <p:nvSpPr>
            <p:cNvPr id="26673" name="Oval 156"/>
            <p:cNvSpPr>
              <a:spLocks noChangeArrowheads="1"/>
            </p:cNvSpPr>
            <p:nvPr/>
          </p:nvSpPr>
          <p:spPr bwMode="auto">
            <a:xfrm>
              <a:off x="2952" y="2232"/>
              <a:ext cx="384" cy="99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6674" name="Text Box 157"/>
            <p:cNvSpPr txBox="1">
              <a:spLocks noChangeArrowheads="1"/>
            </p:cNvSpPr>
            <p:nvPr/>
          </p:nvSpPr>
          <p:spPr bwMode="auto">
            <a:xfrm>
              <a:off x="3025" y="2568"/>
              <a:ext cx="26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1</a:t>
              </a:r>
            </a:p>
          </p:txBody>
        </p:sp>
        <p:sp>
          <p:nvSpPr>
            <p:cNvPr id="26675" name="Line 158"/>
            <p:cNvSpPr>
              <a:spLocks noChangeShapeType="1"/>
            </p:cNvSpPr>
            <p:nvPr/>
          </p:nvSpPr>
          <p:spPr bwMode="auto">
            <a:xfrm flipH="1" flipV="1">
              <a:off x="2952" y="2700"/>
              <a:ext cx="0" cy="54"/>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59"/>
          <p:cNvGrpSpPr>
            <a:grpSpLocks/>
          </p:cNvGrpSpPr>
          <p:nvPr/>
        </p:nvGrpSpPr>
        <p:grpSpPr bwMode="auto">
          <a:xfrm>
            <a:off x="2838450" y="2279650"/>
            <a:ext cx="438150" cy="1104900"/>
            <a:chOff x="2952" y="2232"/>
            <a:chExt cx="384" cy="996"/>
          </a:xfrm>
        </p:grpSpPr>
        <p:sp>
          <p:nvSpPr>
            <p:cNvPr id="26670" name="Oval 160"/>
            <p:cNvSpPr>
              <a:spLocks noChangeArrowheads="1"/>
            </p:cNvSpPr>
            <p:nvPr/>
          </p:nvSpPr>
          <p:spPr bwMode="auto">
            <a:xfrm>
              <a:off x="2952" y="2232"/>
              <a:ext cx="384" cy="99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6671" name="Text Box 161"/>
            <p:cNvSpPr txBox="1">
              <a:spLocks noChangeArrowheads="1"/>
            </p:cNvSpPr>
            <p:nvPr/>
          </p:nvSpPr>
          <p:spPr bwMode="auto">
            <a:xfrm>
              <a:off x="3025" y="2568"/>
              <a:ext cx="26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2</a:t>
              </a:r>
            </a:p>
          </p:txBody>
        </p:sp>
        <p:sp>
          <p:nvSpPr>
            <p:cNvPr id="26672" name="Line 162"/>
            <p:cNvSpPr>
              <a:spLocks noChangeShapeType="1"/>
            </p:cNvSpPr>
            <p:nvPr/>
          </p:nvSpPr>
          <p:spPr bwMode="auto">
            <a:xfrm flipH="1" flipV="1">
              <a:off x="2952" y="2700"/>
              <a:ext cx="0" cy="54"/>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91"/>
          <p:cNvGrpSpPr>
            <a:grpSpLocks/>
          </p:cNvGrpSpPr>
          <p:nvPr/>
        </p:nvGrpSpPr>
        <p:grpSpPr bwMode="auto">
          <a:xfrm>
            <a:off x="719138" y="1457325"/>
            <a:ext cx="3290887" cy="2568575"/>
            <a:chOff x="453" y="514"/>
            <a:chExt cx="2073" cy="1618"/>
          </a:xfrm>
        </p:grpSpPr>
        <p:sp>
          <p:nvSpPr>
            <p:cNvPr id="26643" name="Oval 164"/>
            <p:cNvSpPr>
              <a:spLocks noChangeArrowheads="1"/>
            </p:cNvSpPr>
            <p:nvPr/>
          </p:nvSpPr>
          <p:spPr bwMode="auto">
            <a:xfrm>
              <a:off x="636" y="142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6644" name="Line 165"/>
            <p:cNvSpPr>
              <a:spLocks noChangeShapeType="1"/>
            </p:cNvSpPr>
            <p:nvPr/>
          </p:nvSpPr>
          <p:spPr bwMode="auto">
            <a:xfrm>
              <a:off x="780" y="818"/>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Oval 166"/>
            <p:cNvSpPr>
              <a:spLocks noChangeArrowheads="1"/>
            </p:cNvSpPr>
            <p:nvPr/>
          </p:nvSpPr>
          <p:spPr bwMode="auto">
            <a:xfrm>
              <a:off x="1328" y="142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6646" name="Text Box 167"/>
            <p:cNvSpPr txBox="1">
              <a:spLocks noChangeArrowheads="1"/>
            </p:cNvSpPr>
            <p:nvPr/>
          </p:nvSpPr>
          <p:spPr bwMode="auto">
            <a:xfrm>
              <a:off x="1509" y="123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6647" name="Text Box 168"/>
            <p:cNvSpPr txBox="1">
              <a:spLocks noChangeArrowheads="1"/>
            </p:cNvSpPr>
            <p:nvPr/>
          </p:nvSpPr>
          <p:spPr bwMode="auto">
            <a:xfrm>
              <a:off x="1510" y="150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6648" name="Line 169"/>
            <p:cNvSpPr>
              <a:spLocks noChangeShapeType="1"/>
            </p:cNvSpPr>
            <p:nvPr/>
          </p:nvSpPr>
          <p:spPr bwMode="auto">
            <a:xfrm flipV="1">
              <a:off x="774" y="1862"/>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170"/>
            <p:cNvSpPr>
              <a:spLocks noChangeShapeType="1"/>
            </p:cNvSpPr>
            <p:nvPr/>
          </p:nvSpPr>
          <p:spPr bwMode="auto">
            <a:xfrm>
              <a:off x="1466" y="814"/>
              <a:ext cx="0" cy="1043"/>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Rectangle 171"/>
            <p:cNvSpPr>
              <a:spLocks noChangeArrowheads="1"/>
            </p:cNvSpPr>
            <p:nvPr/>
          </p:nvSpPr>
          <p:spPr bwMode="auto">
            <a:xfrm rot="-5400000">
              <a:off x="1334" y="1061"/>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6651" name="Text Box 172"/>
            <p:cNvSpPr txBox="1">
              <a:spLocks noChangeArrowheads="1"/>
            </p:cNvSpPr>
            <p:nvPr/>
          </p:nvSpPr>
          <p:spPr bwMode="auto">
            <a:xfrm>
              <a:off x="817" y="123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6652" name="Text Box 173"/>
            <p:cNvSpPr txBox="1">
              <a:spLocks noChangeArrowheads="1"/>
            </p:cNvSpPr>
            <p:nvPr/>
          </p:nvSpPr>
          <p:spPr bwMode="auto">
            <a:xfrm>
              <a:off x="818" y="15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6653" name="Rectangle 174"/>
            <p:cNvSpPr>
              <a:spLocks noChangeArrowheads="1"/>
            </p:cNvSpPr>
            <p:nvPr/>
          </p:nvSpPr>
          <p:spPr bwMode="auto">
            <a:xfrm rot="-5400000">
              <a:off x="642" y="106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6654" name="Line 175"/>
            <p:cNvSpPr>
              <a:spLocks noChangeShapeType="1"/>
            </p:cNvSpPr>
            <p:nvPr/>
          </p:nvSpPr>
          <p:spPr bwMode="auto">
            <a:xfrm flipV="1">
              <a:off x="772" y="816"/>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Line 176"/>
            <p:cNvSpPr>
              <a:spLocks noChangeShapeType="1"/>
            </p:cNvSpPr>
            <p:nvPr/>
          </p:nvSpPr>
          <p:spPr bwMode="auto">
            <a:xfrm>
              <a:off x="2110" y="816"/>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Text Box 177"/>
            <p:cNvSpPr txBox="1">
              <a:spLocks noChangeArrowheads="1"/>
            </p:cNvSpPr>
            <p:nvPr/>
          </p:nvSpPr>
          <p:spPr bwMode="auto">
            <a:xfrm>
              <a:off x="797" y="9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6657" name="Text Box 178"/>
            <p:cNvSpPr txBox="1">
              <a:spLocks noChangeArrowheads="1"/>
            </p:cNvSpPr>
            <p:nvPr/>
          </p:nvSpPr>
          <p:spPr bwMode="auto">
            <a:xfrm>
              <a:off x="1496" y="9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6658" name="Text Box 179"/>
            <p:cNvSpPr txBox="1">
              <a:spLocks noChangeArrowheads="1"/>
            </p:cNvSpPr>
            <p:nvPr/>
          </p:nvSpPr>
          <p:spPr bwMode="auto">
            <a:xfrm>
              <a:off x="863" y="1443"/>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S1</a:t>
              </a:r>
              <a:endParaRPr lang="en-US" altLang="zh-CN" sz="1800" b="1">
                <a:solidFill>
                  <a:srgbClr val="000000"/>
                </a:solidFill>
                <a:ea typeface="楷体_GB2312" pitchFamily="49" charset="-122"/>
              </a:endParaRPr>
            </a:p>
          </p:txBody>
        </p:sp>
        <p:sp>
          <p:nvSpPr>
            <p:cNvPr id="26659" name="Text Box 180"/>
            <p:cNvSpPr txBox="1">
              <a:spLocks noChangeArrowheads="1"/>
            </p:cNvSpPr>
            <p:nvPr/>
          </p:nvSpPr>
          <p:spPr bwMode="auto">
            <a:xfrm>
              <a:off x="1566" y="1442"/>
              <a:ext cx="3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S2</a:t>
              </a:r>
              <a:endParaRPr lang="en-US" altLang="zh-CN" sz="1800" b="1">
                <a:solidFill>
                  <a:srgbClr val="000000"/>
                </a:solidFill>
                <a:ea typeface="楷体_GB2312" pitchFamily="49" charset="-122"/>
              </a:endParaRPr>
            </a:p>
          </p:txBody>
        </p:sp>
        <p:sp>
          <p:nvSpPr>
            <p:cNvPr id="26660" name="Rectangle 181"/>
            <p:cNvSpPr>
              <a:spLocks noChangeArrowheads="1"/>
            </p:cNvSpPr>
            <p:nvPr/>
          </p:nvSpPr>
          <p:spPr bwMode="auto">
            <a:xfrm rot="-5400000">
              <a:off x="1980" y="1287"/>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6661" name="Line 182"/>
            <p:cNvSpPr>
              <a:spLocks noChangeShapeType="1"/>
            </p:cNvSpPr>
            <p:nvPr/>
          </p:nvSpPr>
          <p:spPr bwMode="auto">
            <a:xfrm flipV="1">
              <a:off x="660" y="82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2" name="Line 183"/>
            <p:cNvSpPr>
              <a:spLocks noChangeShapeType="1"/>
            </p:cNvSpPr>
            <p:nvPr/>
          </p:nvSpPr>
          <p:spPr bwMode="auto">
            <a:xfrm flipV="1">
              <a:off x="1366" y="83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3" name="Line 184"/>
            <p:cNvSpPr>
              <a:spLocks noChangeShapeType="1"/>
            </p:cNvSpPr>
            <p:nvPr/>
          </p:nvSpPr>
          <p:spPr bwMode="auto">
            <a:xfrm rot="10800000" flipV="1">
              <a:off x="2170" y="832"/>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Text Box 185"/>
            <p:cNvSpPr txBox="1">
              <a:spLocks noChangeArrowheads="1"/>
            </p:cNvSpPr>
            <p:nvPr/>
          </p:nvSpPr>
          <p:spPr bwMode="auto">
            <a:xfrm>
              <a:off x="453" y="78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6665" name="Text Box 186"/>
            <p:cNvSpPr txBox="1">
              <a:spLocks noChangeArrowheads="1"/>
            </p:cNvSpPr>
            <p:nvPr/>
          </p:nvSpPr>
          <p:spPr bwMode="auto">
            <a:xfrm>
              <a:off x="1147" y="7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6666" name="Text Box 187"/>
            <p:cNvSpPr txBox="1">
              <a:spLocks noChangeArrowheads="1"/>
            </p:cNvSpPr>
            <p:nvPr/>
          </p:nvSpPr>
          <p:spPr bwMode="auto">
            <a:xfrm>
              <a:off x="2173" y="8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26667" name="Text Box 188"/>
            <p:cNvSpPr txBox="1">
              <a:spLocks noChangeArrowheads="1"/>
            </p:cNvSpPr>
            <p:nvPr/>
          </p:nvSpPr>
          <p:spPr bwMode="auto">
            <a:xfrm>
              <a:off x="2142" y="121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26668" name="Text Box 189"/>
            <p:cNvSpPr txBox="1">
              <a:spLocks noChangeArrowheads="1"/>
            </p:cNvSpPr>
            <p:nvPr/>
          </p:nvSpPr>
          <p:spPr bwMode="auto">
            <a:xfrm>
              <a:off x="1365" y="51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a</a:t>
              </a:r>
            </a:p>
          </p:txBody>
        </p:sp>
        <p:sp>
          <p:nvSpPr>
            <p:cNvPr id="26669" name="Text Box 190"/>
            <p:cNvSpPr txBox="1">
              <a:spLocks noChangeArrowheads="1"/>
            </p:cNvSpPr>
            <p:nvPr/>
          </p:nvSpPr>
          <p:spPr bwMode="auto">
            <a:xfrm>
              <a:off x="1363" y="18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b</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15"/>
                                        </p:tgtEl>
                                        <p:attrNameLst>
                                          <p:attrName>style.visibility</p:attrName>
                                        </p:attrNameLst>
                                      </p:cBhvr>
                                      <p:to>
                                        <p:strVal val="visible"/>
                                      </p:to>
                                    </p:set>
                                    <p:anim calcmode="lin" valueType="num">
                                      <p:cBhvr additive="base">
                                        <p:cTn id="7" dur="500" fill="hold"/>
                                        <p:tgtEl>
                                          <p:spTgt spid="3215"/>
                                        </p:tgtEl>
                                        <p:attrNameLst>
                                          <p:attrName>ppt_x</p:attrName>
                                        </p:attrNameLst>
                                      </p:cBhvr>
                                      <p:tavLst>
                                        <p:tav tm="0">
                                          <p:val>
                                            <p:strVal val="#ppt_x"/>
                                          </p:val>
                                        </p:tav>
                                        <p:tav tm="100000">
                                          <p:val>
                                            <p:strVal val="#ppt_x"/>
                                          </p:val>
                                        </p:tav>
                                      </p:tavLst>
                                    </p:anim>
                                    <p:anim calcmode="lin" valueType="num">
                                      <p:cBhvr additive="base">
                                        <p:cTn id="8" dur="500" fill="hold"/>
                                        <p:tgtEl>
                                          <p:spTgt spid="321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216"/>
                                        </p:tgtEl>
                                        <p:attrNameLst>
                                          <p:attrName>style.visibility</p:attrName>
                                        </p:attrNameLst>
                                      </p:cBhvr>
                                      <p:to>
                                        <p:strVal val="visible"/>
                                      </p:to>
                                    </p:set>
                                    <p:anim calcmode="lin" valueType="num">
                                      <p:cBhvr additive="base">
                                        <p:cTn id="12" dur="500" fill="hold"/>
                                        <p:tgtEl>
                                          <p:spTgt spid="3216"/>
                                        </p:tgtEl>
                                        <p:attrNameLst>
                                          <p:attrName>ppt_x</p:attrName>
                                        </p:attrNameLst>
                                      </p:cBhvr>
                                      <p:tavLst>
                                        <p:tav tm="0">
                                          <p:val>
                                            <p:strVal val="1+#ppt_w/2"/>
                                          </p:val>
                                        </p:tav>
                                        <p:tav tm="100000">
                                          <p:val>
                                            <p:strVal val="#ppt_x"/>
                                          </p:val>
                                        </p:tav>
                                      </p:tavLst>
                                    </p:anim>
                                    <p:anim calcmode="lin" valueType="num">
                                      <p:cBhvr additive="base">
                                        <p:cTn id="13" dur="500" fill="hold"/>
                                        <p:tgtEl>
                                          <p:spTgt spid="3216"/>
                                        </p:tgtEl>
                                        <p:attrNameLst>
                                          <p:attrName>ppt_y</p:attrName>
                                        </p:attrNameLst>
                                      </p:cBhvr>
                                      <p:tavLst>
                                        <p:tav tm="0">
                                          <p:val>
                                            <p:strVal val="#ppt_y"/>
                                          </p:val>
                                        </p:tav>
                                        <p:tav tm="100000">
                                          <p:val>
                                            <p:strVal val="#ppt_y"/>
                                          </p:val>
                                        </p:tav>
                                      </p:tavLst>
                                    </p:anim>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3217"/>
                                        </p:tgtEl>
                                        <p:attrNameLst>
                                          <p:attrName>style.visibility</p:attrName>
                                        </p:attrNameLst>
                                      </p:cBhvr>
                                      <p:to>
                                        <p:strVal val="visible"/>
                                      </p:to>
                                    </p:set>
                                    <p:anim calcmode="lin" valueType="num">
                                      <p:cBhvr>
                                        <p:cTn id="20" dur="1000" fill="hold"/>
                                        <p:tgtEl>
                                          <p:spTgt spid="3217"/>
                                        </p:tgtEl>
                                        <p:attrNameLst>
                                          <p:attrName>ppt_w</p:attrName>
                                        </p:attrNameLst>
                                      </p:cBhvr>
                                      <p:tavLst>
                                        <p:tav tm="0">
                                          <p:val>
                                            <p:fltVal val="0"/>
                                          </p:val>
                                        </p:tav>
                                        <p:tav tm="100000">
                                          <p:val>
                                            <p:strVal val="#ppt_w"/>
                                          </p:val>
                                        </p:tav>
                                      </p:tavLst>
                                    </p:anim>
                                    <p:anim calcmode="lin" valueType="num">
                                      <p:cBhvr>
                                        <p:cTn id="21" dur="1000" fill="hold"/>
                                        <p:tgtEl>
                                          <p:spTgt spid="3217"/>
                                        </p:tgtEl>
                                        <p:attrNameLst>
                                          <p:attrName>ppt_h</p:attrName>
                                        </p:attrNameLst>
                                      </p:cBhvr>
                                      <p:tavLst>
                                        <p:tav tm="0">
                                          <p:val>
                                            <p:fltVal val="0"/>
                                          </p:val>
                                        </p:tav>
                                        <p:tav tm="100000">
                                          <p:val>
                                            <p:strVal val="#ppt_h"/>
                                          </p:val>
                                        </p:tav>
                                      </p:tavLst>
                                    </p:anim>
                                    <p:anim calcmode="lin" valueType="num">
                                      <p:cBhvr>
                                        <p:cTn id="22" dur="1000" fill="hold"/>
                                        <p:tgtEl>
                                          <p:spTgt spid="3217"/>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iterate type="wd">
                                    <p:tmPct val="100000"/>
                                  </p:iterate>
                                  <p:childTnLst>
                                    <p:set>
                                      <p:cBhvr>
                                        <p:cTn id="27" dur="1" fill="hold">
                                          <p:stCondLst>
                                            <p:cond delay="0"/>
                                          </p:stCondLst>
                                        </p:cTn>
                                        <p:tgtEl>
                                          <p:spTgt spid="3181"/>
                                        </p:tgtEl>
                                        <p:attrNameLst>
                                          <p:attrName>style.visibility</p:attrName>
                                        </p:attrNameLst>
                                      </p:cBhvr>
                                      <p:to>
                                        <p:strVal val="visible"/>
                                      </p:to>
                                    </p:set>
                                    <p:animEffect transition="in" filter="wipe(right)">
                                      <p:cBhvr>
                                        <p:cTn id="28" dur="300"/>
                                        <p:tgtEl>
                                          <p:spTgt spid="31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2" fill="hold" grpId="0" nodeType="clickEffect">
                                  <p:stCondLst>
                                    <p:cond delay="0"/>
                                  </p:stCondLst>
                                  <p:iterate type="wd">
                                    <p:tmPct val="100000"/>
                                  </p:iterate>
                                  <p:childTnLst>
                                    <p:set>
                                      <p:cBhvr>
                                        <p:cTn id="32" dur="1" fill="hold">
                                          <p:stCondLst>
                                            <p:cond delay="0"/>
                                          </p:stCondLst>
                                        </p:cTn>
                                        <p:tgtEl>
                                          <p:spTgt spid="3180"/>
                                        </p:tgtEl>
                                        <p:attrNameLst>
                                          <p:attrName>style.visibility</p:attrName>
                                        </p:attrNameLst>
                                      </p:cBhvr>
                                      <p:to>
                                        <p:strVal val="visible"/>
                                      </p:to>
                                    </p:set>
                                    <p:animEffect transition="in" filter="slide(fromRight)">
                                      <p:cBhvr>
                                        <p:cTn id="33" dur="300"/>
                                        <p:tgtEl>
                                          <p:spTgt spid="318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218"/>
                                        </p:tgtEl>
                                        <p:attrNameLst>
                                          <p:attrName>style.visibility</p:attrName>
                                        </p:attrNameLst>
                                      </p:cBhvr>
                                      <p:to>
                                        <p:strVal val="visible"/>
                                      </p:to>
                                    </p:set>
                                    <p:anim calcmode="lin" valueType="num">
                                      <p:cBhvr additive="base">
                                        <p:cTn id="38" dur="500" fill="hold"/>
                                        <p:tgtEl>
                                          <p:spTgt spid="3218"/>
                                        </p:tgtEl>
                                        <p:attrNameLst>
                                          <p:attrName>ppt_x</p:attrName>
                                        </p:attrNameLst>
                                      </p:cBhvr>
                                      <p:tavLst>
                                        <p:tav tm="0">
                                          <p:val>
                                            <p:strVal val="0-#ppt_w/2"/>
                                          </p:val>
                                        </p:tav>
                                        <p:tav tm="100000">
                                          <p:val>
                                            <p:strVal val="#ppt_x"/>
                                          </p:val>
                                        </p:tav>
                                      </p:tavLst>
                                    </p:anim>
                                    <p:anim calcmode="lin" valueType="num">
                                      <p:cBhvr additive="base">
                                        <p:cTn id="39" dur="500" fill="hold"/>
                                        <p:tgtEl>
                                          <p:spTgt spid="3218"/>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2" fill="hold" grpId="0" nodeType="clickEffect">
                                  <p:stCondLst>
                                    <p:cond delay="0"/>
                                  </p:stCondLst>
                                  <p:childTnLst>
                                    <p:set>
                                      <p:cBhvr>
                                        <p:cTn id="43" dur="1" fill="hold">
                                          <p:stCondLst>
                                            <p:cond delay="0"/>
                                          </p:stCondLst>
                                        </p:cTn>
                                        <p:tgtEl>
                                          <p:spTgt spid="3220"/>
                                        </p:tgtEl>
                                        <p:attrNameLst>
                                          <p:attrName>style.visibility</p:attrName>
                                        </p:attrNameLst>
                                      </p:cBhvr>
                                      <p:to>
                                        <p:strVal val="visible"/>
                                      </p:to>
                                    </p:set>
                                    <p:animEffect transition="in" filter="slide(fromRight)">
                                      <p:cBhvr>
                                        <p:cTn id="44" dur="500"/>
                                        <p:tgtEl>
                                          <p:spTgt spid="322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ox(out)">
                                      <p:cBhvr>
                                        <p:cTn id="49" dur="500"/>
                                        <p:tgtEl>
                                          <p:spTgt spid="2"/>
                                        </p:tgtEl>
                                      </p:cBhvr>
                                    </p:animEffect>
                                  </p:childTnLst>
                                </p:cTn>
                              </p:par>
                            </p:childTnLst>
                          </p:cTn>
                        </p:par>
                        <p:par>
                          <p:cTn id="50" fill="hold" nodeType="afterGroup">
                            <p:stCondLst>
                              <p:cond delay="500"/>
                            </p:stCondLst>
                            <p:childTnLst>
                              <p:par>
                                <p:cTn id="51" presetID="4" presetClass="entr" presetSubtype="32"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ox(out)">
                                      <p:cBhvr>
                                        <p:cTn id="53" dur="500"/>
                                        <p:tgtEl>
                                          <p:spTgt spid="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3221"/>
                                        </p:tgtEl>
                                        <p:attrNameLst>
                                          <p:attrName>style.visibility</p:attrName>
                                        </p:attrNameLst>
                                      </p:cBhvr>
                                      <p:to>
                                        <p:strVal val="visible"/>
                                      </p:to>
                                    </p:set>
                                    <p:animEffect transition="in" filter="slide(fromLeft)">
                                      <p:cBhvr>
                                        <p:cTn id="58" dur="500"/>
                                        <p:tgtEl>
                                          <p:spTgt spid="322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3219"/>
                                        </p:tgtEl>
                                        <p:attrNameLst>
                                          <p:attrName>style.visibility</p:attrName>
                                        </p:attrNameLst>
                                      </p:cBhvr>
                                      <p:to>
                                        <p:strVal val="visible"/>
                                      </p:to>
                                    </p:set>
                                    <p:animEffect transition="in" filter="slide(fromLeft)">
                                      <p:cBhvr>
                                        <p:cTn id="63" dur="500"/>
                                        <p:tgtEl>
                                          <p:spTgt spid="3219"/>
                                        </p:tgtEl>
                                      </p:cBhvr>
                                    </p:animEffect>
                                  </p:childTnLst>
                                </p:cTn>
                              </p:par>
                            </p:childTnLst>
                          </p:cTn>
                        </p:par>
                        <p:par>
                          <p:cTn id="64" fill="hold" nodeType="afterGroup">
                            <p:stCondLst>
                              <p:cond delay="500"/>
                            </p:stCondLst>
                            <p:childTnLst>
                              <p:par>
                                <p:cTn id="65" presetID="1" presetClass="entr" presetSubtype="0" fill="hold" grpId="0" nodeType="afterEffect">
                                  <p:stCondLst>
                                    <p:cond delay="0"/>
                                  </p:stCondLst>
                                  <p:childTnLst>
                                    <p:set>
                                      <p:cBhvr>
                                        <p:cTn id="66" dur="1" fill="hold">
                                          <p:stCondLst>
                                            <p:cond delay="499"/>
                                          </p:stCondLst>
                                        </p:cTn>
                                        <p:tgtEl>
                                          <p:spTgt spid="322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3223"/>
                                        </p:tgtEl>
                                        <p:attrNameLst>
                                          <p:attrName>style.visibility</p:attrName>
                                        </p:attrNameLst>
                                      </p:cBhvr>
                                      <p:to>
                                        <p:strVal val="visible"/>
                                      </p:to>
                                    </p:set>
                                    <p:anim calcmode="lin" valueType="num">
                                      <p:cBhvr>
                                        <p:cTn id="71" dur="500" fill="hold"/>
                                        <p:tgtEl>
                                          <p:spTgt spid="3223"/>
                                        </p:tgtEl>
                                        <p:attrNameLst>
                                          <p:attrName>ppt_x</p:attrName>
                                        </p:attrNameLst>
                                      </p:cBhvr>
                                      <p:tavLst>
                                        <p:tav tm="0">
                                          <p:val>
                                            <p:strVal val="#ppt_x-#ppt_w/2"/>
                                          </p:val>
                                        </p:tav>
                                        <p:tav tm="100000">
                                          <p:val>
                                            <p:strVal val="#ppt_x"/>
                                          </p:val>
                                        </p:tav>
                                      </p:tavLst>
                                    </p:anim>
                                    <p:anim calcmode="lin" valueType="num">
                                      <p:cBhvr>
                                        <p:cTn id="72" dur="500" fill="hold"/>
                                        <p:tgtEl>
                                          <p:spTgt spid="3223"/>
                                        </p:tgtEl>
                                        <p:attrNameLst>
                                          <p:attrName>ppt_y</p:attrName>
                                        </p:attrNameLst>
                                      </p:cBhvr>
                                      <p:tavLst>
                                        <p:tav tm="0">
                                          <p:val>
                                            <p:strVal val="#ppt_y"/>
                                          </p:val>
                                        </p:tav>
                                        <p:tav tm="100000">
                                          <p:val>
                                            <p:strVal val="#ppt_y"/>
                                          </p:val>
                                        </p:tav>
                                      </p:tavLst>
                                    </p:anim>
                                    <p:anim calcmode="lin" valueType="num">
                                      <p:cBhvr>
                                        <p:cTn id="73" dur="500" fill="hold"/>
                                        <p:tgtEl>
                                          <p:spTgt spid="3223"/>
                                        </p:tgtEl>
                                        <p:attrNameLst>
                                          <p:attrName>ppt_w</p:attrName>
                                        </p:attrNameLst>
                                      </p:cBhvr>
                                      <p:tavLst>
                                        <p:tav tm="0">
                                          <p:val>
                                            <p:fltVal val="0"/>
                                          </p:val>
                                        </p:tav>
                                        <p:tav tm="100000">
                                          <p:val>
                                            <p:strVal val="#ppt_w"/>
                                          </p:val>
                                        </p:tav>
                                      </p:tavLst>
                                    </p:anim>
                                    <p:anim calcmode="lin" valueType="num">
                                      <p:cBhvr>
                                        <p:cTn id="74" dur="500" fill="hold"/>
                                        <p:tgtEl>
                                          <p:spTgt spid="3223"/>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8" fill="hold" grpId="0" nodeType="clickEffect">
                                  <p:stCondLst>
                                    <p:cond delay="0"/>
                                  </p:stCondLst>
                                  <p:childTnLst>
                                    <p:set>
                                      <p:cBhvr>
                                        <p:cTn id="78" dur="1" fill="hold">
                                          <p:stCondLst>
                                            <p:cond delay="0"/>
                                          </p:stCondLst>
                                        </p:cTn>
                                        <p:tgtEl>
                                          <p:spTgt spid="3225"/>
                                        </p:tgtEl>
                                        <p:attrNameLst>
                                          <p:attrName>style.visibility</p:attrName>
                                        </p:attrNameLst>
                                      </p:cBhvr>
                                      <p:to>
                                        <p:strVal val="visible"/>
                                      </p:to>
                                    </p:set>
                                    <p:animEffect transition="in" filter="slide(fromLeft)">
                                      <p:cBhvr>
                                        <p:cTn id="79" dur="500"/>
                                        <p:tgtEl>
                                          <p:spTgt spid="322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grpId="0" nodeType="clickEffect">
                                  <p:stCondLst>
                                    <p:cond delay="0"/>
                                  </p:stCondLst>
                                  <p:childTnLst>
                                    <p:set>
                                      <p:cBhvr>
                                        <p:cTn id="83" dur="1" fill="hold">
                                          <p:stCondLst>
                                            <p:cond delay="0"/>
                                          </p:stCondLst>
                                        </p:cTn>
                                        <p:tgtEl>
                                          <p:spTgt spid="3224"/>
                                        </p:tgtEl>
                                        <p:attrNameLst>
                                          <p:attrName>style.visibility</p:attrName>
                                        </p:attrNameLst>
                                      </p:cBhvr>
                                      <p:to>
                                        <p:strVal val="visible"/>
                                      </p:to>
                                    </p:set>
                                    <p:animEffect transition="in" filter="slide(fromLeft)">
                                      <p:cBhvr>
                                        <p:cTn id="84" dur="500"/>
                                        <p:tgtEl>
                                          <p:spTgt spid="3224"/>
                                        </p:tgtEl>
                                      </p:cBhvr>
                                    </p:animEffect>
                                  </p:childTnLst>
                                </p:cTn>
                              </p:par>
                            </p:childTnLst>
                          </p:cTn>
                        </p:par>
                        <p:par>
                          <p:cTn id="85" fill="hold" nodeType="afterGroup">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3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0" grpId="0" autoUpdateAnimBg="0"/>
      <p:bldP spid="3181" grpId="0" autoUpdateAnimBg="0"/>
      <p:bldP spid="3215" grpId="0" autoUpdateAnimBg="0"/>
      <p:bldP spid="3216" grpId="0" autoUpdateAnimBg="0"/>
      <p:bldP spid="3217" grpId="0" autoUpdateAnimBg="0"/>
      <p:bldP spid="3218" grpId="0" autoUpdateAnimBg="0"/>
      <p:bldP spid="3219" grpId="0" autoUpdateAnimBg="0"/>
      <p:bldP spid="3220" grpId="0" autoUpdateAnimBg="0"/>
      <p:bldP spid="3221" grpId="0" autoUpdateAnimBg="0"/>
      <p:bldP spid="3222" grpId="0" animBg="1"/>
      <p:bldP spid="3223" grpId="0" animBg="1"/>
      <p:bldP spid="3224" grpId="0" autoUpdateAnimBg="0"/>
      <p:bldP spid="3225" grpId="0" autoUpdateAnimBg="0"/>
      <p:bldP spid="32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Text Box 13"/>
          <p:cNvSpPr txBox="1">
            <a:spLocks noChangeArrowheads="1"/>
          </p:cNvSpPr>
          <p:nvPr/>
        </p:nvSpPr>
        <p:spPr bwMode="auto">
          <a:xfrm>
            <a:off x="285750" y="673100"/>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(3) </a:t>
            </a:r>
            <a:r>
              <a:rPr lang="zh-CN" altLang="zh-CN" b="1">
                <a:ea typeface="楷体_GB2312" pitchFamily="49" charset="-122"/>
              </a:rPr>
              <a:t>联立求解</a:t>
            </a:r>
            <a:endParaRPr lang="zh-CN" altLang="en-US" b="1">
              <a:ea typeface="楷体_GB2312" pitchFamily="49" charset="-122"/>
            </a:endParaRPr>
          </a:p>
        </p:txBody>
      </p:sp>
      <p:grpSp>
        <p:nvGrpSpPr>
          <p:cNvPr id="2" name="Group 29"/>
          <p:cNvGrpSpPr>
            <a:grpSpLocks/>
          </p:cNvGrpSpPr>
          <p:nvPr/>
        </p:nvGrpSpPr>
        <p:grpSpPr bwMode="auto">
          <a:xfrm>
            <a:off x="400050" y="1187450"/>
            <a:ext cx="2952750" cy="1428750"/>
            <a:chOff x="756" y="708"/>
            <a:chExt cx="1860" cy="900"/>
          </a:xfrm>
        </p:grpSpPr>
        <p:sp>
          <p:nvSpPr>
            <p:cNvPr id="27712" name="Text Box 12"/>
            <p:cNvSpPr txBox="1">
              <a:spLocks noChangeArrowheads="1"/>
            </p:cNvSpPr>
            <p:nvPr/>
          </p:nvSpPr>
          <p:spPr bwMode="auto">
            <a:xfrm>
              <a:off x="768" y="708"/>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=0</a:t>
              </a:r>
            </a:p>
          </p:txBody>
        </p:sp>
        <p:sp>
          <p:nvSpPr>
            <p:cNvPr id="27713" name="Text Box 20"/>
            <p:cNvSpPr txBox="1">
              <a:spLocks noChangeArrowheads="1"/>
            </p:cNvSpPr>
            <p:nvPr/>
          </p:nvSpPr>
          <p:spPr bwMode="auto">
            <a:xfrm>
              <a:off x="756" y="1320"/>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0.6</a:t>
              </a:r>
              <a:r>
                <a:rPr lang="en-US" altLang="zh-CN" b="1" i="1">
                  <a:ea typeface="楷体_GB2312" pitchFamily="49" charset="-122"/>
                </a:rPr>
                <a:t>I</a:t>
              </a:r>
              <a:r>
                <a:rPr lang="en-US" altLang="zh-CN" b="1" baseline="-25000">
                  <a:ea typeface="楷体_GB2312" pitchFamily="49" charset="-122"/>
                </a:rPr>
                <a:t>2</a:t>
              </a:r>
              <a:r>
                <a:rPr lang="en-US" altLang="zh-CN" b="1" i="1">
                  <a:ea typeface="楷体_GB2312" pitchFamily="49" charset="-122"/>
                </a:rPr>
                <a:t>+</a:t>
              </a:r>
              <a:r>
                <a:rPr lang="en-US" altLang="zh-CN" b="1">
                  <a:ea typeface="楷体_GB2312" pitchFamily="49" charset="-122"/>
                </a:rPr>
                <a:t>24</a:t>
              </a: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a:t>
              </a:r>
              <a:r>
                <a:rPr lang="en-US" altLang="zh-CN" b="1" i="1">
                  <a:ea typeface="楷体_GB2312" pitchFamily="49" charset="-122"/>
                </a:rPr>
                <a:t> </a:t>
              </a:r>
              <a:r>
                <a:rPr lang="en-US" altLang="zh-CN" b="1">
                  <a:ea typeface="楷体_GB2312" pitchFamily="49" charset="-122"/>
                </a:rPr>
                <a:t>117</a:t>
              </a:r>
              <a:endParaRPr lang="en-US" altLang="zh-CN" b="1" baseline="-25000">
                <a:ea typeface="楷体_GB2312" pitchFamily="49" charset="-122"/>
              </a:endParaRPr>
            </a:p>
          </p:txBody>
        </p:sp>
        <p:sp>
          <p:nvSpPr>
            <p:cNvPr id="27714" name="Text Box 21"/>
            <p:cNvSpPr txBox="1">
              <a:spLocks noChangeArrowheads="1"/>
            </p:cNvSpPr>
            <p:nvPr/>
          </p:nvSpPr>
          <p:spPr bwMode="auto">
            <a:xfrm>
              <a:off x="756" y="996"/>
              <a:ext cx="18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I</a:t>
              </a:r>
              <a:r>
                <a:rPr lang="en-US" altLang="zh-CN" b="1" baseline="-25000">
                  <a:ea typeface="楷体_GB2312" pitchFamily="49" charset="-122"/>
                </a:rPr>
                <a:t>1</a:t>
              </a:r>
              <a:r>
                <a:rPr lang="en-US" altLang="zh-CN" b="1" i="1">
                  <a:ea typeface="楷体_GB2312" pitchFamily="49" charset="-122"/>
                </a:rPr>
                <a:t>–</a:t>
              </a:r>
              <a:r>
                <a:rPr lang="en-US" altLang="zh-CN" b="1">
                  <a:ea typeface="楷体_GB2312" pitchFamily="49" charset="-122"/>
                </a:rPr>
                <a:t>0.6</a:t>
              </a: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=130–117=13</a:t>
              </a:r>
              <a:endParaRPr lang="en-US" altLang="zh-CN" b="1" baseline="-25000">
                <a:ea typeface="楷体_GB2312" pitchFamily="49" charset="-122"/>
              </a:endParaRPr>
            </a:p>
          </p:txBody>
        </p:sp>
        <p:sp>
          <p:nvSpPr>
            <p:cNvPr id="27715" name="AutoShape 22"/>
            <p:cNvSpPr>
              <a:spLocks/>
            </p:cNvSpPr>
            <p:nvPr/>
          </p:nvSpPr>
          <p:spPr bwMode="auto">
            <a:xfrm>
              <a:off x="2484" y="708"/>
              <a:ext cx="132" cy="900"/>
            </a:xfrm>
            <a:prstGeom prst="rightBrace">
              <a:avLst>
                <a:gd name="adj1" fmla="val 5681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3" name="Group 30"/>
          <p:cNvGrpSpPr>
            <a:grpSpLocks/>
          </p:cNvGrpSpPr>
          <p:nvPr/>
        </p:nvGrpSpPr>
        <p:grpSpPr bwMode="auto">
          <a:xfrm>
            <a:off x="3333750" y="1282700"/>
            <a:ext cx="990600" cy="723900"/>
            <a:chOff x="2652" y="768"/>
            <a:chExt cx="720" cy="456"/>
          </a:xfrm>
        </p:grpSpPr>
        <p:sp>
          <p:nvSpPr>
            <p:cNvPr id="27710" name="AutoShape 23"/>
            <p:cNvSpPr>
              <a:spLocks noChangeArrowheads="1"/>
            </p:cNvSpPr>
            <p:nvPr/>
          </p:nvSpPr>
          <p:spPr bwMode="auto">
            <a:xfrm>
              <a:off x="2736" y="1056"/>
              <a:ext cx="504" cy="168"/>
            </a:xfrm>
            <a:prstGeom prst="rightArrow">
              <a:avLst>
                <a:gd name="adj1" fmla="val 50000"/>
                <a:gd name="adj2" fmla="val 75000"/>
              </a:avLst>
            </a:prstGeom>
            <a:solidFill>
              <a:srgbClr val="00FFFF"/>
            </a:solidFill>
            <a:ln w="9525">
              <a:solidFill>
                <a:srgbClr val="000000"/>
              </a:solidFill>
              <a:miter lim="800000"/>
              <a:headEnd/>
              <a:tailEnd/>
            </a:ln>
          </p:spPr>
          <p:txBody>
            <a:bodyPr wrap="none" anchor="ctr"/>
            <a:lstStyle/>
            <a:p>
              <a:endParaRPr lang="zh-CN" altLang="en-US">
                <a:ea typeface="楷体_GB2312" pitchFamily="49" charset="-122"/>
              </a:endParaRPr>
            </a:p>
          </p:txBody>
        </p:sp>
        <p:sp>
          <p:nvSpPr>
            <p:cNvPr id="27711" name="Text Box 24"/>
            <p:cNvSpPr txBox="1">
              <a:spLocks noChangeArrowheads="1"/>
            </p:cNvSpPr>
            <p:nvPr/>
          </p:nvSpPr>
          <p:spPr bwMode="auto">
            <a:xfrm>
              <a:off x="2652" y="76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解得</a:t>
              </a:r>
            </a:p>
          </p:txBody>
        </p:sp>
      </p:grpSp>
      <p:grpSp>
        <p:nvGrpSpPr>
          <p:cNvPr id="4" name="Group 31"/>
          <p:cNvGrpSpPr>
            <a:grpSpLocks/>
          </p:cNvGrpSpPr>
          <p:nvPr/>
        </p:nvGrpSpPr>
        <p:grpSpPr bwMode="auto">
          <a:xfrm>
            <a:off x="4171950" y="1244600"/>
            <a:ext cx="1885950" cy="1428750"/>
            <a:chOff x="3444" y="744"/>
            <a:chExt cx="960" cy="900"/>
          </a:xfrm>
        </p:grpSpPr>
        <p:sp>
          <p:nvSpPr>
            <p:cNvPr id="27706" name="Text Box 25"/>
            <p:cNvSpPr txBox="1">
              <a:spLocks noChangeArrowheads="1"/>
            </p:cNvSpPr>
            <p:nvPr/>
          </p:nvSpPr>
          <p:spPr bwMode="auto">
            <a:xfrm>
              <a:off x="3564" y="744"/>
              <a:ext cx="7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=10 A</a:t>
              </a:r>
            </a:p>
          </p:txBody>
        </p:sp>
        <p:sp>
          <p:nvSpPr>
            <p:cNvPr id="27707" name="Text Box 26"/>
            <p:cNvSpPr txBox="1">
              <a:spLocks noChangeArrowheads="1"/>
            </p:cNvSpPr>
            <p:nvPr/>
          </p:nvSpPr>
          <p:spPr bwMode="auto">
            <a:xfrm>
              <a:off x="3552" y="1356"/>
              <a:ext cx="7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a:t>
              </a:r>
              <a:r>
                <a:rPr lang="en-US" altLang="zh-CN" b="1" i="1">
                  <a:ea typeface="楷体_GB2312" pitchFamily="49" charset="-122"/>
                </a:rPr>
                <a:t> </a:t>
              </a:r>
              <a:r>
                <a:rPr lang="en-US" altLang="zh-CN" b="1">
                  <a:ea typeface="楷体_GB2312" pitchFamily="49" charset="-122"/>
                </a:rPr>
                <a:t>5 A</a:t>
              </a:r>
              <a:endParaRPr lang="en-US" altLang="zh-CN" b="1" baseline="-25000">
                <a:ea typeface="楷体_GB2312" pitchFamily="49" charset="-122"/>
              </a:endParaRPr>
            </a:p>
          </p:txBody>
        </p:sp>
        <p:sp>
          <p:nvSpPr>
            <p:cNvPr id="27708" name="Text Box 27"/>
            <p:cNvSpPr txBox="1">
              <a:spLocks noChangeArrowheads="1"/>
            </p:cNvSpPr>
            <p:nvPr/>
          </p:nvSpPr>
          <p:spPr bwMode="auto">
            <a:xfrm>
              <a:off x="3552" y="1032"/>
              <a:ext cx="8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 –5 A</a:t>
              </a:r>
              <a:endParaRPr lang="en-US" altLang="zh-CN" b="1" baseline="-25000">
                <a:ea typeface="楷体_GB2312" pitchFamily="49" charset="-122"/>
              </a:endParaRPr>
            </a:p>
          </p:txBody>
        </p:sp>
        <p:sp>
          <p:nvSpPr>
            <p:cNvPr id="27709" name="AutoShape 28"/>
            <p:cNvSpPr>
              <a:spLocks/>
            </p:cNvSpPr>
            <p:nvPr/>
          </p:nvSpPr>
          <p:spPr bwMode="auto">
            <a:xfrm>
              <a:off x="3444" y="816"/>
              <a:ext cx="120" cy="768"/>
            </a:xfrm>
            <a:prstGeom prst="leftBrace">
              <a:avLst>
                <a:gd name="adj1" fmla="val 5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sp>
        <p:nvSpPr>
          <p:cNvPr id="50208" name="Text Box 32"/>
          <p:cNvSpPr txBox="1">
            <a:spLocks noChangeArrowheads="1"/>
          </p:cNvSpPr>
          <p:nvPr/>
        </p:nvSpPr>
        <p:spPr bwMode="auto">
          <a:xfrm>
            <a:off x="254000" y="2863850"/>
            <a:ext cx="247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(4) </a:t>
            </a:r>
            <a:r>
              <a:rPr lang="zh-CN" altLang="en-US" b="1">
                <a:ea typeface="楷体_GB2312" pitchFamily="49" charset="-122"/>
              </a:rPr>
              <a:t>功率分析</a:t>
            </a:r>
          </a:p>
        </p:txBody>
      </p:sp>
      <p:sp>
        <p:nvSpPr>
          <p:cNvPr id="50209" name="Text Box 33"/>
          <p:cNvSpPr txBox="1">
            <a:spLocks noChangeArrowheads="1"/>
          </p:cNvSpPr>
          <p:nvPr/>
        </p:nvSpPr>
        <p:spPr bwMode="auto">
          <a:xfrm>
            <a:off x="571500" y="3473450"/>
            <a:ext cx="421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P</a:t>
            </a:r>
            <a:r>
              <a:rPr lang="en-US" altLang="zh-CN" b="1" i="1" baseline="-25000">
                <a:ea typeface="楷体_GB2312" pitchFamily="49" charset="-122"/>
              </a:rPr>
              <a:t>U </a:t>
            </a:r>
            <a:r>
              <a:rPr lang="en-US" altLang="zh-CN" sz="1600" b="1" baseline="-34000">
                <a:ea typeface="楷体_GB2312" pitchFamily="49" charset="-122"/>
              </a:rPr>
              <a:t>S1</a:t>
            </a:r>
            <a:r>
              <a:rPr lang="zh-CN" altLang="en-US" b="1" baseline="-25000">
                <a:ea typeface="楷体_GB2312" pitchFamily="49" charset="-122"/>
              </a:rPr>
              <a:t>发</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S1</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=130</a:t>
            </a:r>
            <a:r>
              <a:rPr lang="en-US" altLang="zh-CN" b="1">
                <a:ea typeface="楷体_GB2312" pitchFamily="49" charset="-122"/>
                <a:sym typeface="Symbol" pitchFamily="18" charset="2"/>
              </a:rPr>
              <a:t>10=1300 W</a:t>
            </a:r>
            <a:endParaRPr lang="en-US" altLang="zh-CN" b="1">
              <a:ea typeface="楷体_GB2312" pitchFamily="49" charset="-122"/>
            </a:endParaRPr>
          </a:p>
        </p:txBody>
      </p:sp>
      <p:sp>
        <p:nvSpPr>
          <p:cNvPr id="50210" name="Text Box 34"/>
          <p:cNvSpPr txBox="1">
            <a:spLocks noChangeArrowheads="1"/>
          </p:cNvSpPr>
          <p:nvPr/>
        </p:nvSpPr>
        <p:spPr bwMode="auto">
          <a:xfrm>
            <a:off x="514350" y="3968750"/>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P</a:t>
            </a:r>
            <a:r>
              <a:rPr lang="en-US" altLang="zh-CN" b="1" i="1" baseline="-25000">
                <a:ea typeface="楷体_GB2312" pitchFamily="49" charset="-122"/>
              </a:rPr>
              <a:t>U </a:t>
            </a:r>
            <a:r>
              <a:rPr lang="en-US" altLang="zh-CN" sz="1600" b="1" baseline="-34000">
                <a:ea typeface="楷体_GB2312" pitchFamily="49" charset="-122"/>
              </a:rPr>
              <a:t>S2</a:t>
            </a:r>
            <a:r>
              <a:rPr lang="zh-CN" altLang="en-US" b="1" baseline="-25000">
                <a:ea typeface="楷体_GB2312" pitchFamily="49" charset="-122"/>
              </a:rPr>
              <a:t>发</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S2</a:t>
            </a: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=117</a:t>
            </a:r>
            <a:r>
              <a:rPr lang="en-US" altLang="zh-CN" b="1">
                <a:ea typeface="楷体_GB2312" pitchFamily="49" charset="-122"/>
                <a:sym typeface="Symbol" pitchFamily="18" charset="2"/>
              </a:rPr>
              <a:t>(–5)=–585 W</a:t>
            </a:r>
            <a:endParaRPr lang="en-US" altLang="zh-CN" b="1">
              <a:ea typeface="楷体_GB2312" pitchFamily="49" charset="-122"/>
            </a:endParaRPr>
          </a:p>
        </p:txBody>
      </p:sp>
      <p:sp>
        <p:nvSpPr>
          <p:cNvPr id="50211" name="Text Box 35"/>
          <p:cNvSpPr txBox="1">
            <a:spLocks noChangeArrowheads="1"/>
          </p:cNvSpPr>
          <p:nvPr/>
        </p:nvSpPr>
        <p:spPr bwMode="auto">
          <a:xfrm>
            <a:off x="514350" y="4521200"/>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验证功率守恒：</a:t>
            </a:r>
          </a:p>
        </p:txBody>
      </p:sp>
      <p:sp>
        <p:nvSpPr>
          <p:cNvPr id="50212" name="Text Box 36"/>
          <p:cNvSpPr txBox="1">
            <a:spLocks noChangeArrowheads="1"/>
          </p:cNvSpPr>
          <p:nvPr/>
        </p:nvSpPr>
        <p:spPr bwMode="auto">
          <a:xfrm>
            <a:off x="552450" y="4997450"/>
            <a:ext cx="272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P</a:t>
            </a:r>
            <a:r>
              <a:rPr lang="en-US" altLang="zh-CN" b="1" i="1" baseline="-25000">
                <a:ea typeface="楷体_GB2312" pitchFamily="49" charset="-122"/>
              </a:rPr>
              <a:t>R </a:t>
            </a:r>
            <a:r>
              <a:rPr lang="en-US" altLang="zh-CN" sz="1600" b="1" baseline="-34000">
                <a:ea typeface="楷体_GB2312" pitchFamily="49" charset="-122"/>
              </a:rPr>
              <a:t>1</a:t>
            </a:r>
            <a:r>
              <a:rPr lang="zh-CN" altLang="en-US" b="1" baseline="-25000">
                <a:ea typeface="楷体_GB2312" pitchFamily="49" charset="-122"/>
              </a:rPr>
              <a:t>吸</a:t>
            </a:r>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1</a:t>
            </a:r>
            <a:r>
              <a:rPr lang="en-US" altLang="zh-CN" b="1" i="1">
                <a:ea typeface="楷体_GB2312" pitchFamily="49" charset="-122"/>
              </a:rPr>
              <a:t>I</a:t>
            </a:r>
            <a:r>
              <a:rPr lang="en-US" altLang="zh-CN" b="1" baseline="-25000">
                <a:ea typeface="楷体_GB2312" pitchFamily="49" charset="-122"/>
              </a:rPr>
              <a:t>1</a:t>
            </a:r>
            <a:r>
              <a:rPr lang="en-US" altLang="zh-CN" b="1" baseline="30000">
                <a:ea typeface="楷体_GB2312" pitchFamily="49" charset="-122"/>
              </a:rPr>
              <a:t>2</a:t>
            </a:r>
            <a:r>
              <a:rPr lang="en-US" altLang="zh-CN" b="1">
                <a:ea typeface="楷体_GB2312" pitchFamily="49" charset="-122"/>
              </a:rPr>
              <a:t>=</a:t>
            </a:r>
            <a:r>
              <a:rPr lang="en-US" altLang="zh-CN" b="1">
                <a:ea typeface="楷体_GB2312" pitchFamily="49" charset="-122"/>
                <a:sym typeface="Symbol" pitchFamily="18" charset="2"/>
              </a:rPr>
              <a:t>100 W</a:t>
            </a:r>
            <a:endParaRPr lang="en-US" altLang="zh-CN" b="1">
              <a:ea typeface="楷体_GB2312" pitchFamily="49" charset="-122"/>
            </a:endParaRPr>
          </a:p>
        </p:txBody>
      </p:sp>
      <p:sp>
        <p:nvSpPr>
          <p:cNvPr id="50213" name="Text Box 37"/>
          <p:cNvSpPr txBox="1">
            <a:spLocks noChangeArrowheads="1"/>
          </p:cNvSpPr>
          <p:nvPr/>
        </p:nvSpPr>
        <p:spPr bwMode="auto">
          <a:xfrm>
            <a:off x="514350" y="5511800"/>
            <a:ext cx="262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P</a:t>
            </a:r>
            <a:r>
              <a:rPr lang="en-US" altLang="zh-CN" b="1" i="1" baseline="-25000">
                <a:ea typeface="楷体_GB2312" pitchFamily="49" charset="-122"/>
              </a:rPr>
              <a:t>R </a:t>
            </a:r>
            <a:r>
              <a:rPr lang="en-US" altLang="zh-CN" sz="1600" b="1" baseline="-34000">
                <a:ea typeface="楷体_GB2312" pitchFamily="49" charset="-122"/>
              </a:rPr>
              <a:t>2</a:t>
            </a:r>
            <a:r>
              <a:rPr lang="zh-CN" altLang="en-US" b="1" baseline="-25000">
                <a:ea typeface="楷体_GB2312" pitchFamily="49" charset="-122"/>
              </a:rPr>
              <a:t>吸</a:t>
            </a:r>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2</a:t>
            </a:r>
            <a:r>
              <a:rPr lang="en-US" altLang="zh-CN" b="1" i="1">
                <a:ea typeface="楷体_GB2312" pitchFamily="49" charset="-122"/>
              </a:rPr>
              <a:t>I</a:t>
            </a:r>
            <a:r>
              <a:rPr lang="en-US" altLang="zh-CN" b="1" baseline="-25000">
                <a:ea typeface="楷体_GB2312" pitchFamily="49" charset="-122"/>
              </a:rPr>
              <a:t>2</a:t>
            </a:r>
            <a:r>
              <a:rPr lang="en-US" altLang="zh-CN" b="1" baseline="30000">
                <a:ea typeface="楷体_GB2312" pitchFamily="49" charset="-122"/>
              </a:rPr>
              <a:t>2</a:t>
            </a:r>
            <a:r>
              <a:rPr lang="en-US" altLang="zh-CN" b="1">
                <a:ea typeface="楷体_GB2312" pitchFamily="49" charset="-122"/>
              </a:rPr>
              <a:t>=</a:t>
            </a:r>
            <a:r>
              <a:rPr lang="en-US" altLang="zh-CN" b="1">
                <a:ea typeface="楷体_GB2312" pitchFamily="49" charset="-122"/>
                <a:sym typeface="Symbol" pitchFamily="18" charset="2"/>
              </a:rPr>
              <a:t>15 W</a:t>
            </a:r>
            <a:endParaRPr lang="en-US" altLang="zh-CN" b="1">
              <a:ea typeface="楷体_GB2312" pitchFamily="49" charset="-122"/>
            </a:endParaRPr>
          </a:p>
        </p:txBody>
      </p:sp>
      <p:sp>
        <p:nvSpPr>
          <p:cNvPr id="50214" name="Text Box 38"/>
          <p:cNvSpPr txBox="1">
            <a:spLocks noChangeArrowheads="1"/>
          </p:cNvSpPr>
          <p:nvPr/>
        </p:nvSpPr>
        <p:spPr bwMode="auto">
          <a:xfrm>
            <a:off x="533400" y="5969000"/>
            <a:ext cx="278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P</a:t>
            </a:r>
            <a:r>
              <a:rPr lang="en-US" altLang="zh-CN" b="1" i="1" baseline="-25000">
                <a:ea typeface="楷体_GB2312" pitchFamily="49" charset="-122"/>
              </a:rPr>
              <a:t>R </a:t>
            </a:r>
            <a:r>
              <a:rPr lang="en-US" altLang="zh-CN" sz="1600" b="1" baseline="-34000">
                <a:ea typeface="楷体_GB2312" pitchFamily="49" charset="-122"/>
              </a:rPr>
              <a:t>3</a:t>
            </a:r>
            <a:r>
              <a:rPr lang="zh-CN" altLang="en-US" b="1" baseline="-25000">
                <a:ea typeface="楷体_GB2312" pitchFamily="49" charset="-122"/>
              </a:rPr>
              <a:t>吸</a:t>
            </a:r>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3</a:t>
            </a:r>
            <a:r>
              <a:rPr lang="en-US" altLang="zh-CN" b="1" i="1">
                <a:ea typeface="楷体_GB2312" pitchFamily="49" charset="-122"/>
              </a:rPr>
              <a:t>I</a:t>
            </a:r>
            <a:r>
              <a:rPr lang="en-US" altLang="zh-CN" b="1" baseline="-25000">
                <a:ea typeface="楷体_GB2312" pitchFamily="49" charset="-122"/>
              </a:rPr>
              <a:t>3</a:t>
            </a:r>
            <a:r>
              <a:rPr lang="en-US" altLang="zh-CN" b="1" baseline="30000">
                <a:ea typeface="楷体_GB2312" pitchFamily="49" charset="-122"/>
              </a:rPr>
              <a:t>2</a:t>
            </a:r>
            <a:r>
              <a:rPr lang="en-US" altLang="zh-CN" b="1">
                <a:ea typeface="楷体_GB2312" pitchFamily="49" charset="-122"/>
              </a:rPr>
              <a:t>=60</a:t>
            </a:r>
            <a:r>
              <a:rPr lang="en-US" altLang="zh-CN" b="1">
                <a:ea typeface="楷体_GB2312" pitchFamily="49" charset="-122"/>
                <a:sym typeface="Symbol" pitchFamily="18" charset="2"/>
              </a:rPr>
              <a:t>0 W</a:t>
            </a:r>
            <a:endParaRPr lang="en-US" altLang="zh-CN" b="1">
              <a:ea typeface="楷体_GB2312" pitchFamily="49" charset="-122"/>
            </a:endParaRPr>
          </a:p>
        </p:txBody>
      </p:sp>
      <p:grpSp>
        <p:nvGrpSpPr>
          <p:cNvPr id="5" name="Group 41"/>
          <p:cNvGrpSpPr>
            <a:grpSpLocks/>
          </p:cNvGrpSpPr>
          <p:nvPr/>
        </p:nvGrpSpPr>
        <p:grpSpPr bwMode="auto">
          <a:xfrm>
            <a:off x="4953000" y="3606800"/>
            <a:ext cx="2000250" cy="666750"/>
            <a:chOff x="3468" y="2100"/>
            <a:chExt cx="1260" cy="420"/>
          </a:xfrm>
        </p:grpSpPr>
        <p:sp>
          <p:nvSpPr>
            <p:cNvPr id="27704" name="AutoShape 39"/>
            <p:cNvSpPr>
              <a:spLocks/>
            </p:cNvSpPr>
            <p:nvPr/>
          </p:nvSpPr>
          <p:spPr bwMode="auto">
            <a:xfrm>
              <a:off x="3468" y="2100"/>
              <a:ext cx="60" cy="420"/>
            </a:xfrm>
            <a:prstGeom prst="rightBrace">
              <a:avLst>
                <a:gd name="adj1" fmla="val 58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7705" name="Text Box 40"/>
            <p:cNvSpPr txBox="1">
              <a:spLocks noChangeArrowheads="1"/>
            </p:cNvSpPr>
            <p:nvPr/>
          </p:nvSpPr>
          <p:spPr bwMode="auto">
            <a:xfrm>
              <a:off x="3540" y="2196"/>
              <a:ext cx="1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P</a:t>
              </a:r>
              <a:r>
                <a:rPr lang="zh-CN" altLang="en-US" b="1" baseline="-25000">
                  <a:ea typeface="楷体_GB2312" pitchFamily="49" charset="-122"/>
                </a:rPr>
                <a:t>发</a:t>
              </a:r>
              <a:r>
                <a:rPr lang="en-US" altLang="zh-CN" b="1">
                  <a:ea typeface="楷体_GB2312" pitchFamily="49" charset="-122"/>
                </a:rPr>
                <a:t>=715 W</a:t>
              </a:r>
              <a:endParaRPr lang="en-US" altLang="zh-CN" b="1" baseline="-25000">
                <a:ea typeface="楷体_GB2312" pitchFamily="49" charset="-122"/>
              </a:endParaRPr>
            </a:p>
          </p:txBody>
        </p:sp>
      </p:grpSp>
      <p:grpSp>
        <p:nvGrpSpPr>
          <p:cNvPr id="6" name="Group 45"/>
          <p:cNvGrpSpPr>
            <a:grpSpLocks/>
          </p:cNvGrpSpPr>
          <p:nvPr/>
        </p:nvGrpSpPr>
        <p:grpSpPr bwMode="auto">
          <a:xfrm>
            <a:off x="3181350" y="5130800"/>
            <a:ext cx="2171700" cy="1143000"/>
            <a:chOff x="2352" y="3060"/>
            <a:chExt cx="1368" cy="720"/>
          </a:xfrm>
        </p:grpSpPr>
        <p:sp>
          <p:nvSpPr>
            <p:cNvPr id="27702" name="AutoShape 43"/>
            <p:cNvSpPr>
              <a:spLocks/>
            </p:cNvSpPr>
            <p:nvPr/>
          </p:nvSpPr>
          <p:spPr bwMode="auto">
            <a:xfrm>
              <a:off x="2352" y="3060"/>
              <a:ext cx="96" cy="720"/>
            </a:xfrm>
            <a:prstGeom prst="rightBrace">
              <a:avLst>
                <a:gd name="adj1" fmla="val 62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7703" name="Text Box 44"/>
            <p:cNvSpPr txBox="1">
              <a:spLocks noChangeArrowheads="1"/>
            </p:cNvSpPr>
            <p:nvPr/>
          </p:nvSpPr>
          <p:spPr bwMode="auto">
            <a:xfrm>
              <a:off x="2532" y="3288"/>
              <a:ext cx="1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P</a:t>
              </a:r>
              <a:r>
                <a:rPr lang="zh-CN" altLang="en-US" b="1" baseline="-25000">
                  <a:ea typeface="楷体_GB2312" pitchFamily="49" charset="-122"/>
                </a:rPr>
                <a:t>吸</a:t>
              </a:r>
              <a:r>
                <a:rPr lang="en-US" altLang="zh-CN" b="1">
                  <a:ea typeface="楷体_GB2312" pitchFamily="49" charset="-122"/>
                </a:rPr>
                <a:t>=715 W</a:t>
              </a:r>
              <a:endParaRPr lang="en-US" altLang="zh-CN" b="1" baseline="-25000">
                <a:ea typeface="楷体_GB2312" pitchFamily="49" charset="-122"/>
              </a:endParaRPr>
            </a:p>
          </p:txBody>
        </p:sp>
      </p:grpSp>
      <p:sp>
        <p:nvSpPr>
          <p:cNvPr id="50223" name="AutoShape 47"/>
          <p:cNvSpPr>
            <a:spLocks/>
          </p:cNvSpPr>
          <p:nvPr/>
        </p:nvSpPr>
        <p:spPr bwMode="auto">
          <a:xfrm>
            <a:off x="6591300" y="3930650"/>
            <a:ext cx="171450" cy="2095500"/>
          </a:xfrm>
          <a:prstGeom prst="rightBrace">
            <a:avLst>
              <a:gd name="adj1" fmla="val 10185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50226" name="Text Box 50"/>
          <p:cNvSpPr txBox="1">
            <a:spLocks noChangeArrowheads="1"/>
          </p:cNvSpPr>
          <p:nvPr/>
        </p:nvSpPr>
        <p:spPr bwMode="auto">
          <a:xfrm>
            <a:off x="6972300" y="4749800"/>
            <a:ext cx="139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P</a:t>
            </a:r>
            <a:r>
              <a:rPr lang="zh-CN" altLang="en-US" b="1" baseline="-25000">
                <a:ea typeface="楷体_GB2312" pitchFamily="49" charset="-122"/>
              </a:rPr>
              <a:t>发</a:t>
            </a:r>
            <a:r>
              <a:rPr lang="en-US" altLang="zh-CN" b="1">
                <a:ea typeface="楷体_GB2312" pitchFamily="49" charset="-122"/>
              </a:rPr>
              <a:t>= </a:t>
            </a:r>
            <a:r>
              <a:rPr lang="en-US" altLang="zh-CN" b="1" i="1">
                <a:ea typeface="楷体_GB2312" pitchFamily="49" charset="-122"/>
              </a:rPr>
              <a:t>P</a:t>
            </a:r>
            <a:r>
              <a:rPr lang="zh-CN" altLang="en-US" b="1" baseline="-25000">
                <a:ea typeface="楷体_GB2312" pitchFamily="49" charset="-122"/>
              </a:rPr>
              <a:t>吸</a:t>
            </a:r>
          </a:p>
        </p:txBody>
      </p:sp>
      <p:grpSp>
        <p:nvGrpSpPr>
          <p:cNvPr id="27665" name="Group 163"/>
          <p:cNvGrpSpPr>
            <a:grpSpLocks/>
          </p:cNvGrpSpPr>
          <p:nvPr/>
        </p:nvGrpSpPr>
        <p:grpSpPr bwMode="auto">
          <a:xfrm>
            <a:off x="5614988" y="708025"/>
            <a:ext cx="3290887" cy="2568575"/>
            <a:chOff x="3513" y="310"/>
            <a:chExt cx="2073" cy="1618"/>
          </a:xfrm>
        </p:grpSpPr>
        <p:grpSp>
          <p:nvGrpSpPr>
            <p:cNvPr id="27666" name="Group 127"/>
            <p:cNvGrpSpPr>
              <a:grpSpLocks/>
            </p:cNvGrpSpPr>
            <p:nvPr/>
          </p:nvGrpSpPr>
          <p:grpSpPr bwMode="auto">
            <a:xfrm>
              <a:off x="4140" y="828"/>
              <a:ext cx="288" cy="684"/>
              <a:chOff x="2952" y="2232"/>
              <a:chExt cx="384" cy="996"/>
            </a:xfrm>
          </p:grpSpPr>
          <p:sp>
            <p:nvSpPr>
              <p:cNvPr id="27699" name="Oval 128"/>
              <p:cNvSpPr>
                <a:spLocks noChangeArrowheads="1"/>
              </p:cNvSpPr>
              <p:nvPr/>
            </p:nvSpPr>
            <p:spPr bwMode="auto">
              <a:xfrm>
                <a:off x="2952" y="2232"/>
                <a:ext cx="384" cy="99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27700" name="Text Box 129"/>
              <p:cNvSpPr txBox="1">
                <a:spLocks noChangeArrowheads="1"/>
              </p:cNvSpPr>
              <p:nvPr/>
            </p:nvSpPr>
            <p:spPr bwMode="auto">
              <a:xfrm>
                <a:off x="3025" y="2568"/>
                <a:ext cx="26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1</a:t>
                </a:r>
              </a:p>
            </p:txBody>
          </p:sp>
          <p:sp>
            <p:nvSpPr>
              <p:cNvPr id="27701" name="Line 130"/>
              <p:cNvSpPr>
                <a:spLocks noChangeShapeType="1"/>
              </p:cNvSpPr>
              <p:nvPr/>
            </p:nvSpPr>
            <p:spPr bwMode="auto">
              <a:xfrm flipH="1" flipV="1">
                <a:off x="2952" y="2700"/>
                <a:ext cx="0" cy="54"/>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67" name="Group 131"/>
            <p:cNvGrpSpPr>
              <a:grpSpLocks/>
            </p:cNvGrpSpPr>
            <p:nvPr/>
          </p:nvGrpSpPr>
          <p:grpSpPr bwMode="auto">
            <a:xfrm>
              <a:off x="4848" y="828"/>
              <a:ext cx="276" cy="696"/>
              <a:chOff x="2952" y="2232"/>
              <a:chExt cx="384" cy="996"/>
            </a:xfrm>
          </p:grpSpPr>
          <p:sp>
            <p:nvSpPr>
              <p:cNvPr id="27696" name="Oval 132"/>
              <p:cNvSpPr>
                <a:spLocks noChangeArrowheads="1"/>
              </p:cNvSpPr>
              <p:nvPr/>
            </p:nvSpPr>
            <p:spPr bwMode="auto">
              <a:xfrm>
                <a:off x="2952" y="2232"/>
                <a:ext cx="384" cy="99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27697" name="Text Box 133"/>
              <p:cNvSpPr txBox="1">
                <a:spLocks noChangeArrowheads="1"/>
              </p:cNvSpPr>
              <p:nvPr/>
            </p:nvSpPr>
            <p:spPr bwMode="auto">
              <a:xfrm>
                <a:off x="3024" y="2568"/>
                <a:ext cx="265"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2</a:t>
                </a:r>
              </a:p>
            </p:txBody>
          </p:sp>
          <p:sp>
            <p:nvSpPr>
              <p:cNvPr id="27698" name="Line 134"/>
              <p:cNvSpPr>
                <a:spLocks noChangeShapeType="1"/>
              </p:cNvSpPr>
              <p:nvPr/>
            </p:nvSpPr>
            <p:spPr bwMode="auto">
              <a:xfrm flipH="1" flipV="1">
                <a:off x="2952" y="2700"/>
                <a:ext cx="0" cy="54"/>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68" name="Group 135"/>
            <p:cNvGrpSpPr>
              <a:grpSpLocks/>
            </p:cNvGrpSpPr>
            <p:nvPr/>
          </p:nvGrpSpPr>
          <p:grpSpPr bwMode="auto">
            <a:xfrm>
              <a:off x="3513" y="310"/>
              <a:ext cx="2073" cy="1618"/>
              <a:chOff x="453" y="514"/>
              <a:chExt cx="2073" cy="1618"/>
            </a:xfrm>
          </p:grpSpPr>
          <p:sp>
            <p:nvSpPr>
              <p:cNvPr id="27669" name="Oval 136"/>
              <p:cNvSpPr>
                <a:spLocks noChangeArrowheads="1"/>
              </p:cNvSpPr>
              <p:nvPr/>
            </p:nvSpPr>
            <p:spPr bwMode="auto">
              <a:xfrm>
                <a:off x="636" y="142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7670" name="Line 137"/>
              <p:cNvSpPr>
                <a:spLocks noChangeShapeType="1"/>
              </p:cNvSpPr>
              <p:nvPr/>
            </p:nvSpPr>
            <p:spPr bwMode="auto">
              <a:xfrm>
                <a:off x="780" y="818"/>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Oval 138"/>
              <p:cNvSpPr>
                <a:spLocks noChangeArrowheads="1"/>
              </p:cNvSpPr>
              <p:nvPr/>
            </p:nvSpPr>
            <p:spPr bwMode="auto">
              <a:xfrm>
                <a:off x="1328" y="142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7672" name="Text Box 139"/>
              <p:cNvSpPr txBox="1">
                <a:spLocks noChangeArrowheads="1"/>
              </p:cNvSpPr>
              <p:nvPr/>
            </p:nvSpPr>
            <p:spPr bwMode="auto">
              <a:xfrm>
                <a:off x="1509" y="123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7673" name="Text Box 140"/>
              <p:cNvSpPr txBox="1">
                <a:spLocks noChangeArrowheads="1"/>
              </p:cNvSpPr>
              <p:nvPr/>
            </p:nvSpPr>
            <p:spPr bwMode="auto">
              <a:xfrm>
                <a:off x="1510" y="150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7674" name="Line 141"/>
              <p:cNvSpPr>
                <a:spLocks noChangeShapeType="1"/>
              </p:cNvSpPr>
              <p:nvPr/>
            </p:nvSpPr>
            <p:spPr bwMode="auto">
              <a:xfrm flipV="1">
                <a:off x="774" y="1862"/>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142"/>
              <p:cNvSpPr>
                <a:spLocks noChangeShapeType="1"/>
              </p:cNvSpPr>
              <p:nvPr/>
            </p:nvSpPr>
            <p:spPr bwMode="auto">
              <a:xfrm>
                <a:off x="1466" y="814"/>
                <a:ext cx="0" cy="1043"/>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7676" name="Rectangle 143"/>
              <p:cNvSpPr>
                <a:spLocks noChangeArrowheads="1"/>
              </p:cNvSpPr>
              <p:nvPr/>
            </p:nvSpPr>
            <p:spPr bwMode="auto">
              <a:xfrm rot="-5400000">
                <a:off x="1334" y="1061"/>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7677" name="Text Box 144"/>
              <p:cNvSpPr txBox="1">
                <a:spLocks noChangeArrowheads="1"/>
              </p:cNvSpPr>
              <p:nvPr/>
            </p:nvSpPr>
            <p:spPr bwMode="auto">
              <a:xfrm>
                <a:off x="817" y="123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7678" name="Text Box 145"/>
              <p:cNvSpPr txBox="1">
                <a:spLocks noChangeArrowheads="1"/>
              </p:cNvSpPr>
              <p:nvPr/>
            </p:nvSpPr>
            <p:spPr bwMode="auto">
              <a:xfrm>
                <a:off x="818" y="15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7679" name="Rectangle 146"/>
              <p:cNvSpPr>
                <a:spLocks noChangeArrowheads="1"/>
              </p:cNvSpPr>
              <p:nvPr/>
            </p:nvSpPr>
            <p:spPr bwMode="auto">
              <a:xfrm rot="-5400000">
                <a:off x="642" y="106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7680" name="Line 147"/>
              <p:cNvSpPr>
                <a:spLocks noChangeShapeType="1"/>
              </p:cNvSpPr>
              <p:nvPr/>
            </p:nvSpPr>
            <p:spPr bwMode="auto">
              <a:xfrm flipV="1">
                <a:off x="772" y="816"/>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Line 148"/>
              <p:cNvSpPr>
                <a:spLocks noChangeShapeType="1"/>
              </p:cNvSpPr>
              <p:nvPr/>
            </p:nvSpPr>
            <p:spPr bwMode="auto">
              <a:xfrm>
                <a:off x="2110" y="816"/>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Text Box 149"/>
              <p:cNvSpPr txBox="1">
                <a:spLocks noChangeArrowheads="1"/>
              </p:cNvSpPr>
              <p:nvPr/>
            </p:nvSpPr>
            <p:spPr bwMode="auto">
              <a:xfrm>
                <a:off x="797" y="9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7683" name="Text Box 150"/>
              <p:cNvSpPr txBox="1">
                <a:spLocks noChangeArrowheads="1"/>
              </p:cNvSpPr>
              <p:nvPr/>
            </p:nvSpPr>
            <p:spPr bwMode="auto">
              <a:xfrm>
                <a:off x="1496" y="9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7684" name="Text Box 151"/>
              <p:cNvSpPr txBox="1">
                <a:spLocks noChangeArrowheads="1"/>
              </p:cNvSpPr>
              <p:nvPr/>
            </p:nvSpPr>
            <p:spPr bwMode="auto">
              <a:xfrm>
                <a:off x="863" y="1443"/>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S1</a:t>
                </a:r>
                <a:endParaRPr lang="en-US" altLang="zh-CN" sz="1800" b="1">
                  <a:solidFill>
                    <a:srgbClr val="000000"/>
                  </a:solidFill>
                  <a:ea typeface="楷体_GB2312" pitchFamily="49" charset="-122"/>
                </a:endParaRPr>
              </a:p>
            </p:txBody>
          </p:sp>
          <p:sp>
            <p:nvSpPr>
              <p:cNvPr id="27685" name="Text Box 152"/>
              <p:cNvSpPr txBox="1">
                <a:spLocks noChangeArrowheads="1"/>
              </p:cNvSpPr>
              <p:nvPr/>
            </p:nvSpPr>
            <p:spPr bwMode="auto">
              <a:xfrm>
                <a:off x="1566" y="1442"/>
                <a:ext cx="3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S2</a:t>
                </a:r>
                <a:endParaRPr lang="en-US" altLang="zh-CN" sz="1800" b="1">
                  <a:solidFill>
                    <a:srgbClr val="000000"/>
                  </a:solidFill>
                  <a:ea typeface="楷体_GB2312" pitchFamily="49" charset="-122"/>
                </a:endParaRPr>
              </a:p>
            </p:txBody>
          </p:sp>
          <p:sp>
            <p:nvSpPr>
              <p:cNvPr id="27686" name="Rectangle 153"/>
              <p:cNvSpPr>
                <a:spLocks noChangeArrowheads="1"/>
              </p:cNvSpPr>
              <p:nvPr/>
            </p:nvSpPr>
            <p:spPr bwMode="auto">
              <a:xfrm rot="-5400000">
                <a:off x="1980" y="1287"/>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7687" name="Line 154"/>
              <p:cNvSpPr>
                <a:spLocks noChangeShapeType="1"/>
              </p:cNvSpPr>
              <p:nvPr/>
            </p:nvSpPr>
            <p:spPr bwMode="auto">
              <a:xfrm flipV="1">
                <a:off x="660" y="82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155"/>
              <p:cNvSpPr>
                <a:spLocks noChangeShapeType="1"/>
              </p:cNvSpPr>
              <p:nvPr/>
            </p:nvSpPr>
            <p:spPr bwMode="auto">
              <a:xfrm flipV="1">
                <a:off x="1366" y="83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9" name="Line 156"/>
              <p:cNvSpPr>
                <a:spLocks noChangeShapeType="1"/>
              </p:cNvSpPr>
              <p:nvPr/>
            </p:nvSpPr>
            <p:spPr bwMode="auto">
              <a:xfrm rot="10800000" flipV="1">
                <a:off x="2170" y="832"/>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0" name="Text Box 157"/>
              <p:cNvSpPr txBox="1">
                <a:spLocks noChangeArrowheads="1"/>
              </p:cNvSpPr>
              <p:nvPr/>
            </p:nvSpPr>
            <p:spPr bwMode="auto">
              <a:xfrm>
                <a:off x="453" y="78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7691" name="Text Box 158"/>
              <p:cNvSpPr txBox="1">
                <a:spLocks noChangeArrowheads="1"/>
              </p:cNvSpPr>
              <p:nvPr/>
            </p:nvSpPr>
            <p:spPr bwMode="auto">
              <a:xfrm>
                <a:off x="1147" y="7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7692" name="Text Box 159"/>
              <p:cNvSpPr txBox="1">
                <a:spLocks noChangeArrowheads="1"/>
              </p:cNvSpPr>
              <p:nvPr/>
            </p:nvSpPr>
            <p:spPr bwMode="auto">
              <a:xfrm>
                <a:off x="2173" y="8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27693" name="Text Box 160"/>
              <p:cNvSpPr txBox="1">
                <a:spLocks noChangeArrowheads="1"/>
              </p:cNvSpPr>
              <p:nvPr/>
            </p:nvSpPr>
            <p:spPr bwMode="auto">
              <a:xfrm>
                <a:off x="2142" y="121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27694" name="Text Box 161"/>
              <p:cNvSpPr txBox="1">
                <a:spLocks noChangeArrowheads="1"/>
              </p:cNvSpPr>
              <p:nvPr/>
            </p:nvSpPr>
            <p:spPr bwMode="auto">
              <a:xfrm>
                <a:off x="1365" y="51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a</a:t>
                </a:r>
              </a:p>
            </p:txBody>
          </p:sp>
          <p:sp>
            <p:nvSpPr>
              <p:cNvPr id="27695" name="Text Box 162"/>
              <p:cNvSpPr txBox="1">
                <a:spLocks noChangeArrowheads="1"/>
              </p:cNvSpPr>
              <p:nvPr/>
            </p:nvSpPr>
            <p:spPr bwMode="auto">
              <a:xfrm>
                <a:off x="1363" y="18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b</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89"/>
                                        </p:tgtEl>
                                        <p:attrNameLst>
                                          <p:attrName>style.visibility</p:attrName>
                                        </p:attrNameLst>
                                      </p:cBhvr>
                                      <p:to>
                                        <p:strVal val="visible"/>
                                      </p:to>
                                    </p:set>
                                    <p:anim calcmode="lin" valueType="num">
                                      <p:cBhvr additive="base">
                                        <p:cTn id="7" dur="500" fill="hold"/>
                                        <p:tgtEl>
                                          <p:spTgt spid="50189"/>
                                        </p:tgtEl>
                                        <p:attrNameLst>
                                          <p:attrName>ppt_x</p:attrName>
                                        </p:attrNameLst>
                                      </p:cBhvr>
                                      <p:tavLst>
                                        <p:tav tm="0">
                                          <p:val>
                                            <p:strVal val="0-#ppt_w/2"/>
                                          </p:val>
                                        </p:tav>
                                        <p:tav tm="100000">
                                          <p:val>
                                            <p:strVal val="#ppt_x"/>
                                          </p:val>
                                        </p:tav>
                                      </p:tavLst>
                                    </p:anim>
                                    <p:anim calcmode="lin" valueType="num">
                                      <p:cBhvr additive="base">
                                        <p:cTn id="8" dur="500" fill="hold"/>
                                        <p:tgtEl>
                                          <p:spTgt spid="5018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0208"/>
                                        </p:tgtEl>
                                        <p:attrNameLst>
                                          <p:attrName>style.visibility</p:attrName>
                                        </p:attrNameLst>
                                      </p:cBhvr>
                                      <p:to>
                                        <p:strVal val="visible"/>
                                      </p:to>
                                    </p:set>
                                    <p:anim calcmode="lin" valueType="num">
                                      <p:cBhvr additive="base">
                                        <p:cTn id="28" dur="500" fill="hold"/>
                                        <p:tgtEl>
                                          <p:spTgt spid="50208"/>
                                        </p:tgtEl>
                                        <p:attrNameLst>
                                          <p:attrName>ppt_x</p:attrName>
                                        </p:attrNameLst>
                                      </p:cBhvr>
                                      <p:tavLst>
                                        <p:tav tm="0">
                                          <p:val>
                                            <p:strVal val="0-#ppt_w/2"/>
                                          </p:val>
                                        </p:tav>
                                        <p:tav tm="100000">
                                          <p:val>
                                            <p:strVal val="#ppt_x"/>
                                          </p:val>
                                        </p:tav>
                                      </p:tavLst>
                                    </p:anim>
                                    <p:anim calcmode="lin" valueType="num">
                                      <p:cBhvr additive="base">
                                        <p:cTn id="29" dur="500" fill="hold"/>
                                        <p:tgtEl>
                                          <p:spTgt spid="5020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0209"/>
                                        </p:tgtEl>
                                        <p:attrNameLst>
                                          <p:attrName>style.visibility</p:attrName>
                                        </p:attrNameLst>
                                      </p:cBhvr>
                                      <p:to>
                                        <p:strVal val="visible"/>
                                      </p:to>
                                    </p:set>
                                    <p:animEffect transition="in" filter="blinds(horizontal)">
                                      <p:cBhvr>
                                        <p:cTn id="34" dur="500"/>
                                        <p:tgtEl>
                                          <p:spTgt spid="5020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0210"/>
                                        </p:tgtEl>
                                        <p:attrNameLst>
                                          <p:attrName>style.visibility</p:attrName>
                                        </p:attrNameLst>
                                      </p:cBhvr>
                                      <p:to>
                                        <p:strVal val="visible"/>
                                      </p:to>
                                    </p:set>
                                    <p:animEffect transition="in" filter="blinds(horizontal)">
                                      <p:cBhvr>
                                        <p:cTn id="39" dur="500"/>
                                        <p:tgtEl>
                                          <p:spTgt spid="50210"/>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iterate type="wd">
                                    <p:tmPct val="100000"/>
                                  </p:iterate>
                                  <p:childTnLst>
                                    <p:set>
                                      <p:cBhvr>
                                        <p:cTn id="46" dur="1" fill="hold">
                                          <p:stCondLst>
                                            <p:cond delay="0"/>
                                          </p:stCondLst>
                                        </p:cTn>
                                        <p:tgtEl>
                                          <p:spTgt spid="50211"/>
                                        </p:tgtEl>
                                        <p:attrNameLst>
                                          <p:attrName>style.visibility</p:attrName>
                                        </p:attrNameLst>
                                      </p:cBhvr>
                                      <p:to>
                                        <p:strVal val="visible"/>
                                      </p:to>
                                    </p:set>
                                    <p:animEffect transition="in" filter="dissolve">
                                      <p:cBhvr>
                                        <p:cTn id="47" dur="300"/>
                                        <p:tgtEl>
                                          <p:spTgt spid="502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50212"/>
                                        </p:tgtEl>
                                        <p:attrNameLst>
                                          <p:attrName>style.visibility</p:attrName>
                                        </p:attrNameLst>
                                      </p:cBhvr>
                                      <p:to>
                                        <p:strVal val="visible"/>
                                      </p:to>
                                    </p:set>
                                    <p:anim calcmode="lin" valueType="num">
                                      <p:cBhvr additive="base">
                                        <p:cTn id="52" dur="500" fill="hold"/>
                                        <p:tgtEl>
                                          <p:spTgt spid="50212"/>
                                        </p:tgtEl>
                                        <p:attrNameLst>
                                          <p:attrName>ppt_x</p:attrName>
                                        </p:attrNameLst>
                                      </p:cBhvr>
                                      <p:tavLst>
                                        <p:tav tm="0">
                                          <p:val>
                                            <p:strVal val="0-#ppt_w/2"/>
                                          </p:val>
                                        </p:tav>
                                        <p:tav tm="100000">
                                          <p:val>
                                            <p:strVal val="#ppt_x"/>
                                          </p:val>
                                        </p:tav>
                                      </p:tavLst>
                                    </p:anim>
                                    <p:anim calcmode="lin" valueType="num">
                                      <p:cBhvr additive="base">
                                        <p:cTn id="53" dur="500" fill="hold"/>
                                        <p:tgtEl>
                                          <p:spTgt spid="50212"/>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50213"/>
                                        </p:tgtEl>
                                        <p:attrNameLst>
                                          <p:attrName>style.visibility</p:attrName>
                                        </p:attrNameLst>
                                      </p:cBhvr>
                                      <p:to>
                                        <p:strVal val="visible"/>
                                      </p:to>
                                    </p:set>
                                    <p:anim calcmode="lin" valueType="num">
                                      <p:cBhvr additive="base">
                                        <p:cTn id="58" dur="500" fill="hold"/>
                                        <p:tgtEl>
                                          <p:spTgt spid="50213"/>
                                        </p:tgtEl>
                                        <p:attrNameLst>
                                          <p:attrName>ppt_x</p:attrName>
                                        </p:attrNameLst>
                                      </p:cBhvr>
                                      <p:tavLst>
                                        <p:tav tm="0">
                                          <p:val>
                                            <p:strVal val="0-#ppt_w/2"/>
                                          </p:val>
                                        </p:tav>
                                        <p:tav tm="100000">
                                          <p:val>
                                            <p:strVal val="#ppt_x"/>
                                          </p:val>
                                        </p:tav>
                                      </p:tavLst>
                                    </p:anim>
                                    <p:anim calcmode="lin" valueType="num">
                                      <p:cBhvr additive="base">
                                        <p:cTn id="59" dur="500" fill="hold"/>
                                        <p:tgtEl>
                                          <p:spTgt spid="50213"/>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50214"/>
                                        </p:tgtEl>
                                        <p:attrNameLst>
                                          <p:attrName>style.visibility</p:attrName>
                                        </p:attrNameLst>
                                      </p:cBhvr>
                                      <p:to>
                                        <p:strVal val="visible"/>
                                      </p:to>
                                    </p:set>
                                    <p:anim calcmode="lin" valueType="num">
                                      <p:cBhvr additive="base">
                                        <p:cTn id="64" dur="500" fill="hold"/>
                                        <p:tgtEl>
                                          <p:spTgt spid="50214"/>
                                        </p:tgtEl>
                                        <p:attrNameLst>
                                          <p:attrName>ppt_x</p:attrName>
                                        </p:attrNameLst>
                                      </p:cBhvr>
                                      <p:tavLst>
                                        <p:tav tm="0">
                                          <p:val>
                                            <p:strVal val="0-#ppt_w/2"/>
                                          </p:val>
                                        </p:tav>
                                        <p:tav tm="100000">
                                          <p:val>
                                            <p:strVal val="#ppt_x"/>
                                          </p:val>
                                        </p:tav>
                                      </p:tavLst>
                                    </p:anim>
                                    <p:anim calcmode="lin" valueType="num">
                                      <p:cBhvr additive="base">
                                        <p:cTn id="65" dur="500" fill="hold"/>
                                        <p:tgtEl>
                                          <p:spTgt spid="50214"/>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6"/>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50223"/>
                                        </p:tgtEl>
                                        <p:attrNameLst>
                                          <p:attrName>style.visibility</p:attrName>
                                        </p:attrNameLst>
                                      </p:cBhvr>
                                      <p:to>
                                        <p:strVal val="visible"/>
                                      </p:to>
                                    </p:set>
                                  </p:childTnLst>
                                </p:cTn>
                              </p:par>
                            </p:childTnLst>
                          </p:cTn>
                        </p:par>
                        <p:par>
                          <p:cTn id="74" fill="hold" nodeType="afterGroup">
                            <p:stCondLst>
                              <p:cond delay="500"/>
                            </p:stCondLst>
                            <p:childTnLst>
                              <p:par>
                                <p:cTn id="75" presetID="2" presetClass="entr" presetSubtype="2" fill="hold" grpId="0" nodeType="afterEffect">
                                  <p:stCondLst>
                                    <p:cond delay="0"/>
                                  </p:stCondLst>
                                  <p:childTnLst>
                                    <p:set>
                                      <p:cBhvr>
                                        <p:cTn id="76" dur="1" fill="hold">
                                          <p:stCondLst>
                                            <p:cond delay="0"/>
                                          </p:stCondLst>
                                        </p:cTn>
                                        <p:tgtEl>
                                          <p:spTgt spid="50226"/>
                                        </p:tgtEl>
                                        <p:attrNameLst>
                                          <p:attrName>style.visibility</p:attrName>
                                        </p:attrNameLst>
                                      </p:cBhvr>
                                      <p:to>
                                        <p:strVal val="visible"/>
                                      </p:to>
                                    </p:set>
                                    <p:anim calcmode="lin" valueType="num">
                                      <p:cBhvr additive="base">
                                        <p:cTn id="77" dur="500" fill="hold"/>
                                        <p:tgtEl>
                                          <p:spTgt spid="50226"/>
                                        </p:tgtEl>
                                        <p:attrNameLst>
                                          <p:attrName>ppt_x</p:attrName>
                                        </p:attrNameLst>
                                      </p:cBhvr>
                                      <p:tavLst>
                                        <p:tav tm="0">
                                          <p:val>
                                            <p:strVal val="1+#ppt_w/2"/>
                                          </p:val>
                                        </p:tav>
                                        <p:tav tm="100000">
                                          <p:val>
                                            <p:strVal val="#ppt_x"/>
                                          </p:val>
                                        </p:tav>
                                      </p:tavLst>
                                    </p:anim>
                                    <p:anim calcmode="lin" valueType="num">
                                      <p:cBhvr additive="base">
                                        <p:cTn id="78" dur="500" fill="hold"/>
                                        <p:tgtEl>
                                          <p:spTgt spid="502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9" grpId="0" autoUpdateAnimBg="0"/>
      <p:bldP spid="50208" grpId="0" autoUpdateAnimBg="0"/>
      <p:bldP spid="50209" grpId="0" autoUpdateAnimBg="0"/>
      <p:bldP spid="50210" grpId="0" autoUpdateAnimBg="0"/>
      <p:bldP spid="50211" grpId="0" autoUpdateAnimBg="0"/>
      <p:bldP spid="50212" grpId="0" autoUpdateAnimBg="0"/>
      <p:bldP spid="50213" grpId="0" autoUpdateAnimBg="0"/>
      <p:bldP spid="50214" grpId="0" autoUpdateAnimBg="0"/>
      <p:bldP spid="50223" grpId="0" animBg="1"/>
      <p:bldP spid="5022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406400" y="831850"/>
            <a:ext cx="8240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ea typeface="楷体_GB2312" pitchFamily="49" charset="-122"/>
              </a:rPr>
              <a:t>支路电流法的优缺点</a:t>
            </a:r>
          </a:p>
        </p:txBody>
      </p:sp>
      <p:sp>
        <p:nvSpPr>
          <p:cNvPr id="67589" name="Text Box 5"/>
          <p:cNvSpPr txBox="1">
            <a:spLocks noChangeArrowheads="1"/>
          </p:cNvSpPr>
          <p:nvPr/>
        </p:nvSpPr>
        <p:spPr bwMode="auto">
          <a:xfrm>
            <a:off x="371475" y="1466850"/>
            <a:ext cx="8393113"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b="1">
                <a:ea typeface="楷体_GB2312" pitchFamily="49" charset="-122"/>
              </a:rPr>
              <a:t>优点：支路电流法是电路分析中最基本的方法之一。只要根据克氏定律、欧姆定律列方程，就能得出结果。</a:t>
            </a:r>
          </a:p>
        </p:txBody>
      </p:sp>
      <p:sp>
        <p:nvSpPr>
          <p:cNvPr id="67590" name="Text Box 6"/>
          <p:cNvSpPr txBox="1">
            <a:spLocks noChangeArrowheads="1"/>
          </p:cNvSpPr>
          <p:nvPr/>
        </p:nvSpPr>
        <p:spPr bwMode="auto">
          <a:xfrm>
            <a:off x="395288" y="2873375"/>
            <a:ext cx="83550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b="1">
                <a:ea typeface="楷体_GB2312" pitchFamily="49" charset="-122"/>
              </a:rPr>
              <a:t>缺点：电路中支路数多时，所需方程的个数较多，求解不方便。</a:t>
            </a:r>
          </a:p>
        </p:txBody>
      </p:sp>
      <p:sp>
        <p:nvSpPr>
          <p:cNvPr id="67591" name="Text Box 7"/>
          <p:cNvSpPr txBox="1">
            <a:spLocks noChangeArrowheads="1"/>
          </p:cNvSpPr>
          <p:nvPr/>
        </p:nvSpPr>
        <p:spPr bwMode="auto">
          <a:xfrm>
            <a:off x="4991100" y="4614863"/>
            <a:ext cx="2184400" cy="10509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b="1">
                <a:ea typeface="楷体_GB2312" pitchFamily="49" charset="-122"/>
              </a:rPr>
              <a:t>支路数 </a:t>
            </a:r>
            <a:r>
              <a:rPr lang="en-US" altLang="zh-CN" b="1" i="1">
                <a:ea typeface="楷体_GB2312" pitchFamily="49" charset="-122"/>
              </a:rPr>
              <a:t>B</a:t>
            </a:r>
            <a:r>
              <a:rPr lang="en-US" altLang="zh-CN" b="1">
                <a:ea typeface="楷体_GB2312" pitchFamily="49" charset="-122"/>
              </a:rPr>
              <a:t>=4</a:t>
            </a:r>
          </a:p>
          <a:p>
            <a:pPr>
              <a:lnSpc>
                <a:spcPct val="130000"/>
              </a:lnSpc>
            </a:pPr>
            <a:r>
              <a:rPr lang="zh-CN" altLang="en-US" b="1">
                <a:ea typeface="楷体_GB2312" pitchFamily="49" charset="-122"/>
              </a:rPr>
              <a:t>须列</a:t>
            </a:r>
            <a:r>
              <a:rPr lang="en-US" altLang="zh-CN" b="1">
                <a:ea typeface="楷体_GB2312" pitchFamily="49" charset="-122"/>
              </a:rPr>
              <a:t>4</a:t>
            </a:r>
            <a:r>
              <a:rPr lang="zh-CN" altLang="en-US" b="1">
                <a:ea typeface="楷体_GB2312" pitchFamily="49" charset="-122"/>
              </a:rPr>
              <a:t>个方程式</a:t>
            </a:r>
          </a:p>
        </p:txBody>
      </p:sp>
      <p:grpSp>
        <p:nvGrpSpPr>
          <p:cNvPr id="67592" name="Group 8"/>
          <p:cNvGrpSpPr>
            <a:grpSpLocks/>
          </p:cNvGrpSpPr>
          <p:nvPr/>
        </p:nvGrpSpPr>
        <p:grpSpPr bwMode="auto">
          <a:xfrm>
            <a:off x="1371600" y="4445000"/>
            <a:ext cx="2743200" cy="1524000"/>
            <a:chOff x="828" y="3072"/>
            <a:chExt cx="1728" cy="960"/>
          </a:xfrm>
        </p:grpSpPr>
        <p:grpSp>
          <p:nvGrpSpPr>
            <p:cNvPr id="67593" name="Group 9"/>
            <p:cNvGrpSpPr>
              <a:grpSpLocks/>
            </p:cNvGrpSpPr>
            <p:nvPr/>
          </p:nvGrpSpPr>
          <p:grpSpPr bwMode="auto">
            <a:xfrm>
              <a:off x="1596" y="3072"/>
              <a:ext cx="260" cy="960"/>
              <a:chOff x="1680" y="1440"/>
              <a:chExt cx="260" cy="960"/>
            </a:xfrm>
          </p:grpSpPr>
          <p:sp>
            <p:nvSpPr>
              <p:cNvPr id="67594" name="Text Box 10"/>
              <p:cNvSpPr txBox="1">
                <a:spLocks noChangeArrowheads="1"/>
              </p:cNvSpPr>
              <p:nvPr/>
            </p:nvSpPr>
            <p:spPr bwMode="auto">
              <a:xfrm>
                <a:off x="1728"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ea typeface="楷体_GB2312" pitchFamily="49" charset="-122"/>
                  </a:rPr>
                  <a:t>a</a:t>
                </a:r>
              </a:p>
            </p:txBody>
          </p:sp>
          <p:sp>
            <p:nvSpPr>
              <p:cNvPr id="67595" name="Text Box 11"/>
              <p:cNvSpPr txBox="1">
                <a:spLocks noChangeArrowheads="1"/>
              </p:cNvSpPr>
              <p:nvPr/>
            </p:nvSpPr>
            <p:spPr bwMode="auto">
              <a:xfrm>
                <a:off x="1680" y="20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ea typeface="楷体_GB2312" pitchFamily="49" charset="-122"/>
                  </a:rPr>
                  <a:t>b</a:t>
                </a:r>
              </a:p>
            </p:txBody>
          </p:sp>
          <p:sp>
            <p:nvSpPr>
              <p:cNvPr id="67596" name="Oval 12"/>
              <p:cNvSpPr>
                <a:spLocks noChangeArrowheads="1"/>
              </p:cNvSpPr>
              <p:nvPr/>
            </p:nvSpPr>
            <p:spPr bwMode="auto">
              <a:xfrm>
                <a:off x="1776" y="2304"/>
                <a:ext cx="48" cy="96"/>
              </a:xfrm>
              <a:prstGeom prst="ellipse">
                <a:avLst/>
              </a:prstGeom>
              <a:solidFill>
                <a:srgbClr val="FF33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7" name="Oval 13"/>
              <p:cNvSpPr>
                <a:spLocks noChangeArrowheads="1"/>
              </p:cNvSpPr>
              <p:nvPr/>
            </p:nvSpPr>
            <p:spPr bwMode="auto">
              <a:xfrm>
                <a:off x="1776" y="1440"/>
                <a:ext cx="48" cy="96"/>
              </a:xfrm>
              <a:prstGeom prst="ellipse">
                <a:avLst/>
              </a:prstGeom>
              <a:solidFill>
                <a:srgbClr val="FF33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7598" name="Group 14"/>
            <p:cNvGrpSpPr>
              <a:grpSpLocks/>
            </p:cNvGrpSpPr>
            <p:nvPr/>
          </p:nvGrpSpPr>
          <p:grpSpPr bwMode="auto">
            <a:xfrm>
              <a:off x="828" y="3108"/>
              <a:ext cx="1728" cy="864"/>
              <a:chOff x="912" y="1488"/>
              <a:chExt cx="1728" cy="864"/>
            </a:xfrm>
          </p:grpSpPr>
          <p:sp>
            <p:nvSpPr>
              <p:cNvPr id="67599" name="Oval 15"/>
              <p:cNvSpPr>
                <a:spLocks noChangeArrowheads="1"/>
              </p:cNvSpPr>
              <p:nvPr/>
            </p:nvSpPr>
            <p:spPr bwMode="auto">
              <a:xfrm>
                <a:off x="912" y="2016"/>
                <a:ext cx="192" cy="19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0" name="Line 16"/>
              <p:cNvSpPr>
                <a:spLocks noChangeShapeType="1"/>
              </p:cNvSpPr>
              <p:nvPr/>
            </p:nvSpPr>
            <p:spPr bwMode="auto">
              <a:xfrm>
                <a:off x="1008" y="1488"/>
                <a:ext cx="0"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1" name="Rectangle 17"/>
              <p:cNvSpPr>
                <a:spLocks noChangeArrowheads="1"/>
              </p:cNvSpPr>
              <p:nvPr/>
            </p:nvSpPr>
            <p:spPr bwMode="auto">
              <a:xfrm>
                <a:off x="960" y="1680"/>
                <a:ext cx="96" cy="19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7602" name="Group 18"/>
              <p:cNvGrpSpPr>
                <a:grpSpLocks/>
              </p:cNvGrpSpPr>
              <p:nvPr/>
            </p:nvGrpSpPr>
            <p:grpSpPr bwMode="auto">
              <a:xfrm>
                <a:off x="1440" y="1488"/>
                <a:ext cx="192" cy="864"/>
                <a:chOff x="1440" y="1776"/>
                <a:chExt cx="192" cy="864"/>
              </a:xfrm>
            </p:grpSpPr>
            <p:sp>
              <p:nvSpPr>
                <p:cNvPr id="67603" name="Oval 19"/>
                <p:cNvSpPr>
                  <a:spLocks noChangeArrowheads="1"/>
                </p:cNvSpPr>
                <p:nvPr/>
              </p:nvSpPr>
              <p:spPr bwMode="auto">
                <a:xfrm>
                  <a:off x="1440" y="2304"/>
                  <a:ext cx="192" cy="19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4" name="Line 20"/>
                <p:cNvSpPr>
                  <a:spLocks noChangeShapeType="1"/>
                </p:cNvSpPr>
                <p:nvPr/>
              </p:nvSpPr>
              <p:spPr bwMode="auto">
                <a:xfrm>
                  <a:off x="1536" y="1776"/>
                  <a:ext cx="0"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5" name="Rectangle 21"/>
                <p:cNvSpPr>
                  <a:spLocks noChangeArrowheads="1"/>
                </p:cNvSpPr>
                <p:nvPr/>
              </p:nvSpPr>
              <p:spPr bwMode="auto">
                <a:xfrm>
                  <a:off x="1488" y="1968"/>
                  <a:ext cx="96" cy="19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7606" name="Group 22"/>
              <p:cNvGrpSpPr>
                <a:grpSpLocks/>
              </p:cNvGrpSpPr>
              <p:nvPr/>
            </p:nvGrpSpPr>
            <p:grpSpPr bwMode="auto">
              <a:xfrm>
                <a:off x="1968" y="1488"/>
                <a:ext cx="192" cy="864"/>
                <a:chOff x="1440" y="1776"/>
                <a:chExt cx="192" cy="864"/>
              </a:xfrm>
            </p:grpSpPr>
            <p:sp>
              <p:nvSpPr>
                <p:cNvPr id="67607" name="Oval 23"/>
                <p:cNvSpPr>
                  <a:spLocks noChangeArrowheads="1"/>
                </p:cNvSpPr>
                <p:nvPr/>
              </p:nvSpPr>
              <p:spPr bwMode="auto">
                <a:xfrm>
                  <a:off x="1440" y="2304"/>
                  <a:ext cx="192" cy="19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8" name="Line 24"/>
                <p:cNvSpPr>
                  <a:spLocks noChangeShapeType="1"/>
                </p:cNvSpPr>
                <p:nvPr/>
              </p:nvSpPr>
              <p:spPr bwMode="auto">
                <a:xfrm>
                  <a:off x="1536" y="1776"/>
                  <a:ext cx="0"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9" name="Rectangle 25"/>
                <p:cNvSpPr>
                  <a:spLocks noChangeArrowheads="1"/>
                </p:cNvSpPr>
                <p:nvPr/>
              </p:nvSpPr>
              <p:spPr bwMode="auto">
                <a:xfrm>
                  <a:off x="1488" y="1968"/>
                  <a:ext cx="96" cy="19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7610" name="Line 26"/>
              <p:cNvSpPr>
                <a:spLocks noChangeShapeType="1"/>
              </p:cNvSpPr>
              <p:nvPr/>
            </p:nvSpPr>
            <p:spPr bwMode="auto">
              <a:xfrm>
                <a:off x="1008" y="1488"/>
                <a:ext cx="15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1" name="Line 27"/>
              <p:cNvSpPr>
                <a:spLocks noChangeShapeType="1"/>
              </p:cNvSpPr>
              <p:nvPr/>
            </p:nvSpPr>
            <p:spPr bwMode="auto">
              <a:xfrm>
                <a:off x="1008" y="2352"/>
                <a:ext cx="15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2" name="Line 28"/>
              <p:cNvSpPr>
                <a:spLocks noChangeShapeType="1"/>
              </p:cNvSpPr>
              <p:nvPr/>
            </p:nvSpPr>
            <p:spPr bwMode="auto">
              <a:xfrm>
                <a:off x="2592" y="1488"/>
                <a:ext cx="0"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3" name="Rectangle 29"/>
              <p:cNvSpPr>
                <a:spLocks noChangeArrowheads="1"/>
              </p:cNvSpPr>
              <p:nvPr/>
            </p:nvSpPr>
            <p:spPr bwMode="auto">
              <a:xfrm>
                <a:off x="2544" y="1776"/>
                <a:ext cx="9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7614" name="Oval 30"/>
            <p:cNvSpPr>
              <a:spLocks noChangeArrowheads="1"/>
            </p:cNvSpPr>
            <p:nvPr/>
          </p:nvSpPr>
          <p:spPr bwMode="auto">
            <a:xfrm>
              <a:off x="1416" y="39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5" name="Oval 31"/>
            <p:cNvSpPr>
              <a:spLocks noChangeArrowheads="1"/>
            </p:cNvSpPr>
            <p:nvPr/>
          </p:nvSpPr>
          <p:spPr bwMode="auto">
            <a:xfrm>
              <a:off x="1956" y="39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6" name="Oval 32"/>
            <p:cNvSpPr>
              <a:spLocks noChangeArrowheads="1"/>
            </p:cNvSpPr>
            <p:nvPr/>
          </p:nvSpPr>
          <p:spPr bwMode="auto">
            <a:xfrm>
              <a:off x="1956" y="30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7" name="Oval 33"/>
            <p:cNvSpPr>
              <a:spLocks noChangeArrowheads="1"/>
            </p:cNvSpPr>
            <p:nvPr/>
          </p:nvSpPr>
          <p:spPr bwMode="auto">
            <a:xfrm>
              <a:off x="1428" y="30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Effect transition="in" filter="box(in)">
                                      <p:cBhvr>
                                        <p:cTn id="7" dur="500"/>
                                        <p:tgtEl>
                                          <p:spTgt spid="67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box(in)">
                                      <p:cBhvr>
                                        <p:cTn id="12" dur="500"/>
                                        <p:tgtEl>
                                          <p:spTgt spid="67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7592"/>
                                        </p:tgtEl>
                                        <p:attrNameLst>
                                          <p:attrName>style.visibility</p:attrName>
                                        </p:attrNameLst>
                                      </p:cBhvr>
                                      <p:to>
                                        <p:strVal val="visible"/>
                                      </p:to>
                                    </p:set>
                                    <p:animEffect transition="in" filter="box(out)">
                                      <p:cBhvr>
                                        <p:cTn id="17" dur="500"/>
                                        <p:tgtEl>
                                          <p:spTgt spid="67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7591"/>
                                        </p:tgtEl>
                                        <p:attrNameLst>
                                          <p:attrName>style.visibility</p:attrName>
                                        </p:attrNameLst>
                                      </p:cBhvr>
                                      <p:to>
                                        <p:strVal val="visible"/>
                                      </p:to>
                                    </p:set>
                                    <p:animEffect transition="in" filter="checkerboard(across)">
                                      <p:cBhvr>
                                        <p:cTn id="22"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utoUpdateAnimBg="0"/>
      <p:bldP spid="67590" grpId="0" autoUpdateAnimBg="0"/>
      <p:bldP spid="67591"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473075" y="1550988"/>
            <a:ext cx="177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基本思想：</a:t>
            </a:r>
          </a:p>
        </p:txBody>
      </p:sp>
      <p:sp>
        <p:nvSpPr>
          <p:cNvPr id="8196" name="Text Box 4"/>
          <p:cNvSpPr txBox="1">
            <a:spLocks noChangeArrowheads="1"/>
          </p:cNvSpPr>
          <p:nvPr/>
        </p:nvSpPr>
        <p:spPr bwMode="auto">
          <a:xfrm>
            <a:off x="2133600" y="1504950"/>
            <a:ext cx="61722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b="1">
                <a:ea typeface="楷体_GB2312" pitchFamily="49" charset="-122"/>
              </a:rPr>
              <a:t>为减少未知量</a:t>
            </a:r>
            <a:r>
              <a:rPr lang="en-US" altLang="zh-CN" b="1">
                <a:ea typeface="楷体_GB2312" pitchFamily="49" charset="-122"/>
              </a:rPr>
              <a:t>(</a:t>
            </a:r>
            <a:r>
              <a:rPr lang="zh-CN" altLang="en-US" b="1">
                <a:ea typeface="楷体_GB2312" pitchFamily="49" charset="-122"/>
              </a:rPr>
              <a:t>方程</a:t>
            </a:r>
            <a:r>
              <a:rPr lang="en-US" altLang="zh-CN" b="1">
                <a:ea typeface="楷体_GB2312" pitchFamily="49" charset="-122"/>
              </a:rPr>
              <a:t>)</a:t>
            </a:r>
            <a:r>
              <a:rPr lang="zh-CN" altLang="en-US" b="1">
                <a:ea typeface="楷体_GB2312" pitchFamily="49" charset="-122"/>
              </a:rPr>
              <a:t>的个数，可以假想每个网孔中有一个网孔电流。</a:t>
            </a:r>
          </a:p>
        </p:txBody>
      </p:sp>
      <p:grpSp>
        <p:nvGrpSpPr>
          <p:cNvPr id="2" name="Group 99"/>
          <p:cNvGrpSpPr>
            <a:grpSpLocks/>
          </p:cNvGrpSpPr>
          <p:nvPr/>
        </p:nvGrpSpPr>
        <p:grpSpPr bwMode="auto">
          <a:xfrm>
            <a:off x="1219200" y="3543300"/>
            <a:ext cx="625475" cy="971550"/>
            <a:chOff x="-876" y="2088"/>
            <a:chExt cx="382" cy="912"/>
          </a:xfrm>
        </p:grpSpPr>
        <p:sp>
          <p:nvSpPr>
            <p:cNvPr id="28715" name="Oval 92"/>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8716" name="Text Box 93"/>
            <p:cNvSpPr txBox="1">
              <a:spLocks noChangeArrowheads="1"/>
            </p:cNvSpPr>
            <p:nvPr/>
          </p:nvSpPr>
          <p:spPr bwMode="auto">
            <a:xfrm>
              <a:off x="-817" y="2396"/>
              <a:ext cx="27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i="1" baseline="-25000">
                  <a:solidFill>
                    <a:srgbClr val="FF0000"/>
                  </a:solidFill>
                  <a:ea typeface="楷体_GB2312" pitchFamily="49" charset="-122"/>
                </a:rPr>
                <a:t>l</a:t>
              </a:r>
              <a:r>
                <a:rPr lang="en-US" altLang="zh-CN" b="1" baseline="-25000">
                  <a:solidFill>
                    <a:srgbClr val="FF0000"/>
                  </a:solidFill>
                  <a:ea typeface="楷体_GB2312" pitchFamily="49" charset="-122"/>
                </a:rPr>
                <a:t>1</a:t>
              </a:r>
              <a:endParaRPr lang="en-US" altLang="zh-CN" b="1">
                <a:solidFill>
                  <a:srgbClr val="FF0000"/>
                </a:solidFill>
                <a:ea typeface="楷体_GB2312" pitchFamily="49" charset="-122"/>
              </a:endParaRPr>
            </a:p>
          </p:txBody>
        </p:sp>
        <p:sp>
          <p:nvSpPr>
            <p:cNvPr id="28717" name="Line 94"/>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00"/>
          <p:cNvGrpSpPr>
            <a:grpSpLocks/>
          </p:cNvGrpSpPr>
          <p:nvPr/>
        </p:nvGrpSpPr>
        <p:grpSpPr bwMode="auto">
          <a:xfrm>
            <a:off x="2343150" y="3543300"/>
            <a:ext cx="625475" cy="971550"/>
            <a:chOff x="-876" y="2088"/>
            <a:chExt cx="382" cy="912"/>
          </a:xfrm>
        </p:grpSpPr>
        <p:sp>
          <p:nvSpPr>
            <p:cNvPr id="28712" name="Oval 101"/>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8713" name="Text Box 102"/>
            <p:cNvSpPr txBox="1">
              <a:spLocks noChangeArrowheads="1"/>
            </p:cNvSpPr>
            <p:nvPr/>
          </p:nvSpPr>
          <p:spPr bwMode="auto">
            <a:xfrm>
              <a:off x="-817" y="2396"/>
              <a:ext cx="27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i="1" baseline="-25000">
                  <a:solidFill>
                    <a:srgbClr val="FF0000"/>
                  </a:solidFill>
                  <a:ea typeface="楷体_GB2312" pitchFamily="49" charset="-122"/>
                </a:rPr>
                <a:t>l</a:t>
              </a:r>
              <a:r>
                <a:rPr lang="en-US" altLang="zh-CN" b="1" baseline="-25000">
                  <a:solidFill>
                    <a:srgbClr val="FF0000"/>
                  </a:solidFill>
                  <a:ea typeface="楷体_GB2312" pitchFamily="49" charset="-122"/>
                </a:rPr>
                <a:t>2</a:t>
              </a:r>
              <a:endParaRPr lang="en-US" altLang="zh-CN" b="1">
                <a:solidFill>
                  <a:srgbClr val="FF0000"/>
                </a:solidFill>
                <a:ea typeface="楷体_GB2312" pitchFamily="49" charset="-122"/>
              </a:endParaRPr>
            </a:p>
          </p:txBody>
        </p:sp>
        <p:sp>
          <p:nvSpPr>
            <p:cNvPr id="28714" name="Line 103"/>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6" name="Text Box 104"/>
          <p:cNvSpPr txBox="1">
            <a:spLocks noChangeArrowheads="1"/>
          </p:cNvSpPr>
          <p:nvPr/>
        </p:nvSpPr>
        <p:spPr bwMode="auto">
          <a:xfrm>
            <a:off x="3676650" y="3048000"/>
            <a:ext cx="48958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b="1">
                <a:ea typeface="楷体_GB2312" pitchFamily="49" charset="-122"/>
              </a:rPr>
              <a:t>如图</a:t>
            </a:r>
            <a:r>
              <a:rPr lang="en-US" altLang="zh-CN" b="1">
                <a:ea typeface="楷体_GB2312" pitchFamily="49" charset="-122"/>
              </a:rPr>
              <a:t>b=3</a:t>
            </a:r>
            <a:r>
              <a:rPr lang="zh-CN" altLang="en-US" b="1">
                <a:ea typeface="楷体_GB2312" pitchFamily="49" charset="-122"/>
              </a:rPr>
              <a:t>，</a:t>
            </a:r>
            <a:r>
              <a:rPr lang="en-US" altLang="zh-CN" b="1" i="1">
                <a:ea typeface="楷体_GB2312" pitchFamily="49" charset="-122"/>
              </a:rPr>
              <a:t>n</a:t>
            </a:r>
            <a:r>
              <a:rPr lang="en-US" altLang="zh-CN" b="1">
                <a:ea typeface="楷体_GB2312" pitchFamily="49" charset="-122"/>
              </a:rPr>
              <a:t>=2</a:t>
            </a:r>
            <a:r>
              <a:rPr lang="zh-CN" altLang="en-US" b="1">
                <a:ea typeface="楷体_GB2312" pitchFamily="49" charset="-122"/>
              </a:rPr>
              <a:t>。独立回路为</a:t>
            </a:r>
            <a:r>
              <a:rPr lang="en-US" altLang="zh-CN" b="1" i="1">
                <a:ea typeface="楷体_GB2312" pitchFamily="49" charset="-122"/>
              </a:rPr>
              <a:t>l</a:t>
            </a:r>
            <a:r>
              <a:rPr lang="en-US" altLang="zh-CN" b="1">
                <a:ea typeface="楷体_GB2312" pitchFamily="49" charset="-122"/>
              </a:rPr>
              <a:t>=</a:t>
            </a:r>
            <a:r>
              <a:rPr lang="en-US" altLang="zh-CN" b="1" i="1">
                <a:ea typeface="楷体_GB2312" pitchFamily="49" charset="-122"/>
              </a:rPr>
              <a:t>b</a:t>
            </a:r>
            <a:r>
              <a:rPr lang="en-US" altLang="zh-CN" b="1">
                <a:ea typeface="楷体_GB2312" pitchFamily="49" charset="-122"/>
              </a:rPr>
              <a:t>-(</a:t>
            </a:r>
            <a:r>
              <a:rPr lang="en-US" altLang="zh-CN" b="1" i="1">
                <a:ea typeface="楷体_GB2312" pitchFamily="49" charset="-122"/>
              </a:rPr>
              <a:t>n</a:t>
            </a:r>
            <a:r>
              <a:rPr lang="en-US" altLang="zh-CN" b="1">
                <a:ea typeface="楷体_GB2312" pitchFamily="49" charset="-122"/>
              </a:rPr>
              <a:t>-1)=2</a:t>
            </a:r>
            <a:r>
              <a:rPr lang="zh-CN" altLang="en-US" b="1">
                <a:ea typeface="楷体_GB2312" pitchFamily="49" charset="-122"/>
              </a:rPr>
              <a:t>。选图示的两个独立回路</a:t>
            </a:r>
            <a:r>
              <a:rPr lang="en-US" altLang="zh-CN" b="1">
                <a:ea typeface="楷体_GB2312" pitchFamily="49" charset="-122"/>
              </a:rPr>
              <a:t>(</a:t>
            </a:r>
            <a:r>
              <a:rPr lang="zh-CN" altLang="en-US" b="1">
                <a:ea typeface="楷体_GB2312" pitchFamily="49" charset="-122"/>
              </a:rPr>
              <a:t>此图中为网孔</a:t>
            </a:r>
            <a:r>
              <a:rPr lang="en-US" altLang="zh-CN" b="1">
                <a:ea typeface="楷体_GB2312" pitchFamily="49" charset="-122"/>
              </a:rPr>
              <a:t>) </a:t>
            </a:r>
            <a:r>
              <a:rPr lang="zh-CN" altLang="en-US" b="1">
                <a:ea typeface="楷体_GB2312" pitchFamily="49" charset="-122"/>
              </a:rPr>
              <a:t>。</a:t>
            </a:r>
          </a:p>
        </p:txBody>
      </p:sp>
      <p:sp>
        <p:nvSpPr>
          <p:cNvPr id="8297" name="Rectangle 105"/>
          <p:cNvSpPr>
            <a:spLocks noGrp="1" noChangeArrowheads="1"/>
          </p:cNvSpPr>
          <p:nvPr>
            <p:ph type="title" idx="4294967295"/>
          </p:nvPr>
        </p:nvSpPr>
        <p:spPr bwMode="auto">
          <a:xfrm>
            <a:off x="263525" y="717550"/>
            <a:ext cx="86487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600" dirty="0" smtClean="0">
                <a:latin typeface="Times New Roman" pitchFamily="18" charset="0"/>
                <a:ea typeface="楷体_GB2312" pitchFamily="49" charset="-122"/>
                <a:cs typeface="Times New Roman" pitchFamily="18" charset="0"/>
              </a:rPr>
              <a:t>§</a:t>
            </a:r>
            <a:r>
              <a:rPr lang="en-US" altLang="zh-CN" sz="3600" dirty="0" smtClean="0">
                <a:latin typeface="Times New Roman" pitchFamily="18" charset="0"/>
                <a:ea typeface="楷体_GB2312" pitchFamily="49" charset="-122"/>
                <a:cs typeface="Times New Roman" pitchFamily="18" charset="0"/>
              </a:rPr>
              <a:t>3-3  </a:t>
            </a:r>
            <a:r>
              <a:rPr lang="zh-CN" altLang="en-US" sz="3600" b="1" dirty="0" smtClean="0">
                <a:latin typeface="Times New Roman" pitchFamily="18" charset="0"/>
                <a:ea typeface="楷体_GB2312" pitchFamily="49" charset="-122"/>
                <a:cs typeface="Times New Roman" pitchFamily="18" charset="0"/>
              </a:rPr>
              <a:t>网孔电流法 </a:t>
            </a:r>
            <a:r>
              <a:rPr lang="en-US" altLang="zh-CN" sz="3600" b="1" dirty="0" smtClean="0">
                <a:latin typeface="Times New Roman" pitchFamily="18" charset="0"/>
                <a:ea typeface="楷体_GB2312" pitchFamily="49" charset="-122"/>
                <a:cs typeface="Times New Roman" pitchFamily="18" charset="0"/>
              </a:rPr>
              <a:t>(mesh current method)</a:t>
            </a:r>
            <a:endParaRPr lang="en-US" altLang="zh-CN" sz="3600" dirty="0" smtClean="0">
              <a:latin typeface="Times New Roman" pitchFamily="18" charset="0"/>
              <a:ea typeface="楷体_GB2312" pitchFamily="49" charset="-122"/>
              <a:cs typeface="Times New Roman" pitchFamily="18" charset="0"/>
            </a:endParaRPr>
          </a:p>
        </p:txBody>
      </p:sp>
      <p:grpSp>
        <p:nvGrpSpPr>
          <p:cNvPr id="4" name="Group 171"/>
          <p:cNvGrpSpPr>
            <a:grpSpLocks/>
          </p:cNvGrpSpPr>
          <p:nvPr/>
        </p:nvGrpSpPr>
        <p:grpSpPr bwMode="auto">
          <a:xfrm>
            <a:off x="433388" y="2778125"/>
            <a:ext cx="3252787" cy="2568575"/>
            <a:chOff x="69" y="1594"/>
            <a:chExt cx="2049" cy="1618"/>
          </a:xfrm>
        </p:grpSpPr>
        <p:sp>
          <p:nvSpPr>
            <p:cNvPr id="28685" name="Oval 147"/>
            <p:cNvSpPr>
              <a:spLocks noChangeArrowheads="1"/>
            </p:cNvSpPr>
            <p:nvPr/>
          </p:nvSpPr>
          <p:spPr bwMode="auto">
            <a:xfrm>
              <a:off x="228" y="250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8686" name="Line 108"/>
            <p:cNvSpPr>
              <a:spLocks noChangeShapeType="1"/>
            </p:cNvSpPr>
            <p:nvPr/>
          </p:nvSpPr>
          <p:spPr bwMode="auto">
            <a:xfrm>
              <a:off x="372" y="1898"/>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Oval 110"/>
            <p:cNvSpPr>
              <a:spLocks noChangeArrowheads="1"/>
            </p:cNvSpPr>
            <p:nvPr/>
          </p:nvSpPr>
          <p:spPr bwMode="auto">
            <a:xfrm>
              <a:off x="920" y="250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8688" name="Text Box 112"/>
            <p:cNvSpPr txBox="1">
              <a:spLocks noChangeArrowheads="1"/>
            </p:cNvSpPr>
            <p:nvPr/>
          </p:nvSpPr>
          <p:spPr bwMode="auto">
            <a:xfrm>
              <a:off x="1101" y="231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8689" name="Text Box 113"/>
            <p:cNvSpPr txBox="1">
              <a:spLocks noChangeArrowheads="1"/>
            </p:cNvSpPr>
            <p:nvPr/>
          </p:nvSpPr>
          <p:spPr bwMode="auto">
            <a:xfrm>
              <a:off x="1102" y="258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8690" name="Line 129"/>
            <p:cNvSpPr>
              <a:spLocks noChangeShapeType="1"/>
            </p:cNvSpPr>
            <p:nvPr/>
          </p:nvSpPr>
          <p:spPr bwMode="auto">
            <a:xfrm flipV="1">
              <a:off x="366" y="2942"/>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30"/>
            <p:cNvSpPr>
              <a:spLocks noChangeShapeType="1"/>
            </p:cNvSpPr>
            <p:nvPr/>
          </p:nvSpPr>
          <p:spPr bwMode="auto">
            <a:xfrm>
              <a:off x="1058" y="1894"/>
              <a:ext cx="0" cy="1043"/>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8692" name="Rectangle 144"/>
            <p:cNvSpPr>
              <a:spLocks noChangeArrowheads="1"/>
            </p:cNvSpPr>
            <p:nvPr/>
          </p:nvSpPr>
          <p:spPr bwMode="auto">
            <a:xfrm rot="-5400000">
              <a:off x="926" y="2141"/>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8693" name="Text Box 148"/>
            <p:cNvSpPr txBox="1">
              <a:spLocks noChangeArrowheads="1"/>
            </p:cNvSpPr>
            <p:nvPr/>
          </p:nvSpPr>
          <p:spPr bwMode="auto">
            <a:xfrm>
              <a:off x="409" y="231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8694" name="Text Box 149"/>
            <p:cNvSpPr txBox="1">
              <a:spLocks noChangeArrowheads="1"/>
            </p:cNvSpPr>
            <p:nvPr/>
          </p:nvSpPr>
          <p:spPr bwMode="auto">
            <a:xfrm>
              <a:off x="410" y="25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8695" name="Rectangle 152"/>
            <p:cNvSpPr>
              <a:spLocks noChangeArrowheads="1"/>
            </p:cNvSpPr>
            <p:nvPr/>
          </p:nvSpPr>
          <p:spPr bwMode="auto">
            <a:xfrm rot="-5400000">
              <a:off x="234" y="214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8696" name="Line 154"/>
            <p:cNvSpPr>
              <a:spLocks noChangeShapeType="1"/>
            </p:cNvSpPr>
            <p:nvPr/>
          </p:nvSpPr>
          <p:spPr bwMode="auto">
            <a:xfrm flipV="1">
              <a:off x="364" y="1896"/>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155"/>
            <p:cNvSpPr>
              <a:spLocks noChangeShapeType="1"/>
            </p:cNvSpPr>
            <p:nvPr/>
          </p:nvSpPr>
          <p:spPr bwMode="auto">
            <a:xfrm>
              <a:off x="1702" y="1896"/>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Text Box 156"/>
            <p:cNvSpPr txBox="1">
              <a:spLocks noChangeArrowheads="1"/>
            </p:cNvSpPr>
            <p:nvPr/>
          </p:nvSpPr>
          <p:spPr bwMode="auto">
            <a:xfrm>
              <a:off x="389" y="206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8699" name="Text Box 157"/>
            <p:cNvSpPr txBox="1">
              <a:spLocks noChangeArrowheads="1"/>
            </p:cNvSpPr>
            <p:nvPr/>
          </p:nvSpPr>
          <p:spPr bwMode="auto">
            <a:xfrm>
              <a:off x="1088" y="206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8700" name="Text Box 159"/>
            <p:cNvSpPr txBox="1">
              <a:spLocks noChangeArrowheads="1"/>
            </p:cNvSpPr>
            <p:nvPr/>
          </p:nvSpPr>
          <p:spPr bwMode="auto">
            <a:xfrm>
              <a:off x="455" y="2523"/>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S1</a:t>
              </a:r>
              <a:endParaRPr lang="en-US" altLang="zh-CN" sz="1800" b="1">
                <a:solidFill>
                  <a:srgbClr val="000000"/>
                </a:solidFill>
                <a:ea typeface="楷体_GB2312" pitchFamily="49" charset="-122"/>
              </a:endParaRPr>
            </a:p>
          </p:txBody>
        </p:sp>
        <p:sp>
          <p:nvSpPr>
            <p:cNvPr id="28701" name="Text Box 160"/>
            <p:cNvSpPr txBox="1">
              <a:spLocks noChangeArrowheads="1"/>
            </p:cNvSpPr>
            <p:nvPr/>
          </p:nvSpPr>
          <p:spPr bwMode="auto">
            <a:xfrm>
              <a:off x="1158" y="2522"/>
              <a:ext cx="3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S2</a:t>
              </a:r>
              <a:endParaRPr lang="en-US" altLang="zh-CN" sz="1800" b="1">
                <a:solidFill>
                  <a:srgbClr val="000000"/>
                </a:solidFill>
                <a:ea typeface="楷体_GB2312" pitchFamily="49" charset="-122"/>
              </a:endParaRPr>
            </a:p>
          </p:txBody>
        </p:sp>
        <p:sp>
          <p:nvSpPr>
            <p:cNvPr id="28702" name="Rectangle 161"/>
            <p:cNvSpPr>
              <a:spLocks noChangeArrowheads="1"/>
            </p:cNvSpPr>
            <p:nvPr/>
          </p:nvSpPr>
          <p:spPr bwMode="auto">
            <a:xfrm rot="-5400000">
              <a:off x="1572" y="2367"/>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8703" name="Line 162"/>
            <p:cNvSpPr>
              <a:spLocks noChangeShapeType="1"/>
            </p:cNvSpPr>
            <p:nvPr/>
          </p:nvSpPr>
          <p:spPr bwMode="auto">
            <a:xfrm flipV="1">
              <a:off x="252" y="190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4" name="Line 163"/>
            <p:cNvSpPr>
              <a:spLocks noChangeShapeType="1"/>
            </p:cNvSpPr>
            <p:nvPr/>
          </p:nvSpPr>
          <p:spPr bwMode="auto">
            <a:xfrm flipV="1">
              <a:off x="958" y="191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5" name="Line 164"/>
            <p:cNvSpPr>
              <a:spLocks noChangeShapeType="1"/>
            </p:cNvSpPr>
            <p:nvPr/>
          </p:nvSpPr>
          <p:spPr bwMode="auto">
            <a:xfrm rot="10800000" flipV="1">
              <a:off x="1762" y="1912"/>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6" name="Text Box 165"/>
            <p:cNvSpPr txBox="1">
              <a:spLocks noChangeArrowheads="1"/>
            </p:cNvSpPr>
            <p:nvPr/>
          </p:nvSpPr>
          <p:spPr bwMode="auto">
            <a:xfrm>
              <a:off x="69" y="186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8707" name="Text Box 166"/>
            <p:cNvSpPr txBox="1">
              <a:spLocks noChangeArrowheads="1"/>
            </p:cNvSpPr>
            <p:nvPr/>
          </p:nvSpPr>
          <p:spPr bwMode="auto">
            <a:xfrm>
              <a:off x="739" y="18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8708" name="Text Box 167"/>
            <p:cNvSpPr txBox="1">
              <a:spLocks noChangeArrowheads="1"/>
            </p:cNvSpPr>
            <p:nvPr/>
          </p:nvSpPr>
          <p:spPr bwMode="auto">
            <a:xfrm>
              <a:off x="1765" y="188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28709" name="Text Box 168"/>
            <p:cNvSpPr txBox="1">
              <a:spLocks noChangeArrowheads="1"/>
            </p:cNvSpPr>
            <p:nvPr/>
          </p:nvSpPr>
          <p:spPr bwMode="auto">
            <a:xfrm>
              <a:off x="1734" y="229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28710" name="Text Box 169"/>
            <p:cNvSpPr txBox="1">
              <a:spLocks noChangeArrowheads="1"/>
            </p:cNvSpPr>
            <p:nvPr/>
          </p:nvSpPr>
          <p:spPr bwMode="auto">
            <a:xfrm>
              <a:off x="957" y="159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a</a:t>
              </a:r>
            </a:p>
          </p:txBody>
        </p:sp>
        <p:sp>
          <p:nvSpPr>
            <p:cNvPr id="28711" name="Text Box 170"/>
            <p:cNvSpPr txBox="1">
              <a:spLocks noChangeArrowheads="1"/>
            </p:cNvSpPr>
            <p:nvPr/>
          </p:nvSpPr>
          <p:spPr bwMode="auto">
            <a:xfrm>
              <a:off x="955" y="29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b</a:t>
              </a:r>
            </a:p>
          </p:txBody>
        </p:sp>
      </p:grpSp>
      <p:sp>
        <p:nvSpPr>
          <p:cNvPr id="8364" name="Text Box 172"/>
          <p:cNvSpPr txBox="1">
            <a:spLocks noChangeArrowheads="1"/>
          </p:cNvSpPr>
          <p:nvPr/>
        </p:nvSpPr>
        <p:spPr bwMode="auto">
          <a:xfrm>
            <a:off x="577850" y="5546725"/>
            <a:ext cx="83058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b="1">
                <a:ea typeface="楷体_GB2312" pitchFamily="49" charset="-122"/>
              </a:rPr>
              <a:t>若以网孔电流为未知量列方程来求解电路，只需对网孔列写</a:t>
            </a:r>
            <a:r>
              <a:rPr lang="en-US" altLang="zh-CN" b="1">
                <a:ea typeface="楷体_GB2312" pitchFamily="49" charset="-122"/>
              </a:rPr>
              <a:t>KVL</a:t>
            </a:r>
            <a:r>
              <a:rPr lang="zh-CN" altLang="en-US" b="1">
                <a:ea typeface="楷体_GB2312" pitchFamily="49" charset="-122"/>
              </a:rPr>
              <a:t>方程。</a:t>
            </a:r>
          </a:p>
        </p:txBody>
      </p:sp>
      <p:sp>
        <p:nvSpPr>
          <p:cNvPr id="8367" name="Text Box 175"/>
          <p:cNvSpPr txBox="1">
            <a:spLocks noChangeArrowheads="1"/>
          </p:cNvSpPr>
          <p:nvPr/>
        </p:nvSpPr>
        <p:spPr bwMode="auto">
          <a:xfrm>
            <a:off x="5353050" y="1962150"/>
            <a:ext cx="33147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1" eaLnBrk="1" hangingPunct="1">
              <a:lnSpc>
                <a:spcPct val="120000"/>
              </a:lnSpc>
              <a:spcBef>
                <a:spcPct val="50000"/>
              </a:spcBef>
            </a:pPr>
            <a:r>
              <a:rPr lang="en-US" altLang="zh-CN" b="1">
                <a:solidFill>
                  <a:srgbClr val="0000FF"/>
                </a:solidFill>
                <a:ea typeface="楷体_GB2312" pitchFamily="49" charset="-122"/>
              </a:rPr>
              <a:t>KCL</a:t>
            </a:r>
            <a:r>
              <a:rPr lang="zh-CN" altLang="en-US" b="1">
                <a:solidFill>
                  <a:srgbClr val="0000FF"/>
                </a:solidFill>
                <a:ea typeface="楷体_GB2312" pitchFamily="49" charset="-122"/>
              </a:rPr>
              <a:t>自动满足。</a:t>
            </a:r>
            <a:endParaRPr lang="zh-CN" altLang="en-US">
              <a:solidFill>
                <a:srgbClr val="0000FF"/>
              </a:solidFill>
              <a:ea typeface="楷体_GB2312" pitchFamily="49" charset="-122"/>
            </a:endParaRPr>
          </a:p>
        </p:txBody>
      </p:sp>
      <p:sp>
        <p:nvSpPr>
          <p:cNvPr id="8368" name="Text Box 176"/>
          <p:cNvSpPr txBox="1">
            <a:spLocks noChangeArrowheads="1"/>
          </p:cNvSpPr>
          <p:nvPr/>
        </p:nvSpPr>
        <p:spPr bwMode="auto">
          <a:xfrm>
            <a:off x="476250" y="2439988"/>
            <a:ext cx="81105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b="1">
                <a:solidFill>
                  <a:srgbClr val="0000FF"/>
                </a:solidFill>
                <a:ea typeface="楷体_GB2312" pitchFamily="49" charset="-122"/>
              </a:rPr>
              <a:t>网孔电流对每个相关节点均流进一次，流出一次。</a:t>
            </a:r>
            <a:endParaRPr lang="zh-CN" altLang="en-US">
              <a:solidFill>
                <a:srgbClr val="0000FF"/>
              </a:solidFill>
              <a:ea typeface="楷体_GB2312" pitchFamily="49" charset="-122"/>
            </a:endParaRPr>
          </a:p>
        </p:txBody>
      </p:sp>
      <p:sp>
        <p:nvSpPr>
          <p:cNvPr id="8369" name="Text Box 177"/>
          <p:cNvSpPr txBox="1">
            <a:spLocks noChangeArrowheads="1"/>
          </p:cNvSpPr>
          <p:nvPr/>
        </p:nvSpPr>
        <p:spPr bwMode="auto">
          <a:xfrm>
            <a:off x="3759200" y="4521200"/>
            <a:ext cx="47815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b="1">
                <a:ea typeface="楷体_GB2312" pitchFamily="49" charset="-122"/>
              </a:rPr>
              <a:t>网孔电流分别为</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1</a:t>
            </a:r>
            <a:r>
              <a:rPr lang="zh-CN" altLang="en-US" b="1">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2</a:t>
            </a:r>
            <a:r>
              <a:rPr lang="zh-CN" altLang="en-US" b="1">
                <a:ea typeface="楷体_GB2312" pitchFamily="49" charset="-122"/>
              </a:rPr>
              <a:t>。支路电流</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1</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2</a:t>
            </a:r>
            <a:r>
              <a:rPr lang="en-US" altLang="zh-CN" b="1">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1</a:t>
            </a:r>
            <a:r>
              <a:rPr lang="zh-CN" altLang="en-US" b="1">
                <a:ea typeface="楷体_GB2312" pitchFamily="49" charset="-122"/>
              </a:rPr>
              <a:t>， </a:t>
            </a:r>
            <a:r>
              <a:rPr lang="en-US" altLang="zh-CN" b="1" i="1">
                <a:ea typeface="楷体_GB2312" pitchFamily="49" charset="-122"/>
              </a:rPr>
              <a:t>i</a:t>
            </a:r>
            <a:r>
              <a:rPr lang="en-US" altLang="zh-CN" b="1" baseline="-25000">
                <a:ea typeface="楷体_GB2312" pitchFamily="49" charset="-122"/>
              </a:rPr>
              <a:t>3</a:t>
            </a:r>
            <a:r>
              <a:rPr lang="en-US" altLang="zh-CN" b="1" i="1">
                <a:ea typeface="楷体_GB2312" pitchFamily="49" charset="-122"/>
              </a:rPr>
              <a:t>=</a:t>
            </a:r>
            <a:r>
              <a:rPr lang="en-US" altLang="zh-CN" b="1">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2</a:t>
            </a:r>
            <a:r>
              <a:rPr lang="zh-CN" altLang="en-US" b="1">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7"/>
                                        </p:tgtEl>
                                        <p:attrNameLst>
                                          <p:attrName>style.visibility</p:attrName>
                                        </p:attrNameLst>
                                      </p:cBhvr>
                                      <p:to>
                                        <p:strVal val="visible"/>
                                      </p:to>
                                    </p:set>
                                    <p:anim calcmode="lin" valueType="num">
                                      <p:cBhvr additive="base">
                                        <p:cTn id="7" dur="500" fill="hold"/>
                                        <p:tgtEl>
                                          <p:spTgt spid="8297"/>
                                        </p:tgtEl>
                                        <p:attrNameLst>
                                          <p:attrName>ppt_x</p:attrName>
                                        </p:attrNameLst>
                                      </p:cBhvr>
                                      <p:tavLst>
                                        <p:tav tm="0">
                                          <p:val>
                                            <p:strVal val="0-#ppt_w/2"/>
                                          </p:val>
                                        </p:tav>
                                        <p:tav tm="100000">
                                          <p:val>
                                            <p:strVal val="#ppt_x"/>
                                          </p:val>
                                        </p:tav>
                                      </p:tavLst>
                                    </p:anim>
                                    <p:anim calcmode="lin" valueType="num">
                                      <p:cBhvr additive="base">
                                        <p:cTn id="8" dur="500" fill="hold"/>
                                        <p:tgtEl>
                                          <p:spTgt spid="82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p:cTn id="13" dur="5000" fill="hold"/>
                                        <p:tgtEl>
                                          <p:spTgt spid="8195"/>
                                        </p:tgtEl>
                                        <p:attrNameLst>
                                          <p:attrName>ppt_w</p:attrName>
                                        </p:attrNameLst>
                                      </p:cBhvr>
                                      <p:tavLst>
                                        <p:tav tm="0" fmla="#ppt_w*sin(2.5*pi*$)">
                                          <p:val>
                                            <p:fltVal val="0"/>
                                          </p:val>
                                        </p:tav>
                                        <p:tav tm="100000">
                                          <p:val>
                                            <p:fltVal val="1"/>
                                          </p:val>
                                        </p:tav>
                                      </p:tavLst>
                                    </p:anim>
                                    <p:anim calcmode="lin" valueType="num">
                                      <p:cBhvr>
                                        <p:cTn id="14" dur="5000" fill="hold"/>
                                        <p:tgtEl>
                                          <p:spTgt spid="8195"/>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type="wd">
                                    <p:tmPct val="100000"/>
                                  </p:iterate>
                                  <p:childTnLst>
                                    <p:set>
                                      <p:cBhvr>
                                        <p:cTn id="18" dur="1" fill="hold">
                                          <p:stCondLst>
                                            <p:cond delay="0"/>
                                          </p:stCondLst>
                                        </p:cTn>
                                        <p:tgtEl>
                                          <p:spTgt spid="8196"/>
                                        </p:tgtEl>
                                        <p:attrNameLst>
                                          <p:attrName>style.visibility</p:attrName>
                                        </p:attrNameLst>
                                      </p:cBhvr>
                                      <p:to>
                                        <p:strVal val="visible"/>
                                      </p:to>
                                    </p:set>
                                    <p:animEffect transition="in" filter="wipe(left)">
                                      <p:cBhvr>
                                        <p:cTn id="19" dur="300"/>
                                        <p:tgtEl>
                                          <p:spTgt spid="819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36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36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8296"/>
                                        </p:tgtEl>
                                        <p:attrNameLst>
                                          <p:attrName>style.visibility</p:attrName>
                                        </p:attrNameLst>
                                      </p:cBhvr>
                                      <p:to>
                                        <p:strVal val="visible"/>
                                      </p:to>
                                    </p:set>
                                    <p:anim calcmode="lin" valueType="num">
                                      <p:cBhvr>
                                        <p:cTn id="36" dur="500" fill="hold"/>
                                        <p:tgtEl>
                                          <p:spTgt spid="8296"/>
                                        </p:tgtEl>
                                        <p:attrNameLst>
                                          <p:attrName>ppt_w</p:attrName>
                                        </p:attrNameLst>
                                      </p:cBhvr>
                                      <p:tavLst>
                                        <p:tav tm="0">
                                          <p:val>
                                            <p:fltVal val="0"/>
                                          </p:val>
                                        </p:tav>
                                        <p:tav tm="100000">
                                          <p:val>
                                            <p:strVal val="#ppt_w"/>
                                          </p:val>
                                        </p:tav>
                                      </p:tavLst>
                                    </p:anim>
                                    <p:anim calcmode="lin" valueType="num">
                                      <p:cBhvr>
                                        <p:cTn id="37" dur="500" fill="hold"/>
                                        <p:tgtEl>
                                          <p:spTgt spid="8296"/>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in)">
                                      <p:cBhvr>
                                        <p:cTn id="42" dur="500"/>
                                        <p:tgtEl>
                                          <p:spTgt spid="2"/>
                                        </p:tgtEl>
                                      </p:cBhvr>
                                    </p:animEffect>
                                  </p:childTnLst>
                                </p:cTn>
                              </p:par>
                            </p:childTnLst>
                          </p:cTn>
                        </p:par>
                        <p:par>
                          <p:cTn id="43" fill="hold" nodeType="afterGroup">
                            <p:stCondLst>
                              <p:cond delay="500"/>
                            </p:stCondLst>
                            <p:childTnLst>
                              <p:par>
                                <p:cTn id="44" presetID="23" presetClass="entr" presetSubtype="16"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500" fill="hold"/>
                                        <p:tgtEl>
                                          <p:spTgt spid="3"/>
                                        </p:tgtEl>
                                        <p:attrNameLst>
                                          <p:attrName>ppt_w</p:attrName>
                                        </p:attrNameLst>
                                      </p:cBhvr>
                                      <p:tavLst>
                                        <p:tav tm="0">
                                          <p:val>
                                            <p:fltVal val="0"/>
                                          </p:val>
                                        </p:tav>
                                        <p:tav tm="100000">
                                          <p:val>
                                            <p:strVal val="#ppt_w"/>
                                          </p:val>
                                        </p:tav>
                                      </p:tavLst>
                                    </p:anim>
                                    <p:anim calcmode="lin" valueType="num">
                                      <p:cBhvr>
                                        <p:cTn id="47"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8369"/>
                                        </p:tgtEl>
                                        <p:attrNameLst>
                                          <p:attrName>style.visibility</p:attrName>
                                        </p:attrNameLst>
                                      </p:cBhvr>
                                      <p:to>
                                        <p:strVal val="visible"/>
                                      </p:to>
                                    </p:set>
                                    <p:anim calcmode="lin" valueType="num">
                                      <p:cBhvr>
                                        <p:cTn id="52" dur="500" fill="hold"/>
                                        <p:tgtEl>
                                          <p:spTgt spid="8369"/>
                                        </p:tgtEl>
                                        <p:attrNameLst>
                                          <p:attrName>ppt_w</p:attrName>
                                        </p:attrNameLst>
                                      </p:cBhvr>
                                      <p:tavLst>
                                        <p:tav tm="0">
                                          <p:val>
                                            <p:fltVal val="0"/>
                                          </p:val>
                                        </p:tav>
                                        <p:tav tm="100000">
                                          <p:val>
                                            <p:strVal val="#ppt_w"/>
                                          </p:val>
                                        </p:tav>
                                      </p:tavLst>
                                    </p:anim>
                                    <p:anim calcmode="lin" valueType="num">
                                      <p:cBhvr>
                                        <p:cTn id="53" dur="500" fill="hold"/>
                                        <p:tgtEl>
                                          <p:spTgt spid="8369"/>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iterate type="lt">
                                    <p:tmPct val="100000"/>
                                  </p:iterate>
                                  <p:childTnLst>
                                    <p:set>
                                      <p:cBhvr>
                                        <p:cTn id="57" dur="1" fill="hold">
                                          <p:stCondLst>
                                            <p:cond delay="0"/>
                                          </p:stCondLst>
                                        </p:cTn>
                                        <p:tgtEl>
                                          <p:spTgt spid="8364"/>
                                        </p:tgtEl>
                                        <p:attrNameLst>
                                          <p:attrName>style.visibility</p:attrName>
                                        </p:attrNameLst>
                                      </p:cBhvr>
                                      <p:to>
                                        <p:strVal val="visible"/>
                                      </p:to>
                                    </p:set>
                                    <p:animEffect transition="in" filter="wipe(left)">
                                      <p:cBhvr>
                                        <p:cTn id="58" dur="75"/>
                                        <p:tgtEl>
                                          <p:spTgt spid="8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196" grpId="0" autoUpdateAnimBg="0"/>
      <p:bldP spid="8296" grpId="0" autoUpdateAnimBg="0"/>
      <p:bldP spid="8297" grpId="0"/>
      <p:bldP spid="8364" grpId="0" autoUpdateAnimBg="0"/>
      <p:bldP spid="8367" grpId="0"/>
      <p:bldP spid="8368" grpId="0"/>
      <p:bldP spid="836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7" name="Text Box 11"/>
          <p:cNvSpPr txBox="1">
            <a:spLocks noChangeArrowheads="1"/>
          </p:cNvSpPr>
          <p:nvPr/>
        </p:nvSpPr>
        <p:spPr bwMode="auto">
          <a:xfrm>
            <a:off x="441325" y="679450"/>
            <a:ext cx="82375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0" indent="-18097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b="1">
                <a:solidFill>
                  <a:srgbClr val="000000"/>
                </a:solidFill>
                <a:ea typeface="楷体_GB2312" pitchFamily="49" charset="-122"/>
              </a:rPr>
              <a:t>网孔电流法：以网孔电流为未知量列写电路方程的方法。</a:t>
            </a:r>
          </a:p>
        </p:txBody>
      </p:sp>
      <p:sp>
        <p:nvSpPr>
          <p:cNvPr id="55349" name="Text Box 53"/>
          <p:cNvSpPr txBox="1">
            <a:spLocks noChangeArrowheads="1"/>
          </p:cNvSpPr>
          <p:nvPr/>
        </p:nvSpPr>
        <p:spPr bwMode="auto">
          <a:xfrm>
            <a:off x="419100" y="1301750"/>
            <a:ext cx="83248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15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b="1">
                <a:solidFill>
                  <a:srgbClr val="FF0000"/>
                </a:solidFill>
                <a:ea typeface="楷体_GB2312" pitchFamily="49" charset="-122"/>
              </a:rPr>
              <a:t>网孔电流法的独立方程数为</a:t>
            </a:r>
            <a:r>
              <a:rPr lang="en-US" altLang="zh-CN" b="1" i="1">
                <a:solidFill>
                  <a:srgbClr val="FF0000"/>
                </a:solidFill>
                <a:ea typeface="楷体_GB2312" pitchFamily="49" charset="-122"/>
              </a:rPr>
              <a:t>b</a:t>
            </a:r>
            <a:r>
              <a:rPr lang="en-US" altLang="zh-CN" b="1">
                <a:solidFill>
                  <a:srgbClr val="FF0000"/>
                </a:solidFill>
                <a:ea typeface="楷体_GB2312" pitchFamily="49" charset="-122"/>
              </a:rPr>
              <a:t>-(</a:t>
            </a:r>
            <a:r>
              <a:rPr lang="en-US" altLang="zh-CN" b="1" i="1">
                <a:solidFill>
                  <a:srgbClr val="FF0000"/>
                </a:solidFill>
                <a:ea typeface="楷体_GB2312" pitchFamily="49" charset="-122"/>
              </a:rPr>
              <a:t>n</a:t>
            </a:r>
            <a:r>
              <a:rPr lang="en-US" altLang="zh-CN" b="1">
                <a:solidFill>
                  <a:srgbClr val="FF0000"/>
                </a:solidFill>
                <a:ea typeface="楷体_GB2312" pitchFamily="49" charset="-122"/>
              </a:rPr>
              <a:t>-1)</a:t>
            </a:r>
            <a:r>
              <a:rPr lang="zh-CN" altLang="en-US" b="1">
                <a:solidFill>
                  <a:srgbClr val="FF0000"/>
                </a:solidFill>
                <a:ea typeface="楷体_GB2312" pitchFamily="49" charset="-122"/>
              </a:rPr>
              <a:t>。与支路电流法相比，方程数可减少</a:t>
            </a:r>
            <a:r>
              <a:rPr lang="en-US" altLang="zh-CN" b="1" i="1">
                <a:solidFill>
                  <a:srgbClr val="FF0000"/>
                </a:solidFill>
                <a:ea typeface="楷体_GB2312" pitchFamily="49" charset="-122"/>
              </a:rPr>
              <a:t>n</a:t>
            </a:r>
            <a:r>
              <a:rPr lang="en-US" altLang="zh-CN" b="1">
                <a:solidFill>
                  <a:srgbClr val="FF0000"/>
                </a:solidFill>
                <a:ea typeface="楷体_GB2312" pitchFamily="49" charset="-122"/>
              </a:rPr>
              <a:t>-1</a:t>
            </a:r>
            <a:r>
              <a:rPr lang="zh-CN" altLang="en-US" b="1">
                <a:solidFill>
                  <a:srgbClr val="FF0000"/>
                </a:solidFill>
                <a:ea typeface="楷体_GB2312" pitchFamily="49" charset="-122"/>
              </a:rPr>
              <a:t>个。</a:t>
            </a:r>
          </a:p>
        </p:txBody>
      </p:sp>
      <p:sp>
        <p:nvSpPr>
          <p:cNvPr id="55351" name="Text Box 55"/>
          <p:cNvSpPr txBox="1">
            <a:spLocks noChangeArrowheads="1"/>
          </p:cNvSpPr>
          <p:nvPr/>
        </p:nvSpPr>
        <p:spPr bwMode="auto">
          <a:xfrm>
            <a:off x="4057650" y="236855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网孔</a:t>
            </a:r>
            <a:r>
              <a:rPr lang="en-US" altLang="zh-CN" b="1">
                <a:ea typeface="楷体_GB2312" pitchFamily="49" charset="-122"/>
              </a:rPr>
              <a:t>1</a:t>
            </a:r>
            <a:r>
              <a:rPr lang="zh-CN" altLang="en-US" b="1">
                <a:ea typeface="楷体_GB2312" pitchFamily="49" charset="-122"/>
              </a:rPr>
              <a:t>：</a:t>
            </a:r>
            <a:r>
              <a:rPr lang="en-US" altLang="zh-CN" b="1" i="1">
                <a:ea typeface="楷体_GB2312" pitchFamily="49" charset="-122"/>
              </a:rPr>
              <a:t>R</a:t>
            </a:r>
            <a:r>
              <a:rPr lang="en-US" altLang="zh-CN" b="1" baseline="-25000">
                <a:ea typeface="楷体_GB2312" pitchFamily="49" charset="-122"/>
              </a:rPr>
              <a:t>1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1</a:t>
            </a:r>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2</a:t>
            </a:r>
            <a:r>
              <a:rPr lang="en-US" altLang="zh-CN" b="1">
                <a:ea typeface="楷体_GB2312" pitchFamily="49" charset="-122"/>
              </a:rPr>
              <a:t>(</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1</a:t>
            </a:r>
            <a:r>
              <a:rPr lang="en-US" altLang="zh-CN" b="1">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2</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S1</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S2</a:t>
            </a:r>
            <a:r>
              <a:rPr lang="en-US" altLang="zh-CN" b="1">
                <a:ea typeface="楷体_GB2312" pitchFamily="49" charset="-122"/>
              </a:rPr>
              <a:t>=0</a:t>
            </a:r>
          </a:p>
        </p:txBody>
      </p:sp>
      <p:sp>
        <p:nvSpPr>
          <p:cNvPr id="55355" name="Text Box 59"/>
          <p:cNvSpPr txBox="1">
            <a:spLocks noChangeArrowheads="1"/>
          </p:cNvSpPr>
          <p:nvPr/>
        </p:nvSpPr>
        <p:spPr bwMode="auto">
          <a:xfrm>
            <a:off x="4076700" y="2997200"/>
            <a:ext cx="453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网孔</a:t>
            </a:r>
            <a:r>
              <a:rPr lang="en-US" altLang="zh-CN" b="1">
                <a:ea typeface="楷体_GB2312" pitchFamily="49" charset="-122"/>
              </a:rPr>
              <a:t>2</a:t>
            </a:r>
            <a:r>
              <a:rPr lang="zh-CN" altLang="en-US" b="1">
                <a:ea typeface="楷体_GB2312" pitchFamily="49" charset="-122"/>
              </a:rPr>
              <a:t>：</a:t>
            </a:r>
            <a:r>
              <a:rPr lang="en-US" altLang="zh-CN" b="1" i="1">
                <a:ea typeface="楷体_GB2312" pitchFamily="49" charset="-122"/>
              </a:rPr>
              <a:t>R</a:t>
            </a:r>
            <a:r>
              <a:rPr lang="en-US" altLang="zh-CN" b="1" baseline="-25000">
                <a:ea typeface="楷体_GB2312" pitchFamily="49" charset="-122"/>
              </a:rPr>
              <a:t>2</a:t>
            </a:r>
            <a:r>
              <a:rPr lang="en-US" altLang="zh-CN" b="1">
                <a:ea typeface="楷体_GB2312" pitchFamily="49" charset="-122"/>
              </a:rPr>
              <a:t>(</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2</a:t>
            </a:r>
            <a:r>
              <a:rPr lang="en-US" altLang="zh-CN" b="1">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1</a:t>
            </a:r>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3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2</a:t>
            </a:r>
            <a:r>
              <a:rPr lang="en-US" altLang="zh-CN" b="1">
                <a:ea typeface="楷体_GB2312" pitchFamily="49" charset="-122"/>
              </a:rPr>
              <a:t> -</a:t>
            </a:r>
            <a:r>
              <a:rPr lang="en-US" altLang="zh-CN" b="1" i="1">
                <a:ea typeface="楷体_GB2312" pitchFamily="49" charset="-122"/>
              </a:rPr>
              <a:t>u</a:t>
            </a:r>
            <a:r>
              <a:rPr lang="en-US" altLang="zh-CN" b="1" baseline="-25000">
                <a:ea typeface="楷体_GB2312" pitchFamily="49" charset="-122"/>
              </a:rPr>
              <a:t>S2</a:t>
            </a:r>
            <a:r>
              <a:rPr lang="en-US" altLang="zh-CN" b="1">
                <a:ea typeface="楷体_GB2312" pitchFamily="49" charset="-122"/>
              </a:rPr>
              <a:t>=0</a:t>
            </a:r>
          </a:p>
        </p:txBody>
      </p:sp>
      <p:sp>
        <p:nvSpPr>
          <p:cNvPr id="55358" name="Text Box 62"/>
          <p:cNvSpPr txBox="1">
            <a:spLocks noChangeArrowheads="1"/>
          </p:cNvSpPr>
          <p:nvPr/>
        </p:nvSpPr>
        <p:spPr bwMode="auto">
          <a:xfrm>
            <a:off x="3771900" y="4559300"/>
            <a:ext cx="5048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整理得：</a:t>
            </a:r>
          </a:p>
        </p:txBody>
      </p:sp>
      <p:sp>
        <p:nvSpPr>
          <p:cNvPr id="55359" name="Text Box 63"/>
          <p:cNvSpPr txBox="1">
            <a:spLocks noChangeArrowheads="1"/>
          </p:cNvSpPr>
          <p:nvPr/>
        </p:nvSpPr>
        <p:spPr bwMode="auto">
          <a:xfrm>
            <a:off x="4210050" y="4978400"/>
            <a:ext cx="348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1</a:t>
            </a:r>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2</a:t>
            </a:r>
            <a:r>
              <a:rPr lang="en-US" altLang="zh-CN" b="1">
                <a:ea typeface="楷体_GB2312" pitchFamily="49" charset="-122"/>
              </a:rPr>
              <a:t>)</a:t>
            </a:r>
            <a:r>
              <a:rPr lang="en-US" altLang="zh-CN" b="1" baseline="-25000">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1</a:t>
            </a:r>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2</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2</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S1</a:t>
            </a: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S2</a:t>
            </a:r>
            <a:endParaRPr lang="en-US" altLang="zh-CN" b="1">
              <a:ea typeface="楷体_GB2312" pitchFamily="49" charset="-122"/>
            </a:endParaRPr>
          </a:p>
        </p:txBody>
      </p:sp>
      <p:sp>
        <p:nvSpPr>
          <p:cNvPr id="55360" name="Text Box 64"/>
          <p:cNvSpPr txBox="1">
            <a:spLocks noChangeArrowheads="1"/>
          </p:cNvSpPr>
          <p:nvPr/>
        </p:nvSpPr>
        <p:spPr bwMode="auto">
          <a:xfrm>
            <a:off x="4248150" y="55689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a:t>
            </a:r>
            <a:r>
              <a:rPr lang="en-US" altLang="zh-CN" b="1" i="1">
                <a:ea typeface="楷体_GB2312" pitchFamily="49" charset="-122"/>
              </a:rPr>
              <a:t> R</a:t>
            </a:r>
            <a:r>
              <a:rPr lang="en-US" altLang="zh-CN" b="1" baseline="-25000">
                <a:ea typeface="楷体_GB2312" pitchFamily="49" charset="-122"/>
              </a:rPr>
              <a:t>2</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1</a:t>
            </a:r>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2</a:t>
            </a:r>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3</a:t>
            </a:r>
            <a:r>
              <a:rPr lang="en-US" altLang="zh-CN" b="1">
                <a:ea typeface="楷体_GB2312" pitchFamily="49" charset="-122"/>
              </a:rPr>
              <a:t>)</a:t>
            </a:r>
            <a:r>
              <a:rPr lang="en-US" altLang="zh-CN" b="1" baseline="-25000">
                <a:ea typeface="楷体_GB2312" pitchFamily="49" charset="-122"/>
              </a:rPr>
              <a:t> </a:t>
            </a:r>
            <a:r>
              <a:rPr lang="en-US" altLang="zh-CN" b="1" i="1">
                <a:ea typeface="楷体_GB2312" pitchFamily="49" charset="-122"/>
              </a:rPr>
              <a:t>i</a:t>
            </a:r>
            <a:r>
              <a:rPr lang="en-US" altLang="zh-CN" b="1" i="1" baseline="-25000">
                <a:ea typeface="楷体_GB2312" pitchFamily="49" charset="-122"/>
              </a:rPr>
              <a:t>l</a:t>
            </a:r>
            <a:r>
              <a:rPr lang="en-US" altLang="zh-CN" b="1" baseline="-25000">
                <a:ea typeface="楷体_GB2312" pitchFamily="49" charset="-122"/>
              </a:rPr>
              <a:t>2</a:t>
            </a:r>
            <a:r>
              <a:rPr lang="en-US" altLang="zh-CN" b="1">
                <a:ea typeface="楷体_GB2312" pitchFamily="49" charset="-122"/>
              </a:rPr>
              <a:t> =</a:t>
            </a:r>
            <a:r>
              <a:rPr lang="en-US" altLang="zh-CN" b="1" i="1">
                <a:ea typeface="楷体_GB2312" pitchFamily="49" charset="-122"/>
              </a:rPr>
              <a:t>u</a:t>
            </a:r>
            <a:r>
              <a:rPr lang="en-US" altLang="zh-CN" b="1" baseline="-25000">
                <a:ea typeface="楷体_GB2312" pitchFamily="49" charset="-122"/>
              </a:rPr>
              <a:t>S2</a:t>
            </a:r>
            <a:endParaRPr lang="en-US" altLang="zh-CN" b="1">
              <a:ea typeface="楷体_GB2312" pitchFamily="49" charset="-122"/>
            </a:endParaRPr>
          </a:p>
        </p:txBody>
      </p:sp>
      <p:sp>
        <p:nvSpPr>
          <p:cNvPr id="55363" name="Text Box 67"/>
          <p:cNvSpPr txBox="1">
            <a:spLocks noChangeArrowheads="1"/>
          </p:cNvSpPr>
          <p:nvPr/>
        </p:nvSpPr>
        <p:spPr bwMode="auto">
          <a:xfrm>
            <a:off x="3752850" y="3663950"/>
            <a:ext cx="495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电压与网孔电流绕行方向一致时取“</a:t>
            </a:r>
            <a:r>
              <a:rPr lang="en-US" altLang="zh-CN" b="1">
                <a:ea typeface="楷体_GB2312" pitchFamily="49" charset="-122"/>
              </a:rPr>
              <a:t>+”</a:t>
            </a:r>
            <a:r>
              <a:rPr lang="zh-CN" altLang="en-US" b="1">
                <a:ea typeface="楷体_GB2312" pitchFamily="49" charset="-122"/>
              </a:rPr>
              <a:t>；否则取“</a:t>
            </a:r>
            <a:r>
              <a:rPr lang="en-US" altLang="zh-CN" b="1">
                <a:ea typeface="楷体_GB2312" pitchFamily="49" charset="-122"/>
              </a:rPr>
              <a:t>-”</a:t>
            </a:r>
            <a:r>
              <a:rPr lang="zh-CN" altLang="en-US" b="1">
                <a:ea typeface="楷体_GB2312" pitchFamily="49" charset="-122"/>
              </a:rPr>
              <a:t>。</a:t>
            </a:r>
          </a:p>
        </p:txBody>
      </p:sp>
      <p:grpSp>
        <p:nvGrpSpPr>
          <p:cNvPr id="2" name="Group 69"/>
          <p:cNvGrpSpPr>
            <a:grpSpLocks/>
          </p:cNvGrpSpPr>
          <p:nvPr/>
        </p:nvGrpSpPr>
        <p:grpSpPr bwMode="auto">
          <a:xfrm>
            <a:off x="1219200" y="3054350"/>
            <a:ext cx="625475" cy="971550"/>
            <a:chOff x="-876" y="2088"/>
            <a:chExt cx="382" cy="912"/>
          </a:xfrm>
        </p:grpSpPr>
        <p:sp>
          <p:nvSpPr>
            <p:cNvPr id="29742" name="Oval 70"/>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9743" name="Text Box 71"/>
            <p:cNvSpPr txBox="1">
              <a:spLocks noChangeArrowheads="1"/>
            </p:cNvSpPr>
            <p:nvPr/>
          </p:nvSpPr>
          <p:spPr bwMode="auto">
            <a:xfrm>
              <a:off x="-817" y="2396"/>
              <a:ext cx="27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i="1" baseline="-25000">
                  <a:solidFill>
                    <a:srgbClr val="FF0000"/>
                  </a:solidFill>
                  <a:ea typeface="楷体_GB2312" pitchFamily="49" charset="-122"/>
                </a:rPr>
                <a:t>l</a:t>
              </a:r>
              <a:r>
                <a:rPr lang="en-US" altLang="zh-CN" b="1" baseline="-25000">
                  <a:solidFill>
                    <a:srgbClr val="FF0000"/>
                  </a:solidFill>
                  <a:ea typeface="楷体_GB2312" pitchFamily="49" charset="-122"/>
                </a:rPr>
                <a:t>1</a:t>
              </a:r>
              <a:endParaRPr lang="en-US" altLang="zh-CN" b="1">
                <a:solidFill>
                  <a:srgbClr val="FF0000"/>
                </a:solidFill>
                <a:ea typeface="楷体_GB2312" pitchFamily="49" charset="-122"/>
              </a:endParaRPr>
            </a:p>
          </p:txBody>
        </p:sp>
        <p:sp>
          <p:nvSpPr>
            <p:cNvPr id="29744" name="Line 72"/>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73"/>
          <p:cNvGrpSpPr>
            <a:grpSpLocks/>
          </p:cNvGrpSpPr>
          <p:nvPr/>
        </p:nvGrpSpPr>
        <p:grpSpPr bwMode="auto">
          <a:xfrm>
            <a:off x="2343150" y="3054350"/>
            <a:ext cx="625475" cy="971550"/>
            <a:chOff x="-876" y="2088"/>
            <a:chExt cx="382" cy="912"/>
          </a:xfrm>
        </p:grpSpPr>
        <p:sp>
          <p:nvSpPr>
            <p:cNvPr id="29739" name="Oval 74"/>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9740" name="Text Box 75"/>
            <p:cNvSpPr txBox="1">
              <a:spLocks noChangeArrowheads="1"/>
            </p:cNvSpPr>
            <p:nvPr/>
          </p:nvSpPr>
          <p:spPr bwMode="auto">
            <a:xfrm>
              <a:off x="-817" y="2396"/>
              <a:ext cx="27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i="1" baseline="-25000">
                  <a:solidFill>
                    <a:srgbClr val="FF0000"/>
                  </a:solidFill>
                  <a:ea typeface="楷体_GB2312" pitchFamily="49" charset="-122"/>
                </a:rPr>
                <a:t>l</a:t>
              </a:r>
              <a:r>
                <a:rPr lang="en-US" altLang="zh-CN" b="1" baseline="-25000">
                  <a:solidFill>
                    <a:srgbClr val="FF0000"/>
                  </a:solidFill>
                  <a:ea typeface="楷体_GB2312" pitchFamily="49" charset="-122"/>
                </a:rPr>
                <a:t>2</a:t>
              </a:r>
              <a:endParaRPr lang="en-US" altLang="zh-CN" b="1">
                <a:solidFill>
                  <a:srgbClr val="FF0000"/>
                </a:solidFill>
                <a:ea typeface="楷体_GB2312" pitchFamily="49" charset="-122"/>
              </a:endParaRPr>
            </a:p>
          </p:txBody>
        </p:sp>
        <p:sp>
          <p:nvSpPr>
            <p:cNvPr id="29741" name="Line 76"/>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77"/>
          <p:cNvGrpSpPr>
            <a:grpSpLocks/>
          </p:cNvGrpSpPr>
          <p:nvPr/>
        </p:nvGrpSpPr>
        <p:grpSpPr bwMode="auto">
          <a:xfrm>
            <a:off x="433388" y="2289175"/>
            <a:ext cx="3252787" cy="2568575"/>
            <a:chOff x="69" y="1594"/>
            <a:chExt cx="2049" cy="1618"/>
          </a:xfrm>
        </p:grpSpPr>
        <p:sp>
          <p:nvSpPr>
            <p:cNvPr id="29712" name="Oval 78"/>
            <p:cNvSpPr>
              <a:spLocks noChangeArrowheads="1"/>
            </p:cNvSpPr>
            <p:nvPr/>
          </p:nvSpPr>
          <p:spPr bwMode="auto">
            <a:xfrm>
              <a:off x="228" y="250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9713" name="Line 79"/>
            <p:cNvSpPr>
              <a:spLocks noChangeShapeType="1"/>
            </p:cNvSpPr>
            <p:nvPr/>
          </p:nvSpPr>
          <p:spPr bwMode="auto">
            <a:xfrm>
              <a:off x="372" y="1898"/>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Oval 80"/>
            <p:cNvSpPr>
              <a:spLocks noChangeArrowheads="1"/>
            </p:cNvSpPr>
            <p:nvPr/>
          </p:nvSpPr>
          <p:spPr bwMode="auto">
            <a:xfrm>
              <a:off x="920" y="250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9715" name="Text Box 81"/>
            <p:cNvSpPr txBox="1">
              <a:spLocks noChangeArrowheads="1"/>
            </p:cNvSpPr>
            <p:nvPr/>
          </p:nvSpPr>
          <p:spPr bwMode="auto">
            <a:xfrm>
              <a:off x="1101" y="231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9716" name="Text Box 82"/>
            <p:cNvSpPr txBox="1">
              <a:spLocks noChangeArrowheads="1"/>
            </p:cNvSpPr>
            <p:nvPr/>
          </p:nvSpPr>
          <p:spPr bwMode="auto">
            <a:xfrm>
              <a:off x="1102" y="258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9717" name="Line 83"/>
            <p:cNvSpPr>
              <a:spLocks noChangeShapeType="1"/>
            </p:cNvSpPr>
            <p:nvPr/>
          </p:nvSpPr>
          <p:spPr bwMode="auto">
            <a:xfrm flipV="1">
              <a:off x="366" y="2942"/>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84"/>
            <p:cNvSpPr>
              <a:spLocks noChangeShapeType="1"/>
            </p:cNvSpPr>
            <p:nvPr/>
          </p:nvSpPr>
          <p:spPr bwMode="auto">
            <a:xfrm>
              <a:off x="1058" y="1894"/>
              <a:ext cx="0" cy="1043"/>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9719" name="Rectangle 85"/>
            <p:cNvSpPr>
              <a:spLocks noChangeArrowheads="1"/>
            </p:cNvSpPr>
            <p:nvPr/>
          </p:nvSpPr>
          <p:spPr bwMode="auto">
            <a:xfrm rot="-5400000">
              <a:off x="926" y="2141"/>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9720" name="Text Box 86"/>
            <p:cNvSpPr txBox="1">
              <a:spLocks noChangeArrowheads="1"/>
            </p:cNvSpPr>
            <p:nvPr/>
          </p:nvSpPr>
          <p:spPr bwMode="auto">
            <a:xfrm>
              <a:off x="409" y="231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9721" name="Text Box 87"/>
            <p:cNvSpPr txBox="1">
              <a:spLocks noChangeArrowheads="1"/>
            </p:cNvSpPr>
            <p:nvPr/>
          </p:nvSpPr>
          <p:spPr bwMode="auto">
            <a:xfrm>
              <a:off x="410" y="25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9722" name="Rectangle 88"/>
            <p:cNvSpPr>
              <a:spLocks noChangeArrowheads="1"/>
            </p:cNvSpPr>
            <p:nvPr/>
          </p:nvSpPr>
          <p:spPr bwMode="auto">
            <a:xfrm rot="-5400000">
              <a:off x="234" y="214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9723" name="Line 89"/>
            <p:cNvSpPr>
              <a:spLocks noChangeShapeType="1"/>
            </p:cNvSpPr>
            <p:nvPr/>
          </p:nvSpPr>
          <p:spPr bwMode="auto">
            <a:xfrm flipV="1">
              <a:off x="364" y="1896"/>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Line 90"/>
            <p:cNvSpPr>
              <a:spLocks noChangeShapeType="1"/>
            </p:cNvSpPr>
            <p:nvPr/>
          </p:nvSpPr>
          <p:spPr bwMode="auto">
            <a:xfrm>
              <a:off x="1702" y="1896"/>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Text Box 91"/>
            <p:cNvSpPr txBox="1">
              <a:spLocks noChangeArrowheads="1"/>
            </p:cNvSpPr>
            <p:nvPr/>
          </p:nvSpPr>
          <p:spPr bwMode="auto">
            <a:xfrm>
              <a:off x="389" y="206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9726" name="Text Box 92"/>
            <p:cNvSpPr txBox="1">
              <a:spLocks noChangeArrowheads="1"/>
            </p:cNvSpPr>
            <p:nvPr/>
          </p:nvSpPr>
          <p:spPr bwMode="auto">
            <a:xfrm>
              <a:off x="1088" y="206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9727" name="Text Box 93"/>
            <p:cNvSpPr txBox="1">
              <a:spLocks noChangeArrowheads="1"/>
            </p:cNvSpPr>
            <p:nvPr/>
          </p:nvSpPr>
          <p:spPr bwMode="auto">
            <a:xfrm>
              <a:off x="455" y="2523"/>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S1</a:t>
              </a:r>
              <a:endParaRPr lang="en-US" altLang="zh-CN" sz="1800" b="1">
                <a:solidFill>
                  <a:srgbClr val="000000"/>
                </a:solidFill>
                <a:ea typeface="楷体_GB2312" pitchFamily="49" charset="-122"/>
              </a:endParaRPr>
            </a:p>
          </p:txBody>
        </p:sp>
        <p:sp>
          <p:nvSpPr>
            <p:cNvPr id="29728" name="Text Box 94"/>
            <p:cNvSpPr txBox="1">
              <a:spLocks noChangeArrowheads="1"/>
            </p:cNvSpPr>
            <p:nvPr/>
          </p:nvSpPr>
          <p:spPr bwMode="auto">
            <a:xfrm>
              <a:off x="1158" y="2522"/>
              <a:ext cx="3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S2</a:t>
              </a:r>
              <a:endParaRPr lang="en-US" altLang="zh-CN" sz="1800" b="1">
                <a:solidFill>
                  <a:srgbClr val="000000"/>
                </a:solidFill>
                <a:ea typeface="楷体_GB2312" pitchFamily="49" charset="-122"/>
              </a:endParaRPr>
            </a:p>
          </p:txBody>
        </p:sp>
        <p:sp>
          <p:nvSpPr>
            <p:cNvPr id="29729" name="Rectangle 95"/>
            <p:cNvSpPr>
              <a:spLocks noChangeArrowheads="1"/>
            </p:cNvSpPr>
            <p:nvPr/>
          </p:nvSpPr>
          <p:spPr bwMode="auto">
            <a:xfrm rot="-5400000">
              <a:off x="1572" y="2367"/>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9730" name="Line 96"/>
            <p:cNvSpPr>
              <a:spLocks noChangeShapeType="1"/>
            </p:cNvSpPr>
            <p:nvPr/>
          </p:nvSpPr>
          <p:spPr bwMode="auto">
            <a:xfrm flipV="1">
              <a:off x="252" y="190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1" name="Line 97"/>
            <p:cNvSpPr>
              <a:spLocks noChangeShapeType="1"/>
            </p:cNvSpPr>
            <p:nvPr/>
          </p:nvSpPr>
          <p:spPr bwMode="auto">
            <a:xfrm flipV="1">
              <a:off x="958" y="191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2" name="Line 98"/>
            <p:cNvSpPr>
              <a:spLocks noChangeShapeType="1"/>
            </p:cNvSpPr>
            <p:nvPr/>
          </p:nvSpPr>
          <p:spPr bwMode="auto">
            <a:xfrm rot="10800000" flipV="1">
              <a:off x="1762" y="1912"/>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3" name="Text Box 99"/>
            <p:cNvSpPr txBox="1">
              <a:spLocks noChangeArrowheads="1"/>
            </p:cNvSpPr>
            <p:nvPr/>
          </p:nvSpPr>
          <p:spPr bwMode="auto">
            <a:xfrm>
              <a:off x="69" y="186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9734" name="Text Box 100"/>
            <p:cNvSpPr txBox="1">
              <a:spLocks noChangeArrowheads="1"/>
            </p:cNvSpPr>
            <p:nvPr/>
          </p:nvSpPr>
          <p:spPr bwMode="auto">
            <a:xfrm>
              <a:off x="739" y="18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9735" name="Text Box 101"/>
            <p:cNvSpPr txBox="1">
              <a:spLocks noChangeArrowheads="1"/>
            </p:cNvSpPr>
            <p:nvPr/>
          </p:nvSpPr>
          <p:spPr bwMode="auto">
            <a:xfrm>
              <a:off x="1765" y="188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29736" name="Text Box 102"/>
            <p:cNvSpPr txBox="1">
              <a:spLocks noChangeArrowheads="1"/>
            </p:cNvSpPr>
            <p:nvPr/>
          </p:nvSpPr>
          <p:spPr bwMode="auto">
            <a:xfrm>
              <a:off x="1734" y="229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29737" name="Text Box 103"/>
            <p:cNvSpPr txBox="1">
              <a:spLocks noChangeArrowheads="1"/>
            </p:cNvSpPr>
            <p:nvPr/>
          </p:nvSpPr>
          <p:spPr bwMode="auto">
            <a:xfrm>
              <a:off x="957" y="159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a</a:t>
              </a:r>
            </a:p>
          </p:txBody>
        </p:sp>
        <p:sp>
          <p:nvSpPr>
            <p:cNvPr id="29738" name="Text Box 104"/>
            <p:cNvSpPr txBox="1">
              <a:spLocks noChangeArrowheads="1"/>
            </p:cNvSpPr>
            <p:nvPr/>
          </p:nvSpPr>
          <p:spPr bwMode="auto">
            <a:xfrm>
              <a:off x="955" y="29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b</a:t>
              </a:r>
            </a:p>
          </p:txBody>
        </p:sp>
      </p:grpSp>
      <p:sp>
        <p:nvSpPr>
          <p:cNvPr id="55401" name="AutoShape 105"/>
          <p:cNvSpPr>
            <a:spLocks/>
          </p:cNvSpPr>
          <p:nvPr/>
        </p:nvSpPr>
        <p:spPr bwMode="auto">
          <a:xfrm>
            <a:off x="3852863" y="2505075"/>
            <a:ext cx="227012" cy="876300"/>
          </a:xfrm>
          <a:prstGeom prst="leftBrace">
            <a:avLst>
              <a:gd name="adj1" fmla="val 3216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55402" name="AutoShape 106"/>
          <p:cNvSpPr>
            <a:spLocks/>
          </p:cNvSpPr>
          <p:nvPr/>
        </p:nvSpPr>
        <p:spPr bwMode="auto">
          <a:xfrm>
            <a:off x="3935413" y="5083175"/>
            <a:ext cx="227012" cy="876300"/>
          </a:xfrm>
          <a:prstGeom prst="leftBrace">
            <a:avLst>
              <a:gd name="adj1" fmla="val 3216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55403" name="Text Box 107"/>
          <p:cNvSpPr txBox="1">
            <a:spLocks noChangeArrowheads="1"/>
          </p:cNvSpPr>
          <p:nvPr/>
        </p:nvSpPr>
        <p:spPr bwMode="auto">
          <a:xfrm>
            <a:off x="3892550" y="6146800"/>
            <a:ext cx="393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观察表达式的特点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55307"/>
                                        </p:tgtEl>
                                        <p:attrNameLst>
                                          <p:attrName>style.visibility</p:attrName>
                                        </p:attrNameLst>
                                      </p:cBhvr>
                                      <p:to>
                                        <p:strVal val="visible"/>
                                      </p:to>
                                    </p:set>
                                    <p:anim calcmode="lin" valueType="num">
                                      <p:cBhvr additive="base">
                                        <p:cTn id="7" dur="300" fill="hold"/>
                                        <p:tgtEl>
                                          <p:spTgt spid="55307"/>
                                        </p:tgtEl>
                                        <p:attrNameLst>
                                          <p:attrName>ppt_x</p:attrName>
                                        </p:attrNameLst>
                                      </p:cBhvr>
                                      <p:tavLst>
                                        <p:tav tm="0">
                                          <p:val>
                                            <p:strVal val="1+#ppt_w/2"/>
                                          </p:val>
                                        </p:tav>
                                        <p:tav tm="100000">
                                          <p:val>
                                            <p:strVal val="#ppt_x"/>
                                          </p:val>
                                        </p:tav>
                                      </p:tavLst>
                                    </p:anim>
                                    <p:anim calcmode="lin" valueType="num">
                                      <p:cBhvr additive="base">
                                        <p:cTn id="8" dur="300" fill="hold"/>
                                        <p:tgtEl>
                                          <p:spTgt spid="553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5349"/>
                                        </p:tgtEl>
                                        <p:attrNameLst>
                                          <p:attrName>style.visibility</p:attrName>
                                        </p:attrNameLst>
                                      </p:cBhvr>
                                      <p:to>
                                        <p:strVal val="visible"/>
                                      </p:to>
                                    </p:set>
                                    <p:animEffect transition="in" filter="slide(fromLeft)">
                                      <p:cBhvr>
                                        <p:cTn id="17" dur="500"/>
                                        <p:tgtEl>
                                          <p:spTgt spid="55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540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par>
                          <p:cTn id="27" fill="hold" nodeType="afterGroup">
                            <p:stCondLst>
                              <p:cond delay="500"/>
                            </p:stCondLst>
                            <p:childTnLst>
                              <p:par>
                                <p:cTn id="28" presetID="23" presetClass="entr" presetSubtype="16"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5351"/>
                                        </p:tgtEl>
                                        <p:attrNameLst>
                                          <p:attrName>style.visibility</p:attrName>
                                        </p:attrNameLst>
                                      </p:cBhvr>
                                      <p:to>
                                        <p:strVal val="visible"/>
                                      </p:to>
                                    </p:set>
                                    <p:anim calcmode="lin" valueType="num">
                                      <p:cBhvr additive="base">
                                        <p:cTn id="36" dur="500" fill="hold"/>
                                        <p:tgtEl>
                                          <p:spTgt spid="55351"/>
                                        </p:tgtEl>
                                        <p:attrNameLst>
                                          <p:attrName>ppt_x</p:attrName>
                                        </p:attrNameLst>
                                      </p:cBhvr>
                                      <p:tavLst>
                                        <p:tav tm="0">
                                          <p:val>
                                            <p:strVal val="1+#ppt_w/2"/>
                                          </p:val>
                                        </p:tav>
                                        <p:tav tm="100000">
                                          <p:val>
                                            <p:strVal val="#ppt_x"/>
                                          </p:val>
                                        </p:tav>
                                      </p:tavLst>
                                    </p:anim>
                                    <p:anim calcmode="lin" valueType="num">
                                      <p:cBhvr additive="base">
                                        <p:cTn id="37" dur="500" fill="hold"/>
                                        <p:tgtEl>
                                          <p:spTgt spid="55351"/>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55355"/>
                                        </p:tgtEl>
                                        <p:attrNameLst>
                                          <p:attrName>style.visibility</p:attrName>
                                        </p:attrNameLst>
                                      </p:cBhvr>
                                      <p:to>
                                        <p:strVal val="visible"/>
                                      </p:to>
                                    </p:set>
                                    <p:anim calcmode="lin" valueType="num">
                                      <p:cBhvr additive="base">
                                        <p:cTn id="42" dur="500" fill="hold"/>
                                        <p:tgtEl>
                                          <p:spTgt spid="55355"/>
                                        </p:tgtEl>
                                        <p:attrNameLst>
                                          <p:attrName>ppt_x</p:attrName>
                                        </p:attrNameLst>
                                      </p:cBhvr>
                                      <p:tavLst>
                                        <p:tav tm="0">
                                          <p:val>
                                            <p:strVal val="1+#ppt_w/2"/>
                                          </p:val>
                                        </p:tav>
                                        <p:tav tm="100000">
                                          <p:val>
                                            <p:strVal val="#ppt_x"/>
                                          </p:val>
                                        </p:tav>
                                      </p:tavLst>
                                    </p:anim>
                                    <p:anim calcmode="lin" valueType="num">
                                      <p:cBhvr additive="base">
                                        <p:cTn id="43" dur="500" fill="hold"/>
                                        <p:tgtEl>
                                          <p:spTgt spid="55355"/>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55363"/>
                                        </p:tgtEl>
                                        <p:attrNameLst>
                                          <p:attrName>style.visibility</p:attrName>
                                        </p:attrNameLst>
                                      </p:cBhvr>
                                      <p:to>
                                        <p:strVal val="visible"/>
                                      </p:to>
                                    </p:set>
                                    <p:animEffect transition="in" filter="barn(inHorizontal)">
                                      <p:cBhvr>
                                        <p:cTn id="48" dur="500"/>
                                        <p:tgtEl>
                                          <p:spTgt spid="5536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55358"/>
                                        </p:tgtEl>
                                        <p:attrNameLst>
                                          <p:attrName>style.visibility</p:attrName>
                                        </p:attrNameLst>
                                      </p:cBhvr>
                                      <p:to>
                                        <p:strVal val="visible"/>
                                      </p:to>
                                    </p:set>
                                    <p:animEffect transition="in" filter="box(in)">
                                      <p:cBhvr>
                                        <p:cTn id="53" dur="500"/>
                                        <p:tgtEl>
                                          <p:spTgt spid="553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5540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55359"/>
                                        </p:tgtEl>
                                        <p:attrNameLst>
                                          <p:attrName>style.visibility</p:attrName>
                                        </p:attrNameLst>
                                      </p:cBhvr>
                                      <p:to>
                                        <p:strVal val="visible"/>
                                      </p:to>
                                    </p:set>
                                    <p:anim calcmode="lin" valueType="num">
                                      <p:cBhvr additive="base">
                                        <p:cTn id="62" dur="500" fill="hold"/>
                                        <p:tgtEl>
                                          <p:spTgt spid="55359"/>
                                        </p:tgtEl>
                                        <p:attrNameLst>
                                          <p:attrName>ppt_x</p:attrName>
                                        </p:attrNameLst>
                                      </p:cBhvr>
                                      <p:tavLst>
                                        <p:tav tm="0">
                                          <p:val>
                                            <p:strVal val="1+#ppt_w/2"/>
                                          </p:val>
                                        </p:tav>
                                        <p:tav tm="100000">
                                          <p:val>
                                            <p:strVal val="#ppt_x"/>
                                          </p:val>
                                        </p:tav>
                                      </p:tavLst>
                                    </p:anim>
                                    <p:anim calcmode="lin" valueType="num">
                                      <p:cBhvr additive="base">
                                        <p:cTn id="63" dur="500" fill="hold"/>
                                        <p:tgtEl>
                                          <p:spTgt spid="55359"/>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55360"/>
                                        </p:tgtEl>
                                        <p:attrNameLst>
                                          <p:attrName>style.visibility</p:attrName>
                                        </p:attrNameLst>
                                      </p:cBhvr>
                                      <p:to>
                                        <p:strVal val="visible"/>
                                      </p:to>
                                    </p:set>
                                    <p:anim calcmode="lin" valueType="num">
                                      <p:cBhvr additive="base">
                                        <p:cTn id="68" dur="500" fill="hold"/>
                                        <p:tgtEl>
                                          <p:spTgt spid="55360"/>
                                        </p:tgtEl>
                                        <p:attrNameLst>
                                          <p:attrName>ppt_x</p:attrName>
                                        </p:attrNameLst>
                                      </p:cBhvr>
                                      <p:tavLst>
                                        <p:tav tm="0">
                                          <p:val>
                                            <p:strVal val="1+#ppt_w/2"/>
                                          </p:val>
                                        </p:tav>
                                        <p:tav tm="100000">
                                          <p:val>
                                            <p:strVal val="#ppt_x"/>
                                          </p:val>
                                        </p:tav>
                                      </p:tavLst>
                                    </p:anim>
                                    <p:anim calcmode="lin" valueType="num">
                                      <p:cBhvr additive="base">
                                        <p:cTn id="69" dur="500" fill="hold"/>
                                        <p:tgtEl>
                                          <p:spTgt spid="55360"/>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55403"/>
                                        </p:tgtEl>
                                        <p:attrNameLst>
                                          <p:attrName>style.visibility</p:attrName>
                                        </p:attrNameLst>
                                      </p:cBhvr>
                                      <p:to>
                                        <p:strVal val="visible"/>
                                      </p:to>
                                    </p:set>
                                    <p:animEffect transition="in" filter="box(in)">
                                      <p:cBhvr>
                                        <p:cTn id="74" dur="500"/>
                                        <p:tgtEl>
                                          <p:spTgt spid="55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utoUpdateAnimBg="0"/>
      <p:bldP spid="55349" grpId="0" autoUpdateAnimBg="0"/>
      <p:bldP spid="55351" grpId="0" autoUpdateAnimBg="0"/>
      <p:bldP spid="55355" grpId="0" autoUpdateAnimBg="0"/>
      <p:bldP spid="55358" grpId="0" autoUpdateAnimBg="0"/>
      <p:bldP spid="55359" grpId="0" autoUpdateAnimBg="0"/>
      <p:bldP spid="55360" grpId="0" autoUpdateAnimBg="0"/>
      <p:bldP spid="55363" grpId="0" autoUpdateAnimBg="0"/>
      <p:bldP spid="55401" grpId="0" animBg="1"/>
      <p:bldP spid="55402" grpId="0" animBg="1"/>
      <p:bldP spid="5540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Text Box 7"/>
          <p:cNvSpPr txBox="1">
            <a:spLocks noChangeArrowheads="1"/>
          </p:cNvSpPr>
          <p:nvPr/>
        </p:nvSpPr>
        <p:spPr bwMode="auto">
          <a:xfrm>
            <a:off x="1371600" y="3263900"/>
            <a:ext cx="710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ii </a:t>
            </a:r>
            <a:r>
              <a:rPr lang="en-US" altLang="zh-CN" b="1">
                <a:solidFill>
                  <a:srgbClr val="000000"/>
                </a:solidFill>
                <a:ea typeface="楷体_GB2312" pitchFamily="49" charset="-122"/>
              </a:rPr>
              <a:t>— </a:t>
            </a:r>
            <a:r>
              <a:rPr lang="zh-CN" altLang="en-US" b="1">
                <a:solidFill>
                  <a:srgbClr val="000000"/>
                </a:solidFill>
                <a:ea typeface="楷体_GB2312" pitchFamily="49" charset="-122"/>
              </a:rPr>
              <a:t>网孔</a:t>
            </a:r>
            <a:r>
              <a:rPr lang="en-US" altLang="zh-CN" b="1">
                <a:solidFill>
                  <a:srgbClr val="000000"/>
                </a:solidFill>
                <a:ea typeface="楷体_GB2312" pitchFamily="49" charset="-122"/>
              </a:rPr>
              <a:t>i</a:t>
            </a:r>
            <a:r>
              <a:rPr lang="zh-CN" altLang="en-US" b="1">
                <a:solidFill>
                  <a:srgbClr val="000000"/>
                </a:solidFill>
                <a:ea typeface="楷体_GB2312" pitchFamily="49" charset="-122"/>
              </a:rPr>
              <a:t>的自电阻：等于网孔</a:t>
            </a:r>
            <a:r>
              <a:rPr lang="en-US" altLang="zh-CN" b="1">
                <a:solidFill>
                  <a:srgbClr val="000000"/>
                </a:solidFill>
                <a:ea typeface="楷体_GB2312" pitchFamily="49" charset="-122"/>
              </a:rPr>
              <a:t>i</a:t>
            </a:r>
            <a:r>
              <a:rPr lang="zh-CN" altLang="en-US" b="1">
                <a:solidFill>
                  <a:srgbClr val="000000"/>
                </a:solidFill>
                <a:ea typeface="楷体_GB2312" pitchFamily="49" charset="-122"/>
              </a:rPr>
              <a:t>中所有电阻之和。</a:t>
            </a:r>
          </a:p>
        </p:txBody>
      </p:sp>
      <p:sp>
        <p:nvSpPr>
          <p:cNvPr id="56332" name="Text Box 12"/>
          <p:cNvSpPr txBox="1">
            <a:spLocks noChangeArrowheads="1"/>
          </p:cNvSpPr>
          <p:nvPr/>
        </p:nvSpPr>
        <p:spPr bwMode="auto">
          <a:xfrm>
            <a:off x="8058150" y="32385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正号</a:t>
            </a:r>
          </a:p>
        </p:txBody>
      </p:sp>
      <p:sp>
        <p:nvSpPr>
          <p:cNvPr id="56333" name="Text Box 13"/>
          <p:cNvSpPr txBox="1">
            <a:spLocks noChangeArrowheads="1"/>
          </p:cNvSpPr>
          <p:nvPr/>
        </p:nvSpPr>
        <p:spPr bwMode="auto">
          <a:xfrm>
            <a:off x="1371600" y="377825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ij </a:t>
            </a:r>
            <a:r>
              <a:rPr lang="en-US" altLang="zh-CN" b="1">
                <a:solidFill>
                  <a:srgbClr val="000000"/>
                </a:solidFill>
                <a:ea typeface="楷体_GB2312" pitchFamily="49" charset="-122"/>
              </a:rPr>
              <a:t>— </a:t>
            </a:r>
            <a:r>
              <a:rPr lang="zh-CN" altLang="en-US" b="1">
                <a:solidFill>
                  <a:srgbClr val="000000"/>
                </a:solidFill>
                <a:ea typeface="楷体_GB2312" pitchFamily="49" charset="-122"/>
              </a:rPr>
              <a:t>网孔</a:t>
            </a:r>
            <a:r>
              <a:rPr lang="en-US" altLang="zh-CN" b="1">
                <a:solidFill>
                  <a:srgbClr val="000000"/>
                </a:solidFill>
                <a:ea typeface="楷体_GB2312" pitchFamily="49" charset="-122"/>
              </a:rPr>
              <a:t>i</a:t>
            </a:r>
            <a:r>
              <a:rPr lang="zh-CN" altLang="en-US" b="1">
                <a:solidFill>
                  <a:srgbClr val="000000"/>
                </a:solidFill>
                <a:ea typeface="楷体_GB2312" pitchFamily="49" charset="-122"/>
              </a:rPr>
              <a:t>、网孔</a:t>
            </a:r>
            <a:r>
              <a:rPr lang="en-US" altLang="zh-CN" b="1">
                <a:solidFill>
                  <a:srgbClr val="000000"/>
                </a:solidFill>
                <a:ea typeface="楷体_GB2312" pitchFamily="49" charset="-122"/>
              </a:rPr>
              <a:t>j</a:t>
            </a:r>
            <a:r>
              <a:rPr lang="zh-CN" altLang="en-US" b="1">
                <a:solidFill>
                  <a:srgbClr val="000000"/>
                </a:solidFill>
                <a:ea typeface="楷体_GB2312" pitchFamily="49" charset="-122"/>
              </a:rPr>
              <a:t>之间的互电阻。</a:t>
            </a:r>
          </a:p>
        </p:txBody>
      </p:sp>
      <p:sp>
        <p:nvSpPr>
          <p:cNvPr id="56334" name="Text Box 14"/>
          <p:cNvSpPr txBox="1">
            <a:spLocks noChangeArrowheads="1"/>
          </p:cNvSpPr>
          <p:nvPr/>
        </p:nvSpPr>
        <p:spPr bwMode="auto">
          <a:xfrm>
            <a:off x="2095500" y="4224338"/>
            <a:ext cx="61150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b="1">
                <a:solidFill>
                  <a:srgbClr val="0000FF"/>
                </a:solidFill>
                <a:ea typeface="楷体_GB2312" pitchFamily="49" charset="-122"/>
              </a:rPr>
              <a:t>当两个网孔电流流过相关支路方向相同时，互电阻取正号；否则为负号。</a:t>
            </a:r>
          </a:p>
        </p:txBody>
      </p:sp>
      <p:sp>
        <p:nvSpPr>
          <p:cNvPr id="56335" name="Text Box 15"/>
          <p:cNvSpPr txBox="1">
            <a:spLocks noChangeArrowheads="1"/>
          </p:cNvSpPr>
          <p:nvPr/>
        </p:nvSpPr>
        <p:spPr bwMode="auto">
          <a:xfrm>
            <a:off x="1371600" y="5243513"/>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FF"/>
                </a:solidFill>
                <a:ea typeface="楷体_GB2312" pitchFamily="49" charset="-122"/>
              </a:rPr>
              <a:t>u</a:t>
            </a:r>
            <a:r>
              <a:rPr lang="en-US" altLang="zh-CN" b="1" i="1" baseline="-25000">
                <a:solidFill>
                  <a:srgbClr val="0000FF"/>
                </a:solidFill>
                <a:ea typeface="楷体_GB2312" pitchFamily="49" charset="-122"/>
              </a:rPr>
              <a:t>Sii</a:t>
            </a:r>
            <a:r>
              <a:rPr lang="en-US" altLang="zh-CN" b="1" baseline="-25000">
                <a:solidFill>
                  <a:srgbClr val="0000FF"/>
                </a:solidFill>
                <a:ea typeface="楷体_GB2312" pitchFamily="49" charset="-122"/>
              </a:rPr>
              <a:t> </a:t>
            </a:r>
            <a:r>
              <a:rPr lang="en-US" altLang="zh-CN" b="1">
                <a:solidFill>
                  <a:srgbClr val="0000FF"/>
                </a:solidFill>
                <a:ea typeface="楷体_GB2312" pitchFamily="49" charset="-122"/>
              </a:rPr>
              <a:t>— </a:t>
            </a:r>
            <a:r>
              <a:rPr lang="zh-CN" altLang="en-US" b="1">
                <a:solidFill>
                  <a:srgbClr val="0000FF"/>
                </a:solidFill>
                <a:ea typeface="楷体_GB2312" pitchFamily="49" charset="-122"/>
              </a:rPr>
              <a:t>网孔</a:t>
            </a:r>
            <a:r>
              <a:rPr lang="en-US" altLang="zh-CN" b="1">
                <a:solidFill>
                  <a:srgbClr val="0000FF"/>
                </a:solidFill>
                <a:ea typeface="楷体_GB2312" pitchFamily="49" charset="-122"/>
              </a:rPr>
              <a:t>i</a:t>
            </a:r>
            <a:r>
              <a:rPr lang="zh-CN" altLang="en-US" b="1">
                <a:solidFill>
                  <a:srgbClr val="0000FF"/>
                </a:solidFill>
                <a:ea typeface="楷体_GB2312" pitchFamily="49" charset="-122"/>
              </a:rPr>
              <a:t>中所有电压源的电压升的大小。</a:t>
            </a:r>
          </a:p>
        </p:txBody>
      </p:sp>
      <p:sp>
        <p:nvSpPr>
          <p:cNvPr id="56345" name="Text Box 25"/>
          <p:cNvSpPr txBox="1">
            <a:spLocks noChangeArrowheads="1"/>
          </p:cNvSpPr>
          <p:nvPr/>
        </p:nvSpPr>
        <p:spPr bwMode="auto">
          <a:xfrm>
            <a:off x="476250" y="6297613"/>
            <a:ext cx="822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FF0000"/>
                </a:solidFill>
                <a:ea typeface="楷体_GB2312" pitchFamily="49" charset="-122"/>
              </a:rPr>
              <a:t>对不含受控源的线性网络 </a:t>
            </a:r>
            <a:r>
              <a:rPr lang="en-US" altLang="zh-CN" b="1" i="1">
                <a:solidFill>
                  <a:srgbClr val="FF0000"/>
                </a:solidFill>
                <a:ea typeface="楷体_GB2312" pitchFamily="49" charset="-122"/>
              </a:rPr>
              <a:t>R</a:t>
            </a:r>
            <a:r>
              <a:rPr lang="en-US" altLang="zh-CN" b="1" i="1" baseline="-25000">
                <a:solidFill>
                  <a:srgbClr val="FF0000"/>
                </a:solidFill>
                <a:ea typeface="楷体_GB2312" pitchFamily="49" charset="-122"/>
              </a:rPr>
              <a:t>jk</a:t>
            </a:r>
            <a:r>
              <a:rPr lang="en-US" altLang="zh-CN" b="1">
                <a:solidFill>
                  <a:srgbClr val="FF0000"/>
                </a:solidFill>
                <a:ea typeface="楷体_GB2312" pitchFamily="49" charset="-122"/>
              </a:rPr>
              <a:t>=</a:t>
            </a:r>
            <a:r>
              <a:rPr lang="en-US" altLang="zh-CN" b="1" i="1">
                <a:solidFill>
                  <a:srgbClr val="FF0000"/>
                </a:solidFill>
                <a:ea typeface="楷体_GB2312" pitchFamily="49" charset="-122"/>
              </a:rPr>
              <a:t>R</a:t>
            </a:r>
            <a:r>
              <a:rPr lang="en-US" altLang="zh-CN" b="1" i="1" baseline="-25000">
                <a:solidFill>
                  <a:srgbClr val="FF0000"/>
                </a:solidFill>
                <a:ea typeface="楷体_GB2312" pitchFamily="49" charset="-122"/>
              </a:rPr>
              <a:t>kj</a:t>
            </a:r>
            <a:r>
              <a:rPr lang="en-US" altLang="zh-CN" b="1">
                <a:solidFill>
                  <a:srgbClr val="FF0000"/>
                </a:solidFill>
                <a:ea typeface="楷体_GB2312" pitchFamily="49" charset="-122"/>
              </a:rPr>
              <a:t> , </a:t>
            </a:r>
            <a:r>
              <a:rPr lang="zh-CN" altLang="en-US" b="1">
                <a:solidFill>
                  <a:srgbClr val="FF0000"/>
                </a:solidFill>
                <a:ea typeface="楷体_GB2312" pitchFamily="49" charset="-122"/>
              </a:rPr>
              <a:t>系数矩阵为对称阵。</a:t>
            </a:r>
          </a:p>
        </p:txBody>
      </p:sp>
      <p:grpSp>
        <p:nvGrpSpPr>
          <p:cNvPr id="2" name="Group 72"/>
          <p:cNvGrpSpPr>
            <a:grpSpLocks/>
          </p:cNvGrpSpPr>
          <p:nvPr/>
        </p:nvGrpSpPr>
        <p:grpSpPr bwMode="auto">
          <a:xfrm>
            <a:off x="242888" y="784225"/>
            <a:ext cx="3252787" cy="2568575"/>
            <a:chOff x="153" y="382"/>
            <a:chExt cx="2049" cy="1618"/>
          </a:xfrm>
        </p:grpSpPr>
        <p:grpSp>
          <p:nvGrpSpPr>
            <p:cNvPr id="1041" name="Group 27"/>
            <p:cNvGrpSpPr>
              <a:grpSpLocks/>
            </p:cNvGrpSpPr>
            <p:nvPr/>
          </p:nvGrpSpPr>
          <p:grpSpPr bwMode="auto">
            <a:xfrm>
              <a:off x="648" y="864"/>
              <a:ext cx="394" cy="612"/>
              <a:chOff x="-876" y="2088"/>
              <a:chExt cx="382" cy="912"/>
            </a:xfrm>
          </p:grpSpPr>
          <p:sp>
            <p:nvSpPr>
              <p:cNvPr id="1074" name="Oval 28"/>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1075" name="Text Box 29"/>
              <p:cNvSpPr txBox="1">
                <a:spLocks noChangeArrowheads="1"/>
              </p:cNvSpPr>
              <p:nvPr/>
            </p:nvSpPr>
            <p:spPr bwMode="auto">
              <a:xfrm>
                <a:off x="-817" y="2396"/>
                <a:ext cx="27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i</a:t>
                </a:r>
                <a:r>
                  <a:rPr lang="en-US" altLang="zh-CN" b="1" i="1" baseline="-25000">
                    <a:solidFill>
                      <a:srgbClr val="000000"/>
                    </a:solidFill>
                    <a:ea typeface="楷体_GB2312" pitchFamily="49" charset="-122"/>
                  </a:rPr>
                  <a:t>l</a:t>
                </a:r>
                <a:r>
                  <a:rPr lang="en-US" altLang="zh-CN" b="1" baseline="-25000">
                    <a:solidFill>
                      <a:srgbClr val="000000"/>
                    </a:solidFill>
                    <a:ea typeface="楷体_GB2312" pitchFamily="49" charset="-122"/>
                  </a:rPr>
                  <a:t>1</a:t>
                </a:r>
                <a:endParaRPr lang="en-US" altLang="zh-CN" b="1">
                  <a:solidFill>
                    <a:srgbClr val="000000"/>
                  </a:solidFill>
                  <a:ea typeface="楷体_GB2312" pitchFamily="49" charset="-122"/>
                </a:endParaRPr>
              </a:p>
            </p:txBody>
          </p:sp>
          <p:sp>
            <p:nvSpPr>
              <p:cNvPr id="1076" name="Line 30"/>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42" name="Group 31"/>
            <p:cNvGrpSpPr>
              <a:grpSpLocks/>
            </p:cNvGrpSpPr>
            <p:nvPr/>
          </p:nvGrpSpPr>
          <p:grpSpPr bwMode="auto">
            <a:xfrm>
              <a:off x="1356" y="864"/>
              <a:ext cx="394" cy="612"/>
              <a:chOff x="-876" y="2088"/>
              <a:chExt cx="382" cy="912"/>
            </a:xfrm>
          </p:grpSpPr>
          <p:sp>
            <p:nvSpPr>
              <p:cNvPr id="1071" name="Oval 32"/>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sp>
            <p:nvSpPr>
              <p:cNvPr id="1072" name="Text Box 33"/>
              <p:cNvSpPr txBox="1">
                <a:spLocks noChangeArrowheads="1"/>
              </p:cNvSpPr>
              <p:nvPr/>
            </p:nvSpPr>
            <p:spPr bwMode="auto">
              <a:xfrm>
                <a:off x="-817" y="2396"/>
                <a:ext cx="27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i</a:t>
                </a:r>
                <a:r>
                  <a:rPr lang="en-US" altLang="zh-CN" b="1" i="1" baseline="-25000">
                    <a:solidFill>
                      <a:srgbClr val="000000"/>
                    </a:solidFill>
                    <a:ea typeface="楷体_GB2312" pitchFamily="49" charset="-122"/>
                  </a:rPr>
                  <a:t>l</a:t>
                </a:r>
                <a:r>
                  <a:rPr lang="en-US" altLang="zh-CN" b="1" baseline="-25000">
                    <a:solidFill>
                      <a:srgbClr val="000000"/>
                    </a:solidFill>
                    <a:ea typeface="楷体_GB2312" pitchFamily="49" charset="-122"/>
                  </a:rPr>
                  <a:t>2</a:t>
                </a:r>
                <a:endParaRPr lang="en-US" altLang="zh-CN" b="1">
                  <a:solidFill>
                    <a:srgbClr val="000000"/>
                  </a:solidFill>
                  <a:ea typeface="楷体_GB2312" pitchFamily="49" charset="-122"/>
                </a:endParaRPr>
              </a:p>
            </p:txBody>
          </p:sp>
          <p:sp>
            <p:nvSpPr>
              <p:cNvPr id="1073" name="Line 34"/>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43" name="Group 35"/>
            <p:cNvGrpSpPr>
              <a:grpSpLocks/>
            </p:cNvGrpSpPr>
            <p:nvPr/>
          </p:nvGrpSpPr>
          <p:grpSpPr bwMode="auto">
            <a:xfrm>
              <a:off x="153" y="382"/>
              <a:ext cx="2049" cy="1618"/>
              <a:chOff x="69" y="1594"/>
              <a:chExt cx="2049" cy="1618"/>
            </a:xfrm>
          </p:grpSpPr>
          <p:sp>
            <p:nvSpPr>
              <p:cNvPr id="1044" name="Oval 36"/>
              <p:cNvSpPr>
                <a:spLocks noChangeArrowheads="1"/>
              </p:cNvSpPr>
              <p:nvPr/>
            </p:nvSpPr>
            <p:spPr bwMode="auto">
              <a:xfrm>
                <a:off x="228" y="250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1045" name="Line 37"/>
              <p:cNvSpPr>
                <a:spLocks noChangeShapeType="1"/>
              </p:cNvSpPr>
              <p:nvPr/>
            </p:nvSpPr>
            <p:spPr bwMode="auto">
              <a:xfrm>
                <a:off x="372" y="1898"/>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Oval 38"/>
              <p:cNvSpPr>
                <a:spLocks noChangeArrowheads="1"/>
              </p:cNvSpPr>
              <p:nvPr/>
            </p:nvSpPr>
            <p:spPr bwMode="auto">
              <a:xfrm>
                <a:off x="920" y="250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1047" name="Text Box 39"/>
              <p:cNvSpPr txBox="1">
                <a:spLocks noChangeArrowheads="1"/>
              </p:cNvSpPr>
              <p:nvPr/>
            </p:nvSpPr>
            <p:spPr bwMode="auto">
              <a:xfrm>
                <a:off x="1101" y="231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1048" name="Text Box 40"/>
              <p:cNvSpPr txBox="1">
                <a:spLocks noChangeArrowheads="1"/>
              </p:cNvSpPr>
              <p:nvPr/>
            </p:nvSpPr>
            <p:spPr bwMode="auto">
              <a:xfrm>
                <a:off x="1102" y="258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1049" name="Line 41"/>
              <p:cNvSpPr>
                <a:spLocks noChangeShapeType="1"/>
              </p:cNvSpPr>
              <p:nvPr/>
            </p:nvSpPr>
            <p:spPr bwMode="auto">
              <a:xfrm flipV="1">
                <a:off x="366" y="2942"/>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0" name="Line 42"/>
              <p:cNvSpPr>
                <a:spLocks noChangeShapeType="1"/>
              </p:cNvSpPr>
              <p:nvPr/>
            </p:nvSpPr>
            <p:spPr bwMode="auto">
              <a:xfrm>
                <a:off x="1058" y="1894"/>
                <a:ext cx="0" cy="1043"/>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51" name="Rectangle 43"/>
              <p:cNvSpPr>
                <a:spLocks noChangeArrowheads="1"/>
              </p:cNvSpPr>
              <p:nvPr/>
            </p:nvSpPr>
            <p:spPr bwMode="auto">
              <a:xfrm rot="-5400000">
                <a:off x="926" y="2141"/>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1052" name="Text Box 44"/>
              <p:cNvSpPr txBox="1">
                <a:spLocks noChangeArrowheads="1"/>
              </p:cNvSpPr>
              <p:nvPr/>
            </p:nvSpPr>
            <p:spPr bwMode="auto">
              <a:xfrm>
                <a:off x="409" y="231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1053" name="Text Box 45"/>
              <p:cNvSpPr txBox="1">
                <a:spLocks noChangeArrowheads="1"/>
              </p:cNvSpPr>
              <p:nvPr/>
            </p:nvSpPr>
            <p:spPr bwMode="auto">
              <a:xfrm>
                <a:off x="410" y="25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1054" name="Rectangle 46"/>
              <p:cNvSpPr>
                <a:spLocks noChangeArrowheads="1"/>
              </p:cNvSpPr>
              <p:nvPr/>
            </p:nvSpPr>
            <p:spPr bwMode="auto">
              <a:xfrm rot="-5400000">
                <a:off x="234" y="214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1055" name="Line 47"/>
              <p:cNvSpPr>
                <a:spLocks noChangeShapeType="1"/>
              </p:cNvSpPr>
              <p:nvPr/>
            </p:nvSpPr>
            <p:spPr bwMode="auto">
              <a:xfrm flipV="1">
                <a:off x="364" y="1896"/>
                <a:ext cx="13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 name="Line 48"/>
              <p:cNvSpPr>
                <a:spLocks noChangeShapeType="1"/>
              </p:cNvSpPr>
              <p:nvPr/>
            </p:nvSpPr>
            <p:spPr bwMode="auto">
              <a:xfrm>
                <a:off x="1702" y="1896"/>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7" name="Text Box 49"/>
              <p:cNvSpPr txBox="1">
                <a:spLocks noChangeArrowheads="1"/>
              </p:cNvSpPr>
              <p:nvPr/>
            </p:nvSpPr>
            <p:spPr bwMode="auto">
              <a:xfrm>
                <a:off x="389" y="206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1058" name="Text Box 50"/>
              <p:cNvSpPr txBox="1">
                <a:spLocks noChangeArrowheads="1"/>
              </p:cNvSpPr>
              <p:nvPr/>
            </p:nvSpPr>
            <p:spPr bwMode="auto">
              <a:xfrm>
                <a:off x="1088" y="206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1059" name="Text Box 51"/>
              <p:cNvSpPr txBox="1">
                <a:spLocks noChangeArrowheads="1"/>
              </p:cNvSpPr>
              <p:nvPr/>
            </p:nvSpPr>
            <p:spPr bwMode="auto">
              <a:xfrm>
                <a:off x="455" y="2523"/>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S1</a:t>
                </a:r>
                <a:endParaRPr lang="en-US" altLang="zh-CN" sz="1800" b="1">
                  <a:solidFill>
                    <a:srgbClr val="000000"/>
                  </a:solidFill>
                  <a:ea typeface="楷体_GB2312" pitchFamily="49" charset="-122"/>
                </a:endParaRPr>
              </a:p>
            </p:txBody>
          </p:sp>
          <p:sp>
            <p:nvSpPr>
              <p:cNvPr id="1060" name="Text Box 52"/>
              <p:cNvSpPr txBox="1">
                <a:spLocks noChangeArrowheads="1"/>
              </p:cNvSpPr>
              <p:nvPr/>
            </p:nvSpPr>
            <p:spPr bwMode="auto">
              <a:xfrm>
                <a:off x="1158" y="2522"/>
                <a:ext cx="3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S2</a:t>
                </a:r>
                <a:endParaRPr lang="en-US" altLang="zh-CN" sz="1800" b="1">
                  <a:solidFill>
                    <a:srgbClr val="000000"/>
                  </a:solidFill>
                  <a:ea typeface="楷体_GB2312" pitchFamily="49" charset="-122"/>
                </a:endParaRPr>
              </a:p>
            </p:txBody>
          </p:sp>
          <p:sp>
            <p:nvSpPr>
              <p:cNvPr id="1061" name="Rectangle 53"/>
              <p:cNvSpPr>
                <a:spLocks noChangeArrowheads="1"/>
              </p:cNvSpPr>
              <p:nvPr/>
            </p:nvSpPr>
            <p:spPr bwMode="auto">
              <a:xfrm rot="-5400000">
                <a:off x="1572" y="2367"/>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1062" name="Line 54"/>
              <p:cNvSpPr>
                <a:spLocks noChangeShapeType="1"/>
              </p:cNvSpPr>
              <p:nvPr/>
            </p:nvSpPr>
            <p:spPr bwMode="auto">
              <a:xfrm flipV="1">
                <a:off x="252" y="190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3" name="Line 55"/>
              <p:cNvSpPr>
                <a:spLocks noChangeShapeType="1"/>
              </p:cNvSpPr>
              <p:nvPr/>
            </p:nvSpPr>
            <p:spPr bwMode="auto">
              <a:xfrm flipV="1">
                <a:off x="958" y="1918"/>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4" name="Line 56"/>
              <p:cNvSpPr>
                <a:spLocks noChangeShapeType="1"/>
              </p:cNvSpPr>
              <p:nvPr/>
            </p:nvSpPr>
            <p:spPr bwMode="auto">
              <a:xfrm rot="10800000" flipV="1">
                <a:off x="1762" y="1912"/>
                <a:ext cx="0" cy="1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 name="Text Box 57"/>
              <p:cNvSpPr txBox="1">
                <a:spLocks noChangeArrowheads="1"/>
              </p:cNvSpPr>
              <p:nvPr/>
            </p:nvSpPr>
            <p:spPr bwMode="auto">
              <a:xfrm>
                <a:off x="69" y="186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1066" name="Text Box 58"/>
              <p:cNvSpPr txBox="1">
                <a:spLocks noChangeArrowheads="1"/>
              </p:cNvSpPr>
              <p:nvPr/>
            </p:nvSpPr>
            <p:spPr bwMode="auto">
              <a:xfrm>
                <a:off x="739" y="18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1067" name="Text Box 59"/>
              <p:cNvSpPr txBox="1">
                <a:spLocks noChangeArrowheads="1"/>
              </p:cNvSpPr>
              <p:nvPr/>
            </p:nvSpPr>
            <p:spPr bwMode="auto">
              <a:xfrm>
                <a:off x="1765" y="188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1068" name="Text Box 60"/>
              <p:cNvSpPr txBox="1">
                <a:spLocks noChangeArrowheads="1"/>
              </p:cNvSpPr>
              <p:nvPr/>
            </p:nvSpPr>
            <p:spPr bwMode="auto">
              <a:xfrm>
                <a:off x="1734" y="229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1069" name="Text Box 61"/>
              <p:cNvSpPr txBox="1">
                <a:spLocks noChangeArrowheads="1"/>
              </p:cNvSpPr>
              <p:nvPr/>
            </p:nvSpPr>
            <p:spPr bwMode="auto">
              <a:xfrm>
                <a:off x="957" y="159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a</a:t>
                </a:r>
              </a:p>
            </p:txBody>
          </p:sp>
          <p:sp>
            <p:nvSpPr>
              <p:cNvPr id="1070" name="Text Box 62"/>
              <p:cNvSpPr txBox="1">
                <a:spLocks noChangeArrowheads="1"/>
              </p:cNvSpPr>
              <p:nvPr/>
            </p:nvSpPr>
            <p:spPr bwMode="auto">
              <a:xfrm>
                <a:off x="955" y="29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000000"/>
                    </a:solidFill>
                    <a:ea typeface="楷体_GB2312" pitchFamily="49" charset="-122"/>
                  </a:rPr>
                  <a:t>b</a:t>
                </a:r>
              </a:p>
            </p:txBody>
          </p:sp>
        </p:grpSp>
      </p:grpSp>
      <p:sp>
        <p:nvSpPr>
          <p:cNvPr id="56383" name="Text Box 63"/>
          <p:cNvSpPr txBox="1">
            <a:spLocks noChangeArrowheads="1"/>
          </p:cNvSpPr>
          <p:nvPr/>
        </p:nvSpPr>
        <p:spPr bwMode="auto">
          <a:xfrm>
            <a:off x="292100" y="488950"/>
            <a:ext cx="843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通过对表达式的观察，可以发现如下规律：</a:t>
            </a:r>
          </a:p>
        </p:txBody>
      </p:sp>
      <p:sp>
        <p:nvSpPr>
          <p:cNvPr id="56384" name="Text Box 64"/>
          <p:cNvSpPr txBox="1">
            <a:spLocks noChangeArrowheads="1"/>
          </p:cNvSpPr>
          <p:nvPr/>
        </p:nvSpPr>
        <p:spPr bwMode="auto">
          <a:xfrm>
            <a:off x="3714750" y="977900"/>
            <a:ext cx="348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 </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a:t>
            </a:r>
            <a:r>
              <a:rPr lang="en-US" altLang="zh-CN" b="1" baseline="-25000">
                <a:solidFill>
                  <a:srgbClr val="000000"/>
                </a:solidFill>
                <a:ea typeface="楷体_GB2312" pitchFamily="49" charset="-122"/>
              </a:rPr>
              <a:t> </a:t>
            </a:r>
            <a:r>
              <a:rPr lang="en-US" altLang="zh-CN" b="1" i="1">
                <a:solidFill>
                  <a:srgbClr val="000000"/>
                </a:solidFill>
                <a:ea typeface="楷体_GB2312" pitchFamily="49" charset="-122"/>
              </a:rPr>
              <a:t>i</a:t>
            </a:r>
            <a:r>
              <a:rPr lang="en-US" altLang="zh-CN" b="1" i="1" baseline="-25000">
                <a:solidFill>
                  <a:srgbClr val="000000"/>
                </a:solidFill>
                <a:ea typeface="楷体_GB2312" pitchFamily="49" charset="-122"/>
              </a:rPr>
              <a:t>l</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2</a:t>
            </a:r>
            <a:r>
              <a:rPr lang="en-US" altLang="zh-CN" b="1" i="1">
                <a:solidFill>
                  <a:srgbClr val="000000"/>
                </a:solidFill>
                <a:ea typeface="楷体_GB2312" pitchFamily="49" charset="-122"/>
              </a:rPr>
              <a:t>i</a:t>
            </a:r>
            <a:r>
              <a:rPr lang="en-US" altLang="zh-CN" b="1" i="1" baseline="-25000">
                <a:solidFill>
                  <a:srgbClr val="000000"/>
                </a:solidFill>
                <a:ea typeface="楷体_GB2312" pitchFamily="49" charset="-122"/>
              </a:rPr>
              <a:t>l</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a:t>
            </a: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S1</a:t>
            </a:r>
            <a:r>
              <a:rPr lang="en-US" altLang="zh-CN" b="1">
                <a:solidFill>
                  <a:srgbClr val="000000"/>
                </a:solidFill>
                <a:ea typeface="楷体_GB2312" pitchFamily="49" charset="-122"/>
              </a:rPr>
              <a:t>-</a:t>
            </a: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S2</a:t>
            </a:r>
            <a:endParaRPr lang="en-US" altLang="zh-CN" b="1">
              <a:solidFill>
                <a:srgbClr val="000000"/>
              </a:solidFill>
              <a:ea typeface="楷体_GB2312" pitchFamily="49" charset="-122"/>
            </a:endParaRPr>
          </a:p>
        </p:txBody>
      </p:sp>
      <p:sp>
        <p:nvSpPr>
          <p:cNvPr id="56385" name="Text Box 65"/>
          <p:cNvSpPr txBox="1">
            <a:spLocks noChangeArrowheads="1"/>
          </p:cNvSpPr>
          <p:nvPr/>
        </p:nvSpPr>
        <p:spPr bwMode="auto">
          <a:xfrm>
            <a:off x="3752850" y="14732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a:t>
            </a:r>
            <a:r>
              <a:rPr lang="en-US" altLang="zh-CN" b="1" i="1">
                <a:solidFill>
                  <a:srgbClr val="000000"/>
                </a:solidFill>
                <a:ea typeface="楷体_GB2312" pitchFamily="49" charset="-122"/>
              </a:rPr>
              <a:t> R</a:t>
            </a:r>
            <a:r>
              <a:rPr lang="en-US" altLang="zh-CN" b="1" baseline="-25000">
                <a:solidFill>
                  <a:srgbClr val="000000"/>
                </a:solidFill>
                <a:ea typeface="楷体_GB2312" pitchFamily="49" charset="-122"/>
              </a:rPr>
              <a:t>2</a:t>
            </a:r>
            <a:r>
              <a:rPr lang="en-US" altLang="zh-CN" b="1" i="1">
                <a:solidFill>
                  <a:srgbClr val="000000"/>
                </a:solidFill>
                <a:ea typeface="楷体_GB2312" pitchFamily="49" charset="-122"/>
              </a:rPr>
              <a:t>i</a:t>
            </a:r>
            <a:r>
              <a:rPr lang="en-US" altLang="zh-CN" b="1" i="1" baseline="-25000">
                <a:solidFill>
                  <a:srgbClr val="000000"/>
                </a:solidFill>
                <a:ea typeface="楷体_GB2312" pitchFamily="49" charset="-122"/>
              </a:rPr>
              <a:t>l</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 (</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 +</a:t>
            </a:r>
            <a:r>
              <a:rPr lang="en-US" altLang="zh-CN" b="1" i="1">
                <a:solidFill>
                  <a:srgbClr val="000000"/>
                </a:solidFill>
                <a:ea typeface="楷体_GB2312" pitchFamily="49" charset="-122"/>
              </a:rPr>
              <a:t>R</a:t>
            </a:r>
            <a:r>
              <a:rPr lang="en-US" altLang="zh-CN" b="1" baseline="-25000">
                <a:solidFill>
                  <a:srgbClr val="000000"/>
                </a:solidFill>
                <a:ea typeface="楷体_GB2312" pitchFamily="49" charset="-122"/>
              </a:rPr>
              <a:t>3</a:t>
            </a:r>
            <a:r>
              <a:rPr lang="en-US" altLang="zh-CN" b="1">
                <a:solidFill>
                  <a:srgbClr val="000000"/>
                </a:solidFill>
                <a:ea typeface="楷体_GB2312" pitchFamily="49" charset="-122"/>
              </a:rPr>
              <a:t>)</a:t>
            </a:r>
            <a:r>
              <a:rPr lang="en-US" altLang="zh-CN" b="1" baseline="-25000">
                <a:solidFill>
                  <a:srgbClr val="000000"/>
                </a:solidFill>
                <a:ea typeface="楷体_GB2312" pitchFamily="49" charset="-122"/>
              </a:rPr>
              <a:t> </a:t>
            </a:r>
            <a:r>
              <a:rPr lang="en-US" altLang="zh-CN" b="1" i="1">
                <a:solidFill>
                  <a:srgbClr val="000000"/>
                </a:solidFill>
                <a:ea typeface="楷体_GB2312" pitchFamily="49" charset="-122"/>
              </a:rPr>
              <a:t>i</a:t>
            </a:r>
            <a:r>
              <a:rPr lang="en-US" altLang="zh-CN" b="1" i="1" baseline="-25000">
                <a:solidFill>
                  <a:srgbClr val="000000"/>
                </a:solidFill>
                <a:ea typeface="楷体_GB2312" pitchFamily="49" charset="-122"/>
              </a:rPr>
              <a:t>l</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 =</a:t>
            </a:r>
            <a:r>
              <a:rPr lang="en-US" altLang="zh-CN" b="1" i="1">
                <a:solidFill>
                  <a:srgbClr val="000000"/>
                </a:solidFill>
                <a:ea typeface="楷体_GB2312" pitchFamily="49" charset="-122"/>
              </a:rPr>
              <a:t>u</a:t>
            </a:r>
            <a:r>
              <a:rPr lang="en-US" altLang="zh-CN" b="1" baseline="-25000">
                <a:solidFill>
                  <a:srgbClr val="000000"/>
                </a:solidFill>
                <a:ea typeface="楷体_GB2312" pitchFamily="49" charset="-122"/>
              </a:rPr>
              <a:t>S2</a:t>
            </a:r>
            <a:endParaRPr lang="en-US" altLang="zh-CN" b="1">
              <a:solidFill>
                <a:srgbClr val="000000"/>
              </a:solidFill>
              <a:ea typeface="楷体_GB2312" pitchFamily="49" charset="-122"/>
            </a:endParaRPr>
          </a:p>
        </p:txBody>
      </p:sp>
      <p:sp>
        <p:nvSpPr>
          <p:cNvPr id="56386" name="AutoShape 66"/>
          <p:cNvSpPr>
            <a:spLocks/>
          </p:cNvSpPr>
          <p:nvPr/>
        </p:nvSpPr>
        <p:spPr bwMode="auto">
          <a:xfrm>
            <a:off x="3554413" y="1101725"/>
            <a:ext cx="227012" cy="762000"/>
          </a:xfrm>
          <a:prstGeom prst="leftBrace">
            <a:avLst>
              <a:gd name="adj1" fmla="val 2797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aphicFrame>
        <p:nvGraphicFramePr>
          <p:cNvPr id="56389" name="Object 69"/>
          <p:cNvGraphicFramePr>
            <a:graphicFrameLocks noChangeAspect="1"/>
          </p:cNvGraphicFramePr>
          <p:nvPr/>
        </p:nvGraphicFramePr>
        <p:xfrm>
          <a:off x="3602038" y="2006600"/>
          <a:ext cx="3314700" cy="1050925"/>
        </p:xfrm>
        <a:graphic>
          <a:graphicData uri="http://schemas.openxmlformats.org/presentationml/2006/ole">
            <mc:AlternateContent xmlns:mc="http://schemas.openxmlformats.org/markup-compatibility/2006">
              <mc:Choice xmlns:v="urn:schemas-microsoft-com:vml" Requires="v">
                <p:oleObj spid="_x0000_s1080" name="Equation" r:id="rId3" imgW="1523880" imgH="482400" progId="Equation.DSMT4">
                  <p:embed/>
                </p:oleObj>
              </mc:Choice>
              <mc:Fallback>
                <p:oleObj name="Equation" r:id="rId3" imgW="1523880" imgH="482400" progId="Equation.DSMT4">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038" y="2006600"/>
                        <a:ext cx="33147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90" name="Text Box 70"/>
          <p:cNvSpPr txBox="1">
            <a:spLocks noChangeArrowheads="1"/>
          </p:cNvSpPr>
          <p:nvPr/>
        </p:nvSpPr>
        <p:spPr bwMode="auto">
          <a:xfrm>
            <a:off x="374650" y="3276600"/>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规律：</a:t>
            </a:r>
          </a:p>
        </p:txBody>
      </p:sp>
      <p:sp>
        <p:nvSpPr>
          <p:cNvPr id="56391" name="Text Box 71"/>
          <p:cNvSpPr txBox="1">
            <a:spLocks noChangeArrowheads="1"/>
          </p:cNvSpPr>
          <p:nvPr/>
        </p:nvSpPr>
        <p:spPr bwMode="auto">
          <a:xfrm>
            <a:off x="2152650" y="5778500"/>
            <a:ext cx="659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包括由</a:t>
            </a:r>
            <a:r>
              <a:rPr lang="zh-CN" altLang="zh-CN" b="1">
                <a:solidFill>
                  <a:srgbClr val="0000FF"/>
                </a:solidFill>
                <a:ea typeface="楷体_GB2312" pitchFamily="49" charset="-122"/>
              </a:rPr>
              <a:t>电流源与电阻</a:t>
            </a:r>
            <a:r>
              <a:rPr lang="zh-CN" altLang="en-US" b="1">
                <a:solidFill>
                  <a:srgbClr val="0000FF"/>
                </a:solidFill>
                <a:ea typeface="楷体_GB2312" pitchFamily="49" charset="-122"/>
              </a:rPr>
              <a:t>并联</a:t>
            </a:r>
            <a:r>
              <a:rPr lang="zh-CN" altLang="zh-CN" b="1">
                <a:solidFill>
                  <a:srgbClr val="0000FF"/>
                </a:solidFill>
                <a:ea typeface="楷体_GB2312" pitchFamily="49" charset="-122"/>
              </a:rPr>
              <a:t>支路等效的电压源</a:t>
            </a:r>
            <a:r>
              <a:rPr lang="zh-CN" altLang="en-US" b="1">
                <a:solidFill>
                  <a:srgbClr val="0000FF"/>
                </a:solidFill>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6383"/>
                                        </p:tgtEl>
                                        <p:attrNameLst>
                                          <p:attrName>style.visibility</p:attrName>
                                        </p:attrNameLst>
                                      </p:cBhvr>
                                      <p:to>
                                        <p:strVal val="visible"/>
                                      </p:to>
                                    </p:set>
                                    <p:anim calcmode="lin" valueType="num">
                                      <p:cBhvr additive="base">
                                        <p:cTn id="7" dur="500" fill="hold"/>
                                        <p:tgtEl>
                                          <p:spTgt spid="56383"/>
                                        </p:tgtEl>
                                        <p:attrNameLst>
                                          <p:attrName>ppt_x</p:attrName>
                                        </p:attrNameLst>
                                      </p:cBhvr>
                                      <p:tavLst>
                                        <p:tav tm="0">
                                          <p:val>
                                            <p:strVal val="0-#ppt_w/2"/>
                                          </p:val>
                                        </p:tav>
                                        <p:tav tm="100000">
                                          <p:val>
                                            <p:strVal val="#ppt_x"/>
                                          </p:val>
                                        </p:tav>
                                      </p:tavLst>
                                    </p:anim>
                                    <p:anim calcmode="lin" valueType="num">
                                      <p:cBhvr additive="base">
                                        <p:cTn id="8" dur="500" fill="hold"/>
                                        <p:tgtEl>
                                          <p:spTgt spid="56383"/>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386"/>
                                        </p:tgtEl>
                                        <p:attrNameLst>
                                          <p:attrName>style.visibility</p:attrName>
                                        </p:attrNameLst>
                                      </p:cBhvr>
                                      <p:to>
                                        <p:strVal val="visible"/>
                                      </p:to>
                                    </p:set>
                                  </p:childTnLst>
                                </p:cTn>
                              </p:par>
                              <p:par>
                                <p:cTn id="15" presetID="2" presetClass="entr" presetSubtype="2" fill="hold" grpId="0" nodeType="withEffect">
                                  <p:stCondLst>
                                    <p:cond delay="0"/>
                                  </p:stCondLst>
                                  <p:childTnLst>
                                    <p:set>
                                      <p:cBhvr>
                                        <p:cTn id="16" dur="1" fill="hold">
                                          <p:stCondLst>
                                            <p:cond delay="0"/>
                                          </p:stCondLst>
                                        </p:cTn>
                                        <p:tgtEl>
                                          <p:spTgt spid="56384"/>
                                        </p:tgtEl>
                                        <p:attrNameLst>
                                          <p:attrName>style.visibility</p:attrName>
                                        </p:attrNameLst>
                                      </p:cBhvr>
                                      <p:to>
                                        <p:strVal val="visible"/>
                                      </p:to>
                                    </p:set>
                                    <p:anim calcmode="lin" valueType="num">
                                      <p:cBhvr additive="base">
                                        <p:cTn id="17" dur="500" fill="hold"/>
                                        <p:tgtEl>
                                          <p:spTgt spid="56384"/>
                                        </p:tgtEl>
                                        <p:attrNameLst>
                                          <p:attrName>ppt_x</p:attrName>
                                        </p:attrNameLst>
                                      </p:cBhvr>
                                      <p:tavLst>
                                        <p:tav tm="0">
                                          <p:val>
                                            <p:strVal val="1+#ppt_w/2"/>
                                          </p:val>
                                        </p:tav>
                                        <p:tav tm="100000">
                                          <p:val>
                                            <p:strVal val="#ppt_x"/>
                                          </p:val>
                                        </p:tav>
                                      </p:tavLst>
                                    </p:anim>
                                    <p:anim calcmode="lin" valueType="num">
                                      <p:cBhvr additive="base">
                                        <p:cTn id="18" dur="500" fill="hold"/>
                                        <p:tgtEl>
                                          <p:spTgt spid="5638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6385"/>
                                        </p:tgtEl>
                                        <p:attrNameLst>
                                          <p:attrName>style.visibility</p:attrName>
                                        </p:attrNameLst>
                                      </p:cBhvr>
                                      <p:to>
                                        <p:strVal val="visible"/>
                                      </p:to>
                                    </p:set>
                                    <p:anim calcmode="lin" valueType="num">
                                      <p:cBhvr additive="base">
                                        <p:cTn id="21" dur="500" fill="hold"/>
                                        <p:tgtEl>
                                          <p:spTgt spid="56385"/>
                                        </p:tgtEl>
                                        <p:attrNameLst>
                                          <p:attrName>ppt_x</p:attrName>
                                        </p:attrNameLst>
                                      </p:cBhvr>
                                      <p:tavLst>
                                        <p:tav tm="0">
                                          <p:val>
                                            <p:strVal val="1+#ppt_w/2"/>
                                          </p:val>
                                        </p:tav>
                                        <p:tav tm="100000">
                                          <p:val>
                                            <p:strVal val="#ppt_x"/>
                                          </p:val>
                                        </p:tav>
                                      </p:tavLst>
                                    </p:anim>
                                    <p:anim calcmode="lin" valueType="num">
                                      <p:cBhvr additive="base">
                                        <p:cTn id="22" dur="500" fill="hold"/>
                                        <p:tgtEl>
                                          <p:spTgt spid="56385"/>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56390"/>
                                        </p:tgtEl>
                                        <p:attrNameLst>
                                          <p:attrName>style.visibility</p:attrName>
                                        </p:attrNameLst>
                                      </p:cBhvr>
                                      <p:to>
                                        <p:strVal val="visible"/>
                                      </p:to>
                                    </p:set>
                                    <p:anim calcmode="lin" valueType="num">
                                      <p:cBhvr additive="base">
                                        <p:cTn id="31" dur="500" fill="hold"/>
                                        <p:tgtEl>
                                          <p:spTgt spid="56390"/>
                                        </p:tgtEl>
                                        <p:attrNameLst>
                                          <p:attrName>ppt_x</p:attrName>
                                        </p:attrNameLst>
                                      </p:cBhvr>
                                      <p:tavLst>
                                        <p:tav tm="0">
                                          <p:val>
                                            <p:strVal val="0-#ppt_w/2"/>
                                          </p:val>
                                        </p:tav>
                                        <p:tav tm="100000">
                                          <p:val>
                                            <p:strVal val="#ppt_x"/>
                                          </p:val>
                                        </p:tav>
                                      </p:tavLst>
                                    </p:anim>
                                    <p:anim calcmode="lin" valueType="num">
                                      <p:cBhvr additive="base">
                                        <p:cTn id="32" dur="500" fill="hold"/>
                                        <p:tgtEl>
                                          <p:spTgt spid="56390"/>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iterate type="wd">
                                    <p:tmPct val="100000"/>
                                  </p:iterate>
                                  <p:childTnLst>
                                    <p:set>
                                      <p:cBhvr>
                                        <p:cTn id="36" dur="1" fill="hold">
                                          <p:stCondLst>
                                            <p:cond delay="0"/>
                                          </p:stCondLst>
                                        </p:cTn>
                                        <p:tgtEl>
                                          <p:spTgt spid="56327"/>
                                        </p:tgtEl>
                                        <p:attrNameLst>
                                          <p:attrName>style.visibility</p:attrName>
                                        </p:attrNameLst>
                                      </p:cBhvr>
                                      <p:to>
                                        <p:strVal val="visible"/>
                                      </p:to>
                                    </p:set>
                                    <p:anim calcmode="lin" valueType="num">
                                      <p:cBhvr>
                                        <p:cTn id="37" dur="300" fill="hold"/>
                                        <p:tgtEl>
                                          <p:spTgt spid="56327"/>
                                        </p:tgtEl>
                                        <p:attrNameLst>
                                          <p:attrName>ppt_w</p:attrName>
                                        </p:attrNameLst>
                                      </p:cBhvr>
                                      <p:tavLst>
                                        <p:tav tm="0">
                                          <p:val>
                                            <p:fltVal val="0"/>
                                          </p:val>
                                        </p:tav>
                                        <p:tav tm="100000">
                                          <p:val>
                                            <p:strVal val="#ppt_w"/>
                                          </p:val>
                                        </p:tav>
                                      </p:tavLst>
                                    </p:anim>
                                    <p:anim calcmode="lin" valueType="num">
                                      <p:cBhvr>
                                        <p:cTn id="38" dur="300" fill="hold"/>
                                        <p:tgtEl>
                                          <p:spTgt spid="56327"/>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iterate type="wd">
                                    <p:tmPct val="100000"/>
                                  </p:iterate>
                                  <p:childTnLst>
                                    <p:set>
                                      <p:cBhvr>
                                        <p:cTn id="42" dur="1" fill="hold">
                                          <p:stCondLst>
                                            <p:cond delay="0"/>
                                          </p:stCondLst>
                                        </p:cTn>
                                        <p:tgtEl>
                                          <p:spTgt spid="56332"/>
                                        </p:tgtEl>
                                        <p:attrNameLst>
                                          <p:attrName>style.visibility</p:attrName>
                                        </p:attrNameLst>
                                      </p:cBhvr>
                                      <p:to>
                                        <p:strVal val="visible"/>
                                      </p:to>
                                    </p:set>
                                    <p:anim calcmode="lin" valueType="num">
                                      <p:cBhvr additive="base">
                                        <p:cTn id="43" dur="300" fill="hold"/>
                                        <p:tgtEl>
                                          <p:spTgt spid="56332"/>
                                        </p:tgtEl>
                                        <p:attrNameLst>
                                          <p:attrName>ppt_x</p:attrName>
                                        </p:attrNameLst>
                                      </p:cBhvr>
                                      <p:tavLst>
                                        <p:tav tm="0">
                                          <p:val>
                                            <p:strVal val="1+#ppt_w/2"/>
                                          </p:val>
                                        </p:tav>
                                        <p:tav tm="100000">
                                          <p:val>
                                            <p:strVal val="#ppt_x"/>
                                          </p:val>
                                        </p:tav>
                                      </p:tavLst>
                                    </p:anim>
                                    <p:anim calcmode="lin" valueType="num">
                                      <p:cBhvr additive="base">
                                        <p:cTn id="44" dur="300" fill="hold"/>
                                        <p:tgtEl>
                                          <p:spTgt spid="5633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56333"/>
                                        </p:tgtEl>
                                        <p:attrNameLst>
                                          <p:attrName>style.visibility</p:attrName>
                                        </p:attrNameLst>
                                      </p:cBhvr>
                                      <p:to>
                                        <p:strVal val="visible"/>
                                      </p:to>
                                    </p:set>
                                    <p:anim calcmode="lin" valueType="num">
                                      <p:cBhvr>
                                        <p:cTn id="49" dur="500" fill="hold"/>
                                        <p:tgtEl>
                                          <p:spTgt spid="56333"/>
                                        </p:tgtEl>
                                        <p:attrNameLst>
                                          <p:attrName>ppt_w</p:attrName>
                                        </p:attrNameLst>
                                      </p:cBhvr>
                                      <p:tavLst>
                                        <p:tav tm="0">
                                          <p:val>
                                            <p:fltVal val="0"/>
                                          </p:val>
                                        </p:tav>
                                        <p:tav tm="100000">
                                          <p:val>
                                            <p:strVal val="#ppt_w"/>
                                          </p:val>
                                        </p:tav>
                                      </p:tavLst>
                                    </p:anim>
                                    <p:anim calcmode="lin" valueType="num">
                                      <p:cBhvr>
                                        <p:cTn id="50" dur="500" fill="hold"/>
                                        <p:tgtEl>
                                          <p:spTgt spid="56333"/>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6334"/>
                                        </p:tgtEl>
                                        <p:attrNameLst>
                                          <p:attrName>style.visibility</p:attrName>
                                        </p:attrNameLst>
                                      </p:cBhvr>
                                      <p:to>
                                        <p:strVal val="visible"/>
                                      </p:to>
                                    </p:set>
                                    <p:anim calcmode="lin" valueType="num">
                                      <p:cBhvr additive="base">
                                        <p:cTn id="55" dur="500" fill="hold"/>
                                        <p:tgtEl>
                                          <p:spTgt spid="56334"/>
                                        </p:tgtEl>
                                        <p:attrNameLst>
                                          <p:attrName>ppt_x</p:attrName>
                                        </p:attrNameLst>
                                      </p:cBhvr>
                                      <p:tavLst>
                                        <p:tav tm="0">
                                          <p:val>
                                            <p:strVal val="1+#ppt_w/2"/>
                                          </p:val>
                                        </p:tav>
                                        <p:tav tm="100000">
                                          <p:val>
                                            <p:strVal val="#ppt_x"/>
                                          </p:val>
                                        </p:tav>
                                      </p:tavLst>
                                    </p:anim>
                                    <p:anim calcmode="lin" valueType="num">
                                      <p:cBhvr additive="base">
                                        <p:cTn id="56" dur="500" fill="hold"/>
                                        <p:tgtEl>
                                          <p:spTgt spid="5633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0" fill="hold" grpId="0" nodeType="clickEffect">
                                  <p:stCondLst>
                                    <p:cond delay="0"/>
                                  </p:stCondLst>
                                  <p:iterate type="wd">
                                    <p:tmPct val="100000"/>
                                  </p:iterate>
                                  <p:childTnLst>
                                    <p:set>
                                      <p:cBhvr>
                                        <p:cTn id="60" dur="1" fill="hold">
                                          <p:stCondLst>
                                            <p:cond delay="0"/>
                                          </p:stCondLst>
                                        </p:cTn>
                                        <p:tgtEl>
                                          <p:spTgt spid="56335"/>
                                        </p:tgtEl>
                                        <p:attrNameLst>
                                          <p:attrName>style.visibility</p:attrName>
                                        </p:attrNameLst>
                                      </p:cBhvr>
                                      <p:to>
                                        <p:strVal val="visible"/>
                                      </p:to>
                                    </p:set>
                                    <p:anim calcmode="lin" valueType="num">
                                      <p:cBhvr>
                                        <p:cTn id="61" dur="300" fill="hold"/>
                                        <p:tgtEl>
                                          <p:spTgt spid="56335"/>
                                        </p:tgtEl>
                                        <p:attrNameLst>
                                          <p:attrName>ppt_w</p:attrName>
                                        </p:attrNameLst>
                                      </p:cBhvr>
                                      <p:tavLst>
                                        <p:tav tm="0">
                                          <p:val>
                                            <p:fltVal val="0"/>
                                          </p:val>
                                        </p:tav>
                                        <p:tav tm="100000">
                                          <p:val>
                                            <p:strVal val="#ppt_w"/>
                                          </p:val>
                                        </p:tav>
                                      </p:tavLst>
                                    </p:anim>
                                    <p:anim calcmode="lin" valueType="num">
                                      <p:cBhvr>
                                        <p:cTn id="62" dur="300" fill="hold"/>
                                        <p:tgtEl>
                                          <p:spTgt spid="56335"/>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63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6345"/>
                                        </p:tgtEl>
                                        <p:attrNameLst>
                                          <p:attrName>style.visibility</p:attrName>
                                        </p:attrNameLst>
                                      </p:cBhvr>
                                      <p:to>
                                        <p:strVal val="visible"/>
                                      </p:to>
                                    </p:set>
                                    <p:anim calcmode="lin" valueType="num">
                                      <p:cBhvr additive="base">
                                        <p:cTn id="71" dur="500" fill="hold"/>
                                        <p:tgtEl>
                                          <p:spTgt spid="56345"/>
                                        </p:tgtEl>
                                        <p:attrNameLst>
                                          <p:attrName>ppt_x</p:attrName>
                                        </p:attrNameLst>
                                      </p:cBhvr>
                                      <p:tavLst>
                                        <p:tav tm="0">
                                          <p:val>
                                            <p:strVal val="#ppt_x"/>
                                          </p:val>
                                        </p:tav>
                                        <p:tav tm="100000">
                                          <p:val>
                                            <p:strVal val="#ppt_x"/>
                                          </p:val>
                                        </p:tav>
                                      </p:tavLst>
                                    </p:anim>
                                    <p:anim calcmode="lin" valueType="num">
                                      <p:cBhvr additive="base">
                                        <p:cTn id="72" dur="500" fill="hold"/>
                                        <p:tgtEl>
                                          <p:spTgt spid="56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autoUpdateAnimBg="0"/>
      <p:bldP spid="56332" grpId="0" autoUpdateAnimBg="0"/>
      <p:bldP spid="56333" grpId="0" autoUpdateAnimBg="0"/>
      <p:bldP spid="56334" grpId="0" autoUpdateAnimBg="0"/>
      <p:bldP spid="56335" grpId="0" autoUpdateAnimBg="0"/>
      <p:bldP spid="56345" grpId="0" autoUpdateAnimBg="0"/>
      <p:bldP spid="56383" grpId="0" autoUpdateAnimBg="0"/>
      <p:bldP spid="56384" grpId="0" autoUpdateAnimBg="0"/>
      <p:bldP spid="56385" grpId="0" autoUpdateAnimBg="0"/>
      <p:bldP spid="56386" grpId="0" animBg="1"/>
      <p:bldP spid="56390" grpId="0" autoUpdateAnimBg="0"/>
      <p:bldP spid="5639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00050" y="127635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网孔法的一般步骤：</a:t>
            </a:r>
          </a:p>
        </p:txBody>
      </p:sp>
      <p:sp>
        <p:nvSpPr>
          <p:cNvPr id="58371" name="Text Box 3"/>
          <p:cNvSpPr txBox="1">
            <a:spLocks noChangeArrowheads="1"/>
          </p:cNvSpPr>
          <p:nvPr/>
        </p:nvSpPr>
        <p:spPr bwMode="auto">
          <a:xfrm>
            <a:off x="876300" y="1962150"/>
            <a:ext cx="689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(1) </a:t>
            </a:r>
            <a:r>
              <a:rPr lang="zh-CN" altLang="en-US" b="1">
                <a:solidFill>
                  <a:srgbClr val="000000"/>
                </a:solidFill>
                <a:ea typeface="楷体_GB2312" pitchFamily="49" charset="-122"/>
              </a:rPr>
              <a:t>选定网孔，并确定其绕行方向；</a:t>
            </a:r>
          </a:p>
        </p:txBody>
      </p:sp>
      <p:sp>
        <p:nvSpPr>
          <p:cNvPr id="58372" name="Text Box 4"/>
          <p:cNvSpPr txBox="1">
            <a:spLocks noChangeArrowheads="1"/>
          </p:cNvSpPr>
          <p:nvPr/>
        </p:nvSpPr>
        <p:spPr bwMode="auto">
          <a:xfrm>
            <a:off x="876300" y="2524125"/>
            <a:ext cx="79438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en-US" altLang="zh-CN" b="1">
                <a:solidFill>
                  <a:srgbClr val="0000FF"/>
                </a:solidFill>
                <a:ea typeface="楷体_GB2312" pitchFamily="49" charset="-122"/>
              </a:rPr>
              <a:t>(2) </a:t>
            </a:r>
            <a:r>
              <a:rPr lang="zh-CN" altLang="en-US" b="1">
                <a:solidFill>
                  <a:srgbClr val="0000FF"/>
                </a:solidFill>
                <a:ea typeface="楷体_GB2312" pitchFamily="49" charset="-122"/>
              </a:rPr>
              <a:t>对</a:t>
            </a:r>
            <a:r>
              <a:rPr lang="en-US" altLang="zh-CN" b="1" i="1">
                <a:solidFill>
                  <a:srgbClr val="FF0000"/>
                </a:solidFill>
                <a:ea typeface="楷体_GB2312" pitchFamily="49" charset="-122"/>
              </a:rPr>
              <a:t>b</a:t>
            </a:r>
            <a:r>
              <a:rPr lang="en-US" altLang="zh-CN" b="1">
                <a:solidFill>
                  <a:srgbClr val="FF0000"/>
                </a:solidFill>
                <a:ea typeface="楷体_GB2312" pitchFamily="49" charset="-122"/>
              </a:rPr>
              <a:t>-(</a:t>
            </a:r>
            <a:r>
              <a:rPr lang="en-US" altLang="zh-CN" b="1" i="1">
                <a:solidFill>
                  <a:srgbClr val="FF0000"/>
                </a:solidFill>
                <a:ea typeface="楷体_GB2312" pitchFamily="49" charset="-122"/>
              </a:rPr>
              <a:t>n</a:t>
            </a:r>
            <a:r>
              <a:rPr lang="en-US" altLang="zh-CN" b="1">
                <a:solidFill>
                  <a:srgbClr val="FF0000"/>
                </a:solidFill>
                <a:ea typeface="楷体_GB2312" pitchFamily="49" charset="-122"/>
              </a:rPr>
              <a:t>-1) </a:t>
            </a:r>
            <a:r>
              <a:rPr lang="zh-CN" altLang="en-US" b="1">
                <a:solidFill>
                  <a:srgbClr val="0000FF"/>
                </a:solidFill>
                <a:ea typeface="楷体_GB2312" pitchFamily="49" charset="-122"/>
              </a:rPr>
              <a:t>个网孔，以网孔电流为未知量，列写其</a:t>
            </a:r>
            <a:r>
              <a:rPr lang="en-US" altLang="zh-CN" b="1">
                <a:solidFill>
                  <a:srgbClr val="0000FF"/>
                </a:solidFill>
                <a:ea typeface="楷体_GB2312" pitchFamily="49" charset="-122"/>
              </a:rPr>
              <a:t>KVL</a:t>
            </a:r>
            <a:r>
              <a:rPr lang="zh-CN" altLang="zh-CN" b="1">
                <a:solidFill>
                  <a:srgbClr val="0000FF"/>
                </a:solidFill>
                <a:ea typeface="楷体_GB2312" pitchFamily="49" charset="-122"/>
              </a:rPr>
              <a:t>方程；</a:t>
            </a:r>
            <a:endParaRPr lang="zh-CN" altLang="en-US" b="1">
              <a:solidFill>
                <a:srgbClr val="0000FF"/>
              </a:solidFill>
              <a:ea typeface="楷体_GB2312" pitchFamily="49" charset="-122"/>
            </a:endParaRPr>
          </a:p>
        </p:txBody>
      </p:sp>
      <p:sp>
        <p:nvSpPr>
          <p:cNvPr id="58374" name="Text Box 6"/>
          <p:cNvSpPr txBox="1">
            <a:spLocks noChangeArrowheads="1"/>
          </p:cNvSpPr>
          <p:nvPr/>
        </p:nvSpPr>
        <p:spPr bwMode="auto">
          <a:xfrm>
            <a:off x="876300" y="3451225"/>
            <a:ext cx="779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(3) </a:t>
            </a:r>
            <a:r>
              <a:rPr lang="zh-CN" altLang="en-US" b="1">
                <a:solidFill>
                  <a:srgbClr val="000000"/>
                </a:solidFill>
                <a:ea typeface="楷体_GB2312" pitchFamily="49" charset="-122"/>
              </a:rPr>
              <a:t>求解上述方程，得到</a:t>
            </a:r>
            <a:r>
              <a:rPr lang="en-US" altLang="zh-CN" b="1" i="1">
                <a:solidFill>
                  <a:srgbClr val="000000"/>
                </a:solidFill>
                <a:ea typeface="楷体_GB2312" pitchFamily="49" charset="-122"/>
              </a:rPr>
              <a:t>l</a:t>
            </a:r>
            <a:r>
              <a:rPr lang="zh-CN" altLang="en-US" b="1">
                <a:solidFill>
                  <a:srgbClr val="000000"/>
                </a:solidFill>
                <a:ea typeface="楷体_GB2312" pitchFamily="49" charset="-122"/>
              </a:rPr>
              <a:t>个网孔电流；</a:t>
            </a:r>
          </a:p>
        </p:txBody>
      </p:sp>
      <p:sp>
        <p:nvSpPr>
          <p:cNvPr id="58375" name="Text Box 7"/>
          <p:cNvSpPr txBox="1">
            <a:spLocks noChangeArrowheads="1"/>
          </p:cNvSpPr>
          <p:nvPr/>
        </p:nvSpPr>
        <p:spPr bwMode="auto">
          <a:xfrm>
            <a:off x="863600" y="4576763"/>
            <a:ext cx="742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(5) </a:t>
            </a:r>
            <a:r>
              <a:rPr lang="zh-CN" altLang="en-US" b="1">
                <a:solidFill>
                  <a:srgbClr val="000000"/>
                </a:solidFill>
                <a:ea typeface="楷体_GB2312" pitchFamily="49" charset="-122"/>
              </a:rPr>
              <a:t>其它分析。</a:t>
            </a:r>
          </a:p>
        </p:txBody>
      </p:sp>
      <p:sp>
        <p:nvSpPr>
          <p:cNvPr id="58376" name="Text Box 8"/>
          <p:cNvSpPr txBox="1">
            <a:spLocks noChangeArrowheads="1"/>
          </p:cNvSpPr>
          <p:nvPr/>
        </p:nvSpPr>
        <p:spPr bwMode="auto">
          <a:xfrm>
            <a:off x="876300" y="4013200"/>
            <a:ext cx="542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(4) </a:t>
            </a:r>
            <a:r>
              <a:rPr lang="zh-CN" altLang="en-US" b="1">
                <a:solidFill>
                  <a:srgbClr val="000000"/>
                </a:solidFill>
                <a:ea typeface="楷体_GB2312" pitchFamily="49" charset="-122"/>
              </a:rPr>
              <a:t>求各支路电流</a:t>
            </a:r>
            <a:r>
              <a:rPr lang="en-US" altLang="zh-CN" b="1">
                <a:solidFill>
                  <a:srgbClr val="000000"/>
                </a:solidFill>
                <a:ea typeface="楷体_GB2312" pitchFamily="49" charset="-122"/>
              </a:rPr>
              <a:t>(</a:t>
            </a:r>
            <a:r>
              <a:rPr lang="zh-CN" altLang="zh-CN" b="1">
                <a:solidFill>
                  <a:srgbClr val="000000"/>
                </a:solidFill>
                <a:ea typeface="楷体_GB2312" pitchFamily="49" charset="-122"/>
              </a:rPr>
              <a:t>用</a:t>
            </a:r>
            <a:r>
              <a:rPr lang="zh-CN" altLang="en-US" b="1">
                <a:solidFill>
                  <a:srgbClr val="000000"/>
                </a:solidFill>
                <a:ea typeface="楷体_GB2312" pitchFamily="49" charset="-122"/>
              </a:rPr>
              <a:t>网孔</a:t>
            </a:r>
            <a:r>
              <a:rPr lang="zh-CN" altLang="zh-CN" b="1">
                <a:solidFill>
                  <a:srgbClr val="000000"/>
                </a:solidFill>
                <a:ea typeface="楷体_GB2312" pitchFamily="49" charset="-122"/>
              </a:rPr>
              <a:t>电流表示</a:t>
            </a:r>
            <a:r>
              <a:rPr lang="en-US" altLang="zh-CN" b="1">
                <a:solidFill>
                  <a:srgbClr val="000000"/>
                </a:solidFill>
                <a:ea typeface="楷体_GB2312" pitchFamily="49" charset="-122"/>
              </a:rPr>
              <a:t>)</a:t>
            </a:r>
            <a:r>
              <a:rPr lang="zh-CN" altLang="en-US" b="1">
                <a:solidFill>
                  <a:srgbClr val="000000"/>
                </a:solidFill>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1000" fill="hold"/>
                                        <p:tgtEl>
                                          <p:spTgt spid="58370"/>
                                        </p:tgtEl>
                                        <p:attrNameLst>
                                          <p:attrName>ppt_w</p:attrName>
                                        </p:attrNameLst>
                                      </p:cBhvr>
                                      <p:tavLst>
                                        <p:tav tm="0">
                                          <p:val>
                                            <p:fltVal val="0"/>
                                          </p:val>
                                        </p:tav>
                                        <p:tav tm="100000">
                                          <p:val>
                                            <p:strVal val="#ppt_w"/>
                                          </p:val>
                                        </p:tav>
                                      </p:tavLst>
                                    </p:anim>
                                    <p:anim calcmode="lin" valueType="num">
                                      <p:cBhvr>
                                        <p:cTn id="8" dur="1000" fill="hold"/>
                                        <p:tgtEl>
                                          <p:spTgt spid="58370"/>
                                        </p:tgtEl>
                                        <p:attrNameLst>
                                          <p:attrName>ppt_h</p:attrName>
                                        </p:attrNameLst>
                                      </p:cBhvr>
                                      <p:tavLst>
                                        <p:tav tm="0">
                                          <p:val>
                                            <p:fltVal val="0"/>
                                          </p:val>
                                        </p:tav>
                                        <p:tav tm="100000">
                                          <p:val>
                                            <p:strVal val="#ppt_h"/>
                                          </p:val>
                                        </p:tav>
                                      </p:tavLst>
                                    </p:anim>
                                    <p:anim calcmode="lin" valueType="num">
                                      <p:cBhvr>
                                        <p:cTn id="9" dur="1000" fill="hold"/>
                                        <p:tgtEl>
                                          <p:spTgt spid="583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83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grpId="0" nodeType="clickEffect">
                                  <p:stCondLst>
                                    <p:cond delay="0"/>
                                  </p:stCondLst>
                                  <p:iterate type="wd">
                                    <p:tmPct val="100000"/>
                                  </p:iterate>
                                  <p:childTnLst>
                                    <p:set>
                                      <p:cBhvr>
                                        <p:cTn id="14" dur="1" fill="hold">
                                          <p:stCondLst>
                                            <p:cond delay="0"/>
                                          </p:stCondLst>
                                        </p:cTn>
                                        <p:tgtEl>
                                          <p:spTgt spid="58371"/>
                                        </p:tgtEl>
                                        <p:attrNameLst>
                                          <p:attrName>style.visibility</p:attrName>
                                        </p:attrNameLst>
                                      </p:cBhvr>
                                      <p:to>
                                        <p:strVal val="visible"/>
                                      </p:to>
                                    </p:set>
                                    <p:anim calcmode="lin" valueType="num">
                                      <p:cBhvr>
                                        <p:cTn id="15" dur="300" fill="hold"/>
                                        <p:tgtEl>
                                          <p:spTgt spid="58371"/>
                                        </p:tgtEl>
                                        <p:attrNameLst>
                                          <p:attrName>ppt_w</p:attrName>
                                        </p:attrNameLst>
                                      </p:cBhvr>
                                      <p:tavLst>
                                        <p:tav tm="0">
                                          <p:val>
                                            <p:fltVal val="0"/>
                                          </p:val>
                                        </p:tav>
                                        <p:tav tm="100000">
                                          <p:val>
                                            <p:strVal val="#ppt_w"/>
                                          </p:val>
                                        </p:tav>
                                      </p:tavLst>
                                    </p:anim>
                                    <p:anim calcmode="lin" valueType="num">
                                      <p:cBhvr>
                                        <p:cTn id="16" dur="300" fill="hold"/>
                                        <p:tgtEl>
                                          <p:spTgt spid="58371"/>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58372"/>
                                        </p:tgtEl>
                                        <p:attrNameLst>
                                          <p:attrName>style.visibility</p:attrName>
                                        </p:attrNameLst>
                                      </p:cBhvr>
                                      <p:to>
                                        <p:strVal val="visible"/>
                                      </p:to>
                                    </p:set>
                                    <p:animEffect transition="in" filter="box(in)">
                                      <p:cBhvr>
                                        <p:cTn id="21" dur="500"/>
                                        <p:tgtEl>
                                          <p:spTgt spid="583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grpId="0" nodeType="clickEffect">
                                  <p:stCondLst>
                                    <p:cond delay="0"/>
                                  </p:stCondLst>
                                  <p:iterate type="wd">
                                    <p:tmPct val="100000"/>
                                  </p:iterate>
                                  <p:childTnLst>
                                    <p:set>
                                      <p:cBhvr>
                                        <p:cTn id="25" dur="1" fill="hold">
                                          <p:stCondLst>
                                            <p:cond delay="0"/>
                                          </p:stCondLst>
                                        </p:cTn>
                                        <p:tgtEl>
                                          <p:spTgt spid="58374"/>
                                        </p:tgtEl>
                                        <p:attrNameLst>
                                          <p:attrName>style.visibility</p:attrName>
                                        </p:attrNameLst>
                                      </p:cBhvr>
                                      <p:to>
                                        <p:strVal val="visible"/>
                                      </p:to>
                                    </p:set>
                                    <p:anim calcmode="lin" valueType="num">
                                      <p:cBhvr>
                                        <p:cTn id="26" dur="300" fill="hold"/>
                                        <p:tgtEl>
                                          <p:spTgt spid="58374"/>
                                        </p:tgtEl>
                                        <p:attrNameLst>
                                          <p:attrName>ppt_w</p:attrName>
                                        </p:attrNameLst>
                                      </p:cBhvr>
                                      <p:tavLst>
                                        <p:tav tm="0">
                                          <p:val>
                                            <p:fltVal val="0"/>
                                          </p:val>
                                        </p:tav>
                                        <p:tav tm="100000">
                                          <p:val>
                                            <p:strVal val="#ppt_w"/>
                                          </p:val>
                                        </p:tav>
                                      </p:tavLst>
                                    </p:anim>
                                    <p:anim calcmode="lin" valueType="num">
                                      <p:cBhvr>
                                        <p:cTn id="27" dur="300" fill="hold"/>
                                        <p:tgtEl>
                                          <p:spTgt spid="58374"/>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8376"/>
                                        </p:tgtEl>
                                        <p:attrNameLst>
                                          <p:attrName>style.visibility</p:attrName>
                                        </p:attrNameLst>
                                      </p:cBhvr>
                                      <p:to>
                                        <p:strVal val="visible"/>
                                      </p:to>
                                    </p:set>
                                    <p:animEffect transition="in" filter="box(in)">
                                      <p:cBhvr>
                                        <p:cTn id="32" dur="500"/>
                                        <p:tgtEl>
                                          <p:spTgt spid="583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iterate type="wd">
                                    <p:tmPct val="100000"/>
                                  </p:iterate>
                                  <p:childTnLst>
                                    <p:set>
                                      <p:cBhvr>
                                        <p:cTn id="36" dur="1" fill="hold">
                                          <p:stCondLst>
                                            <p:cond delay="0"/>
                                          </p:stCondLst>
                                        </p:cTn>
                                        <p:tgtEl>
                                          <p:spTgt spid="58375"/>
                                        </p:tgtEl>
                                        <p:attrNameLst>
                                          <p:attrName>style.visibility</p:attrName>
                                        </p:attrNameLst>
                                      </p:cBhvr>
                                      <p:to>
                                        <p:strVal val="visible"/>
                                      </p:to>
                                    </p:set>
                                    <p:animEffect transition="in" filter="box(in)">
                                      <p:cBhvr>
                                        <p:cTn id="37" dur="3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72" grpId="0" autoUpdateAnimBg="0"/>
      <p:bldP spid="58374" grpId="0" autoUpdateAnimBg="0"/>
      <p:bldP spid="58375" grpId="0" autoUpdateAnimBg="0"/>
      <p:bldP spid="5837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465138" y="488950"/>
            <a:ext cx="813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例：用网孔法求各支路电流。</a:t>
            </a:r>
          </a:p>
        </p:txBody>
      </p:sp>
      <p:sp>
        <p:nvSpPr>
          <p:cNvPr id="11309" name="Text Box 45"/>
          <p:cNvSpPr txBox="1">
            <a:spLocks noChangeArrowheads="1"/>
          </p:cNvSpPr>
          <p:nvPr/>
        </p:nvSpPr>
        <p:spPr bwMode="auto">
          <a:xfrm>
            <a:off x="419100" y="3067050"/>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解：</a:t>
            </a:r>
          </a:p>
        </p:txBody>
      </p:sp>
      <p:sp>
        <p:nvSpPr>
          <p:cNvPr id="11310" name="Text Box 46"/>
          <p:cNvSpPr txBox="1">
            <a:spLocks noChangeArrowheads="1"/>
          </p:cNvSpPr>
          <p:nvPr/>
        </p:nvSpPr>
        <p:spPr bwMode="auto">
          <a:xfrm>
            <a:off x="1104900" y="3086100"/>
            <a:ext cx="430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(1) </a:t>
            </a:r>
            <a:r>
              <a:rPr lang="zh-CN" altLang="en-US" b="1">
                <a:ea typeface="楷体_GB2312" pitchFamily="49" charset="-122"/>
              </a:rPr>
              <a:t>设网孔电流</a:t>
            </a:r>
            <a:r>
              <a:rPr lang="en-US" altLang="zh-CN" b="1">
                <a:ea typeface="楷体_GB2312" pitchFamily="49" charset="-122"/>
              </a:rPr>
              <a:t>(</a:t>
            </a:r>
            <a:r>
              <a:rPr lang="zh-CN" altLang="en-US" b="1">
                <a:ea typeface="楷体_GB2312" pitchFamily="49" charset="-122"/>
              </a:rPr>
              <a:t>顺时针</a:t>
            </a:r>
            <a:r>
              <a:rPr lang="en-US" altLang="zh-CN" b="1">
                <a:ea typeface="楷体_GB2312" pitchFamily="49" charset="-122"/>
              </a:rPr>
              <a:t>)</a:t>
            </a:r>
          </a:p>
        </p:txBody>
      </p:sp>
      <p:sp>
        <p:nvSpPr>
          <p:cNvPr id="11315" name="Text Box 51"/>
          <p:cNvSpPr txBox="1">
            <a:spLocks noChangeArrowheads="1"/>
          </p:cNvSpPr>
          <p:nvPr/>
        </p:nvSpPr>
        <p:spPr bwMode="auto">
          <a:xfrm>
            <a:off x="1104900" y="3543300"/>
            <a:ext cx="2347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(2) </a:t>
            </a:r>
            <a:r>
              <a:rPr lang="zh-CN" altLang="en-US" b="1">
                <a:ea typeface="楷体_GB2312" pitchFamily="49" charset="-122"/>
              </a:rPr>
              <a:t>列 </a:t>
            </a:r>
            <a:r>
              <a:rPr lang="en-US" altLang="zh-CN" b="1">
                <a:ea typeface="楷体_GB2312" pitchFamily="49" charset="-122"/>
              </a:rPr>
              <a:t>KVL </a:t>
            </a:r>
            <a:r>
              <a:rPr lang="zh-CN" altLang="en-US" b="1">
                <a:ea typeface="楷体_GB2312" pitchFamily="49" charset="-122"/>
              </a:rPr>
              <a:t>方程</a:t>
            </a:r>
          </a:p>
        </p:txBody>
      </p:sp>
      <p:sp>
        <p:nvSpPr>
          <p:cNvPr id="11316" name="Text Box 52"/>
          <p:cNvSpPr txBox="1">
            <a:spLocks noChangeArrowheads="1"/>
          </p:cNvSpPr>
          <p:nvPr/>
        </p:nvSpPr>
        <p:spPr bwMode="auto">
          <a:xfrm>
            <a:off x="1331913" y="3924300"/>
            <a:ext cx="571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1</a:t>
            </a:r>
            <a:r>
              <a:rPr lang="en-US" altLang="zh-CN" b="1" i="1">
                <a:ea typeface="楷体_GB2312" pitchFamily="49" charset="-122"/>
              </a:rPr>
              <a:t>+R</a:t>
            </a:r>
            <a:r>
              <a:rPr lang="en-US" altLang="zh-CN" b="1" baseline="-25000">
                <a:ea typeface="楷体_GB2312" pitchFamily="49" charset="-122"/>
              </a:rPr>
              <a:t>2</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a                  </a:t>
            </a:r>
            <a:r>
              <a:rPr lang="en-US" altLang="zh-CN" b="1">
                <a:ea typeface="楷体_GB2312" pitchFamily="49" charset="-122"/>
              </a:rPr>
              <a:t>-</a:t>
            </a:r>
            <a:r>
              <a:rPr lang="en-US" altLang="zh-CN" b="1" i="1">
                <a:ea typeface="楷体_GB2312" pitchFamily="49" charset="-122"/>
              </a:rPr>
              <a:t>R</a:t>
            </a:r>
            <a:r>
              <a:rPr lang="en-US" altLang="zh-CN" b="1" baseline="-25000">
                <a:ea typeface="楷体_GB2312" pitchFamily="49" charset="-122"/>
              </a:rPr>
              <a:t>2</a:t>
            </a:r>
            <a:r>
              <a:rPr lang="en-US" altLang="zh-CN" b="1" i="1">
                <a:ea typeface="楷体_GB2312" pitchFamily="49" charset="-122"/>
              </a:rPr>
              <a:t>I</a:t>
            </a:r>
            <a:r>
              <a:rPr lang="en-US" altLang="zh-CN" b="1" baseline="-25000">
                <a:ea typeface="楷体_GB2312" pitchFamily="49" charset="-122"/>
              </a:rPr>
              <a:t>b                             </a:t>
            </a:r>
            <a:r>
              <a:rPr lang="en-US" altLang="zh-CN" b="1">
                <a:ea typeface="楷体_GB2312" pitchFamily="49" charset="-122"/>
              </a:rPr>
              <a:t>= </a:t>
            </a:r>
            <a:r>
              <a:rPr lang="en-US" altLang="zh-CN" b="1" i="1">
                <a:ea typeface="楷体_GB2312" pitchFamily="49" charset="-122"/>
              </a:rPr>
              <a:t>U</a:t>
            </a:r>
            <a:r>
              <a:rPr lang="en-US" altLang="zh-CN" b="1" baseline="-25000">
                <a:ea typeface="楷体_GB2312" pitchFamily="49" charset="-122"/>
              </a:rPr>
              <a:t>S1</a:t>
            </a:r>
            <a:r>
              <a:rPr lang="en-US" altLang="zh-CN" b="1" i="1">
                <a:ea typeface="楷体_GB2312" pitchFamily="49" charset="-122"/>
              </a:rPr>
              <a:t>- U</a:t>
            </a:r>
            <a:r>
              <a:rPr lang="en-US" altLang="zh-CN" b="1" baseline="-25000">
                <a:ea typeface="楷体_GB2312" pitchFamily="49" charset="-122"/>
              </a:rPr>
              <a:t>S2</a:t>
            </a:r>
            <a:endParaRPr lang="en-US" altLang="zh-CN" b="1">
              <a:ea typeface="楷体_GB2312" pitchFamily="49" charset="-122"/>
            </a:endParaRPr>
          </a:p>
        </p:txBody>
      </p:sp>
      <p:sp>
        <p:nvSpPr>
          <p:cNvPr id="11317" name="Text Box 53"/>
          <p:cNvSpPr txBox="1">
            <a:spLocks noChangeArrowheads="1"/>
          </p:cNvSpPr>
          <p:nvPr/>
        </p:nvSpPr>
        <p:spPr bwMode="auto">
          <a:xfrm>
            <a:off x="1452563" y="4346575"/>
            <a:ext cx="505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2</a:t>
            </a:r>
            <a:r>
              <a:rPr lang="en-US" altLang="zh-CN" b="1" i="1">
                <a:ea typeface="楷体_GB2312" pitchFamily="49" charset="-122"/>
              </a:rPr>
              <a:t>I</a:t>
            </a:r>
            <a:r>
              <a:rPr lang="en-US" altLang="zh-CN" b="1" baseline="-25000">
                <a:ea typeface="楷体_GB2312" pitchFamily="49" charset="-122"/>
              </a:rPr>
              <a:t>a </a:t>
            </a:r>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2</a:t>
            </a:r>
            <a:r>
              <a:rPr lang="en-US" altLang="zh-CN" b="1" i="1">
                <a:ea typeface="楷体_GB2312" pitchFamily="49" charset="-122"/>
              </a:rPr>
              <a:t>+R</a:t>
            </a:r>
            <a:r>
              <a:rPr lang="en-US" altLang="zh-CN" b="1" baseline="-25000">
                <a:ea typeface="楷体_GB2312" pitchFamily="49" charset="-122"/>
              </a:rPr>
              <a:t>3</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b               </a:t>
            </a:r>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3</a:t>
            </a:r>
            <a:r>
              <a:rPr lang="en-US" altLang="zh-CN" b="1" i="1">
                <a:ea typeface="楷体_GB2312" pitchFamily="49" charset="-122"/>
              </a:rPr>
              <a:t>I</a:t>
            </a:r>
            <a:r>
              <a:rPr lang="en-US" altLang="zh-CN" b="1" baseline="-25000">
                <a:ea typeface="楷体_GB2312" pitchFamily="49" charset="-122"/>
              </a:rPr>
              <a:t>c </a:t>
            </a:r>
            <a:r>
              <a:rPr lang="en-US" altLang="zh-CN" b="1">
                <a:ea typeface="楷体_GB2312" pitchFamily="49" charset="-122"/>
              </a:rPr>
              <a:t>= </a:t>
            </a:r>
            <a:r>
              <a:rPr lang="en-US" altLang="zh-CN" b="1" i="1">
                <a:ea typeface="楷体_GB2312" pitchFamily="49" charset="-122"/>
              </a:rPr>
              <a:t>U</a:t>
            </a:r>
            <a:r>
              <a:rPr lang="en-US" altLang="zh-CN" b="1" baseline="-25000">
                <a:ea typeface="楷体_GB2312" pitchFamily="49" charset="-122"/>
              </a:rPr>
              <a:t>S2</a:t>
            </a:r>
            <a:endParaRPr lang="en-US" altLang="zh-CN" b="1">
              <a:ea typeface="楷体_GB2312" pitchFamily="49" charset="-122"/>
            </a:endParaRPr>
          </a:p>
        </p:txBody>
      </p:sp>
      <p:sp>
        <p:nvSpPr>
          <p:cNvPr id="11318" name="Text Box 54"/>
          <p:cNvSpPr txBox="1">
            <a:spLocks noChangeArrowheads="1"/>
          </p:cNvSpPr>
          <p:nvPr/>
        </p:nvSpPr>
        <p:spPr bwMode="auto">
          <a:xfrm>
            <a:off x="1468438" y="4762500"/>
            <a:ext cx="521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3</a:t>
            </a:r>
            <a:r>
              <a:rPr lang="en-US" altLang="zh-CN" b="1" i="1">
                <a:ea typeface="楷体_GB2312" pitchFamily="49" charset="-122"/>
              </a:rPr>
              <a:t>I</a:t>
            </a:r>
            <a:r>
              <a:rPr lang="en-US" altLang="zh-CN" b="1" baseline="-25000">
                <a:ea typeface="楷体_GB2312" pitchFamily="49" charset="-122"/>
              </a:rPr>
              <a:t>b </a:t>
            </a:r>
            <a:r>
              <a:rPr lang="en-US" altLang="zh-CN" b="1">
                <a:ea typeface="楷体_GB2312" pitchFamily="49" charset="-122"/>
              </a:rPr>
              <a:t>+ (</a:t>
            </a:r>
            <a:r>
              <a:rPr lang="en-US" altLang="zh-CN" b="1" i="1">
                <a:ea typeface="楷体_GB2312" pitchFamily="49" charset="-122"/>
              </a:rPr>
              <a:t>R</a:t>
            </a:r>
            <a:r>
              <a:rPr lang="en-US" altLang="zh-CN" b="1" baseline="-25000">
                <a:ea typeface="楷体_GB2312" pitchFamily="49" charset="-122"/>
              </a:rPr>
              <a:t>3</a:t>
            </a:r>
            <a:r>
              <a:rPr lang="en-US" altLang="zh-CN" b="1" i="1">
                <a:ea typeface="楷体_GB2312" pitchFamily="49" charset="-122"/>
              </a:rPr>
              <a:t>+R</a:t>
            </a:r>
            <a:r>
              <a:rPr lang="en-US" altLang="zh-CN" b="1" baseline="-25000">
                <a:ea typeface="楷体_GB2312" pitchFamily="49" charset="-122"/>
              </a:rPr>
              <a:t>4</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c </a:t>
            </a:r>
            <a:r>
              <a:rPr lang="en-US" altLang="zh-CN" b="1">
                <a:ea typeface="楷体_GB2312" pitchFamily="49" charset="-122"/>
              </a:rPr>
              <a:t>= -</a:t>
            </a:r>
            <a:r>
              <a:rPr lang="en-US" altLang="zh-CN" b="1" i="1">
                <a:ea typeface="楷体_GB2312" pitchFamily="49" charset="-122"/>
              </a:rPr>
              <a:t>U</a:t>
            </a:r>
            <a:r>
              <a:rPr lang="en-US" altLang="zh-CN" b="1" baseline="-25000">
                <a:ea typeface="楷体_GB2312" pitchFamily="49" charset="-122"/>
              </a:rPr>
              <a:t>S4</a:t>
            </a:r>
            <a:endParaRPr lang="en-US" altLang="zh-CN" b="1">
              <a:ea typeface="楷体_GB2312" pitchFamily="49" charset="-122"/>
            </a:endParaRPr>
          </a:p>
        </p:txBody>
      </p:sp>
      <p:sp>
        <p:nvSpPr>
          <p:cNvPr id="11319" name="Text Box 55"/>
          <p:cNvSpPr txBox="1">
            <a:spLocks noChangeArrowheads="1"/>
          </p:cNvSpPr>
          <p:nvPr/>
        </p:nvSpPr>
        <p:spPr bwMode="auto">
          <a:xfrm>
            <a:off x="7331075" y="4229100"/>
            <a:ext cx="1716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3333FF"/>
                </a:solidFill>
                <a:ea typeface="楷体_GB2312" pitchFamily="49" charset="-122"/>
              </a:rPr>
              <a:t>对称阵，且</a:t>
            </a:r>
          </a:p>
          <a:p>
            <a:pPr eaLnBrk="1" hangingPunct="1"/>
            <a:r>
              <a:rPr lang="zh-CN" altLang="en-US" b="1">
                <a:solidFill>
                  <a:srgbClr val="3333FF"/>
                </a:solidFill>
                <a:ea typeface="楷体_GB2312" pitchFamily="49" charset="-122"/>
              </a:rPr>
              <a:t>互电阻为负</a:t>
            </a:r>
          </a:p>
        </p:txBody>
      </p:sp>
      <p:sp>
        <p:nvSpPr>
          <p:cNvPr id="11321" name="AutoShape 57"/>
          <p:cNvSpPr>
            <a:spLocks/>
          </p:cNvSpPr>
          <p:nvPr/>
        </p:nvSpPr>
        <p:spPr bwMode="auto">
          <a:xfrm>
            <a:off x="7197725" y="4191000"/>
            <a:ext cx="152400" cy="91440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1322" name="Text Box 58"/>
          <p:cNvSpPr txBox="1">
            <a:spLocks noChangeArrowheads="1"/>
          </p:cNvSpPr>
          <p:nvPr/>
        </p:nvSpPr>
        <p:spPr bwMode="auto">
          <a:xfrm>
            <a:off x="1085850" y="5260975"/>
            <a:ext cx="487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(3) </a:t>
            </a:r>
            <a:r>
              <a:rPr lang="zh-CN" altLang="en-US" b="1">
                <a:ea typeface="楷体_GB2312" pitchFamily="49" charset="-122"/>
              </a:rPr>
              <a:t>求解网孔电流方程，得 </a:t>
            </a:r>
            <a:r>
              <a:rPr lang="en-US" altLang="zh-CN" b="1" i="1">
                <a:ea typeface="楷体_GB2312" pitchFamily="49" charset="-122"/>
              </a:rPr>
              <a:t>I</a:t>
            </a:r>
            <a:r>
              <a:rPr lang="en-US" altLang="zh-CN" b="1" baseline="-25000">
                <a:ea typeface="楷体_GB2312" pitchFamily="49" charset="-122"/>
              </a:rPr>
              <a:t>a</a:t>
            </a:r>
            <a:r>
              <a:rPr lang="en-US" altLang="zh-CN" b="1">
                <a:ea typeface="楷体_GB2312" pitchFamily="49" charset="-122"/>
              </a:rPr>
              <a:t> ,</a:t>
            </a:r>
            <a:r>
              <a:rPr lang="en-US" altLang="zh-CN" b="1" i="1">
                <a:ea typeface="楷体_GB2312" pitchFamily="49" charset="-122"/>
              </a:rPr>
              <a:t> I</a:t>
            </a:r>
            <a:r>
              <a:rPr lang="en-US" altLang="zh-CN" b="1" baseline="-25000">
                <a:ea typeface="楷体_GB2312" pitchFamily="49" charset="-122"/>
              </a:rPr>
              <a:t>b</a:t>
            </a:r>
            <a:r>
              <a:rPr lang="en-US" altLang="zh-CN" b="1">
                <a:ea typeface="楷体_GB2312" pitchFamily="49" charset="-122"/>
              </a:rPr>
              <a:t> , </a:t>
            </a:r>
            <a:r>
              <a:rPr lang="en-US" altLang="zh-CN" b="1" i="1">
                <a:ea typeface="楷体_GB2312" pitchFamily="49" charset="-122"/>
              </a:rPr>
              <a:t>I</a:t>
            </a:r>
            <a:r>
              <a:rPr lang="en-US" altLang="zh-CN" b="1" baseline="-25000">
                <a:ea typeface="楷体_GB2312" pitchFamily="49" charset="-122"/>
              </a:rPr>
              <a:t>c</a:t>
            </a:r>
          </a:p>
        </p:txBody>
      </p:sp>
      <p:sp>
        <p:nvSpPr>
          <p:cNvPr id="11323" name="Text Box 59"/>
          <p:cNvSpPr txBox="1">
            <a:spLocks noChangeArrowheads="1"/>
          </p:cNvSpPr>
          <p:nvPr/>
        </p:nvSpPr>
        <p:spPr bwMode="auto">
          <a:xfrm>
            <a:off x="1085850" y="5734050"/>
            <a:ext cx="6954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(4) </a:t>
            </a:r>
            <a:r>
              <a:rPr lang="zh-CN" altLang="en-US" b="1">
                <a:ea typeface="楷体_GB2312" pitchFamily="49" charset="-122"/>
              </a:rPr>
              <a:t>求各支路电流： </a:t>
            </a:r>
            <a:r>
              <a:rPr lang="en-US" altLang="zh-CN" b="1" i="1">
                <a:ea typeface="楷体_GB2312" pitchFamily="49" charset="-122"/>
              </a:rPr>
              <a:t>I</a:t>
            </a:r>
            <a:r>
              <a:rPr lang="en-US" altLang="zh-CN" b="1" baseline="-25000">
                <a:ea typeface="楷体_GB2312" pitchFamily="49" charset="-122"/>
              </a:rPr>
              <a:t>1</a:t>
            </a:r>
            <a:r>
              <a:rPr lang="en-US" altLang="zh-CN" b="1" i="1">
                <a:ea typeface="楷体_GB2312" pitchFamily="49" charset="-122"/>
              </a:rPr>
              <a:t>=I</a:t>
            </a:r>
            <a:r>
              <a:rPr lang="en-US" altLang="zh-CN" b="1" baseline="-25000">
                <a:ea typeface="楷体_GB2312" pitchFamily="49" charset="-122"/>
              </a:rPr>
              <a:t>a</a:t>
            </a:r>
            <a:r>
              <a:rPr lang="en-US" altLang="zh-CN" b="1" i="1">
                <a:ea typeface="楷体_GB2312" pitchFamily="49" charset="-122"/>
              </a:rPr>
              <a:t> </a:t>
            </a:r>
            <a:r>
              <a:rPr lang="en-US" altLang="zh-CN" b="1">
                <a:ea typeface="楷体_GB2312" pitchFamily="49" charset="-122"/>
              </a:rPr>
              <a:t>,</a:t>
            </a:r>
            <a:r>
              <a:rPr lang="en-US" altLang="zh-CN" b="1" i="1">
                <a:ea typeface="楷体_GB2312" pitchFamily="49" charset="-122"/>
              </a:rPr>
              <a:t>  I</a:t>
            </a:r>
            <a:r>
              <a:rPr lang="en-US" altLang="zh-CN" b="1" baseline="-25000">
                <a:ea typeface="楷体_GB2312" pitchFamily="49" charset="-122"/>
              </a:rPr>
              <a:t>2</a:t>
            </a:r>
            <a:r>
              <a:rPr lang="en-US" altLang="zh-CN" b="1" i="1">
                <a:ea typeface="楷体_GB2312" pitchFamily="49" charset="-122"/>
              </a:rPr>
              <a:t>=I</a:t>
            </a:r>
            <a:r>
              <a:rPr lang="en-US" altLang="zh-CN" b="1" baseline="-25000">
                <a:ea typeface="楷体_GB2312" pitchFamily="49" charset="-122"/>
              </a:rPr>
              <a:t>b</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a</a:t>
            </a:r>
            <a:r>
              <a:rPr lang="en-US" altLang="zh-CN" b="1" i="1">
                <a:ea typeface="楷体_GB2312" pitchFamily="49" charset="-122"/>
              </a:rPr>
              <a:t> </a:t>
            </a:r>
            <a:r>
              <a:rPr lang="en-US" altLang="zh-CN" b="1">
                <a:ea typeface="楷体_GB2312" pitchFamily="49" charset="-122"/>
              </a:rPr>
              <a:t>,</a:t>
            </a:r>
            <a:r>
              <a:rPr lang="en-US" altLang="zh-CN" b="1" i="1">
                <a:ea typeface="楷体_GB2312" pitchFamily="49" charset="-122"/>
              </a:rPr>
              <a:t>  I</a:t>
            </a:r>
            <a:r>
              <a:rPr lang="en-US" altLang="zh-CN" b="1" baseline="-25000">
                <a:ea typeface="楷体_GB2312" pitchFamily="49" charset="-122"/>
              </a:rPr>
              <a:t>3</a:t>
            </a:r>
            <a:r>
              <a:rPr lang="en-US" altLang="zh-CN" b="1" i="1">
                <a:ea typeface="楷体_GB2312" pitchFamily="49" charset="-122"/>
              </a:rPr>
              <a:t>=I</a:t>
            </a:r>
            <a:r>
              <a:rPr lang="en-US" altLang="zh-CN" b="1" baseline="-25000">
                <a:ea typeface="楷体_GB2312" pitchFamily="49" charset="-122"/>
              </a:rPr>
              <a:t>c</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b</a:t>
            </a:r>
            <a:r>
              <a:rPr lang="en-US" altLang="zh-CN" b="1">
                <a:ea typeface="楷体_GB2312" pitchFamily="49" charset="-122"/>
              </a:rPr>
              <a:t> ,  </a:t>
            </a:r>
            <a:r>
              <a:rPr lang="en-US" altLang="zh-CN" b="1" i="1">
                <a:ea typeface="楷体_GB2312" pitchFamily="49" charset="-122"/>
              </a:rPr>
              <a:t>I</a:t>
            </a:r>
            <a:r>
              <a:rPr lang="en-US" altLang="zh-CN" b="1" baseline="-25000">
                <a:ea typeface="楷体_GB2312" pitchFamily="49" charset="-122"/>
              </a:rPr>
              <a:t>4</a:t>
            </a:r>
            <a:r>
              <a:rPr lang="en-US" altLang="zh-CN" b="1" i="1">
                <a:ea typeface="楷体_GB2312" pitchFamily="49" charset="-122"/>
              </a:rPr>
              <a:t>=</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c</a:t>
            </a:r>
            <a:endParaRPr lang="en-US" altLang="zh-CN" b="1">
              <a:ea typeface="楷体_GB2312" pitchFamily="49" charset="-122"/>
            </a:endParaRPr>
          </a:p>
        </p:txBody>
      </p:sp>
      <p:sp>
        <p:nvSpPr>
          <p:cNvPr id="11324" name="Text Box 60"/>
          <p:cNvSpPr txBox="1">
            <a:spLocks noChangeArrowheads="1"/>
          </p:cNvSpPr>
          <p:nvPr/>
        </p:nvSpPr>
        <p:spPr bwMode="auto">
          <a:xfrm>
            <a:off x="1085850" y="6229350"/>
            <a:ext cx="1535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(5) </a:t>
            </a:r>
            <a:r>
              <a:rPr lang="zh-CN" altLang="en-US" b="1">
                <a:ea typeface="楷体_GB2312" pitchFamily="49" charset="-122"/>
              </a:rPr>
              <a:t>校核：</a:t>
            </a:r>
          </a:p>
        </p:txBody>
      </p:sp>
      <p:sp>
        <p:nvSpPr>
          <p:cNvPr id="11325" name="Text Box 61"/>
          <p:cNvSpPr txBox="1">
            <a:spLocks noChangeArrowheads="1"/>
          </p:cNvSpPr>
          <p:nvPr/>
        </p:nvSpPr>
        <p:spPr bwMode="auto">
          <a:xfrm>
            <a:off x="2438400" y="623411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选一新回路。</a:t>
            </a:r>
          </a:p>
        </p:txBody>
      </p:sp>
      <p:grpSp>
        <p:nvGrpSpPr>
          <p:cNvPr id="2" name="Group 65"/>
          <p:cNvGrpSpPr>
            <a:grpSpLocks/>
          </p:cNvGrpSpPr>
          <p:nvPr/>
        </p:nvGrpSpPr>
        <p:grpSpPr bwMode="auto">
          <a:xfrm>
            <a:off x="2381250" y="1428750"/>
            <a:ext cx="495300" cy="1047750"/>
            <a:chOff x="1020" y="1572"/>
            <a:chExt cx="312" cy="660"/>
          </a:xfrm>
        </p:grpSpPr>
        <p:sp>
          <p:nvSpPr>
            <p:cNvPr id="31801" name="Oval 66"/>
            <p:cNvSpPr>
              <a:spLocks noChangeArrowheads="1"/>
            </p:cNvSpPr>
            <p:nvPr/>
          </p:nvSpPr>
          <p:spPr bwMode="auto">
            <a:xfrm>
              <a:off x="1020" y="1572"/>
              <a:ext cx="312" cy="660"/>
            </a:xfrm>
            <a:prstGeom prst="ellipse">
              <a:avLst/>
            </a:prstGeom>
            <a:solidFill>
              <a:srgbClr val="FFFF99"/>
            </a:solidFill>
            <a:ln w="9525">
              <a:solidFill>
                <a:srgbClr val="FF0000"/>
              </a:solidFill>
              <a:round/>
              <a:headEnd/>
              <a:tailEnd/>
            </a:ln>
          </p:spPr>
          <p:txBody>
            <a:bodyPr wrap="none" anchor="ctr"/>
            <a:lstStyle/>
            <a:p>
              <a:pPr algn="ctr"/>
              <a:r>
                <a:rPr lang="en-US" altLang="zh-CN" b="1" i="1">
                  <a:ea typeface="楷体_GB2312" pitchFamily="49" charset="-122"/>
                </a:rPr>
                <a:t>I</a:t>
              </a:r>
              <a:r>
                <a:rPr lang="en-US" altLang="zh-CN" b="1" baseline="-25000">
                  <a:ea typeface="楷体_GB2312" pitchFamily="49" charset="-122"/>
                </a:rPr>
                <a:t>a</a:t>
              </a:r>
              <a:endParaRPr lang="en-US" altLang="zh-CN" b="1">
                <a:ea typeface="楷体_GB2312" pitchFamily="49" charset="-122"/>
              </a:endParaRPr>
            </a:p>
          </p:txBody>
        </p:sp>
        <p:sp>
          <p:nvSpPr>
            <p:cNvPr id="31802" name="Line 67"/>
            <p:cNvSpPr>
              <a:spLocks noChangeShapeType="1"/>
            </p:cNvSpPr>
            <p:nvPr/>
          </p:nvSpPr>
          <p:spPr bwMode="auto">
            <a:xfrm>
              <a:off x="1332" y="1896"/>
              <a:ext cx="0" cy="10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68"/>
          <p:cNvGrpSpPr>
            <a:grpSpLocks/>
          </p:cNvGrpSpPr>
          <p:nvPr/>
        </p:nvGrpSpPr>
        <p:grpSpPr bwMode="auto">
          <a:xfrm>
            <a:off x="4800600" y="1447800"/>
            <a:ext cx="495300" cy="1047750"/>
            <a:chOff x="1020" y="1572"/>
            <a:chExt cx="312" cy="660"/>
          </a:xfrm>
        </p:grpSpPr>
        <p:sp>
          <p:nvSpPr>
            <p:cNvPr id="31799" name="Oval 69"/>
            <p:cNvSpPr>
              <a:spLocks noChangeArrowheads="1"/>
            </p:cNvSpPr>
            <p:nvPr/>
          </p:nvSpPr>
          <p:spPr bwMode="auto">
            <a:xfrm>
              <a:off x="1020" y="1572"/>
              <a:ext cx="312" cy="660"/>
            </a:xfrm>
            <a:prstGeom prst="ellipse">
              <a:avLst/>
            </a:prstGeom>
            <a:solidFill>
              <a:srgbClr val="FFFF99"/>
            </a:solidFill>
            <a:ln w="9525">
              <a:solidFill>
                <a:srgbClr val="FF0000"/>
              </a:solidFill>
              <a:round/>
              <a:headEnd/>
              <a:tailEnd/>
            </a:ln>
          </p:spPr>
          <p:txBody>
            <a:bodyPr wrap="none" anchor="ctr"/>
            <a:lstStyle/>
            <a:p>
              <a:pPr algn="ctr"/>
              <a:r>
                <a:rPr lang="en-US" altLang="zh-CN" b="1" i="1">
                  <a:ea typeface="楷体_GB2312" pitchFamily="49" charset="-122"/>
                </a:rPr>
                <a:t>I</a:t>
              </a:r>
              <a:r>
                <a:rPr lang="en-US" altLang="zh-CN" b="1" baseline="-25000">
                  <a:ea typeface="楷体_GB2312" pitchFamily="49" charset="-122"/>
                </a:rPr>
                <a:t>c</a:t>
              </a:r>
              <a:endParaRPr lang="en-US" altLang="zh-CN" b="1">
                <a:ea typeface="楷体_GB2312" pitchFamily="49" charset="-122"/>
              </a:endParaRPr>
            </a:p>
          </p:txBody>
        </p:sp>
        <p:sp>
          <p:nvSpPr>
            <p:cNvPr id="31800" name="Line 70"/>
            <p:cNvSpPr>
              <a:spLocks noChangeShapeType="1"/>
            </p:cNvSpPr>
            <p:nvPr/>
          </p:nvSpPr>
          <p:spPr bwMode="auto">
            <a:xfrm>
              <a:off x="1332" y="1896"/>
              <a:ext cx="0" cy="10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71"/>
          <p:cNvGrpSpPr>
            <a:grpSpLocks/>
          </p:cNvGrpSpPr>
          <p:nvPr/>
        </p:nvGrpSpPr>
        <p:grpSpPr bwMode="auto">
          <a:xfrm>
            <a:off x="3600450" y="1428750"/>
            <a:ext cx="495300" cy="1047750"/>
            <a:chOff x="1020" y="1572"/>
            <a:chExt cx="312" cy="660"/>
          </a:xfrm>
        </p:grpSpPr>
        <p:sp>
          <p:nvSpPr>
            <p:cNvPr id="31797" name="Oval 72"/>
            <p:cNvSpPr>
              <a:spLocks noChangeArrowheads="1"/>
            </p:cNvSpPr>
            <p:nvPr/>
          </p:nvSpPr>
          <p:spPr bwMode="auto">
            <a:xfrm>
              <a:off x="1020" y="1572"/>
              <a:ext cx="312" cy="660"/>
            </a:xfrm>
            <a:prstGeom prst="ellipse">
              <a:avLst/>
            </a:prstGeom>
            <a:solidFill>
              <a:srgbClr val="FFFF99"/>
            </a:solidFill>
            <a:ln w="9525">
              <a:solidFill>
                <a:srgbClr val="FF0000"/>
              </a:solidFill>
              <a:round/>
              <a:headEnd/>
              <a:tailEnd/>
            </a:ln>
          </p:spPr>
          <p:txBody>
            <a:bodyPr wrap="none" anchor="ctr"/>
            <a:lstStyle/>
            <a:p>
              <a:pPr algn="ctr"/>
              <a:r>
                <a:rPr lang="en-US" altLang="zh-CN" b="1" i="1">
                  <a:ea typeface="楷体_GB2312" pitchFamily="49" charset="-122"/>
                </a:rPr>
                <a:t>I</a:t>
              </a:r>
              <a:r>
                <a:rPr lang="en-US" altLang="zh-CN" b="1" baseline="-25000">
                  <a:ea typeface="楷体_GB2312" pitchFamily="49" charset="-122"/>
                </a:rPr>
                <a:t>b</a:t>
              </a:r>
              <a:endParaRPr lang="en-US" altLang="zh-CN" b="1">
                <a:ea typeface="楷体_GB2312" pitchFamily="49" charset="-122"/>
              </a:endParaRPr>
            </a:p>
          </p:txBody>
        </p:sp>
        <p:sp>
          <p:nvSpPr>
            <p:cNvPr id="31798" name="Line 73"/>
            <p:cNvSpPr>
              <a:spLocks noChangeShapeType="1"/>
            </p:cNvSpPr>
            <p:nvPr/>
          </p:nvSpPr>
          <p:spPr bwMode="auto">
            <a:xfrm>
              <a:off x="1332" y="1896"/>
              <a:ext cx="0" cy="10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128"/>
          <p:cNvGrpSpPr>
            <a:grpSpLocks/>
          </p:cNvGrpSpPr>
          <p:nvPr/>
        </p:nvGrpSpPr>
        <p:grpSpPr bwMode="auto">
          <a:xfrm>
            <a:off x="1484313" y="1038225"/>
            <a:ext cx="4886325" cy="1847850"/>
            <a:chOff x="3515" y="-1482"/>
            <a:chExt cx="3078" cy="1164"/>
          </a:xfrm>
        </p:grpSpPr>
        <p:sp>
          <p:nvSpPr>
            <p:cNvPr id="31763" name="Oval 105"/>
            <p:cNvSpPr>
              <a:spLocks noChangeArrowheads="1"/>
            </p:cNvSpPr>
            <p:nvPr/>
          </p:nvSpPr>
          <p:spPr bwMode="auto">
            <a:xfrm>
              <a:off x="5924" y="-78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1764" name="Oval 104"/>
            <p:cNvSpPr>
              <a:spLocks noChangeArrowheads="1"/>
            </p:cNvSpPr>
            <p:nvPr/>
          </p:nvSpPr>
          <p:spPr bwMode="auto">
            <a:xfrm>
              <a:off x="4534" y="-78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1765" name="Line 98"/>
            <p:cNvSpPr>
              <a:spLocks noChangeShapeType="1"/>
            </p:cNvSpPr>
            <p:nvPr/>
          </p:nvSpPr>
          <p:spPr bwMode="auto">
            <a:xfrm>
              <a:off x="4666" y="-1436"/>
              <a:ext cx="0" cy="1116"/>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766" name="Oval 103"/>
            <p:cNvSpPr>
              <a:spLocks noChangeArrowheads="1"/>
            </p:cNvSpPr>
            <p:nvPr/>
          </p:nvSpPr>
          <p:spPr bwMode="auto">
            <a:xfrm>
              <a:off x="3810" y="-810"/>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1767" name="Line 96"/>
            <p:cNvSpPr>
              <a:spLocks noChangeShapeType="1"/>
            </p:cNvSpPr>
            <p:nvPr/>
          </p:nvSpPr>
          <p:spPr bwMode="auto">
            <a:xfrm>
              <a:off x="3948" y="-1434"/>
              <a:ext cx="0" cy="11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Rectangle 88"/>
            <p:cNvSpPr>
              <a:spLocks noChangeArrowheads="1"/>
            </p:cNvSpPr>
            <p:nvPr/>
          </p:nvSpPr>
          <p:spPr bwMode="auto">
            <a:xfrm rot="5400000">
              <a:off x="3812" y="-1140"/>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31769" name="Rectangle 89"/>
            <p:cNvSpPr>
              <a:spLocks noChangeArrowheads="1"/>
            </p:cNvSpPr>
            <p:nvPr/>
          </p:nvSpPr>
          <p:spPr bwMode="auto">
            <a:xfrm rot="5400000">
              <a:off x="4532" y="-1134"/>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31770" name="Line 99"/>
            <p:cNvSpPr>
              <a:spLocks noChangeShapeType="1"/>
            </p:cNvSpPr>
            <p:nvPr/>
          </p:nvSpPr>
          <p:spPr bwMode="auto">
            <a:xfrm>
              <a:off x="5398" y="-1436"/>
              <a:ext cx="0" cy="1116"/>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771" name="Line 100"/>
            <p:cNvSpPr>
              <a:spLocks noChangeShapeType="1"/>
            </p:cNvSpPr>
            <p:nvPr/>
          </p:nvSpPr>
          <p:spPr bwMode="auto">
            <a:xfrm>
              <a:off x="6060" y="-1436"/>
              <a:ext cx="0" cy="11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Line 101"/>
            <p:cNvSpPr>
              <a:spLocks noChangeShapeType="1"/>
            </p:cNvSpPr>
            <p:nvPr/>
          </p:nvSpPr>
          <p:spPr bwMode="auto">
            <a:xfrm>
              <a:off x="3948" y="-1434"/>
              <a:ext cx="2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Line 102"/>
            <p:cNvSpPr>
              <a:spLocks noChangeShapeType="1"/>
            </p:cNvSpPr>
            <p:nvPr/>
          </p:nvSpPr>
          <p:spPr bwMode="auto">
            <a:xfrm>
              <a:off x="3948" y="-320"/>
              <a:ext cx="2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Text Box 106"/>
            <p:cNvSpPr txBox="1">
              <a:spLocks noChangeArrowheads="1"/>
            </p:cNvSpPr>
            <p:nvPr/>
          </p:nvSpPr>
          <p:spPr bwMode="auto">
            <a:xfrm>
              <a:off x="3695" y="-100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1775" name="Text Box 107"/>
            <p:cNvSpPr txBox="1">
              <a:spLocks noChangeArrowheads="1"/>
            </p:cNvSpPr>
            <p:nvPr/>
          </p:nvSpPr>
          <p:spPr bwMode="auto">
            <a:xfrm>
              <a:off x="3697" y="-7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31776" name="Text Box 108"/>
            <p:cNvSpPr txBox="1">
              <a:spLocks noChangeArrowheads="1"/>
            </p:cNvSpPr>
            <p:nvPr/>
          </p:nvSpPr>
          <p:spPr bwMode="auto">
            <a:xfrm>
              <a:off x="4431" y="-99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1777" name="Text Box 109"/>
            <p:cNvSpPr txBox="1">
              <a:spLocks noChangeArrowheads="1"/>
            </p:cNvSpPr>
            <p:nvPr/>
          </p:nvSpPr>
          <p:spPr bwMode="auto">
            <a:xfrm>
              <a:off x="4421" y="-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31778" name="Text Box 110"/>
            <p:cNvSpPr txBox="1">
              <a:spLocks noChangeArrowheads="1"/>
            </p:cNvSpPr>
            <p:nvPr/>
          </p:nvSpPr>
          <p:spPr bwMode="auto">
            <a:xfrm>
              <a:off x="6111" y="-98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1779" name="Text Box 111"/>
            <p:cNvSpPr txBox="1">
              <a:spLocks noChangeArrowheads="1"/>
            </p:cNvSpPr>
            <p:nvPr/>
          </p:nvSpPr>
          <p:spPr bwMode="auto">
            <a:xfrm>
              <a:off x="6107" y="-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31780" name="Line 112"/>
            <p:cNvSpPr>
              <a:spLocks noChangeShapeType="1"/>
            </p:cNvSpPr>
            <p:nvPr/>
          </p:nvSpPr>
          <p:spPr bwMode="auto">
            <a:xfrm flipV="1">
              <a:off x="3858" y="-1416"/>
              <a:ext cx="0" cy="2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113"/>
            <p:cNvSpPr txBox="1">
              <a:spLocks noChangeArrowheads="1"/>
            </p:cNvSpPr>
            <p:nvPr/>
          </p:nvSpPr>
          <p:spPr bwMode="auto">
            <a:xfrm>
              <a:off x="3661" y="-123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31782" name="Text Box 114"/>
            <p:cNvSpPr txBox="1">
              <a:spLocks noChangeArrowheads="1"/>
            </p:cNvSpPr>
            <p:nvPr/>
          </p:nvSpPr>
          <p:spPr bwMode="auto">
            <a:xfrm>
              <a:off x="4384" y="-123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31783" name="Text Box 115"/>
            <p:cNvSpPr txBox="1">
              <a:spLocks noChangeArrowheads="1"/>
            </p:cNvSpPr>
            <p:nvPr/>
          </p:nvSpPr>
          <p:spPr bwMode="auto">
            <a:xfrm>
              <a:off x="5116" y="-102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31784" name="Text Box 116"/>
            <p:cNvSpPr txBox="1">
              <a:spLocks noChangeArrowheads="1"/>
            </p:cNvSpPr>
            <p:nvPr/>
          </p:nvSpPr>
          <p:spPr bwMode="auto">
            <a:xfrm>
              <a:off x="6086" y="-120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31785" name="Text Box 117"/>
            <p:cNvSpPr txBox="1">
              <a:spLocks noChangeArrowheads="1"/>
            </p:cNvSpPr>
            <p:nvPr/>
          </p:nvSpPr>
          <p:spPr bwMode="auto">
            <a:xfrm>
              <a:off x="4254" y="-814"/>
              <a:ext cx="3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S2</a:t>
              </a:r>
              <a:endParaRPr lang="en-US" altLang="zh-CN" sz="1800" b="1">
                <a:solidFill>
                  <a:srgbClr val="000000"/>
                </a:solidFill>
                <a:ea typeface="楷体_GB2312" pitchFamily="49" charset="-122"/>
              </a:endParaRPr>
            </a:p>
          </p:txBody>
        </p:sp>
        <p:sp>
          <p:nvSpPr>
            <p:cNvPr id="31786" name="Text Box 118"/>
            <p:cNvSpPr txBox="1">
              <a:spLocks noChangeArrowheads="1"/>
            </p:cNvSpPr>
            <p:nvPr/>
          </p:nvSpPr>
          <p:spPr bwMode="auto">
            <a:xfrm>
              <a:off x="3515" y="-831"/>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S1</a:t>
              </a:r>
              <a:endParaRPr lang="en-US" altLang="zh-CN" sz="1800" b="1">
                <a:solidFill>
                  <a:srgbClr val="000000"/>
                </a:solidFill>
                <a:ea typeface="楷体_GB2312" pitchFamily="49" charset="-122"/>
              </a:endParaRPr>
            </a:p>
          </p:txBody>
        </p:sp>
        <p:sp>
          <p:nvSpPr>
            <p:cNvPr id="31787" name="Text Box 120"/>
            <p:cNvSpPr txBox="1">
              <a:spLocks noChangeArrowheads="1"/>
            </p:cNvSpPr>
            <p:nvPr/>
          </p:nvSpPr>
          <p:spPr bwMode="auto">
            <a:xfrm>
              <a:off x="6173" y="-771"/>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S4</a:t>
              </a:r>
              <a:endParaRPr lang="en-US" altLang="zh-CN" sz="1800" b="1">
                <a:solidFill>
                  <a:srgbClr val="000000"/>
                </a:solidFill>
                <a:ea typeface="楷体_GB2312" pitchFamily="49" charset="-122"/>
              </a:endParaRPr>
            </a:p>
          </p:txBody>
        </p:sp>
        <p:sp>
          <p:nvSpPr>
            <p:cNvPr id="31788" name="Text Box 121"/>
            <p:cNvSpPr txBox="1">
              <a:spLocks noChangeArrowheads="1"/>
            </p:cNvSpPr>
            <p:nvPr/>
          </p:nvSpPr>
          <p:spPr bwMode="auto">
            <a:xfrm>
              <a:off x="3628" y="-146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sp>
          <p:nvSpPr>
            <p:cNvPr id="31789" name="Text Box 122"/>
            <p:cNvSpPr txBox="1">
              <a:spLocks noChangeArrowheads="1"/>
            </p:cNvSpPr>
            <p:nvPr/>
          </p:nvSpPr>
          <p:spPr bwMode="auto">
            <a:xfrm>
              <a:off x="4334" y="-144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31790" name="Text Box 123"/>
            <p:cNvSpPr txBox="1">
              <a:spLocks noChangeArrowheads="1"/>
            </p:cNvSpPr>
            <p:nvPr/>
          </p:nvSpPr>
          <p:spPr bwMode="auto">
            <a:xfrm>
              <a:off x="5108" y="-141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31791" name="Text Box 124"/>
            <p:cNvSpPr txBox="1">
              <a:spLocks noChangeArrowheads="1"/>
            </p:cNvSpPr>
            <p:nvPr/>
          </p:nvSpPr>
          <p:spPr bwMode="auto">
            <a:xfrm>
              <a:off x="6228" y="-148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31792" name="Line 125"/>
            <p:cNvSpPr>
              <a:spLocks noChangeShapeType="1"/>
            </p:cNvSpPr>
            <p:nvPr/>
          </p:nvSpPr>
          <p:spPr bwMode="auto">
            <a:xfrm flipV="1">
              <a:off x="4558" y="-1412"/>
              <a:ext cx="0" cy="2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3" name="Line 126"/>
            <p:cNvSpPr>
              <a:spLocks noChangeShapeType="1"/>
            </p:cNvSpPr>
            <p:nvPr/>
          </p:nvSpPr>
          <p:spPr bwMode="auto">
            <a:xfrm flipV="1">
              <a:off x="5330" y="-1408"/>
              <a:ext cx="0" cy="2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4" name="Line 127"/>
            <p:cNvSpPr>
              <a:spLocks noChangeShapeType="1"/>
            </p:cNvSpPr>
            <p:nvPr/>
          </p:nvSpPr>
          <p:spPr bwMode="auto">
            <a:xfrm flipV="1">
              <a:off x="6198" y="-1458"/>
              <a:ext cx="0" cy="2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5" name="Rectangle 90"/>
            <p:cNvSpPr>
              <a:spLocks noChangeArrowheads="1"/>
            </p:cNvSpPr>
            <p:nvPr/>
          </p:nvSpPr>
          <p:spPr bwMode="auto">
            <a:xfrm rot="5400000">
              <a:off x="5262" y="-920"/>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31796" name="Rectangle 91"/>
            <p:cNvSpPr>
              <a:spLocks noChangeArrowheads="1"/>
            </p:cNvSpPr>
            <p:nvPr/>
          </p:nvSpPr>
          <p:spPr bwMode="auto">
            <a:xfrm rot="5400000">
              <a:off x="5928" y="-1130"/>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slide(fromLeft)">
                                      <p:cBhvr>
                                        <p:cTn id="7" dur="500"/>
                                        <p:tgtEl>
                                          <p:spTgt spid="11267"/>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1309"/>
                                        </p:tgtEl>
                                        <p:attrNameLst>
                                          <p:attrName>style.visibility</p:attrName>
                                        </p:attrNameLst>
                                      </p:cBhvr>
                                      <p:to>
                                        <p:strVal val="visible"/>
                                      </p:to>
                                    </p:set>
                                    <p:anim calcmode="lin" valueType="num">
                                      <p:cBhvr>
                                        <p:cTn id="15" dur="1000" fill="hold"/>
                                        <p:tgtEl>
                                          <p:spTgt spid="11309"/>
                                        </p:tgtEl>
                                        <p:attrNameLst>
                                          <p:attrName>ppt_w</p:attrName>
                                        </p:attrNameLst>
                                      </p:cBhvr>
                                      <p:tavLst>
                                        <p:tav tm="0">
                                          <p:val>
                                            <p:fltVal val="0"/>
                                          </p:val>
                                        </p:tav>
                                        <p:tav tm="100000">
                                          <p:val>
                                            <p:strVal val="#ppt_w"/>
                                          </p:val>
                                        </p:tav>
                                      </p:tavLst>
                                    </p:anim>
                                    <p:anim calcmode="lin" valueType="num">
                                      <p:cBhvr>
                                        <p:cTn id="16" dur="1000" fill="hold"/>
                                        <p:tgtEl>
                                          <p:spTgt spid="11309"/>
                                        </p:tgtEl>
                                        <p:attrNameLst>
                                          <p:attrName>ppt_h</p:attrName>
                                        </p:attrNameLst>
                                      </p:cBhvr>
                                      <p:tavLst>
                                        <p:tav tm="0">
                                          <p:val>
                                            <p:fltVal val="0"/>
                                          </p:val>
                                        </p:tav>
                                        <p:tav tm="100000">
                                          <p:val>
                                            <p:strVal val="#ppt_h"/>
                                          </p:val>
                                        </p:tav>
                                      </p:tavLst>
                                    </p:anim>
                                    <p:anim calcmode="lin" valueType="num">
                                      <p:cBhvr>
                                        <p:cTn id="17" dur="1000" fill="hold"/>
                                        <p:tgtEl>
                                          <p:spTgt spid="1130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30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1310"/>
                                        </p:tgtEl>
                                        <p:attrNameLst>
                                          <p:attrName>style.visibility</p:attrName>
                                        </p:attrNameLst>
                                      </p:cBhvr>
                                      <p:to>
                                        <p:strVal val="visible"/>
                                      </p:to>
                                    </p:set>
                                    <p:animEffect transition="in" filter="slide(fromLeft)">
                                      <p:cBhvr>
                                        <p:cTn id="23" dur="500"/>
                                        <p:tgtEl>
                                          <p:spTgt spid="113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1315"/>
                                        </p:tgtEl>
                                        <p:attrNameLst>
                                          <p:attrName>style.visibility</p:attrName>
                                        </p:attrNameLst>
                                      </p:cBhvr>
                                      <p:to>
                                        <p:strVal val="visible"/>
                                      </p:to>
                                    </p:set>
                                    <p:animEffect transition="in" filter="slide(fromBottom)">
                                      <p:cBhvr>
                                        <p:cTn id="28" dur="500"/>
                                        <p:tgtEl>
                                          <p:spTgt spid="113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272"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strVal val="2/3*#ppt_w"/>
                                          </p:val>
                                        </p:tav>
                                        <p:tav tm="100000">
                                          <p:val>
                                            <p:strVal val="#ppt_w"/>
                                          </p:val>
                                        </p:tav>
                                      </p:tavLst>
                                    </p:anim>
                                    <p:anim calcmode="lin" valueType="num">
                                      <p:cBhvr>
                                        <p:cTn id="34"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27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strVal val="2/3*#ppt_w"/>
                                          </p:val>
                                        </p:tav>
                                        <p:tav tm="100000">
                                          <p:val>
                                            <p:strVal val="#ppt_w"/>
                                          </p:val>
                                        </p:tav>
                                      </p:tavLst>
                                    </p:anim>
                                    <p:anim calcmode="lin" valueType="num">
                                      <p:cBhvr>
                                        <p:cTn id="40"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272"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500" fill="hold"/>
                                        <p:tgtEl>
                                          <p:spTgt spid="3"/>
                                        </p:tgtEl>
                                        <p:attrNameLst>
                                          <p:attrName>ppt_w</p:attrName>
                                        </p:attrNameLst>
                                      </p:cBhvr>
                                      <p:tavLst>
                                        <p:tav tm="0">
                                          <p:val>
                                            <p:strVal val="2/3*#ppt_w"/>
                                          </p:val>
                                        </p:tav>
                                        <p:tav tm="100000">
                                          <p:val>
                                            <p:strVal val="#ppt_w"/>
                                          </p:val>
                                        </p:tav>
                                      </p:tavLst>
                                    </p:anim>
                                    <p:anim calcmode="lin" valueType="num">
                                      <p:cBhvr>
                                        <p:cTn id="46"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1316"/>
                                        </p:tgtEl>
                                        <p:attrNameLst>
                                          <p:attrName>style.visibility</p:attrName>
                                        </p:attrNameLst>
                                      </p:cBhvr>
                                      <p:to>
                                        <p:strVal val="visible"/>
                                      </p:to>
                                    </p:set>
                                    <p:anim calcmode="lin" valueType="num">
                                      <p:cBhvr additive="base">
                                        <p:cTn id="51" dur="500" fill="hold"/>
                                        <p:tgtEl>
                                          <p:spTgt spid="11316"/>
                                        </p:tgtEl>
                                        <p:attrNameLst>
                                          <p:attrName>ppt_x</p:attrName>
                                        </p:attrNameLst>
                                      </p:cBhvr>
                                      <p:tavLst>
                                        <p:tav tm="0">
                                          <p:val>
                                            <p:strVal val="0-#ppt_w/2"/>
                                          </p:val>
                                        </p:tav>
                                        <p:tav tm="100000">
                                          <p:val>
                                            <p:strVal val="#ppt_x"/>
                                          </p:val>
                                        </p:tav>
                                      </p:tavLst>
                                    </p:anim>
                                    <p:anim calcmode="lin" valueType="num">
                                      <p:cBhvr additive="base">
                                        <p:cTn id="52"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1317"/>
                                        </p:tgtEl>
                                        <p:attrNameLst>
                                          <p:attrName>style.visibility</p:attrName>
                                        </p:attrNameLst>
                                      </p:cBhvr>
                                      <p:to>
                                        <p:strVal val="visible"/>
                                      </p:to>
                                    </p:set>
                                    <p:anim calcmode="lin" valueType="num">
                                      <p:cBhvr additive="base">
                                        <p:cTn id="57" dur="500" fill="hold"/>
                                        <p:tgtEl>
                                          <p:spTgt spid="11317"/>
                                        </p:tgtEl>
                                        <p:attrNameLst>
                                          <p:attrName>ppt_x</p:attrName>
                                        </p:attrNameLst>
                                      </p:cBhvr>
                                      <p:tavLst>
                                        <p:tav tm="0">
                                          <p:val>
                                            <p:strVal val="0-#ppt_w/2"/>
                                          </p:val>
                                        </p:tav>
                                        <p:tav tm="100000">
                                          <p:val>
                                            <p:strVal val="#ppt_x"/>
                                          </p:val>
                                        </p:tav>
                                      </p:tavLst>
                                    </p:anim>
                                    <p:anim calcmode="lin" valueType="num">
                                      <p:cBhvr additive="base">
                                        <p:cTn id="58" dur="500" fill="hold"/>
                                        <p:tgtEl>
                                          <p:spTgt spid="11317"/>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1318"/>
                                        </p:tgtEl>
                                        <p:attrNameLst>
                                          <p:attrName>style.visibility</p:attrName>
                                        </p:attrNameLst>
                                      </p:cBhvr>
                                      <p:to>
                                        <p:strVal val="visible"/>
                                      </p:to>
                                    </p:set>
                                    <p:anim calcmode="lin" valueType="num">
                                      <p:cBhvr additive="base">
                                        <p:cTn id="63" dur="500" fill="hold"/>
                                        <p:tgtEl>
                                          <p:spTgt spid="11318"/>
                                        </p:tgtEl>
                                        <p:attrNameLst>
                                          <p:attrName>ppt_x</p:attrName>
                                        </p:attrNameLst>
                                      </p:cBhvr>
                                      <p:tavLst>
                                        <p:tav tm="0">
                                          <p:val>
                                            <p:strVal val="0-#ppt_w/2"/>
                                          </p:val>
                                        </p:tav>
                                        <p:tav tm="100000">
                                          <p:val>
                                            <p:strVal val="#ppt_x"/>
                                          </p:val>
                                        </p:tav>
                                      </p:tavLst>
                                    </p:anim>
                                    <p:anim calcmode="lin" valueType="num">
                                      <p:cBhvr additive="base">
                                        <p:cTn id="64" dur="500" fill="hold"/>
                                        <p:tgtEl>
                                          <p:spTgt spid="11318"/>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1132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1319"/>
                                        </p:tgtEl>
                                        <p:attrNameLst>
                                          <p:attrName>style.visibility</p:attrName>
                                        </p:attrNameLst>
                                      </p:cBhvr>
                                      <p:to>
                                        <p:strVal val="visible"/>
                                      </p:to>
                                    </p:set>
                                    <p:anim calcmode="lin" valueType="num">
                                      <p:cBhvr additive="base">
                                        <p:cTn id="72" dur="500" fill="hold"/>
                                        <p:tgtEl>
                                          <p:spTgt spid="11319"/>
                                        </p:tgtEl>
                                        <p:attrNameLst>
                                          <p:attrName>ppt_x</p:attrName>
                                        </p:attrNameLst>
                                      </p:cBhvr>
                                      <p:tavLst>
                                        <p:tav tm="0">
                                          <p:val>
                                            <p:strVal val="1+#ppt_w/2"/>
                                          </p:val>
                                        </p:tav>
                                        <p:tav tm="100000">
                                          <p:val>
                                            <p:strVal val="#ppt_x"/>
                                          </p:val>
                                        </p:tav>
                                      </p:tavLst>
                                    </p:anim>
                                    <p:anim calcmode="lin" valueType="num">
                                      <p:cBhvr additive="base">
                                        <p:cTn id="73" dur="500" fill="hold"/>
                                        <p:tgtEl>
                                          <p:spTgt spid="11319"/>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11322"/>
                                        </p:tgtEl>
                                        <p:attrNameLst>
                                          <p:attrName>style.visibility</p:attrName>
                                        </p:attrNameLst>
                                      </p:cBhvr>
                                      <p:to>
                                        <p:strVal val="visible"/>
                                      </p:to>
                                    </p:set>
                                    <p:animEffect transition="in" filter="slide(fromBottom)">
                                      <p:cBhvr>
                                        <p:cTn id="78" dur="500"/>
                                        <p:tgtEl>
                                          <p:spTgt spid="113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1323"/>
                                        </p:tgtEl>
                                        <p:attrNameLst>
                                          <p:attrName>style.visibility</p:attrName>
                                        </p:attrNameLst>
                                      </p:cBhvr>
                                      <p:to>
                                        <p:strVal val="visible"/>
                                      </p:to>
                                    </p:set>
                                    <p:anim calcmode="lin" valueType="num">
                                      <p:cBhvr additive="base">
                                        <p:cTn id="83" dur="500" fill="hold"/>
                                        <p:tgtEl>
                                          <p:spTgt spid="11323"/>
                                        </p:tgtEl>
                                        <p:attrNameLst>
                                          <p:attrName>ppt_x</p:attrName>
                                        </p:attrNameLst>
                                      </p:cBhvr>
                                      <p:tavLst>
                                        <p:tav tm="0">
                                          <p:val>
                                            <p:strVal val="#ppt_x"/>
                                          </p:val>
                                        </p:tav>
                                        <p:tav tm="100000">
                                          <p:val>
                                            <p:strVal val="#ppt_x"/>
                                          </p:val>
                                        </p:tav>
                                      </p:tavLst>
                                    </p:anim>
                                    <p:anim calcmode="lin" valueType="num">
                                      <p:cBhvr additive="base">
                                        <p:cTn id="84" dur="500" fill="hold"/>
                                        <p:tgtEl>
                                          <p:spTgt spid="11323"/>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324"/>
                                        </p:tgtEl>
                                        <p:attrNameLst>
                                          <p:attrName>style.visibility</p:attrName>
                                        </p:attrNameLst>
                                      </p:cBhvr>
                                      <p:to>
                                        <p:strVal val="visible"/>
                                      </p:to>
                                    </p:set>
                                    <p:anim calcmode="lin" valueType="num">
                                      <p:cBhvr additive="base">
                                        <p:cTn id="89" dur="500" fill="hold"/>
                                        <p:tgtEl>
                                          <p:spTgt spid="11324"/>
                                        </p:tgtEl>
                                        <p:attrNameLst>
                                          <p:attrName>ppt_x</p:attrName>
                                        </p:attrNameLst>
                                      </p:cBhvr>
                                      <p:tavLst>
                                        <p:tav tm="0">
                                          <p:val>
                                            <p:strVal val="#ppt_x"/>
                                          </p:val>
                                        </p:tav>
                                        <p:tav tm="100000">
                                          <p:val>
                                            <p:strVal val="#ppt_x"/>
                                          </p:val>
                                        </p:tav>
                                      </p:tavLst>
                                    </p:anim>
                                    <p:anim calcmode="lin" valueType="num">
                                      <p:cBhvr additive="base">
                                        <p:cTn id="90" dur="500" fill="hold"/>
                                        <p:tgtEl>
                                          <p:spTgt spid="11324"/>
                                        </p:tgtEl>
                                        <p:attrNameLst>
                                          <p:attrName>ppt_y</p:attrName>
                                        </p:attrNameLst>
                                      </p:cBhvr>
                                      <p:tavLst>
                                        <p:tav tm="0">
                                          <p:val>
                                            <p:strVal val="1+#ppt_h/2"/>
                                          </p:val>
                                        </p:tav>
                                        <p:tav tm="100000">
                                          <p:val>
                                            <p:strVal val="#ppt_y"/>
                                          </p:val>
                                        </p:tav>
                                      </p:tavLst>
                                    </p:anim>
                                  </p:childTnLst>
                                </p:cTn>
                              </p:par>
                            </p:childTnLst>
                          </p:cTn>
                        </p:par>
                        <p:par>
                          <p:cTn id="91" fill="hold" nodeType="afterGroup">
                            <p:stCondLst>
                              <p:cond delay="500"/>
                            </p:stCondLst>
                            <p:childTnLst>
                              <p:par>
                                <p:cTn id="92" presetID="2" presetClass="entr" presetSubtype="4" fill="hold" grpId="0" nodeType="afterEffect">
                                  <p:stCondLst>
                                    <p:cond delay="0"/>
                                  </p:stCondLst>
                                  <p:childTnLst>
                                    <p:set>
                                      <p:cBhvr>
                                        <p:cTn id="93" dur="1" fill="hold">
                                          <p:stCondLst>
                                            <p:cond delay="0"/>
                                          </p:stCondLst>
                                        </p:cTn>
                                        <p:tgtEl>
                                          <p:spTgt spid="11325"/>
                                        </p:tgtEl>
                                        <p:attrNameLst>
                                          <p:attrName>style.visibility</p:attrName>
                                        </p:attrNameLst>
                                      </p:cBhvr>
                                      <p:to>
                                        <p:strVal val="visible"/>
                                      </p:to>
                                    </p:set>
                                    <p:anim calcmode="lin" valueType="num">
                                      <p:cBhvr additive="base">
                                        <p:cTn id="94" dur="500" fill="hold"/>
                                        <p:tgtEl>
                                          <p:spTgt spid="11325"/>
                                        </p:tgtEl>
                                        <p:attrNameLst>
                                          <p:attrName>ppt_x</p:attrName>
                                        </p:attrNameLst>
                                      </p:cBhvr>
                                      <p:tavLst>
                                        <p:tav tm="0">
                                          <p:val>
                                            <p:strVal val="#ppt_x"/>
                                          </p:val>
                                        </p:tav>
                                        <p:tav tm="100000">
                                          <p:val>
                                            <p:strVal val="#ppt_x"/>
                                          </p:val>
                                        </p:tav>
                                      </p:tavLst>
                                    </p:anim>
                                    <p:anim calcmode="lin" valueType="num">
                                      <p:cBhvr additive="base">
                                        <p:cTn id="95" dur="500" fill="hold"/>
                                        <p:tgtEl>
                                          <p:spTgt spid="11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309" grpId="0" autoUpdateAnimBg="0"/>
      <p:bldP spid="11310" grpId="0" autoUpdateAnimBg="0"/>
      <p:bldP spid="11315" grpId="0" autoUpdateAnimBg="0"/>
      <p:bldP spid="11316" grpId="0" autoUpdateAnimBg="0"/>
      <p:bldP spid="11317" grpId="0" autoUpdateAnimBg="0"/>
      <p:bldP spid="11318" grpId="0" autoUpdateAnimBg="0"/>
      <p:bldP spid="11319" grpId="0" autoUpdateAnimBg="0"/>
      <p:bldP spid="11321" grpId="0" animBg="1"/>
      <p:bldP spid="11322" grpId="0" autoUpdateAnimBg="0"/>
      <p:bldP spid="11323" grpId="0" autoUpdateAnimBg="0"/>
      <p:bldP spid="11324" grpId="0" autoUpdateAnimBg="0"/>
      <p:bldP spid="1132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47650" y="688975"/>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例：试求用网孔电流法求电路中电流 </a:t>
            </a:r>
            <a:r>
              <a:rPr lang="en-US" altLang="zh-CN" b="1" i="1">
                <a:ea typeface="楷体_GB2312" pitchFamily="49" charset="-122"/>
              </a:rPr>
              <a:t>i</a:t>
            </a:r>
            <a:r>
              <a:rPr lang="en-US" altLang="zh-CN" b="1">
                <a:ea typeface="楷体_GB2312" pitchFamily="49" charset="-122"/>
              </a:rPr>
              <a:t> </a:t>
            </a:r>
            <a:r>
              <a:rPr lang="zh-CN" altLang="en-US" b="1">
                <a:ea typeface="楷体_GB2312" pitchFamily="49" charset="-122"/>
              </a:rPr>
              <a:t>和电压</a:t>
            </a:r>
            <a:r>
              <a:rPr lang="en-US" altLang="zh-CN" b="1" i="1">
                <a:ea typeface="楷体_GB2312" pitchFamily="49" charset="-122"/>
              </a:rPr>
              <a:t>u</a:t>
            </a:r>
            <a:r>
              <a:rPr lang="en-US" altLang="zh-CN" b="1" baseline="-25000">
                <a:ea typeface="楷体_GB2312" pitchFamily="49" charset="-122"/>
              </a:rPr>
              <a:t>ab</a:t>
            </a:r>
            <a:r>
              <a:rPr lang="zh-CN" altLang="en-US" b="1">
                <a:ea typeface="楷体_GB2312" pitchFamily="49" charset="-122"/>
              </a:rPr>
              <a:t>。</a:t>
            </a:r>
          </a:p>
        </p:txBody>
      </p:sp>
      <p:grpSp>
        <p:nvGrpSpPr>
          <p:cNvPr id="32771" name="Group 3"/>
          <p:cNvGrpSpPr>
            <a:grpSpLocks/>
          </p:cNvGrpSpPr>
          <p:nvPr/>
        </p:nvGrpSpPr>
        <p:grpSpPr bwMode="auto">
          <a:xfrm>
            <a:off x="5276850" y="1217613"/>
            <a:ext cx="3595688" cy="2406650"/>
            <a:chOff x="840" y="1135"/>
            <a:chExt cx="2265" cy="1516"/>
          </a:xfrm>
        </p:grpSpPr>
        <p:sp>
          <p:nvSpPr>
            <p:cNvPr id="32799" name="Text Box 4"/>
            <p:cNvSpPr txBox="1">
              <a:spLocks noChangeArrowheads="1"/>
            </p:cNvSpPr>
            <p:nvPr/>
          </p:nvSpPr>
          <p:spPr bwMode="auto">
            <a:xfrm>
              <a:off x="1992" y="148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32800" name="Oval 5"/>
            <p:cNvSpPr>
              <a:spLocks noChangeArrowheads="1"/>
            </p:cNvSpPr>
            <p:nvPr/>
          </p:nvSpPr>
          <p:spPr bwMode="auto">
            <a:xfrm>
              <a:off x="1784" y="173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2801" name="Line 6"/>
            <p:cNvSpPr>
              <a:spLocks noChangeShapeType="1"/>
            </p:cNvSpPr>
            <p:nvPr/>
          </p:nvSpPr>
          <p:spPr bwMode="auto">
            <a:xfrm>
              <a:off x="974" y="1398"/>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2" name="Line 7"/>
            <p:cNvSpPr>
              <a:spLocks noChangeShapeType="1"/>
            </p:cNvSpPr>
            <p:nvPr/>
          </p:nvSpPr>
          <p:spPr bwMode="auto">
            <a:xfrm>
              <a:off x="1614" y="1864"/>
              <a:ext cx="6" cy="785"/>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2803" name="Line 8"/>
            <p:cNvSpPr>
              <a:spLocks noChangeShapeType="1"/>
            </p:cNvSpPr>
            <p:nvPr/>
          </p:nvSpPr>
          <p:spPr bwMode="auto">
            <a:xfrm>
              <a:off x="977" y="1865"/>
              <a:ext cx="1587" cy="1"/>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2804" name="Rectangle 9"/>
            <p:cNvSpPr>
              <a:spLocks noChangeArrowheads="1"/>
            </p:cNvSpPr>
            <p:nvPr/>
          </p:nvSpPr>
          <p:spPr bwMode="auto">
            <a:xfrm>
              <a:off x="1146" y="183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32805" name="Rectangle 10"/>
            <p:cNvSpPr>
              <a:spLocks noChangeArrowheads="1"/>
            </p:cNvSpPr>
            <p:nvPr/>
          </p:nvSpPr>
          <p:spPr bwMode="auto">
            <a:xfrm>
              <a:off x="2182" y="1832"/>
              <a:ext cx="272" cy="91"/>
            </a:xfrm>
            <a:prstGeom prst="rect">
              <a:avLst/>
            </a:prstGeom>
            <a:solidFill>
              <a:srgbClr val="66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32806" name="Rectangle 11"/>
            <p:cNvSpPr>
              <a:spLocks noChangeArrowheads="1"/>
            </p:cNvSpPr>
            <p:nvPr/>
          </p:nvSpPr>
          <p:spPr bwMode="auto">
            <a:xfrm>
              <a:off x="1602" y="1350"/>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32807" name="Rectangle 12"/>
            <p:cNvSpPr>
              <a:spLocks noChangeArrowheads="1"/>
            </p:cNvSpPr>
            <p:nvPr/>
          </p:nvSpPr>
          <p:spPr bwMode="auto">
            <a:xfrm rot="-5400000">
              <a:off x="1482" y="219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32808" name="Oval 13"/>
            <p:cNvSpPr>
              <a:spLocks noChangeArrowheads="1"/>
            </p:cNvSpPr>
            <p:nvPr/>
          </p:nvSpPr>
          <p:spPr bwMode="auto">
            <a:xfrm>
              <a:off x="840" y="210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2809" name="Line 14"/>
            <p:cNvSpPr>
              <a:spLocks noChangeShapeType="1"/>
            </p:cNvSpPr>
            <p:nvPr/>
          </p:nvSpPr>
          <p:spPr bwMode="auto">
            <a:xfrm>
              <a:off x="976" y="1394"/>
              <a:ext cx="0" cy="12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0" name="Text Box 15"/>
            <p:cNvSpPr txBox="1">
              <a:spLocks noChangeArrowheads="1"/>
            </p:cNvSpPr>
            <p:nvPr/>
          </p:nvSpPr>
          <p:spPr bwMode="auto">
            <a:xfrm>
              <a:off x="1039" y="192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2811" name="Text Box 16"/>
            <p:cNvSpPr txBox="1">
              <a:spLocks noChangeArrowheads="1"/>
            </p:cNvSpPr>
            <p:nvPr/>
          </p:nvSpPr>
          <p:spPr bwMode="auto">
            <a:xfrm>
              <a:off x="1034" y="21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32812" name="Line 17"/>
            <p:cNvSpPr>
              <a:spLocks noChangeShapeType="1"/>
            </p:cNvSpPr>
            <p:nvPr/>
          </p:nvSpPr>
          <p:spPr bwMode="auto">
            <a:xfrm>
              <a:off x="970" y="2648"/>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3" name="Line 18"/>
            <p:cNvSpPr>
              <a:spLocks noChangeShapeType="1"/>
            </p:cNvSpPr>
            <p:nvPr/>
          </p:nvSpPr>
          <p:spPr bwMode="auto">
            <a:xfrm rot="5400000">
              <a:off x="1575" y="251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4" name="Text Box 19"/>
            <p:cNvSpPr txBox="1">
              <a:spLocks noChangeArrowheads="1"/>
            </p:cNvSpPr>
            <p:nvPr/>
          </p:nvSpPr>
          <p:spPr bwMode="auto">
            <a:xfrm>
              <a:off x="2578" y="159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00"/>
                  </a:solidFill>
                  <a:ea typeface="楷体_GB2312" pitchFamily="49" charset="-122"/>
                </a:rPr>
                <a:t>a</a:t>
              </a:r>
            </a:p>
          </p:txBody>
        </p:sp>
        <p:sp>
          <p:nvSpPr>
            <p:cNvPr id="32815" name="Text Box 20"/>
            <p:cNvSpPr txBox="1">
              <a:spLocks noChangeArrowheads="1"/>
            </p:cNvSpPr>
            <p:nvPr/>
          </p:nvSpPr>
          <p:spPr bwMode="auto">
            <a:xfrm>
              <a:off x="1637" y="157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2816" name="Text Box 21"/>
            <p:cNvSpPr txBox="1">
              <a:spLocks noChangeArrowheads="1"/>
            </p:cNvSpPr>
            <p:nvPr/>
          </p:nvSpPr>
          <p:spPr bwMode="auto">
            <a:xfrm>
              <a:off x="2703" y="2126"/>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3V</a:t>
              </a:r>
            </a:p>
          </p:txBody>
        </p:sp>
        <p:sp>
          <p:nvSpPr>
            <p:cNvPr id="32817" name="Text Box 22"/>
            <p:cNvSpPr txBox="1">
              <a:spLocks noChangeArrowheads="1"/>
            </p:cNvSpPr>
            <p:nvPr/>
          </p:nvSpPr>
          <p:spPr bwMode="auto">
            <a:xfrm>
              <a:off x="1639" y="240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p>
          </p:txBody>
        </p:sp>
        <p:sp>
          <p:nvSpPr>
            <p:cNvPr id="32818" name="Oval 23"/>
            <p:cNvSpPr>
              <a:spLocks noChangeArrowheads="1"/>
            </p:cNvSpPr>
            <p:nvPr/>
          </p:nvSpPr>
          <p:spPr bwMode="auto">
            <a:xfrm>
              <a:off x="2416" y="211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2819" name="Text Box 24"/>
            <p:cNvSpPr txBox="1">
              <a:spLocks noChangeArrowheads="1"/>
            </p:cNvSpPr>
            <p:nvPr/>
          </p:nvSpPr>
          <p:spPr bwMode="auto">
            <a:xfrm>
              <a:off x="2604" y="219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32820" name="Line 25"/>
            <p:cNvSpPr>
              <a:spLocks noChangeShapeType="1"/>
            </p:cNvSpPr>
            <p:nvPr/>
          </p:nvSpPr>
          <p:spPr bwMode="auto">
            <a:xfrm>
              <a:off x="2558" y="1398"/>
              <a:ext cx="0" cy="12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1" name="Text Box 26"/>
            <p:cNvSpPr txBox="1">
              <a:spLocks noChangeArrowheads="1"/>
            </p:cNvSpPr>
            <p:nvPr/>
          </p:nvSpPr>
          <p:spPr bwMode="auto">
            <a:xfrm>
              <a:off x="2597" y="192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2822" name="Text Box 27"/>
            <p:cNvSpPr txBox="1">
              <a:spLocks noChangeArrowheads="1"/>
            </p:cNvSpPr>
            <p:nvPr/>
          </p:nvSpPr>
          <p:spPr bwMode="auto">
            <a:xfrm>
              <a:off x="1105" y="2130"/>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7V</a:t>
              </a:r>
            </a:p>
          </p:txBody>
        </p:sp>
        <p:sp>
          <p:nvSpPr>
            <p:cNvPr id="32823" name="Text Box 28"/>
            <p:cNvSpPr txBox="1">
              <a:spLocks noChangeArrowheads="1"/>
            </p:cNvSpPr>
            <p:nvPr/>
          </p:nvSpPr>
          <p:spPr bwMode="auto">
            <a:xfrm>
              <a:off x="1129" y="1613"/>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32824" name="Text Box 29"/>
            <p:cNvSpPr txBox="1">
              <a:spLocks noChangeArrowheads="1"/>
            </p:cNvSpPr>
            <p:nvPr/>
          </p:nvSpPr>
          <p:spPr bwMode="auto">
            <a:xfrm>
              <a:off x="2165" y="1605"/>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3</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32825" name="Text Box 30"/>
            <p:cNvSpPr txBox="1">
              <a:spLocks noChangeArrowheads="1"/>
            </p:cNvSpPr>
            <p:nvPr/>
          </p:nvSpPr>
          <p:spPr bwMode="auto">
            <a:xfrm>
              <a:off x="1643" y="2121"/>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32826" name="Text Box 31"/>
            <p:cNvSpPr txBox="1">
              <a:spLocks noChangeArrowheads="1"/>
            </p:cNvSpPr>
            <p:nvPr/>
          </p:nvSpPr>
          <p:spPr bwMode="auto">
            <a:xfrm>
              <a:off x="1587" y="1135"/>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4</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32827" name="Text Box 32"/>
            <p:cNvSpPr txBox="1">
              <a:spLocks noChangeArrowheads="1"/>
            </p:cNvSpPr>
            <p:nvPr/>
          </p:nvSpPr>
          <p:spPr bwMode="auto">
            <a:xfrm>
              <a:off x="1781" y="1540"/>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9V</a:t>
              </a:r>
            </a:p>
          </p:txBody>
        </p:sp>
        <p:sp>
          <p:nvSpPr>
            <p:cNvPr id="32828" name="Text Box 33"/>
            <p:cNvSpPr txBox="1">
              <a:spLocks noChangeArrowheads="1"/>
            </p:cNvSpPr>
            <p:nvPr/>
          </p:nvSpPr>
          <p:spPr bwMode="auto">
            <a:xfrm>
              <a:off x="1502" y="16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00"/>
                  </a:solidFill>
                  <a:ea typeface="楷体_GB2312" pitchFamily="49" charset="-122"/>
                </a:rPr>
                <a:t>b</a:t>
              </a:r>
            </a:p>
          </p:txBody>
        </p:sp>
      </p:grpSp>
      <p:sp>
        <p:nvSpPr>
          <p:cNvPr id="100404" name="Text Box 52"/>
          <p:cNvSpPr txBox="1">
            <a:spLocks noChangeArrowheads="1"/>
          </p:cNvSpPr>
          <p:nvPr/>
        </p:nvSpPr>
        <p:spPr bwMode="auto">
          <a:xfrm>
            <a:off x="339725" y="132397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解：</a:t>
            </a:r>
          </a:p>
        </p:txBody>
      </p:sp>
      <p:sp>
        <p:nvSpPr>
          <p:cNvPr id="100415" name="Text Box 63"/>
          <p:cNvSpPr txBox="1">
            <a:spLocks noChangeArrowheads="1"/>
          </p:cNvSpPr>
          <p:nvPr/>
        </p:nvSpPr>
        <p:spPr bwMode="auto">
          <a:xfrm>
            <a:off x="1457325" y="2533650"/>
            <a:ext cx="198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3i</a:t>
            </a:r>
            <a:r>
              <a:rPr lang="en-US" altLang="zh-CN" b="1" baseline="-25000">
                <a:ea typeface="楷体_GB2312" pitchFamily="49" charset="-122"/>
              </a:rPr>
              <a:t>1</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zh-CN" altLang="en-US" b="1" i="1">
                <a:ea typeface="楷体_GB2312" pitchFamily="49" charset="-122"/>
              </a:rPr>
              <a:t>－</a:t>
            </a:r>
            <a:r>
              <a:rPr lang="en-US" altLang="zh-CN" b="1" i="1">
                <a:ea typeface="楷体_GB2312" pitchFamily="49" charset="-122"/>
              </a:rPr>
              <a:t>2i</a:t>
            </a:r>
            <a:r>
              <a:rPr lang="en-US" altLang="zh-CN" b="1" baseline="-25000">
                <a:ea typeface="楷体_GB2312" pitchFamily="49" charset="-122"/>
              </a:rPr>
              <a:t>3</a:t>
            </a:r>
            <a:r>
              <a:rPr lang="en-US" altLang="zh-CN" b="1">
                <a:ea typeface="楷体_GB2312" pitchFamily="49" charset="-122"/>
              </a:rPr>
              <a:t>=7</a:t>
            </a:r>
            <a:endParaRPr lang="en-US" altLang="zh-CN" b="1" i="1">
              <a:ea typeface="楷体_GB2312" pitchFamily="49" charset="-122"/>
            </a:endParaRPr>
          </a:p>
        </p:txBody>
      </p:sp>
      <p:sp>
        <p:nvSpPr>
          <p:cNvPr id="100416" name="Text Box 64"/>
          <p:cNvSpPr txBox="1">
            <a:spLocks noChangeArrowheads="1"/>
          </p:cNvSpPr>
          <p:nvPr/>
        </p:nvSpPr>
        <p:spPr bwMode="auto">
          <a:xfrm>
            <a:off x="1109663" y="3009900"/>
            <a:ext cx="2290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a:t>
            </a:r>
            <a:r>
              <a:rPr lang="en-US" altLang="zh-CN" b="1">
                <a:ea typeface="楷体_GB2312" pitchFamily="49" charset="-122"/>
              </a:rPr>
              <a:t>8</a:t>
            </a:r>
            <a:r>
              <a:rPr lang="en-US" altLang="zh-CN" b="1" i="1">
                <a:ea typeface="楷体_GB2312" pitchFamily="49" charset="-122"/>
              </a:rPr>
              <a:t>i</a:t>
            </a:r>
            <a:r>
              <a:rPr lang="en-US" altLang="zh-CN" b="1" baseline="-25000">
                <a:ea typeface="楷体_GB2312" pitchFamily="49" charset="-122"/>
              </a:rPr>
              <a:t>2</a:t>
            </a:r>
            <a:r>
              <a:rPr lang="zh-CN" altLang="en-US" b="1" i="1">
                <a:ea typeface="楷体_GB2312" pitchFamily="49" charset="-122"/>
              </a:rPr>
              <a:t>－</a:t>
            </a:r>
            <a:r>
              <a:rPr lang="en-US" altLang="zh-CN" b="1" i="1">
                <a:ea typeface="楷体_GB2312" pitchFamily="49" charset="-122"/>
              </a:rPr>
              <a:t>3i</a:t>
            </a:r>
            <a:r>
              <a:rPr lang="en-US" altLang="zh-CN" b="1" baseline="-25000">
                <a:ea typeface="楷体_GB2312" pitchFamily="49" charset="-122"/>
              </a:rPr>
              <a:t>3</a:t>
            </a:r>
            <a:r>
              <a:rPr lang="en-US" altLang="zh-CN" b="1">
                <a:ea typeface="楷体_GB2312" pitchFamily="49" charset="-122"/>
              </a:rPr>
              <a:t>=9</a:t>
            </a:r>
            <a:endParaRPr lang="en-US" altLang="zh-CN" b="1" i="1">
              <a:ea typeface="楷体_GB2312" pitchFamily="49" charset="-122"/>
            </a:endParaRPr>
          </a:p>
        </p:txBody>
      </p:sp>
      <p:sp>
        <p:nvSpPr>
          <p:cNvPr id="100417" name="AutoShape 65"/>
          <p:cNvSpPr>
            <a:spLocks/>
          </p:cNvSpPr>
          <p:nvPr/>
        </p:nvSpPr>
        <p:spPr bwMode="auto">
          <a:xfrm>
            <a:off x="1096963" y="2682875"/>
            <a:ext cx="74612" cy="1123950"/>
          </a:xfrm>
          <a:prstGeom prst="leftBrace">
            <a:avLst>
              <a:gd name="adj1" fmla="val 1255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00418" name="Text Box 66"/>
          <p:cNvSpPr txBox="1">
            <a:spLocks noChangeArrowheads="1"/>
          </p:cNvSpPr>
          <p:nvPr/>
        </p:nvSpPr>
        <p:spPr bwMode="auto">
          <a:xfrm>
            <a:off x="1101725" y="3492500"/>
            <a:ext cx="290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a:t>
            </a:r>
            <a:r>
              <a:rPr lang="en-US" altLang="zh-CN" b="1">
                <a:ea typeface="楷体_GB2312" pitchFamily="49" charset="-122"/>
              </a:rPr>
              <a:t>2</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a:t>
            </a:r>
            <a:r>
              <a:rPr lang="en-US" altLang="zh-CN" b="1">
                <a:ea typeface="楷体_GB2312" pitchFamily="49" charset="-122"/>
              </a:rPr>
              <a:t>3</a:t>
            </a:r>
            <a:r>
              <a:rPr lang="en-US" altLang="zh-CN" b="1" i="1">
                <a:ea typeface="楷体_GB2312" pitchFamily="49" charset="-122"/>
              </a:rPr>
              <a:t>i</a:t>
            </a:r>
            <a:r>
              <a:rPr lang="en-US" altLang="zh-CN" b="1" baseline="-25000">
                <a:ea typeface="楷体_GB2312" pitchFamily="49" charset="-122"/>
              </a:rPr>
              <a:t>2</a:t>
            </a:r>
            <a:r>
              <a:rPr lang="zh-CN" altLang="en-US" b="1">
                <a:ea typeface="楷体_GB2312" pitchFamily="49" charset="-122"/>
              </a:rPr>
              <a:t>＋</a:t>
            </a:r>
            <a:r>
              <a:rPr lang="en-US" altLang="zh-CN" b="1" i="1">
                <a:ea typeface="楷体_GB2312" pitchFamily="49" charset="-122"/>
              </a:rPr>
              <a:t>5i</a:t>
            </a:r>
            <a:r>
              <a:rPr lang="en-US" altLang="zh-CN" b="1" baseline="-25000">
                <a:ea typeface="楷体_GB2312" pitchFamily="49" charset="-122"/>
              </a:rPr>
              <a:t>3</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12</a:t>
            </a:r>
            <a:endParaRPr lang="en-US" altLang="zh-CN" b="1" baseline="-25000">
              <a:ea typeface="楷体_GB2312" pitchFamily="49" charset="-122"/>
            </a:endParaRPr>
          </a:p>
        </p:txBody>
      </p:sp>
      <p:sp>
        <p:nvSpPr>
          <p:cNvPr id="100419" name="AutoShape 67"/>
          <p:cNvSpPr>
            <a:spLocks noChangeArrowheads="1"/>
          </p:cNvSpPr>
          <p:nvPr/>
        </p:nvSpPr>
        <p:spPr bwMode="auto">
          <a:xfrm>
            <a:off x="1243013" y="4638675"/>
            <a:ext cx="528637" cy="174625"/>
          </a:xfrm>
          <a:prstGeom prst="rightArrow">
            <a:avLst>
              <a:gd name="adj1" fmla="val 50000"/>
              <a:gd name="adj2" fmla="val 75682"/>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
        <p:nvSpPr>
          <p:cNvPr id="100421" name="Text Box 69"/>
          <p:cNvSpPr txBox="1">
            <a:spLocks noChangeArrowheads="1"/>
          </p:cNvSpPr>
          <p:nvPr/>
        </p:nvSpPr>
        <p:spPr bwMode="auto">
          <a:xfrm>
            <a:off x="2187575" y="4025900"/>
            <a:ext cx="1119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=2(A)</a:t>
            </a:r>
            <a:endParaRPr lang="en-US" altLang="zh-CN" b="1" i="1">
              <a:ea typeface="楷体_GB2312" pitchFamily="49" charset="-122"/>
            </a:endParaRPr>
          </a:p>
        </p:txBody>
      </p:sp>
      <p:sp>
        <p:nvSpPr>
          <p:cNvPr id="100422" name="Text Box 70"/>
          <p:cNvSpPr txBox="1">
            <a:spLocks noChangeArrowheads="1"/>
          </p:cNvSpPr>
          <p:nvPr/>
        </p:nvSpPr>
        <p:spPr bwMode="auto">
          <a:xfrm>
            <a:off x="2163763" y="4502150"/>
            <a:ext cx="1195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 1(A)</a:t>
            </a:r>
          </a:p>
        </p:txBody>
      </p:sp>
      <p:sp>
        <p:nvSpPr>
          <p:cNvPr id="100423" name="AutoShape 71"/>
          <p:cNvSpPr>
            <a:spLocks/>
          </p:cNvSpPr>
          <p:nvPr/>
        </p:nvSpPr>
        <p:spPr bwMode="auto">
          <a:xfrm>
            <a:off x="2017713" y="4175125"/>
            <a:ext cx="74612" cy="1123950"/>
          </a:xfrm>
          <a:prstGeom prst="leftBrace">
            <a:avLst>
              <a:gd name="adj1" fmla="val 1255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00424" name="Text Box 72"/>
          <p:cNvSpPr txBox="1">
            <a:spLocks noChangeArrowheads="1"/>
          </p:cNvSpPr>
          <p:nvPr/>
        </p:nvSpPr>
        <p:spPr bwMode="auto">
          <a:xfrm>
            <a:off x="2155825" y="4984750"/>
            <a:ext cx="142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1(A)</a:t>
            </a:r>
          </a:p>
        </p:txBody>
      </p:sp>
      <p:sp>
        <p:nvSpPr>
          <p:cNvPr id="100426" name="Text Box 74"/>
          <p:cNvSpPr txBox="1">
            <a:spLocks noChangeArrowheads="1"/>
          </p:cNvSpPr>
          <p:nvPr/>
        </p:nvSpPr>
        <p:spPr bwMode="auto">
          <a:xfrm>
            <a:off x="2174875" y="5594350"/>
            <a:ext cx="200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zh-CN" altLang="en-US" b="1" i="1">
                <a:ea typeface="楷体_GB2312" pitchFamily="49" charset="-122"/>
              </a:rPr>
              <a:t>－</a:t>
            </a:r>
            <a:r>
              <a:rPr lang="en-US" altLang="zh-CN" b="1" i="1">
                <a:ea typeface="楷体_GB2312" pitchFamily="49" charset="-122"/>
              </a:rPr>
              <a:t>i</a:t>
            </a:r>
            <a:r>
              <a:rPr lang="en-US" altLang="zh-CN" b="1" baseline="-25000">
                <a:ea typeface="楷体_GB2312" pitchFamily="49" charset="-122"/>
              </a:rPr>
              <a:t>3</a:t>
            </a:r>
            <a:r>
              <a:rPr lang="en-US" altLang="zh-CN" b="1">
                <a:ea typeface="楷体_GB2312" pitchFamily="49" charset="-122"/>
              </a:rPr>
              <a:t>=3(A)</a:t>
            </a:r>
          </a:p>
        </p:txBody>
      </p:sp>
      <p:sp>
        <p:nvSpPr>
          <p:cNvPr id="100428" name="Text Box 76"/>
          <p:cNvSpPr txBox="1">
            <a:spLocks noChangeArrowheads="1"/>
          </p:cNvSpPr>
          <p:nvPr/>
        </p:nvSpPr>
        <p:spPr bwMode="auto">
          <a:xfrm>
            <a:off x="2155825" y="6127750"/>
            <a:ext cx="357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u</a:t>
            </a:r>
            <a:r>
              <a:rPr lang="en-US" altLang="zh-CN" b="1" baseline="-25000">
                <a:ea typeface="楷体_GB2312" pitchFamily="49" charset="-122"/>
              </a:rPr>
              <a:t>ab</a:t>
            </a:r>
            <a:r>
              <a:rPr lang="zh-CN" altLang="en-US" b="1">
                <a:ea typeface="楷体_GB2312" pitchFamily="49" charset="-122"/>
              </a:rPr>
              <a:t>＝</a:t>
            </a:r>
            <a:r>
              <a:rPr lang="en-US" altLang="zh-CN" b="1">
                <a:ea typeface="楷体_GB2312" pitchFamily="49" charset="-122"/>
              </a:rPr>
              <a:t>3(</a:t>
            </a:r>
            <a:r>
              <a:rPr lang="en-US" altLang="zh-CN" b="1" i="1">
                <a:ea typeface="楷体_GB2312" pitchFamily="49" charset="-122"/>
              </a:rPr>
              <a:t>i</a:t>
            </a:r>
            <a:r>
              <a:rPr lang="en-US" altLang="zh-CN" b="1" baseline="-25000">
                <a:ea typeface="楷体_GB2312" pitchFamily="49" charset="-122"/>
              </a:rPr>
              <a:t>2</a:t>
            </a:r>
            <a:r>
              <a:rPr lang="zh-CN" altLang="en-US" b="1" i="1">
                <a:ea typeface="楷体_GB2312" pitchFamily="49" charset="-122"/>
              </a:rPr>
              <a:t>－</a:t>
            </a:r>
            <a:r>
              <a:rPr lang="en-US" altLang="zh-CN" b="1" i="1">
                <a:ea typeface="楷体_GB2312" pitchFamily="49" charset="-122"/>
              </a:rPr>
              <a:t>i</a:t>
            </a:r>
            <a:r>
              <a:rPr lang="en-US" altLang="zh-CN" b="1" baseline="-25000">
                <a:ea typeface="楷体_GB2312" pitchFamily="49" charset="-122"/>
              </a:rPr>
              <a:t>3</a:t>
            </a:r>
            <a:r>
              <a:rPr lang="en-US" altLang="zh-CN">
                <a:ea typeface="楷体_GB2312" pitchFamily="49" charset="-122"/>
              </a:rPr>
              <a:t> </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9</a:t>
            </a:r>
            <a:r>
              <a:rPr lang="en-US" altLang="zh-CN">
                <a:ea typeface="楷体_GB2312" pitchFamily="49" charset="-122"/>
              </a:rPr>
              <a:t> </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3(V)</a:t>
            </a:r>
          </a:p>
        </p:txBody>
      </p:sp>
      <p:sp>
        <p:nvSpPr>
          <p:cNvPr id="100429" name="AutoShape 77"/>
          <p:cNvSpPr>
            <a:spLocks noChangeArrowheads="1"/>
          </p:cNvSpPr>
          <p:nvPr/>
        </p:nvSpPr>
        <p:spPr bwMode="auto">
          <a:xfrm>
            <a:off x="1230313" y="5749925"/>
            <a:ext cx="528637" cy="174625"/>
          </a:xfrm>
          <a:prstGeom prst="rightArrow">
            <a:avLst>
              <a:gd name="adj1" fmla="val 50000"/>
              <a:gd name="adj2" fmla="val 75682"/>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
        <p:nvSpPr>
          <p:cNvPr id="100430" name="Text Box 78"/>
          <p:cNvSpPr txBox="1">
            <a:spLocks noChangeArrowheads="1"/>
          </p:cNvSpPr>
          <p:nvPr/>
        </p:nvSpPr>
        <p:spPr bwMode="auto">
          <a:xfrm>
            <a:off x="800100" y="1343025"/>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设网孔电流分别为</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3</a:t>
            </a:r>
            <a:r>
              <a:rPr lang="zh-CN" altLang="en-US" b="1">
                <a:ea typeface="楷体_GB2312" pitchFamily="49" charset="-122"/>
              </a:rPr>
              <a:t>，则：</a:t>
            </a:r>
          </a:p>
        </p:txBody>
      </p:sp>
      <p:sp>
        <p:nvSpPr>
          <p:cNvPr id="100432" name="Text Box 80"/>
          <p:cNvSpPr txBox="1">
            <a:spLocks noChangeArrowheads="1"/>
          </p:cNvSpPr>
          <p:nvPr/>
        </p:nvSpPr>
        <p:spPr bwMode="auto">
          <a:xfrm>
            <a:off x="806450" y="1939925"/>
            <a:ext cx="396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 </a:t>
            </a:r>
            <a:r>
              <a:rPr lang="zh-CN" altLang="en-US" b="1">
                <a:solidFill>
                  <a:srgbClr val="000000"/>
                </a:solidFill>
                <a:ea typeface="楷体_GB2312" pitchFamily="49" charset="-122"/>
              </a:rPr>
              <a:t>网孔电流方程为：</a:t>
            </a:r>
          </a:p>
        </p:txBody>
      </p:sp>
      <p:grpSp>
        <p:nvGrpSpPr>
          <p:cNvPr id="3" name="Group 81"/>
          <p:cNvGrpSpPr>
            <a:grpSpLocks/>
          </p:cNvGrpSpPr>
          <p:nvPr/>
        </p:nvGrpSpPr>
        <p:grpSpPr bwMode="auto">
          <a:xfrm>
            <a:off x="7086600" y="2559050"/>
            <a:ext cx="625475" cy="971550"/>
            <a:chOff x="-876" y="2088"/>
            <a:chExt cx="382" cy="912"/>
          </a:xfrm>
        </p:grpSpPr>
        <p:sp>
          <p:nvSpPr>
            <p:cNvPr id="32796" name="Oval 82"/>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32797" name="Text Box 83"/>
            <p:cNvSpPr txBox="1">
              <a:spLocks noChangeArrowheads="1"/>
            </p:cNvSpPr>
            <p:nvPr/>
          </p:nvSpPr>
          <p:spPr bwMode="auto">
            <a:xfrm>
              <a:off x="-817" y="2396"/>
              <a:ext cx="27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3</a:t>
              </a:r>
              <a:endParaRPr lang="en-US" altLang="zh-CN" b="1">
                <a:solidFill>
                  <a:srgbClr val="FF0000"/>
                </a:solidFill>
                <a:ea typeface="楷体_GB2312" pitchFamily="49" charset="-122"/>
              </a:endParaRPr>
            </a:p>
          </p:txBody>
        </p:sp>
        <p:sp>
          <p:nvSpPr>
            <p:cNvPr id="32798" name="Line 84"/>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99"/>
          <p:cNvGrpSpPr>
            <a:grpSpLocks/>
          </p:cNvGrpSpPr>
          <p:nvPr/>
        </p:nvGrpSpPr>
        <p:grpSpPr bwMode="auto">
          <a:xfrm>
            <a:off x="6064250" y="2546350"/>
            <a:ext cx="428625" cy="971550"/>
            <a:chOff x="3820" y="1348"/>
            <a:chExt cx="270" cy="612"/>
          </a:xfrm>
        </p:grpSpPr>
        <p:sp>
          <p:nvSpPr>
            <p:cNvPr id="32793" name="Oval 86"/>
            <p:cNvSpPr>
              <a:spLocks noChangeArrowheads="1"/>
            </p:cNvSpPr>
            <p:nvPr/>
          </p:nvSpPr>
          <p:spPr bwMode="auto">
            <a:xfrm>
              <a:off x="3820" y="1348"/>
              <a:ext cx="226" cy="6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32794" name="Text Box 87"/>
            <p:cNvSpPr txBox="1">
              <a:spLocks noChangeArrowheads="1"/>
            </p:cNvSpPr>
            <p:nvPr/>
          </p:nvSpPr>
          <p:spPr bwMode="auto">
            <a:xfrm>
              <a:off x="3831" y="1531"/>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1</a:t>
              </a:r>
              <a:endParaRPr lang="en-US" altLang="zh-CN" b="1">
                <a:solidFill>
                  <a:srgbClr val="FF0000"/>
                </a:solidFill>
                <a:ea typeface="楷体_GB2312" pitchFamily="49" charset="-122"/>
              </a:endParaRPr>
            </a:p>
          </p:txBody>
        </p:sp>
        <p:sp>
          <p:nvSpPr>
            <p:cNvPr id="32795" name="Line 88"/>
            <p:cNvSpPr>
              <a:spLocks noChangeShapeType="1"/>
            </p:cNvSpPr>
            <p:nvPr/>
          </p:nvSpPr>
          <p:spPr bwMode="auto">
            <a:xfrm flipH="1" flipV="1">
              <a:off x="3820" y="1636"/>
              <a:ext cx="1" cy="33"/>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98"/>
          <p:cNvGrpSpPr>
            <a:grpSpLocks/>
          </p:cNvGrpSpPr>
          <p:nvPr/>
        </p:nvGrpSpPr>
        <p:grpSpPr bwMode="auto">
          <a:xfrm>
            <a:off x="5821363" y="1619250"/>
            <a:ext cx="1044575" cy="457200"/>
            <a:chOff x="5011" y="2828"/>
            <a:chExt cx="658" cy="288"/>
          </a:xfrm>
        </p:grpSpPr>
        <p:sp>
          <p:nvSpPr>
            <p:cNvPr id="32790" name="Text Box 92"/>
            <p:cNvSpPr txBox="1">
              <a:spLocks noChangeArrowheads="1"/>
            </p:cNvSpPr>
            <p:nvPr/>
          </p:nvSpPr>
          <p:spPr bwMode="auto">
            <a:xfrm>
              <a:off x="5204" y="2828"/>
              <a:ext cx="4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2</a:t>
              </a:r>
              <a:endParaRPr lang="en-US" altLang="zh-CN" b="1">
                <a:solidFill>
                  <a:srgbClr val="FF0000"/>
                </a:solidFill>
                <a:ea typeface="楷体_GB2312" pitchFamily="49" charset="-122"/>
              </a:endParaRPr>
            </a:p>
          </p:txBody>
        </p:sp>
        <p:sp>
          <p:nvSpPr>
            <p:cNvPr id="32791" name="Oval 96"/>
            <p:cNvSpPr>
              <a:spLocks noChangeArrowheads="1"/>
            </p:cNvSpPr>
            <p:nvPr/>
          </p:nvSpPr>
          <p:spPr bwMode="auto">
            <a:xfrm rot="5400000">
              <a:off x="5216" y="2672"/>
              <a:ext cx="202" cy="6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zh-CN" altLang="en-US">
                <a:ea typeface="楷体_GB2312" pitchFamily="49" charset="-122"/>
              </a:endParaRPr>
            </a:p>
          </p:txBody>
        </p:sp>
        <p:sp>
          <p:nvSpPr>
            <p:cNvPr id="32792" name="Line 97"/>
            <p:cNvSpPr>
              <a:spLocks noChangeShapeType="1"/>
            </p:cNvSpPr>
            <p:nvPr/>
          </p:nvSpPr>
          <p:spPr bwMode="auto">
            <a:xfrm rot="5400000" flipH="1" flipV="1">
              <a:off x="5336" y="2852"/>
              <a:ext cx="1" cy="33"/>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404"/>
                                        </p:tgtEl>
                                        <p:attrNameLst>
                                          <p:attrName>style.visibility</p:attrName>
                                        </p:attrNameLst>
                                      </p:cBhvr>
                                      <p:to>
                                        <p:strVal val="visible"/>
                                      </p:to>
                                    </p:set>
                                    <p:anim calcmode="lin" valueType="num">
                                      <p:cBhvr additive="base">
                                        <p:cTn id="7" dur="500" fill="hold"/>
                                        <p:tgtEl>
                                          <p:spTgt spid="100404"/>
                                        </p:tgtEl>
                                        <p:attrNameLst>
                                          <p:attrName>ppt_x</p:attrName>
                                        </p:attrNameLst>
                                      </p:cBhvr>
                                      <p:tavLst>
                                        <p:tav tm="0">
                                          <p:val>
                                            <p:strVal val="1+#ppt_w/2"/>
                                          </p:val>
                                        </p:tav>
                                        <p:tav tm="100000">
                                          <p:val>
                                            <p:strVal val="#ppt_x"/>
                                          </p:val>
                                        </p:tav>
                                      </p:tavLst>
                                    </p:anim>
                                    <p:anim calcmode="lin" valueType="num">
                                      <p:cBhvr additive="base">
                                        <p:cTn id="8" dur="500" fill="hold"/>
                                        <p:tgtEl>
                                          <p:spTgt spid="1004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0430"/>
                                        </p:tgtEl>
                                        <p:attrNameLst>
                                          <p:attrName>style.visibility</p:attrName>
                                        </p:attrNameLst>
                                      </p:cBhvr>
                                      <p:to>
                                        <p:strVal val="visible"/>
                                      </p:to>
                                    </p:set>
                                    <p:anim calcmode="lin" valueType="num">
                                      <p:cBhvr additive="base">
                                        <p:cTn id="13" dur="500" fill="hold"/>
                                        <p:tgtEl>
                                          <p:spTgt spid="100430"/>
                                        </p:tgtEl>
                                        <p:attrNameLst>
                                          <p:attrName>ppt_x</p:attrName>
                                        </p:attrNameLst>
                                      </p:cBhvr>
                                      <p:tavLst>
                                        <p:tav tm="0">
                                          <p:val>
                                            <p:strVal val="1+#ppt_w/2"/>
                                          </p:val>
                                        </p:tav>
                                        <p:tav tm="100000">
                                          <p:val>
                                            <p:strVal val="#ppt_x"/>
                                          </p:val>
                                        </p:tav>
                                      </p:tavLst>
                                    </p:anim>
                                    <p:anim calcmode="lin" valueType="num">
                                      <p:cBhvr additive="base">
                                        <p:cTn id="14" dur="500" fill="hold"/>
                                        <p:tgtEl>
                                          <p:spTgt spid="1004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0432"/>
                                        </p:tgtEl>
                                        <p:attrNameLst>
                                          <p:attrName>style.visibility</p:attrName>
                                        </p:attrNameLst>
                                      </p:cBhvr>
                                      <p:to>
                                        <p:strVal val="visible"/>
                                      </p:to>
                                    </p:set>
                                    <p:anim calcmode="lin" valueType="num">
                                      <p:cBhvr additive="base">
                                        <p:cTn id="19" dur="500" fill="hold"/>
                                        <p:tgtEl>
                                          <p:spTgt spid="100432"/>
                                        </p:tgtEl>
                                        <p:attrNameLst>
                                          <p:attrName>ppt_x</p:attrName>
                                        </p:attrNameLst>
                                      </p:cBhvr>
                                      <p:tavLst>
                                        <p:tav tm="0">
                                          <p:val>
                                            <p:strVal val="1+#ppt_w/2"/>
                                          </p:val>
                                        </p:tav>
                                        <p:tav tm="100000">
                                          <p:val>
                                            <p:strVal val="#ppt_x"/>
                                          </p:val>
                                        </p:tav>
                                      </p:tavLst>
                                    </p:anim>
                                    <p:anim calcmode="lin" valueType="num">
                                      <p:cBhvr additive="base">
                                        <p:cTn id="20" dur="500" fill="hold"/>
                                        <p:tgtEl>
                                          <p:spTgt spid="100432"/>
                                        </p:tgtEl>
                                        <p:attrNameLst>
                                          <p:attrName>ppt_y</p:attrName>
                                        </p:attrNameLst>
                                      </p:cBhvr>
                                      <p:tavLst>
                                        <p:tav tm="0">
                                          <p:val>
                                            <p:strVal val="#ppt_y"/>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499"/>
                                          </p:stCondLst>
                                        </p:cTn>
                                        <p:tgtEl>
                                          <p:spTgt spid="1004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00415"/>
                                        </p:tgtEl>
                                        <p:attrNameLst>
                                          <p:attrName>style.visibility</p:attrName>
                                        </p:attrNameLst>
                                      </p:cBhvr>
                                      <p:to>
                                        <p:strVal val="visible"/>
                                      </p:to>
                                    </p:set>
                                    <p:animEffect transition="in" filter="slide(fromBottom)">
                                      <p:cBhvr>
                                        <p:cTn id="39" dur="500"/>
                                        <p:tgtEl>
                                          <p:spTgt spid="1004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2" fill="hold" grpId="0" nodeType="clickEffect">
                                  <p:stCondLst>
                                    <p:cond delay="0"/>
                                  </p:stCondLst>
                                  <p:childTnLst>
                                    <p:set>
                                      <p:cBhvr>
                                        <p:cTn id="43" dur="1" fill="hold">
                                          <p:stCondLst>
                                            <p:cond delay="0"/>
                                          </p:stCondLst>
                                        </p:cTn>
                                        <p:tgtEl>
                                          <p:spTgt spid="100416"/>
                                        </p:tgtEl>
                                        <p:attrNameLst>
                                          <p:attrName>style.visibility</p:attrName>
                                        </p:attrNameLst>
                                      </p:cBhvr>
                                      <p:to>
                                        <p:strVal val="visible"/>
                                      </p:to>
                                    </p:set>
                                    <p:animEffect transition="in" filter="slide(fromRight)">
                                      <p:cBhvr>
                                        <p:cTn id="44" dur="500"/>
                                        <p:tgtEl>
                                          <p:spTgt spid="1004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100418"/>
                                        </p:tgtEl>
                                        <p:attrNameLst>
                                          <p:attrName>style.visibility</p:attrName>
                                        </p:attrNameLst>
                                      </p:cBhvr>
                                      <p:to>
                                        <p:strVal val="visible"/>
                                      </p:to>
                                    </p:set>
                                    <p:animEffect transition="in" filter="slide(fromBottom)">
                                      <p:cBhvr>
                                        <p:cTn id="49" dur="500"/>
                                        <p:tgtEl>
                                          <p:spTgt spid="10041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00419"/>
                                        </p:tgtEl>
                                        <p:attrNameLst>
                                          <p:attrName>style.visibility</p:attrName>
                                        </p:attrNameLst>
                                      </p:cBhvr>
                                      <p:to>
                                        <p:strVal val="visible"/>
                                      </p:to>
                                    </p:set>
                                    <p:anim calcmode="lin" valueType="num">
                                      <p:cBhvr additive="base">
                                        <p:cTn id="54" dur="500" fill="hold"/>
                                        <p:tgtEl>
                                          <p:spTgt spid="100419"/>
                                        </p:tgtEl>
                                        <p:attrNameLst>
                                          <p:attrName>ppt_x</p:attrName>
                                        </p:attrNameLst>
                                      </p:cBhvr>
                                      <p:tavLst>
                                        <p:tav tm="0">
                                          <p:val>
                                            <p:strVal val="0-#ppt_w/2"/>
                                          </p:val>
                                        </p:tav>
                                        <p:tav tm="100000">
                                          <p:val>
                                            <p:strVal val="#ppt_x"/>
                                          </p:val>
                                        </p:tav>
                                      </p:tavLst>
                                    </p:anim>
                                    <p:anim calcmode="lin" valueType="num">
                                      <p:cBhvr additive="base">
                                        <p:cTn id="55" dur="500" fill="hold"/>
                                        <p:tgtEl>
                                          <p:spTgt spid="100419"/>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1004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00421"/>
                                        </p:tgtEl>
                                        <p:attrNameLst>
                                          <p:attrName>style.visibility</p:attrName>
                                        </p:attrNameLst>
                                      </p:cBhvr>
                                      <p:to>
                                        <p:strVal val="visible"/>
                                      </p:to>
                                    </p:set>
                                    <p:animEffect transition="in" filter="slide(fromBottom)">
                                      <p:cBhvr>
                                        <p:cTn id="63" dur="500"/>
                                        <p:tgtEl>
                                          <p:spTgt spid="10042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2" fill="hold" grpId="0" nodeType="clickEffect">
                                  <p:stCondLst>
                                    <p:cond delay="0"/>
                                  </p:stCondLst>
                                  <p:childTnLst>
                                    <p:set>
                                      <p:cBhvr>
                                        <p:cTn id="67" dur="1" fill="hold">
                                          <p:stCondLst>
                                            <p:cond delay="0"/>
                                          </p:stCondLst>
                                        </p:cTn>
                                        <p:tgtEl>
                                          <p:spTgt spid="100422"/>
                                        </p:tgtEl>
                                        <p:attrNameLst>
                                          <p:attrName>style.visibility</p:attrName>
                                        </p:attrNameLst>
                                      </p:cBhvr>
                                      <p:to>
                                        <p:strVal val="visible"/>
                                      </p:to>
                                    </p:set>
                                    <p:animEffect transition="in" filter="slide(fromRight)">
                                      <p:cBhvr>
                                        <p:cTn id="68" dur="500"/>
                                        <p:tgtEl>
                                          <p:spTgt spid="10042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100424"/>
                                        </p:tgtEl>
                                        <p:attrNameLst>
                                          <p:attrName>style.visibility</p:attrName>
                                        </p:attrNameLst>
                                      </p:cBhvr>
                                      <p:to>
                                        <p:strVal val="visible"/>
                                      </p:to>
                                    </p:set>
                                    <p:animEffect transition="in" filter="slide(fromBottom)">
                                      <p:cBhvr>
                                        <p:cTn id="73" dur="500"/>
                                        <p:tgtEl>
                                          <p:spTgt spid="10042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100429"/>
                                        </p:tgtEl>
                                        <p:attrNameLst>
                                          <p:attrName>style.visibility</p:attrName>
                                        </p:attrNameLst>
                                      </p:cBhvr>
                                      <p:to>
                                        <p:strVal val="visible"/>
                                      </p:to>
                                    </p:set>
                                    <p:anim calcmode="lin" valueType="num">
                                      <p:cBhvr additive="base">
                                        <p:cTn id="78" dur="500" fill="hold"/>
                                        <p:tgtEl>
                                          <p:spTgt spid="100429"/>
                                        </p:tgtEl>
                                        <p:attrNameLst>
                                          <p:attrName>ppt_x</p:attrName>
                                        </p:attrNameLst>
                                      </p:cBhvr>
                                      <p:tavLst>
                                        <p:tav tm="0">
                                          <p:val>
                                            <p:strVal val="0-#ppt_w/2"/>
                                          </p:val>
                                        </p:tav>
                                        <p:tav tm="100000">
                                          <p:val>
                                            <p:strVal val="#ppt_x"/>
                                          </p:val>
                                        </p:tav>
                                      </p:tavLst>
                                    </p:anim>
                                    <p:anim calcmode="lin" valueType="num">
                                      <p:cBhvr additive="base">
                                        <p:cTn id="79" dur="500" fill="hold"/>
                                        <p:tgtEl>
                                          <p:spTgt spid="100429"/>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100426"/>
                                        </p:tgtEl>
                                        <p:attrNameLst>
                                          <p:attrName>style.visibility</p:attrName>
                                        </p:attrNameLst>
                                      </p:cBhvr>
                                      <p:to>
                                        <p:strVal val="visible"/>
                                      </p:to>
                                    </p:set>
                                    <p:animEffect transition="in" filter="slide(fromBottom)">
                                      <p:cBhvr>
                                        <p:cTn id="84" dur="500"/>
                                        <p:tgtEl>
                                          <p:spTgt spid="10042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100428"/>
                                        </p:tgtEl>
                                        <p:attrNameLst>
                                          <p:attrName>style.visibility</p:attrName>
                                        </p:attrNameLst>
                                      </p:cBhvr>
                                      <p:to>
                                        <p:strVal val="visible"/>
                                      </p:to>
                                    </p:set>
                                    <p:animEffect transition="in" filter="slide(fromBottom)">
                                      <p:cBhvr>
                                        <p:cTn id="89" dur="500"/>
                                        <p:tgtEl>
                                          <p:spTgt spid="10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4" grpId="0" autoUpdateAnimBg="0"/>
      <p:bldP spid="100415" grpId="0" autoUpdateAnimBg="0"/>
      <p:bldP spid="100416" grpId="0" autoUpdateAnimBg="0"/>
      <p:bldP spid="100417" grpId="0" animBg="1"/>
      <p:bldP spid="100418" grpId="0" autoUpdateAnimBg="0"/>
      <p:bldP spid="100419" grpId="0" animBg="1"/>
      <p:bldP spid="100421" grpId="0" autoUpdateAnimBg="0"/>
      <p:bldP spid="100422" grpId="0" autoUpdateAnimBg="0"/>
      <p:bldP spid="100423" grpId="0" animBg="1"/>
      <p:bldP spid="100424" grpId="0" autoUpdateAnimBg="0"/>
      <p:bldP spid="100426" grpId="0" autoUpdateAnimBg="0"/>
      <p:bldP spid="100428" grpId="0" autoUpdateAnimBg="0"/>
      <p:bldP spid="100429" grpId="0" animBg="1"/>
      <p:bldP spid="100430" grpId="0" autoUpdateAnimBg="0"/>
      <p:bldP spid="10043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247650" y="650875"/>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例：求如图所示电路</a:t>
            </a:r>
            <a:r>
              <a:rPr lang="en-US" altLang="zh-CN" b="1">
                <a:ea typeface="楷体_GB2312" pitchFamily="49" charset="-122"/>
              </a:rPr>
              <a:t>4 </a:t>
            </a:r>
            <a:r>
              <a:rPr lang="en-US" altLang="zh-CN" b="1">
                <a:ea typeface="楷体_GB2312" pitchFamily="49" charset="-122"/>
                <a:sym typeface="Symbol" pitchFamily="18" charset="2"/>
              </a:rPr>
              <a:t></a:t>
            </a:r>
            <a:r>
              <a:rPr lang="zh-CN" altLang="en-US" b="1">
                <a:ea typeface="楷体_GB2312" pitchFamily="49" charset="-122"/>
              </a:rPr>
              <a:t>电阻元件的功率。</a:t>
            </a:r>
          </a:p>
        </p:txBody>
      </p:sp>
      <p:sp>
        <p:nvSpPr>
          <p:cNvPr id="99364" name="Text Box 36"/>
          <p:cNvSpPr txBox="1">
            <a:spLocks noChangeArrowheads="1"/>
          </p:cNvSpPr>
          <p:nvPr/>
        </p:nvSpPr>
        <p:spPr bwMode="auto">
          <a:xfrm>
            <a:off x="339725" y="128587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解：</a:t>
            </a:r>
          </a:p>
        </p:txBody>
      </p:sp>
      <p:sp>
        <p:nvSpPr>
          <p:cNvPr id="99365" name="Text Box 37"/>
          <p:cNvSpPr txBox="1">
            <a:spLocks noChangeArrowheads="1"/>
          </p:cNvSpPr>
          <p:nvPr/>
        </p:nvSpPr>
        <p:spPr bwMode="auto">
          <a:xfrm>
            <a:off x="1266825" y="2419350"/>
            <a:ext cx="198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7i</a:t>
            </a:r>
            <a:r>
              <a:rPr lang="en-US" altLang="zh-CN" b="1" baseline="-25000">
                <a:ea typeface="楷体_GB2312" pitchFamily="49" charset="-122"/>
              </a:rPr>
              <a:t>1</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zh-CN" altLang="en-US" b="1" i="1">
                <a:ea typeface="楷体_GB2312" pitchFamily="49" charset="-122"/>
              </a:rPr>
              <a:t>－</a:t>
            </a:r>
            <a:r>
              <a:rPr lang="en-US" altLang="zh-CN" b="1" i="1">
                <a:ea typeface="楷体_GB2312" pitchFamily="49" charset="-122"/>
              </a:rPr>
              <a:t>2i</a:t>
            </a:r>
            <a:r>
              <a:rPr lang="en-US" altLang="zh-CN" b="1" baseline="-25000">
                <a:ea typeface="楷体_GB2312" pitchFamily="49" charset="-122"/>
              </a:rPr>
              <a:t>3</a:t>
            </a:r>
            <a:r>
              <a:rPr lang="en-US" altLang="zh-CN" b="1">
                <a:ea typeface="楷体_GB2312" pitchFamily="49" charset="-122"/>
              </a:rPr>
              <a:t>=0</a:t>
            </a:r>
            <a:endParaRPr lang="en-US" altLang="zh-CN" b="1" i="1">
              <a:ea typeface="楷体_GB2312" pitchFamily="49" charset="-122"/>
            </a:endParaRPr>
          </a:p>
        </p:txBody>
      </p:sp>
      <p:sp>
        <p:nvSpPr>
          <p:cNvPr id="99366" name="Text Box 38"/>
          <p:cNvSpPr txBox="1">
            <a:spLocks noChangeArrowheads="1"/>
          </p:cNvSpPr>
          <p:nvPr/>
        </p:nvSpPr>
        <p:spPr bwMode="auto">
          <a:xfrm>
            <a:off x="1109663" y="2895600"/>
            <a:ext cx="2417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a:t>
            </a:r>
            <a:r>
              <a:rPr lang="en-US" altLang="zh-CN" b="1">
                <a:ea typeface="楷体_GB2312" pitchFamily="49" charset="-122"/>
              </a:rPr>
              <a:t>3</a:t>
            </a:r>
            <a:r>
              <a:rPr lang="en-US" altLang="zh-CN" b="1" i="1">
                <a:ea typeface="楷体_GB2312" pitchFamily="49" charset="-122"/>
              </a:rPr>
              <a:t>i</a:t>
            </a:r>
            <a:r>
              <a:rPr lang="en-US" altLang="zh-CN" b="1" baseline="-25000">
                <a:ea typeface="楷体_GB2312" pitchFamily="49" charset="-122"/>
              </a:rPr>
              <a:t>2 </a:t>
            </a:r>
            <a:r>
              <a:rPr lang="zh-CN" altLang="en-US" b="1">
                <a:ea typeface="楷体_GB2312" pitchFamily="49" charset="-122"/>
              </a:rPr>
              <a:t>＋</a:t>
            </a:r>
            <a:r>
              <a:rPr lang="zh-CN" altLang="en-US">
                <a:ea typeface="楷体_GB2312" pitchFamily="49" charset="-122"/>
              </a:rPr>
              <a:t> </a:t>
            </a:r>
            <a:r>
              <a:rPr lang="en-US" altLang="zh-CN" b="1" i="1">
                <a:ea typeface="楷体_GB2312" pitchFamily="49" charset="-122"/>
              </a:rPr>
              <a:t>2i</a:t>
            </a:r>
            <a:r>
              <a:rPr lang="en-US" altLang="zh-CN" b="1" baseline="-25000">
                <a:ea typeface="楷体_GB2312" pitchFamily="49" charset="-122"/>
              </a:rPr>
              <a:t>4</a:t>
            </a:r>
            <a:r>
              <a:rPr lang="en-US" altLang="zh-CN" b="1">
                <a:ea typeface="楷体_GB2312" pitchFamily="49" charset="-122"/>
              </a:rPr>
              <a:t>=4</a:t>
            </a:r>
          </a:p>
        </p:txBody>
      </p:sp>
      <p:sp>
        <p:nvSpPr>
          <p:cNvPr id="99367" name="AutoShape 39"/>
          <p:cNvSpPr>
            <a:spLocks/>
          </p:cNvSpPr>
          <p:nvPr/>
        </p:nvSpPr>
        <p:spPr bwMode="auto">
          <a:xfrm>
            <a:off x="1096963" y="2530475"/>
            <a:ext cx="112712" cy="704850"/>
          </a:xfrm>
          <a:prstGeom prst="leftBrace">
            <a:avLst>
              <a:gd name="adj1" fmla="val 5211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99369" name="AutoShape 41"/>
          <p:cNvSpPr>
            <a:spLocks noChangeArrowheads="1"/>
          </p:cNvSpPr>
          <p:nvPr/>
        </p:nvSpPr>
        <p:spPr bwMode="auto">
          <a:xfrm>
            <a:off x="5643563" y="4886325"/>
            <a:ext cx="528637" cy="174625"/>
          </a:xfrm>
          <a:prstGeom prst="rightArrow">
            <a:avLst>
              <a:gd name="adj1" fmla="val 50000"/>
              <a:gd name="adj2" fmla="val 75682"/>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
        <p:nvSpPr>
          <p:cNvPr id="99370" name="Text Box 42"/>
          <p:cNvSpPr txBox="1">
            <a:spLocks noChangeArrowheads="1"/>
          </p:cNvSpPr>
          <p:nvPr/>
        </p:nvSpPr>
        <p:spPr bwMode="auto">
          <a:xfrm>
            <a:off x="6702425" y="4483100"/>
            <a:ext cx="142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4(A)</a:t>
            </a:r>
            <a:endParaRPr lang="en-US" altLang="zh-CN" b="1" i="1">
              <a:ea typeface="楷体_GB2312" pitchFamily="49" charset="-122"/>
            </a:endParaRPr>
          </a:p>
        </p:txBody>
      </p:sp>
      <p:sp>
        <p:nvSpPr>
          <p:cNvPr id="99371" name="Text Box 43"/>
          <p:cNvSpPr txBox="1">
            <a:spLocks noChangeArrowheads="1"/>
          </p:cNvSpPr>
          <p:nvPr/>
        </p:nvSpPr>
        <p:spPr bwMode="auto">
          <a:xfrm>
            <a:off x="6678613" y="4959350"/>
            <a:ext cx="165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 </a:t>
            </a:r>
            <a:r>
              <a:rPr lang="zh-CN" altLang="en-US" b="1">
                <a:ea typeface="楷体_GB2312" pitchFamily="49" charset="-122"/>
              </a:rPr>
              <a:t>－</a:t>
            </a:r>
            <a:r>
              <a:rPr lang="en-US" altLang="zh-CN" b="1">
                <a:ea typeface="楷体_GB2312" pitchFamily="49" charset="-122"/>
              </a:rPr>
              <a:t>32(A)</a:t>
            </a:r>
          </a:p>
        </p:txBody>
      </p:sp>
      <p:sp>
        <p:nvSpPr>
          <p:cNvPr id="99372" name="AutoShape 44"/>
          <p:cNvSpPr>
            <a:spLocks/>
          </p:cNvSpPr>
          <p:nvPr/>
        </p:nvSpPr>
        <p:spPr bwMode="auto">
          <a:xfrm>
            <a:off x="6494463" y="4632325"/>
            <a:ext cx="119062" cy="685800"/>
          </a:xfrm>
          <a:prstGeom prst="leftBrace">
            <a:avLst>
              <a:gd name="adj1" fmla="val 48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99374" name="Text Box 46"/>
          <p:cNvSpPr txBox="1">
            <a:spLocks noChangeArrowheads="1"/>
          </p:cNvSpPr>
          <p:nvPr/>
        </p:nvSpPr>
        <p:spPr bwMode="auto">
          <a:xfrm>
            <a:off x="1865313" y="5607050"/>
            <a:ext cx="340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4 </a:t>
            </a:r>
            <a:r>
              <a:rPr lang="en-US" altLang="zh-CN" b="1">
                <a:ea typeface="楷体_GB2312" pitchFamily="49" charset="-122"/>
                <a:sym typeface="Symbol" pitchFamily="18" charset="2"/>
              </a:rPr>
              <a:t></a:t>
            </a:r>
            <a:r>
              <a:rPr lang="zh-CN" altLang="en-US" b="1">
                <a:ea typeface="楷体_GB2312" pitchFamily="49" charset="-122"/>
              </a:rPr>
              <a:t>电阻元件的功率为：</a:t>
            </a:r>
          </a:p>
        </p:txBody>
      </p:sp>
      <p:sp>
        <p:nvSpPr>
          <p:cNvPr id="99377" name="Text Box 49"/>
          <p:cNvSpPr txBox="1">
            <a:spLocks noChangeArrowheads="1"/>
          </p:cNvSpPr>
          <p:nvPr/>
        </p:nvSpPr>
        <p:spPr bwMode="auto">
          <a:xfrm>
            <a:off x="800100" y="1304925"/>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设网孔电流分别为</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3</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4 </a:t>
            </a:r>
            <a:r>
              <a:rPr lang="zh-CN" altLang="en-US" b="1">
                <a:ea typeface="楷体_GB2312" pitchFamily="49" charset="-122"/>
              </a:rPr>
              <a:t>，</a:t>
            </a:r>
            <a:r>
              <a:rPr lang="zh-CN" altLang="en-US">
                <a:ea typeface="楷体_GB2312" pitchFamily="49" charset="-122"/>
              </a:rPr>
              <a:t> </a:t>
            </a:r>
            <a:r>
              <a:rPr lang="zh-CN" altLang="en-US" b="1">
                <a:ea typeface="楷体_GB2312" pitchFamily="49" charset="-122"/>
              </a:rPr>
              <a:t>则：</a:t>
            </a:r>
          </a:p>
        </p:txBody>
      </p:sp>
      <p:sp>
        <p:nvSpPr>
          <p:cNvPr id="99378" name="Text Box 50"/>
          <p:cNvSpPr txBox="1">
            <a:spLocks noChangeArrowheads="1"/>
          </p:cNvSpPr>
          <p:nvPr/>
        </p:nvSpPr>
        <p:spPr bwMode="auto">
          <a:xfrm>
            <a:off x="806450" y="1863725"/>
            <a:ext cx="356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 </a:t>
            </a:r>
            <a:r>
              <a:rPr lang="zh-CN" altLang="en-US" b="1">
                <a:solidFill>
                  <a:srgbClr val="000000"/>
                </a:solidFill>
                <a:ea typeface="楷体_GB2312" pitchFamily="49" charset="-122"/>
              </a:rPr>
              <a:t>网孔电流方程为：</a:t>
            </a:r>
          </a:p>
        </p:txBody>
      </p:sp>
      <p:grpSp>
        <p:nvGrpSpPr>
          <p:cNvPr id="2" name="Group 51"/>
          <p:cNvGrpSpPr>
            <a:grpSpLocks/>
          </p:cNvGrpSpPr>
          <p:nvPr/>
        </p:nvGrpSpPr>
        <p:grpSpPr bwMode="auto">
          <a:xfrm>
            <a:off x="5067300" y="3149600"/>
            <a:ext cx="606425" cy="688975"/>
            <a:chOff x="-876" y="2088"/>
            <a:chExt cx="382" cy="918"/>
          </a:xfrm>
        </p:grpSpPr>
        <p:sp>
          <p:nvSpPr>
            <p:cNvPr id="33863" name="Oval 52"/>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33864" name="Text Box 53"/>
            <p:cNvSpPr txBox="1">
              <a:spLocks noChangeArrowheads="1"/>
            </p:cNvSpPr>
            <p:nvPr/>
          </p:nvSpPr>
          <p:spPr bwMode="auto">
            <a:xfrm>
              <a:off x="-817" y="2397"/>
              <a:ext cx="275"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3</a:t>
              </a:r>
              <a:endParaRPr lang="en-US" altLang="zh-CN" b="1">
                <a:solidFill>
                  <a:srgbClr val="FF0000"/>
                </a:solidFill>
                <a:ea typeface="楷体_GB2312" pitchFamily="49" charset="-122"/>
              </a:endParaRPr>
            </a:p>
          </p:txBody>
        </p:sp>
        <p:sp>
          <p:nvSpPr>
            <p:cNvPr id="33865" name="Line 54"/>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59"/>
          <p:cNvGrpSpPr>
            <a:grpSpLocks/>
          </p:cNvGrpSpPr>
          <p:nvPr/>
        </p:nvGrpSpPr>
        <p:grpSpPr bwMode="auto">
          <a:xfrm>
            <a:off x="6202363" y="3019425"/>
            <a:ext cx="835025" cy="796925"/>
            <a:chOff x="5011" y="2828"/>
            <a:chExt cx="658" cy="251"/>
          </a:xfrm>
        </p:grpSpPr>
        <p:sp>
          <p:nvSpPr>
            <p:cNvPr id="33860" name="Text Box 60"/>
            <p:cNvSpPr txBox="1">
              <a:spLocks noChangeArrowheads="1"/>
            </p:cNvSpPr>
            <p:nvPr/>
          </p:nvSpPr>
          <p:spPr bwMode="auto">
            <a:xfrm>
              <a:off x="5204" y="2828"/>
              <a:ext cx="4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2</a:t>
              </a:r>
              <a:endParaRPr lang="en-US" altLang="zh-CN" b="1">
                <a:solidFill>
                  <a:srgbClr val="FF0000"/>
                </a:solidFill>
                <a:ea typeface="楷体_GB2312" pitchFamily="49" charset="-122"/>
              </a:endParaRPr>
            </a:p>
          </p:txBody>
        </p:sp>
        <p:sp>
          <p:nvSpPr>
            <p:cNvPr id="33861" name="Oval 61"/>
            <p:cNvSpPr>
              <a:spLocks noChangeArrowheads="1"/>
            </p:cNvSpPr>
            <p:nvPr/>
          </p:nvSpPr>
          <p:spPr bwMode="auto">
            <a:xfrm rot="5400000">
              <a:off x="5216" y="2672"/>
              <a:ext cx="202" cy="6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zh-CN" altLang="en-US">
                <a:ea typeface="楷体_GB2312" pitchFamily="49" charset="-122"/>
              </a:endParaRPr>
            </a:p>
          </p:txBody>
        </p:sp>
        <p:sp>
          <p:nvSpPr>
            <p:cNvPr id="33862" name="Line 62"/>
            <p:cNvSpPr>
              <a:spLocks noChangeShapeType="1"/>
            </p:cNvSpPr>
            <p:nvPr/>
          </p:nvSpPr>
          <p:spPr bwMode="auto">
            <a:xfrm rot="5400000" flipH="1" flipV="1">
              <a:off x="5336" y="2852"/>
              <a:ext cx="1" cy="33"/>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808" name="Group 85"/>
          <p:cNvGrpSpPr>
            <a:grpSpLocks/>
          </p:cNvGrpSpPr>
          <p:nvPr/>
        </p:nvGrpSpPr>
        <p:grpSpPr bwMode="auto">
          <a:xfrm>
            <a:off x="4210050" y="1646238"/>
            <a:ext cx="4549775" cy="2438400"/>
            <a:chOff x="2496" y="841"/>
            <a:chExt cx="2866" cy="1536"/>
          </a:xfrm>
        </p:grpSpPr>
        <p:sp>
          <p:nvSpPr>
            <p:cNvPr id="33827" name="Line 71"/>
            <p:cNvSpPr>
              <a:spLocks noChangeShapeType="1"/>
            </p:cNvSpPr>
            <p:nvPr/>
          </p:nvSpPr>
          <p:spPr bwMode="auto">
            <a:xfrm>
              <a:off x="4322" y="1116"/>
              <a:ext cx="0" cy="1253"/>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3828" name="Line 73"/>
            <p:cNvSpPr>
              <a:spLocks noChangeShapeType="1"/>
            </p:cNvSpPr>
            <p:nvPr/>
          </p:nvSpPr>
          <p:spPr bwMode="auto">
            <a:xfrm>
              <a:off x="2874" y="1584"/>
              <a:ext cx="1446" cy="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3829" name="Oval 15"/>
            <p:cNvSpPr>
              <a:spLocks noChangeArrowheads="1"/>
            </p:cNvSpPr>
            <p:nvPr/>
          </p:nvSpPr>
          <p:spPr bwMode="auto">
            <a:xfrm>
              <a:off x="3416" y="184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3830" name="Line 9"/>
            <p:cNvSpPr>
              <a:spLocks noChangeShapeType="1"/>
            </p:cNvSpPr>
            <p:nvPr/>
          </p:nvSpPr>
          <p:spPr bwMode="auto">
            <a:xfrm>
              <a:off x="3546" y="1582"/>
              <a:ext cx="6" cy="785"/>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3831" name="Rectangle 11"/>
            <p:cNvSpPr>
              <a:spLocks noChangeArrowheads="1"/>
            </p:cNvSpPr>
            <p:nvPr/>
          </p:nvSpPr>
          <p:spPr bwMode="auto">
            <a:xfrm>
              <a:off x="3834" y="153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33832" name="Rectangle 12"/>
            <p:cNvSpPr>
              <a:spLocks noChangeArrowheads="1"/>
            </p:cNvSpPr>
            <p:nvPr/>
          </p:nvSpPr>
          <p:spPr bwMode="auto">
            <a:xfrm>
              <a:off x="3088" y="153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33833" name="Rectangle 14"/>
            <p:cNvSpPr>
              <a:spLocks noChangeArrowheads="1"/>
            </p:cNvSpPr>
            <p:nvPr/>
          </p:nvSpPr>
          <p:spPr bwMode="auto">
            <a:xfrm rot="-5400000">
              <a:off x="4182" y="192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33834" name="Line 16"/>
            <p:cNvSpPr>
              <a:spLocks noChangeShapeType="1"/>
            </p:cNvSpPr>
            <p:nvPr/>
          </p:nvSpPr>
          <p:spPr bwMode="auto">
            <a:xfrm>
              <a:off x="2872" y="1118"/>
              <a:ext cx="0" cy="12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Text Box 17"/>
            <p:cNvSpPr txBox="1">
              <a:spLocks noChangeArrowheads="1"/>
            </p:cNvSpPr>
            <p:nvPr/>
          </p:nvSpPr>
          <p:spPr bwMode="auto">
            <a:xfrm>
              <a:off x="3601" y="165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3836" name="Text Box 18"/>
            <p:cNvSpPr txBox="1">
              <a:spLocks noChangeArrowheads="1"/>
            </p:cNvSpPr>
            <p:nvPr/>
          </p:nvSpPr>
          <p:spPr bwMode="auto">
            <a:xfrm>
              <a:off x="3596" y="191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33837" name="Text Box 29"/>
            <p:cNvSpPr txBox="1">
              <a:spLocks noChangeArrowheads="1"/>
            </p:cNvSpPr>
            <p:nvPr/>
          </p:nvSpPr>
          <p:spPr bwMode="auto">
            <a:xfrm>
              <a:off x="3679" y="1854"/>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4V</a:t>
              </a:r>
            </a:p>
          </p:txBody>
        </p:sp>
        <p:sp>
          <p:nvSpPr>
            <p:cNvPr id="33838" name="Text Box 30"/>
            <p:cNvSpPr txBox="1">
              <a:spLocks noChangeArrowheads="1"/>
            </p:cNvSpPr>
            <p:nvPr/>
          </p:nvSpPr>
          <p:spPr bwMode="auto">
            <a:xfrm>
              <a:off x="3817" y="1307"/>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33839" name="Text Box 32"/>
            <p:cNvSpPr txBox="1">
              <a:spLocks noChangeArrowheads="1"/>
            </p:cNvSpPr>
            <p:nvPr/>
          </p:nvSpPr>
          <p:spPr bwMode="auto">
            <a:xfrm>
              <a:off x="3065" y="1329"/>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33840" name="Text Box 33"/>
            <p:cNvSpPr txBox="1">
              <a:spLocks noChangeArrowheads="1"/>
            </p:cNvSpPr>
            <p:nvPr/>
          </p:nvSpPr>
          <p:spPr bwMode="auto">
            <a:xfrm>
              <a:off x="3459" y="841"/>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4</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33841" name="Line 63"/>
            <p:cNvSpPr>
              <a:spLocks noChangeShapeType="1"/>
            </p:cNvSpPr>
            <p:nvPr/>
          </p:nvSpPr>
          <p:spPr bwMode="auto">
            <a:xfrm>
              <a:off x="2874" y="2370"/>
              <a:ext cx="2052"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42" name="Group 64"/>
            <p:cNvGrpSpPr>
              <a:grpSpLocks/>
            </p:cNvGrpSpPr>
            <p:nvPr/>
          </p:nvGrpSpPr>
          <p:grpSpPr bwMode="auto">
            <a:xfrm>
              <a:off x="2738" y="1686"/>
              <a:ext cx="272" cy="408"/>
              <a:chOff x="1383" y="2432"/>
              <a:chExt cx="272" cy="408"/>
            </a:xfrm>
          </p:grpSpPr>
          <p:sp>
            <p:nvSpPr>
              <p:cNvPr id="33857" name="Line 65"/>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58" name="Oval 66"/>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3859" name="Line 67"/>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43" name="Line 68"/>
            <p:cNvSpPr>
              <a:spLocks noChangeShapeType="1"/>
            </p:cNvSpPr>
            <p:nvPr/>
          </p:nvSpPr>
          <p:spPr bwMode="auto">
            <a:xfrm>
              <a:off x="4920" y="1592"/>
              <a:ext cx="6" cy="78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4" name="Line 72"/>
            <p:cNvSpPr>
              <a:spLocks noChangeShapeType="1"/>
            </p:cNvSpPr>
            <p:nvPr/>
          </p:nvSpPr>
          <p:spPr bwMode="auto">
            <a:xfrm>
              <a:off x="2874" y="1116"/>
              <a:ext cx="144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5" name="Rectangle 13"/>
            <p:cNvSpPr>
              <a:spLocks noChangeArrowheads="1"/>
            </p:cNvSpPr>
            <p:nvPr/>
          </p:nvSpPr>
          <p:spPr bwMode="auto">
            <a:xfrm>
              <a:off x="3474" y="106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33846" name="Line 74"/>
            <p:cNvSpPr>
              <a:spLocks noChangeShapeType="1"/>
            </p:cNvSpPr>
            <p:nvPr/>
          </p:nvSpPr>
          <p:spPr bwMode="auto">
            <a:xfrm>
              <a:off x="4320" y="1584"/>
              <a:ext cx="60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47" name="Group 75"/>
            <p:cNvGrpSpPr>
              <a:grpSpLocks/>
            </p:cNvGrpSpPr>
            <p:nvPr/>
          </p:nvGrpSpPr>
          <p:grpSpPr bwMode="auto">
            <a:xfrm>
              <a:off x="4825" y="1661"/>
              <a:ext cx="181" cy="499"/>
              <a:chOff x="1429" y="3113"/>
              <a:chExt cx="181" cy="499"/>
            </a:xfrm>
          </p:grpSpPr>
          <p:sp>
            <p:nvSpPr>
              <p:cNvPr id="33854" name="AutoShape 76"/>
              <p:cNvSpPr>
                <a:spLocks noChangeArrowheads="1"/>
              </p:cNvSpPr>
              <p:nvPr/>
            </p:nvSpPr>
            <p:spPr bwMode="auto">
              <a:xfrm rot="5400000">
                <a:off x="1338" y="3340"/>
                <a:ext cx="363" cy="181"/>
              </a:xfrm>
              <a:prstGeom prst="diamond">
                <a:avLst/>
              </a:prstGeom>
              <a:solidFill>
                <a:srgbClr val="00FFFF"/>
              </a:solidFill>
              <a:ln w="19050">
                <a:solidFill>
                  <a:schemeClr val="tx1"/>
                </a:solidFill>
                <a:miter lim="800000"/>
                <a:headEnd/>
                <a:tailEnd/>
              </a:ln>
            </p:spPr>
            <p:txBody>
              <a:bodyPr rot="10800000" vert="eaVert" wrap="none" lIns="92075" tIns="46038" rIns="92075" bIns="46038" anchor="ctr"/>
              <a:lstStyle/>
              <a:p>
                <a:endParaRPr lang="zh-CN" altLang="en-US">
                  <a:solidFill>
                    <a:srgbClr val="000000"/>
                  </a:solidFill>
                  <a:ea typeface="楷体_GB2312" pitchFamily="49" charset="-122"/>
                </a:endParaRPr>
              </a:p>
            </p:txBody>
          </p:sp>
          <p:sp>
            <p:nvSpPr>
              <p:cNvPr id="33855" name="Line 77"/>
              <p:cNvSpPr>
                <a:spLocks noChangeShapeType="1"/>
              </p:cNvSpPr>
              <p:nvPr/>
            </p:nvSpPr>
            <p:spPr bwMode="auto">
              <a:xfrm rot="5400000">
                <a:off x="1520" y="3339"/>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Line 78"/>
              <p:cNvSpPr>
                <a:spLocks noChangeShapeType="1"/>
              </p:cNvSpPr>
              <p:nvPr/>
            </p:nvSpPr>
            <p:spPr bwMode="auto">
              <a:xfrm rot="5400000" flipH="1">
                <a:off x="1452" y="3181"/>
                <a:ext cx="1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48" name="Text Box 79"/>
            <p:cNvSpPr txBox="1">
              <a:spLocks noChangeArrowheads="1"/>
            </p:cNvSpPr>
            <p:nvPr/>
          </p:nvSpPr>
          <p:spPr bwMode="auto">
            <a:xfrm>
              <a:off x="2904" y="1638"/>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2A</a:t>
              </a:r>
            </a:p>
          </p:txBody>
        </p:sp>
        <p:sp>
          <p:nvSpPr>
            <p:cNvPr id="33849" name="Text Box 80"/>
            <p:cNvSpPr txBox="1">
              <a:spLocks noChangeArrowheads="1"/>
            </p:cNvSpPr>
            <p:nvPr/>
          </p:nvSpPr>
          <p:spPr bwMode="auto">
            <a:xfrm>
              <a:off x="2579" y="162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3850" name="Text Box 81"/>
            <p:cNvSpPr txBox="1">
              <a:spLocks noChangeArrowheads="1"/>
            </p:cNvSpPr>
            <p:nvPr/>
          </p:nvSpPr>
          <p:spPr bwMode="auto">
            <a:xfrm>
              <a:off x="2574" y="18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33851" name="Text Box 82"/>
            <p:cNvSpPr txBox="1">
              <a:spLocks noChangeArrowheads="1"/>
            </p:cNvSpPr>
            <p:nvPr/>
          </p:nvSpPr>
          <p:spPr bwMode="auto">
            <a:xfrm>
              <a:off x="2496" y="1836"/>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u</a:t>
              </a:r>
              <a:r>
                <a:rPr lang="en-US" altLang="zh-CN" sz="1800" b="1" baseline="-25000">
                  <a:solidFill>
                    <a:srgbClr val="000000"/>
                  </a:solidFill>
                  <a:ea typeface="楷体_GB2312" pitchFamily="49" charset="-122"/>
                </a:rPr>
                <a:t>1</a:t>
              </a:r>
            </a:p>
          </p:txBody>
        </p:sp>
        <p:sp>
          <p:nvSpPr>
            <p:cNvPr id="33852" name="Text Box 83"/>
            <p:cNvSpPr txBox="1">
              <a:spLocks noChangeArrowheads="1"/>
            </p:cNvSpPr>
            <p:nvPr/>
          </p:nvSpPr>
          <p:spPr bwMode="auto">
            <a:xfrm>
              <a:off x="4960" y="1756"/>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3u</a:t>
              </a:r>
              <a:r>
                <a:rPr lang="en-US" altLang="zh-CN" sz="1800" b="1" baseline="-25000">
                  <a:solidFill>
                    <a:srgbClr val="000000"/>
                  </a:solidFill>
                  <a:ea typeface="楷体_GB2312" pitchFamily="49" charset="-122"/>
                </a:rPr>
                <a:t>1</a:t>
              </a:r>
            </a:p>
          </p:txBody>
        </p:sp>
        <p:sp>
          <p:nvSpPr>
            <p:cNvPr id="33853" name="Text Box 84"/>
            <p:cNvSpPr txBox="1">
              <a:spLocks noChangeArrowheads="1"/>
            </p:cNvSpPr>
            <p:nvPr/>
          </p:nvSpPr>
          <p:spPr bwMode="auto">
            <a:xfrm>
              <a:off x="4329" y="1849"/>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grpSp>
      <p:sp>
        <p:nvSpPr>
          <p:cNvPr id="99414" name="Text Box 86"/>
          <p:cNvSpPr txBox="1">
            <a:spLocks noChangeArrowheads="1"/>
          </p:cNvSpPr>
          <p:nvPr/>
        </p:nvSpPr>
        <p:spPr bwMode="auto">
          <a:xfrm>
            <a:off x="1273175" y="3416300"/>
            <a:ext cx="212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u</a:t>
            </a:r>
            <a:r>
              <a:rPr lang="en-US" altLang="zh-CN" b="1" baseline="-25000">
                <a:ea typeface="楷体_GB2312" pitchFamily="49" charset="-122"/>
              </a:rPr>
              <a:t>1</a:t>
            </a:r>
            <a:r>
              <a:rPr lang="zh-CN" altLang="en-US" b="1">
                <a:ea typeface="楷体_GB2312" pitchFamily="49" charset="-122"/>
              </a:rPr>
              <a:t>＝</a:t>
            </a:r>
            <a:r>
              <a:rPr lang="en-US" altLang="zh-CN" b="1">
                <a:ea typeface="楷体_GB2312" pitchFamily="49" charset="-122"/>
              </a:rPr>
              <a:t>2(</a:t>
            </a:r>
            <a:r>
              <a:rPr lang="en-US" altLang="zh-CN" b="1" i="1">
                <a:ea typeface="楷体_GB2312" pitchFamily="49" charset="-122"/>
              </a:rPr>
              <a:t>i</a:t>
            </a:r>
            <a:r>
              <a:rPr lang="en-US" altLang="zh-CN" b="1" baseline="-25000">
                <a:ea typeface="楷体_GB2312" pitchFamily="49" charset="-122"/>
              </a:rPr>
              <a:t>3</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)+4</a:t>
            </a:r>
          </a:p>
        </p:txBody>
      </p:sp>
      <p:sp>
        <p:nvSpPr>
          <p:cNvPr id="99415" name="Text Box 87"/>
          <p:cNvSpPr txBox="1">
            <a:spLocks noChangeArrowheads="1"/>
          </p:cNvSpPr>
          <p:nvPr/>
        </p:nvSpPr>
        <p:spPr bwMode="auto">
          <a:xfrm>
            <a:off x="1287463" y="39497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4</a:t>
            </a:r>
            <a:r>
              <a:rPr lang="zh-CN" altLang="en-US" b="1">
                <a:ea typeface="楷体_GB2312" pitchFamily="49" charset="-122"/>
              </a:rPr>
              <a:t>＝</a:t>
            </a:r>
            <a:r>
              <a:rPr lang="en-US" altLang="zh-CN" b="1">
                <a:ea typeface="楷体_GB2312" pitchFamily="49" charset="-122"/>
              </a:rPr>
              <a:t>24</a:t>
            </a:r>
            <a:r>
              <a:rPr lang="zh-CN" altLang="en-US" b="1">
                <a:ea typeface="楷体_GB2312" pitchFamily="49" charset="-122"/>
              </a:rPr>
              <a:t>－</a:t>
            </a:r>
            <a:r>
              <a:rPr lang="en-US" altLang="zh-CN" b="1">
                <a:ea typeface="楷体_GB2312" pitchFamily="49" charset="-122"/>
              </a:rPr>
              <a:t>6</a:t>
            </a:r>
            <a:r>
              <a:rPr lang="en-US" altLang="zh-CN" b="1" i="1">
                <a:ea typeface="楷体_GB2312" pitchFamily="49" charset="-122"/>
              </a:rPr>
              <a:t>i</a:t>
            </a:r>
            <a:r>
              <a:rPr lang="en-US" altLang="zh-CN" b="1" baseline="-25000">
                <a:ea typeface="楷体_GB2312" pitchFamily="49" charset="-122"/>
              </a:rPr>
              <a:t>1 </a:t>
            </a:r>
            <a:endParaRPr lang="en-US" altLang="zh-CN" b="1">
              <a:ea typeface="楷体_GB2312" pitchFamily="49" charset="-122"/>
            </a:endParaRPr>
          </a:p>
        </p:txBody>
      </p:sp>
      <p:sp>
        <p:nvSpPr>
          <p:cNvPr id="99416" name="AutoShape 88"/>
          <p:cNvSpPr>
            <a:spLocks/>
          </p:cNvSpPr>
          <p:nvPr/>
        </p:nvSpPr>
        <p:spPr bwMode="auto">
          <a:xfrm>
            <a:off x="1103313" y="3622675"/>
            <a:ext cx="112712" cy="704850"/>
          </a:xfrm>
          <a:prstGeom prst="leftBrace">
            <a:avLst>
              <a:gd name="adj1" fmla="val 5211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99417" name="Text Box 89"/>
          <p:cNvSpPr txBox="1">
            <a:spLocks noChangeArrowheads="1"/>
          </p:cNvSpPr>
          <p:nvPr/>
        </p:nvSpPr>
        <p:spPr bwMode="auto">
          <a:xfrm>
            <a:off x="441325" y="366395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而</a:t>
            </a:r>
          </a:p>
        </p:txBody>
      </p:sp>
      <p:sp>
        <p:nvSpPr>
          <p:cNvPr id="99418" name="Text Box 90"/>
          <p:cNvSpPr txBox="1">
            <a:spLocks noChangeArrowheads="1"/>
          </p:cNvSpPr>
          <p:nvPr/>
        </p:nvSpPr>
        <p:spPr bwMode="auto">
          <a:xfrm>
            <a:off x="3252788" y="4521200"/>
            <a:ext cx="133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7i</a:t>
            </a:r>
            <a:r>
              <a:rPr lang="en-US" altLang="zh-CN" b="1" baseline="-25000">
                <a:ea typeface="楷体_GB2312" pitchFamily="49" charset="-122"/>
              </a:rPr>
              <a:t>1</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en-US" altLang="zh-CN" b="1">
                <a:ea typeface="楷体_GB2312" pitchFamily="49" charset="-122"/>
              </a:rPr>
              <a:t>=4</a:t>
            </a:r>
            <a:endParaRPr lang="en-US" altLang="zh-CN" b="1" i="1">
              <a:ea typeface="楷体_GB2312" pitchFamily="49" charset="-122"/>
            </a:endParaRPr>
          </a:p>
        </p:txBody>
      </p:sp>
      <p:sp>
        <p:nvSpPr>
          <p:cNvPr id="99419" name="Text Box 91"/>
          <p:cNvSpPr txBox="1">
            <a:spLocks noChangeArrowheads="1"/>
          </p:cNvSpPr>
          <p:nvPr/>
        </p:nvSpPr>
        <p:spPr bwMode="auto">
          <a:xfrm>
            <a:off x="3095625" y="4997450"/>
            <a:ext cx="246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a:t>
            </a:r>
            <a:r>
              <a:rPr lang="en-US" altLang="zh-CN" b="1">
                <a:ea typeface="楷体_GB2312" pitchFamily="49" charset="-122"/>
              </a:rPr>
              <a:t>13</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a:t>
            </a:r>
            <a:r>
              <a:rPr lang="en-US" altLang="zh-CN" b="1">
                <a:ea typeface="楷体_GB2312" pitchFamily="49" charset="-122"/>
              </a:rPr>
              <a:t>3</a:t>
            </a:r>
            <a:r>
              <a:rPr lang="en-US" altLang="zh-CN" b="1" i="1">
                <a:ea typeface="楷体_GB2312" pitchFamily="49" charset="-122"/>
              </a:rPr>
              <a:t>i</a:t>
            </a:r>
            <a:r>
              <a:rPr lang="en-US" altLang="zh-CN" b="1" baseline="-25000">
                <a:ea typeface="楷体_GB2312" pitchFamily="49" charset="-122"/>
              </a:rPr>
              <a:t>2 </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44</a:t>
            </a:r>
          </a:p>
        </p:txBody>
      </p:sp>
      <p:sp>
        <p:nvSpPr>
          <p:cNvPr id="99420" name="AutoShape 92"/>
          <p:cNvSpPr>
            <a:spLocks/>
          </p:cNvSpPr>
          <p:nvPr/>
        </p:nvSpPr>
        <p:spPr bwMode="auto">
          <a:xfrm>
            <a:off x="3082925" y="4632325"/>
            <a:ext cx="112713" cy="704850"/>
          </a:xfrm>
          <a:prstGeom prst="leftBrace">
            <a:avLst>
              <a:gd name="adj1" fmla="val 5211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99421" name="Text Box 93"/>
          <p:cNvSpPr txBox="1">
            <a:spLocks noChangeArrowheads="1"/>
          </p:cNvSpPr>
          <p:nvPr/>
        </p:nvSpPr>
        <p:spPr bwMode="auto">
          <a:xfrm>
            <a:off x="1000125" y="4756150"/>
            <a:ext cx="227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代入整理得：</a:t>
            </a:r>
          </a:p>
        </p:txBody>
      </p:sp>
      <p:sp>
        <p:nvSpPr>
          <p:cNvPr id="99422" name="AutoShape 94"/>
          <p:cNvSpPr>
            <a:spLocks noChangeArrowheads="1"/>
          </p:cNvSpPr>
          <p:nvPr/>
        </p:nvSpPr>
        <p:spPr bwMode="auto">
          <a:xfrm>
            <a:off x="1154113" y="5775325"/>
            <a:ext cx="528637" cy="174625"/>
          </a:xfrm>
          <a:prstGeom prst="rightArrow">
            <a:avLst>
              <a:gd name="adj1" fmla="val 50000"/>
              <a:gd name="adj2" fmla="val 75682"/>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
        <p:nvSpPr>
          <p:cNvPr id="99423" name="Text Box 95"/>
          <p:cNvSpPr txBox="1">
            <a:spLocks noChangeArrowheads="1"/>
          </p:cNvSpPr>
          <p:nvPr/>
        </p:nvSpPr>
        <p:spPr bwMode="auto">
          <a:xfrm>
            <a:off x="2797175" y="6121400"/>
            <a:ext cx="484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P</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×4</a:t>
            </a:r>
            <a:r>
              <a:rPr lang="en-US" altLang="zh-CN">
                <a:ea typeface="楷体_GB2312" pitchFamily="49" charset="-122"/>
              </a:rPr>
              <a:t> </a:t>
            </a:r>
            <a:r>
              <a:rPr lang="en-US" altLang="zh-CN" b="1">
                <a:ea typeface="楷体_GB2312" pitchFamily="49" charset="-122"/>
              </a:rPr>
              <a:t>=64(W)</a:t>
            </a:r>
          </a:p>
        </p:txBody>
      </p:sp>
      <p:grpSp>
        <p:nvGrpSpPr>
          <p:cNvPr id="7" name="Group 96"/>
          <p:cNvGrpSpPr>
            <a:grpSpLocks/>
          </p:cNvGrpSpPr>
          <p:nvPr/>
        </p:nvGrpSpPr>
        <p:grpSpPr bwMode="auto">
          <a:xfrm>
            <a:off x="5421313" y="2171700"/>
            <a:ext cx="1044575" cy="457200"/>
            <a:chOff x="5011" y="2828"/>
            <a:chExt cx="658" cy="288"/>
          </a:xfrm>
        </p:grpSpPr>
        <p:sp>
          <p:nvSpPr>
            <p:cNvPr id="33824" name="Text Box 97"/>
            <p:cNvSpPr txBox="1">
              <a:spLocks noChangeArrowheads="1"/>
            </p:cNvSpPr>
            <p:nvPr/>
          </p:nvSpPr>
          <p:spPr bwMode="auto">
            <a:xfrm>
              <a:off x="5204" y="2828"/>
              <a:ext cx="4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1</a:t>
              </a:r>
              <a:endParaRPr lang="en-US" altLang="zh-CN" b="1">
                <a:solidFill>
                  <a:srgbClr val="FF0000"/>
                </a:solidFill>
                <a:ea typeface="楷体_GB2312" pitchFamily="49" charset="-122"/>
              </a:endParaRPr>
            </a:p>
          </p:txBody>
        </p:sp>
        <p:sp>
          <p:nvSpPr>
            <p:cNvPr id="33825" name="Oval 98"/>
            <p:cNvSpPr>
              <a:spLocks noChangeArrowheads="1"/>
            </p:cNvSpPr>
            <p:nvPr/>
          </p:nvSpPr>
          <p:spPr bwMode="auto">
            <a:xfrm rot="5400000">
              <a:off x="5216" y="2672"/>
              <a:ext cx="202" cy="6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zh-CN" altLang="en-US">
                <a:ea typeface="楷体_GB2312" pitchFamily="49" charset="-122"/>
              </a:endParaRPr>
            </a:p>
          </p:txBody>
        </p:sp>
        <p:sp>
          <p:nvSpPr>
            <p:cNvPr id="33826" name="Line 99"/>
            <p:cNvSpPr>
              <a:spLocks noChangeShapeType="1"/>
            </p:cNvSpPr>
            <p:nvPr/>
          </p:nvSpPr>
          <p:spPr bwMode="auto">
            <a:xfrm rot="5400000" flipH="1" flipV="1">
              <a:off x="5336" y="2852"/>
              <a:ext cx="1" cy="33"/>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109"/>
          <p:cNvGrpSpPr>
            <a:grpSpLocks/>
          </p:cNvGrpSpPr>
          <p:nvPr/>
        </p:nvGrpSpPr>
        <p:grpSpPr bwMode="auto">
          <a:xfrm>
            <a:off x="7315200" y="2940050"/>
            <a:ext cx="527050" cy="971550"/>
            <a:chOff x="4812" y="660"/>
            <a:chExt cx="332" cy="612"/>
          </a:xfrm>
        </p:grpSpPr>
        <p:sp>
          <p:nvSpPr>
            <p:cNvPr id="33821" name="Oval 106"/>
            <p:cNvSpPr>
              <a:spLocks noChangeArrowheads="1"/>
            </p:cNvSpPr>
            <p:nvPr/>
          </p:nvSpPr>
          <p:spPr bwMode="auto">
            <a:xfrm>
              <a:off x="4812" y="660"/>
              <a:ext cx="322" cy="6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33822" name="Text Box 107"/>
            <p:cNvSpPr txBox="1">
              <a:spLocks noChangeArrowheads="1"/>
            </p:cNvSpPr>
            <p:nvPr/>
          </p:nvSpPr>
          <p:spPr bwMode="auto">
            <a:xfrm>
              <a:off x="4861" y="795"/>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4</a:t>
              </a:r>
              <a:endParaRPr lang="en-US" altLang="zh-CN" b="1">
                <a:solidFill>
                  <a:srgbClr val="FF0000"/>
                </a:solidFill>
                <a:ea typeface="楷体_GB2312" pitchFamily="49" charset="-122"/>
              </a:endParaRPr>
            </a:p>
          </p:txBody>
        </p:sp>
        <p:sp>
          <p:nvSpPr>
            <p:cNvPr id="33823" name="Line 108"/>
            <p:cNvSpPr>
              <a:spLocks noChangeShapeType="1"/>
            </p:cNvSpPr>
            <p:nvPr/>
          </p:nvSpPr>
          <p:spPr bwMode="auto">
            <a:xfrm flipH="1" flipV="1">
              <a:off x="5124" y="936"/>
              <a:ext cx="2" cy="33"/>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64"/>
                                        </p:tgtEl>
                                        <p:attrNameLst>
                                          <p:attrName>style.visibility</p:attrName>
                                        </p:attrNameLst>
                                      </p:cBhvr>
                                      <p:to>
                                        <p:strVal val="visible"/>
                                      </p:to>
                                    </p:set>
                                    <p:anim calcmode="lin" valueType="num">
                                      <p:cBhvr additive="base">
                                        <p:cTn id="7" dur="500" fill="hold"/>
                                        <p:tgtEl>
                                          <p:spTgt spid="99364"/>
                                        </p:tgtEl>
                                        <p:attrNameLst>
                                          <p:attrName>ppt_x</p:attrName>
                                        </p:attrNameLst>
                                      </p:cBhvr>
                                      <p:tavLst>
                                        <p:tav tm="0">
                                          <p:val>
                                            <p:strVal val="1+#ppt_w/2"/>
                                          </p:val>
                                        </p:tav>
                                        <p:tav tm="100000">
                                          <p:val>
                                            <p:strVal val="#ppt_x"/>
                                          </p:val>
                                        </p:tav>
                                      </p:tavLst>
                                    </p:anim>
                                    <p:anim calcmode="lin" valueType="num">
                                      <p:cBhvr additive="base">
                                        <p:cTn id="8" dur="500" fill="hold"/>
                                        <p:tgtEl>
                                          <p:spTgt spid="993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9377"/>
                                        </p:tgtEl>
                                        <p:attrNameLst>
                                          <p:attrName>style.visibility</p:attrName>
                                        </p:attrNameLst>
                                      </p:cBhvr>
                                      <p:to>
                                        <p:strVal val="visible"/>
                                      </p:to>
                                    </p:set>
                                    <p:anim calcmode="lin" valueType="num">
                                      <p:cBhvr additive="base">
                                        <p:cTn id="13" dur="500" fill="hold"/>
                                        <p:tgtEl>
                                          <p:spTgt spid="99377"/>
                                        </p:tgtEl>
                                        <p:attrNameLst>
                                          <p:attrName>ppt_x</p:attrName>
                                        </p:attrNameLst>
                                      </p:cBhvr>
                                      <p:tavLst>
                                        <p:tav tm="0">
                                          <p:val>
                                            <p:strVal val="1+#ppt_w/2"/>
                                          </p:val>
                                        </p:tav>
                                        <p:tav tm="100000">
                                          <p:val>
                                            <p:strVal val="#ppt_x"/>
                                          </p:val>
                                        </p:tav>
                                      </p:tavLst>
                                    </p:anim>
                                    <p:anim calcmode="lin" valueType="num">
                                      <p:cBhvr additive="base">
                                        <p:cTn id="14" dur="500" fill="hold"/>
                                        <p:tgtEl>
                                          <p:spTgt spid="993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9378"/>
                                        </p:tgtEl>
                                        <p:attrNameLst>
                                          <p:attrName>style.visibility</p:attrName>
                                        </p:attrNameLst>
                                      </p:cBhvr>
                                      <p:to>
                                        <p:strVal val="visible"/>
                                      </p:to>
                                    </p:set>
                                    <p:anim calcmode="lin" valueType="num">
                                      <p:cBhvr additive="base">
                                        <p:cTn id="35" dur="500" fill="hold"/>
                                        <p:tgtEl>
                                          <p:spTgt spid="99378"/>
                                        </p:tgtEl>
                                        <p:attrNameLst>
                                          <p:attrName>ppt_x</p:attrName>
                                        </p:attrNameLst>
                                      </p:cBhvr>
                                      <p:tavLst>
                                        <p:tav tm="0">
                                          <p:val>
                                            <p:strVal val="1+#ppt_w/2"/>
                                          </p:val>
                                        </p:tav>
                                        <p:tav tm="100000">
                                          <p:val>
                                            <p:strVal val="#ppt_x"/>
                                          </p:val>
                                        </p:tav>
                                      </p:tavLst>
                                    </p:anim>
                                    <p:anim calcmode="lin" valueType="num">
                                      <p:cBhvr additive="base">
                                        <p:cTn id="36" dur="500" fill="hold"/>
                                        <p:tgtEl>
                                          <p:spTgt spid="99378"/>
                                        </p:tgtEl>
                                        <p:attrNameLst>
                                          <p:attrName>ppt_y</p:attrName>
                                        </p:attrNameLst>
                                      </p:cBhvr>
                                      <p:tavLst>
                                        <p:tav tm="0">
                                          <p:val>
                                            <p:strVal val="#ppt_y"/>
                                          </p:val>
                                        </p:tav>
                                        <p:tav tm="100000">
                                          <p:val>
                                            <p:strVal val="#ppt_y"/>
                                          </p:val>
                                        </p:tav>
                                      </p:tavLst>
                                    </p:anim>
                                  </p:childTnLst>
                                </p:cTn>
                              </p:par>
                              <p:par>
                                <p:cTn id="37" presetID="1" presetClass="entr" presetSubtype="0" fill="hold" grpId="0" nodeType="withEffect">
                                  <p:stCondLst>
                                    <p:cond delay="0"/>
                                  </p:stCondLst>
                                  <p:childTnLst>
                                    <p:set>
                                      <p:cBhvr>
                                        <p:cTn id="38" dur="1" fill="hold">
                                          <p:stCondLst>
                                            <p:cond delay="499"/>
                                          </p:stCondLst>
                                        </p:cTn>
                                        <p:tgtEl>
                                          <p:spTgt spid="9936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9365"/>
                                        </p:tgtEl>
                                        <p:attrNameLst>
                                          <p:attrName>style.visibility</p:attrName>
                                        </p:attrNameLst>
                                      </p:cBhvr>
                                      <p:to>
                                        <p:strVal val="visible"/>
                                      </p:to>
                                    </p:set>
                                    <p:animEffect transition="in" filter="slide(fromBottom)">
                                      <p:cBhvr>
                                        <p:cTn id="43" dur="500"/>
                                        <p:tgtEl>
                                          <p:spTgt spid="993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2" fill="hold" grpId="0" nodeType="clickEffect">
                                  <p:stCondLst>
                                    <p:cond delay="0"/>
                                  </p:stCondLst>
                                  <p:childTnLst>
                                    <p:set>
                                      <p:cBhvr>
                                        <p:cTn id="47" dur="1" fill="hold">
                                          <p:stCondLst>
                                            <p:cond delay="0"/>
                                          </p:stCondLst>
                                        </p:cTn>
                                        <p:tgtEl>
                                          <p:spTgt spid="99366"/>
                                        </p:tgtEl>
                                        <p:attrNameLst>
                                          <p:attrName>style.visibility</p:attrName>
                                        </p:attrNameLst>
                                      </p:cBhvr>
                                      <p:to>
                                        <p:strVal val="visible"/>
                                      </p:to>
                                    </p:set>
                                    <p:animEffect transition="in" filter="slide(fromRight)">
                                      <p:cBhvr>
                                        <p:cTn id="48" dur="500"/>
                                        <p:tgtEl>
                                          <p:spTgt spid="9936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99417"/>
                                        </p:tgtEl>
                                        <p:attrNameLst>
                                          <p:attrName>style.visibility</p:attrName>
                                        </p:attrNameLst>
                                      </p:cBhvr>
                                      <p:to>
                                        <p:strVal val="visible"/>
                                      </p:to>
                                    </p:set>
                                    <p:animEffect transition="in" filter="slide(fromBottom)">
                                      <p:cBhvr>
                                        <p:cTn id="53" dur="500"/>
                                        <p:tgtEl>
                                          <p:spTgt spid="99417"/>
                                        </p:tgtEl>
                                      </p:cBhvr>
                                    </p:animEffect>
                                  </p:childTnLst>
                                </p:cTn>
                              </p:par>
                              <p:par>
                                <p:cTn id="54" presetID="1" presetClass="entr" presetSubtype="0" fill="hold" grpId="0" nodeType="withEffect">
                                  <p:stCondLst>
                                    <p:cond delay="0"/>
                                  </p:stCondLst>
                                  <p:childTnLst>
                                    <p:set>
                                      <p:cBhvr>
                                        <p:cTn id="55" dur="1" fill="hold">
                                          <p:stCondLst>
                                            <p:cond delay="499"/>
                                          </p:stCondLst>
                                        </p:cTn>
                                        <p:tgtEl>
                                          <p:spTgt spid="9941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99414"/>
                                        </p:tgtEl>
                                        <p:attrNameLst>
                                          <p:attrName>style.visibility</p:attrName>
                                        </p:attrNameLst>
                                      </p:cBhvr>
                                      <p:to>
                                        <p:strVal val="visible"/>
                                      </p:to>
                                    </p:set>
                                    <p:animEffect transition="in" filter="slide(fromBottom)">
                                      <p:cBhvr>
                                        <p:cTn id="60" dur="500"/>
                                        <p:tgtEl>
                                          <p:spTgt spid="9941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2" fill="hold" grpId="0" nodeType="clickEffect">
                                  <p:stCondLst>
                                    <p:cond delay="0"/>
                                  </p:stCondLst>
                                  <p:childTnLst>
                                    <p:set>
                                      <p:cBhvr>
                                        <p:cTn id="64" dur="1" fill="hold">
                                          <p:stCondLst>
                                            <p:cond delay="0"/>
                                          </p:stCondLst>
                                        </p:cTn>
                                        <p:tgtEl>
                                          <p:spTgt spid="99415"/>
                                        </p:tgtEl>
                                        <p:attrNameLst>
                                          <p:attrName>style.visibility</p:attrName>
                                        </p:attrNameLst>
                                      </p:cBhvr>
                                      <p:to>
                                        <p:strVal val="visible"/>
                                      </p:to>
                                    </p:set>
                                    <p:animEffect transition="in" filter="slide(fromRight)">
                                      <p:cBhvr>
                                        <p:cTn id="65" dur="500"/>
                                        <p:tgtEl>
                                          <p:spTgt spid="9941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99421"/>
                                        </p:tgtEl>
                                        <p:attrNameLst>
                                          <p:attrName>style.visibility</p:attrName>
                                        </p:attrNameLst>
                                      </p:cBhvr>
                                      <p:to>
                                        <p:strVal val="visible"/>
                                      </p:to>
                                    </p:set>
                                    <p:animEffect transition="in" filter="slide(fromBottom)">
                                      <p:cBhvr>
                                        <p:cTn id="70" dur="500"/>
                                        <p:tgtEl>
                                          <p:spTgt spid="99421"/>
                                        </p:tgtEl>
                                      </p:cBhvr>
                                    </p:animEffect>
                                  </p:childTnLst>
                                </p:cTn>
                              </p:par>
                            </p:childTnLst>
                          </p:cTn>
                        </p:par>
                        <p:par>
                          <p:cTn id="71" fill="hold" nodeType="afterGroup">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99420"/>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99418"/>
                                        </p:tgtEl>
                                        <p:attrNameLst>
                                          <p:attrName>style.visibility</p:attrName>
                                        </p:attrNameLst>
                                      </p:cBhvr>
                                      <p:to>
                                        <p:strVal val="visible"/>
                                      </p:to>
                                    </p:set>
                                    <p:animEffect transition="in" filter="slide(fromBottom)">
                                      <p:cBhvr>
                                        <p:cTn id="78" dur="500"/>
                                        <p:tgtEl>
                                          <p:spTgt spid="9941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2" fill="hold" grpId="0" nodeType="clickEffect">
                                  <p:stCondLst>
                                    <p:cond delay="0"/>
                                  </p:stCondLst>
                                  <p:childTnLst>
                                    <p:set>
                                      <p:cBhvr>
                                        <p:cTn id="82" dur="1" fill="hold">
                                          <p:stCondLst>
                                            <p:cond delay="0"/>
                                          </p:stCondLst>
                                        </p:cTn>
                                        <p:tgtEl>
                                          <p:spTgt spid="99419"/>
                                        </p:tgtEl>
                                        <p:attrNameLst>
                                          <p:attrName>style.visibility</p:attrName>
                                        </p:attrNameLst>
                                      </p:cBhvr>
                                      <p:to>
                                        <p:strVal val="visible"/>
                                      </p:to>
                                    </p:set>
                                    <p:animEffect transition="in" filter="slide(fromRight)">
                                      <p:cBhvr>
                                        <p:cTn id="83" dur="500"/>
                                        <p:tgtEl>
                                          <p:spTgt spid="9941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99369"/>
                                        </p:tgtEl>
                                        <p:attrNameLst>
                                          <p:attrName>style.visibility</p:attrName>
                                        </p:attrNameLst>
                                      </p:cBhvr>
                                      <p:to>
                                        <p:strVal val="visible"/>
                                      </p:to>
                                    </p:set>
                                    <p:anim calcmode="lin" valueType="num">
                                      <p:cBhvr additive="base">
                                        <p:cTn id="88" dur="500" fill="hold"/>
                                        <p:tgtEl>
                                          <p:spTgt spid="99369"/>
                                        </p:tgtEl>
                                        <p:attrNameLst>
                                          <p:attrName>ppt_x</p:attrName>
                                        </p:attrNameLst>
                                      </p:cBhvr>
                                      <p:tavLst>
                                        <p:tav tm="0">
                                          <p:val>
                                            <p:strVal val="0-#ppt_w/2"/>
                                          </p:val>
                                        </p:tav>
                                        <p:tav tm="100000">
                                          <p:val>
                                            <p:strVal val="#ppt_x"/>
                                          </p:val>
                                        </p:tav>
                                      </p:tavLst>
                                    </p:anim>
                                    <p:anim calcmode="lin" valueType="num">
                                      <p:cBhvr additive="base">
                                        <p:cTn id="89" dur="500" fill="hold"/>
                                        <p:tgtEl>
                                          <p:spTgt spid="99369"/>
                                        </p:tgtEl>
                                        <p:attrNameLst>
                                          <p:attrName>ppt_y</p:attrName>
                                        </p:attrNameLst>
                                      </p:cBhvr>
                                      <p:tavLst>
                                        <p:tav tm="0">
                                          <p:val>
                                            <p:strVal val="#ppt_y"/>
                                          </p:val>
                                        </p:tav>
                                        <p:tav tm="100000">
                                          <p:val>
                                            <p:strVal val="#ppt_y"/>
                                          </p:val>
                                        </p:tav>
                                      </p:tavLst>
                                    </p:anim>
                                  </p:childTnLst>
                                </p:cTn>
                              </p:par>
                            </p:childTnLst>
                          </p:cTn>
                        </p:par>
                        <p:par>
                          <p:cTn id="90" fill="hold" nodeType="afterGroup">
                            <p:stCondLst>
                              <p:cond delay="500"/>
                            </p:stCondLst>
                            <p:childTnLst>
                              <p:par>
                                <p:cTn id="91" presetID="1" presetClass="entr" presetSubtype="0" fill="hold" grpId="0" nodeType="afterEffect">
                                  <p:stCondLst>
                                    <p:cond delay="0"/>
                                  </p:stCondLst>
                                  <p:childTnLst>
                                    <p:set>
                                      <p:cBhvr>
                                        <p:cTn id="92" dur="1" fill="hold">
                                          <p:stCondLst>
                                            <p:cond delay="499"/>
                                          </p:stCondLst>
                                        </p:cTn>
                                        <p:tgtEl>
                                          <p:spTgt spid="9937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99370"/>
                                        </p:tgtEl>
                                        <p:attrNameLst>
                                          <p:attrName>style.visibility</p:attrName>
                                        </p:attrNameLst>
                                      </p:cBhvr>
                                      <p:to>
                                        <p:strVal val="visible"/>
                                      </p:to>
                                    </p:set>
                                    <p:animEffect transition="in" filter="slide(fromBottom)">
                                      <p:cBhvr>
                                        <p:cTn id="97" dur="500"/>
                                        <p:tgtEl>
                                          <p:spTgt spid="9937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99371"/>
                                        </p:tgtEl>
                                        <p:attrNameLst>
                                          <p:attrName>style.visibility</p:attrName>
                                        </p:attrNameLst>
                                      </p:cBhvr>
                                      <p:to>
                                        <p:strVal val="visible"/>
                                      </p:to>
                                    </p:set>
                                    <p:animEffect transition="in" filter="slide(fromRight)">
                                      <p:cBhvr>
                                        <p:cTn id="102" dur="500"/>
                                        <p:tgtEl>
                                          <p:spTgt spid="9937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99422"/>
                                        </p:tgtEl>
                                        <p:attrNameLst>
                                          <p:attrName>style.visibility</p:attrName>
                                        </p:attrNameLst>
                                      </p:cBhvr>
                                      <p:to>
                                        <p:strVal val="visible"/>
                                      </p:to>
                                    </p:set>
                                    <p:anim calcmode="lin" valueType="num">
                                      <p:cBhvr additive="base">
                                        <p:cTn id="107" dur="500" fill="hold"/>
                                        <p:tgtEl>
                                          <p:spTgt spid="99422"/>
                                        </p:tgtEl>
                                        <p:attrNameLst>
                                          <p:attrName>ppt_x</p:attrName>
                                        </p:attrNameLst>
                                      </p:cBhvr>
                                      <p:tavLst>
                                        <p:tav tm="0">
                                          <p:val>
                                            <p:strVal val="0-#ppt_w/2"/>
                                          </p:val>
                                        </p:tav>
                                        <p:tav tm="100000">
                                          <p:val>
                                            <p:strVal val="#ppt_x"/>
                                          </p:val>
                                        </p:tav>
                                      </p:tavLst>
                                    </p:anim>
                                    <p:anim calcmode="lin" valueType="num">
                                      <p:cBhvr additive="base">
                                        <p:cTn id="108" dur="500" fill="hold"/>
                                        <p:tgtEl>
                                          <p:spTgt spid="99422"/>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99374"/>
                                        </p:tgtEl>
                                        <p:attrNameLst>
                                          <p:attrName>style.visibility</p:attrName>
                                        </p:attrNameLst>
                                      </p:cBhvr>
                                      <p:to>
                                        <p:strVal val="visible"/>
                                      </p:to>
                                    </p:set>
                                    <p:animEffect transition="in" filter="slide(fromBottom)">
                                      <p:cBhvr>
                                        <p:cTn id="113" dur="500"/>
                                        <p:tgtEl>
                                          <p:spTgt spid="9937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4" fill="hold" grpId="0" nodeType="clickEffect">
                                  <p:stCondLst>
                                    <p:cond delay="0"/>
                                  </p:stCondLst>
                                  <p:childTnLst>
                                    <p:set>
                                      <p:cBhvr>
                                        <p:cTn id="117" dur="1" fill="hold">
                                          <p:stCondLst>
                                            <p:cond delay="0"/>
                                          </p:stCondLst>
                                        </p:cTn>
                                        <p:tgtEl>
                                          <p:spTgt spid="99423"/>
                                        </p:tgtEl>
                                        <p:attrNameLst>
                                          <p:attrName>style.visibility</p:attrName>
                                        </p:attrNameLst>
                                      </p:cBhvr>
                                      <p:to>
                                        <p:strVal val="visible"/>
                                      </p:to>
                                    </p:set>
                                    <p:animEffect transition="in" filter="slide(fromBottom)">
                                      <p:cBhvr>
                                        <p:cTn id="118" dur="500"/>
                                        <p:tgtEl>
                                          <p:spTgt spid="99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64" grpId="0" autoUpdateAnimBg="0"/>
      <p:bldP spid="99365" grpId="0" autoUpdateAnimBg="0"/>
      <p:bldP spid="99366" grpId="0" autoUpdateAnimBg="0"/>
      <p:bldP spid="99367" grpId="0" animBg="1"/>
      <p:bldP spid="99369" grpId="0" animBg="1"/>
      <p:bldP spid="99370" grpId="0" autoUpdateAnimBg="0"/>
      <p:bldP spid="99371" grpId="0" autoUpdateAnimBg="0"/>
      <p:bldP spid="99372" grpId="0" animBg="1"/>
      <p:bldP spid="99374" grpId="0" autoUpdateAnimBg="0"/>
      <p:bldP spid="99377" grpId="0" autoUpdateAnimBg="0"/>
      <p:bldP spid="99378" grpId="0" autoUpdateAnimBg="0"/>
      <p:bldP spid="99414" grpId="0" autoUpdateAnimBg="0"/>
      <p:bldP spid="99415" grpId="0" autoUpdateAnimBg="0"/>
      <p:bldP spid="99416" grpId="0" animBg="1"/>
      <p:bldP spid="99417" grpId="0" autoUpdateAnimBg="0"/>
      <p:bldP spid="99418" grpId="0" autoUpdateAnimBg="0"/>
      <p:bldP spid="99419" grpId="0" autoUpdateAnimBg="0"/>
      <p:bldP spid="99420" grpId="0" animBg="1"/>
      <p:bldP spid="99421" grpId="0" autoUpdateAnimBg="0"/>
      <p:bldP spid="99422" grpId="0" animBg="1"/>
      <p:bldP spid="9942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9"/>
          <p:cNvGrpSpPr>
            <a:grpSpLocks/>
          </p:cNvGrpSpPr>
          <p:nvPr/>
        </p:nvGrpSpPr>
        <p:grpSpPr bwMode="auto">
          <a:xfrm>
            <a:off x="4191000" y="2100263"/>
            <a:ext cx="1362075" cy="1122362"/>
            <a:chOff x="2640" y="2112"/>
            <a:chExt cx="858" cy="707"/>
          </a:xfrm>
        </p:grpSpPr>
        <p:sp>
          <p:nvSpPr>
            <p:cNvPr id="40003" name="Line 116"/>
            <p:cNvSpPr>
              <a:spLocks noChangeShapeType="1"/>
            </p:cNvSpPr>
            <p:nvPr/>
          </p:nvSpPr>
          <p:spPr bwMode="auto">
            <a:xfrm>
              <a:off x="2814" y="2469"/>
              <a:ext cx="44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4" name="Text Box 117"/>
            <p:cNvSpPr txBox="1">
              <a:spLocks noChangeArrowheads="1"/>
            </p:cNvSpPr>
            <p:nvPr/>
          </p:nvSpPr>
          <p:spPr bwMode="auto">
            <a:xfrm>
              <a:off x="2696" y="2112"/>
              <a:ext cx="8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抽象</a:t>
              </a:r>
              <a:endParaRPr lang="zh-CN" altLang="en-US">
                <a:ea typeface="楷体_GB2312" pitchFamily="49" charset="-122"/>
              </a:endParaRPr>
            </a:p>
          </p:txBody>
        </p:sp>
        <p:sp>
          <p:nvSpPr>
            <p:cNvPr id="40005" name="Text Box 118"/>
            <p:cNvSpPr txBox="1">
              <a:spLocks noChangeArrowheads="1"/>
            </p:cNvSpPr>
            <p:nvPr/>
          </p:nvSpPr>
          <p:spPr bwMode="auto">
            <a:xfrm>
              <a:off x="2640" y="253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连通图</a:t>
              </a:r>
              <a:endParaRPr lang="zh-CN" altLang="en-US">
                <a:solidFill>
                  <a:srgbClr val="0000FF"/>
                </a:solidFill>
                <a:ea typeface="楷体_GB2312" pitchFamily="49" charset="-122"/>
              </a:endParaRPr>
            </a:p>
          </p:txBody>
        </p:sp>
      </p:grpSp>
      <p:grpSp>
        <p:nvGrpSpPr>
          <p:cNvPr id="3" name="Group 138"/>
          <p:cNvGrpSpPr>
            <a:grpSpLocks/>
          </p:cNvGrpSpPr>
          <p:nvPr/>
        </p:nvGrpSpPr>
        <p:grpSpPr bwMode="auto">
          <a:xfrm>
            <a:off x="4168775" y="3835400"/>
            <a:ext cx="1409700" cy="1098550"/>
            <a:chOff x="2724" y="960"/>
            <a:chExt cx="888" cy="692"/>
          </a:xfrm>
        </p:grpSpPr>
        <p:sp>
          <p:nvSpPr>
            <p:cNvPr id="40000" name="Line 121"/>
            <p:cNvSpPr>
              <a:spLocks noChangeShapeType="1"/>
            </p:cNvSpPr>
            <p:nvPr/>
          </p:nvSpPr>
          <p:spPr bwMode="auto">
            <a:xfrm>
              <a:off x="2910" y="1317"/>
              <a:ext cx="44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1" name="Text Box 122"/>
            <p:cNvSpPr txBox="1">
              <a:spLocks noChangeArrowheads="1"/>
            </p:cNvSpPr>
            <p:nvPr/>
          </p:nvSpPr>
          <p:spPr bwMode="auto">
            <a:xfrm>
              <a:off x="2780" y="960"/>
              <a:ext cx="7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抽象</a:t>
              </a:r>
              <a:endParaRPr lang="zh-CN" altLang="en-US">
                <a:ea typeface="楷体_GB2312" pitchFamily="49" charset="-122"/>
              </a:endParaRPr>
            </a:p>
          </p:txBody>
        </p:sp>
        <p:sp>
          <p:nvSpPr>
            <p:cNvPr id="40002" name="Text Box 123"/>
            <p:cNvSpPr txBox="1">
              <a:spLocks noChangeArrowheads="1"/>
            </p:cNvSpPr>
            <p:nvPr/>
          </p:nvSpPr>
          <p:spPr bwMode="auto">
            <a:xfrm>
              <a:off x="2724" y="136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非连通图</a:t>
              </a:r>
              <a:endParaRPr lang="zh-CN" altLang="en-US">
                <a:solidFill>
                  <a:srgbClr val="0000FF"/>
                </a:solidFill>
                <a:ea typeface="楷体_GB2312" pitchFamily="49" charset="-122"/>
              </a:endParaRPr>
            </a:p>
          </p:txBody>
        </p:sp>
      </p:grpSp>
      <p:grpSp>
        <p:nvGrpSpPr>
          <p:cNvPr id="4" name="组合 269"/>
          <p:cNvGrpSpPr>
            <a:grpSpLocks/>
          </p:cNvGrpSpPr>
          <p:nvPr/>
        </p:nvGrpSpPr>
        <p:grpSpPr bwMode="auto">
          <a:xfrm>
            <a:off x="1016000" y="3841750"/>
            <a:ext cx="2452688" cy="1106488"/>
            <a:chOff x="-2384595" y="1466771"/>
            <a:chExt cx="2452062" cy="1106328"/>
          </a:xfrm>
        </p:grpSpPr>
        <p:sp>
          <p:nvSpPr>
            <p:cNvPr id="39983" name="Line 38"/>
            <p:cNvSpPr>
              <a:spLocks noChangeShapeType="1"/>
            </p:cNvSpPr>
            <p:nvPr/>
          </p:nvSpPr>
          <p:spPr bwMode="auto">
            <a:xfrm>
              <a:off x="-1155700" y="1534874"/>
              <a:ext cx="0" cy="1038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4" name="Line 39"/>
            <p:cNvSpPr>
              <a:spLocks noChangeShapeType="1"/>
            </p:cNvSpPr>
            <p:nvPr/>
          </p:nvSpPr>
          <p:spPr bwMode="auto">
            <a:xfrm>
              <a:off x="-711200" y="1522172"/>
              <a:ext cx="0" cy="1038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5" name="Freeform 40"/>
            <p:cNvSpPr>
              <a:spLocks/>
            </p:cNvSpPr>
            <p:nvPr/>
          </p:nvSpPr>
          <p:spPr bwMode="auto">
            <a:xfrm rot="10800000">
              <a:off x="-1166812" y="1807924"/>
              <a:ext cx="144462" cy="504825"/>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a:lstStyle/>
            <a:p>
              <a:endParaRPr lang="zh-CN" altLang="en-US">
                <a:ea typeface="楷体_GB2312" pitchFamily="49" charset="-122"/>
              </a:endParaRPr>
            </a:p>
          </p:txBody>
        </p:sp>
        <p:sp>
          <p:nvSpPr>
            <p:cNvPr id="39986" name="Line 43"/>
            <p:cNvSpPr>
              <a:spLocks noChangeShapeType="1"/>
            </p:cNvSpPr>
            <p:nvPr/>
          </p:nvSpPr>
          <p:spPr bwMode="auto">
            <a:xfrm>
              <a:off x="-715962" y="1530110"/>
              <a:ext cx="714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7" name="Line 44"/>
            <p:cNvSpPr>
              <a:spLocks noChangeShapeType="1"/>
            </p:cNvSpPr>
            <p:nvPr/>
          </p:nvSpPr>
          <p:spPr bwMode="auto">
            <a:xfrm>
              <a:off x="-715962" y="2563572"/>
              <a:ext cx="714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8" name="Freeform 45"/>
            <p:cNvSpPr>
              <a:spLocks/>
            </p:cNvSpPr>
            <p:nvPr/>
          </p:nvSpPr>
          <p:spPr bwMode="auto">
            <a:xfrm>
              <a:off x="-836612" y="1795222"/>
              <a:ext cx="144462" cy="504825"/>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a:lstStyle/>
            <a:p>
              <a:endParaRPr lang="zh-CN" altLang="en-US">
                <a:ea typeface="楷体_GB2312" pitchFamily="49" charset="-122"/>
              </a:endParaRPr>
            </a:p>
          </p:txBody>
        </p:sp>
        <p:sp>
          <p:nvSpPr>
            <p:cNvPr id="39989" name="Line 62"/>
            <p:cNvSpPr>
              <a:spLocks noChangeShapeType="1"/>
            </p:cNvSpPr>
            <p:nvPr/>
          </p:nvSpPr>
          <p:spPr bwMode="auto">
            <a:xfrm>
              <a:off x="-4763" y="1528522"/>
              <a:ext cx="0" cy="1038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0" name="Rectangle 10"/>
            <p:cNvSpPr>
              <a:spLocks noChangeArrowheads="1"/>
            </p:cNvSpPr>
            <p:nvPr/>
          </p:nvSpPr>
          <p:spPr bwMode="auto">
            <a:xfrm rot="5400000">
              <a:off x="-220664" y="1973868"/>
              <a:ext cx="431800" cy="144463"/>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39991" name="Oval 11"/>
            <p:cNvSpPr>
              <a:spLocks noChangeArrowheads="1"/>
            </p:cNvSpPr>
            <p:nvPr/>
          </p:nvSpPr>
          <p:spPr bwMode="auto">
            <a:xfrm>
              <a:off x="-2230446" y="1814516"/>
              <a:ext cx="431800" cy="431800"/>
            </a:xfrm>
            <a:prstGeom prst="ellipse">
              <a:avLst/>
            </a:prstGeom>
            <a:solidFill>
              <a:srgbClr val="00FFFF"/>
            </a:solidFill>
            <a:ln w="19050" algn="ctr">
              <a:solidFill>
                <a:schemeClr val="tx1"/>
              </a:solidFill>
              <a:round/>
              <a:headEnd/>
              <a:tailEnd/>
            </a:ln>
          </p:spPr>
          <p:txBody>
            <a:bodyPr wrap="none" anchor="ctr"/>
            <a:lstStyle/>
            <a:p>
              <a:endParaRPr lang="zh-CN" altLang="zh-CN">
                <a:ea typeface="楷体_GB2312" pitchFamily="49" charset="-122"/>
              </a:endParaRPr>
            </a:p>
          </p:txBody>
        </p:sp>
        <p:cxnSp>
          <p:nvCxnSpPr>
            <p:cNvPr id="210" name="直接连接符 209"/>
            <p:cNvCxnSpPr/>
            <p:nvPr/>
          </p:nvCxnSpPr>
          <p:spPr>
            <a:xfrm>
              <a:off x="-2025912" y="2560401"/>
              <a:ext cx="864967" cy="158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025912" y="1531850"/>
              <a:ext cx="864967" cy="158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9994" name="Rectangle 9"/>
            <p:cNvSpPr>
              <a:spLocks noChangeArrowheads="1"/>
            </p:cNvSpPr>
            <p:nvPr/>
          </p:nvSpPr>
          <p:spPr bwMode="auto">
            <a:xfrm>
              <a:off x="-1739561" y="1466771"/>
              <a:ext cx="431800" cy="144462"/>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9995" name="Line 38"/>
            <p:cNvSpPr>
              <a:spLocks noChangeShapeType="1"/>
            </p:cNvSpPr>
            <p:nvPr/>
          </p:nvSpPr>
          <p:spPr bwMode="auto">
            <a:xfrm>
              <a:off x="-2017712" y="1530111"/>
              <a:ext cx="0" cy="1038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6" name="Oval 36"/>
            <p:cNvSpPr>
              <a:spLocks noChangeArrowheads="1"/>
            </p:cNvSpPr>
            <p:nvPr/>
          </p:nvSpPr>
          <p:spPr bwMode="auto">
            <a:xfrm>
              <a:off x="-1349875" y="1734740"/>
              <a:ext cx="107950" cy="107950"/>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39997" name="Oval 37"/>
            <p:cNvSpPr>
              <a:spLocks noChangeArrowheads="1"/>
            </p:cNvSpPr>
            <p:nvPr/>
          </p:nvSpPr>
          <p:spPr bwMode="auto">
            <a:xfrm>
              <a:off x="-626060" y="1712679"/>
              <a:ext cx="107950" cy="107950"/>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39998" name="Text Box 2"/>
            <p:cNvSpPr txBox="1">
              <a:spLocks noChangeArrowheads="1"/>
            </p:cNvSpPr>
            <p:nvPr/>
          </p:nvSpPr>
          <p:spPr bwMode="auto">
            <a:xfrm>
              <a:off x="-2384595" y="1506453"/>
              <a:ext cx="355509" cy="45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a:solidFill>
                    <a:srgbClr val="000000"/>
                  </a:solidFill>
                  <a:ea typeface="楷体_GB2312" pitchFamily="49" charset="-122"/>
                  <a:sym typeface="Symbol" pitchFamily="18" charset="2"/>
                </a:rPr>
                <a:t>+</a:t>
              </a:r>
            </a:p>
          </p:txBody>
        </p:sp>
        <p:sp>
          <p:nvSpPr>
            <p:cNvPr id="39999" name="Text Box 3"/>
            <p:cNvSpPr txBox="1">
              <a:spLocks noChangeArrowheads="1"/>
            </p:cNvSpPr>
            <p:nvPr/>
          </p:nvSpPr>
          <p:spPr bwMode="auto">
            <a:xfrm>
              <a:off x="-2363957" y="190516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a:solidFill>
                    <a:srgbClr val="000000"/>
                  </a:solidFill>
                  <a:ea typeface="楷体_GB2312" pitchFamily="49" charset="-122"/>
                  <a:sym typeface="Symbol" pitchFamily="18" charset="2"/>
                </a:rPr>
                <a:t>_</a:t>
              </a:r>
            </a:p>
          </p:txBody>
        </p:sp>
      </p:grpSp>
      <p:grpSp>
        <p:nvGrpSpPr>
          <p:cNvPr id="5" name="组合 271"/>
          <p:cNvGrpSpPr>
            <a:grpSpLocks/>
          </p:cNvGrpSpPr>
          <p:nvPr/>
        </p:nvGrpSpPr>
        <p:grpSpPr bwMode="auto">
          <a:xfrm>
            <a:off x="1008063" y="2098675"/>
            <a:ext cx="2452687" cy="1106488"/>
            <a:chOff x="-2360531" y="3351707"/>
            <a:chExt cx="2452062" cy="1106328"/>
          </a:xfrm>
        </p:grpSpPr>
        <p:cxnSp>
          <p:nvCxnSpPr>
            <p:cNvPr id="267" name="直接连接符 266"/>
            <p:cNvCxnSpPr/>
            <p:nvPr/>
          </p:nvCxnSpPr>
          <p:spPr>
            <a:xfrm>
              <a:off x="-1206713" y="4445337"/>
              <a:ext cx="576116" cy="1587"/>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grpSp>
          <p:nvGrpSpPr>
            <p:cNvPr id="39965" name="组合 270"/>
            <p:cNvGrpSpPr>
              <a:grpSpLocks/>
            </p:cNvGrpSpPr>
            <p:nvPr/>
          </p:nvGrpSpPr>
          <p:grpSpPr bwMode="auto">
            <a:xfrm>
              <a:off x="-2360531" y="3351707"/>
              <a:ext cx="2452062" cy="1106328"/>
              <a:chOff x="-2360531" y="3351707"/>
              <a:chExt cx="2452062" cy="1106328"/>
            </a:xfrm>
          </p:grpSpPr>
          <p:sp>
            <p:nvSpPr>
              <p:cNvPr id="39966" name="Line 38"/>
              <p:cNvSpPr>
                <a:spLocks noChangeShapeType="1"/>
              </p:cNvSpPr>
              <p:nvPr/>
            </p:nvSpPr>
            <p:spPr bwMode="auto">
              <a:xfrm>
                <a:off x="-1131636" y="3419810"/>
                <a:ext cx="0" cy="1038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Line 39"/>
              <p:cNvSpPr>
                <a:spLocks noChangeShapeType="1"/>
              </p:cNvSpPr>
              <p:nvPr/>
            </p:nvSpPr>
            <p:spPr bwMode="auto">
              <a:xfrm>
                <a:off x="-687136" y="3407108"/>
                <a:ext cx="0" cy="1038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Freeform 40"/>
              <p:cNvSpPr>
                <a:spLocks/>
              </p:cNvSpPr>
              <p:nvPr/>
            </p:nvSpPr>
            <p:spPr bwMode="auto">
              <a:xfrm rot="10800000">
                <a:off x="-1142748" y="3692860"/>
                <a:ext cx="144462" cy="504825"/>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a:lstStyle/>
              <a:p>
                <a:endParaRPr lang="zh-CN" altLang="en-US">
                  <a:ea typeface="楷体_GB2312" pitchFamily="49" charset="-122"/>
                </a:endParaRPr>
              </a:p>
            </p:txBody>
          </p:sp>
          <p:sp>
            <p:nvSpPr>
              <p:cNvPr id="39969" name="Line 43"/>
              <p:cNvSpPr>
                <a:spLocks noChangeShapeType="1"/>
              </p:cNvSpPr>
              <p:nvPr/>
            </p:nvSpPr>
            <p:spPr bwMode="auto">
              <a:xfrm>
                <a:off x="-691898" y="3415046"/>
                <a:ext cx="714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44"/>
              <p:cNvSpPr>
                <a:spLocks noChangeShapeType="1"/>
              </p:cNvSpPr>
              <p:nvPr/>
            </p:nvSpPr>
            <p:spPr bwMode="auto">
              <a:xfrm>
                <a:off x="-691898" y="4448508"/>
                <a:ext cx="714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Freeform 45"/>
              <p:cNvSpPr>
                <a:spLocks/>
              </p:cNvSpPr>
              <p:nvPr/>
            </p:nvSpPr>
            <p:spPr bwMode="auto">
              <a:xfrm>
                <a:off x="-812548" y="3680158"/>
                <a:ext cx="144462" cy="504825"/>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a:lstStyle/>
              <a:p>
                <a:endParaRPr lang="zh-CN" altLang="en-US">
                  <a:ea typeface="楷体_GB2312" pitchFamily="49" charset="-122"/>
                </a:endParaRPr>
              </a:p>
            </p:txBody>
          </p:sp>
          <p:sp>
            <p:nvSpPr>
              <p:cNvPr id="39972" name="Line 62"/>
              <p:cNvSpPr>
                <a:spLocks noChangeShapeType="1"/>
              </p:cNvSpPr>
              <p:nvPr/>
            </p:nvSpPr>
            <p:spPr bwMode="auto">
              <a:xfrm>
                <a:off x="19301" y="3413458"/>
                <a:ext cx="0" cy="1038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3" name="Rectangle 10"/>
              <p:cNvSpPr>
                <a:spLocks noChangeArrowheads="1"/>
              </p:cNvSpPr>
              <p:nvPr/>
            </p:nvSpPr>
            <p:spPr bwMode="auto">
              <a:xfrm rot="5400000">
                <a:off x="-196600" y="3858804"/>
                <a:ext cx="431800" cy="144463"/>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39974" name="Oval 11"/>
              <p:cNvSpPr>
                <a:spLocks noChangeArrowheads="1"/>
              </p:cNvSpPr>
              <p:nvPr/>
            </p:nvSpPr>
            <p:spPr bwMode="auto">
              <a:xfrm>
                <a:off x="-2206382" y="3699452"/>
                <a:ext cx="431800" cy="431800"/>
              </a:xfrm>
              <a:prstGeom prst="ellipse">
                <a:avLst/>
              </a:prstGeom>
              <a:solidFill>
                <a:srgbClr val="00FFFF"/>
              </a:solidFill>
              <a:ln w="19050" algn="ctr">
                <a:solidFill>
                  <a:schemeClr val="tx1"/>
                </a:solidFill>
                <a:round/>
                <a:headEnd/>
                <a:tailEnd/>
              </a:ln>
            </p:spPr>
            <p:txBody>
              <a:bodyPr wrap="none" anchor="ctr"/>
              <a:lstStyle/>
              <a:p>
                <a:endParaRPr lang="zh-CN" altLang="zh-CN">
                  <a:ea typeface="楷体_GB2312" pitchFamily="49" charset="-122"/>
                </a:endParaRPr>
              </a:p>
            </p:txBody>
          </p:sp>
          <p:cxnSp>
            <p:nvCxnSpPr>
              <p:cNvPr id="261" name="直接连接符 260"/>
              <p:cNvCxnSpPr/>
              <p:nvPr/>
            </p:nvCxnSpPr>
            <p:spPr>
              <a:xfrm>
                <a:off x="-2001847" y="4445337"/>
                <a:ext cx="864967" cy="158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2001847" y="3416786"/>
                <a:ext cx="864967" cy="158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9977" name="Rectangle 9"/>
              <p:cNvSpPr>
                <a:spLocks noChangeArrowheads="1"/>
              </p:cNvSpPr>
              <p:nvPr/>
            </p:nvSpPr>
            <p:spPr bwMode="auto">
              <a:xfrm>
                <a:off x="-1715497" y="3351707"/>
                <a:ext cx="431800" cy="144462"/>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9978" name="Line 38"/>
              <p:cNvSpPr>
                <a:spLocks noChangeShapeType="1"/>
              </p:cNvSpPr>
              <p:nvPr/>
            </p:nvSpPr>
            <p:spPr bwMode="auto">
              <a:xfrm>
                <a:off x="-1993648" y="3415047"/>
                <a:ext cx="0" cy="1038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Oval 36"/>
              <p:cNvSpPr>
                <a:spLocks noChangeArrowheads="1"/>
              </p:cNvSpPr>
              <p:nvPr/>
            </p:nvSpPr>
            <p:spPr bwMode="auto">
              <a:xfrm>
                <a:off x="-1325811" y="3619676"/>
                <a:ext cx="107950" cy="107950"/>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39980" name="Oval 37"/>
              <p:cNvSpPr>
                <a:spLocks noChangeArrowheads="1"/>
              </p:cNvSpPr>
              <p:nvPr/>
            </p:nvSpPr>
            <p:spPr bwMode="auto">
              <a:xfrm>
                <a:off x="-601996" y="3597615"/>
                <a:ext cx="107950" cy="107950"/>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39981" name="Text Box 2"/>
              <p:cNvSpPr txBox="1">
                <a:spLocks noChangeArrowheads="1"/>
              </p:cNvSpPr>
              <p:nvPr/>
            </p:nvSpPr>
            <p:spPr bwMode="auto">
              <a:xfrm>
                <a:off x="-2360531" y="3391389"/>
                <a:ext cx="355509" cy="45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a:solidFill>
                      <a:srgbClr val="000000"/>
                    </a:solidFill>
                    <a:ea typeface="楷体_GB2312" pitchFamily="49" charset="-122"/>
                    <a:sym typeface="Symbol" pitchFamily="18" charset="2"/>
                  </a:rPr>
                  <a:t>+</a:t>
                </a:r>
              </a:p>
            </p:txBody>
          </p:sp>
          <p:sp>
            <p:nvSpPr>
              <p:cNvPr id="39982" name="Text Box 3"/>
              <p:cNvSpPr txBox="1">
                <a:spLocks noChangeArrowheads="1"/>
              </p:cNvSpPr>
              <p:nvPr/>
            </p:nvSpPr>
            <p:spPr bwMode="auto">
              <a:xfrm>
                <a:off x="-2339893" y="379010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a:solidFill>
                      <a:srgbClr val="000000"/>
                    </a:solidFill>
                    <a:ea typeface="楷体_GB2312" pitchFamily="49" charset="-122"/>
                    <a:sym typeface="Symbol" pitchFamily="18" charset="2"/>
                  </a:rPr>
                  <a:t>_</a:t>
                </a:r>
              </a:p>
            </p:txBody>
          </p:sp>
        </p:grpSp>
      </p:grpSp>
      <p:sp>
        <p:nvSpPr>
          <p:cNvPr id="273" name="Text Box 24"/>
          <p:cNvSpPr txBox="1">
            <a:spLocks noChangeArrowheads="1"/>
          </p:cNvSpPr>
          <p:nvPr/>
        </p:nvSpPr>
        <p:spPr bwMode="auto">
          <a:xfrm>
            <a:off x="433388" y="712788"/>
            <a:ext cx="8199437" cy="457200"/>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a:solidFill>
                  <a:srgbClr val="000000"/>
                </a:solidFill>
                <a:ea typeface="楷体_GB2312" pitchFamily="49" charset="-122"/>
              </a:rPr>
              <a:t>2.</a:t>
            </a:r>
            <a:r>
              <a:rPr lang="zh-CN" altLang="en-US" b="1">
                <a:solidFill>
                  <a:srgbClr val="000000"/>
                </a:solidFill>
                <a:ea typeface="楷体_GB2312" pitchFamily="49" charset="-122"/>
              </a:rPr>
              <a:t>连通图与非连通图</a:t>
            </a:r>
          </a:p>
        </p:txBody>
      </p:sp>
      <p:sp>
        <p:nvSpPr>
          <p:cNvPr id="274" name="Text Box 25"/>
          <p:cNvSpPr txBox="1">
            <a:spLocks noChangeArrowheads="1"/>
          </p:cNvSpPr>
          <p:nvPr/>
        </p:nvSpPr>
        <p:spPr bwMode="auto">
          <a:xfrm>
            <a:off x="527050" y="1266825"/>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b="1">
                <a:ea typeface="楷体_GB2312" pitchFamily="49" charset="-122"/>
              </a:rPr>
              <a:t>        图</a:t>
            </a:r>
            <a:r>
              <a:rPr lang="en-US" altLang="zh-CN" b="1">
                <a:ea typeface="楷体_GB2312" pitchFamily="49" charset="-122"/>
              </a:rPr>
              <a:t>G</a:t>
            </a:r>
            <a:r>
              <a:rPr lang="zh-CN" altLang="en-US" b="1">
                <a:ea typeface="楷体_GB2312" pitchFamily="49" charset="-122"/>
              </a:rPr>
              <a:t>的任意两节点间至少有一条路径，称</a:t>
            </a:r>
            <a:r>
              <a:rPr lang="en-US" altLang="zh-CN" b="1">
                <a:ea typeface="楷体_GB2312" pitchFamily="49" charset="-122"/>
              </a:rPr>
              <a:t>G</a:t>
            </a:r>
            <a:r>
              <a:rPr lang="zh-CN" altLang="en-US" b="1">
                <a:ea typeface="楷体_GB2312" pitchFamily="49" charset="-122"/>
              </a:rPr>
              <a:t>为连通图。</a:t>
            </a:r>
          </a:p>
        </p:txBody>
      </p:sp>
      <p:grpSp>
        <p:nvGrpSpPr>
          <p:cNvPr id="7" name="组合 292"/>
          <p:cNvGrpSpPr>
            <a:grpSpLocks/>
          </p:cNvGrpSpPr>
          <p:nvPr/>
        </p:nvGrpSpPr>
        <p:grpSpPr bwMode="auto">
          <a:xfrm>
            <a:off x="6064250" y="3776663"/>
            <a:ext cx="1912938" cy="1284287"/>
            <a:chOff x="6065004" y="1465279"/>
            <a:chExt cx="1911422" cy="1284290"/>
          </a:xfrm>
        </p:grpSpPr>
        <p:grpSp>
          <p:nvGrpSpPr>
            <p:cNvPr id="39956" name="Group 27"/>
            <p:cNvGrpSpPr>
              <a:grpSpLocks/>
            </p:cNvGrpSpPr>
            <p:nvPr/>
          </p:nvGrpSpPr>
          <p:grpSpPr bwMode="auto">
            <a:xfrm>
              <a:off x="6065004" y="1465281"/>
              <a:ext cx="609600" cy="1284288"/>
              <a:chOff x="3648" y="3242"/>
              <a:chExt cx="384" cy="809"/>
            </a:xfrm>
          </p:grpSpPr>
          <p:sp>
            <p:nvSpPr>
              <p:cNvPr id="39961" name="Line 28"/>
              <p:cNvSpPr>
                <a:spLocks noChangeShapeType="1"/>
              </p:cNvSpPr>
              <p:nvPr/>
            </p:nvSpPr>
            <p:spPr bwMode="auto">
              <a:xfrm flipH="1">
                <a:off x="3648" y="3242"/>
                <a:ext cx="384" cy="3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2" name="Line 29"/>
              <p:cNvSpPr>
                <a:spLocks noChangeShapeType="1"/>
              </p:cNvSpPr>
              <p:nvPr/>
            </p:nvSpPr>
            <p:spPr bwMode="auto">
              <a:xfrm>
                <a:off x="3648" y="3591"/>
                <a:ext cx="384" cy="46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3" name="Line 30"/>
              <p:cNvSpPr>
                <a:spLocks noChangeShapeType="1"/>
              </p:cNvSpPr>
              <p:nvPr/>
            </p:nvSpPr>
            <p:spPr bwMode="auto">
              <a:xfrm>
                <a:off x="4032" y="3242"/>
                <a:ext cx="0" cy="809"/>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9957" name="Group 31"/>
            <p:cNvGrpSpPr>
              <a:grpSpLocks/>
            </p:cNvGrpSpPr>
            <p:nvPr/>
          </p:nvGrpSpPr>
          <p:grpSpPr bwMode="auto">
            <a:xfrm>
              <a:off x="7443026" y="1465279"/>
              <a:ext cx="533400" cy="1284288"/>
              <a:chOff x="4608" y="3242"/>
              <a:chExt cx="336" cy="809"/>
            </a:xfrm>
          </p:grpSpPr>
          <p:sp>
            <p:nvSpPr>
              <p:cNvPr id="39958" name="Line 32"/>
              <p:cNvSpPr>
                <a:spLocks noChangeShapeType="1"/>
              </p:cNvSpPr>
              <p:nvPr/>
            </p:nvSpPr>
            <p:spPr bwMode="auto">
              <a:xfrm>
                <a:off x="4608" y="3242"/>
                <a:ext cx="0" cy="8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Line 33"/>
              <p:cNvSpPr>
                <a:spLocks noChangeShapeType="1"/>
              </p:cNvSpPr>
              <p:nvPr/>
            </p:nvSpPr>
            <p:spPr bwMode="auto">
              <a:xfrm>
                <a:off x="4608" y="3242"/>
                <a:ext cx="336" cy="349"/>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0" name="Line 34"/>
              <p:cNvSpPr>
                <a:spLocks noChangeShapeType="1"/>
              </p:cNvSpPr>
              <p:nvPr/>
            </p:nvSpPr>
            <p:spPr bwMode="auto">
              <a:xfrm flipH="1">
                <a:off x="4608" y="3591"/>
                <a:ext cx="336" cy="46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0" name="组合 293"/>
          <p:cNvGrpSpPr>
            <a:grpSpLocks/>
          </p:cNvGrpSpPr>
          <p:nvPr/>
        </p:nvGrpSpPr>
        <p:grpSpPr bwMode="auto">
          <a:xfrm>
            <a:off x="6092825" y="1960563"/>
            <a:ext cx="1911350" cy="1284287"/>
            <a:chOff x="6093420" y="3213973"/>
            <a:chExt cx="1911422" cy="1284290"/>
          </a:xfrm>
        </p:grpSpPr>
        <p:sp>
          <p:nvSpPr>
            <p:cNvPr id="39947" name="Line 113"/>
            <p:cNvSpPr>
              <a:spLocks noChangeShapeType="1"/>
            </p:cNvSpPr>
            <p:nvPr/>
          </p:nvSpPr>
          <p:spPr bwMode="auto">
            <a:xfrm>
              <a:off x="6720315" y="4488159"/>
              <a:ext cx="7920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9948" name="Group 27"/>
            <p:cNvGrpSpPr>
              <a:grpSpLocks/>
            </p:cNvGrpSpPr>
            <p:nvPr/>
          </p:nvGrpSpPr>
          <p:grpSpPr bwMode="auto">
            <a:xfrm>
              <a:off x="6093420" y="3213975"/>
              <a:ext cx="609600" cy="1284288"/>
              <a:chOff x="3648" y="3242"/>
              <a:chExt cx="384" cy="809"/>
            </a:xfrm>
          </p:grpSpPr>
          <p:sp>
            <p:nvSpPr>
              <p:cNvPr id="39953" name="Line 28"/>
              <p:cNvSpPr>
                <a:spLocks noChangeShapeType="1"/>
              </p:cNvSpPr>
              <p:nvPr/>
            </p:nvSpPr>
            <p:spPr bwMode="auto">
              <a:xfrm flipH="1">
                <a:off x="3648" y="3242"/>
                <a:ext cx="384" cy="3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4" name="Line 29"/>
              <p:cNvSpPr>
                <a:spLocks noChangeShapeType="1"/>
              </p:cNvSpPr>
              <p:nvPr/>
            </p:nvSpPr>
            <p:spPr bwMode="auto">
              <a:xfrm>
                <a:off x="3648" y="3591"/>
                <a:ext cx="384" cy="46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5" name="Line 30"/>
              <p:cNvSpPr>
                <a:spLocks noChangeShapeType="1"/>
              </p:cNvSpPr>
              <p:nvPr/>
            </p:nvSpPr>
            <p:spPr bwMode="auto">
              <a:xfrm>
                <a:off x="4032" y="3242"/>
                <a:ext cx="0" cy="809"/>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9949" name="Group 31"/>
            <p:cNvGrpSpPr>
              <a:grpSpLocks/>
            </p:cNvGrpSpPr>
            <p:nvPr/>
          </p:nvGrpSpPr>
          <p:grpSpPr bwMode="auto">
            <a:xfrm>
              <a:off x="7471442" y="3213973"/>
              <a:ext cx="533400" cy="1284288"/>
              <a:chOff x="4608" y="3242"/>
              <a:chExt cx="336" cy="809"/>
            </a:xfrm>
          </p:grpSpPr>
          <p:sp>
            <p:nvSpPr>
              <p:cNvPr id="39950" name="Line 32"/>
              <p:cNvSpPr>
                <a:spLocks noChangeShapeType="1"/>
              </p:cNvSpPr>
              <p:nvPr/>
            </p:nvSpPr>
            <p:spPr bwMode="auto">
              <a:xfrm>
                <a:off x="4608" y="3242"/>
                <a:ext cx="0" cy="8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Line 33"/>
              <p:cNvSpPr>
                <a:spLocks noChangeShapeType="1"/>
              </p:cNvSpPr>
              <p:nvPr/>
            </p:nvSpPr>
            <p:spPr bwMode="auto">
              <a:xfrm>
                <a:off x="4608" y="3242"/>
                <a:ext cx="336" cy="349"/>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2" name="Line 34"/>
              <p:cNvSpPr>
                <a:spLocks noChangeShapeType="1"/>
              </p:cNvSpPr>
              <p:nvPr/>
            </p:nvSpPr>
            <p:spPr bwMode="auto">
              <a:xfrm flipH="1">
                <a:off x="4608" y="3591"/>
                <a:ext cx="336" cy="46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95" name="Text Box 19"/>
          <p:cNvSpPr txBox="1">
            <a:spLocks noChangeArrowheads="1"/>
          </p:cNvSpPr>
          <p:nvPr/>
        </p:nvSpPr>
        <p:spPr bwMode="auto">
          <a:xfrm>
            <a:off x="415925" y="5381625"/>
            <a:ext cx="8308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        路径：从图</a:t>
            </a:r>
            <a:r>
              <a:rPr lang="en-US" altLang="zh-CN" b="1">
                <a:ea typeface="楷体_GB2312" pitchFamily="49" charset="-122"/>
              </a:rPr>
              <a:t>G</a:t>
            </a:r>
            <a:r>
              <a:rPr lang="zh-CN" altLang="en-US" b="1">
                <a:ea typeface="楷体_GB2312" pitchFamily="49" charset="-122"/>
              </a:rPr>
              <a:t>的一个节点出发沿着一些支路连续移动到达另一节点所经过的支路构成路经。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animEffect transition="in" filter="wipe(left)">
                                      <p:cBhvr>
                                        <p:cTn id="7" dur="500"/>
                                        <p:tgtEl>
                                          <p:spTgt spid="2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4"/>
                                        </p:tgtEl>
                                        <p:attrNameLst>
                                          <p:attrName>style.visibility</p:attrName>
                                        </p:attrNameLst>
                                      </p:cBhvr>
                                      <p:to>
                                        <p:strVal val="visible"/>
                                      </p:to>
                                    </p:set>
                                    <p:animEffect transition="in" filter="box(out)">
                                      <p:cBhvr>
                                        <p:cTn id="12" dur="500"/>
                                        <p:tgtEl>
                                          <p:spTgt spid="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0-#ppt_w/2"/>
                                          </p:val>
                                        </p:tav>
                                        <p:tav tm="100000">
                                          <p:val>
                                            <p:strVal val="#ppt_x"/>
                                          </p:val>
                                        </p:tav>
                                      </p:tavLst>
                                    </p:anim>
                                    <p:anim calcmode="lin" valueType="num">
                                      <p:cBhvr additive="base">
                                        <p:cTn id="3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95"/>
                                        </p:tgtEl>
                                        <p:attrNameLst>
                                          <p:attrName>style.visibility</p:attrName>
                                        </p:attrNameLst>
                                      </p:cBhvr>
                                      <p:to>
                                        <p:strVal val="visible"/>
                                      </p:to>
                                    </p:set>
                                    <p:animEffect transition="in" filter="box(out)">
                                      <p:cBhvr>
                                        <p:cTn id="49"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build="p" autoUpdateAnimBg="0"/>
      <p:bldP spid="274" grpId="0" autoUpdateAnimBg="0"/>
      <p:bldP spid="29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304800" y="1150938"/>
            <a:ext cx="8553450"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15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50000"/>
              </a:lnSpc>
            </a:pPr>
            <a:r>
              <a:rPr lang="zh-CN" altLang="en-US" b="1">
                <a:solidFill>
                  <a:srgbClr val="000000"/>
                </a:solidFill>
                <a:ea typeface="楷体_GB2312" pitchFamily="49" charset="-122"/>
              </a:rPr>
              <a:t>基本思想 </a:t>
            </a:r>
            <a:r>
              <a:rPr lang="en-US" altLang="zh-CN" b="1">
                <a:solidFill>
                  <a:srgbClr val="000000"/>
                </a:solidFill>
                <a:ea typeface="楷体_GB2312" pitchFamily="49" charset="-122"/>
              </a:rPr>
              <a:t>(</a:t>
            </a:r>
            <a:r>
              <a:rPr lang="zh-CN" altLang="en-US" b="1">
                <a:solidFill>
                  <a:srgbClr val="000000"/>
                </a:solidFill>
                <a:ea typeface="楷体_GB2312" pitchFamily="49" charset="-122"/>
              </a:rPr>
              <a:t>思考</a:t>
            </a:r>
            <a:r>
              <a:rPr lang="en-US" altLang="zh-CN" b="1">
                <a:solidFill>
                  <a:srgbClr val="000000"/>
                </a:solidFill>
                <a:ea typeface="楷体_GB2312" pitchFamily="49" charset="-122"/>
              </a:rPr>
              <a:t>)</a:t>
            </a:r>
            <a:r>
              <a:rPr lang="zh-CN" altLang="en-US" b="1">
                <a:solidFill>
                  <a:srgbClr val="000000"/>
                </a:solidFill>
                <a:ea typeface="楷体_GB2312" pitchFamily="49" charset="-122"/>
              </a:rPr>
              <a:t>：回路电流法自动满足 </a:t>
            </a:r>
            <a:r>
              <a:rPr lang="en-US" altLang="zh-CN" b="1">
                <a:solidFill>
                  <a:srgbClr val="000000"/>
                </a:solidFill>
                <a:ea typeface="楷体_GB2312" pitchFamily="49" charset="-122"/>
              </a:rPr>
              <a:t>KCL </a:t>
            </a:r>
            <a:r>
              <a:rPr lang="zh-CN" altLang="en-US" b="1">
                <a:solidFill>
                  <a:srgbClr val="000000"/>
                </a:solidFill>
                <a:ea typeface="楷体_GB2312" pitchFamily="49" charset="-122"/>
              </a:rPr>
              <a:t>。能否像回路电流法一样，假定一组变量，使之自动满足 </a:t>
            </a:r>
            <a:r>
              <a:rPr lang="en-US" altLang="zh-CN" b="1">
                <a:solidFill>
                  <a:srgbClr val="000000"/>
                </a:solidFill>
                <a:ea typeface="楷体_GB2312" pitchFamily="49" charset="-122"/>
              </a:rPr>
              <a:t>KVL</a:t>
            </a:r>
            <a:r>
              <a:rPr lang="zh-CN" altLang="en-US" b="1">
                <a:solidFill>
                  <a:srgbClr val="000000"/>
                </a:solidFill>
                <a:ea typeface="楷体_GB2312" pitchFamily="49" charset="-122"/>
              </a:rPr>
              <a:t>，从而就不必列写</a:t>
            </a:r>
            <a:r>
              <a:rPr lang="en-US" altLang="zh-CN" b="1">
                <a:solidFill>
                  <a:srgbClr val="000000"/>
                </a:solidFill>
                <a:ea typeface="楷体_GB2312" pitchFamily="49" charset="-122"/>
              </a:rPr>
              <a:t>KVL</a:t>
            </a:r>
            <a:r>
              <a:rPr lang="zh-CN" altLang="en-US" b="1">
                <a:solidFill>
                  <a:srgbClr val="000000"/>
                </a:solidFill>
                <a:ea typeface="楷体_GB2312" pitchFamily="49" charset="-122"/>
              </a:rPr>
              <a:t>方程，减少联立方程的个数？</a:t>
            </a:r>
          </a:p>
        </p:txBody>
      </p:sp>
      <p:sp>
        <p:nvSpPr>
          <p:cNvPr id="15391" name="Rectangle 31"/>
          <p:cNvSpPr>
            <a:spLocks noGrp="1" noChangeArrowheads="1"/>
          </p:cNvSpPr>
          <p:nvPr>
            <p:ph type="title" idx="4294967295"/>
          </p:nvPr>
        </p:nvSpPr>
        <p:spPr bwMode="auto">
          <a:xfrm>
            <a:off x="217488" y="615950"/>
            <a:ext cx="8632825" cy="666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600" dirty="0" smtClean="0">
                <a:latin typeface="Times New Roman" pitchFamily="18" charset="0"/>
                <a:ea typeface="楷体_GB2312" pitchFamily="49" charset="-122"/>
                <a:cs typeface="Times New Roman" pitchFamily="18" charset="0"/>
              </a:rPr>
              <a:t>§</a:t>
            </a:r>
            <a:r>
              <a:rPr lang="en-US" altLang="zh-CN" sz="3600" dirty="0" smtClean="0">
                <a:latin typeface="Times New Roman" pitchFamily="18" charset="0"/>
                <a:ea typeface="楷体_GB2312" pitchFamily="49" charset="-122"/>
                <a:cs typeface="Times New Roman" pitchFamily="18" charset="0"/>
              </a:rPr>
              <a:t>3-4  </a:t>
            </a:r>
            <a:r>
              <a:rPr lang="zh-CN" altLang="en-US" sz="3600" b="1" dirty="0" smtClean="0">
                <a:latin typeface="Times New Roman" pitchFamily="18" charset="0"/>
                <a:ea typeface="楷体_GB2312" pitchFamily="49" charset="-122"/>
                <a:cs typeface="Times New Roman" pitchFamily="18" charset="0"/>
              </a:rPr>
              <a:t>节点电压法 </a:t>
            </a:r>
            <a:r>
              <a:rPr lang="en-US" altLang="zh-CN" sz="3600" b="1" dirty="0" smtClean="0">
                <a:latin typeface="Times New Roman" pitchFamily="18" charset="0"/>
                <a:ea typeface="楷体_GB2312" pitchFamily="49" charset="-122"/>
                <a:cs typeface="Times New Roman" pitchFamily="18" charset="0"/>
              </a:rPr>
              <a:t>(node voltage method)</a:t>
            </a:r>
            <a:endParaRPr lang="en-US" altLang="zh-CN" dirty="0" smtClean="0">
              <a:latin typeface="Times New Roman" pitchFamily="18" charset="0"/>
              <a:ea typeface="楷体_GB2312" pitchFamily="49" charset="-122"/>
              <a:cs typeface="Times New Roman" pitchFamily="18" charset="0"/>
            </a:endParaRPr>
          </a:p>
        </p:txBody>
      </p:sp>
      <p:sp>
        <p:nvSpPr>
          <p:cNvPr id="15392" name="Text Box 32"/>
          <p:cNvSpPr txBox="1">
            <a:spLocks noChangeArrowheads="1"/>
          </p:cNvSpPr>
          <p:nvPr/>
        </p:nvSpPr>
        <p:spPr bwMode="auto">
          <a:xfrm>
            <a:off x="266700" y="5111750"/>
            <a:ext cx="8591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0" indent="-18097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b="1">
                <a:solidFill>
                  <a:srgbClr val="0000FF"/>
                </a:solidFill>
                <a:ea typeface="楷体_GB2312" pitchFamily="49" charset="-122"/>
              </a:rPr>
              <a:t>节点电压法：</a:t>
            </a:r>
            <a:r>
              <a:rPr lang="zh-CN" altLang="en-US" b="1">
                <a:ea typeface="楷体_GB2312" pitchFamily="49" charset="-122"/>
              </a:rPr>
              <a:t>以节点电压为未知量列写方程分析电路的方法。</a:t>
            </a:r>
          </a:p>
        </p:txBody>
      </p:sp>
      <p:sp>
        <p:nvSpPr>
          <p:cNvPr id="15393" name="Text Box 33"/>
          <p:cNvSpPr txBox="1">
            <a:spLocks noChangeArrowheads="1"/>
          </p:cNvSpPr>
          <p:nvPr/>
        </p:nvSpPr>
        <p:spPr bwMode="auto">
          <a:xfrm>
            <a:off x="347663" y="5711825"/>
            <a:ext cx="83470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15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b="1">
                <a:solidFill>
                  <a:srgbClr val="FF0000"/>
                </a:solidFill>
                <a:ea typeface="楷体_GB2312" pitchFamily="49" charset="-122"/>
              </a:rPr>
              <a:t>节点电压法的独立方程数为</a:t>
            </a:r>
            <a:r>
              <a:rPr lang="en-US" altLang="zh-CN" b="1">
                <a:solidFill>
                  <a:srgbClr val="FF0000"/>
                </a:solidFill>
                <a:ea typeface="楷体_GB2312" pitchFamily="49" charset="-122"/>
              </a:rPr>
              <a:t>(</a:t>
            </a:r>
            <a:r>
              <a:rPr lang="en-US" altLang="zh-CN" b="1" i="1">
                <a:solidFill>
                  <a:srgbClr val="FF0000"/>
                </a:solidFill>
                <a:ea typeface="楷体_GB2312" pitchFamily="49" charset="-122"/>
              </a:rPr>
              <a:t>n</a:t>
            </a:r>
            <a:r>
              <a:rPr lang="en-US" altLang="zh-CN" b="1">
                <a:solidFill>
                  <a:srgbClr val="FF0000"/>
                </a:solidFill>
                <a:ea typeface="楷体_GB2312" pitchFamily="49" charset="-122"/>
              </a:rPr>
              <a:t>-1)</a:t>
            </a:r>
            <a:r>
              <a:rPr lang="zh-CN" altLang="en-US" b="1">
                <a:solidFill>
                  <a:srgbClr val="FF0000"/>
                </a:solidFill>
                <a:ea typeface="楷体_GB2312" pitchFamily="49" charset="-122"/>
              </a:rPr>
              <a:t>个</a:t>
            </a:r>
            <a:r>
              <a:rPr lang="zh-CN" altLang="en-US" b="1">
                <a:ea typeface="楷体_GB2312" pitchFamily="49" charset="-122"/>
              </a:rPr>
              <a:t>。与支路电流法相比，</a:t>
            </a:r>
            <a:r>
              <a:rPr lang="zh-CN" altLang="en-US" b="1">
                <a:solidFill>
                  <a:srgbClr val="0000FF"/>
                </a:solidFill>
                <a:ea typeface="楷体_GB2312" pitchFamily="49" charset="-122"/>
              </a:rPr>
              <a:t>方程数可减少</a:t>
            </a:r>
            <a:r>
              <a:rPr lang="en-US" altLang="zh-CN" b="1" i="1">
                <a:solidFill>
                  <a:srgbClr val="0000FF"/>
                </a:solidFill>
                <a:ea typeface="楷体_GB2312" pitchFamily="49" charset="-122"/>
              </a:rPr>
              <a:t>b</a:t>
            </a:r>
            <a:r>
              <a:rPr lang="en-US" altLang="zh-CN" b="1">
                <a:solidFill>
                  <a:srgbClr val="0000FF"/>
                </a:solidFill>
                <a:ea typeface="楷体_GB2312" pitchFamily="49" charset="-122"/>
              </a:rPr>
              <a:t>-( </a:t>
            </a:r>
            <a:r>
              <a:rPr lang="en-US" altLang="zh-CN" b="1" i="1">
                <a:solidFill>
                  <a:srgbClr val="0000FF"/>
                </a:solidFill>
                <a:ea typeface="楷体_GB2312" pitchFamily="49" charset="-122"/>
              </a:rPr>
              <a:t>n</a:t>
            </a:r>
            <a:r>
              <a:rPr lang="en-US" altLang="zh-CN" b="1">
                <a:solidFill>
                  <a:srgbClr val="0000FF"/>
                </a:solidFill>
                <a:ea typeface="楷体_GB2312" pitchFamily="49" charset="-122"/>
              </a:rPr>
              <a:t>-1)</a:t>
            </a:r>
            <a:r>
              <a:rPr lang="zh-CN" altLang="en-US" b="1">
                <a:solidFill>
                  <a:srgbClr val="0000FF"/>
                </a:solidFill>
                <a:ea typeface="楷体_GB2312" pitchFamily="49" charset="-122"/>
              </a:rPr>
              <a:t>个</a:t>
            </a:r>
            <a:r>
              <a:rPr lang="zh-CN" altLang="en-US" b="1">
                <a:ea typeface="楷体_GB2312" pitchFamily="49" charset="-122"/>
              </a:rPr>
              <a:t>。</a:t>
            </a:r>
          </a:p>
        </p:txBody>
      </p:sp>
      <p:sp>
        <p:nvSpPr>
          <p:cNvPr id="15394" name="Text Box 34"/>
          <p:cNvSpPr txBox="1">
            <a:spLocks noChangeArrowheads="1"/>
          </p:cNvSpPr>
          <p:nvPr/>
        </p:nvSpPr>
        <p:spPr bwMode="auto">
          <a:xfrm>
            <a:off x="273050" y="2814638"/>
            <a:ext cx="85534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15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50000"/>
              </a:lnSpc>
            </a:pPr>
            <a:r>
              <a:rPr lang="en-US" altLang="zh-CN" b="1">
                <a:ea typeface="楷体_GB2312" pitchFamily="49" charset="-122"/>
              </a:rPr>
              <a:t>KVL</a:t>
            </a:r>
            <a:r>
              <a:rPr lang="zh-CN" altLang="en-US" b="1">
                <a:ea typeface="楷体_GB2312" pitchFamily="49" charset="-122"/>
              </a:rPr>
              <a:t>恰说明了电位的单值性。</a:t>
            </a:r>
            <a:r>
              <a:rPr lang="zh-CN" altLang="en-US" b="1">
                <a:solidFill>
                  <a:srgbClr val="FF0000"/>
                </a:solidFill>
                <a:ea typeface="楷体_GB2312" pitchFamily="49" charset="-122"/>
              </a:rPr>
              <a:t>如果选节点电压为未知量，则</a:t>
            </a:r>
            <a:r>
              <a:rPr lang="en-US" altLang="zh-CN" b="1">
                <a:solidFill>
                  <a:srgbClr val="FF0000"/>
                </a:solidFill>
                <a:ea typeface="楷体_GB2312" pitchFamily="49" charset="-122"/>
              </a:rPr>
              <a:t>KVL</a:t>
            </a:r>
            <a:r>
              <a:rPr lang="zh-CN" altLang="en-US" b="1">
                <a:solidFill>
                  <a:srgbClr val="FF0000"/>
                </a:solidFill>
                <a:ea typeface="楷体_GB2312" pitchFamily="49" charset="-122"/>
              </a:rPr>
              <a:t>自动满足，就无需列写</a:t>
            </a:r>
            <a:r>
              <a:rPr lang="en-US" altLang="zh-CN" b="1">
                <a:solidFill>
                  <a:srgbClr val="FF0000"/>
                </a:solidFill>
                <a:ea typeface="楷体_GB2312" pitchFamily="49" charset="-122"/>
              </a:rPr>
              <a:t>KVL</a:t>
            </a:r>
            <a:r>
              <a:rPr lang="zh-CN" altLang="en-US" b="1">
                <a:solidFill>
                  <a:srgbClr val="FF0000"/>
                </a:solidFill>
                <a:ea typeface="楷体_GB2312" pitchFamily="49" charset="-122"/>
              </a:rPr>
              <a:t>方程。</a:t>
            </a:r>
            <a:r>
              <a:rPr lang="zh-CN" altLang="en-US" b="1">
                <a:ea typeface="楷体_GB2312" pitchFamily="49" charset="-122"/>
              </a:rPr>
              <a:t>当以节点电压为未知量列电路方程、求出节点电压后，便可方便地得到各支路电压、电流。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91"/>
                                        </p:tgtEl>
                                        <p:attrNameLst>
                                          <p:attrName>style.visibility</p:attrName>
                                        </p:attrNameLst>
                                      </p:cBhvr>
                                      <p:to>
                                        <p:strVal val="visible"/>
                                      </p:to>
                                    </p:set>
                                    <p:anim calcmode="lin" valueType="num">
                                      <p:cBhvr additive="base">
                                        <p:cTn id="7" dur="500" fill="hold"/>
                                        <p:tgtEl>
                                          <p:spTgt spid="15391"/>
                                        </p:tgtEl>
                                        <p:attrNameLst>
                                          <p:attrName>ppt_x</p:attrName>
                                        </p:attrNameLst>
                                      </p:cBhvr>
                                      <p:tavLst>
                                        <p:tav tm="0">
                                          <p:val>
                                            <p:strVal val="0-#ppt_w/2"/>
                                          </p:val>
                                        </p:tav>
                                        <p:tav tm="100000">
                                          <p:val>
                                            <p:strVal val="#ppt_x"/>
                                          </p:val>
                                        </p:tav>
                                      </p:tavLst>
                                    </p:anim>
                                    <p:anim calcmode="lin" valueType="num">
                                      <p:cBhvr additive="base">
                                        <p:cTn id="8" dur="500" fill="hold"/>
                                        <p:tgtEl>
                                          <p:spTgt spid="153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15364"/>
                                        </p:tgtEl>
                                        <p:attrNameLst>
                                          <p:attrName>style.visibility</p:attrName>
                                        </p:attrNameLst>
                                      </p:cBhvr>
                                      <p:to>
                                        <p:strVal val="visible"/>
                                      </p:to>
                                    </p:set>
                                    <p:animEffect transition="in" filter="wipe(left)">
                                      <p:cBhvr>
                                        <p:cTn id="13" dur="300"/>
                                        <p:tgtEl>
                                          <p:spTgt spid="153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5394"/>
                                        </p:tgtEl>
                                        <p:attrNameLst>
                                          <p:attrName>style.visibility</p:attrName>
                                        </p:attrNameLst>
                                      </p:cBhvr>
                                      <p:to>
                                        <p:strVal val="visible"/>
                                      </p:to>
                                    </p:set>
                                    <p:animEffect transition="in" filter="wipe(left)">
                                      <p:cBhvr>
                                        <p:cTn id="18" dur="300"/>
                                        <p:tgtEl>
                                          <p:spTgt spid="1539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iterate type="wd">
                                    <p:tmPct val="100000"/>
                                  </p:iterate>
                                  <p:childTnLst>
                                    <p:set>
                                      <p:cBhvr>
                                        <p:cTn id="22" dur="1" fill="hold">
                                          <p:stCondLst>
                                            <p:cond delay="0"/>
                                          </p:stCondLst>
                                        </p:cTn>
                                        <p:tgtEl>
                                          <p:spTgt spid="15392"/>
                                        </p:tgtEl>
                                        <p:attrNameLst>
                                          <p:attrName>style.visibility</p:attrName>
                                        </p:attrNameLst>
                                      </p:cBhvr>
                                      <p:to>
                                        <p:strVal val="visible"/>
                                      </p:to>
                                    </p:set>
                                    <p:anim calcmode="lin" valueType="num">
                                      <p:cBhvr additive="base">
                                        <p:cTn id="23" dur="300" fill="hold"/>
                                        <p:tgtEl>
                                          <p:spTgt spid="15392"/>
                                        </p:tgtEl>
                                        <p:attrNameLst>
                                          <p:attrName>ppt_x</p:attrName>
                                        </p:attrNameLst>
                                      </p:cBhvr>
                                      <p:tavLst>
                                        <p:tav tm="0">
                                          <p:val>
                                            <p:strVal val="1+#ppt_w/2"/>
                                          </p:val>
                                        </p:tav>
                                        <p:tav tm="100000">
                                          <p:val>
                                            <p:strVal val="#ppt_x"/>
                                          </p:val>
                                        </p:tav>
                                      </p:tavLst>
                                    </p:anim>
                                    <p:anim calcmode="lin" valueType="num">
                                      <p:cBhvr additive="base">
                                        <p:cTn id="24" dur="300" fill="hold"/>
                                        <p:tgtEl>
                                          <p:spTgt spid="1539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393"/>
                                        </p:tgtEl>
                                        <p:attrNameLst>
                                          <p:attrName>style.visibility</p:attrName>
                                        </p:attrNameLst>
                                      </p:cBhvr>
                                      <p:to>
                                        <p:strVal val="visible"/>
                                      </p:to>
                                    </p:set>
                                    <p:anim calcmode="lin" valueType="num">
                                      <p:cBhvr additive="base">
                                        <p:cTn id="29" dur="500" fill="hold"/>
                                        <p:tgtEl>
                                          <p:spTgt spid="15393"/>
                                        </p:tgtEl>
                                        <p:attrNameLst>
                                          <p:attrName>ppt_x</p:attrName>
                                        </p:attrNameLst>
                                      </p:cBhvr>
                                      <p:tavLst>
                                        <p:tav tm="0">
                                          <p:val>
                                            <p:strVal val="#ppt_x"/>
                                          </p:val>
                                        </p:tav>
                                        <p:tav tm="100000">
                                          <p:val>
                                            <p:strVal val="#ppt_x"/>
                                          </p:val>
                                        </p:tav>
                                      </p:tavLst>
                                    </p:anim>
                                    <p:anim calcmode="lin" valueType="num">
                                      <p:cBhvr additive="base">
                                        <p:cTn id="30" dur="500" fill="hold"/>
                                        <p:tgtEl>
                                          <p:spTgt spid="15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5391" grpId="0"/>
      <p:bldP spid="15392" grpId="0" autoUpdateAnimBg="0"/>
      <p:bldP spid="15393" grpId="0" autoUpdateAnimBg="0"/>
      <p:bldP spid="1539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33"/>
          <p:cNvGrpSpPr>
            <a:grpSpLocks/>
          </p:cNvGrpSpPr>
          <p:nvPr/>
        </p:nvGrpSpPr>
        <p:grpSpPr bwMode="auto">
          <a:xfrm>
            <a:off x="447675" y="633413"/>
            <a:ext cx="2930525" cy="2990850"/>
            <a:chOff x="282" y="335"/>
            <a:chExt cx="1846" cy="1884"/>
          </a:xfrm>
        </p:grpSpPr>
        <p:sp>
          <p:nvSpPr>
            <p:cNvPr id="2087" name="Text Box 82"/>
            <p:cNvSpPr txBox="1">
              <a:spLocks noChangeArrowheads="1"/>
            </p:cNvSpPr>
            <p:nvPr/>
          </p:nvSpPr>
          <p:spPr bwMode="auto">
            <a:xfrm>
              <a:off x="1584" y="33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grpSp>
          <p:nvGrpSpPr>
            <p:cNvPr id="2088" name="Group 122"/>
            <p:cNvGrpSpPr>
              <a:grpSpLocks/>
            </p:cNvGrpSpPr>
            <p:nvPr/>
          </p:nvGrpSpPr>
          <p:grpSpPr bwMode="auto">
            <a:xfrm>
              <a:off x="282" y="386"/>
              <a:ext cx="1846" cy="1833"/>
              <a:chOff x="282" y="470"/>
              <a:chExt cx="1846" cy="1833"/>
            </a:xfrm>
          </p:grpSpPr>
          <p:sp>
            <p:nvSpPr>
              <p:cNvPr id="2089" name="Oval 29"/>
              <p:cNvSpPr>
                <a:spLocks noChangeArrowheads="1"/>
              </p:cNvSpPr>
              <p:nvPr/>
            </p:nvSpPr>
            <p:spPr bwMode="auto">
              <a:xfrm>
                <a:off x="1334" y="69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090" name="Line 59"/>
              <p:cNvSpPr>
                <a:spLocks noChangeShapeType="1"/>
              </p:cNvSpPr>
              <p:nvPr/>
            </p:nvSpPr>
            <p:spPr bwMode="auto">
              <a:xfrm>
                <a:off x="416" y="834"/>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1" name="Line 60"/>
              <p:cNvSpPr>
                <a:spLocks noChangeShapeType="1"/>
              </p:cNvSpPr>
              <p:nvPr/>
            </p:nvSpPr>
            <p:spPr bwMode="auto">
              <a:xfrm>
                <a:off x="1188" y="1396"/>
                <a:ext cx="6" cy="905"/>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092" name="Line 8"/>
              <p:cNvSpPr>
                <a:spLocks noChangeShapeType="1"/>
              </p:cNvSpPr>
              <p:nvPr/>
            </p:nvSpPr>
            <p:spPr bwMode="auto">
              <a:xfrm>
                <a:off x="413" y="1397"/>
                <a:ext cx="1587" cy="1"/>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093" name="Rectangle 9"/>
              <p:cNvSpPr>
                <a:spLocks noChangeArrowheads="1"/>
              </p:cNvSpPr>
              <p:nvPr/>
            </p:nvSpPr>
            <p:spPr bwMode="auto">
              <a:xfrm>
                <a:off x="678" y="135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2094" name="Rectangle 10"/>
              <p:cNvSpPr>
                <a:spLocks noChangeArrowheads="1"/>
              </p:cNvSpPr>
              <p:nvPr/>
            </p:nvSpPr>
            <p:spPr bwMode="auto">
              <a:xfrm>
                <a:off x="1486" y="135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2095" name="Rectangle 15"/>
              <p:cNvSpPr>
                <a:spLocks noChangeArrowheads="1"/>
              </p:cNvSpPr>
              <p:nvPr/>
            </p:nvSpPr>
            <p:spPr bwMode="auto">
              <a:xfrm>
                <a:off x="804" y="786"/>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2096" name="Rectangle 17"/>
              <p:cNvSpPr>
                <a:spLocks noChangeArrowheads="1"/>
              </p:cNvSpPr>
              <p:nvPr/>
            </p:nvSpPr>
            <p:spPr bwMode="auto">
              <a:xfrm rot="-5400000">
                <a:off x="1056" y="180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2097" name="Text Box 26"/>
              <p:cNvSpPr txBox="1">
                <a:spLocks noChangeArrowheads="1"/>
              </p:cNvSpPr>
              <p:nvPr/>
            </p:nvSpPr>
            <p:spPr bwMode="auto">
              <a:xfrm>
                <a:off x="525" y="57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sp>
            <p:nvSpPr>
              <p:cNvPr id="2098" name="Oval 37"/>
              <p:cNvSpPr>
                <a:spLocks noChangeArrowheads="1"/>
              </p:cNvSpPr>
              <p:nvPr/>
            </p:nvSpPr>
            <p:spPr bwMode="auto">
              <a:xfrm>
                <a:off x="282" y="194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2099" name="Line 38"/>
              <p:cNvSpPr>
                <a:spLocks noChangeShapeType="1"/>
              </p:cNvSpPr>
              <p:nvPr/>
            </p:nvSpPr>
            <p:spPr bwMode="auto">
              <a:xfrm>
                <a:off x="418" y="830"/>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0" name="Rectangle 39"/>
              <p:cNvSpPr>
                <a:spLocks noChangeArrowheads="1"/>
              </p:cNvSpPr>
              <p:nvPr/>
            </p:nvSpPr>
            <p:spPr bwMode="auto">
              <a:xfrm rot="5400000">
                <a:off x="286" y="1654"/>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2101" name="Text Box 40"/>
              <p:cNvSpPr txBox="1">
                <a:spLocks noChangeArrowheads="1"/>
              </p:cNvSpPr>
              <p:nvPr/>
            </p:nvSpPr>
            <p:spPr bwMode="auto">
              <a:xfrm>
                <a:off x="475" y="174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102" name="Text Box 41"/>
              <p:cNvSpPr txBox="1">
                <a:spLocks noChangeArrowheads="1"/>
              </p:cNvSpPr>
              <p:nvPr/>
            </p:nvSpPr>
            <p:spPr bwMode="auto">
              <a:xfrm>
                <a:off x="470" y="20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2103" name="Line 57"/>
              <p:cNvSpPr>
                <a:spLocks noChangeShapeType="1"/>
              </p:cNvSpPr>
              <p:nvPr/>
            </p:nvSpPr>
            <p:spPr bwMode="auto">
              <a:xfrm>
                <a:off x="1994" y="834"/>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4" name="Line 58"/>
              <p:cNvSpPr>
                <a:spLocks noChangeShapeType="1"/>
              </p:cNvSpPr>
              <p:nvPr/>
            </p:nvSpPr>
            <p:spPr bwMode="auto">
              <a:xfrm>
                <a:off x="412" y="2300"/>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05" name="Group 31"/>
              <p:cNvGrpSpPr>
                <a:grpSpLocks/>
              </p:cNvGrpSpPr>
              <p:nvPr/>
            </p:nvGrpSpPr>
            <p:grpSpPr bwMode="auto">
              <a:xfrm>
                <a:off x="1856" y="1718"/>
                <a:ext cx="272" cy="408"/>
                <a:chOff x="2018" y="2568"/>
                <a:chExt cx="272" cy="408"/>
              </a:xfrm>
            </p:grpSpPr>
            <p:sp>
              <p:nvSpPr>
                <p:cNvPr id="2124" name="Line 32"/>
                <p:cNvSpPr>
                  <a:spLocks noChangeShapeType="1"/>
                </p:cNvSpPr>
                <p:nvPr/>
              </p:nvSpPr>
              <p:spPr bwMode="auto">
                <a:xfrm rot="-5400000">
                  <a:off x="2086" y="2908"/>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25" name="Oval 33"/>
                <p:cNvSpPr>
                  <a:spLocks noChangeArrowheads="1"/>
                </p:cNvSpPr>
                <p:nvPr/>
              </p:nvSpPr>
              <p:spPr bwMode="auto">
                <a:xfrm rot="-5400000">
                  <a:off x="2018" y="2568"/>
                  <a:ext cx="272" cy="272"/>
                </a:xfrm>
                <a:prstGeom prst="ellipse">
                  <a:avLst/>
                </a:prstGeom>
                <a:solidFill>
                  <a:srgbClr val="00FFFF"/>
                </a:solidFill>
                <a:ln w="19050" algn="ctr">
                  <a:solidFill>
                    <a:schemeClr val="tx1"/>
                  </a:solidFill>
                  <a:round/>
                  <a:headEnd/>
                  <a:tailEnd/>
                </a:ln>
              </p:spPr>
              <p:txBody>
                <a:bodyPr rot="10800000" wrap="none" anchor="ctr"/>
                <a:lstStyle/>
                <a:p>
                  <a:pPr algn="ctr"/>
                  <a:endParaRPr lang="zh-CN" altLang="zh-CN" b="1">
                    <a:solidFill>
                      <a:srgbClr val="000000"/>
                    </a:solidFill>
                    <a:ea typeface="楷体_GB2312" pitchFamily="49" charset="-122"/>
                  </a:endParaRPr>
                </a:p>
              </p:txBody>
            </p:sp>
            <p:sp>
              <p:nvSpPr>
                <p:cNvPr id="2126" name="Line 34"/>
                <p:cNvSpPr>
                  <a:spLocks noChangeShapeType="1"/>
                </p:cNvSpPr>
                <p:nvPr/>
              </p:nvSpPr>
              <p:spPr bwMode="auto">
                <a:xfrm rot="-5400000">
                  <a:off x="2154"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06" name="Line 61"/>
              <p:cNvSpPr>
                <a:spLocks noChangeShapeType="1"/>
              </p:cNvSpPr>
              <p:nvPr/>
            </p:nvSpPr>
            <p:spPr bwMode="auto">
              <a:xfrm>
                <a:off x="570" y="83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7" name="Line 62"/>
              <p:cNvSpPr>
                <a:spLocks noChangeShapeType="1"/>
              </p:cNvSpPr>
              <p:nvPr/>
            </p:nvSpPr>
            <p:spPr bwMode="auto">
              <a:xfrm>
                <a:off x="526" y="1400"/>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8" name="Line 63"/>
              <p:cNvSpPr>
                <a:spLocks noChangeShapeType="1"/>
              </p:cNvSpPr>
              <p:nvPr/>
            </p:nvSpPr>
            <p:spPr bwMode="auto">
              <a:xfrm>
                <a:off x="1812" y="1396"/>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9" name="Line 64"/>
              <p:cNvSpPr>
                <a:spLocks noChangeShapeType="1"/>
              </p:cNvSpPr>
              <p:nvPr/>
            </p:nvSpPr>
            <p:spPr bwMode="auto">
              <a:xfrm rot="5400000">
                <a:off x="1143" y="158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0" name="Line 65"/>
              <p:cNvSpPr>
                <a:spLocks noChangeShapeType="1"/>
              </p:cNvSpPr>
              <p:nvPr/>
            </p:nvSpPr>
            <p:spPr bwMode="auto">
              <a:xfrm rot="5400000">
                <a:off x="373" y="1484"/>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1" name="Text Box 73"/>
              <p:cNvSpPr txBox="1">
                <a:spLocks noChangeArrowheads="1"/>
              </p:cNvSpPr>
              <p:nvPr/>
            </p:nvSpPr>
            <p:spPr bwMode="auto">
              <a:xfrm>
                <a:off x="452" y="157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2112" name="Text Box 74"/>
              <p:cNvSpPr txBox="1">
                <a:spLocks noChangeArrowheads="1"/>
              </p:cNvSpPr>
              <p:nvPr/>
            </p:nvSpPr>
            <p:spPr bwMode="auto">
              <a:xfrm>
                <a:off x="690" y="111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2113" name="Text Box 75"/>
              <p:cNvSpPr txBox="1">
                <a:spLocks noChangeArrowheads="1"/>
              </p:cNvSpPr>
              <p:nvPr/>
            </p:nvSpPr>
            <p:spPr bwMode="auto">
              <a:xfrm>
                <a:off x="1494" y="112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4</a:t>
                </a:r>
                <a:endParaRPr lang="en-US" altLang="zh-CN" sz="1800" b="1" i="1">
                  <a:solidFill>
                    <a:srgbClr val="000000"/>
                  </a:solidFill>
                  <a:ea typeface="楷体_GB2312" pitchFamily="49" charset="-122"/>
                </a:endParaRPr>
              </a:p>
            </p:txBody>
          </p:sp>
          <p:sp>
            <p:nvSpPr>
              <p:cNvPr id="2114" name="Text Box 76"/>
              <p:cNvSpPr txBox="1">
                <a:spLocks noChangeArrowheads="1"/>
              </p:cNvSpPr>
              <p:nvPr/>
            </p:nvSpPr>
            <p:spPr bwMode="auto">
              <a:xfrm>
                <a:off x="1224" y="172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2115" name="Text Box 77"/>
              <p:cNvSpPr txBox="1">
                <a:spLocks noChangeArrowheads="1"/>
              </p:cNvSpPr>
              <p:nvPr/>
            </p:nvSpPr>
            <p:spPr bwMode="auto">
              <a:xfrm>
                <a:off x="750" y="5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6</a:t>
                </a:r>
                <a:endParaRPr lang="en-US" altLang="zh-CN" sz="1800" b="1" i="1">
                  <a:solidFill>
                    <a:srgbClr val="000000"/>
                  </a:solidFill>
                  <a:ea typeface="楷体_GB2312" pitchFamily="49" charset="-122"/>
                </a:endParaRPr>
              </a:p>
            </p:txBody>
          </p:sp>
          <p:sp>
            <p:nvSpPr>
              <p:cNvPr id="2116" name="Text Box 79"/>
              <p:cNvSpPr txBox="1">
                <a:spLocks noChangeArrowheads="1"/>
              </p:cNvSpPr>
              <p:nvPr/>
            </p:nvSpPr>
            <p:spPr bwMode="auto">
              <a:xfrm>
                <a:off x="527" y="1960"/>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S1</a:t>
                </a:r>
                <a:endParaRPr lang="en-US" altLang="zh-CN" sz="1800" b="1">
                  <a:solidFill>
                    <a:srgbClr val="000000"/>
                  </a:solidFill>
                  <a:ea typeface="楷体_GB2312" pitchFamily="49" charset="-122"/>
                </a:endParaRPr>
              </a:p>
            </p:txBody>
          </p:sp>
          <p:sp>
            <p:nvSpPr>
              <p:cNvPr id="2117" name="Text Box 80"/>
              <p:cNvSpPr txBox="1">
                <a:spLocks noChangeArrowheads="1"/>
              </p:cNvSpPr>
              <p:nvPr/>
            </p:nvSpPr>
            <p:spPr bwMode="auto">
              <a:xfrm>
                <a:off x="1702" y="1964"/>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S5</a:t>
                </a:r>
                <a:endParaRPr lang="en-US" altLang="zh-CN" sz="1800" b="1">
                  <a:solidFill>
                    <a:srgbClr val="000000"/>
                  </a:solidFill>
                  <a:ea typeface="楷体_GB2312" pitchFamily="49" charset="-122"/>
                </a:endParaRPr>
              </a:p>
            </p:txBody>
          </p:sp>
          <p:sp>
            <p:nvSpPr>
              <p:cNvPr id="2118" name="Text Box 81"/>
              <p:cNvSpPr txBox="1">
                <a:spLocks noChangeArrowheads="1"/>
              </p:cNvSpPr>
              <p:nvPr/>
            </p:nvSpPr>
            <p:spPr bwMode="auto">
              <a:xfrm>
                <a:off x="1169" y="51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2119" name="Text Box 83"/>
              <p:cNvSpPr txBox="1">
                <a:spLocks noChangeArrowheads="1"/>
              </p:cNvSpPr>
              <p:nvPr/>
            </p:nvSpPr>
            <p:spPr bwMode="auto">
              <a:xfrm>
                <a:off x="1323" y="470"/>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S6</a:t>
                </a:r>
                <a:endParaRPr lang="en-US" altLang="zh-CN" sz="1800" b="1">
                  <a:solidFill>
                    <a:srgbClr val="000000"/>
                  </a:solidFill>
                  <a:ea typeface="楷体_GB2312" pitchFamily="49" charset="-122"/>
                </a:endParaRPr>
              </a:p>
            </p:txBody>
          </p:sp>
          <p:sp>
            <p:nvSpPr>
              <p:cNvPr id="2120" name="Text Box 84"/>
              <p:cNvSpPr txBox="1">
                <a:spLocks noChangeArrowheads="1"/>
              </p:cNvSpPr>
              <p:nvPr/>
            </p:nvSpPr>
            <p:spPr bwMode="auto">
              <a:xfrm>
                <a:off x="469" y="111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2121" name="Text Box 85"/>
              <p:cNvSpPr txBox="1">
                <a:spLocks noChangeArrowheads="1"/>
              </p:cNvSpPr>
              <p:nvPr/>
            </p:nvSpPr>
            <p:spPr bwMode="auto">
              <a:xfrm>
                <a:off x="1777" y="111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2122" name="Text Box 86"/>
              <p:cNvSpPr txBox="1">
                <a:spLocks noChangeArrowheads="1"/>
              </p:cNvSpPr>
              <p:nvPr/>
            </p:nvSpPr>
            <p:spPr bwMode="auto">
              <a:xfrm>
                <a:off x="1237" y="143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2123" name="Text Box 87"/>
              <p:cNvSpPr txBox="1">
                <a:spLocks noChangeArrowheads="1"/>
              </p:cNvSpPr>
              <p:nvPr/>
            </p:nvSpPr>
            <p:spPr bwMode="auto">
              <a:xfrm>
                <a:off x="453" y="139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grpSp>
      </p:grpSp>
      <p:grpSp>
        <p:nvGrpSpPr>
          <p:cNvPr id="5" name="Group 92"/>
          <p:cNvGrpSpPr>
            <a:grpSpLocks/>
          </p:cNvGrpSpPr>
          <p:nvPr/>
        </p:nvGrpSpPr>
        <p:grpSpPr bwMode="auto">
          <a:xfrm>
            <a:off x="276225" y="1739900"/>
            <a:ext cx="314325" cy="457200"/>
            <a:chOff x="3228" y="1812"/>
            <a:chExt cx="198" cy="288"/>
          </a:xfrm>
        </p:grpSpPr>
        <p:sp>
          <p:nvSpPr>
            <p:cNvPr id="2085" name="Text Box 93"/>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1</a:t>
              </a:r>
            </a:p>
          </p:txBody>
        </p:sp>
        <p:sp>
          <p:nvSpPr>
            <p:cNvPr id="2086" name="Oval 94"/>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6" name="Group 95"/>
          <p:cNvGrpSpPr>
            <a:grpSpLocks/>
          </p:cNvGrpSpPr>
          <p:nvPr/>
        </p:nvGrpSpPr>
        <p:grpSpPr bwMode="auto">
          <a:xfrm>
            <a:off x="1724025" y="1720850"/>
            <a:ext cx="314325" cy="457200"/>
            <a:chOff x="3228" y="1812"/>
            <a:chExt cx="198" cy="288"/>
          </a:xfrm>
        </p:grpSpPr>
        <p:sp>
          <p:nvSpPr>
            <p:cNvPr id="2083" name="Text Box 96"/>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2</a:t>
              </a:r>
            </a:p>
          </p:txBody>
        </p:sp>
        <p:sp>
          <p:nvSpPr>
            <p:cNvPr id="2084" name="Oval 97"/>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7" name="Group 98"/>
          <p:cNvGrpSpPr>
            <a:grpSpLocks/>
          </p:cNvGrpSpPr>
          <p:nvPr/>
        </p:nvGrpSpPr>
        <p:grpSpPr bwMode="auto">
          <a:xfrm>
            <a:off x="2019300" y="3130550"/>
            <a:ext cx="314325" cy="457200"/>
            <a:chOff x="3228" y="1812"/>
            <a:chExt cx="198" cy="288"/>
          </a:xfrm>
        </p:grpSpPr>
        <p:sp>
          <p:nvSpPr>
            <p:cNvPr id="2081" name="Text Box 99"/>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4</a:t>
              </a:r>
            </a:p>
          </p:txBody>
        </p:sp>
        <p:sp>
          <p:nvSpPr>
            <p:cNvPr id="2082" name="Oval 100"/>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8" name="Group 101"/>
          <p:cNvGrpSpPr>
            <a:grpSpLocks/>
          </p:cNvGrpSpPr>
          <p:nvPr/>
        </p:nvGrpSpPr>
        <p:grpSpPr bwMode="auto">
          <a:xfrm>
            <a:off x="3235325" y="1774825"/>
            <a:ext cx="314325" cy="457200"/>
            <a:chOff x="3228" y="1812"/>
            <a:chExt cx="198" cy="288"/>
          </a:xfrm>
        </p:grpSpPr>
        <p:sp>
          <p:nvSpPr>
            <p:cNvPr id="2079" name="Text Box 102"/>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3</a:t>
              </a:r>
            </a:p>
          </p:txBody>
        </p:sp>
        <p:sp>
          <p:nvSpPr>
            <p:cNvPr id="2080" name="Oval 103"/>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9" name="Group 105"/>
          <p:cNvGrpSpPr>
            <a:grpSpLocks/>
          </p:cNvGrpSpPr>
          <p:nvPr/>
        </p:nvGrpSpPr>
        <p:grpSpPr bwMode="auto">
          <a:xfrm>
            <a:off x="1690688" y="3616325"/>
            <a:ext cx="414337" cy="438150"/>
            <a:chOff x="2925" y="1662"/>
            <a:chExt cx="261" cy="276"/>
          </a:xfrm>
        </p:grpSpPr>
        <p:grpSp>
          <p:nvGrpSpPr>
            <p:cNvPr id="2074" name="Group 106"/>
            <p:cNvGrpSpPr>
              <a:grpSpLocks/>
            </p:cNvGrpSpPr>
            <p:nvPr/>
          </p:nvGrpSpPr>
          <p:grpSpPr bwMode="auto">
            <a:xfrm>
              <a:off x="2925" y="1818"/>
              <a:ext cx="261" cy="120"/>
              <a:chOff x="720" y="1824"/>
              <a:chExt cx="261" cy="120"/>
            </a:xfrm>
          </p:grpSpPr>
          <p:sp>
            <p:nvSpPr>
              <p:cNvPr id="2076" name="Line 107"/>
              <p:cNvSpPr>
                <a:spLocks noChangeShapeType="1"/>
              </p:cNvSpPr>
              <p:nvPr/>
            </p:nvSpPr>
            <p:spPr bwMode="auto">
              <a:xfrm>
                <a:off x="720" y="1824"/>
                <a:ext cx="26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77" name="Line 108"/>
              <p:cNvSpPr>
                <a:spLocks noChangeShapeType="1"/>
              </p:cNvSpPr>
              <p:nvPr/>
            </p:nvSpPr>
            <p:spPr bwMode="auto">
              <a:xfrm>
                <a:off x="778" y="1883"/>
                <a:ext cx="14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78" name="Line 109"/>
              <p:cNvSpPr>
                <a:spLocks noChangeShapeType="1"/>
              </p:cNvSpPr>
              <p:nvPr/>
            </p:nvSpPr>
            <p:spPr bwMode="auto">
              <a:xfrm>
                <a:off x="802" y="1944"/>
                <a:ext cx="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2075" name="Line 110"/>
            <p:cNvSpPr>
              <a:spLocks noChangeShapeType="1"/>
            </p:cNvSpPr>
            <p:nvPr/>
          </p:nvSpPr>
          <p:spPr bwMode="auto">
            <a:xfrm>
              <a:off x="3054" y="1662"/>
              <a:ext cx="0" cy="16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4080" name="Text Box 112"/>
          <p:cNvSpPr txBox="1">
            <a:spLocks noChangeArrowheads="1"/>
          </p:cNvSpPr>
          <p:nvPr/>
        </p:nvSpPr>
        <p:spPr bwMode="auto">
          <a:xfrm>
            <a:off x="1114425" y="5238750"/>
            <a:ext cx="141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en-US" altLang="zh-CN" b="1" i="1">
                <a:ea typeface="楷体_GB2312" pitchFamily="49" charset="-122"/>
              </a:rPr>
              <a:t>+i</a:t>
            </a:r>
            <a:r>
              <a:rPr lang="en-US" altLang="zh-CN" b="1" baseline="-25000">
                <a:ea typeface="楷体_GB2312" pitchFamily="49" charset="-122"/>
              </a:rPr>
              <a:t>6</a:t>
            </a:r>
            <a:r>
              <a:rPr lang="en-US" altLang="zh-CN" b="1">
                <a:ea typeface="楷体_GB2312" pitchFamily="49" charset="-122"/>
              </a:rPr>
              <a:t>=0</a:t>
            </a:r>
            <a:endParaRPr lang="en-US" altLang="zh-CN" b="1" i="1">
              <a:ea typeface="楷体_GB2312" pitchFamily="49" charset="-122"/>
            </a:endParaRPr>
          </a:p>
        </p:txBody>
      </p:sp>
      <p:sp>
        <p:nvSpPr>
          <p:cNvPr id="84081" name="Text Box 113"/>
          <p:cNvSpPr txBox="1">
            <a:spLocks noChangeArrowheads="1"/>
          </p:cNvSpPr>
          <p:nvPr/>
        </p:nvSpPr>
        <p:spPr bwMode="auto">
          <a:xfrm>
            <a:off x="766763" y="5715000"/>
            <a:ext cx="185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2</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3</a:t>
            </a:r>
            <a:r>
              <a:rPr lang="en-US" altLang="zh-CN" b="1" i="1">
                <a:ea typeface="楷体_GB2312" pitchFamily="49" charset="-122"/>
              </a:rPr>
              <a:t>+i</a:t>
            </a:r>
            <a:r>
              <a:rPr lang="en-US" altLang="zh-CN" b="1" baseline="-25000">
                <a:ea typeface="楷体_GB2312" pitchFamily="49" charset="-122"/>
              </a:rPr>
              <a:t>4</a:t>
            </a:r>
            <a:r>
              <a:rPr lang="en-US" altLang="zh-CN" b="1">
                <a:ea typeface="楷体_GB2312" pitchFamily="49" charset="-122"/>
              </a:rPr>
              <a:t>=0</a:t>
            </a:r>
            <a:endParaRPr lang="en-US" altLang="zh-CN" b="1" i="1">
              <a:ea typeface="楷体_GB2312" pitchFamily="49" charset="-122"/>
            </a:endParaRPr>
          </a:p>
        </p:txBody>
      </p:sp>
      <p:sp>
        <p:nvSpPr>
          <p:cNvPr id="84082" name="AutoShape 114"/>
          <p:cNvSpPr>
            <a:spLocks/>
          </p:cNvSpPr>
          <p:nvPr/>
        </p:nvSpPr>
        <p:spPr bwMode="auto">
          <a:xfrm>
            <a:off x="754063" y="5445125"/>
            <a:ext cx="74612" cy="1123950"/>
          </a:xfrm>
          <a:prstGeom prst="leftBrace">
            <a:avLst>
              <a:gd name="adj1" fmla="val 1255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2067" name="Text Box 115"/>
          <p:cNvSpPr txBox="1">
            <a:spLocks noChangeArrowheads="1"/>
          </p:cNvSpPr>
          <p:nvPr/>
        </p:nvSpPr>
        <p:spPr bwMode="auto">
          <a:xfrm>
            <a:off x="180975" y="403225"/>
            <a:ext cx="833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例：写出如图所示电路的节点电压方程。</a:t>
            </a:r>
          </a:p>
        </p:txBody>
      </p:sp>
      <p:sp>
        <p:nvSpPr>
          <p:cNvPr id="84085" name="Text Box 117"/>
          <p:cNvSpPr txBox="1">
            <a:spLocks noChangeArrowheads="1"/>
          </p:cNvSpPr>
          <p:nvPr/>
        </p:nvSpPr>
        <p:spPr bwMode="auto">
          <a:xfrm>
            <a:off x="361950" y="4006850"/>
            <a:ext cx="3371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(1) </a:t>
            </a:r>
            <a:r>
              <a:rPr lang="zh-CN" altLang="en-US" b="1">
                <a:ea typeface="楷体_GB2312" pitchFamily="49" charset="-122"/>
              </a:rPr>
              <a:t>令</a:t>
            </a:r>
            <a:r>
              <a:rPr lang="el-GR" altLang="zh-CN" b="1">
                <a:ea typeface="楷体_GB2312" pitchFamily="49" charset="-122"/>
              </a:rPr>
              <a:t>φ</a:t>
            </a:r>
            <a:r>
              <a:rPr lang="en-US" altLang="zh-CN" b="1" baseline="-25000">
                <a:ea typeface="楷体_GB2312" pitchFamily="49" charset="-122"/>
              </a:rPr>
              <a:t>4 </a:t>
            </a:r>
            <a:r>
              <a:rPr lang="zh-CN" altLang="en-US" b="1">
                <a:ea typeface="楷体_GB2312" pitchFamily="49" charset="-122"/>
              </a:rPr>
              <a:t>＝</a:t>
            </a:r>
            <a:r>
              <a:rPr lang="en-US" altLang="zh-CN" b="1">
                <a:ea typeface="楷体_GB2312" pitchFamily="49" charset="-122"/>
              </a:rPr>
              <a:t>0</a:t>
            </a:r>
            <a:r>
              <a:rPr lang="zh-CN" altLang="en-US" b="1">
                <a:ea typeface="楷体_GB2312" pitchFamily="49" charset="-122"/>
              </a:rPr>
              <a:t>，则有节点电   位</a:t>
            </a:r>
            <a:r>
              <a:rPr lang="el-GR" altLang="zh-CN" b="1">
                <a:ea typeface="楷体_GB2312" pitchFamily="49" charset="-122"/>
              </a:rPr>
              <a:t>φ</a:t>
            </a:r>
            <a:r>
              <a:rPr lang="en-US" altLang="zh-CN" b="1" baseline="-25000">
                <a:ea typeface="楷体_GB2312" pitchFamily="49" charset="-122"/>
              </a:rPr>
              <a:t>1</a:t>
            </a:r>
            <a:r>
              <a:rPr lang="en-US" altLang="zh-CN">
                <a:ea typeface="楷体_GB2312" pitchFamily="49" charset="-122"/>
              </a:rPr>
              <a:t> </a:t>
            </a:r>
            <a:r>
              <a:rPr lang="zh-CN" altLang="el-GR">
                <a:ea typeface="楷体_GB2312" pitchFamily="49" charset="-122"/>
              </a:rPr>
              <a:t>、</a:t>
            </a:r>
            <a:r>
              <a:rPr lang="el-GR" altLang="zh-CN" b="1">
                <a:ea typeface="楷体_GB2312" pitchFamily="49" charset="-122"/>
              </a:rPr>
              <a:t>φ</a:t>
            </a:r>
            <a:r>
              <a:rPr lang="en-US" altLang="zh-CN" b="1" baseline="-25000">
                <a:ea typeface="楷体_GB2312" pitchFamily="49" charset="-122"/>
              </a:rPr>
              <a:t>2</a:t>
            </a:r>
            <a:r>
              <a:rPr lang="en-US" altLang="zh-CN" b="1">
                <a:ea typeface="楷体_GB2312" pitchFamily="49" charset="-122"/>
              </a:rPr>
              <a:t> </a:t>
            </a:r>
            <a:r>
              <a:rPr lang="zh-CN" altLang="el-GR">
                <a:ea typeface="楷体_GB2312" pitchFamily="49" charset="-122"/>
              </a:rPr>
              <a:t>、</a:t>
            </a:r>
            <a:r>
              <a:rPr lang="zh-CN" altLang="en-US">
                <a:ea typeface="楷体_GB2312" pitchFamily="49" charset="-122"/>
              </a:rPr>
              <a:t> </a:t>
            </a:r>
            <a:r>
              <a:rPr lang="el-GR" altLang="zh-CN" b="1">
                <a:ea typeface="楷体_GB2312" pitchFamily="49" charset="-122"/>
              </a:rPr>
              <a:t>φ</a:t>
            </a:r>
            <a:r>
              <a:rPr lang="en-US" altLang="zh-CN" b="1" baseline="-25000">
                <a:ea typeface="楷体_GB2312" pitchFamily="49" charset="-122"/>
              </a:rPr>
              <a:t>3</a:t>
            </a:r>
            <a:endParaRPr lang="zh-CN" altLang="el-GR" b="1" baseline="-25000">
              <a:ea typeface="楷体_GB2312" pitchFamily="49" charset="-122"/>
            </a:endParaRPr>
          </a:p>
        </p:txBody>
      </p:sp>
      <p:sp>
        <p:nvSpPr>
          <p:cNvPr id="84087" name="Text Box 119"/>
          <p:cNvSpPr txBox="1">
            <a:spLocks noChangeArrowheads="1"/>
          </p:cNvSpPr>
          <p:nvPr/>
        </p:nvSpPr>
        <p:spPr bwMode="auto">
          <a:xfrm>
            <a:off x="266700" y="4800600"/>
            <a:ext cx="313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(2) </a:t>
            </a:r>
            <a:r>
              <a:rPr lang="zh-CN" altLang="en-US" b="1">
                <a:ea typeface="楷体_GB2312" pitchFamily="49" charset="-122"/>
              </a:rPr>
              <a:t>列</a:t>
            </a:r>
            <a:r>
              <a:rPr lang="en-US" altLang="zh-CN" b="1">
                <a:ea typeface="楷体_GB2312" pitchFamily="49" charset="-122"/>
              </a:rPr>
              <a:t>KCL</a:t>
            </a:r>
            <a:r>
              <a:rPr lang="zh-CN" altLang="en-US" b="1">
                <a:ea typeface="楷体_GB2312" pitchFamily="49" charset="-122"/>
              </a:rPr>
              <a:t>方程</a:t>
            </a:r>
          </a:p>
        </p:txBody>
      </p:sp>
      <p:sp>
        <p:nvSpPr>
          <p:cNvPr id="84088" name="Text Box 120"/>
          <p:cNvSpPr txBox="1">
            <a:spLocks noChangeArrowheads="1"/>
          </p:cNvSpPr>
          <p:nvPr/>
        </p:nvSpPr>
        <p:spPr bwMode="auto">
          <a:xfrm>
            <a:off x="758825" y="6197600"/>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4</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S5</a:t>
            </a:r>
            <a:r>
              <a:rPr lang="zh-CN" altLang="en-US" b="1" i="1">
                <a:ea typeface="楷体_GB2312" pitchFamily="49" charset="-122"/>
              </a:rPr>
              <a:t>－</a:t>
            </a:r>
            <a:r>
              <a:rPr lang="en-US" altLang="zh-CN" b="1" i="1">
                <a:ea typeface="楷体_GB2312" pitchFamily="49" charset="-122"/>
              </a:rPr>
              <a:t>i</a:t>
            </a:r>
            <a:r>
              <a:rPr lang="en-US" altLang="zh-CN" b="1" baseline="-25000">
                <a:ea typeface="楷体_GB2312" pitchFamily="49" charset="-122"/>
              </a:rPr>
              <a:t>6</a:t>
            </a:r>
            <a:r>
              <a:rPr lang="en-US" altLang="zh-CN" b="1">
                <a:ea typeface="楷体_GB2312" pitchFamily="49" charset="-122"/>
              </a:rPr>
              <a:t>=0</a:t>
            </a:r>
            <a:endParaRPr lang="en-US" altLang="zh-CN" b="1" baseline="-25000">
              <a:ea typeface="楷体_GB2312" pitchFamily="49" charset="-122"/>
            </a:endParaRPr>
          </a:p>
        </p:txBody>
      </p:sp>
      <p:sp>
        <p:nvSpPr>
          <p:cNvPr id="84089" name="Text Box 121"/>
          <p:cNvSpPr txBox="1">
            <a:spLocks noChangeArrowheads="1"/>
          </p:cNvSpPr>
          <p:nvPr/>
        </p:nvSpPr>
        <p:spPr bwMode="auto">
          <a:xfrm>
            <a:off x="3517900" y="1082675"/>
            <a:ext cx="534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(3) </a:t>
            </a:r>
            <a:r>
              <a:rPr lang="zh-CN" altLang="en-US" b="1">
                <a:ea typeface="楷体_GB2312" pitchFamily="49" charset="-122"/>
              </a:rPr>
              <a:t>将支路电流用节点电位表示</a:t>
            </a:r>
          </a:p>
        </p:txBody>
      </p:sp>
      <p:graphicFrame>
        <p:nvGraphicFramePr>
          <p:cNvPr id="84091" name="Object 123"/>
          <p:cNvGraphicFramePr>
            <a:graphicFrameLocks noChangeAspect="1"/>
          </p:cNvGraphicFramePr>
          <p:nvPr/>
        </p:nvGraphicFramePr>
        <p:xfrm>
          <a:off x="3992563" y="4160838"/>
          <a:ext cx="4781550" cy="947737"/>
        </p:xfrm>
        <a:graphic>
          <a:graphicData uri="http://schemas.openxmlformats.org/presentationml/2006/ole">
            <mc:AlternateContent xmlns:mc="http://schemas.openxmlformats.org/markup-compatibility/2006">
              <mc:Choice xmlns:v="urn:schemas-microsoft-com:vml" Requires="v">
                <p:oleObj spid="_x0000_s2144" name="Equation" r:id="rId3" imgW="2171520" imgH="431640" progId="Equation.DSMT4">
                  <p:embed/>
                </p:oleObj>
              </mc:Choice>
              <mc:Fallback>
                <p:oleObj name="Equation" r:id="rId3" imgW="2171520" imgH="431640" progId="Equation.DSMT4">
                  <p:embed/>
                  <p:pic>
                    <p:nvPicPr>
                      <p:cNvPr id="0" name="Object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563" y="4160838"/>
                        <a:ext cx="478155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92" name="Object 124"/>
          <p:cNvGraphicFramePr>
            <a:graphicFrameLocks noChangeAspect="1"/>
          </p:cNvGraphicFramePr>
          <p:nvPr/>
        </p:nvGraphicFramePr>
        <p:xfrm>
          <a:off x="3830638" y="4986338"/>
          <a:ext cx="3746500" cy="947737"/>
        </p:xfrm>
        <a:graphic>
          <a:graphicData uri="http://schemas.openxmlformats.org/presentationml/2006/ole">
            <mc:AlternateContent xmlns:mc="http://schemas.openxmlformats.org/markup-compatibility/2006">
              <mc:Choice xmlns:v="urn:schemas-microsoft-com:vml" Requires="v">
                <p:oleObj spid="_x0000_s2145" name="Equation" r:id="rId5" imgW="1701720" imgH="431640" progId="Equation.DSMT4">
                  <p:embed/>
                </p:oleObj>
              </mc:Choice>
              <mc:Fallback>
                <p:oleObj name="Equation" r:id="rId5" imgW="1701720" imgH="431640" progId="Equation.DSMT4">
                  <p:embed/>
                  <p:pic>
                    <p:nvPicPr>
                      <p:cNvPr id="0" name="Object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0638" y="4986338"/>
                        <a:ext cx="37465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93" name="Object 125"/>
          <p:cNvGraphicFramePr>
            <a:graphicFrameLocks noChangeAspect="1"/>
          </p:cNvGraphicFramePr>
          <p:nvPr/>
        </p:nvGraphicFramePr>
        <p:xfrm>
          <a:off x="3846513" y="5805488"/>
          <a:ext cx="4360862" cy="947737"/>
        </p:xfrm>
        <a:graphic>
          <a:graphicData uri="http://schemas.openxmlformats.org/presentationml/2006/ole">
            <mc:AlternateContent xmlns:mc="http://schemas.openxmlformats.org/markup-compatibility/2006">
              <mc:Choice xmlns:v="urn:schemas-microsoft-com:vml" Requires="v">
                <p:oleObj spid="_x0000_s2146" name="Equation" r:id="rId7" imgW="1981080" imgH="431640" progId="Equation.DSMT4">
                  <p:embed/>
                </p:oleObj>
              </mc:Choice>
              <mc:Fallback>
                <p:oleObj name="Equation" r:id="rId7" imgW="1981080" imgH="431640" progId="Equation.DSMT4">
                  <p:embed/>
                  <p:pic>
                    <p:nvPicPr>
                      <p:cNvPr id="0" name="Object 1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6513" y="5805488"/>
                        <a:ext cx="4360862"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94" name="Object 126"/>
          <p:cNvGraphicFramePr>
            <a:graphicFrameLocks noChangeAspect="1"/>
          </p:cNvGraphicFramePr>
          <p:nvPr/>
        </p:nvGraphicFramePr>
        <p:xfrm>
          <a:off x="3730625" y="1595438"/>
          <a:ext cx="1622425" cy="947737"/>
        </p:xfrm>
        <a:graphic>
          <a:graphicData uri="http://schemas.openxmlformats.org/presentationml/2006/ole">
            <mc:AlternateContent xmlns:mc="http://schemas.openxmlformats.org/markup-compatibility/2006">
              <mc:Choice xmlns:v="urn:schemas-microsoft-com:vml" Requires="v">
                <p:oleObj spid="_x0000_s2147" name="Equation" r:id="rId9" imgW="736560" imgH="431640" progId="Equation.DSMT4">
                  <p:embed/>
                </p:oleObj>
              </mc:Choice>
              <mc:Fallback>
                <p:oleObj name="Equation" r:id="rId9" imgW="736560" imgH="431640" progId="Equation.DSMT4">
                  <p:embed/>
                  <p:pic>
                    <p:nvPicPr>
                      <p:cNvPr id="0" name="Object 1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0625" y="1595438"/>
                        <a:ext cx="162242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95" name="Object 127"/>
          <p:cNvGraphicFramePr>
            <a:graphicFrameLocks noChangeAspect="1"/>
          </p:cNvGraphicFramePr>
          <p:nvPr/>
        </p:nvGraphicFramePr>
        <p:xfrm>
          <a:off x="5611813" y="1576388"/>
          <a:ext cx="1593850" cy="947737"/>
        </p:xfrm>
        <a:graphic>
          <a:graphicData uri="http://schemas.openxmlformats.org/presentationml/2006/ole">
            <mc:AlternateContent xmlns:mc="http://schemas.openxmlformats.org/markup-compatibility/2006">
              <mc:Choice xmlns:v="urn:schemas-microsoft-com:vml" Requires="v">
                <p:oleObj spid="_x0000_s2148" name="Equation" r:id="rId11" imgW="723600" imgH="431640" progId="Equation.DSMT4">
                  <p:embed/>
                </p:oleObj>
              </mc:Choice>
              <mc:Fallback>
                <p:oleObj name="Equation" r:id="rId11" imgW="723600" imgH="431640" progId="Equation.DSMT4">
                  <p:embed/>
                  <p:pic>
                    <p:nvPicPr>
                      <p:cNvPr id="0" name="Object 1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1813" y="1576388"/>
                        <a:ext cx="159385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96" name="Object 128"/>
          <p:cNvGraphicFramePr>
            <a:graphicFrameLocks noChangeAspect="1"/>
          </p:cNvGraphicFramePr>
          <p:nvPr/>
        </p:nvGraphicFramePr>
        <p:xfrm>
          <a:off x="7415213" y="1544638"/>
          <a:ext cx="1006475" cy="947737"/>
        </p:xfrm>
        <a:graphic>
          <a:graphicData uri="http://schemas.openxmlformats.org/presentationml/2006/ole">
            <mc:AlternateContent xmlns:mc="http://schemas.openxmlformats.org/markup-compatibility/2006">
              <mc:Choice xmlns:v="urn:schemas-microsoft-com:vml" Requires="v">
                <p:oleObj spid="_x0000_s2149" name="Equation" r:id="rId13" imgW="457200" imgH="431640" progId="Equation.DSMT4">
                  <p:embed/>
                </p:oleObj>
              </mc:Choice>
              <mc:Fallback>
                <p:oleObj name="Equation" r:id="rId13" imgW="457200" imgH="431640" progId="Equation.DSMT4">
                  <p:embed/>
                  <p:pic>
                    <p:nvPicPr>
                      <p:cNvPr id="0" name="Object 1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15213" y="1544638"/>
                        <a:ext cx="100647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97" name="Object 129"/>
          <p:cNvGraphicFramePr>
            <a:graphicFrameLocks noChangeAspect="1"/>
          </p:cNvGraphicFramePr>
          <p:nvPr/>
        </p:nvGraphicFramePr>
        <p:xfrm>
          <a:off x="5599113" y="2338388"/>
          <a:ext cx="2265362" cy="947737"/>
        </p:xfrm>
        <a:graphic>
          <a:graphicData uri="http://schemas.openxmlformats.org/presentationml/2006/ole">
            <mc:AlternateContent xmlns:mc="http://schemas.openxmlformats.org/markup-compatibility/2006">
              <mc:Choice xmlns:v="urn:schemas-microsoft-com:vml" Requires="v">
                <p:oleObj spid="_x0000_s2150" name="Equation" r:id="rId15" imgW="1028520" imgH="431640" progId="Equation.DSMT4">
                  <p:embed/>
                </p:oleObj>
              </mc:Choice>
              <mc:Fallback>
                <p:oleObj name="Equation" r:id="rId15" imgW="1028520" imgH="431640" progId="Equation.DSMT4">
                  <p:embed/>
                  <p:pic>
                    <p:nvPicPr>
                      <p:cNvPr id="0" name="Object 1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99113" y="2338388"/>
                        <a:ext cx="2265362"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98" name="Object 130"/>
          <p:cNvGraphicFramePr>
            <a:graphicFrameLocks noChangeAspect="1"/>
          </p:cNvGraphicFramePr>
          <p:nvPr/>
        </p:nvGraphicFramePr>
        <p:xfrm>
          <a:off x="3716338" y="2325688"/>
          <a:ext cx="1622425" cy="947737"/>
        </p:xfrm>
        <a:graphic>
          <a:graphicData uri="http://schemas.openxmlformats.org/presentationml/2006/ole">
            <mc:AlternateContent xmlns:mc="http://schemas.openxmlformats.org/markup-compatibility/2006">
              <mc:Choice xmlns:v="urn:schemas-microsoft-com:vml" Requires="v">
                <p:oleObj spid="_x0000_s2151" name="Equation" r:id="rId17" imgW="736560" imgH="431640" progId="Equation.DSMT4">
                  <p:embed/>
                </p:oleObj>
              </mc:Choice>
              <mc:Fallback>
                <p:oleObj name="Equation" r:id="rId17" imgW="736560" imgH="431640" progId="Equation.DSMT4">
                  <p:embed/>
                  <p:pic>
                    <p:nvPicPr>
                      <p:cNvPr id="0" name="Object 1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16338" y="2325688"/>
                        <a:ext cx="162242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099" name="AutoShape 131"/>
          <p:cNvSpPr>
            <a:spLocks/>
          </p:cNvSpPr>
          <p:nvPr/>
        </p:nvSpPr>
        <p:spPr bwMode="auto">
          <a:xfrm>
            <a:off x="3636963" y="4441825"/>
            <a:ext cx="188912" cy="2095500"/>
          </a:xfrm>
          <a:prstGeom prst="leftBrace">
            <a:avLst>
              <a:gd name="adj1" fmla="val 9243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84100" name="Text Box 132"/>
          <p:cNvSpPr txBox="1">
            <a:spLocks noChangeArrowheads="1"/>
          </p:cNvSpPr>
          <p:nvPr/>
        </p:nvSpPr>
        <p:spPr bwMode="auto">
          <a:xfrm>
            <a:off x="3829050" y="3641725"/>
            <a:ext cx="360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将以上表达式带入得：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08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84087"/>
                                        </p:tgtEl>
                                        <p:attrNameLst>
                                          <p:attrName>style.visibility</p:attrName>
                                        </p:attrNameLst>
                                      </p:cBhvr>
                                      <p:to>
                                        <p:strVal val="visible"/>
                                      </p:to>
                                    </p:set>
                                    <p:anim calcmode="lin" valueType="num">
                                      <p:cBhvr additive="base">
                                        <p:cTn id="41" dur="500" fill="hold"/>
                                        <p:tgtEl>
                                          <p:spTgt spid="84087"/>
                                        </p:tgtEl>
                                        <p:attrNameLst>
                                          <p:attrName>ppt_x</p:attrName>
                                        </p:attrNameLst>
                                      </p:cBhvr>
                                      <p:tavLst>
                                        <p:tav tm="0">
                                          <p:val>
                                            <p:strVal val="1+#ppt_w/2"/>
                                          </p:val>
                                        </p:tav>
                                        <p:tav tm="100000">
                                          <p:val>
                                            <p:strVal val="#ppt_x"/>
                                          </p:val>
                                        </p:tav>
                                      </p:tavLst>
                                    </p:anim>
                                    <p:anim calcmode="lin" valueType="num">
                                      <p:cBhvr additive="base">
                                        <p:cTn id="42" dur="500" fill="hold"/>
                                        <p:tgtEl>
                                          <p:spTgt spid="84087"/>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8408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84080"/>
                                        </p:tgtEl>
                                        <p:attrNameLst>
                                          <p:attrName>style.visibility</p:attrName>
                                        </p:attrNameLst>
                                      </p:cBhvr>
                                      <p:to>
                                        <p:strVal val="visible"/>
                                      </p:to>
                                    </p:set>
                                    <p:animEffect transition="in" filter="slide(fromBottom)">
                                      <p:cBhvr>
                                        <p:cTn id="50" dur="500"/>
                                        <p:tgtEl>
                                          <p:spTgt spid="8408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2" fill="hold" grpId="0" nodeType="clickEffect">
                                  <p:stCondLst>
                                    <p:cond delay="0"/>
                                  </p:stCondLst>
                                  <p:childTnLst>
                                    <p:set>
                                      <p:cBhvr>
                                        <p:cTn id="54" dur="1" fill="hold">
                                          <p:stCondLst>
                                            <p:cond delay="0"/>
                                          </p:stCondLst>
                                        </p:cTn>
                                        <p:tgtEl>
                                          <p:spTgt spid="84081"/>
                                        </p:tgtEl>
                                        <p:attrNameLst>
                                          <p:attrName>style.visibility</p:attrName>
                                        </p:attrNameLst>
                                      </p:cBhvr>
                                      <p:to>
                                        <p:strVal val="visible"/>
                                      </p:to>
                                    </p:set>
                                    <p:animEffect transition="in" filter="slide(fromRight)">
                                      <p:cBhvr>
                                        <p:cTn id="55" dur="500"/>
                                        <p:tgtEl>
                                          <p:spTgt spid="8408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84088"/>
                                        </p:tgtEl>
                                        <p:attrNameLst>
                                          <p:attrName>style.visibility</p:attrName>
                                        </p:attrNameLst>
                                      </p:cBhvr>
                                      <p:to>
                                        <p:strVal val="visible"/>
                                      </p:to>
                                    </p:set>
                                    <p:animEffect transition="in" filter="slide(fromBottom)">
                                      <p:cBhvr>
                                        <p:cTn id="60" dur="500"/>
                                        <p:tgtEl>
                                          <p:spTgt spid="8408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84089"/>
                                        </p:tgtEl>
                                        <p:attrNameLst>
                                          <p:attrName>style.visibility</p:attrName>
                                        </p:attrNameLst>
                                      </p:cBhvr>
                                      <p:to>
                                        <p:strVal val="visible"/>
                                      </p:to>
                                    </p:set>
                                    <p:anim calcmode="lin" valueType="num">
                                      <p:cBhvr additive="base">
                                        <p:cTn id="65" dur="500" fill="hold"/>
                                        <p:tgtEl>
                                          <p:spTgt spid="84089"/>
                                        </p:tgtEl>
                                        <p:attrNameLst>
                                          <p:attrName>ppt_x</p:attrName>
                                        </p:attrNameLst>
                                      </p:cBhvr>
                                      <p:tavLst>
                                        <p:tav tm="0">
                                          <p:val>
                                            <p:strVal val="1+#ppt_w/2"/>
                                          </p:val>
                                        </p:tav>
                                        <p:tav tm="100000">
                                          <p:val>
                                            <p:strVal val="#ppt_x"/>
                                          </p:val>
                                        </p:tav>
                                      </p:tavLst>
                                    </p:anim>
                                    <p:anim calcmode="lin" valueType="num">
                                      <p:cBhvr additive="base">
                                        <p:cTn id="66" dur="500" fill="hold"/>
                                        <p:tgtEl>
                                          <p:spTgt spid="84089"/>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84094"/>
                                        </p:tgtEl>
                                        <p:attrNameLst>
                                          <p:attrName>style.visibility</p:attrName>
                                        </p:attrNameLst>
                                      </p:cBhvr>
                                      <p:to>
                                        <p:strVal val="visible"/>
                                      </p:to>
                                    </p:set>
                                    <p:animEffect transition="in" filter="dissolve">
                                      <p:cBhvr>
                                        <p:cTn id="71" dur="500"/>
                                        <p:tgtEl>
                                          <p:spTgt spid="8409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84095"/>
                                        </p:tgtEl>
                                        <p:attrNameLst>
                                          <p:attrName>style.visibility</p:attrName>
                                        </p:attrNameLst>
                                      </p:cBhvr>
                                      <p:to>
                                        <p:strVal val="visible"/>
                                      </p:to>
                                    </p:set>
                                    <p:animEffect transition="in" filter="dissolve">
                                      <p:cBhvr>
                                        <p:cTn id="76" dur="500"/>
                                        <p:tgtEl>
                                          <p:spTgt spid="8409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84096"/>
                                        </p:tgtEl>
                                        <p:attrNameLst>
                                          <p:attrName>style.visibility</p:attrName>
                                        </p:attrNameLst>
                                      </p:cBhvr>
                                      <p:to>
                                        <p:strVal val="visible"/>
                                      </p:to>
                                    </p:set>
                                    <p:animEffect transition="in" filter="dissolve">
                                      <p:cBhvr>
                                        <p:cTn id="81" dur="500"/>
                                        <p:tgtEl>
                                          <p:spTgt spid="8409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84098"/>
                                        </p:tgtEl>
                                        <p:attrNameLst>
                                          <p:attrName>style.visibility</p:attrName>
                                        </p:attrNameLst>
                                      </p:cBhvr>
                                      <p:to>
                                        <p:strVal val="visible"/>
                                      </p:to>
                                    </p:set>
                                    <p:animEffect transition="in" filter="dissolve">
                                      <p:cBhvr>
                                        <p:cTn id="86" dur="500"/>
                                        <p:tgtEl>
                                          <p:spTgt spid="8409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84097"/>
                                        </p:tgtEl>
                                        <p:attrNameLst>
                                          <p:attrName>style.visibility</p:attrName>
                                        </p:attrNameLst>
                                      </p:cBhvr>
                                      <p:to>
                                        <p:strVal val="visible"/>
                                      </p:to>
                                    </p:set>
                                    <p:animEffect transition="in" filter="dissolve">
                                      <p:cBhvr>
                                        <p:cTn id="91" dur="500"/>
                                        <p:tgtEl>
                                          <p:spTgt spid="8409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2" fill="hold" grpId="0" nodeType="clickEffect">
                                  <p:stCondLst>
                                    <p:cond delay="0"/>
                                  </p:stCondLst>
                                  <p:childTnLst>
                                    <p:set>
                                      <p:cBhvr>
                                        <p:cTn id="95" dur="1" fill="hold">
                                          <p:stCondLst>
                                            <p:cond delay="0"/>
                                          </p:stCondLst>
                                        </p:cTn>
                                        <p:tgtEl>
                                          <p:spTgt spid="84100"/>
                                        </p:tgtEl>
                                        <p:attrNameLst>
                                          <p:attrName>style.visibility</p:attrName>
                                        </p:attrNameLst>
                                      </p:cBhvr>
                                      <p:to>
                                        <p:strVal val="visible"/>
                                      </p:to>
                                    </p:set>
                                    <p:anim calcmode="lin" valueType="num">
                                      <p:cBhvr additive="base">
                                        <p:cTn id="96" dur="500" fill="hold"/>
                                        <p:tgtEl>
                                          <p:spTgt spid="84100"/>
                                        </p:tgtEl>
                                        <p:attrNameLst>
                                          <p:attrName>ppt_x</p:attrName>
                                        </p:attrNameLst>
                                      </p:cBhvr>
                                      <p:tavLst>
                                        <p:tav tm="0">
                                          <p:val>
                                            <p:strVal val="1+#ppt_w/2"/>
                                          </p:val>
                                        </p:tav>
                                        <p:tav tm="100000">
                                          <p:val>
                                            <p:strVal val="#ppt_x"/>
                                          </p:val>
                                        </p:tav>
                                      </p:tavLst>
                                    </p:anim>
                                    <p:anim calcmode="lin" valueType="num">
                                      <p:cBhvr additive="base">
                                        <p:cTn id="97" dur="500" fill="hold"/>
                                        <p:tgtEl>
                                          <p:spTgt spid="84100"/>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499"/>
                                          </p:stCondLst>
                                        </p:cTn>
                                        <p:tgtEl>
                                          <p:spTgt spid="8409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nodeType="clickEffect">
                                  <p:stCondLst>
                                    <p:cond delay="0"/>
                                  </p:stCondLst>
                                  <p:childTnLst>
                                    <p:set>
                                      <p:cBhvr>
                                        <p:cTn id="104" dur="1" fill="hold">
                                          <p:stCondLst>
                                            <p:cond delay="0"/>
                                          </p:stCondLst>
                                        </p:cTn>
                                        <p:tgtEl>
                                          <p:spTgt spid="84091"/>
                                        </p:tgtEl>
                                        <p:attrNameLst>
                                          <p:attrName>style.visibility</p:attrName>
                                        </p:attrNameLst>
                                      </p:cBhvr>
                                      <p:to>
                                        <p:strVal val="visible"/>
                                      </p:to>
                                    </p:set>
                                    <p:animEffect transition="in" filter="dissolve">
                                      <p:cBhvr>
                                        <p:cTn id="105" dur="500"/>
                                        <p:tgtEl>
                                          <p:spTgt spid="8409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ntr" presetSubtype="0" fill="hold" nodeType="clickEffect">
                                  <p:stCondLst>
                                    <p:cond delay="0"/>
                                  </p:stCondLst>
                                  <p:childTnLst>
                                    <p:set>
                                      <p:cBhvr>
                                        <p:cTn id="109" dur="1" fill="hold">
                                          <p:stCondLst>
                                            <p:cond delay="0"/>
                                          </p:stCondLst>
                                        </p:cTn>
                                        <p:tgtEl>
                                          <p:spTgt spid="84092"/>
                                        </p:tgtEl>
                                        <p:attrNameLst>
                                          <p:attrName>style.visibility</p:attrName>
                                        </p:attrNameLst>
                                      </p:cBhvr>
                                      <p:to>
                                        <p:strVal val="visible"/>
                                      </p:to>
                                    </p:set>
                                    <p:animEffect transition="in" filter="dissolve">
                                      <p:cBhvr>
                                        <p:cTn id="110" dur="500"/>
                                        <p:tgtEl>
                                          <p:spTgt spid="8409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nodeType="clickEffect">
                                  <p:stCondLst>
                                    <p:cond delay="0"/>
                                  </p:stCondLst>
                                  <p:childTnLst>
                                    <p:set>
                                      <p:cBhvr>
                                        <p:cTn id="114" dur="1" fill="hold">
                                          <p:stCondLst>
                                            <p:cond delay="0"/>
                                          </p:stCondLst>
                                        </p:cTn>
                                        <p:tgtEl>
                                          <p:spTgt spid="84093"/>
                                        </p:tgtEl>
                                        <p:attrNameLst>
                                          <p:attrName>style.visibility</p:attrName>
                                        </p:attrNameLst>
                                      </p:cBhvr>
                                      <p:to>
                                        <p:strVal val="visible"/>
                                      </p:to>
                                    </p:set>
                                    <p:animEffect transition="in" filter="dissolve">
                                      <p:cBhvr>
                                        <p:cTn id="115" dur="500"/>
                                        <p:tgtEl>
                                          <p:spTgt spid="84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80" grpId="0" autoUpdateAnimBg="0"/>
      <p:bldP spid="84081" grpId="0" autoUpdateAnimBg="0"/>
      <p:bldP spid="84082" grpId="0" animBg="1"/>
      <p:bldP spid="84085" grpId="0"/>
      <p:bldP spid="84087" grpId="0" autoUpdateAnimBg="0"/>
      <p:bldP spid="84088" grpId="0" autoUpdateAnimBg="0"/>
      <p:bldP spid="84089" grpId="0" autoUpdateAnimBg="0"/>
      <p:bldP spid="84099" grpId="0" animBg="1"/>
      <p:bldP spid="8410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6" name="Group 78"/>
          <p:cNvGrpSpPr>
            <a:grpSpLocks/>
          </p:cNvGrpSpPr>
          <p:nvPr/>
        </p:nvGrpSpPr>
        <p:grpSpPr bwMode="auto">
          <a:xfrm>
            <a:off x="5572125" y="2252663"/>
            <a:ext cx="3273425" cy="3421062"/>
            <a:chOff x="174" y="1211"/>
            <a:chExt cx="2062" cy="2155"/>
          </a:xfrm>
        </p:grpSpPr>
        <p:grpSp>
          <p:nvGrpSpPr>
            <p:cNvPr id="3083" name="Group 4"/>
            <p:cNvGrpSpPr>
              <a:grpSpLocks/>
            </p:cNvGrpSpPr>
            <p:nvPr/>
          </p:nvGrpSpPr>
          <p:grpSpPr bwMode="auto">
            <a:xfrm>
              <a:off x="282" y="1211"/>
              <a:ext cx="1846" cy="1884"/>
              <a:chOff x="282" y="335"/>
              <a:chExt cx="1846" cy="1884"/>
            </a:xfrm>
          </p:grpSpPr>
          <p:sp>
            <p:nvSpPr>
              <p:cNvPr id="3102" name="Text Box 5"/>
              <p:cNvSpPr txBox="1">
                <a:spLocks noChangeArrowheads="1"/>
              </p:cNvSpPr>
              <p:nvPr/>
            </p:nvSpPr>
            <p:spPr bwMode="auto">
              <a:xfrm>
                <a:off x="1584" y="33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grpSp>
            <p:nvGrpSpPr>
              <p:cNvPr id="3103" name="Group 6"/>
              <p:cNvGrpSpPr>
                <a:grpSpLocks/>
              </p:cNvGrpSpPr>
              <p:nvPr/>
            </p:nvGrpSpPr>
            <p:grpSpPr bwMode="auto">
              <a:xfrm>
                <a:off x="282" y="386"/>
                <a:ext cx="1846" cy="1833"/>
                <a:chOff x="282" y="470"/>
                <a:chExt cx="1846" cy="1833"/>
              </a:xfrm>
            </p:grpSpPr>
            <p:sp>
              <p:nvSpPr>
                <p:cNvPr id="3104" name="Oval 7"/>
                <p:cNvSpPr>
                  <a:spLocks noChangeArrowheads="1"/>
                </p:cNvSpPr>
                <p:nvPr/>
              </p:nvSpPr>
              <p:spPr bwMode="auto">
                <a:xfrm>
                  <a:off x="1334" y="69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105" name="Line 8"/>
                <p:cNvSpPr>
                  <a:spLocks noChangeShapeType="1"/>
                </p:cNvSpPr>
                <p:nvPr/>
              </p:nvSpPr>
              <p:spPr bwMode="auto">
                <a:xfrm>
                  <a:off x="416" y="834"/>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6" name="Line 9"/>
                <p:cNvSpPr>
                  <a:spLocks noChangeShapeType="1"/>
                </p:cNvSpPr>
                <p:nvPr/>
              </p:nvSpPr>
              <p:spPr bwMode="auto">
                <a:xfrm>
                  <a:off x="1188" y="1396"/>
                  <a:ext cx="6" cy="905"/>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07" name="Line 10"/>
                <p:cNvSpPr>
                  <a:spLocks noChangeShapeType="1"/>
                </p:cNvSpPr>
                <p:nvPr/>
              </p:nvSpPr>
              <p:spPr bwMode="auto">
                <a:xfrm>
                  <a:off x="413" y="1397"/>
                  <a:ext cx="1587" cy="1"/>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08" name="Rectangle 11"/>
                <p:cNvSpPr>
                  <a:spLocks noChangeArrowheads="1"/>
                </p:cNvSpPr>
                <p:nvPr/>
              </p:nvSpPr>
              <p:spPr bwMode="auto">
                <a:xfrm>
                  <a:off x="678" y="135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3109" name="Rectangle 12"/>
                <p:cNvSpPr>
                  <a:spLocks noChangeArrowheads="1"/>
                </p:cNvSpPr>
                <p:nvPr/>
              </p:nvSpPr>
              <p:spPr bwMode="auto">
                <a:xfrm>
                  <a:off x="1486" y="135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3110" name="Rectangle 13"/>
                <p:cNvSpPr>
                  <a:spLocks noChangeArrowheads="1"/>
                </p:cNvSpPr>
                <p:nvPr/>
              </p:nvSpPr>
              <p:spPr bwMode="auto">
                <a:xfrm>
                  <a:off x="804" y="786"/>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3111" name="Rectangle 14"/>
                <p:cNvSpPr>
                  <a:spLocks noChangeArrowheads="1"/>
                </p:cNvSpPr>
                <p:nvPr/>
              </p:nvSpPr>
              <p:spPr bwMode="auto">
                <a:xfrm rot="-5400000">
                  <a:off x="1056" y="180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3112" name="Text Box 15"/>
                <p:cNvSpPr txBox="1">
                  <a:spLocks noChangeArrowheads="1"/>
                </p:cNvSpPr>
                <p:nvPr/>
              </p:nvSpPr>
              <p:spPr bwMode="auto">
                <a:xfrm>
                  <a:off x="525" y="57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6</a:t>
                  </a:r>
                  <a:endParaRPr lang="en-US" altLang="zh-CN" sz="1800" b="1">
                    <a:solidFill>
                      <a:srgbClr val="000000"/>
                    </a:solidFill>
                    <a:ea typeface="楷体_GB2312" pitchFamily="49" charset="-122"/>
                  </a:endParaRPr>
                </a:p>
              </p:txBody>
            </p:sp>
            <p:sp>
              <p:nvSpPr>
                <p:cNvPr id="3113" name="Oval 16"/>
                <p:cNvSpPr>
                  <a:spLocks noChangeArrowheads="1"/>
                </p:cNvSpPr>
                <p:nvPr/>
              </p:nvSpPr>
              <p:spPr bwMode="auto">
                <a:xfrm>
                  <a:off x="282" y="194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3114" name="Line 17"/>
                <p:cNvSpPr>
                  <a:spLocks noChangeShapeType="1"/>
                </p:cNvSpPr>
                <p:nvPr/>
              </p:nvSpPr>
              <p:spPr bwMode="auto">
                <a:xfrm>
                  <a:off x="418" y="830"/>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5" name="Rectangle 18"/>
                <p:cNvSpPr>
                  <a:spLocks noChangeArrowheads="1"/>
                </p:cNvSpPr>
                <p:nvPr/>
              </p:nvSpPr>
              <p:spPr bwMode="auto">
                <a:xfrm rot="5400000">
                  <a:off x="286" y="1654"/>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3116" name="Text Box 19"/>
                <p:cNvSpPr txBox="1">
                  <a:spLocks noChangeArrowheads="1"/>
                </p:cNvSpPr>
                <p:nvPr/>
              </p:nvSpPr>
              <p:spPr bwMode="auto">
                <a:xfrm>
                  <a:off x="475" y="174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117" name="Text Box 20"/>
                <p:cNvSpPr txBox="1">
                  <a:spLocks noChangeArrowheads="1"/>
                </p:cNvSpPr>
                <p:nvPr/>
              </p:nvSpPr>
              <p:spPr bwMode="auto">
                <a:xfrm>
                  <a:off x="470" y="20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3118" name="Line 21"/>
                <p:cNvSpPr>
                  <a:spLocks noChangeShapeType="1"/>
                </p:cNvSpPr>
                <p:nvPr/>
              </p:nvSpPr>
              <p:spPr bwMode="auto">
                <a:xfrm>
                  <a:off x="1994" y="834"/>
                  <a:ext cx="0" cy="1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9" name="Line 22"/>
                <p:cNvSpPr>
                  <a:spLocks noChangeShapeType="1"/>
                </p:cNvSpPr>
                <p:nvPr/>
              </p:nvSpPr>
              <p:spPr bwMode="auto">
                <a:xfrm>
                  <a:off x="412" y="2300"/>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20" name="Group 23"/>
                <p:cNvGrpSpPr>
                  <a:grpSpLocks/>
                </p:cNvGrpSpPr>
                <p:nvPr/>
              </p:nvGrpSpPr>
              <p:grpSpPr bwMode="auto">
                <a:xfrm>
                  <a:off x="1856" y="1718"/>
                  <a:ext cx="272" cy="408"/>
                  <a:chOff x="2018" y="2568"/>
                  <a:chExt cx="272" cy="408"/>
                </a:xfrm>
              </p:grpSpPr>
              <p:sp>
                <p:nvSpPr>
                  <p:cNvPr id="3139" name="Line 24"/>
                  <p:cNvSpPr>
                    <a:spLocks noChangeShapeType="1"/>
                  </p:cNvSpPr>
                  <p:nvPr/>
                </p:nvSpPr>
                <p:spPr bwMode="auto">
                  <a:xfrm rot="-5400000">
                    <a:off x="2086" y="2908"/>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40" name="Oval 25"/>
                  <p:cNvSpPr>
                    <a:spLocks noChangeArrowheads="1"/>
                  </p:cNvSpPr>
                  <p:nvPr/>
                </p:nvSpPr>
                <p:spPr bwMode="auto">
                  <a:xfrm rot="-5400000">
                    <a:off x="2018" y="2568"/>
                    <a:ext cx="272" cy="272"/>
                  </a:xfrm>
                  <a:prstGeom prst="ellipse">
                    <a:avLst/>
                  </a:prstGeom>
                  <a:solidFill>
                    <a:srgbClr val="00FFFF"/>
                  </a:solidFill>
                  <a:ln w="19050" algn="ctr">
                    <a:solidFill>
                      <a:schemeClr val="tx1"/>
                    </a:solidFill>
                    <a:round/>
                    <a:headEnd/>
                    <a:tailEnd/>
                  </a:ln>
                </p:spPr>
                <p:txBody>
                  <a:bodyPr rot="10800000" wrap="none" anchor="ctr"/>
                  <a:lstStyle/>
                  <a:p>
                    <a:pPr algn="ctr"/>
                    <a:endParaRPr lang="zh-CN" altLang="zh-CN" b="1">
                      <a:solidFill>
                        <a:srgbClr val="000000"/>
                      </a:solidFill>
                      <a:ea typeface="楷体_GB2312" pitchFamily="49" charset="-122"/>
                    </a:endParaRPr>
                  </a:p>
                </p:txBody>
              </p:sp>
              <p:sp>
                <p:nvSpPr>
                  <p:cNvPr id="3141" name="Line 26"/>
                  <p:cNvSpPr>
                    <a:spLocks noChangeShapeType="1"/>
                  </p:cNvSpPr>
                  <p:nvPr/>
                </p:nvSpPr>
                <p:spPr bwMode="auto">
                  <a:xfrm rot="-5400000">
                    <a:off x="2154"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21" name="Line 27"/>
                <p:cNvSpPr>
                  <a:spLocks noChangeShapeType="1"/>
                </p:cNvSpPr>
                <p:nvPr/>
              </p:nvSpPr>
              <p:spPr bwMode="auto">
                <a:xfrm>
                  <a:off x="570" y="83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2" name="Line 28"/>
                <p:cNvSpPr>
                  <a:spLocks noChangeShapeType="1"/>
                </p:cNvSpPr>
                <p:nvPr/>
              </p:nvSpPr>
              <p:spPr bwMode="auto">
                <a:xfrm>
                  <a:off x="526" y="1400"/>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3" name="Line 29"/>
                <p:cNvSpPr>
                  <a:spLocks noChangeShapeType="1"/>
                </p:cNvSpPr>
                <p:nvPr/>
              </p:nvSpPr>
              <p:spPr bwMode="auto">
                <a:xfrm>
                  <a:off x="1812" y="1396"/>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4" name="Line 30"/>
                <p:cNvSpPr>
                  <a:spLocks noChangeShapeType="1"/>
                </p:cNvSpPr>
                <p:nvPr/>
              </p:nvSpPr>
              <p:spPr bwMode="auto">
                <a:xfrm rot="5400000">
                  <a:off x="1143" y="158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5" name="Line 31"/>
                <p:cNvSpPr>
                  <a:spLocks noChangeShapeType="1"/>
                </p:cNvSpPr>
                <p:nvPr/>
              </p:nvSpPr>
              <p:spPr bwMode="auto">
                <a:xfrm rot="5400000">
                  <a:off x="373" y="1484"/>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6" name="Text Box 32"/>
                <p:cNvSpPr txBox="1">
                  <a:spLocks noChangeArrowheads="1"/>
                </p:cNvSpPr>
                <p:nvPr/>
              </p:nvSpPr>
              <p:spPr bwMode="auto">
                <a:xfrm>
                  <a:off x="452" y="157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1</a:t>
                  </a:r>
                  <a:endParaRPr lang="en-US" altLang="zh-CN" sz="1800" b="1" i="1">
                    <a:solidFill>
                      <a:srgbClr val="000000"/>
                    </a:solidFill>
                    <a:ea typeface="楷体_GB2312" pitchFamily="49" charset="-122"/>
                  </a:endParaRPr>
                </a:p>
              </p:txBody>
            </p:sp>
            <p:sp>
              <p:nvSpPr>
                <p:cNvPr id="3127" name="Text Box 33"/>
                <p:cNvSpPr txBox="1">
                  <a:spLocks noChangeArrowheads="1"/>
                </p:cNvSpPr>
                <p:nvPr/>
              </p:nvSpPr>
              <p:spPr bwMode="auto">
                <a:xfrm>
                  <a:off x="690" y="111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2</a:t>
                  </a:r>
                  <a:endParaRPr lang="en-US" altLang="zh-CN" sz="1800" b="1" i="1">
                    <a:solidFill>
                      <a:srgbClr val="000000"/>
                    </a:solidFill>
                    <a:ea typeface="楷体_GB2312" pitchFamily="49" charset="-122"/>
                  </a:endParaRPr>
                </a:p>
              </p:txBody>
            </p:sp>
            <p:sp>
              <p:nvSpPr>
                <p:cNvPr id="3128" name="Text Box 34"/>
                <p:cNvSpPr txBox="1">
                  <a:spLocks noChangeArrowheads="1"/>
                </p:cNvSpPr>
                <p:nvPr/>
              </p:nvSpPr>
              <p:spPr bwMode="auto">
                <a:xfrm>
                  <a:off x="1494" y="112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4</a:t>
                  </a:r>
                  <a:endParaRPr lang="en-US" altLang="zh-CN" sz="1800" b="1" i="1">
                    <a:solidFill>
                      <a:srgbClr val="000000"/>
                    </a:solidFill>
                    <a:ea typeface="楷体_GB2312" pitchFamily="49" charset="-122"/>
                  </a:endParaRPr>
                </a:p>
              </p:txBody>
            </p:sp>
            <p:sp>
              <p:nvSpPr>
                <p:cNvPr id="3129" name="Text Box 35"/>
                <p:cNvSpPr txBox="1">
                  <a:spLocks noChangeArrowheads="1"/>
                </p:cNvSpPr>
                <p:nvPr/>
              </p:nvSpPr>
              <p:spPr bwMode="auto">
                <a:xfrm>
                  <a:off x="1224" y="172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3</a:t>
                  </a:r>
                  <a:endParaRPr lang="en-US" altLang="zh-CN" sz="1800" b="1" i="1">
                    <a:solidFill>
                      <a:srgbClr val="000000"/>
                    </a:solidFill>
                    <a:ea typeface="楷体_GB2312" pitchFamily="49" charset="-122"/>
                  </a:endParaRPr>
                </a:p>
              </p:txBody>
            </p:sp>
            <p:sp>
              <p:nvSpPr>
                <p:cNvPr id="3130" name="Text Box 36"/>
                <p:cNvSpPr txBox="1">
                  <a:spLocks noChangeArrowheads="1"/>
                </p:cNvSpPr>
                <p:nvPr/>
              </p:nvSpPr>
              <p:spPr bwMode="auto">
                <a:xfrm>
                  <a:off x="750" y="5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R</a:t>
                  </a:r>
                  <a:r>
                    <a:rPr lang="en-US" altLang="zh-CN" sz="1800" b="1" baseline="-25000">
                      <a:solidFill>
                        <a:srgbClr val="000000"/>
                      </a:solidFill>
                      <a:ea typeface="楷体_GB2312" pitchFamily="49" charset="-122"/>
                    </a:rPr>
                    <a:t>6</a:t>
                  </a:r>
                  <a:endParaRPr lang="en-US" altLang="zh-CN" sz="1800" b="1" i="1">
                    <a:solidFill>
                      <a:srgbClr val="000000"/>
                    </a:solidFill>
                    <a:ea typeface="楷体_GB2312" pitchFamily="49" charset="-122"/>
                  </a:endParaRPr>
                </a:p>
              </p:txBody>
            </p:sp>
            <p:sp>
              <p:nvSpPr>
                <p:cNvPr id="3131" name="Text Box 37"/>
                <p:cNvSpPr txBox="1">
                  <a:spLocks noChangeArrowheads="1"/>
                </p:cNvSpPr>
                <p:nvPr/>
              </p:nvSpPr>
              <p:spPr bwMode="auto">
                <a:xfrm>
                  <a:off x="527" y="1960"/>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S1</a:t>
                  </a:r>
                  <a:endParaRPr lang="en-US" altLang="zh-CN" sz="1800" b="1">
                    <a:solidFill>
                      <a:srgbClr val="000000"/>
                    </a:solidFill>
                    <a:ea typeface="楷体_GB2312" pitchFamily="49" charset="-122"/>
                  </a:endParaRPr>
                </a:p>
              </p:txBody>
            </p:sp>
            <p:sp>
              <p:nvSpPr>
                <p:cNvPr id="3132" name="Text Box 38"/>
                <p:cNvSpPr txBox="1">
                  <a:spLocks noChangeArrowheads="1"/>
                </p:cNvSpPr>
                <p:nvPr/>
              </p:nvSpPr>
              <p:spPr bwMode="auto">
                <a:xfrm>
                  <a:off x="1702" y="1964"/>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solidFill>
                        <a:srgbClr val="000000"/>
                      </a:solidFill>
                      <a:ea typeface="楷体_GB2312" pitchFamily="49" charset="-122"/>
                    </a:rPr>
                    <a:t>I</a:t>
                  </a:r>
                  <a:r>
                    <a:rPr lang="en-US" altLang="zh-CN" sz="1800" b="1" baseline="-25000">
                      <a:solidFill>
                        <a:srgbClr val="000000"/>
                      </a:solidFill>
                      <a:ea typeface="楷体_GB2312" pitchFamily="49" charset="-122"/>
                    </a:rPr>
                    <a:t>S5</a:t>
                  </a:r>
                  <a:endParaRPr lang="en-US" altLang="zh-CN" sz="1800" b="1">
                    <a:solidFill>
                      <a:srgbClr val="000000"/>
                    </a:solidFill>
                    <a:ea typeface="楷体_GB2312" pitchFamily="49" charset="-122"/>
                  </a:endParaRPr>
                </a:p>
              </p:txBody>
            </p:sp>
            <p:sp>
              <p:nvSpPr>
                <p:cNvPr id="3133" name="Text Box 39"/>
                <p:cNvSpPr txBox="1">
                  <a:spLocks noChangeArrowheads="1"/>
                </p:cNvSpPr>
                <p:nvPr/>
              </p:nvSpPr>
              <p:spPr bwMode="auto">
                <a:xfrm>
                  <a:off x="1169" y="51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3134" name="Text Box 40"/>
                <p:cNvSpPr txBox="1">
                  <a:spLocks noChangeArrowheads="1"/>
                </p:cNvSpPr>
                <p:nvPr/>
              </p:nvSpPr>
              <p:spPr bwMode="auto">
                <a:xfrm>
                  <a:off x="1323" y="470"/>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solidFill>
                        <a:srgbClr val="000000"/>
                      </a:solidFill>
                      <a:ea typeface="楷体_GB2312" pitchFamily="49" charset="-122"/>
                    </a:rPr>
                    <a:t>U</a:t>
                  </a:r>
                  <a:r>
                    <a:rPr lang="en-US" altLang="zh-CN" sz="1800" b="1" baseline="-25000">
                      <a:solidFill>
                        <a:srgbClr val="000000"/>
                      </a:solidFill>
                      <a:ea typeface="楷体_GB2312" pitchFamily="49" charset="-122"/>
                    </a:rPr>
                    <a:t>S6</a:t>
                  </a:r>
                  <a:endParaRPr lang="en-US" altLang="zh-CN" sz="1800" b="1">
                    <a:solidFill>
                      <a:srgbClr val="000000"/>
                    </a:solidFill>
                    <a:ea typeface="楷体_GB2312" pitchFamily="49" charset="-122"/>
                  </a:endParaRPr>
                </a:p>
              </p:txBody>
            </p:sp>
            <p:sp>
              <p:nvSpPr>
                <p:cNvPr id="3135" name="Text Box 41"/>
                <p:cNvSpPr txBox="1">
                  <a:spLocks noChangeArrowheads="1"/>
                </p:cNvSpPr>
                <p:nvPr/>
              </p:nvSpPr>
              <p:spPr bwMode="auto">
                <a:xfrm>
                  <a:off x="469" y="111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3136" name="Text Box 42"/>
                <p:cNvSpPr txBox="1">
                  <a:spLocks noChangeArrowheads="1"/>
                </p:cNvSpPr>
                <p:nvPr/>
              </p:nvSpPr>
              <p:spPr bwMode="auto">
                <a:xfrm>
                  <a:off x="1777" y="111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3137" name="Text Box 43"/>
                <p:cNvSpPr txBox="1">
                  <a:spLocks noChangeArrowheads="1"/>
                </p:cNvSpPr>
                <p:nvPr/>
              </p:nvSpPr>
              <p:spPr bwMode="auto">
                <a:xfrm>
                  <a:off x="1237" y="143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sp>
              <p:nvSpPr>
                <p:cNvPr id="3138" name="Text Box 44"/>
                <p:cNvSpPr txBox="1">
                  <a:spLocks noChangeArrowheads="1"/>
                </p:cNvSpPr>
                <p:nvPr/>
              </p:nvSpPr>
              <p:spPr bwMode="auto">
                <a:xfrm>
                  <a:off x="453" y="139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grpSp>
        </p:grpSp>
        <p:grpSp>
          <p:nvGrpSpPr>
            <p:cNvPr id="3084" name="Group 45"/>
            <p:cNvGrpSpPr>
              <a:grpSpLocks/>
            </p:cNvGrpSpPr>
            <p:nvPr/>
          </p:nvGrpSpPr>
          <p:grpSpPr bwMode="auto">
            <a:xfrm>
              <a:off x="174" y="1908"/>
              <a:ext cx="198" cy="288"/>
              <a:chOff x="3228" y="1812"/>
              <a:chExt cx="198" cy="288"/>
            </a:xfrm>
          </p:grpSpPr>
          <p:sp>
            <p:nvSpPr>
              <p:cNvPr id="3100" name="Text Box 46"/>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1</a:t>
                </a:r>
              </a:p>
            </p:txBody>
          </p:sp>
          <p:sp>
            <p:nvSpPr>
              <p:cNvPr id="3101" name="Oval 47"/>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grpSp>
          <p:nvGrpSpPr>
            <p:cNvPr id="3085" name="Group 48"/>
            <p:cNvGrpSpPr>
              <a:grpSpLocks/>
            </p:cNvGrpSpPr>
            <p:nvPr/>
          </p:nvGrpSpPr>
          <p:grpSpPr bwMode="auto">
            <a:xfrm>
              <a:off x="1086" y="1896"/>
              <a:ext cx="198" cy="288"/>
              <a:chOff x="3228" y="1812"/>
              <a:chExt cx="198" cy="288"/>
            </a:xfrm>
          </p:grpSpPr>
          <p:sp>
            <p:nvSpPr>
              <p:cNvPr id="3098" name="Text Box 49"/>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2</a:t>
                </a:r>
              </a:p>
            </p:txBody>
          </p:sp>
          <p:sp>
            <p:nvSpPr>
              <p:cNvPr id="3099" name="Oval 50"/>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grpSp>
          <p:nvGrpSpPr>
            <p:cNvPr id="3086" name="Group 51"/>
            <p:cNvGrpSpPr>
              <a:grpSpLocks/>
            </p:cNvGrpSpPr>
            <p:nvPr/>
          </p:nvGrpSpPr>
          <p:grpSpPr bwMode="auto">
            <a:xfrm>
              <a:off x="1272" y="2784"/>
              <a:ext cx="198" cy="288"/>
              <a:chOff x="3228" y="1812"/>
              <a:chExt cx="198" cy="288"/>
            </a:xfrm>
          </p:grpSpPr>
          <p:sp>
            <p:nvSpPr>
              <p:cNvPr id="3096" name="Text Box 52"/>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4</a:t>
                </a:r>
              </a:p>
            </p:txBody>
          </p:sp>
          <p:sp>
            <p:nvSpPr>
              <p:cNvPr id="3097" name="Oval 53"/>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grpSp>
          <p:nvGrpSpPr>
            <p:cNvPr id="3087" name="Group 54"/>
            <p:cNvGrpSpPr>
              <a:grpSpLocks/>
            </p:cNvGrpSpPr>
            <p:nvPr/>
          </p:nvGrpSpPr>
          <p:grpSpPr bwMode="auto">
            <a:xfrm>
              <a:off x="2038" y="1930"/>
              <a:ext cx="198" cy="288"/>
              <a:chOff x="3228" y="1812"/>
              <a:chExt cx="198" cy="288"/>
            </a:xfrm>
          </p:grpSpPr>
          <p:sp>
            <p:nvSpPr>
              <p:cNvPr id="3094" name="Text Box 55"/>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3</a:t>
                </a:r>
              </a:p>
            </p:txBody>
          </p:sp>
          <p:sp>
            <p:nvSpPr>
              <p:cNvPr id="3095" name="Oval 56"/>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grpSp>
          <p:nvGrpSpPr>
            <p:cNvPr id="3088" name="Group 57"/>
            <p:cNvGrpSpPr>
              <a:grpSpLocks/>
            </p:cNvGrpSpPr>
            <p:nvPr/>
          </p:nvGrpSpPr>
          <p:grpSpPr bwMode="auto">
            <a:xfrm>
              <a:off x="1065" y="3090"/>
              <a:ext cx="261" cy="276"/>
              <a:chOff x="2925" y="1662"/>
              <a:chExt cx="261" cy="276"/>
            </a:xfrm>
          </p:grpSpPr>
          <p:grpSp>
            <p:nvGrpSpPr>
              <p:cNvPr id="3089" name="Group 58"/>
              <p:cNvGrpSpPr>
                <a:grpSpLocks/>
              </p:cNvGrpSpPr>
              <p:nvPr/>
            </p:nvGrpSpPr>
            <p:grpSpPr bwMode="auto">
              <a:xfrm>
                <a:off x="2925" y="1818"/>
                <a:ext cx="261" cy="120"/>
                <a:chOff x="720" y="1824"/>
                <a:chExt cx="261" cy="120"/>
              </a:xfrm>
            </p:grpSpPr>
            <p:sp>
              <p:nvSpPr>
                <p:cNvPr id="3091" name="Line 59"/>
                <p:cNvSpPr>
                  <a:spLocks noChangeShapeType="1"/>
                </p:cNvSpPr>
                <p:nvPr/>
              </p:nvSpPr>
              <p:spPr bwMode="auto">
                <a:xfrm>
                  <a:off x="720" y="1824"/>
                  <a:ext cx="26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92" name="Line 60"/>
                <p:cNvSpPr>
                  <a:spLocks noChangeShapeType="1"/>
                </p:cNvSpPr>
                <p:nvPr/>
              </p:nvSpPr>
              <p:spPr bwMode="auto">
                <a:xfrm>
                  <a:off x="778" y="1883"/>
                  <a:ext cx="14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093" name="Line 61"/>
                <p:cNvSpPr>
                  <a:spLocks noChangeShapeType="1"/>
                </p:cNvSpPr>
                <p:nvPr/>
              </p:nvSpPr>
              <p:spPr bwMode="auto">
                <a:xfrm>
                  <a:off x="802" y="1944"/>
                  <a:ext cx="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090" name="Line 62"/>
              <p:cNvSpPr>
                <a:spLocks noChangeShapeType="1"/>
              </p:cNvSpPr>
              <p:nvPr/>
            </p:nvSpPr>
            <p:spPr bwMode="auto">
              <a:xfrm>
                <a:off x="3054" y="1662"/>
                <a:ext cx="0" cy="16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85055" name="Text Box 63"/>
          <p:cNvSpPr txBox="1">
            <a:spLocks noChangeArrowheads="1"/>
          </p:cNvSpPr>
          <p:nvPr/>
        </p:nvSpPr>
        <p:spPr bwMode="auto">
          <a:xfrm>
            <a:off x="247650" y="479425"/>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将以上表达式整理，节点电压放在左边，电源放在右边得：</a:t>
            </a:r>
          </a:p>
        </p:txBody>
      </p:sp>
      <p:graphicFrame>
        <p:nvGraphicFramePr>
          <p:cNvPr id="85056" name="Object 64"/>
          <p:cNvGraphicFramePr>
            <a:graphicFrameLocks noChangeAspect="1"/>
          </p:cNvGraphicFramePr>
          <p:nvPr/>
        </p:nvGraphicFramePr>
        <p:xfrm>
          <a:off x="385763" y="963613"/>
          <a:ext cx="7264400" cy="1365250"/>
        </p:xfrm>
        <a:graphic>
          <a:graphicData uri="http://schemas.openxmlformats.org/presentationml/2006/ole">
            <mc:AlternateContent xmlns:mc="http://schemas.openxmlformats.org/markup-compatibility/2006">
              <mc:Choice xmlns:v="urn:schemas-microsoft-com:vml" Requires="v">
                <p:oleObj spid="_x0000_s3147" name="Equation" r:id="rId3" imgW="3809880" imgH="711000" progId="Equation.DSMT4">
                  <p:embed/>
                </p:oleObj>
              </mc:Choice>
              <mc:Fallback>
                <p:oleObj name="Equation" r:id="rId3" imgW="3809880" imgH="711000" progId="Equation.DSMT4">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963613"/>
                        <a:ext cx="7264400"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61" name="Object 69"/>
          <p:cNvGraphicFramePr>
            <a:graphicFrameLocks noGrp="1" noChangeAspect="1"/>
          </p:cNvGraphicFramePr>
          <p:nvPr>
            <p:ph idx="4294967295"/>
          </p:nvPr>
        </p:nvGraphicFramePr>
        <p:xfrm>
          <a:off x="385763" y="2336800"/>
          <a:ext cx="3687762" cy="1385888"/>
        </p:xfrm>
        <a:graphic>
          <a:graphicData uri="http://schemas.openxmlformats.org/presentationml/2006/ole">
            <mc:AlternateContent xmlns:mc="http://schemas.openxmlformats.org/markup-compatibility/2006">
              <mc:Choice xmlns:v="urn:schemas-microsoft-com:vml" Requires="v">
                <p:oleObj spid="_x0000_s3148" name="Equation" r:id="rId5" imgW="1892160" imgH="711000" progId="Equation.DSMT4">
                  <p:embed/>
                </p:oleObj>
              </mc:Choice>
              <mc:Fallback>
                <p:oleObj name="Equation" r:id="rId5" imgW="1892160" imgH="711000" progId="Equation.DSMT4">
                  <p:embed/>
                  <p:pic>
                    <p:nvPicPr>
                      <p:cNvPr id="0" name="Object 6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2336800"/>
                        <a:ext cx="3687762"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63" name="Text Box 71"/>
          <p:cNvSpPr txBox="1">
            <a:spLocks noChangeArrowheads="1"/>
          </p:cNvSpPr>
          <p:nvPr/>
        </p:nvSpPr>
        <p:spPr bwMode="auto">
          <a:xfrm>
            <a:off x="4343400" y="2768600"/>
            <a:ext cx="1162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其中：</a:t>
            </a:r>
          </a:p>
        </p:txBody>
      </p:sp>
      <p:sp>
        <p:nvSpPr>
          <p:cNvPr id="85071" name="Text Box 79"/>
          <p:cNvSpPr txBox="1">
            <a:spLocks noChangeArrowheads="1"/>
          </p:cNvSpPr>
          <p:nvPr/>
        </p:nvSpPr>
        <p:spPr bwMode="auto">
          <a:xfrm>
            <a:off x="384175" y="3800475"/>
            <a:ext cx="51689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pPr>
            <a:r>
              <a:rPr lang="en-US" altLang="zh-CN" b="1" i="1">
                <a:solidFill>
                  <a:srgbClr val="000000"/>
                </a:solidFill>
                <a:ea typeface="楷体_GB2312" pitchFamily="49" charset="-122"/>
              </a:rPr>
              <a:t>G</a:t>
            </a:r>
            <a:r>
              <a:rPr lang="en-US" altLang="zh-CN" b="1" i="1" baseline="-25000">
                <a:solidFill>
                  <a:srgbClr val="000000"/>
                </a:solidFill>
                <a:ea typeface="楷体_GB2312" pitchFamily="49" charset="-122"/>
              </a:rPr>
              <a:t>ii</a:t>
            </a:r>
            <a:r>
              <a:rPr lang="en-US" altLang="zh-CN" b="1">
                <a:solidFill>
                  <a:srgbClr val="000000"/>
                </a:solidFill>
                <a:ea typeface="楷体_GB2312" pitchFamily="49" charset="-122"/>
              </a:rPr>
              <a:t>—</a:t>
            </a:r>
            <a:r>
              <a:rPr lang="zh-CN" altLang="zh-CN" b="1">
                <a:solidFill>
                  <a:srgbClr val="000000"/>
                </a:solidFill>
                <a:ea typeface="楷体_GB2312" pitchFamily="49" charset="-122"/>
              </a:rPr>
              <a:t>节点</a:t>
            </a:r>
            <a:r>
              <a:rPr lang="en-US" altLang="zh-CN" b="1">
                <a:solidFill>
                  <a:srgbClr val="000000"/>
                </a:solidFill>
                <a:ea typeface="楷体_GB2312" pitchFamily="49" charset="-122"/>
              </a:rPr>
              <a:t>i</a:t>
            </a:r>
            <a:r>
              <a:rPr lang="zh-CN" altLang="zh-CN" b="1">
                <a:solidFill>
                  <a:srgbClr val="000000"/>
                </a:solidFill>
                <a:ea typeface="楷体_GB2312" pitchFamily="49" charset="-122"/>
              </a:rPr>
              <a:t>的</a:t>
            </a:r>
            <a:r>
              <a:rPr lang="zh-CN" altLang="en-US" b="1">
                <a:solidFill>
                  <a:srgbClr val="000000"/>
                </a:solidFill>
                <a:ea typeface="楷体_GB2312" pitchFamily="49" charset="-122"/>
              </a:rPr>
              <a:t>自电导，</a:t>
            </a:r>
            <a:r>
              <a:rPr lang="zh-CN" altLang="zh-CN" b="1">
                <a:solidFill>
                  <a:srgbClr val="000000"/>
                </a:solidFill>
                <a:ea typeface="楷体_GB2312" pitchFamily="49" charset="-122"/>
              </a:rPr>
              <a:t>等于接在节点</a:t>
            </a:r>
            <a:r>
              <a:rPr lang="en-US" altLang="zh-CN" b="1" i="1">
                <a:solidFill>
                  <a:srgbClr val="000000"/>
                </a:solidFill>
                <a:ea typeface="楷体_GB2312" pitchFamily="49" charset="-122"/>
              </a:rPr>
              <a:t>i</a:t>
            </a:r>
            <a:r>
              <a:rPr lang="zh-CN" altLang="zh-CN" b="1">
                <a:solidFill>
                  <a:srgbClr val="000000"/>
                </a:solidFill>
                <a:ea typeface="楷体_GB2312" pitchFamily="49" charset="-122"/>
              </a:rPr>
              <a:t>上所有支路的电导之和。</a:t>
            </a:r>
            <a:r>
              <a:rPr lang="zh-CN" altLang="en-US" b="1">
                <a:solidFill>
                  <a:srgbClr val="000000"/>
                </a:solidFill>
                <a:ea typeface="楷体_GB2312" pitchFamily="49" charset="-122"/>
              </a:rPr>
              <a:t>正号 </a:t>
            </a:r>
          </a:p>
        </p:txBody>
      </p:sp>
      <p:sp>
        <p:nvSpPr>
          <p:cNvPr id="85072" name="Text Box 80"/>
          <p:cNvSpPr txBox="1">
            <a:spLocks noChangeArrowheads="1"/>
          </p:cNvSpPr>
          <p:nvPr/>
        </p:nvSpPr>
        <p:spPr bwMode="auto">
          <a:xfrm>
            <a:off x="361950" y="4730750"/>
            <a:ext cx="53721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pPr>
            <a:r>
              <a:rPr lang="en-US" altLang="zh-CN" b="1" i="1">
                <a:solidFill>
                  <a:srgbClr val="000000"/>
                </a:solidFill>
                <a:ea typeface="楷体_GB2312" pitchFamily="49" charset="-122"/>
              </a:rPr>
              <a:t>G</a:t>
            </a:r>
            <a:r>
              <a:rPr lang="en-US" altLang="zh-CN" b="1" i="1" baseline="-25000">
                <a:solidFill>
                  <a:srgbClr val="000000"/>
                </a:solidFill>
                <a:ea typeface="楷体_GB2312" pitchFamily="49" charset="-122"/>
              </a:rPr>
              <a:t>ij</a:t>
            </a:r>
            <a:r>
              <a:rPr lang="en-US" altLang="zh-CN" b="1">
                <a:solidFill>
                  <a:srgbClr val="000000"/>
                </a:solidFill>
                <a:ea typeface="楷体_GB2312" pitchFamily="49" charset="-122"/>
              </a:rPr>
              <a:t>—</a:t>
            </a:r>
            <a:r>
              <a:rPr lang="zh-CN" altLang="en-US" b="1">
                <a:solidFill>
                  <a:srgbClr val="000000"/>
                </a:solidFill>
                <a:ea typeface="楷体_GB2312" pitchFamily="49" charset="-122"/>
              </a:rPr>
              <a:t>互电导，</a:t>
            </a:r>
            <a:r>
              <a:rPr lang="zh-CN" altLang="zh-CN" b="1">
                <a:solidFill>
                  <a:srgbClr val="000000"/>
                </a:solidFill>
                <a:ea typeface="楷体_GB2312" pitchFamily="49" charset="-122"/>
              </a:rPr>
              <a:t>等于接在节点</a:t>
            </a:r>
            <a:r>
              <a:rPr lang="en-US" altLang="zh-CN" b="1" i="1">
                <a:solidFill>
                  <a:srgbClr val="000000"/>
                </a:solidFill>
                <a:ea typeface="楷体_GB2312" pitchFamily="49" charset="-122"/>
              </a:rPr>
              <a:t>i</a:t>
            </a:r>
            <a:r>
              <a:rPr lang="zh-CN" altLang="zh-CN" b="1">
                <a:solidFill>
                  <a:srgbClr val="000000"/>
                </a:solidFill>
                <a:ea typeface="楷体_GB2312" pitchFamily="49" charset="-122"/>
              </a:rPr>
              <a:t>与节点</a:t>
            </a:r>
            <a:r>
              <a:rPr lang="en-US" altLang="zh-CN" b="1" i="1">
                <a:solidFill>
                  <a:srgbClr val="000000"/>
                </a:solidFill>
                <a:ea typeface="楷体_GB2312" pitchFamily="49" charset="-122"/>
              </a:rPr>
              <a:t>j</a:t>
            </a:r>
            <a:r>
              <a:rPr lang="zh-CN" altLang="zh-CN" b="1">
                <a:solidFill>
                  <a:srgbClr val="000000"/>
                </a:solidFill>
                <a:ea typeface="楷体_GB2312" pitchFamily="49" charset="-122"/>
              </a:rPr>
              <a:t>之间的所支路的电导之和。</a:t>
            </a:r>
            <a:r>
              <a:rPr lang="zh-CN" altLang="en-US" b="1">
                <a:solidFill>
                  <a:srgbClr val="000000"/>
                </a:solidFill>
                <a:ea typeface="楷体_GB2312" pitchFamily="49" charset="-122"/>
              </a:rPr>
              <a:t>负号</a:t>
            </a:r>
          </a:p>
        </p:txBody>
      </p:sp>
      <p:sp>
        <p:nvSpPr>
          <p:cNvPr id="85073" name="Text Box 81"/>
          <p:cNvSpPr txBox="1">
            <a:spLocks noChangeArrowheads="1"/>
          </p:cNvSpPr>
          <p:nvPr/>
        </p:nvSpPr>
        <p:spPr bwMode="auto">
          <a:xfrm>
            <a:off x="361950" y="5703888"/>
            <a:ext cx="82010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pPr>
            <a:r>
              <a:rPr lang="en-US" altLang="zh-CN" b="1" i="1">
                <a:solidFill>
                  <a:srgbClr val="000000"/>
                </a:solidFill>
                <a:ea typeface="楷体_GB2312" pitchFamily="49" charset="-122"/>
              </a:rPr>
              <a:t>i</a:t>
            </a:r>
            <a:r>
              <a:rPr lang="en-US" altLang="zh-CN" b="1" baseline="-25000">
                <a:solidFill>
                  <a:srgbClr val="000000"/>
                </a:solidFill>
                <a:ea typeface="楷体_GB2312" pitchFamily="49" charset="-122"/>
              </a:rPr>
              <a:t>Sii </a:t>
            </a:r>
            <a:r>
              <a:rPr lang="en-US" altLang="zh-CN" b="1">
                <a:solidFill>
                  <a:srgbClr val="000000"/>
                </a:solidFill>
                <a:ea typeface="楷体_GB2312" pitchFamily="49" charset="-122"/>
              </a:rPr>
              <a:t>— </a:t>
            </a:r>
            <a:r>
              <a:rPr lang="zh-CN" altLang="en-US" b="1">
                <a:solidFill>
                  <a:srgbClr val="000000"/>
                </a:solidFill>
                <a:ea typeface="楷体_GB2312" pitchFamily="49" charset="-122"/>
              </a:rPr>
              <a:t>流入节点</a:t>
            </a:r>
            <a:r>
              <a:rPr lang="en-US" altLang="zh-CN" b="1" i="1">
                <a:solidFill>
                  <a:srgbClr val="000000"/>
                </a:solidFill>
                <a:ea typeface="楷体_GB2312" pitchFamily="49" charset="-122"/>
              </a:rPr>
              <a:t>i</a:t>
            </a:r>
            <a:r>
              <a:rPr lang="zh-CN" altLang="en-US" b="1">
                <a:solidFill>
                  <a:srgbClr val="000000"/>
                </a:solidFill>
                <a:ea typeface="楷体_GB2312" pitchFamily="49" charset="-122"/>
              </a:rPr>
              <a:t>的所有电流源电流的代数和。</a:t>
            </a:r>
          </a:p>
        </p:txBody>
      </p:sp>
      <p:sp>
        <p:nvSpPr>
          <p:cNvPr id="85075" name="Text Box 83"/>
          <p:cNvSpPr txBox="1">
            <a:spLocks noChangeArrowheads="1"/>
          </p:cNvSpPr>
          <p:nvPr/>
        </p:nvSpPr>
        <p:spPr bwMode="auto">
          <a:xfrm>
            <a:off x="1114425" y="6205538"/>
            <a:ext cx="7191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pPr>
            <a:r>
              <a:rPr lang="zh-CN" altLang="en-US" b="1">
                <a:solidFill>
                  <a:srgbClr val="0000FF"/>
                </a:solidFill>
                <a:ea typeface="楷体_GB2312" pitchFamily="49" charset="-122"/>
              </a:rPr>
              <a:t>包括由</a:t>
            </a:r>
            <a:r>
              <a:rPr lang="zh-CN" altLang="zh-CN" b="1">
                <a:solidFill>
                  <a:srgbClr val="0000FF"/>
                </a:solidFill>
                <a:ea typeface="楷体_GB2312" pitchFamily="49" charset="-122"/>
              </a:rPr>
              <a:t>电压源与电阻串联支路等效的电流源</a:t>
            </a:r>
            <a:r>
              <a:rPr lang="zh-CN" altLang="en-US" b="1">
                <a:solidFill>
                  <a:srgbClr val="0000FF"/>
                </a:solidFill>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5055"/>
                                        </p:tgtEl>
                                        <p:attrNameLst>
                                          <p:attrName>style.visibility</p:attrName>
                                        </p:attrNameLst>
                                      </p:cBhvr>
                                      <p:to>
                                        <p:strVal val="visible"/>
                                      </p:to>
                                    </p:set>
                                    <p:anim calcmode="lin" valueType="num">
                                      <p:cBhvr additive="base">
                                        <p:cTn id="7" dur="500" fill="hold"/>
                                        <p:tgtEl>
                                          <p:spTgt spid="85055"/>
                                        </p:tgtEl>
                                        <p:attrNameLst>
                                          <p:attrName>ppt_x</p:attrName>
                                        </p:attrNameLst>
                                      </p:cBhvr>
                                      <p:tavLst>
                                        <p:tav tm="0">
                                          <p:val>
                                            <p:strVal val="1+#ppt_w/2"/>
                                          </p:val>
                                        </p:tav>
                                        <p:tav tm="100000">
                                          <p:val>
                                            <p:strVal val="#ppt_x"/>
                                          </p:val>
                                        </p:tav>
                                      </p:tavLst>
                                    </p:anim>
                                    <p:anim calcmode="lin" valueType="num">
                                      <p:cBhvr additive="base">
                                        <p:cTn id="8" dur="500" fill="hold"/>
                                        <p:tgtEl>
                                          <p:spTgt spid="850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505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506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85063"/>
                                        </p:tgtEl>
                                        <p:attrNameLst>
                                          <p:attrName>style.visibility</p:attrName>
                                        </p:attrNameLst>
                                      </p:cBhvr>
                                      <p:to>
                                        <p:strVal val="visible"/>
                                      </p:to>
                                    </p:set>
                                    <p:anim calcmode="lin" valueType="num">
                                      <p:cBhvr>
                                        <p:cTn id="21" dur="1000" fill="hold"/>
                                        <p:tgtEl>
                                          <p:spTgt spid="85063"/>
                                        </p:tgtEl>
                                        <p:attrNameLst>
                                          <p:attrName>ppt_w</p:attrName>
                                        </p:attrNameLst>
                                      </p:cBhvr>
                                      <p:tavLst>
                                        <p:tav tm="0">
                                          <p:val>
                                            <p:fltVal val="0"/>
                                          </p:val>
                                        </p:tav>
                                        <p:tav tm="100000">
                                          <p:val>
                                            <p:strVal val="#ppt_w"/>
                                          </p:val>
                                        </p:tav>
                                      </p:tavLst>
                                    </p:anim>
                                    <p:anim calcmode="lin" valueType="num">
                                      <p:cBhvr>
                                        <p:cTn id="22" dur="1000" fill="hold"/>
                                        <p:tgtEl>
                                          <p:spTgt spid="85063"/>
                                        </p:tgtEl>
                                        <p:attrNameLst>
                                          <p:attrName>ppt_h</p:attrName>
                                        </p:attrNameLst>
                                      </p:cBhvr>
                                      <p:tavLst>
                                        <p:tav tm="0">
                                          <p:val>
                                            <p:fltVal val="0"/>
                                          </p:val>
                                        </p:tav>
                                        <p:tav tm="100000">
                                          <p:val>
                                            <p:strVal val="#ppt_h"/>
                                          </p:val>
                                        </p:tav>
                                      </p:tavLst>
                                    </p:anim>
                                    <p:anim calcmode="lin" valueType="num">
                                      <p:cBhvr>
                                        <p:cTn id="23" dur="1000" fill="hold"/>
                                        <p:tgtEl>
                                          <p:spTgt spid="85063"/>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850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5071"/>
                                        </p:tgtEl>
                                        <p:attrNameLst>
                                          <p:attrName>style.visibility</p:attrName>
                                        </p:attrNameLst>
                                      </p:cBhvr>
                                      <p:to>
                                        <p:strVal val="visible"/>
                                      </p:to>
                                    </p:set>
                                    <p:animEffect transition="in" filter="wipe(left)">
                                      <p:cBhvr>
                                        <p:cTn id="29" dur="500"/>
                                        <p:tgtEl>
                                          <p:spTgt spid="8507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5072"/>
                                        </p:tgtEl>
                                        <p:attrNameLst>
                                          <p:attrName>style.visibility</p:attrName>
                                        </p:attrNameLst>
                                      </p:cBhvr>
                                      <p:to>
                                        <p:strVal val="visible"/>
                                      </p:to>
                                    </p:set>
                                    <p:animEffect transition="in" filter="wipe(left)">
                                      <p:cBhvr>
                                        <p:cTn id="34" dur="500"/>
                                        <p:tgtEl>
                                          <p:spTgt spid="8507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5073"/>
                                        </p:tgtEl>
                                        <p:attrNameLst>
                                          <p:attrName>style.visibility</p:attrName>
                                        </p:attrNameLst>
                                      </p:cBhvr>
                                      <p:to>
                                        <p:strVal val="visible"/>
                                      </p:to>
                                    </p:set>
                                    <p:animEffect transition="in" filter="wipe(left)">
                                      <p:cBhvr>
                                        <p:cTn id="39" dur="500"/>
                                        <p:tgtEl>
                                          <p:spTgt spid="8507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5075"/>
                                        </p:tgtEl>
                                        <p:attrNameLst>
                                          <p:attrName>style.visibility</p:attrName>
                                        </p:attrNameLst>
                                      </p:cBhvr>
                                      <p:to>
                                        <p:strVal val="visible"/>
                                      </p:to>
                                    </p:set>
                                    <p:animEffect transition="in" filter="wipe(left)">
                                      <p:cBhvr>
                                        <p:cTn id="44" dur="500"/>
                                        <p:tgtEl>
                                          <p:spTgt spid="85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55" grpId="0" autoUpdateAnimBg="0"/>
      <p:bldP spid="85063" grpId="0" autoUpdateAnimBg="0"/>
      <p:bldP spid="85071" grpId="0" autoUpdateAnimBg="0"/>
      <p:bldP spid="85072" grpId="0" autoUpdateAnimBg="0"/>
      <p:bldP spid="85073" grpId="0" autoUpdateAnimBg="0"/>
      <p:bldP spid="8507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869950" y="1150938"/>
            <a:ext cx="714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节点法的一般步骤：</a:t>
            </a:r>
          </a:p>
        </p:txBody>
      </p:sp>
      <p:sp>
        <p:nvSpPr>
          <p:cNvPr id="81923" name="Text Box 3"/>
          <p:cNvSpPr txBox="1">
            <a:spLocks noChangeArrowheads="1"/>
          </p:cNvSpPr>
          <p:nvPr/>
        </p:nvSpPr>
        <p:spPr bwMode="auto">
          <a:xfrm>
            <a:off x="1314450" y="1847850"/>
            <a:ext cx="738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(1) </a:t>
            </a:r>
            <a:r>
              <a:rPr lang="zh-CN" altLang="en-US" b="1">
                <a:ea typeface="楷体_GB2312" pitchFamily="49" charset="-122"/>
              </a:rPr>
              <a:t>选定参考节点，标定</a:t>
            </a:r>
            <a:r>
              <a:rPr lang="en-US" altLang="zh-CN" b="1" i="1">
                <a:ea typeface="楷体_GB2312" pitchFamily="49" charset="-122"/>
              </a:rPr>
              <a:t>n</a:t>
            </a:r>
            <a:r>
              <a:rPr lang="en-US" altLang="zh-CN" b="1">
                <a:ea typeface="楷体_GB2312" pitchFamily="49" charset="-122"/>
              </a:rPr>
              <a:t>-1</a:t>
            </a:r>
            <a:r>
              <a:rPr lang="zh-CN" altLang="en-US" b="1">
                <a:ea typeface="楷体_GB2312" pitchFamily="49" charset="-122"/>
              </a:rPr>
              <a:t>个独立节点；</a:t>
            </a:r>
          </a:p>
        </p:txBody>
      </p:sp>
      <p:sp>
        <p:nvSpPr>
          <p:cNvPr id="81924" name="Text Box 4"/>
          <p:cNvSpPr txBox="1">
            <a:spLocks noChangeArrowheads="1"/>
          </p:cNvSpPr>
          <p:nvPr/>
        </p:nvSpPr>
        <p:spPr bwMode="auto">
          <a:xfrm>
            <a:off x="1314450" y="2409825"/>
            <a:ext cx="743426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en-US" altLang="zh-CN" b="1">
                <a:ea typeface="楷体_GB2312" pitchFamily="49" charset="-122"/>
              </a:rPr>
              <a:t>(2) </a:t>
            </a:r>
            <a:r>
              <a:rPr lang="zh-CN" altLang="en-US" b="1">
                <a:ea typeface="楷体_GB2312" pitchFamily="49" charset="-122"/>
              </a:rPr>
              <a:t>对</a:t>
            </a:r>
            <a:r>
              <a:rPr lang="en-US" altLang="zh-CN" b="1" i="1">
                <a:ea typeface="楷体_GB2312" pitchFamily="49" charset="-122"/>
              </a:rPr>
              <a:t>n</a:t>
            </a:r>
            <a:r>
              <a:rPr lang="en-US" altLang="zh-CN" b="1">
                <a:ea typeface="楷体_GB2312" pitchFamily="49" charset="-122"/>
              </a:rPr>
              <a:t>-1</a:t>
            </a:r>
            <a:r>
              <a:rPr lang="zh-CN" altLang="en-US" b="1">
                <a:ea typeface="楷体_GB2312" pitchFamily="49" charset="-122"/>
              </a:rPr>
              <a:t>个独立节点，以节点电压为未知量，列写其</a:t>
            </a:r>
            <a:r>
              <a:rPr lang="en-US" altLang="zh-CN" b="1">
                <a:ea typeface="楷体_GB2312" pitchFamily="49" charset="-122"/>
              </a:rPr>
              <a:t>KCL</a:t>
            </a:r>
            <a:r>
              <a:rPr lang="zh-CN" altLang="zh-CN" b="1">
                <a:ea typeface="楷体_GB2312" pitchFamily="49" charset="-122"/>
              </a:rPr>
              <a:t>方程；</a:t>
            </a:r>
            <a:endParaRPr lang="zh-CN" altLang="en-US" b="1">
              <a:ea typeface="楷体_GB2312" pitchFamily="49" charset="-122"/>
            </a:endParaRPr>
          </a:p>
        </p:txBody>
      </p:sp>
      <p:sp>
        <p:nvSpPr>
          <p:cNvPr id="81925" name="Text Box 5"/>
          <p:cNvSpPr txBox="1">
            <a:spLocks noChangeArrowheads="1"/>
          </p:cNvSpPr>
          <p:nvPr/>
        </p:nvSpPr>
        <p:spPr bwMode="auto">
          <a:xfrm>
            <a:off x="1352550" y="3484563"/>
            <a:ext cx="737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(3) </a:t>
            </a:r>
            <a:r>
              <a:rPr lang="zh-CN" altLang="en-US" b="1">
                <a:ea typeface="楷体_GB2312" pitchFamily="49" charset="-122"/>
              </a:rPr>
              <a:t>求解上述方程，得到</a:t>
            </a:r>
            <a:r>
              <a:rPr lang="en-US" altLang="zh-CN" b="1" i="1">
                <a:ea typeface="楷体_GB2312" pitchFamily="49" charset="-122"/>
              </a:rPr>
              <a:t>n</a:t>
            </a:r>
            <a:r>
              <a:rPr lang="en-US" altLang="zh-CN" b="1">
                <a:ea typeface="楷体_GB2312" pitchFamily="49" charset="-122"/>
              </a:rPr>
              <a:t>-1</a:t>
            </a:r>
            <a:r>
              <a:rPr lang="zh-CN" altLang="en-US" b="1">
                <a:ea typeface="楷体_GB2312" pitchFamily="49" charset="-122"/>
              </a:rPr>
              <a:t>个节点电压；</a:t>
            </a:r>
          </a:p>
        </p:txBody>
      </p:sp>
      <p:sp>
        <p:nvSpPr>
          <p:cNvPr id="81926" name="Text Box 6"/>
          <p:cNvSpPr txBox="1">
            <a:spLocks noChangeArrowheads="1"/>
          </p:cNvSpPr>
          <p:nvPr/>
        </p:nvSpPr>
        <p:spPr bwMode="auto">
          <a:xfrm>
            <a:off x="1371600" y="4610100"/>
            <a:ext cx="735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(5) </a:t>
            </a:r>
            <a:r>
              <a:rPr lang="zh-CN" altLang="en-US" b="1">
                <a:ea typeface="楷体_GB2312" pitchFamily="49" charset="-122"/>
              </a:rPr>
              <a:t>其它分析。</a:t>
            </a:r>
          </a:p>
        </p:txBody>
      </p:sp>
      <p:sp>
        <p:nvSpPr>
          <p:cNvPr id="81927" name="Text Box 7"/>
          <p:cNvSpPr txBox="1">
            <a:spLocks noChangeArrowheads="1"/>
          </p:cNvSpPr>
          <p:nvPr/>
        </p:nvSpPr>
        <p:spPr bwMode="auto">
          <a:xfrm>
            <a:off x="1352550" y="4046538"/>
            <a:ext cx="7402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(4) </a:t>
            </a:r>
            <a:r>
              <a:rPr lang="zh-CN" altLang="en-US" b="1">
                <a:ea typeface="楷体_GB2312" pitchFamily="49" charset="-122"/>
              </a:rPr>
              <a:t>求各支路电流</a:t>
            </a:r>
            <a:r>
              <a:rPr lang="en-US" altLang="zh-CN" b="1">
                <a:ea typeface="楷体_GB2312" pitchFamily="49" charset="-122"/>
              </a:rPr>
              <a:t>(</a:t>
            </a:r>
            <a:r>
              <a:rPr lang="zh-CN" altLang="zh-CN" b="1">
                <a:ea typeface="楷体_GB2312" pitchFamily="49" charset="-122"/>
              </a:rPr>
              <a:t>用</a:t>
            </a:r>
            <a:r>
              <a:rPr lang="zh-CN" altLang="en-US" b="1">
                <a:ea typeface="楷体_GB2312" pitchFamily="49" charset="-122"/>
              </a:rPr>
              <a:t>节点电压</a:t>
            </a:r>
            <a:r>
              <a:rPr lang="zh-CN" altLang="zh-CN" b="1">
                <a:ea typeface="楷体_GB2312" pitchFamily="49" charset="-122"/>
              </a:rPr>
              <a:t>表示</a:t>
            </a:r>
            <a:r>
              <a:rPr lang="en-US" altLang="zh-CN" b="1">
                <a:ea typeface="楷体_GB2312" pitchFamily="49" charset="-122"/>
              </a:rPr>
              <a:t>)</a:t>
            </a:r>
            <a:r>
              <a:rPr lang="zh-CN" altLang="en-US" b="1">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p:cTn id="7" dur="5000" fill="hold"/>
                                        <p:tgtEl>
                                          <p:spTgt spid="81922"/>
                                        </p:tgtEl>
                                        <p:attrNameLst>
                                          <p:attrName>ppt_w</p:attrName>
                                        </p:attrNameLst>
                                      </p:cBhvr>
                                      <p:tavLst>
                                        <p:tav tm="0" fmla="#ppt_w*sin(2.5*pi*$)">
                                          <p:val>
                                            <p:fltVal val="0"/>
                                          </p:val>
                                        </p:tav>
                                        <p:tav tm="100000">
                                          <p:val>
                                            <p:fltVal val="1"/>
                                          </p:val>
                                        </p:tav>
                                      </p:tavLst>
                                    </p:anim>
                                    <p:anim calcmode="lin" valueType="num">
                                      <p:cBhvr>
                                        <p:cTn id="8" dur="5000" fill="hold"/>
                                        <p:tgtEl>
                                          <p:spTgt spid="8192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923"/>
                                        </p:tgtEl>
                                        <p:attrNameLst>
                                          <p:attrName>style.visibility</p:attrName>
                                        </p:attrNameLst>
                                      </p:cBhvr>
                                      <p:to>
                                        <p:strVal val="visible"/>
                                      </p:to>
                                    </p:set>
                                    <p:anim calcmode="lin" valueType="num">
                                      <p:cBhvr additive="base">
                                        <p:cTn id="13" dur="500" fill="hold"/>
                                        <p:tgtEl>
                                          <p:spTgt spid="81923"/>
                                        </p:tgtEl>
                                        <p:attrNameLst>
                                          <p:attrName>ppt_x</p:attrName>
                                        </p:attrNameLst>
                                      </p:cBhvr>
                                      <p:tavLst>
                                        <p:tav tm="0">
                                          <p:val>
                                            <p:strVal val="1+#ppt_w/2"/>
                                          </p:val>
                                        </p:tav>
                                        <p:tav tm="100000">
                                          <p:val>
                                            <p:strVal val="#ppt_x"/>
                                          </p:val>
                                        </p:tav>
                                      </p:tavLst>
                                    </p:anim>
                                    <p:anim calcmode="lin" valueType="num">
                                      <p:cBhvr additive="base">
                                        <p:cTn id="14" dur="500" fill="hold"/>
                                        <p:tgtEl>
                                          <p:spTgt spid="819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1924"/>
                                        </p:tgtEl>
                                        <p:attrNameLst>
                                          <p:attrName>style.visibility</p:attrName>
                                        </p:attrNameLst>
                                      </p:cBhvr>
                                      <p:to>
                                        <p:strVal val="visible"/>
                                      </p:to>
                                    </p:set>
                                    <p:anim calcmode="lin" valueType="num">
                                      <p:cBhvr additive="base">
                                        <p:cTn id="19" dur="500" fill="hold"/>
                                        <p:tgtEl>
                                          <p:spTgt spid="81924"/>
                                        </p:tgtEl>
                                        <p:attrNameLst>
                                          <p:attrName>ppt_x</p:attrName>
                                        </p:attrNameLst>
                                      </p:cBhvr>
                                      <p:tavLst>
                                        <p:tav tm="0">
                                          <p:val>
                                            <p:strVal val="1+#ppt_w/2"/>
                                          </p:val>
                                        </p:tav>
                                        <p:tav tm="100000">
                                          <p:val>
                                            <p:strVal val="#ppt_x"/>
                                          </p:val>
                                        </p:tav>
                                      </p:tavLst>
                                    </p:anim>
                                    <p:anim calcmode="lin" valueType="num">
                                      <p:cBhvr additive="base">
                                        <p:cTn id="20" dur="500" fill="hold"/>
                                        <p:tgtEl>
                                          <p:spTgt spid="8192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1925"/>
                                        </p:tgtEl>
                                        <p:attrNameLst>
                                          <p:attrName>style.visibility</p:attrName>
                                        </p:attrNameLst>
                                      </p:cBhvr>
                                      <p:to>
                                        <p:strVal val="visible"/>
                                      </p:to>
                                    </p:set>
                                    <p:animEffect transition="in" filter="wipe(left)">
                                      <p:cBhvr>
                                        <p:cTn id="25" dur="500"/>
                                        <p:tgtEl>
                                          <p:spTgt spid="819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81927"/>
                                        </p:tgtEl>
                                        <p:attrNameLst>
                                          <p:attrName>style.visibility</p:attrName>
                                        </p:attrNameLst>
                                      </p:cBhvr>
                                      <p:to>
                                        <p:strVal val="visible"/>
                                      </p:to>
                                    </p:set>
                                    <p:animEffect transition="in" filter="slide(fromRight)">
                                      <p:cBhvr>
                                        <p:cTn id="30" dur="500"/>
                                        <p:tgtEl>
                                          <p:spTgt spid="819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81926"/>
                                        </p:tgtEl>
                                        <p:attrNameLst>
                                          <p:attrName>style.visibility</p:attrName>
                                        </p:attrNameLst>
                                      </p:cBhvr>
                                      <p:to>
                                        <p:strVal val="visible"/>
                                      </p:to>
                                    </p:set>
                                    <p:animEffect transition="in" filter="slide(fromRight)">
                                      <p:cBhvr>
                                        <p:cTn id="35"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3" grpId="0" autoUpdateAnimBg="0"/>
      <p:bldP spid="81924" grpId="0" autoUpdateAnimBg="0"/>
      <p:bldP spid="81925" grpId="0" autoUpdateAnimBg="0"/>
      <p:bldP spid="81926" grpId="0" autoUpdateAnimBg="0"/>
      <p:bldP spid="8192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ext Box 124"/>
          <p:cNvSpPr txBox="1">
            <a:spLocks noChangeArrowheads="1"/>
          </p:cNvSpPr>
          <p:nvPr/>
        </p:nvSpPr>
        <p:spPr bwMode="auto">
          <a:xfrm>
            <a:off x="247650" y="631825"/>
            <a:ext cx="610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例：试用节点电压法求电路中各支路电流。</a:t>
            </a:r>
          </a:p>
        </p:txBody>
      </p:sp>
      <p:grpSp>
        <p:nvGrpSpPr>
          <p:cNvPr id="2" name="Group 168"/>
          <p:cNvGrpSpPr>
            <a:grpSpLocks/>
          </p:cNvGrpSpPr>
          <p:nvPr/>
        </p:nvGrpSpPr>
        <p:grpSpPr bwMode="auto">
          <a:xfrm>
            <a:off x="6434138" y="2997200"/>
            <a:ext cx="414337" cy="438150"/>
            <a:chOff x="2925" y="1662"/>
            <a:chExt cx="261" cy="276"/>
          </a:xfrm>
        </p:grpSpPr>
        <p:grpSp>
          <p:nvGrpSpPr>
            <p:cNvPr id="4156" name="Group 169"/>
            <p:cNvGrpSpPr>
              <a:grpSpLocks/>
            </p:cNvGrpSpPr>
            <p:nvPr/>
          </p:nvGrpSpPr>
          <p:grpSpPr bwMode="auto">
            <a:xfrm>
              <a:off x="2925" y="1818"/>
              <a:ext cx="261" cy="120"/>
              <a:chOff x="720" y="1824"/>
              <a:chExt cx="261" cy="120"/>
            </a:xfrm>
          </p:grpSpPr>
          <p:sp>
            <p:nvSpPr>
              <p:cNvPr id="4158" name="Line 170"/>
              <p:cNvSpPr>
                <a:spLocks noChangeShapeType="1"/>
              </p:cNvSpPr>
              <p:nvPr/>
            </p:nvSpPr>
            <p:spPr bwMode="auto">
              <a:xfrm>
                <a:off x="720" y="1824"/>
                <a:ext cx="26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59" name="Line 171"/>
              <p:cNvSpPr>
                <a:spLocks noChangeShapeType="1"/>
              </p:cNvSpPr>
              <p:nvPr/>
            </p:nvSpPr>
            <p:spPr bwMode="auto">
              <a:xfrm>
                <a:off x="778" y="1883"/>
                <a:ext cx="14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160" name="Line 172"/>
              <p:cNvSpPr>
                <a:spLocks noChangeShapeType="1"/>
              </p:cNvSpPr>
              <p:nvPr/>
            </p:nvSpPr>
            <p:spPr bwMode="auto">
              <a:xfrm>
                <a:off x="802" y="1944"/>
                <a:ext cx="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4157" name="Line 173"/>
            <p:cNvSpPr>
              <a:spLocks noChangeShapeType="1"/>
            </p:cNvSpPr>
            <p:nvPr/>
          </p:nvSpPr>
          <p:spPr bwMode="auto">
            <a:xfrm>
              <a:off x="3054" y="1662"/>
              <a:ext cx="0" cy="16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358" name="Text Box 174"/>
          <p:cNvSpPr txBox="1">
            <a:spLocks noChangeArrowheads="1"/>
          </p:cNvSpPr>
          <p:nvPr/>
        </p:nvSpPr>
        <p:spPr bwMode="auto">
          <a:xfrm>
            <a:off x="339725" y="130492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解：</a:t>
            </a:r>
          </a:p>
        </p:txBody>
      </p:sp>
      <p:sp>
        <p:nvSpPr>
          <p:cNvPr id="93359" name="Text Box 175"/>
          <p:cNvSpPr txBox="1">
            <a:spLocks noChangeArrowheads="1"/>
          </p:cNvSpPr>
          <p:nvPr/>
        </p:nvSpPr>
        <p:spPr bwMode="auto">
          <a:xfrm>
            <a:off x="835025" y="1333500"/>
            <a:ext cx="447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选节点③为参考节点。</a:t>
            </a:r>
          </a:p>
        </p:txBody>
      </p:sp>
      <p:graphicFrame>
        <p:nvGraphicFramePr>
          <p:cNvPr id="93360" name="Object 176"/>
          <p:cNvGraphicFramePr>
            <a:graphicFrameLocks noChangeAspect="1"/>
          </p:cNvGraphicFramePr>
          <p:nvPr/>
        </p:nvGraphicFramePr>
        <p:xfrm>
          <a:off x="1333500" y="2441575"/>
          <a:ext cx="3394075" cy="892175"/>
        </p:xfrm>
        <a:graphic>
          <a:graphicData uri="http://schemas.openxmlformats.org/presentationml/2006/ole">
            <mc:AlternateContent xmlns:mc="http://schemas.openxmlformats.org/markup-compatibility/2006">
              <mc:Choice xmlns:v="urn:schemas-microsoft-com:vml" Requires="v">
                <p:oleObj spid="_x0000_s4178" name="Equation" r:id="rId3" imgW="1498320" imgH="393480" progId="Equation.DSMT4">
                  <p:embed/>
                </p:oleObj>
              </mc:Choice>
              <mc:Fallback>
                <p:oleObj name="Equation" r:id="rId3" imgW="1498320" imgH="393480" progId="Equation.DSMT4">
                  <p:embed/>
                  <p:pic>
                    <p:nvPicPr>
                      <p:cNvPr id="0" name="Object 1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2441575"/>
                        <a:ext cx="3394075"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361" name="Object 177"/>
          <p:cNvGraphicFramePr>
            <a:graphicFrameLocks noChangeAspect="1"/>
          </p:cNvGraphicFramePr>
          <p:nvPr/>
        </p:nvGraphicFramePr>
        <p:xfrm>
          <a:off x="1927225" y="4160838"/>
          <a:ext cx="1566863" cy="587375"/>
        </p:xfrm>
        <a:graphic>
          <a:graphicData uri="http://schemas.openxmlformats.org/presentationml/2006/ole">
            <mc:AlternateContent xmlns:mc="http://schemas.openxmlformats.org/markup-compatibility/2006">
              <mc:Choice xmlns:v="urn:schemas-microsoft-com:vml" Requires="v">
                <p:oleObj spid="_x0000_s4179" name="Equation" r:id="rId5" imgW="609480" imgH="228600" progId="Equation.DSMT4">
                  <p:embed/>
                </p:oleObj>
              </mc:Choice>
              <mc:Fallback>
                <p:oleObj name="Equation" r:id="rId5" imgW="609480" imgH="228600" progId="Equation.DSMT4">
                  <p:embed/>
                  <p:pic>
                    <p:nvPicPr>
                      <p:cNvPr id="0" name="Object 1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225" y="4160838"/>
                        <a:ext cx="156686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362" name="Object 178"/>
          <p:cNvGraphicFramePr>
            <a:graphicFrameLocks noChangeAspect="1"/>
          </p:cNvGraphicFramePr>
          <p:nvPr/>
        </p:nvGraphicFramePr>
        <p:xfrm>
          <a:off x="1901825" y="4714875"/>
          <a:ext cx="1612900" cy="579438"/>
        </p:xfrm>
        <a:graphic>
          <a:graphicData uri="http://schemas.openxmlformats.org/presentationml/2006/ole">
            <mc:AlternateContent xmlns:mc="http://schemas.openxmlformats.org/markup-compatibility/2006">
              <mc:Choice xmlns:v="urn:schemas-microsoft-com:vml" Requires="v">
                <p:oleObj spid="_x0000_s4180" name="Equation" r:id="rId7" imgW="634680" imgH="228600" progId="Equation.DSMT4">
                  <p:embed/>
                </p:oleObj>
              </mc:Choice>
              <mc:Fallback>
                <p:oleObj name="Equation" r:id="rId7" imgW="634680" imgH="228600" progId="Equation.DSMT4">
                  <p:embed/>
                  <p:pic>
                    <p:nvPicPr>
                      <p:cNvPr id="0" name="Object 1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1825" y="4714875"/>
                        <a:ext cx="1612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363" name="Text Box 179"/>
          <p:cNvSpPr txBox="1">
            <a:spLocks noChangeArrowheads="1"/>
          </p:cNvSpPr>
          <p:nvPr/>
        </p:nvSpPr>
        <p:spPr bwMode="auto">
          <a:xfrm>
            <a:off x="901700" y="1892300"/>
            <a:ext cx="447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应用节点法列出节点方程：</a:t>
            </a:r>
            <a:endParaRPr lang="zh-CN" altLang="en-US" b="1">
              <a:solidFill>
                <a:srgbClr val="FF0000"/>
              </a:solidFill>
              <a:ea typeface="楷体_GB2312" pitchFamily="49" charset="-122"/>
            </a:endParaRPr>
          </a:p>
        </p:txBody>
      </p:sp>
      <p:graphicFrame>
        <p:nvGraphicFramePr>
          <p:cNvPr id="93364" name="Object 180"/>
          <p:cNvGraphicFramePr>
            <a:graphicFrameLocks noChangeAspect="1"/>
          </p:cNvGraphicFramePr>
          <p:nvPr/>
        </p:nvGraphicFramePr>
        <p:xfrm>
          <a:off x="4552950" y="3805238"/>
          <a:ext cx="2938463" cy="998537"/>
        </p:xfrm>
        <a:graphic>
          <a:graphicData uri="http://schemas.openxmlformats.org/presentationml/2006/ole">
            <mc:AlternateContent xmlns:mc="http://schemas.openxmlformats.org/markup-compatibility/2006">
              <mc:Choice xmlns:v="urn:schemas-microsoft-com:vml" Requires="v">
                <p:oleObj spid="_x0000_s4181" name="Equation" r:id="rId9" imgW="1155600" imgH="393480" progId="Equation.DSMT4">
                  <p:embed/>
                </p:oleObj>
              </mc:Choice>
              <mc:Fallback>
                <p:oleObj name="Equation" r:id="rId9" imgW="1155600" imgH="393480" progId="Equation.DSMT4">
                  <p:embed/>
                  <p:pic>
                    <p:nvPicPr>
                      <p:cNvPr id="0" name="Object 1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52950" y="3805238"/>
                        <a:ext cx="2938463"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365" name="Object 181"/>
          <p:cNvGraphicFramePr>
            <a:graphicFrameLocks noChangeAspect="1"/>
          </p:cNvGraphicFramePr>
          <p:nvPr/>
        </p:nvGraphicFramePr>
        <p:xfrm>
          <a:off x="1390650" y="3238500"/>
          <a:ext cx="3087688" cy="955675"/>
        </p:xfrm>
        <a:graphic>
          <a:graphicData uri="http://schemas.openxmlformats.org/presentationml/2006/ole">
            <mc:AlternateContent xmlns:mc="http://schemas.openxmlformats.org/markup-compatibility/2006">
              <mc:Choice xmlns:v="urn:schemas-microsoft-com:vml" Requires="v">
                <p:oleObj spid="_x0000_s4182" name="Equation" r:id="rId11" imgW="1269720" imgH="393480" progId="Equation.DSMT4">
                  <p:embed/>
                </p:oleObj>
              </mc:Choice>
              <mc:Fallback>
                <p:oleObj name="Equation" r:id="rId11" imgW="1269720" imgH="393480" progId="Equation.DSMT4">
                  <p:embed/>
                  <p:pic>
                    <p:nvPicPr>
                      <p:cNvPr id="0" name="Object 1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0650" y="3238500"/>
                        <a:ext cx="3087688"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11" name="Group 205"/>
          <p:cNvGrpSpPr>
            <a:grpSpLocks/>
          </p:cNvGrpSpPr>
          <p:nvPr/>
        </p:nvGrpSpPr>
        <p:grpSpPr bwMode="auto">
          <a:xfrm>
            <a:off x="5654675" y="844550"/>
            <a:ext cx="2860675" cy="2606675"/>
            <a:chOff x="3562" y="348"/>
            <a:chExt cx="1802" cy="1642"/>
          </a:xfrm>
        </p:grpSpPr>
        <p:sp>
          <p:nvSpPr>
            <p:cNvPr id="4116" name="Line 185"/>
            <p:cNvSpPr>
              <a:spLocks noChangeShapeType="1"/>
            </p:cNvSpPr>
            <p:nvPr/>
          </p:nvSpPr>
          <p:spPr bwMode="auto">
            <a:xfrm>
              <a:off x="3602" y="660"/>
              <a:ext cx="17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7" name="Line 189"/>
            <p:cNvSpPr>
              <a:spLocks noChangeShapeType="1"/>
            </p:cNvSpPr>
            <p:nvPr/>
          </p:nvSpPr>
          <p:spPr bwMode="auto">
            <a:xfrm>
              <a:off x="3604" y="662"/>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8" name="Rectangle 17"/>
            <p:cNvSpPr>
              <a:spLocks noChangeArrowheads="1"/>
            </p:cNvSpPr>
            <p:nvPr/>
          </p:nvSpPr>
          <p:spPr bwMode="auto">
            <a:xfrm>
              <a:off x="4350" y="61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4119" name="Oval 20"/>
            <p:cNvSpPr>
              <a:spLocks noChangeArrowheads="1"/>
            </p:cNvSpPr>
            <p:nvPr/>
          </p:nvSpPr>
          <p:spPr bwMode="auto">
            <a:xfrm>
              <a:off x="4044" y="128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4120" name="Rectangle 22"/>
            <p:cNvSpPr>
              <a:spLocks noChangeArrowheads="1"/>
            </p:cNvSpPr>
            <p:nvPr/>
          </p:nvSpPr>
          <p:spPr bwMode="auto">
            <a:xfrm rot="5400000">
              <a:off x="3472" y="1150"/>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solidFill>
                  <a:srgbClr val="000000"/>
                </a:solidFill>
                <a:ea typeface="楷体_GB2312" pitchFamily="49" charset="-122"/>
              </a:endParaRPr>
            </a:p>
          </p:txBody>
        </p:sp>
        <p:sp>
          <p:nvSpPr>
            <p:cNvPr id="4121" name="Text Box 23"/>
            <p:cNvSpPr txBox="1">
              <a:spLocks noChangeArrowheads="1"/>
            </p:cNvSpPr>
            <p:nvPr/>
          </p:nvSpPr>
          <p:spPr bwMode="auto">
            <a:xfrm>
              <a:off x="4225" y="110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4122" name="Text Box 24"/>
            <p:cNvSpPr txBox="1">
              <a:spLocks noChangeArrowheads="1"/>
            </p:cNvSpPr>
            <p:nvPr/>
          </p:nvSpPr>
          <p:spPr bwMode="auto">
            <a:xfrm>
              <a:off x="4226" y="13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4123" name="Line 31"/>
            <p:cNvSpPr>
              <a:spLocks noChangeShapeType="1"/>
            </p:cNvSpPr>
            <p:nvPr/>
          </p:nvSpPr>
          <p:spPr bwMode="auto">
            <a:xfrm>
              <a:off x="4230" y="658"/>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4" name="Line 34"/>
            <p:cNvSpPr>
              <a:spLocks noChangeShapeType="1"/>
            </p:cNvSpPr>
            <p:nvPr/>
          </p:nvSpPr>
          <p:spPr bwMode="auto">
            <a:xfrm rot="5400000">
              <a:off x="4137" y="778"/>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5" name="Line 35"/>
            <p:cNvSpPr>
              <a:spLocks noChangeShapeType="1"/>
            </p:cNvSpPr>
            <p:nvPr/>
          </p:nvSpPr>
          <p:spPr bwMode="auto">
            <a:xfrm rot="5400000">
              <a:off x="3559" y="896"/>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6" name="Text Box 45"/>
            <p:cNvSpPr txBox="1">
              <a:spLocks noChangeArrowheads="1"/>
            </p:cNvSpPr>
            <p:nvPr/>
          </p:nvSpPr>
          <p:spPr bwMode="auto">
            <a:xfrm>
              <a:off x="3901" y="639"/>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2</a:t>
              </a:r>
              <a:endParaRPr lang="en-US" altLang="zh-CN" sz="1800" b="1">
                <a:solidFill>
                  <a:srgbClr val="000000"/>
                </a:solidFill>
                <a:ea typeface="楷体_GB2312" pitchFamily="49" charset="-122"/>
              </a:endParaRPr>
            </a:p>
          </p:txBody>
        </p:sp>
        <p:sp>
          <p:nvSpPr>
            <p:cNvPr id="4127" name="Text Box 46"/>
            <p:cNvSpPr txBox="1">
              <a:spLocks noChangeArrowheads="1"/>
            </p:cNvSpPr>
            <p:nvPr/>
          </p:nvSpPr>
          <p:spPr bwMode="auto">
            <a:xfrm>
              <a:off x="5093" y="71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4</a:t>
              </a:r>
              <a:endParaRPr lang="en-US" altLang="zh-CN" sz="1800" b="1">
                <a:solidFill>
                  <a:srgbClr val="000000"/>
                </a:solidFill>
                <a:ea typeface="楷体_GB2312" pitchFamily="49" charset="-122"/>
              </a:endParaRPr>
            </a:p>
          </p:txBody>
        </p:sp>
        <p:sp>
          <p:nvSpPr>
            <p:cNvPr id="4128" name="Text Box 48"/>
            <p:cNvSpPr txBox="1">
              <a:spLocks noChangeArrowheads="1"/>
            </p:cNvSpPr>
            <p:nvPr/>
          </p:nvSpPr>
          <p:spPr bwMode="auto">
            <a:xfrm>
              <a:off x="3637" y="78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1</a:t>
              </a:r>
              <a:endParaRPr lang="en-US" altLang="zh-CN" sz="1800" b="1">
                <a:solidFill>
                  <a:srgbClr val="000000"/>
                </a:solidFill>
                <a:ea typeface="楷体_GB2312" pitchFamily="49" charset="-122"/>
              </a:endParaRPr>
            </a:p>
          </p:txBody>
        </p:sp>
        <p:grpSp>
          <p:nvGrpSpPr>
            <p:cNvPr id="4129" name="Group 156"/>
            <p:cNvGrpSpPr>
              <a:grpSpLocks/>
            </p:cNvGrpSpPr>
            <p:nvPr/>
          </p:nvGrpSpPr>
          <p:grpSpPr bwMode="auto">
            <a:xfrm>
              <a:off x="3924" y="348"/>
              <a:ext cx="198" cy="288"/>
              <a:chOff x="3228" y="1812"/>
              <a:chExt cx="198" cy="288"/>
            </a:xfrm>
          </p:grpSpPr>
          <p:sp>
            <p:nvSpPr>
              <p:cNvPr id="4154" name="Text Box 157"/>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1</a:t>
                </a:r>
              </a:p>
            </p:txBody>
          </p:sp>
          <p:sp>
            <p:nvSpPr>
              <p:cNvPr id="4155" name="Oval 158"/>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grpSp>
          <p:nvGrpSpPr>
            <p:cNvPr id="4130" name="Group 159"/>
            <p:cNvGrpSpPr>
              <a:grpSpLocks/>
            </p:cNvGrpSpPr>
            <p:nvPr/>
          </p:nvGrpSpPr>
          <p:grpSpPr bwMode="auto">
            <a:xfrm>
              <a:off x="4764" y="354"/>
              <a:ext cx="198" cy="288"/>
              <a:chOff x="3228" y="1812"/>
              <a:chExt cx="198" cy="288"/>
            </a:xfrm>
          </p:grpSpPr>
          <p:sp>
            <p:nvSpPr>
              <p:cNvPr id="4152" name="Text Box 160"/>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2</a:t>
                </a:r>
              </a:p>
            </p:txBody>
          </p:sp>
          <p:sp>
            <p:nvSpPr>
              <p:cNvPr id="4153" name="Oval 161"/>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grpSp>
          <p:nvGrpSpPr>
            <p:cNvPr id="4131" name="Group 165"/>
            <p:cNvGrpSpPr>
              <a:grpSpLocks/>
            </p:cNvGrpSpPr>
            <p:nvPr/>
          </p:nvGrpSpPr>
          <p:grpSpPr bwMode="auto">
            <a:xfrm>
              <a:off x="4396" y="1702"/>
              <a:ext cx="198" cy="288"/>
              <a:chOff x="3228" y="1812"/>
              <a:chExt cx="198" cy="288"/>
            </a:xfrm>
          </p:grpSpPr>
          <p:sp>
            <p:nvSpPr>
              <p:cNvPr id="4150" name="Text Box 166"/>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ea typeface="楷体_GB2312" pitchFamily="49" charset="-122"/>
                  </a:rPr>
                  <a:t>3</a:t>
                </a:r>
              </a:p>
            </p:txBody>
          </p:sp>
          <p:sp>
            <p:nvSpPr>
              <p:cNvPr id="4151" name="Oval 167"/>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a typeface="楷体_GB2312" pitchFamily="49" charset="-122"/>
                </a:endParaRPr>
              </a:p>
            </p:txBody>
          </p:sp>
        </p:grpSp>
        <p:sp>
          <p:nvSpPr>
            <p:cNvPr id="4132" name="Line 184"/>
            <p:cNvSpPr>
              <a:spLocks noChangeShapeType="1"/>
            </p:cNvSpPr>
            <p:nvPr/>
          </p:nvSpPr>
          <p:spPr bwMode="auto">
            <a:xfrm>
              <a:off x="3598" y="1706"/>
              <a:ext cx="17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3" name="Line 187"/>
            <p:cNvSpPr>
              <a:spLocks noChangeShapeType="1"/>
            </p:cNvSpPr>
            <p:nvPr/>
          </p:nvSpPr>
          <p:spPr bwMode="auto">
            <a:xfrm>
              <a:off x="4182" y="658"/>
              <a:ext cx="0" cy="1043"/>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134" name="Line 190"/>
            <p:cNvSpPr>
              <a:spLocks noChangeShapeType="1"/>
            </p:cNvSpPr>
            <p:nvPr/>
          </p:nvSpPr>
          <p:spPr bwMode="auto">
            <a:xfrm>
              <a:off x="4762" y="662"/>
              <a:ext cx="0" cy="1043"/>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135" name="Line 191"/>
            <p:cNvSpPr>
              <a:spLocks noChangeShapeType="1"/>
            </p:cNvSpPr>
            <p:nvPr/>
          </p:nvSpPr>
          <p:spPr bwMode="auto">
            <a:xfrm>
              <a:off x="5320" y="662"/>
              <a:ext cx="0" cy="10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6" name="Rectangle 192"/>
            <p:cNvSpPr>
              <a:spLocks noChangeArrowheads="1"/>
            </p:cNvSpPr>
            <p:nvPr/>
          </p:nvSpPr>
          <p:spPr bwMode="auto">
            <a:xfrm rot="-5400000">
              <a:off x="5182" y="1143"/>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grpSp>
          <p:nvGrpSpPr>
            <p:cNvPr id="4137" name="Group 193"/>
            <p:cNvGrpSpPr>
              <a:grpSpLocks/>
            </p:cNvGrpSpPr>
            <p:nvPr/>
          </p:nvGrpSpPr>
          <p:grpSpPr bwMode="auto">
            <a:xfrm>
              <a:off x="4629" y="904"/>
              <a:ext cx="272" cy="408"/>
              <a:chOff x="1383" y="2432"/>
              <a:chExt cx="272" cy="408"/>
            </a:xfrm>
          </p:grpSpPr>
          <p:sp>
            <p:nvSpPr>
              <p:cNvPr id="4147" name="Line 194"/>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48" name="Oval 195"/>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4149" name="Line 196"/>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38" name="Line 197"/>
            <p:cNvSpPr>
              <a:spLocks noChangeShapeType="1"/>
            </p:cNvSpPr>
            <p:nvPr/>
          </p:nvSpPr>
          <p:spPr bwMode="auto">
            <a:xfrm rot="5400000">
              <a:off x="5275" y="878"/>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9" name="Text Box 198"/>
            <p:cNvSpPr txBox="1">
              <a:spLocks noChangeArrowheads="1"/>
            </p:cNvSpPr>
            <p:nvPr/>
          </p:nvSpPr>
          <p:spPr bwMode="auto">
            <a:xfrm>
              <a:off x="3617" y="1078"/>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4140" name="Text Box 199"/>
            <p:cNvSpPr txBox="1">
              <a:spLocks noChangeArrowheads="1"/>
            </p:cNvSpPr>
            <p:nvPr/>
          </p:nvSpPr>
          <p:spPr bwMode="auto">
            <a:xfrm>
              <a:off x="4329" y="380"/>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3</a:t>
              </a:r>
              <a:endParaRPr lang="en-US" altLang="zh-CN" sz="1800" b="1">
                <a:solidFill>
                  <a:srgbClr val="000000"/>
                </a:solidFill>
                <a:ea typeface="楷体_GB2312" pitchFamily="49" charset="-122"/>
              </a:endParaRPr>
            </a:p>
          </p:txBody>
        </p:sp>
        <p:sp>
          <p:nvSpPr>
            <p:cNvPr id="4141" name="Text Box 200"/>
            <p:cNvSpPr txBox="1">
              <a:spLocks noChangeArrowheads="1"/>
            </p:cNvSpPr>
            <p:nvPr/>
          </p:nvSpPr>
          <p:spPr bwMode="auto">
            <a:xfrm>
              <a:off x="5007" y="1052"/>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4142" name="Text Box 201"/>
            <p:cNvSpPr txBox="1">
              <a:spLocks noChangeArrowheads="1"/>
            </p:cNvSpPr>
            <p:nvPr/>
          </p:nvSpPr>
          <p:spPr bwMode="auto">
            <a:xfrm>
              <a:off x="4785" y="806"/>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8</a:t>
              </a:r>
              <a:r>
                <a:rPr lang="en-US" altLang="zh-CN" sz="1800" b="1">
                  <a:solidFill>
                    <a:srgbClr val="000000"/>
                  </a:solidFill>
                  <a:ea typeface="楷体_GB2312" pitchFamily="49" charset="-122"/>
                  <a:sym typeface="Symbol" pitchFamily="18" charset="2"/>
                </a:rPr>
                <a:t>A</a:t>
              </a:r>
              <a:endParaRPr lang="en-US" altLang="zh-CN" sz="1800" b="1">
                <a:solidFill>
                  <a:srgbClr val="000000"/>
                </a:solidFill>
                <a:ea typeface="楷体_GB2312" pitchFamily="49" charset="-122"/>
              </a:endParaRPr>
            </a:p>
          </p:txBody>
        </p:sp>
        <p:sp>
          <p:nvSpPr>
            <p:cNvPr id="4143" name="Text Box 202"/>
            <p:cNvSpPr txBox="1">
              <a:spLocks noChangeArrowheads="1"/>
            </p:cNvSpPr>
            <p:nvPr/>
          </p:nvSpPr>
          <p:spPr bwMode="auto">
            <a:xfrm>
              <a:off x="4287" y="1310"/>
              <a:ext cx="4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10V</a:t>
              </a:r>
            </a:p>
          </p:txBody>
        </p:sp>
        <p:sp>
          <p:nvSpPr>
            <p:cNvPr id="4144" name="Rectangle 18"/>
            <p:cNvSpPr>
              <a:spLocks noChangeArrowheads="1"/>
            </p:cNvSpPr>
            <p:nvPr/>
          </p:nvSpPr>
          <p:spPr bwMode="auto">
            <a:xfrm rot="-5400000">
              <a:off x="4050" y="96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4145" name="Text Box 203"/>
            <p:cNvSpPr txBox="1">
              <a:spLocks noChangeArrowheads="1"/>
            </p:cNvSpPr>
            <p:nvPr/>
          </p:nvSpPr>
          <p:spPr bwMode="auto">
            <a:xfrm>
              <a:off x="4213" y="882"/>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2</a:t>
              </a:r>
              <a:endParaRPr lang="en-US" altLang="zh-CN" sz="1800" b="1">
                <a:solidFill>
                  <a:srgbClr val="000000"/>
                </a:solidFill>
                <a:ea typeface="楷体_GB2312" pitchFamily="49" charset="-122"/>
              </a:endParaRPr>
            </a:p>
          </p:txBody>
        </p:sp>
        <p:sp>
          <p:nvSpPr>
            <p:cNvPr id="4146" name="Text Box 204"/>
            <p:cNvSpPr txBox="1">
              <a:spLocks noChangeArrowheads="1"/>
            </p:cNvSpPr>
            <p:nvPr/>
          </p:nvSpPr>
          <p:spPr bwMode="auto">
            <a:xfrm>
              <a:off x="4157" y="37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3</a:t>
              </a:r>
              <a:endParaRPr lang="en-US" altLang="zh-CN" sz="1800" b="1">
                <a:solidFill>
                  <a:srgbClr val="000000"/>
                </a:solidFill>
                <a:ea typeface="楷体_GB2312" pitchFamily="49" charset="-122"/>
              </a:endParaRPr>
            </a:p>
          </p:txBody>
        </p:sp>
      </p:grpSp>
      <p:sp>
        <p:nvSpPr>
          <p:cNvPr id="93390" name="AutoShape 206"/>
          <p:cNvSpPr>
            <a:spLocks/>
          </p:cNvSpPr>
          <p:nvPr/>
        </p:nvSpPr>
        <p:spPr bwMode="auto">
          <a:xfrm>
            <a:off x="1027113" y="2727325"/>
            <a:ext cx="207962" cy="1257300"/>
          </a:xfrm>
          <a:prstGeom prst="leftBrace">
            <a:avLst>
              <a:gd name="adj1" fmla="val 5038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93392" name="AutoShape 208"/>
          <p:cNvSpPr>
            <a:spLocks/>
          </p:cNvSpPr>
          <p:nvPr/>
        </p:nvSpPr>
        <p:spPr bwMode="auto">
          <a:xfrm>
            <a:off x="1662113" y="4410075"/>
            <a:ext cx="207962" cy="704850"/>
          </a:xfrm>
          <a:prstGeom prst="leftBrace">
            <a:avLst>
              <a:gd name="adj1" fmla="val 2824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93393" name="AutoShape 209"/>
          <p:cNvSpPr>
            <a:spLocks noChangeArrowheads="1"/>
          </p:cNvSpPr>
          <p:nvPr/>
        </p:nvSpPr>
        <p:spPr bwMode="auto">
          <a:xfrm>
            <a:off x="3770313" y="4594225"/>
            <a:ext cx="528637" cy="174625"/>
          </a:xfrm>
          <a:prstGeom prst="rightArrow">
            <a:avLst>
              <a:gd name="adj1" fmla="val 50000"/>
              <a:gd name="adj2" fmla="val 75682"/>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graphicFrame>
        <p:nvGraphicFramePr>
          <p:cNvPr id="93396" name="Object 212"/>
          <p:cNvGraphicFramePr>
            <a:graphicFrameLocks noChangeAspect="1"/>
          </p:cNvGraphicFramePr>
          <p:nvPr/>
        </p:nvGraphicFramePr>
        <p:xfrm>
          <a:off x="4508500" y="4725988"/>
          <a:ext cx="4425950" cy="971550"/>
        </p:xfrm>
        <a:graphic>
          <a:graphicData uri="http://schemas.openxmlformats.org/presentationml/2006/ole">
            <mc:AlternateContent xmlns:mc="http://schemas.openxmlformats.org/markup-compatibility/2006">
              <mc:Choice xmlns:v="urn:schemas-microsoft-com:vml" Requires="v">
                <p:oleObj spid="_x0000_s4183" name="Equation" r:id="rId13" imgW="1790640" imgH="393480" progId="Equation.DSMT4">
                  <p:embed/>
                </p:oleObj>
              </mc:Choice>
              <mc:Fallback>
                <p:oleObj name="Equation" r:id="rId13" imgW="1790640" imgH="393480" progId="Equation.DSMT4">
                  <p:embed/>
                  <p:pic>
                    <p:nvPicPr>
                      <p:cNvPr id="0" name="Object 2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8500" y="4725988"/>
                        <a:ext cx="44259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397" name="Object 213"/>
          <p:cNvGraphicFramePr>
            <a:graphicFrameLocks noChangeAspect="1"/>
          </p:cNvGraphicFramePr>
          <p:nvPr/>
        </p:nvGraphicFramePr>
        <p:xfrm>
          <a:off x="960438" y="5645150"/>
          <a:ext cx="4270375" cy="971550"/>
        </p:xfrm>
        <a:graphic>
          <a:graphicData uri="http://schemas.openxmlformats.org/presentationml/2006/ole">
            <mc:AlternateContent xmlns:mc="http://schemas.openxmlformats.org/markup-compatibility/2006">
              <mc:Choice xmlns:v="urn:schemas-microsoft-com:vml" Requires="v">
                <p:oleObj spid="_x0000_s4184" name="Equation" r:id="rId15" imgW="1726920" imgH="393480" progId="Equation.DSMT4">
                  <p:embed/>
                </p:oleObj>
              </mc:Choice>
              <mc:Fallback>
                <p:oleObj name="Equation" r:id="rId15" imgW="1726920" imgH="393480" progId="Equation.DSMT4">
                  <p:embed/>
                  <p:pic>
                    <p:nvPicPr>
                      <p:cNvPr id="0" name="Object 2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0438" y="5645150"/>
                        <a:ext cx="42703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398" name="AutoShape 214"/>
          <p:cNvSpPr>
            <a:spLocks noChangeArrowheads="1"/>
          </p:cNvSpPr>
          <p:nvPr/>
        </p:nvSpPr>
        <p:spPr bwMode="auto">
          <a:xfrm>
            <a:off x="1014413" y="4676775"/>
            <a:ext cx="528637" cy="174625"/>
          </a:xfrm>
          <a:prstGeom prst="rightArrow">
            <a:avLst>
              <a:gd name="adj1" fmla="val 50000"/>
              <a:gd name="adj2" fmla="val 75682"/>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graphicFrame>
        <p:nvGraphicFramePr>
          <p:cNvPr id="93399" name="Object 215"/>
          <p:cNvGraphicFramePr>
            <a:graphicFrameLocks noChangeAspect="1"/>
          </p:cNvGraphicFramePr>
          <p:nvPr/>
        </p:nvGraphicFramePr>
        <p:xfrm>
          <a:off x="5937250" y="5632450"/>
          <a:ext cx="2290763" cy="971550"/>
        </p:xfrm>
        <a:graphic>
          <a:graphicData uri="http://schemas.openxmlformats.org/presentationml/2006/ole">
            <mc:AlternateContent xmlns:mc="http://schemas.openxmlformats.org/markup-compatibility/2006">
              <mc:Choice xmlns:v="urn:schemas-microsoft-com:vml" Requires="v">
                <p:oleObj spid="_x0000_s4185" name="Equation" r:id="rId17" imgW="927000" imgH="393480" progId="Equation.DSMT4">
                  <p:embed/>
                </p:oleObj>
              </mc:Choice>
              <mc:Fallback>
                <p:oleObj name="Equation" r:id="rId17" imgW="927000" imgH="393480" progId="Equation.DSMT4">
                  <p:embed/>
                  <p:pic>
                    <p:nvPicPr>
                      <p:cNvPr id="0" name="Object 2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37250" y="5632450"/>
                        <a:ext cx="2290763"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3358"/>
                                        </p:tgtEl>
                                        <p:attrNameLst>
                                          <p:attrName>style.visibility</p:attrName>
                                        </p:attrNameLst>
                                      </p:cBhvr>
                                      <p:to>
                                        <p:strVal val="visible"/>
                                      </p:to>
                                    </p:set>
                                    <p:anim calcmode="lin" valueType="num">
                                      <p:cBhvr additive="base">
                                        <p:cTn id="7" dur="500" fill="hold"/>
                                        <p:tgtEl>
                                          <p:spTgt spid="93358"/>
                                        </p:tgtEl>
                                        <p:attrNameLst>
                                          <p:attrName>ppt_x</p:attrName>
                                        </p:attrNameLst>
                                      </p:cBhvr>
                                      <p:tavLst>
                                        <p:tav tm="0">
                                          <p:val>
                                            <p:strVal val="1+#ppt_w/2"/>
                                          </p:val>
                                        </p:tav>
                                        <p:tav tm="100000">
                                          <p:val>
                                            <p:strVal val="#ppt_x"/>
                                          </p:val>
                                        </p:tav>
                                      </p:tavLst>
                                    </p:anim>
                                    <p:anim calcmode="lin" valueType="num">
                                      <p:cBhvr additive="base">
                                        <p:cTn id="8" dur="500" fill="hold"/>
                                        <p:tgtEl>
                                          <p:spTgt spid="933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3359"/>
                                        </p:tgtEl>
                                        <p:attrNameLst>
                                          <p:attrName>style.visibility</p:attrName>
                                        </p:attrNameLst>
                                      </p:cBhvr>
                                      <p:to>
                                        <p:strVal val="visible"/>
                                      </p:to>
                                    </p:set>
                                    <p:anim calcmode="lin" valueType="num">
                                      <p:cBhvr additive="base">
                                        <p:cTn id="13" dur="500" fill="hold"/>
                                        <p:tgtEl>
                                          <p:spTgt spid="93359"/>
                                        </p:tgtEl>
                                        <p:attrNameLst>
                                          <p:attrName>ppt_x</p:attrName>
                                        </p:attrNameLst>
                                      </p:cBhvr>
                                      <p:tavLst>
                                        <p:tav tm="0">
                                          <p:val>
                                            <p:strVal val="1+#ppt_w/2"/>
                                          </p:val>
                                        </p:tav>
                                        <p:tav tm="100000">
                                          <p:val>
                                            <p:strVal val="#ppt_x"/>
                                          </p:val>
                                        </p:tav>
                                      </p:tavLst>
                                    </p:anim>
                                    <p:anim calcmode="lin" valueType="num">
                                      <p:cBhvr additive="base">
                                        <p:cTn id="14" dur="500" fill="hold"/>
                                        <p:tgtEl>
                                          <p:spTgt spid="933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3363"/>
                                        </p:tgtEl>
                                        <p:attrNameLst>
                                          <p:attrName>style.visibility</p:attrName>
                                        </p:attrNameLst>
                                      </p:cBhvr>
                                      <p:to>
                                        <p:strVal val="visible"/>
                                      </p:to>
                                    </p:set>
                                    <p:anim calcmode="lin" valueType="num">
                                      <p:cBhvr additive="base">
                                        <p:cTn id="23" dur="500" fill="hold"/>
                                        <p:tgtEl>
                                          <p:spTgt spid="93363"/>
                                        </p:tgtEl>
                                        <p:attrNameLst>
                                          <p:attrName>ppt_x</p:attrName>
                                        </p:attrNameLst>
                                      </p:cBhvr>
                                      <p:tavLst>
                                        <p:tav tm="0">
                                          <p:val>
                                            <p:strVal val="1+#ppt_w/2"/>
                                          </p:val>
                                        </p:tav>
                                        <p:tav tm="100000">
                                          <p:val>
                                            <p:strVal val="#ppt_x"/>
                                          </p:val>
                                        </p:tav>
                                      </p:tavLst>
                                    </p:anim>
                                    <p:anim calcmode="lin" valueType="num">
                                      <p:cBhvr additive="base">
                                        <p:cTn id="24" dur="500" fill="hold"/>
                                        <p:tgtEl>
                                          <p:spTgt spid="9336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339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93360"/>
                                        </p:tgtEl>
                                        <p:attrNameLst>
                                          <p:attrName>style.visibility</p:attrName>
                                        </p:attrNameLst>
                                      </p:cBhvr>
                                      <p:to>
                                        <p:strVal val="visible"/>
                                      </p:to>
                                    </p:set>
                                    <p:animEffect transition="in" filter="dissolve">
                                      <p:cBhvr>
                                        <p:cTn id="33" dur="500"/>
                                        <p:tgtEl>
                                          <p:spTgt spid="9336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93365"/>
                                        </p:tgtEl>
                                        <p:attrNameLst>
                                          <p:attrName>style.visibility</p:attrName>
                                        </p:attrNameLst>
                                      </p:cBhvr>
                                      <p:to>
                                        <p:strVal val="visible"/>
                                      </p:to>
                                    </p:set>
                                    <p:animEffect transition="in" filter="dissolve">
                                      <p:cBhvr>
                                        <p:cTn id="38" dur="500"/>
                                        <p:tgtEl>
                                          <p:spTgt spid="9336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3398"/>
                                        </p:tgtEl>
                                        <p:attrNameLst>
                                          <p:attrName>style.visibility</p:attrName>
                                        </p:attrNameLst>
                                      </p:cBhvr>
                                      <p:to>
                                        <p:strVal val="visible"/>
                                      </p:to>
                                    </p:set>
                                    <p:anim calcmode="lin" valueType="num">
                                      <p:cBhvr additive="base">
                                        <p:cTn id="43" dur="500" fill="hold"/>
                                        <p:tgtEl>
                                          <p:spTgt spid="93398"/>
                                        </p:tgtEl>
                                        <p:attrNameLst>
                                          <p:attrName>ppt_x</p:attrName>
                                        </p:attrNameLst>
                                      </p:cBhvr>
                                      <p:tavLst>
                                        <p:tav tm="0">
                                          <p:val>
                                            <p:strVal val="0-#ppt_w/2"/>
                                          </p:val>
                                        </p:tav>
                                        <p:tav tm="100000">
                                          <p:val>
                                            <p:strVal val="#ppt_x"/>
                                          </p:val>
                                        </p:tav>
                                      </p:tavLst>
                                    </p:anim>
                                    <p:anim calcmode="lin" valueType="num">
                                      <p:cBhvr additive="base">
                                        <p:cTn id="44" dur="500" fill="hold"/>
                                        <p:tgtEl>
                                          <p:spTgt spid="9339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9339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93361"/>
                                        </p:tgtEl>
                                        <p:attrNameLst>
                                          <p:attrName>style.visibility</p:attrName>
                                        </p:attrNameLst>
                                      </p:cBhvr>
                                      <p:to>
                                        <p:strVal val="visible"/>
                                      </p:to>
                                    </p:set>
                                    <p:animEffect transition="in" filter="dissolve">
                                      <p:cBhvr>
                                        <p:cTn id="53" dur="500"/>
                                        <p:tgtEl>
                                          <p:spTgt spid="933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93362"/>
                                        </p:tgtEl>
                                        <p:attrNameLst>
                                          <p:attrName>style.visibility</p:attrName>
                                        </p:attrNameLst>
                                      </p:cBhvr>
                                      <p:to>
                                        <p:strVal val="visible"/>
                                      </p:to>
                                    </p:set>
                                    <p:animEffect transition="in" filter="dissolve">
                                      <p:cBhvr>
                                        <p:cTn id="58" dur="500"/>
                                        <p:tgtEl>
                                          <p:spTgt spid="9336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93393"/>
                                        </p:tgtEl>
                                        <p:attrNameLst>
                                          <p:attrName>style.visibility</p:attrName>
                                        </p:attrNameLst>
                                      </p:cBhvr>
                                      <p:to>
                                        <p:strVal val="visible"/>
                                      </p:to>
                                    </p:set>
                                    <p:anim calcmode="lin" valueType="num">
                                      <p:cBhvr additive="base">
                                        <p:cTn id="63" dur="500" fill="hold"/>
                                        <p:tgtEl>
                                          <p:spTgt spid="93393"/>
                                        </p:tgtEl>
                                        <p:attrNameLst>
                                          <p:attrName>ppt_x</p:attrName>
                                        </p:attrNameLst>
                                      </p:cBhvr>
                                      <p:tavLst>
                                        <p:tav tm="0">
                                          <p:val>
                                            <p:strVal val="0-#ppt_w/2"/>
                                          </p:val>
                                        </p:tav>
                                        <p:tav tm="100000">
                                          <p:val>
                                            <p:strVal val="#ppt_x"/>
                                          </p:val>
                                        </p:tav>
                                      </p:tavLst>
                                    </p:anim>
                                    <p:anim calcmode="lin" valueType="num">
                                      <p:cBhvr additive="base">
                                        <p:cTn id="64" dur="500" fill="hold"/>
                                        <p:tgtEl>
                                          <p:spTgt spid="93393"/>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93364"/>
                                        </p:tgtEl>
                                        <p:attrNameLst>
                                          <p:attrName>style.visibility</p:attrName>
                                        </p:attrNameLst>
                                      </p:cBhvr>
                                      <p:to>
                                        <p:strVal val="visible"/>
                                      </p:to>
                                    </p:set>
                                    <p:animEffect transition="in" filter="dissolve">
                                      <p:cBhvr>
                                        <p:cTn id="69" dur="500"/>
                                        <p:tgtEl>
                                          <p:spTgt spid="9336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93396"/>
                                        </p:tgtEl>
                                        <p:attrNameLst>
                                          <p:attrName>style.visibility</p:attrName>
                                        </p:attrNameLst>
                                      </p:cBhvr>
                                      <p:to>
                                        <p:strVal val="visible"/>
                                      </p:to>
                                    </p:set>
                                    <p:animEffect transition="in" filter="dissolve">
                                      <p:cBhvr>
                                        <p:cTn id="74" dur="500"/>
                                        <p:tgtEl>
                                          <p:spTgt spid="9339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93397"/>
                                        </p:tgtEl>
                                        <p:attrNameLst>
                                          <p:attrName>style.visibility</p:attrName>
                                        </p:attrNameLst>
                                      </p:cBhvr>
                                      <p:to>
                                        <p:strVal val="visible"/>
                                      </p:to>
                                    </p:set>
                                    <p:animEffect transition="in" filter="dissolve">
                                      <p:cBhvr>
                                        <p:cTn id="79" dur="500"/>
                                        <p:tgtEl>
                                          <p:spTgt spid="9339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93399"/>
                                        </p:tgtEl>
                                        <p:attrNameLst>
                                          <p:attrName>style.visibility</p:attrName>
                                        </p:attrNameLst>
                                      </p:cBhvr>
                                      <p:to>
                                        <p:strVal val="visible"/>
                                      </p:to>
                                    </p:set>
                                    <p:animEffect transition="in" filter="dissolve">
                                      <p:cBhvr>
                                        <p:cTn id="84" dur="500"/>
                                        <p:tgtEl>
                                          <p:spTgt spid="9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58" grpId="0" autoUpdateAnimBg="0"/>
      <p:bldP spid="93359" grpId="0" autoUpdateAnimBg="0"/>
      <p:bldP spid="93363" grpId="0" autoUpdateAnimBg="0"/>
      <p:bldP spid="93390" grpId="0" animBg="1"/>
      <p:bldP spid="93392" grpId="0" animBg="1"/>
      <p:bldP spid="93393" grpId="0" animBg="1"/>
      <p:bldP spid="9339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ext Box 4"/>
          <p:cNvSpPr txBox="1">
            <a:spLocks noChangeArrowheads="1"/>
          </p:cNvSpPr>
          <p:nvPr/>
        </p:nvSpPr>
        <p:spPr bwMode="auto">
          <a:xfrm>
            <a:off x="323850" y="581025"/>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例：电路如图，试用节点电压法求电流 </a:t>
            </a:r>
            <a:r>
              <a:rPr lang="en-US" altLang="zh-CN" b="1">
                <a:ea typeface="楷体_GB2312" pitchFamily="49" charset="-122"/>
              </a:rPr>
              <a:t>i </a:t>
            </a:r>
            <a:r>
              <a:rPr lang="zh-CN" altLang="en-US" b="1">
                <a:ea typeface="楷体_GB2312" pitchFamily="49" charset="-122"/>
              </a:rPr>
              <a:t>。</a:t>
            </a:r>
          </a:p>
        </p:txBody>
      </p:sp>
      <p:grpSp>
        <p:nvGrpSpPr>
          <p:cNvPr id="2" name="Group 36"/>
          <p:cNvGrpSpPr>
            <a:grpSpLocks/>
          </p:cNvGrpSpPr>
          <p:nvPr/>
        </p:nvGrpSpPr>
        <p:grpSpPr bwMode="auto">
          <a:xfrm>
            <a:off x="3276600" y="1098550"/>
            <a:ext cx="314325" cy="457200"/>
            <a:chOff x="3228" y="1812"/>
            <a:chExt cx="198" cy="288"/>
          </a:xfrm>
        </p:grpSpPr>
        <p:sp>
          <p:nvSpPr>
            <p:cNvPr id="5177" name="Text Box 37"/>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1</a:t>
              </a:r>
            </a:p>
          </p:txBody>
        </p:sp>
        <p:sp>
          <p:nvSpPr>
            <p:cNvPr id="5178" name="Oval 38"/>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3" name="Group 39"/>
          <p:cNvGrpSpPr>
            <a:grpSpLocks/>
          </p:cNvGrpSpPr>
          <p:nvPr/>
        </p:nvGrpSpPr>
        <p:grpSpPr bwMode="auto">
          <a:xfrm>
            <a:off x="4438650" y="1098550"/>
            <a:ext cx="314325" cy="457200"/>
            <a:chOff x="3228" y="1812"/>
            <a:chExt cx="198" cy="288"/>
          </a:xfrm>
        </p:grpSpPr>
        <p:sp>
          <p:nvSpPr>
            <p:cNvPr id="5175" name="Text Box 40"/>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2</a:t>
              </a:r>
            </a:p>
          </p:txBody>
        </p:sp>
        <p:sp>
          <p:nvSpPr>
            <p:cNvPr id="5176" name="Oval 41"/>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4" name="Group 45"/>
          <p:cNvGrpSpPr>
            <a:grpSpLocks/>
          </p:cNvGrpSpPr>
          <p:nvPr/>
        </p:nvGrpSpPr>
        <p:grpSpPr bwMode="auto">
          <a:xfrm>
            <a:off x="5826125" y="1143000"/>
            <a:ext cx="314325" cy="457200"/>
            <a:chOff x="3228" y="1812"/>
            <a:chExt cx="198" cy="288"/>
          </a:xfrm>
        </p:grpSpPr>
        <p:sp>
          <p:nvSpPr>
            <p:cNvPr id="5173" name="Text Box 46"/>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3</a:t>
              </a:r>
            </a:p>
          </p:txBody>
        </p:sp>
        <p:sp>
          <p:nvSpPr>
            <p:cNvPr id="5174" name="Oval 47"/>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5" name="Group 48"/>
          <p:cNvGrpSpPr>
            <a:grpSpLocks/>
          </p:cNvGrpSpPr>
          <p:nvPr/>
        </p:nvGrpSpPr>
        <p:grpSpPr bwMode="auto">
          <a:xfrm>
            <a:off x="4249738" y="2860675"/>
            <a:ext cx="414337" cy="438150"/>
            <a:chOff x="2925" y="1662"/>
            <a:chExt cx="261" cy="276"/>
          </a:xfrm>
        </p:grpSpPr>
        <p:grpSp>
          <p:nvGrpSpPr>
            <p:cNvPr id="5168" name="Group 49"/>
            <p:cNvGrpSpPr>
              <a:grpSpLocks/>
            </p:cNvGrpSpPr>
            <p:nvPr/>
          </p:nvGrpSpPr>
          <p:grpSpPr bwMode="auto">
            <a:xfrm>
              <a:off x="2925" y="1818"/>
              <a:ext cx="261" cy="120"/>
              <a:chOff x="720" y="1824"/>
              <a:chExt cx="261" cy="120"/>
            </a:xfrm>
          </p:grpSpPr>
          <p:sp>
            <p:nvSpPr>
              <p:cNvPr id="5170" name="Line 50"/>
              <p:cNvSpPr>
                <a:spLocks noChangeShapeType="1"/>
              </p:cNvSpPr>
              <p:nvPr/>
            </p:nvSpPr>
            <p:spPr bwMode="auto">
              <a:xfrm>
                <a:off x="720" y="1824"/>
                <a:ext cx="26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171" name="Line 51"/>
              <p:cNvSpPr>
                <a:spLocks noChangeShapeType="1"/>
              </p:cNvSpPr>
              <p:nvPr/>
            </p:nvSpPr>
            <p:spPr bwMode="auto">
              <a:xfrm>
                <a:off x="778" y="1883"/>
                <a:ext cx="14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72" name="Line 52"/>
              <p:cNvSpPr>
                <a:spLocks noChangeShapeType="1"/>
              </p:cNvSpPr>
              <p:nvPr/>
            </p:nvSpPr>
            <p:spPr bwMode="auto">
              <a:xfrm>
                <a:off x="802" y="1944"/>
                <a:ext cx="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5169" name="Line 53"/>
            <p:cNvSpPr>
              <a:spLocks noChangeShapeType="1"/>
            </p:cNvSpPr>
            <p:nvPr/>
          </p:nvSpPr>
          <p:spPr bwMode="auto">
            <a:xfrm>
              <a:off x="3054" y="1662"/>
              <a:ext cx="0" cy="16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4262" name="Text Box 54"/>
          <p:cNvSpPr txBox="1">
            <a:spLocks noChangeArrowheads="1"/>
          </p:cNvSpPr>
          <p:nvPr/>
        </p:nvSpPr>
        <p:spPr bwMode="auto">
          <a:xfrm>
            <a:off x="434975" y="319722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解：</a:t>
            </a:r>
          </a:p>
        </p:txBody>
      </p:sp>
      <p:sp>
        <p:nvSpPr>
          <p:cNvPr id="94263" name="Text Box 55"/>
          <p:cNvSpPr txBox="1">
            <a:spLocks noChangeArrowheads="1"/>
          </p:cNvSpPr>
          <p:nvPr/>
        </p:nvSpPr>
        <p:spPr bwMode="auto">
          <a:xfrm>
            <a:off x="933450" y="3206750"/>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求</a:t>
            </a:r>
            <a:r>
              <a:rPr lang="en-US" altLang="zh-CN" b="1" i="1">
                <a:ea typeface="楷体_GB2312" pitchFamily="49" charset="-122"/>
              </a:rPr>
              <a:t>i</a:t>
            </a:r>
            <a:r>
              <a:rPr lang="zh-CN" altLang="en-US" b="1">
                <a:ea typeface="楷体_GB2312" pitchFamily="49" charset="-122"/>
              </a:rPr>
              <a:t>只需求出</a:t>
            </a:r>
            <a:r>
              <a:rPr lang="el-GR" altLang="zh-CN" b="1" i="1">
                <a:ea typeface="楷体_GB2312" pitchFamily="49" charset="-122"/>
              </a:rPr>
              <a:t>φ</a:t>
            </a:r>
            <a:r>
              <a:rPr lang="en-US" altLang="zh-CN" b="1" baseline="-25000">
                <a:ea typeface="楷体_GB2312" pitchFamily="49" charset="-122"/>
              </a:rPr>
              <a:t>1</a:t>
            </a:r>
            <a:r>
              <a:rPr lang="zh-CN" altLang="en-US" b="1">
                <a:ea typeface="楷体_GB2312" pitchFamily="49" charset="-122"/>
              </a:rPr>
              <a:t>和</a:t>
            </a:r>
            <a:r>
              <a:rPr lang="el-GR" altLang="zh-CN" b="1" i="1">
                <a:ea typeface="楷体_GB2312" pitchFamily="49" charset="-122"/>
              </a:rPr>
              <a:t>φ</a:t>
            </a:r>
            <a:r>
              <a:rPr lang="en-US" altLang="zh-CN" b="1" baseline="-25000">
                <a:ea typeface="楷体_GB2312" pitchFamily="49" charset="-122"/>
              </a:rPr>
              <a:t>2</a:t>
            </a:r>
            <a:r>
              <a:rPr lang="en-US" altLang="zh-CN" baseline="-25000">
                <a:ea typeface="楷体_GB2312" pitchFamily="49" charset="-122"/>
              </a:rPr>
              <a:t> </a:t>
            </a:r>
            <a:r>
              <a:rPr lang="en-US" altLang="zh-CN" b="1">
                <a:ea typeface="楷体_GB2312" pitchFamily="49" charset="-122"/>
              </a:rPr>
              <a:t> </a:t>
            </a:r>
            <a:r>
              <a:rPr lang="zh-CN" altLang="en-US" b="1">
                <a:ea typeface="楷体_GB2312" pitchFamily="49" charset="-122"/>
              </a:rPr>
              <a:t>。</a:t>
            </a:r>
          </a:p>
        </p:txBody>
      </p:sp>
      <p:graphicFrame>
        <p:nvGraphicFramePr>
          <p:cNvPr id="94264" name="Object 56"/>
          <p:cNvGraphicFramePr>
            <a:graphicFrameLocks noChangeAspect="1"/>
          </p:cNvGraphicFramePr>
          <p:nvPr/>
        </p:nvGraphicFramePr>
        <p:xfrm>
          <a:off x="2106613" y="4691063"/>
          <a:ext cx="5568950" cy="992187"/>
        </p:xfrm>
        <a:graphic>
          <a:graphicData uri="http://schemas.openxmlformats.org/presentationml/2006/ole">
            <mc:AlternateContent xmlns:mc="http://schemas.openxmlformats.org/markup-compatibility/2006">
              <mc:Choice xmlns:v="urn:schemas-microsoft-com:vml" Requires="v">
                <p:oleObj spid="_x0000_s5190" name="Equation" r:id="rId3" imgW="2209680" imgH="393480" progId="Equation.DSMT4">
                  <p:embed/>
                </p:oleObj>
              </mc:Choice>
              <mc:Fallback>
                <p:oleObj name="Equation" r:id="rId3" imgW="2209680" imgH="393480" progId="Equation.DSMT4">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613" y="4691063"/>
                        <a:ext cx="5568950"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65" name="Object 57"/>
          <p:cNvGraphicFramePr>
            <a:graphicFrameLocks noChangeAspect="1"/>
          </p:cNvGraphicFramePr>
          <p:nvPr/>
        </p:nvGraphicFramePr>
        <p:xfrm>
          <a:off x="2230438" y="5576888"/>
          <a:ext cx="1533525" cy="587375"/>
        </p:xfrm>
        <a:graphic>
          <a:graphicData uri="http://schemas.openxmlformats.org/presentationml/2006/ole">
            <mc:AlternateContent xmlns:mc="http://schemas.openxmlformats.org/markup-compatibility/2006">
              <mc:Choice xmlns:v="urn:schemas-microsoft-com:vml" Requires="v">
                <p:oleObj spid="_x0000_s5191" name="Equation" r:id="rId5" imgW="596880" imgH="228600" progId="Equation.DSMT4">
                  <p:embed/>
                </p:oleObj>
              </mc:Choice>
              <mc:Fallback>
                <p:oleObj name="Equation" r:id="rId5" imgW="596880" imgH="228600" progId="Equation.DSMT4">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0438" y="5576888"/>
                        <a:ext cx="153352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66" name="Object 58"/>
          <p:cNvGraphicFramePr>
            <a:graphicFrameLocks noChangeAspect="1"/>
          </p:cNvGraphicFramePr>
          <p:nvPr/>
        </p:nvGraphicFramePr>
        <p:xfrm>
          <a:off x="2214563" y="5997575"/>
          <a:ext cx="4454525" cy="920750"/>
        </p:xfrm>
        <a:graphic>
          <a:graphicData uri="http://schemas.openxmlformats.org/presentationml/2006/ole">
            <mc:AlternateContent xmlns:mc="http://schemas.openxmlformats.org/markup-compatibility/2006">
              <mc:Choice xmlns:v="urn:schemas-microsoft-com:vml" Requires="v">
                <p:oleObj spid="_x0000_s5192" name="Equation" r:id="rId7" imgW="1904760" imgH="393480" progId="Equation.DSMT4">
                  <p:embed/>
                </p:oleObj>
              </mc:Choice>
              <mc:Fallback>
                <p:oleObj name="Equation" r:id="rId7" imgW="1904760" imgH="393480" progId="Equation.DSMT4">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4563" y="5997575"/>
                        <a:ext cx="4454525"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67" name="Text Box 59"/>
          <p:cNvSpPr txBox="1">
            <a:spLocks noChangeArrowheads="1"/>
          </p:cNvSpPr>
          <p:nvPr/>
        </p:nvSpPr>
        <p:spPr bwMode="auto">
          <a:xfrm>
            <a:off x="1016000" y="4346575"/>
            <a:ext cx="447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只需对节点②列写电压方程</a:t>
            </a:r>
          </a:p>
        </p:txBody>
      </p:sp>
      <p:graphicFrame>
        <p:nvGraphicFramePr>
          <p:cNvPr id="94270" name="Object 62"/>
          <p:cNvGraphicFramePr>
            <a:graphicFrameLocks noChangeAspect="1"/>
          </p:cNvGraphicFramePr>
          <p:nvPr/>
        </p:nvGraphicFramePr>
        <p:xfrm>
          <a:off x="1760538" y="3727450"/>
          <a:ext cx="1870075" cy="608013"/>
        </p:xfrm>
        <a:graphic>
          <a:graphicData uri="http://schemas.openxmlformats.org/presentationml/2006/ole">
            <mc:AlternateContent xmlns:mc="http://schemas.openxmlformats.org/markup-compatibility/2006">
              <mc:Choice xmlns:v="urn:schemas-microsoft-com:vml" Requires="v">
                <p:oleObj spid="_x0000_s5193" name="Equation" r:id="rId9" imgW="698400" imgH="228600" progId="Equation.DSMT4">
                  <p:embed/>
                </p:oleObj>
              </mc:Choice>
              <mc:Fallback>
                <p:oleObj name="Equation" r:id="rId9" imgW="698400" imgH="228600" progId="Equation.DSMT4">
                  <p:embed/>
                  <p:pic>
                    <p:nvPicPr>
                      <p:cNvPr id="0" name="Object 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0538" y="3727450"/>
                        <a:ext cx="187007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71" name="AutoShape 63"/>
          <p:cNvSpPr>
            <a:spLocks noChangeArrowheads="1"/>
          </p:cNvSpPr>
          <p:nvPr/>
        </p:nvSpPr>
        <p:spPr bwMode="auto">
          <a:xfrm>
            <a:off x="1211263" y="5737225"/>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grpSp>
        <p:nvGrpSpPr>
          <p:cNvPr id="5136" name="Group 80"/>
          <p:cNvGrpSpPr>
            <a:grpSpLocks/>
          </p:cNvGrpSpPr>
          <p:nvPr/>
        </p:nvGrpSpPr>
        <p:grpSpPr bwMode="auto">
          <a:xfrm>
            <a:off x="2428875" y="1217613"/>
            <a:ext cx="3714750" cy="1643062"/>
            <a:chOff x="3192" y="-795"/>
            <a:chExt cx="2340" cy="1035"/>
          </a:xfrm>
        </p:grpSpPr>
        <p:sp>
          <p:nvSpPr>
            <p:cNvPr id="5138" name="Line 64"/>
            <p:cNvSpPr>
              <a:spLocks noChangeShapeType="1"/>
            </p:cNvSpPr>
            <p:nvPr/>
          </p:nvSpPr>
          <p:spPr bwMode="auto">
            <a:xfrm>
              <a:off x="3522" y="-534"/>
              <a:ext cx="0" cy="7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9" name="Line 70"/>
            <p:cNvSpPr>
              <a:spLocks noChangeShapeType="1"/>
            </p:cNvSpPr>
            <p:nvPr/>
          </p:nvSpPr>
          <p:spPr bwMode="auto">
            <a:xfrm>
              <a:off x="3520" y="-536"/>
              <a:ext cx="18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0" name="Rectangle 12"/>
            <p:cNvSpPr>
              <a:spLocks noChangeArrowheads="1"/>
            </p:cNvSpPr>
            <p:nvPr/>
          </p:nvSpPr>
          <p:spPr bwMode="auto">
            <a:xfrm>
              <a:off x="4990" y="-580"/>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5141" name="Rectangle 13"/>
            <p:cNvSpPr>
              <a:spLocks noChangeArrowheads="1"/>
            </p:cNvSpPr>
            <p:nvPr/>
          </p:nvSpPr>
          <p:spPr bwMode="auto">
            <a:xfrm>
              <a:off x="4140" y="-576"/>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5142" name="Rectangle 14"/>
            <p:cNvSpPr>
              <a:spLocks noChangeArrowheads="1"/>
            </p:cNvSpPr>
            <p:nvPr/>
          </p:nvSpPr>
          <p:spPr bwMode="auto">
            <a:xfrm rot="-5400000">
              <a:off x="3384" y="-182"/>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5143" name="Oval 15"/>
            <p:cNvSpPr>
              <a:spLocks noChangeArrowheads="1"/>
            </p:cNvSpPr>
            <p:nvPr/>
          </p:nvSpPr>
          <p:spPr bwMode="auto">
            <a:xfrm>
              <a:off x="3834" y="-27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5144" name="Text Box 17"/>
            <p:cNvSpPr txBox="1">
              <a:spLocks noChangeArrowheads="1"/>
            </p:cNvSpPr>
            <p:nvPr/>
          </p:nvSpPr>
          <p:spPr bwMode="auto">
            <a:xfrm>
              <a:off x="3709" y="-10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5145" name="Text Box 23"/>
            <p:cNvSpPr txBox="1">
              <a:spLocks noChangeArrowheads="1"/>
            </p:cNvSpPr>
            <p:nvPr/>
          </p:nvSpPr>
          <p:spPr bwMode="auto">
            <a:xfrm>
              <a:off x="5019" y="-261"/>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4V</a:t>
              </a:r>
            </a:p>
          </p:txBody>
        </p:sp>
        <p:sp>
          <p:nvSpPr>
            <p:cNvPr id="5146" name="Oval 25"/>
            <p:cNvSpPr>
              <a:spLocks noChangeArrowheads="1"/>
            </p:cNvSpPr>
            <p:nvPr/>
          </p:nvSpPr>
          <p:spPr bwMode="auto">
            <a:xfrm>
              <a:off x="5260" y="-27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5147" name="Text Box 26"/>
            <p:cNvSpPr txBox="1">
              <a:spLocks noChangeArrowheads="1"/>
            </p:cNvSpPr>
            <p:nvPr/>
          </p:nvSpPr>
          <p:spPr bwMode="auto">
            <a:xfrm>
              <a:off x="5142" y="-2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5148" name="Text Box 28"/>
            <p:cNvSpPr txBox="1">
              <a:spLocks noChangeArrowheads="1"/>
            </p:cNvSpPr>
            <p:nvPr/>
          </p:nvSpPr>
          <p:spPr bwMode="auto">
            <a:xfrm>
              <a:off x="5141" y="-47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5149" name="Text Box 29"/>
            <p:cNvSpPr txBox="1">
              <a:spLocks noChangeArrowheads="1"/>
            </p:cNvSpPr>
            <p:nvPr/>
          </p:nvSpPr>
          <p:spPr bwMode="auto">
            <a:xfrm>
              <a:off x="3523" y="-258"/>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12V</a:t>
              </a:r>
            </a:p>
          </p:txBody>
        </p:sp>
        <p:sp>
          <p:nvSpPr>
            <p:cNvPr id="5150" name="Text Box 30"/>
            <p:cNvSpPr txBox="1">
              <a:spLocks noChangeArrowheads="1"/>
            </p:cNvSpPr>
            <p:nvPr/>
          </p:nvSpPr>
          <p:spPr bwMode="auto">
            <a:xfrm>
              <a:off x="4117" y="-793"/>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5151" name="Text Box 31"/>
            <p:cNvSpPr txBox="1">
              <a:spLocks noChangeArrowheads="1"/>
            </p:cNvSpPr>
            <p:nvPr/>
          </p:nvSpPr>
          <p:spPr bwMode="auto">
            <a:xfrm>
              <a:off x="4133" y="-278"/>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5152" name="Text Box 32"/>
            <p:cNvSpPr txBox="1">
              <a:spLocks noChangeArrowheads="1"/>
            </p:cNvSpPr>
            <p:nvPr/>
          </p:nvSpPr>
          <p:spPr bwMode="auto">
            <a:xfrm>
              <a:off x="3192" y="-255"/>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5153" name="Text Box 34"/>
            <p:cNvSpPr txBox="1">
              <a:spLocks noChangeArrowheads="1"/>
            </p:cNvSpPr>
            <p:nvPr/>
          </p:nvSpPr>
          <p:spPr bwMode="auto">
            <a:xfrm>
              <a:off x="4565" y="-465"/>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6A</a:t>
              </a:r>
            </a:p>
          </p:txBody>
        </p:sp>
        <p:sp>
          <p:nvSpPr>
            <p:cNvPr id="5154" name="Line 65"/>
            <p:cNvSpPr>
              <a:spLocks noChangeShapeType="1"/>
            </p:cNvSpPr>
            <p:nvPr/>
          </p:nvSpPr>
          <p:spPr bwMode="auto">
            <a:xfrm>
              <a:off x="3970" y="-542"/>
              <a:ext cx="0" cy="774"/>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55" name="Line 66"/>
            <p:cNvSpPr>
              <a:spLocks noChangeShapeType="1"/>
            </p:cNvSpPr>
            <p:nvPr/>
          </p:nvSpPr>
          <p:spPr bwMode="auto">
            <a:xfrm>
              <a:off x="4468" y="-537"/>
              <a:ext cx="0" cy="774"/>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56" name="Line 67"/>
            <p:cNvSpPr>
              <a:spLocks noChangeShapeType="1"/>
            </p:cNvSpPr>
            <p:nvPr/>
          </p:nvSpPr>
          <p:spPr bwMode="auto">
            <a:xfrm>
              <a:off x="4852" y="-537"/>
              <a:ext cx="0" cy="774"/>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57" name="Line 68"/>
            <p:cNvSpPr>
              <a:spLocks noChangeShapeType="1"/>
            </p:cNvSpPr>
            <p:nvPr/>
          </p:nvSpPr>
          <p:spPr bwMode="auto">
            <a:xfrm>
              <a:off x="5392" y="-537"/>
              <a:ext cx="0" cy="7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8" name="Line 69"/>
            <p:cNvSpPr>
              <a:spLocks noChangeShapeType="1"/>
            </p:cNvSpPr>
            <p:nvPr/>
          </p:nvSpPr>
          <p:spPr bwMode="auto">
            <a:xfrm>
              <a:off x="3522" y="240"/>
              <a:ext cx="18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9" name="Rectangle 71"/>
            <p:cNvSpPr>
              <a:spLocks noChangeArrowheads="1"/>
            </p:cNvSpPr>
            <p:nvPr/>
          </p:nvSpPr>
          <p:spPr bwMode="auto">
            <a:xfrm rot="-5400000">
              <a:off x="4330" y="-194"/>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grpSp>
          <p:nvGrpSpPr>
            <p:cNvPr id="5160" name="Group 72"/>
            <p:cNvGrpSpPr>
              <a:grpSpLocks/>
            </p:cNvGrpSpPr>
            <p:nvPr/>
          </p:nvGrpSpPr>
          <p:grpSpPr bwMode="auto">
            <a:xfrm>
              <a:off x="4719" y="-426"/>
              <a:ext cx="272" cy="408"/>
              <a:chOff x="1383" y="2432"/>
              <a:chExt cx="272" cy="408"/>
            </a:xfrm>
          </p:grpSpPr>
          <p:sp>
            <p:nvSpPr>
              <p:cNvPr id="5165" name="Line 73"/>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66" name="Oval 74"/>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5167" name="Line 75"/>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61" name="Text Box 76"/>
            <p:cNvSpPr txBox="1">
              <a:spLocks noChangeArrowheads="1"/>
            </p:cNvSpPr>
            <p:nvPr/>
          </p:nvSpPr>
          <p:spPr bwMode="auto">
            <a:xfrm>
              <a:off x="4961" y="-795"/>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5162" name="Text Box 77"/>
            <p:cNvSpPr txBox="1">
              <a:spLocks noChangeArrowheads="1"/>
            </p:cNvSpPr>
            <p:nvPr/>
          </p:nvSpPr>
          <p:spPr bwMode="auto">
            <a:xfrm>
              <a:off x="3724" y="-5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5163" name="Line 78"/>
            <p:cNvSpPr>
              <a:spLocks noChangeShapeType="1"/>
            </p:cNvSpPr>
            <p:nvPr/>
          </p:nvSpPr>
          <p:spPr bwMode="auto">
            <a:xfrm>
              <a:off x="3996" y="-536"/>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64" name="Text Box 79"/>
            <p:cNvSpPr txBox="1">
              <a:spLocks noChangeArrowheads="1"/>
            </p:cNvSpPr>
            <p:nvPr/>
          </p:nvSpPr>
          <p:spPr bwMode="auto">
            <a:xfrm>
              <a:off x="3947" y="-789"/>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sym typeface="Symbol" pitchFamily="18" charset="2"/>
                </a:rPr>
                <a:t>i</a:t>
              </a:r>
              <a:endParaRPr lang="en-US" altLang="zh-CN" sz="1800" b="1">
                <a:solidFill>
                  <a:srgbClr val="000000"/>
                </a:solidFill>
                <a:ea typeface="楷体_GB2312" pitchFamily="49" charset="-122"/>
              </a:endParaRPr>
            </a:p>
          </p:txBody>
        </p:sp>
      </p:grpSp>
      <p:graphicFrame>
        <p:nvGraphicFramePr>
          <p:cNvPr id="94289" name="Object 81"/>
          <p:cNvGraphicFramePr>
            <a:graphicFrameLocks noGrp="1" noChangeAspect="1"/>
          </p:cNvGraphicFramePr>
          <p:nvPr>
            <p:ph sz="quarter" idx="4294967295"/>
          </p:nvPr>
        </p:nvGraphicFramePr>
        <p:xfrm>
          <a:off x="4106863" y="3687763"/>
          <a:ext cx="1454150" cy="638175"/>
        </p:xfrm>
        <a:graphic>
          <a:graphicData uri="http://schemas.openxmlformats.org/presentationml/2006/ole">
            <mc:AlternateContent xmlns:mc="http://schemas.openxmlformats.org/markup-compatibility/2006">
              <mc:Choice xmlns:v="urn:schemas-microsoft-com:vml" Requires="v">
                <p:oleObj spid="_x0000_s5194" name="Equation" r:id="rId11" imgW="520560" imgH="228600" progId="Equation.DSMT4">
                  <p:embed/>
                </p:oleObj>
              </mc:Choice>
              <mc:Fallback>
                <p:oleObj name="Equation" r:id="rId11" imgW="520560" imgH="228600" progId="Equation.DSMT4">
                  <p:embed/>
                  <p:pic>
                    <p:nvPicPr>
                      <p:cNvPr id="0" name="Object 81"/>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6863" y="3687763"/>
                        <a:ext cx="14541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91" name="Text Box 83"/>
          <p:cNvSpPr txBox="1">
            <a:spLocks noChangeArrowheads="1"/>
          </p:cNvSpPr>
          <p:nvPr/>
        </p:nvSpPr>
        <p:spPr bwMode="auto">
          <a:xfrm>
            <a:off x="939800" y="3832225"/>
            <a:ext cx="100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262"/>
                                        </p:tgtEl>
                                        <p:attrNameLst>
                                          <p:attrName>style.visibility</p:attrName>
                                        </p:attrNameLst>
                                      </p:cBhvr>
                                      <p:to>
                                        <p:strVal val="visible"/>
                                      </p:to>
                                    </p:set>
                                    <p:anim calcmode="lin" valueType="num">
                                      <p:cBhvr additive="base">
                                        <p:cTn id="7" dur="500" fill="hold"/>
                                        <p:tgtEl>
                                          <p:spTgt spid="94262"/>
                                        </p:tgtEl>
                                        <p:attrNameLst>
                                          <p:attrName>ppt_x</p:attrName>
                                        </p:attrNameLst>
                                      </p:cBhvr>
                                      <p:tavLst>
                                        <p:tav tm="0">
                                          <p:val>
                                            <p:strVal val="1+#ppt_w/2"/>
                                          </p:val>
                                        </p:tav>
                                        <p:tav tm="100000">
                                          <p:val>
                                            <p:strVal val="#ppt_x"/>
                                          </p:val>
                                        </p:tav>
                                      </p:tavLst>
                                    </p:anim>
                                    <p:anim calcmode="lin" valueType="num">
                                      <p:cBhvr additive="base">
                                        <p:cTn id="8" dur="500" fill="hold"/>
                                        <p:tgtEl>
                                          <p:spTgt spid="942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4263"/>
                                        </p:tgtEl>
                                        <p:attrNameLst>
                                          <p:attrName>style.visibility</p:attrName>
                                        </p:attrNameLst>
                                      </p:cBhvr>
                                      <p:to>
                                        <p:strVal val="visible"/>
                                      </p:to>
                                    </p:set>
                                    <p:anim calcmode="lin" valueType="num">
                                      <p:cBhvr additive="base">
                                        <p:cTn id="35" dur="500" fill="hold"/>
                                        <p:tgtEl>
                                          <p:spTgt spid="94263"/>
                                        </p:tgtEl>
                                        <p:attrNameLst>
                                          <p:attrName>ppt_x</p:attrName>
                                        </p:attrNameLst>
                                      </p:cBhvr>
                                      <p:tavLst>
                                        <p:tav tm="0">
                                          <p:val>
                                            <p:strVal val="1+#ppt_w/2"/>
                                          </p:val>
                                        </p:tav>
                                        <p:tav tm="100000">
                                          <p:val>
                                            <p:strVal val="#ppt_x"/>
                                          </p:val>
                                        </p:tav>
                                      </p:tavLst>
                                    </p:anim>
                                    <p:anim calcmode="lin" valueType="num">
                                      <p:cBhvr additive="base">
                                        <p:cTn id="36" dur="500" fill="hold"/>
                                        <p:tgtEl>
                                          <p:spTgt spid="9426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4291"/>
                                        </p:tgtEl>
                                        <p:attrNameLst>
                                          <p:attrName>style.visibility</p:attrName>
                                        </p:attrNameLst>
                                      </p:cBhvr>
                                      <p:to>
                                        <p:strVal val="visible"/>
                                      </p:to>
                                    </p:set>
                                    <p:anim calcmode="lin" valueType="num">
                                      <p:cBhvr additive="base">
                                        <p:cTn id="41" dur="500" fill="hold"/>
                                        <p:tgtEl>
                                          <p:spTgt spid="94291"/>
                                        </p:tgtEl>
                                        <p:attrNameLst>
                                          <p:attrName>ppt_x</p:attrName>
                                        </p:attrNameLst>
                                      </p:cBhvr>
                                      <p:tavLst>
                                        <p:tav tm="0">
                                          <p:val>
                                            <p:strVal val="1+#ppt_w/2"/>
                                          </p:val>
                                        </p:tav>
                                        <p:tav tm="100000">
                                          <p:val>
                                            <p:strVal val="#ppt_x"/>
                                          </p:val>
                                        </p:tav>
                                      </p:tavLst>
                                    </p:anim>
                                    <p:anim calcmode="lin" valueType="num">
                                      <p:cBhvr additive="base">
                                        <p:cTn id="42" dur="500" fill="hold"/>
                                        <p:tgtEl>
                                          <p:spTgt spid="9429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4270"/>
                                        </p:tgtEl>
                                        <p:attrNameLst>
                                          <p:attrName>style.visibility</p:attrName>
                                        </p:attrNameLst>
                                      </p:cBhvr>
                                      <p:to>
                                        <p:strVal val="visible"/>
                                      </p:to>
                                    </p:set>
                                    <p:animEffect transition="in" filter="dissolve">
                                      <p:cBhvr>
                                        <p:cTn id="47" dur="500"/>
                                        <p:tgtEl>
                                          <p:spTgt spid="942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94289"/>
                                        </p:tgtEl>
                                        <p:attrNameLst>
                                          <p:attrName>style.visibility</p:attrName>
                                        </p:attrNameLst>
                                      </p:cBhvr>
                                      <p:to>
                                        <p:strVal val="visible"/>
                                      </p:to>
                                    </p:set>
                                    <p:animEffect transition="in" filter="dissolve">
                                      <p:cBhvr>
                                        <p:cTn id="52" dur="500"/>
                                        <p:tgtEl>
                                          <p:spTgt spid="9428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94267"/>
                                        </p:tgtEl>
                                        <p:attrNameLst>
                                          <p:attrName>style.visibility</p:attrName>
                                        </p:attrNameLst>
                                      </p:cBhvr>
                                      <p:to>
                                        <p:strVal val="visible"/>
                                      </p:to>
                                    </p:set>
                                    <p:anim calcmode="lin" valueType="num">
                                      <p:cBhvr additive="base">
                                        <p:cTn id="57" dur="500" fill="hold"/>
                                        <p:tgtEl>
                                          <p:spTgt spid="94267"/>
                                        </p:tgtEl>
                                        <p:attrNameLst>
                                          <p:attrName>ppt_x</p:attrName>
                                        </p:attrNameLst>
                                      </p:cBhvr>
                                      <p:tavLst>
                                        <p:tav tm="0">
                                          <p:val>
                                            <p:strVal val="1+#ppt_w/2"/>
                                          </p:val>
                                        </p:tav>
                                        <p:tav tm="100000">
                                          <p:val>
                                            <p:strVal val="#ppt_x"/>
                                          </p:val>
                                        </p:tav>
                                      </p:tavLst>
                                    </p:anim>
                                    <p:anim calcmode="lin" valueType="num">
                                      <p:cBhvr additive="base">
                                        <p:cTn id="58" dur="500" fill="hold"/>
                                        <p:tgtEl>
                                          <p:spTgt spid="94267"/>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94264"/>
                                        </p:tgtEl>
                                        <p:attrNameLst>
                                          <p:attrName>style.visibility</p:attrName>
                                        </p:attrNameLst>
                                      </p:cBhvr>
                                      <p:to>
                                        <p:strVal val="visible"/>
                                      </p:to>
                                    </p:set>
                                    <p:animEffect transition="in" filter="dissolve">
                                      <p:cBhvr>
                                        <p:cTn id="63" dur="500"/>
                                        <p:tgtEl>
                                          <p:spTgt spid="942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94271"/>
                                        </p:tgtEl>
                                        <p:attrNameLst>
                                          <p:attrName>style.visibility</p:attrName>
                                        </p:attrNameLst>
                                      </p:cBhvr>
                                      <p:to>
                                        <p:strVal val="visible"/>
                                      </p:to>
                                    </p:set>
                                    <p:anim calcmode="lin" valueType="num">
                                      <p:cBhvr additive="base">
                                        <p:cTn id="68" dur="500" fill="hold"/>
                                        <p:tgtEl>
                                          <p:spTgt spid="94271"/>
                                        </p:tgtEl>
                                        <p:attrNameLst>
                                          <p:attrName>ppt_x</p:attrName>
                                        </p:attrNameLst>
                                      </p:cBhvr>
                                      <p:tavLst>
                                        <p:tav tm="0">
                                          <p:val>
                                            <p:strVal val="0-#ppt_w/2"/>
                                          </p:val>
                                        </p:tav>
                                        <p:tav tm="100000">
                                          <p:val>
                                            <p:strVal val="#ppt_x"/>
                                          </p:val>
                                        </p:tav>
                                      </p:tavLst>
                                    </p:anim>
                                    <p:anim calcmode="lin" valueType="num">
                                      <p:cBhvr additive="base">
                                        <p:cTn id="69" dur="500" fill="hold"/>
                                        <p:tgtEl>
                                          <p:spTgt spid="94271"/>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94265"/>
                                        </p:tgtEl>
                                        <p:attrNameLst>
                                          <p:attrName>style.visibility</p:attrName>
                                        </p:attrNameLst>
                                      </p:cBhvr>
                                      <p:to>
                                        <p:strVal val="visible"/>
                                      </p:to>
                                    </p:set>
                                    <p:animEffect transition="in" filter="dissolve">
                                      <p:cBhvr>
                                        <p:cTn id="74" dur="500"/>
                                        <p:tgtEl>
                                          <p:spTgt spid="9426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94266"/>
                                        </p:tgtEl>
                                        <p:attrNameLst>
                                          <p:attrName>style.visibility</p:attrName>
                                        </p:attrNameLst>
                                      </p:cBhvr>
                                      <p:to>
                                        <p:strVal val="visible"/>
                                      </p:to>
                                    </p:set>
                                    <p:animEffect transition="in" filter="dissolve">
                                      <p:cBhvr>
                                        <p:cTn id="79" dur="500"/>
                                        <p:tgtEl>
                                          <p:spTgt spid="94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62" grpId="0" autoUpdateAnimBg="0"/>
      <p:bldP spid="94263" grpId="0" autoUpdateAnimBg="0"/>
      <p:bldP spid="94267" grpId="0" autoUpdateAnimBg="0"/>
      <p:bldP spid="94271" grpId="0" animBg="1"/>
      <p:bldP spid="9429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ext Box 45"/>
          <p:cNvSpPr txBox="1">
            <a:spLocks noChangeArrowheads="1"/>
          </p:cNvSpPr>
          <p:nvPr/>
        </p:nvSpPr>
        <p:spPr bwMode="auto">
          <a:xfrm>
            <a:off x="247650" y="701675"/>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例：试求电路中电流 </a:t>
            </a:r>
            <a:r>
              <a:rPr lang="en-US" altLang="zh-CN" b="1" i="1">
                <a:ea typeface="楷体_GB2312" pitchFamily="49" charset="-122"/>
              </a:rPr>
              <a:t>i </a:t>
            </a:r>
            <a:r>
              <a:rPr lang="zh-CN" altLang="en-US" b="1">
                <a:ea typeface="楷体_GB2312" pitchFamily="49" charset="-122"/>
              </a:rPr>
              <a:t>和电压</a:t>
            </a:r>
            <a:r>
              <a:rPr lang="en-US" altLang="zh-CN" b="1" i="1">
                <a:ea typeface="楷体_GB2312" pitchFamily="49" charset="-122"/>
              </a:rPr>
              <a:t>u</a:t>
            </a:r>
            <a:r>
              <a:rPr lang="en-US" altLang="zh-CN" b="1" baseline="-25000">
                <a:ea typeface="楷体_GB2312" pitchFamily="49" charset="-122"/>
              </a:rPr>
              <a:t>ab</a:t>
            </a:r>
            <a:r>
              <a:rPr lang="zh-CN" altLang="en-US" b="1">
                <a:ea typeface="楷体_GB2312" pitchFamily="49" charset="-122"/>
              </a:rPr>
              <a:t>。</a:t>
            </a:r>
          </a:p>
        </p:txBody>
      </p:sp>
      <p:grpSp>
        <p:nvGrpSpPr>
          <p:cNvPr id="6153" name="Group 78"/>
          <p:cNvGrpSpPr>
            <a:grpSpLocks/>
          </p:cNvGrpSpPr>
          <p:nvPr/>
        </p:nvGrpSpPr>
        <p:grpSpPr bwMode="auto">
          <a:xfrm>
            <a:off x="5276850" y="747713"/>
            <a:ext cx="3595688" cy="2406650"/>
            <a:chOff x="840" y="1135"/>
            <a:chExt cx="2265" cy="1516"/>
          </a:xfrm>
        </p:grpSpPr>
        <p:sp>
          <p:nvSpPr>
            <p:cNvPr id="6176" name="Text Box 5"/>
            <p:cNvSpPr txBox="1">
              <a:spLocks noChangeArrowheads="1"/>
            </p:cNvSpPr>
            <p:nvPr/>
          </p:nvSpPr>
          <p:spPr bwMode="auto">
            <a:xfrm>
              <a:off x="1992" y="148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6177" name="Oval 7"/>
            <p:cNvSpPr>
              <a:spLocks noChangeArrowheads="1"/>
            </p:cNvSpPr>
            <p:nvPr/>
          </p:nvSpPr>
          <p:spPr bwMode="auto">
            <a:xfrm>
              <a:off x="1784" y="173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6178" name="Line 8"/>
            <p:cNvSpPr>
              <a:spLocks noChangeShapeType="1"/>
            </p:cNvSpPr>
            <p:nvPr/>
          </p:nvSpPr>
          <p:spPr bwMode="auto">
            <a:xfrm>
              <a:off x="974" y="1398"/>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9" name="Line 9"/>
            <p:cNvSpPr>
              <a:spLocks noChangeShapeType="1"/>
            </p:cNvSpPr>
            <p:nvPr/>
          </p:nvSpPr>
          <p:spPr bwMode="auto">
            <a:xfrm>
              <a:off x="1614" y="1864"/>
              <a:ext cx="6" cy="785"/>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180" name="Line 10"/>
            <p:cNvSpPr>
              <a:spLocks noChangeShapeType="1"/>
            </p:cNvSpPr>
            <p:nvPr/>
          </p:nvSpPr>
          <p:spPr bwMode="auto">
            <a:xfrm>
              <a:off x="977" y="1865"/>
              <a:ext cx="1587" cy="1"/>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181" name="Rectangle 11"/>
            <p:cNvSpPr>
              <a:spLocks noChangeArrowheads="1"/>
            </p:cNvSpPr>
            <p:nvPr/>
          </p:nvSpPr>
          <p:spPr bwMode="auto">
            <a:xfrm>
              <a:off x="1146" y="183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6182" name="Rectangle 12"/>
            <p:cNvSpPr>
              <a:spLocks noChangeArrowheads="1"/>
            </p:cNvSpPr>
            <p:nvPr/>
          </p:nvSpPr>
          <p:spPr bwMode="auto">
            <a:xfrm>
              <a:off x="2182" y="1832"/>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6183" name="Rectangle 13"/>
            <p:cNvSpPr>
              <a:spLocks noChangeArrowheads="1"/>
            </p:cNvSpPr>
            <p:nvPr/>
          </p:nvSpPr>
          <p:spPr bwMode="auto">
            <a:xfrm>
              <a:off x="1602" y="1350"/>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6184" name="Rectangle 14"/>
            <p:cNvSpPr>
              <a:spLocks noChangeArrowheads="1"/>
            </p:cNvSpPr>
            <p:nvPr/>
          </p:nvSpPr>
          <p:spPr bwMode="auto">
            <a:xfrm rot="-5400000">
              <a:off x="1482" y="2195"/>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6185" name="Oval 16"/>
            <p:cNvSpPr>
              <a:spLocks noChangeArrowheads="1"/>
            </p:cNvSpPr>
            <p:nvPr/>
          </p:nvSpPr>
          <p:spPr bwMode="auto">
            <a:xfrm>
              <a:off x="840" y="210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6186" name="Line 17"/>
            <p:cNvSpPr>
              <a:spLocks noChangeShapeType="1"/>
            </p:cNvSpPr>
            <p:nvPr/>
          </p:nvSpPr>
          <p:spPr bwMode="auto">
            <a:xfrm>
              <a:off x="976" y="1394"/>
              <a:ext cx="0" cy="12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7" name="Text Box 19"/>
            <p:cNvSpPr txBox="1">
              <a:spLocks noChangeArrowheads="1"/>
            </p:cNvSpPr>
            <p:nvPr/>
          </p:nvSpPr>
          <p:spPr bwMode="auto">
            <a:xfrm>
              <a:off x="1039" y="192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6188" name="Text Box 20"/>
            <p:cNvSpPr txBox="1">
              <a:spLocks noChangeArrowheads="1"/>
            </p:cNvSpPr>
            <p:nvPr/>
          </p:nvSpPr>
          <p:spPr bwMode="auto">
            <a:xfrm>
              <a:off x="1034" y="21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6189" name="Line 22"/>
            <p:cNvSpPr>
              <a:spLocks noChangeShapeType="1"/>
            </p:cNvSpPr>
            <p:nvPr/>
          </p:nvSpPr>
          <p:spPr bwMode="auto">
            <a:xfrm>
              <a:off x="970" y="2648"/>
              <a:ext cx="1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0" name="Line 30"/>
            <p:cNvSpPr>
              <a:spLocks noChangeShapeType="1"/>
            </p:cNvSpPr>
            <p:nvPr/>
          </p:nvSpPr>
          <p:spPr bwMode="auto">
            <a:xfrm rot="5400000">
              <a:off x="1575" y="251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1" name="Text Box 38"/>
            <p:cNvSpPr txBox="1">
              <a:spLocks noChangeArrowheads="1"/>
            </p:cNvSpPr>
            <p:nvPr/>
          </p:nvSpPr>
          <p:spPr bwMode="auto">
            <a:xfrm>
              <a:off x="2578" y="159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00"/>
                  </a:solidFill>
                  <a:ea typeface="楷体_GB2312" pitchFamily="49" charset="-122"/>
                </a:rPr>
                <a:t>a</a:t>
              </a:r>
            </a:p>
          </p:txBody>
        </p:sp>
        <p:sp>
          <p:nvSpPr>
            <p:cNvPr id="6192" name="Text Box 39"/>
            <p:cNvSpPr txBox="1">
              <a:spLocks noChangeArrowheads="1"/>
            </p:cNvSpPr>
            <p:nvPr/>
          </p:nvSpPr>
          <p:spPr bwMode="auto">
            <a:xfrm>
              <a:off x="1637" y="157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6193" name="Text Box 40"/>
            <p:cNvSpPr txBox="1">
              <a:spLocks noChangeArrowheads="1"/>
            </p:cNvSpPr>
            <p:nvPr/>
          </p:nvSpPr>
          <p:spPr bwMode="auto">
            <a:xfrm>
              <a:off x="2703" y="2126"/>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3V</a:t>
              </a:r>
            </a:p>
          </p:txBody>
        </p:sp>
        <p:sp>
          <p:nvSpPr>
            <p:cNvPr id="6194" name="Text Box 43"/>
            <p:cNvSpPr txBox="1">
              <a:spLocks noChangeArrowheads="1"/>
            </p:cNvSpPr>
            <p:nvPr/>
          </p:nvSpPr>
          <p:spPr bwMode="auto">
            <a:xfrm>
              <a:off x="1639" y="240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a:solidFill>
                    <a:srgbClr val="000000"/>
                  </a:solidFill>
                  <a:ea typeface="楷体_GB2312" pitchFamily="49" charset="-122"/>
                </a:rPr>
                <a:t>i</a:t>
              </a:r>
            </a:p>
          </p:txBody>
        </p:sp>
        <p:sp>
          <p:nvSpPr>
            <p:cNvPr id="6195" name="Oval 46"/>
            <p:cNvSpPr>
              <a:spLocks noChangeArrowheads="1"/>
            </p:cNvSpPr>
            <p:nvPr/>
          </p:nvSpPr>
          <p:spPr bwMode="auto">
            <a:xfrm>
              <a:off x="2416" y="211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6196" name="Text Box 47"/>
            <p:cNvSpPr txBox="1">
              <a:spLocks noChangeArrowheads="1"/>
            </p:cNvSpPr>
            <p:nvPr/>
          </p:nvSpPr>
          <p:spPr bwMode="auto">
            <a:xfrm>
              <a:off x="2604" y="219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6197" name="Line 49"/>
            <p:cNvSpPr>
              <a:spLocks noChangeShapeType="1"/>
            </p:cNvSpPr>
            <p:nvPr/>
          </p:nvSpPr>
          <p:spPr bwMode="auto">
            <a:xfrm>
              <a:off x="2558" y="1398"/>
              <a:ext cx="0" cy="12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8" name="Text Box 50"/>
            <p:cNvSpPr txBox="1">
              <a:spLocks noChangeArrowheads="1"/>
            </p:cNvSpPr>
            <p:nvPr/>
          </p:nvSpPr>
          <p:spPr bwMode="auto">
            <a:xfrm>
              <a:off x="2597" y="192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6199" name="Text Box 51"/>
            <p:cNvSpPr txBox="1">
              <a:spLocks noChangeArrowheads="1"/>
            </p:cNvSpPr>
            <p:nvPr/>
          </p:nvSpPr>
          <p:spPr bwMode="auto">
            <a:xfrm>
              <a:off x="1105" y="2130"/>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7V</a:t>
              </a:r>
            </a:p>
          </p:txBody>
        </p:sp>
        <p:sp>
          <p:nvSpPr>
            <p:cNvPr id="6200" name="Text Box 52"/>
            <p:cNvSpPr txBox="1">
              <a:spLocks noChangeArrowheads="1"/>
            </p:cNvSpPr>
            <p:nvPr/>
          </p:nvSpPr>
          <p:spPr bwMode="auto">
            <a:xfrm>
              <a:off x="1129" y="1613"/>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1</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6201" name="Text Box 53"/>
            <p:cNvSpPr txBox="1">
              <a:spLocks noChangeArrowheads="1"/>
            </p:cNvSpPr>
            <p:nvPr/>
          </p:nvSpPr>
          <p:spPr bwMode="auto">
            <a:xfrm>
              <a:off x="2165" y="1605"/>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3</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6202" name="Text Box 54"/>
            <p:cNvSpPr txBox="1">
              <a:spLocks noChangeArrowheads="1"/>
            </p:cNvSpPr>
            <p:nvPr/>
          </p:nvSpPr>
          <p:spPr bwMode="auto">
            <a:xfrm>
              <a:off x="1643" y="2121"/>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6203" name="Text Box 55"/>
            <p:cNvSpPr txBox="1">
              <a:spLocks noChangeArrowheads="1"/>
            </p:cNvSpPr>
            <p:nvPr/>
          </p:nvSpPr>
          <p:spPr bwMode="auto">
            <a:xfrm>
              <a:off x="1587" y="1135"/>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4</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6204" name="Text Box 56"/>
            <p:cNvSpPr txBox="1">
              <a:spLocks noChangeArrowheads="1"/>
            </p:cNvSpPr>
            <p:nvPr/>
          </p:nvSpPr>
          <p:spPr bwMode="auto">
            <a:xfrm>
              <a:off x="1781" y="1540"/>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9V</a:t>
              </a:r>
            </a:p>
          </p:txBody>
        </p:sp>
        <p:sp>
          <p:nvSpPr>
            <p:cNvPr id="6205" name="Text Box 57"/>
            <p:cNvSpPr txBox="1">
              <a:spLocks noChangeArrowheads="1"/>
            </p:cNvSpPr>
            <p:nvPr/>
          </p:nvSpPr>
          <p:spPr bwMode="auto">
            <a:xfrm>
              <a:off x="1502" y="16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00"/>
                  </a:solidFill>
                  <a:ea typeface="楷体_GB2312" pitchFamily="49" charset="-122"/>
                </a:rPr>
                <a:t>b</a:t>
              </a:r>
            </a:p>
          </p:txBody>
        </p:sp>
      </p:grpSp>
      <p:grpSp>
        <p:nvGrpSpPr>
          <p:cNvPr id="3" name="Group 58"/>
          <p:cNvGrpSpPr>
            <a:grpSpLocks/>
          </p:cNvGrpSpPr>
          <p:nvPr/>
        </p:nvGrpSpPr>
        <p:grpSpPr bwMode="auto">
          <a:xfrm>
            <a:off x="5076825" y="1593850"/>
            <a:ext cx="314325" cy="457200"/>
            <a:chOff x="3228" y="1812"/>
            <a:chExt cx="198" cy="288"/>
          </a:xfrm>
        </p:grpSpPr>
        <p:sp>
          <p:nvSpPr>
            <p:cNvPr id="6174" name="Text Box 59"/>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1</a:t>
              </a:r>
            </a:p>
          </p:txBody>
        </p:sp>
        <p:sp>
          <p:nvSpPr>
            <p:cNvPr id="6175" name="Oval 60"/>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4" name="Group 61"/>
          <p:cNvGrpSpPr>
            <a:grpSpLocks/>
          </p:cNvGrpSpPr>
          <p:nvPr/>
        </p:nvGrpSpPr>
        <p:grpSpPr bwMode="auto">
          <a:xfrm>
            <a:off x="6315075" y="1203325"/>
            <a:ext cx="314325" cy="457200"/>
            <a:chOff x="3228" y="1812"/>
            <a:chExt cx="198" cy="288"/>
          </a:xfrm>
        </p:grpSpPr>
        <p:sp>
          <p:nvSpPr>
            <p:cNvPr id="6172" name="Text Box 62"/>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2</a:t>
              </a:r>
            </a:p>
          </p:txBody>
        </p:sp>
        <p:sp>
          <p:nvSpPr>
            <p:cNvPr id="6173" name="Oval 63"/>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5" name="Group 64"/>
          <p:cNvGrpSpPr>
            <a:grpSpLocks/>
          </p:cNvGrpSpPr>
          <p:nvPr/>
        </p:nvGrpSpPr>
        <p:grpSpPr bwMode="auto">
          <a:xfrm>
            <a:off x="6724650" y="2574925"/>
            <a:ext cx="314325" cy="457200"/>
            <a:chOff x="3228" y="1812"/>
            <a:chExt cx="198" cy="288"/>
          </a:xfrm>
        </p:grpSpPr>
        <p:sp>
          <p:nvSpPr>
            <p:cNvPr id="6170" name="Text Box 65"/>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4</a:t>
              </a:r>
            </a:p>
          </p:txBody>
        </p:sp>
        <p:sp>
          <p:nvSpPr>
            <p:cNvPr id="6171" name="Oval 66"/>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6" name="Group 67"/>
          <p:cNvGrpSpPr>
            <a:grpSpLocks/>
          </p:cNvGrpSpPr>
          <p:nvPr/>
        </p:nvGrpSpPr>
        <p:grpSpPr bwMode="auto">
          <a:xfrm>
            <a:off x="8121650" y="1695450"/>
            <a:ext cx="314325" cy="457200"/>
            <a:chOff x="3228" y="1812"/>
            <a:chExt cx="198" cy="288"/>
          </a:xfrm>
        </p:grpSpPr>
        <p:sp>
          <p:nvSpPr>
            <p:cNvPr id="6168" name="Text Box 68"/>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3</a:t>
              </a:r>
            </a:p>
          </p:txBody>
        </p:sp>
        <p:sp>
          <p:nvSpPr>
            <p:cNvPr id="6169" name="Oval 69"/>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7" name="Group 70"/>
          <p:cNvGrpSpPr>
            <a:grpSpLocks/>
          </p:cNvGrpSpPr>
          <p:nvPr/>
        </p:nvGrpSpPr>
        <p:grpSpPr bwMode="auto">
          <a:xfrm>
            <a:off x="6310313" y="3165475"/>
            <a:ext cx="414337" cy="438150"/>
            <a:chOff x="2925" y="1662"/>
            <a:chExt cx="261" cy="276"/>
          </a:xfrm>
        </p:grpSpPr>
        <p:grpSp>
          <p:nvGrpSpPr>
            <p:cNvPr id="6163" name="Group 71"/>
            <p:cNvGrpSpPr>
              <a:grpSpLocks/>
            </p:cNvGrpSpPr>
            <p:nvPr/>
          </p:nvGrpSpPr>
          <p:grpSpPr bwMode="auto">
            <a:xfrm>
              <a:off x="2925" y="1818"/>
              <a:ext cx="261" cy="120"/>
              <a:chOff x="720" y="1824"/>
              <a:chExt cx="261" cy="120"/>
            </a:xfrm>
          </p:grpSpPr>
          <p:sp>
            <p:nvSpPr>
              <p:cNvPr id="6165" name="Line 72"/>
              <p:cNvSpPr>
                <a:spLocks noChangeShapeType="1"/>
              </p:cNvSpPr>
              <p:nvPr/>
            </p:nvSpPr>
            <p:spPr bwMode="auto">
              <a:xfrm>
                <a:off x="720" y="1824"/>
                <a:ext cx="26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166" name="Line 73"/>
              <p:cNvSpPr>
                <a:spLocks noChangeShapeType="1"/>
              </p:cNvSpPr>
              <p:nvPr/>
            </p:nvSpPr>
            <p:spPr bwMode="auto">
              <a:xfrm>
                <a:off x="778" y="1883"/>
                <a:ext cx="14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167" name="Line 74"/>
              <p:cNvSpPr>
                <a:spLocks noChangeShapeType="1"/>
              </p:cNvSpPr>
              <p:nvPr/>
            </p:nvSpPr>
            <p:spPr bwMode="auto">
              <a:xfrm>
                <a:off x="802" y="1944"/>
                <a:ext cx="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6164" name="Line 75"/>
            <p:cNvSpPr>
              <a:spLocks noChangeShapeType="1"/>
            </p:cNvSpPr>
            <p:nvPr/>
          </p:nvSpPr>
          <p:spPr bwMode="auto">
            <a:xfrm>
              <a:off x="3054" y="1662"/>
              <a:ext cx="0" cy="16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092" name="Text Box 76"/>
          <p:cNvSpPr txBox="1">
            <a:spLocks noChangeArrowheads="1"/>
          </p:cNvSpPr>
          <p:nvPr/>
        </p:nvSpPr>
        <p:spPr bwMode="auto">
          <a:xfrm>
            <a:off x="339725" y="129222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解：</a:t>
            </a:r>
          </a:p>
        </p:txBody>
      </p:sp>
      <p:sp>
        <p:nvSpPr>
          <p:cNvPr id="86093" name="Text Box 77"/>
          <p:cNvSpPr txBox="1">
            <a:spLocks noChangeArrowheads="1"/>
          </p:cNvSpPr>
          <p:nvPr/>
        </p:nvSpPr>
        <p:spPr bwMode="auto">
          <a:xfrm>
            <a:off x="800100" y="1311275"/>
            <a:ext cx="447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可选节点④为参考节点，则：</a:t>
            </a:r>
          </a:p>
        </p:txBody>
      </p:sp>
      <p:graphicFrame>
        <p:nvGraphicFramePr>
          <p:cNvPr id="86095" name="Object 79"/>
          <p:cNvGraphicFramePr>
            <a:graphicFrameLocks noGrp="1" noChangeAspect="1"/>
          </p:cNvGraphicFramePr>
          <p:nvPr>
            <p:ph sz="quarter" idx="4294967295"/>
          </p:nvPr>
        </p:nvGraphicFramePr>
        <p:xfrm>
          <a:off x="730250" y="2947988"/>
          <a:ext cx="5430838" cy="1008062"/>
        </p:xfrm>
        <a:graphic>
          <a:graphicData uri="http://schemas.openxmlformats.org/presentationml/2006/ole">
            <mc:AlternateContent xmlns:mc="http://schemas.openxmlformats.org/markup-compatibility/2006">
              <mc:Choice xmlns:v="urn:schemas-microsoft-com:vml" Requires="v">
                <p:oleObj spid="_x0000_s6219" name="Equation" r:id="rId3" imgW="2120760" imgH="393480" progId="Equation.DSMT4">
                  <p:embed/>
                </p:oleObj>
              </mc:Choice>
              <mc:Fallback>
                <p:oleObj name="Equation" r:id="rId3" imgW="2120760" imgH="393480" progId="Equation.DSMT4">
                  <p:embed/>
                  <p:pic>
                    <p:nvPicPr>
                      <p:cNvPr id="0" name="Object 7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0" y="2947988"/>
                        <a:ext cx="5430838"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98" name="Object 82"/>
          <p:cNvGraphicFramePr>
            <a:graphicFrameLocks noGrp="1" noChangeAspect="1"/>
          </p:cNvGraphicFramePr>
          <p:nvPr>
            <p:ph sz="quarter" idx="4294967295"/>
          </p:nvPr>
        </p:nvGraphicFramePr>
        <p:xfrm>
          <a:off x="2733675" y="4719638"/>
          <a:ext cx="1631950" cy="587375"/>
        </p:xfrm>
        <a:graphic>
          <a:graphicData uri="http://schemas.openxmlformats.org/presentationml/2006/ole">
            <mc:AlternateContent xmlns:mc="http://schemas.openxmlformats.org/markup-compatibility/2006">
              <mc:Choice xmlns:v="urn:schemas-microsoft-com:vml" Requires="v">
                <p:oleObj spid="_x0000_s6220" name="Equation" r:id="rId5" imgW="634680" imgH="228600" progId="Equation.DSMT4">
                  <p:embed/>
                </p:oleObj>
              </mc:Choice>
              <mc:Fallback>
                <p:oleObj name="Equation" r:id="rId5" imgW="634680" imgH="228600" progId="Equation.DSMT4">
                  <p:embed/>
                  <p:pic>
                    <p:nvPicPr>
                      <p:cNvPr id="0" name="Object 8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3675" y="4719638"/>
                        <a:ext cx="16319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101" name="Object 85"/>
          <p:cNvGraphicFramePr>
            <a:graphicFrameLocks noGrp="1" noChangeAspect="1"/>
          </p:cNvGraphicFramePr>
          <p:nvPr>
            <p:ph sz="quarter" idx="4294967295"/>
          </p:nvPr>
        </p:nvGraphicFramePr>
        <p:xfrm>
          <a:off x="2762250" y="5076825"/>
          <a:ext cx="2095500" cy="984250"/>
        </p:xfrm>
        <a:graphic>
          <a:graphicData uri="http://schemas.openxmlformats.org/presentationml/2006/ole">
            <mc:AlternateContent xmlns:mc="http://schemas.openxmlformats.org/markup-compatibility/2006">
              <mc:Choice xmlns:v="urn:schemas-microsoft-com:vml" Requires="v">
                <p:oleObj spid="_x0000_s6221" name="Equation" r:id="rId7" imgW="838080" imgH="393480" progId="Equation.DSMT4">
                  <p:embed/>
                </p:oleObj>
              </mc:Choice>
              <mc:Fallback>
                <p:oleObj name="Equation" r:id="rId7" imgW="838080" imgH="393480" progId="Equation.DSMT4">
                  <p:embed/>
                  <p:pic>
                    <p:nvPicPr>
                      <p:cNvPr id="0" name="Object 8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250" y="5076825"/>
                        <a:ext cx="20955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104" name="Object 88"/>
          <p:cNvGraphicFramePr>
            <a:graphicFrameLocks noGrp="1" noChangeAspect="1"/>
          </p:cNvGraphicFramePr>
          <p:nvPr>
            <p:ph sz="quarter" idx="4294967295"/>
          </p:nvPr>
        </p:nvGraphicFramePr>
        <p:xfrm>
          <a:off x="2730500" y="6021388"/>
          <a:ext cx="4410075" cy="579437"/>
        </p:xfrm>
        <a:graphic>
          <a:graphicData uri="http://schemas.openxmlformats.org/presentationml/2006/ole">
            <mc:AlternateContent xmlns:mc="http://schemas.openxmlformats.org/markup-compatibility/2006">
              <mc:Choice xmlns:v="urn:schemas-microsoft-com:vml" Requires="v">
                <p:oleObj spid="_x0000_s6222" name="Equation" r:id="rId9" imgW="1739880" imgH="228600" progId="Equation.DSMT4">
                  <p:embed/>
                </p:oleObj>
              </mc:Choice>
              <mc:Fallback>
                <p:oleObj name="Equation" r:id="rId9" imgW="1739880" imgH="228600" progId="Equation.DSMT4">
                  <p:embed/>
                  <p:pic>
                    <p:nvPicPr>
                      <p:cNvPr id="0" name="Object 88"/>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0500" y="6021388"/>
                        <a:ext cx="4410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97" name="Text Box 81"/>
          <p:cNvSpPr txBox="1">
            <a:spLocks noChangeArrowheads="1"/>
          </p:cNvSpPr>
          <p:nvPr/>
        </p:nvSpPr>
        <p:spPr bwMode="auto">
          <a:xfrm>
            <a:off x="825500" y="2479675"/>
            <a:ext cx="447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只需对节点②列写电压方程</a:t>
            </a:r>
          </a:p>
        </p:txBody>
      </p:sp>
      <p:graphicFrame>
        <p:nvGraphicFramePr>
          <p:cNvPr id="86107" name="Object 91"/>
          <p:cNvGraphicFramePr>
            <a:graphicFrameLocks noChangeAspect="1"/>
          </p:cNvGraphicFramePr>
          <p:nvPr/>
        </p:nvGraphicFramePr>
        <p:xfrm>
          <a:off x="2605088" y="3854450"/>
          <a:ext cx="2562225" cy="955675"/>
        </p:xfrm>
        <a:graphic>
          <a:graphicData uri="http://schemas.openxmlformats.org/presentationml/2006/ole">
            <mc:AlternateContent xmlns:mc="http://schemas.openxmlformats.org/markup-compatibility/2006">
              <mc:Choice xmlns:v="urn:schemas-microsoft-com:vml" Requires="v">
                <p:oleObj spid="_x0000_s6223" name="Equation" r:id="rId11" imgW="1054080" imgH="393480" progId="Equation.DSMT4">
                  <p:embed/>
                </p:oleObj>
              </mc:Choice>
              <mc:Fallback>
                <p:oleObj name="Equation" r:id="rId11" imgW="1054080" imgH="393480" progId="Equation.DSMT4">
                  <p:embed/>
                  <p:pic>
                    <p:nvPicPr>
                      <p:cNvPr id="0" name="Object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5088" y="3854450"/>
                        <a:ext cx="25622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108" name="Object 92"/>
          <p:cNvGraphicFramePr>
            <a:graphicFrameLocks noChangeAspect="1"/>
          </p:cNvGraphicFramePr>
          <p:nvPr/>
        </p:nvGraphicFramePr>
        <p:xfrm>
          <a:off x="1004888" y="1822450"/>
          <a:ext cx="2460625" cy="544513"/>
        </p:xfrm>
        <a:graphic>
          <a:graphicData uri="http://schemas.openxmlformats.org/presentationml/2006/ole">
            <mc:AlternateContent xmlns:mc="http://schemas.openxmlformats.org/markup-compatibility/2006">
              <mc:Choice xmlns:v="urn:schemas-microsoft-com:vml" Requires="v">
                <p:oleObj spid="_x0000_s6224" name="Equation" r:id="rId13" imgW="1028520" imgH="228600" progId="Equation.DSMT4">
                  <p:embed/>
                </p:oleObj>
              </mc:Choice>
              <mc:Fallback>
                <p:oleObj name="Equation" r:id="rId13" imgW="1028520" imgH="228600" progId="Equation.DSMT4">
                  <p:embed/>
                  <p:pic>
                    <p:nvPicPr>
                      <p:cNvPr id="0" name="Object 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4888" y="1822450"/>
                        <a:ext cx="2460625"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109" name="AutoShape 93"/>
          <p:cNvSpPr>
            <a:spLocks noChangeArrowheads="1"/>
          </p:cNvSpPr>
          <p:nvPr/>
        </p:nvSpPr>
        <p:spPr bwMode="auto">
          <a:xfrm>
            <a:off x="1573213" y="4175125"/>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092"/>
                                        </p:tgtEl>
                                        <p:attrNameLst>
                                          <p:attrName>style.visibility</p:attrName>
                                        </p:attrNameLst>
                                      </p:cBhvr>
                                      <p:to>
                                        <p:strVal val="visible"/>
                                      </p:to>
                                    </p:set>
                                    <p:anim calcmode="lin" valueType="num">
                                      <p:cBhvr additive="base">
                                        <p:cTn id="7" dur="500" fill="hold"/>
                                        <p:tgtEl>
                                          <p:spTgt spid="86092"/>
                                        </p:tgtEl>
                                        <p:attrNameLst>
                                          <p:attrName>ppt_x</p:attrName>
                                        </p:attrNameLst>
                                      </p:cBhvr>
                                      <p:tavLst>
                                        <p:tav tm="0">
                                          <p:val>
                                            <p:strVal val="1+#ppt_w/2"/>
                                          </p:val>
                                        </p:tav>
                                        <p:tav tm="100000">
                                          <p:val>
                                            <p:strVal val="#ppt_x"/>
                                          </p:val>
                                        </p:tav>
                                      </p:tavLst>
                                    </p:anim>
                                    <p:anim calcmode="lin" valueType="num">
                                      <p:cBhvr additive="base">
                                        <p:cTn id="8" dur="500" fill="hold"/>
                                        <p:tgtEl>
                                          <p:spTgt spid="860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86093"/>
                                        </p:tgtEl>
                                        <p:attrNameLst>
                                          <p:attrName>style.visibility</p:attrName>
                                        </p:attrNameLst>
                                      </p:cBhvr>
                                      <p:to>
                                        <p:strVal val="visible"/>
                                      </p:to>
                                    </p:set>
                                    <p:anim calcmode="lin" valueType="num">
                                      <p:cBhvr additive="base">
                                        <p:cTn id="35" dur="500" fill="hold"/>
                                        <p:tgtEl>
                                          <p:spTgt spid="86093"/>
                                        </p:tgtEl>
                                        <p:attrNameLst>
                                          <p:attrName>ppt_x</p:attrName>
                                        </p:attrNameLst>
                                      </p:cBhvr>
                                      <p:tavLst>
                                        <p:tav tm="0">
                                          <p:val>
                                            <p:strVal val="1+#ppt_w/2"/>
                                          </p:val>
                                        </p:tav>
                                        <p:tav tm="100000">
                                          <p:val>
                                            <p:strVal val="#ppt_x"/>
                                          </p:val>
                                        </p:tav>
                                      </p:tavLst>
                                    </p:anim>
                                    <p:anim calcmode="lin" valueType="num">
                                      <p:cBhvr additive="base">
                                        <p:cTn id="36" dur="500" fill="hold"/>
                                        <p:tgtEl>
                                          <p:spTgt spid="8609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86108"/>
                                        </p:tgtEl>
                                        <p:attrNameLst>
                                          <p:attrName>style.visibility</p:attrName>
                                        </p:attrNameLst>
                                      </p:cBhvr>
                                      <p:to>
                                        <p:strVal val="visible"/>
                                      </p:to>
                                    </p:set>
                                    <p:animEffect transition="in" filter="dissolve">
                                      <p:cBhvr>
                                        <p:cTn id="45" dur="500"/>
                                        <p:tgtEl>
                                          <p:spTgt spid="8610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86097"/>
                                        </p:tgtEl>
                                        <p:attrNameLst>
                                          <p:attrName>style.visibility</p:attrName>
                                        </p:attrNameLst>
                                      </p:cBhvr>
                                      <p:to>
                                        <p:strVal val="visible"/>
                                      </p:to>
                                    </p:set>
                                    <p:anim calcmode="lin" valueType="num">
                                      <p:cBhvr additive="base">
                                        <p:cTn id="50" dur="500" fill="hold"/>
                                        <p:tgtEl>
                                          <p:spTgt spid="86097"/>
                                        </p:tgtEl>
                                        <p:attrNameLst>
                                          <p:attrName>ppt_x</p:attrName>
                                        </p:attrNameLst>
                                      </p:cBhvr>
                                      <p:tavLst>
                                        <p:tav tm="0">
                                          <p:val>
                                            <p:strVal val="1+#ppt_w/2"/>
                                          </p:val>
                                        </p:tav>
                                        <p:tav tm="100000">
                                          <p:val>
                                            <p:strVal val="#ppt_x"/>
                                          </p:val>
                                        </p:tav>
                                      </p:tavLst>
                                    </p:anim>
                                    <p:anim calcmode="lin" valueType="num">
                                      <p:cBhvr additive="base">
                                        <p:cTn id="51" dur="500" fill="hold"/>
                                        <p:tgtEl>
                                          <p:spTgt spid="86097"/>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86095"/>
                                        </p:tgtEl>
                                        <p:attrNameLst>
                                          <p:attrName>style.visibility</p:attrName>
                                        </p:attrNameLst>
                                      </p:cBhvr>
                                      <p:to>
                                        <p:strVal val="visible"/>
                                      </p:to>
                                    </p:set>
                                    <p:animEffect transition="in" filter="dissolve">
                                      <p:cBhvr>
                                        <p:cTn id="56" dur="500"/>
                                        <p:tgtEl>
                                          <p:spTgt spid="8609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6109"/>
                                        </p:tgtEl>
                                        <p:attrNameLst>
                                          <p:attrName>style.visibility</p:attrName>
                                        </p:attrNameLst>
                                      </p:cBhvr>
                                      <p:to>
                                        <p:strVal val="visible"/>
                                      </p:to>
                                    </p:set>
                                    <p:anim calcmode="lin" valueType="num">
                                      <p:cBhvr additive="base">
                                        <p:cTn id="61" dur="500" fill="hold"/>
                                        <p:tgtEl>
                                          <p:spTgt spid="86109"/>
                                        </p:tgtEl>
                                        <p:attrNameLst>
                                          <p:attrName>ppt_x</p:attrName>
                                        </p:attrNameLst>
                                      </p:cBhvr>
                                      <p:tavLst>
                                        <p:tav tm="0">
                                          <p:val>
                                            <p:strVal val="0-#ppt_w/2"/>
                                          </p:val>
                                        </p:tav>
                                        <p:tav tm="100000">
                                          <p:val>
                                            <p:strVal val="#ppt_x"/>
                                          </p:val>
                                        </p:tav>
                                      </p:tavLst>
                                    </p:anim>
                                    <p:anim calcmode="lin" valueType="num">
                                      <p:cBhvr additive="base">
                                        <p:cTn id="62" dur="500" fill="hold"/>
                                        <p:tgtEl>
                                          <p:spTgt spid="8610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86107"/>
                                        </p:tgtEl>
                                        <p:attrNameLst>
                                          <p:attrName>style.visibility</p:attrName>
                                        </p:attrNameLst>
                                      </p:cBhvr>
                                      <p:to>
                                        <p:strVal val="visible"/>
                                      </p:to>
                                    </p:set>
                                    <p:animEffect transition="in" filter="dissolve">
                                      <p:cBhvr>
                                        <p:cTn id="67" dur="500"/>
                                        <p:tgtEl>
                                          <p:spTgt spid="8610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86098"/>
                                        </p:tgtEl>
                                        <p:attrNameLst>
                                          <p:attrName>style.visibility</p:attrName>
                                        </p:attrNameLst>
                                      </p:cBhvr>
                                      <p:to>
                                        <p:strVal val="visible"/>
                                      </p:to>
                                    </p:set>
                                    <p:animEffect transition="in" filter="dissolve">
                                      <p:cBhvr>
                                        <p:cTn id="72" dur="500"/>
                                        <p:tgtEl>
                                          <p:spTgt spid="860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86101"/>
                                        </p:tgtEl>
                                        <p:attrNameLst>
                                          <p:attrName>style.visibility</p:attrName>
                                        </p:attrNameLst>
                                      </p:cBhvr>
                                      <p:to>
                                        <p:strVal val="visible"/>
                                      </p:to>
                                    </p:set>
                                    <p:animEffect transition="in" filter="dissolve">
                                      <p:cBhvr>
                                        <p:cTn id="77" dur="500"/>
                                        <p:tgtEl>
                                          <p:spTgt spid="8610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86104"/>
                                        </p:tgtEl>
                                        <p:attrNameLst>
                                          <p:attrName>style.visibility</p:attrName>
                                        </p:attrNameLst>
                                      </p:cBhvr>
                                      <p:to>
                                        <p:strVal val="visible"/>
                                      </p:to>
                                    </p:set>
                                    <p:animEffect transition="in" filter="dissolve">
                                      <p:cBhvr>
                                        <p:cTn id="82" dur="500"/>
                                        <p:tgtEl>
                                          <p:spTgt spid="86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92" grpId="0" autoUpdateAnimBg="0"/>
      <p:bldP spid="86093" grpId="0" autoUpdateAnimBg="0"/>
      <p:bldP spid="86097" grpId="0" autoUpdateAnimBg="0"/>
      <p:bldP spid="8610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ext Box 4"/>
          <p:cNvSpPr txBox="1">
            <a:spLocks noChangeArrowheads="1"/>
          </p:cNvSpPr>
          <p:nvPr/>
        </p:nvSpPr>
        <p:spPr bwMode="auto">
          <a:xfrm>
            <a:off x="304800" y="409575"/>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例：设法只用一个方程求图中电压</a:t>
            </a:r>
            <a:r>
              <a:rPr lang="en-US" altLang="zh-CN" b="1" i="1">
                <a:ea typeface="楷体_GB2312" pitchFamily="49" charset="-122"/>
              </a:rPr>
              <a:t>U</a:t>
            </a:r>
            <a:r>
              <a:rPr lang="en-US" altLang="zh-CN" b="1" baseline="-25000">
                <a:ea typeface="楷体_GB2312" pitchFamily="49" charset="-122"/>
              </a:rPr>
              <a:t>A</a:t>
            </a:r>
            <a:r>
              <a:rPr lang="zh-CN" altLang="en-US" b="1">
                <a:ea typeface="楷体_GB2312" pitchFamily="49" charset="-122"/>
              </a:rPr>
              <a:t>和电流</a:t>
            </a:r>
            <a:r>
              <a:rPr lang="en-US" altLang="zh-CN" b="1" i="1">
                <a:ea typeface="楷体_GB2312" pitchFamily="49" charset="-122"/>
              </a:rPr>
              <a:t>I</a:t>
            </a:r>
            <a:r>
              <a:rPr lang="en-US" altLang="zh-CN" b="1" baseline="-25000">
                <a:ea typeface="楷体_GB2312" pitchFamily="49" charset="-122"/>
              </a:rPr>
              <a:t>B</a:t>
            </a:r>
            <a:r>
              <a:rPr lang="en-US" altLang="zh-CN" b="1">
                <a:ea typeface="楷体_GB2312" pitchFamily="49" charset="-122"/>
              </a:rPr>
              <a:t> </a:t>
            </a:r>
            <a:r>
              <a:rPr lang="zh-CN" altLang="en-US" b="1">
                <a:ea typeface="楷体_GB2312" pitchFamily="49" charset="-122"/>
              </a:rPr>
              <a:t>。</a:t>
            </a:r>
          </a:p>
        </p:txBody>
      </p:sp>
      <p:grpSp>
        <p:nvGrpSpPr>
          <p:cNvPr id="2" name="Group 36"/>
          <p:cNvGrpSpPr>
            <a:grpSpLocks/>
          </p:cNvGrpSpPr>
          <p:nvPr/>
        </p:nvGrpSpPr>
        <p:grpSpPr bwMode="auto">
          <a:xfrm>
            <a:off x="5257800" y="2124075"/>
            <a:ext cx="314325" cy="457200"/>
            <a:chOff x="3228" y="1812"/>
            <a:chExt cx="198" cy="288"/>
          </a:xfrm>
        </p:grpSpPr>
        <p:sp>
          <p:nvSpPr>
            <p:cNvPr id="7265" name="Text Box 37"/>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1</a:t>
              </a:r>
            </a:p>
          </p:txBody>
        </p:sp>
        <p:sp>
          <p:nvSpPr>
            <p:cNvPr id="7266" name="Oval 38"/>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3" name="Group 39"/>
          <p:cNvGrpSpPr>
            <a:grpSpLocks/>
          </p:cNvGrpSpPr>
          <p:nvPr/>
        </p:nvGrpSpPr>
        <p:grpSpPr bwMode="auto">
          <a:xfrm>
            <a:off x="6829425" y="1933575"/>
            <a:ext cx="314325" cy="457200"/>
            <a:chOff x="3228" y="1812"/>
            <a:chExt cx="198" cy="288"/>
          </a:xfrm>
        </p:grpSpPr>
        <p:sp>
          <p:nvSpPr>
            <p:cNvPr id="7263" name="Text Box 40"/>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2</a:t>
              </a:r>
            </a:p>
          </p:txBody>
        </p:sp>
        <p:sp>
          <p:nvSpPr>
            <p:cNvPr id="7264" name="Oval 41"/>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4" name="Group 42"/>
          <p:cNvGrpSpPr>
            <a:grpSpLocks/>
          </p:cNvGrpSpPr>
          <p:nvPr/>
        </p:nvGrpSpPr>
        <p:grpSpPr bwMode="auto">
          <a:xfrm>
            <a:off x="5448300" y="3800475"/>
            <a:ext cx="314325" cy="457200"/>
            <a:chOff x="3228" y="1812"/>
            <a:chExt cx="198" cy="288"/>
          </a:xfrm>
        </p:grpSpPr>
        <p:sp>
          <p:nvSpPr>
            <p:cNvPr id="7261" name="Text Box 43"/>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4</a:t>
              </a:r>
            </a:p>
          </p:txBody>
        </p:sp>
        <p:sp>
          <p:nvSpPr>
            <p:cNvPr id="7262" name="Oval 44"/>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5" name="Group 45"/>
          <p:cNvGrpSpPr>
            <a:grpSpLocks/>
          </p:cNvGrpSpPr>
          <p:nvPr/>
        </p:nvGrpSpPr>
        <p:grpSpPr bwMode="auto">
          <a:xfrm>
            <a:off x="8483600" y="2190750"/>
            <a:ext cx="314325" cy="457200"/>
            <a:chOff x="3228" y="1812"/>
            <a:chExt cx="198" cy="288"/>
          </a:xfrm>
        </p:grpSpPr>
        <p:sp>
          <p:nvSpPr>
            <p:cNvPr id="7259" name="Text Box 46"/>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3</a:t>
              </a:r>
            </a:p>
          </p:txBody>
        </p:sp>
        <p:sp>
          <p:nvSpPr>
            <p:cNvPr id="7260" name="Oval 47"/>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6" name="Group 48"/>
          <p:cNvGrpSpPr>
            <a:grpSpLocks/>
          </p:cNvGrpSpPr>
          <p:nvPr/>
        </p:nvGrpSpPr>
        <p:grpSpPr bwMode="auto">
          <a:xfrm>
            <a:off x="6738938" y="3771900"/>
            <a:ext cx="414337" cy="438150"/>
            <a:chOff x="2925" y="1662"/>
            <a:chExt cx="261" cy="276"/>
          </a:xfrm>
        </p:grpSpPr>
        <p:grpSp>
          <p:nvGrpSpPr>
            <p:cNvPr id="7254" name="Group 49"/>
            <p:cNvGrpSpPr>
              <a:grpSpLocks/>
            </p:cNvGrpSpPr>
            <p:nvPr/>
          </p:nvGrpSpPr>
          <p:grpSpPr bwMode="auto">
            <a:xfrm>
              <a:off x="2925" y="1818"/>
              <a:ext cx="261" cy="120"/>
              <a:chOff x="720" y="1824"/>
              <a:chExt cx="261" cy="120"/>
            </a:xfrm>
          </p:grpSpPr>
          <p:sp>
            <p:nvSpPr>
              <p:cNvPr id="7256" name="Line 50"/>
              <p:cNvSpPr>
                <a:spLocks noChangeShapeType="1"/>
              </p:cNvSpPr>
              <p:nvPr/>
            </p:nvSpPr>
            <p:spPr bwMode="auto">
              <a:xfrm>
                <a:off x="720" y="1824"/>
                <a:ext cx="26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57" name="Line 51"/>
              <p:cNvSpPr>
                <a:spLocks noChangeShapeType="1"/>
              </p:cNvSpPr>
              <p:nvPr/>
            </p:nvSpPr>
            <p:spPr bwMode="auto">
              <a:xfrm>
                <a:off x="778" y="1883"/>
                <a:ext cx="14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258" name="Line 52"/>
              <p:cNvSpPr>
                <a:spLocks noChangeShapeType="1"/>
              </p:cNvSpPr>
              <p:nvPr/>
            </p:nvSpPr>
            <p:spPr bwMode="auto">
              <a:xfrm>
                <a:off x="802" y="1944"/>
                <a:ext cx="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7255" name="Line 53"/>
            <p:cNvSpPr>
              <a:spLocks noChangeShapeType="1"/>
            </p:cNvSpPr>
            <p:nvPr/>
          </p:nvSpPr>
          <p:spPr bwMode="auto">
            <a:xfrm>
              <a:off x="3054" y="1662"/>
              <a:ext cx="0" cy="16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094" name="Text Box 54"/>
          <p:cNvSpPr txBox="1">
            <a:spLocks noChangeArrowheads="1"/>
          </p:cNvSpPr>
          <p:nvPr/>
        </p:nvSpPr>
        <p:spPr bwMode="auto">
          <a:xfrm>
            <a:off x="415925" y="89217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解：</a:t>
            </a:r>
          </a:p>
        </p:txBody>
      </p:sp>
      <p:sp>
        <p:nvSpPr>
          <p:cNvPr id="87095" name="Text Box 55"/>
          <p:cNvSpPr txBox="1">
            <a:spLocks noChangeArrowheads="1"/>
          </p:cNvSpPr>
          <p:nvPr/>
        </p:nvSpPr>
        <p:spPr bwMode="auto">
          <a:xfrm>
            <a:off x="2362200" y="930275"/>
            <a:ext cx="447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选节点⑤为参考节点，则：</a:t>
            </a:r>
          </a:p>
        </p:txBody>
      </p:sp>
      <p:graphicFrame>
        <p:nvGraphicFramePr>
          <p:cNvPr id="87097" name="Object 57"/>
          <p:cNvGraphicFramePr>
            <a:graphicFrameLocks noChangeAspect="1"/>
          </p:cNvGraphicFramePr>
          <p:nvPr/>
        </p:nvGraphicFramePr>
        <p:xfrm>
          <a:off x="1811338" y="3290888"/>
          <a:ext cx="1743075" cy="581025"/>
        </p:xfrm>
        <a:graphic>
          <a:graphicData uri="http://schemas.openxmlformats.org/presentationml/2006/ole">
            <mc:AlternateContent xmlns:mc="http://schemas.openxmlformats.org/markup-compatibility/2006">
              <mc:Choice xmlns:v="urn:schemas-microsoft-com:vml" Requires="v">
                <p:oleObj spid="_x0000_s7278" name="Equation" r:id="rId3" imgW="685800" imgH="228600" progId="Equation.DSMT4">
                  <p:embed/>
                </p:oleObj>
              </mc:Choice>
              <mc:Fallback>
                <p:oleObj name="Equation" r:id="rId3" imgW="685800" imgH="228600" progId="Equation.DSMT4">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338" y="3290888"/>
                        <a:ext cx="1743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99" name="Text Box 59"/>
          <p:cNvSpPr txBox="1">
            <a:spLocks noChangeArrowheads="1"/>
          </p:cNvSpPr>
          <p:nvPr/>
        </p:nvSpPr>
        <p:spPr bwMode="auto">
          <a:xfrm>
            <a:off x="844550" y="1984375"/>
            <a:ext cx="447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对节点③列写电压方程</a:t>
            </a:r>
          </a:p>
        </p:txBody>
      </p:sp>
      <p:graphicFrame>
        <p:nvGraphicFramePr>
          <p:cNvPr id="87100" name="Object 60"/>
          <p:cNvGraphicFramePr>
            <a:graphicFrameLocks noChangeAspect="1"/>
          </p:cNvGraphicFramePr>
          <p:nvPr/>
        </p:nvGraphicFramePr>
        <p:xfrm>
          <a:off x="855663" y="3784600"/>
          <a:ext cx="4540250" cy="569913"/>
        </p:xfrm>
        <a:graphic>
          <a:graphicData uri="http://schemas.openxmlformats.org/presentationml/2006/ole">
            <mc:AlternateContent xmlns:mc="http://schemas.openxmlformats.org/markup-compatibility/2006">
              <mc:Choice xmlns:v="urn:schemas-microsoft-com:vml" Requires="v">
                <p:oleObj spid="_x0000_s7279" name="Equation" r:id="rId5" imgW="1815840" imgH="228600" progId="Equation.DSMT4">
                  <p:embed/>
                </p:oleObj>
              </mc:Choice>
              <mc:Fallback>
                <p:oleObj name="Equation" r:id="rId5" imgW="1815840" imgH="228600" progId="Equation.DSMT4">
                  <p:embed/>
                  <p:pic>
                    <p:nvPicPr>
                      <p:cNvPr id="0"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63" y="3784600"/>
                        <a:ext cx="454025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102" name="Object 62"/>
          <p:cNvGraphicFramePr>
            <a:graphicFrameLocks noChangeAspect="1"/>
          </p:cNvGraphicFramePr>
          <p:nvPr/>
        </p:nvGraphicFramePr>
        <p:xfrm>
          <a:off x="912813" y="1422400"/>
          <a:ext cx="1404937" cy="536575"/>
        </p:xfrm>
        <a:graphic>
          <a:graphicData uri="http://schemas.openxmlformats.org/presentationml/2006/ole">
            <mc:AlternateContent xmlns:mc="http://schemas.openxmlformats.org/markup-compatibility/2006">
              <mc:Choice xmlns:v="urn:schemas-microsoft-com:vml" Requires="v">
                <p:oleObj spid="_x0000_s7280" name="Equation" r:id="rId7" imgW="596880" imgH="228600" progId="Equation.DSMT4">
                  <p:embed/>
                </p:oleObj>
              </mc:Choice>
              <mc:Fallback>
                <p:oleObj name="Equation" r:id="rId7" imgW="596880" imgH="228600" progId="Equation.DSMT4">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813" y="1422400"/>
                        <a:ext cx="14049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103" name="AutoShape 63"/>
          <p:cNvSpPr>
            <a:spLocks noChangeArrowheads="1"/>
          </p:cNvSpPr>
          <p:nvPr/>
        </p:nvSpPr>
        <p:spPr bwMode="auto">
          <a:xfrm>
            <a:off x="906463" y="3432175"/>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grpSp>
        <p:nvGrpSpPr>
          <p:cNvPr id="7185" name="Group 86"/>
          <p:cNvGrpSpPr>
            <a:grpSpLocks/>
          </p:cNvGrpSpPr>
          <p:nvPr/>
        </p:nvGrpSpPr>
        <p:grpSpPr bwMode="auto">
          <a:xfrm>
            <a:off x="5097463" y="1068388"/>
            <a:ext cx="3884612" cy="3155950"/>
            <a:chOff x="3211" y="757"/>
            <a:chExt cx="2447" cy="1988"/>
          </a:xfrm>
        </p:grpSpPr>
        <p:sp>
          <p:nvSpPr>
            <p:cNvPr id="7216" name="Line 67"/>
            <p:cNvSpPr>
              <a:spLocks noChangeShapeType="1"/>
            </p:cNvSpPr>
            <p:nvPr/>
          </p:nvSpPr>
          <p:spPr bwMode="auto">
            <a:xfrm>
              <a:off x="3556" y="1630"/>
              <a:ext cx="1716" cy="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217" name="AutoShape 72"/>
            <p:cNvSpPr>
              <a:spLocks noChangeArrowheads="1"/>
            </p:cNvSpPr>
            <p:nvPr/>
          </p:nvSpPr>
          <p:spPr bwMode="auto">
            <a:xfrm>
              <a:off x="3827" y="2361"/>
              <a:ext cx="363" cy="181"/>
            </a:xfrm>
            <a:prstGeom prst="diamond">
              <a:avLst/>
            </a:prstGeom>
            <a:solidFill>
              <a:srgbClr val="00FFFF"/>
            </a:solidFill>
            <a:ln w="19050">
              <a:solidFill>
                <a:schemeClr val="tx1"/>
              </a:solidFill>
              <a:miter lim="800000"/>
              <a:headEnd/>
              <a:tailEnd/>
            </a:ln>
          </p:spPr>
          <p:txBody>
            <a:bodyPr wrap="none" lIns="92075" tIns="46038" rIns="92075" bIns="46038" anchor="ctr"/>
            <a:lstStyle/>
            <a:p>
              <a:endParaRPr lang="zh-CN" altLang="en-US">
                <a:solidFill>
                  <a:srgbClr val="000000"/>
                </a:solidFill>
                <a:ea typeface="楷体_GB2312" pitchFamily="49" charset="-122"/>
              </a:endParaRPr>
            </a:p>
          </p:txBody>
        </p:sp>
        <p:sp>
          <p:nvSpPr>
            <p:cNvPr id="7218" name="Text Box 6"/>
            <p:cNvSpPr txBox="1">
              <a:spLocks noChangeArrowheads="1"/>
            </p:cNvSpPr>
            <p:nvPr/>
          </p:nvSpPr>
          <p:spPr bwMode="auto">
            <a:xfrm>
              <a:off x="4140" y="232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7219" name="Rectangle 11"/>
            <p:cNvSpPr>
              <a:spLocks noChangeArrowheads="1"/>
            </p:cNvSpPr>
            <p:nvPr/>
          </p:nvSpPr>
          <p:spPr bwMode="auto">
            <a:xfrm>
              <a:off x="3834" y="1586"/>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7220" name="Rectangle 12"/>
            <p:cNvSpPr>
              <a:spLocks noChangeArrowheads="1"/>
            </p:cNvSpPr>
            <p:nvPr/>
          </p:nvSpPr>
          <p:spPr bwMode="auto">
            <a:xfrm>
              <a:off x="4714" y="1586"/>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solidFill>
                  <a:srgbClr val="000000"/>
                </a:solidFill>
                <a:ea typeface="楷体_GB2312" pitchFamily="49" charset="-122"/>
              </a:endParaRPr>
            </a:p>
          </p:txBody>
        </p:sp>
        <p:sp>
          <p:nvSpPr>
            <p:cNvPr id="7221" name="Text Box 17"/>
            <p:cNvSpPr txBox="1">
              <a:spLocks noChangeArrowheads="1"/>
            </p:cNvSpPr>
            <p:nvPr/>
          </p:nvSpPr>
          <p:spPr bwMode="auto">
            <a:xfrm>
              <a:off x="4507" y="134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7222" name="Text Box 18"/>
            <p:cNvSpPr txBox="1">
              <a:spLocks noChangeArrowheads="1"/>
            </p:cNvSpPr>
            <p:nvPr/>
          </p:nvSpPr>
          <p:spPr bwMode="auto">
            <a:xfrm>
              <a:off x="4952" y="125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7223" name="Text Box 21"/>
            <p:cNvSpPr txBox="1">
              <a:spLocks noChangeArrowheads="1"/>
            </p:cNvSpPr>
            <p:nvPr/>
          </p:nvSpPr>
          <p:spPr bwMode="auto">
            <a:xfrm>
              <a:off x="4708" y="134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00"/>
                  </a:solidFill>
                  <a:ea typeface="楷体_GB2312" pitchFamily="49" charset="-122"/>
                </a:rPr>
                <a:t>U</a:t>
              </a:r>
              <a:r>
                <a:rPr lang="en-US" altLang="zh-CN" sz="1800" b="1" baseline="-25000">
                  <a:solidFill>
                    <a:srgbClr val="000000"/>
                  </a:solidFill>
                  <a:ea typeface="楷体_GB2312" pitchFamily="49" charset="-122"/>
                </a:rPr>
                <a:t>A</a:t>
              </a:r>
            </a:p>
          </p:txBody>
        </p:sp>
        <p:sp>
          <p:nvSpPr>
            <p:cNvPr id="7224" name="Text Box 22"/>
            <p:cNvSpPr txBox="1">
              <a:spLocks noChangeArrowheads="1"/>
            </p:cNvSpPr>
            <p:nvPr/>
          </p:nvSpPr>
          <p:spPr bwMode="auto">
            <a:xfrm>
              <a:off x="3659" y="2425"/>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7225" name="Oval 25"/>
            <p:cNvSpPr>
              <a:spLocks noChangeArrowheads="1"/>
            </p:cNvSpPr>
            <p:nvPr/>
          </p:nvSpPr>
          <p:spPr bwMode="auto">
            <a:xfrm>
              <a:off x="4246" y="1924"/>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solidFill>
                  <a:srgbClr val="000000"/>
                </a:solidFill>
                <a:ea typeface="楷体_GB2312" pitchFamily="49" charset="-122"/>
              </a:endParaRPr>
            </a:p>
          </p:txBody>
        </p:sp>
        <p:sp>
          <p:nvSpPr>
            <p:cNvPr id="7226" name="Text Box 26"/>
            <p:cNvSpPr txBox="1">
              <a:spLocks noChangeArrowheads="1"/>
            </p:cNvSpPr>
            <p:nvPr/>
          </p:nvSpPr>
          <p:spPr bwMode="auto">
            <a:xfrm>
              <a:off x="4416" y="1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_</a:t>
              </a:r>
            </a:p>
          </p:txBody>
        </p:sp>
        <p:sp>
          <p:nvSpPr>
            <p:cNvPr id="7227" name="Text Box 28"/>
            <p:cNvSpPr txBox="1">
              <a:spLocks noChangeArrowheads="1"/>
            </p:cNvSpPr>
            <p:nvPr/>
          </p:nvSpPr>
          <p:spPr bwMode="auto">
            <a:xfrm>
              <a:off x="4415" y="171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rgbClr val="000000"/>
                  </a:solidFill>
                  <a:ea typeface="楷体_GB2312" pitchFamily="49" charset="-122"/>
                  <a:sym typeface="Symbol" pitchFamily="18" charset="2"/>
                </a:rPr>
                <a:t>+</a:t>
              </a:r>
            </a:p>
          </p:txBody>
        </p:sp>
        <p:sp>
          <p:nvSpPr>
            <p:cNvPr id="7228" name="Text Box 29"/>
            <p:cNvSpPr txBox="1">
              <a:spLocks noChangeArrowheads="1"/>
            </p:cNvSpPr>
            <p:nvPr/>
          </p:nvSpPr>
          <p:spPr bwMode="auto">
            <a:xfrm>
              <a:off x="3841" y="251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26I</a:t>
              </a:r>
              <a:r>
                <a:rPr lang="en-US" altLang="zh-CN" sz="1800" b="1" baseline="-25000">
                  <a:solidFill>
                    <a:srgbClr val="000000"/>
                  </a:solidFill>
                  <a:ea typeface="楷体_GB2312" pitchFamily="49" charset="-122"/>
                </a:rPr>
                <a:t>B</a:t>
              </a:r>
            </a:p>
          </p:txBody>
        </p:sp>
        <p:sp>
          <p:nvSpPr>
            <p:cNvPr id="7229" name="Text Box 30"/>
            <p:cNvSpPr txBox="1">
              <a:spLocks noChangeArrowheads="1"/>
            </p:cNvSpPr>
            <p:nvPr/>
          </p:nvSpPr>
          <p:spPr bwMode="auto">
            <a:xfrm>
              <a:off x="3811" y="1367"/>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4</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7230" name="Text Box 31"/>
            <p:cNvSpPr txBox="1">
              <a:spLocks noChangeArrowheads="1"/>
            </p:cNvSpPr>
            <p:nvPr/>
          </p:nvSpPr>
          <p:spPr bwMode="auto">
            <a:xfrm>
              <a:off x="4689" y="1653"/>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6</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7231" name="Text Box 32"/>
            <p:cNvSpPr txBox="1">
              <a:spLocks noChangeArrowheads="1"/>
            </p:cNvSpPr>
            <p:nvPr/>
          </p:nvSpPr>
          <p:spPr bwMode="auto">
            <a:xfrm>
              <a:off x="3211" y="1875"/>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3</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7232" name="Text Box 33"/>
            <p:cNvSpPr txBox="1">
              <a:spLocks noChangeArrowheads="1"/>
            </p:cNvSpPr>
            <p:nvPr/>
          </p:nvSpPr>
          <p:spPr bwMode="auto">
            <a:xfrm>
              <a:off x="4251" y="757"/>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6A</a:t>
              </a:r>
            </a:p>
          </p:txBody>
        </p:sp>
        <p:sp>
          <p:nvSpPr>
            <p:cNvPr id="7233" name="Text Box 34"/>
            <p:cNvSpPr txBox="1">
              <a:spLocks noChangeArrowheads="1"/>
            </p:cNvSpPr>
            <p:nvPr/>
          </p:nvSpPr>
          <p:spPr bwMode="auto">
            <a:xfrm>
              <a:off x="4505" y="1923"/>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20V</a:t>
              </a:r>
            </a:p>
          </p:txBody>
        </p:sp>
        <p:sp>
          <p:nvSpPr>
            <p:cNvPr id="7234" name="Line 65"/>
            <p:cNvSpPr>
              <a:spLocks noChangeShapeType="1"/>
            </p:cNvSpPr>
            <p:nvPr/>
          </p:nvSpPr>
          <p:spPr bwMode="auto">
            <a:xfrm rot="8100000">
              <a:off x="3384" y="2040"/>
              <a:ext cx="1176" cy="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235" name="Line 66"/>
            <p:cNvSpPr>
              <a:spLocks noChangeShapeType="1"/>
            </p:cNvSpPr>
            <p:nvPr/>
          </p:nvSpPr>
          <p:spPr bwMode="auto">
            <a:xfrm>
              <a:off x="3558" y="2454"/>
              <a:ext cx="17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6" name="Line 68"/>
            <p:cNvSpPr>
              <a:spLocks noChangeShapeType="1"/>
            </p:cNvSpPr>
            <p:nvPr/>
          </p:nvSpPr>
          <p:spPr bwMode="auto">
            <a:xfrm flipV="1">
              <a:off x="3558" y="1110"/>
              <a:ext cx="0" cy="13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7" name="Line 69"/>
            <p:cNvSpPr>
              <a:spLocks noChangeShapeType="1"/>
            </p:cNvSpPr>
            <p:nvPr/>
          </p:nvSpPr>
          <p:spPr bwMode="auto">
            <a:xfrm flipV="1">
              <a:off x="5272" y="1108"/>
              <a:ext cx="0" cy="13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8" name="Line 70"/>
            <p:cNvSpPr>
              <a:spLocks noChangeShapeType="1"/>
            </p:cNvSpPr>
            <p:nvPr/>
          </p:nvSpPr>
          <p:spPr bwMode="auto">
            <a:xfrm>
              <a:off x="3556" y="1108"/>
              <a:ext cx="17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9" name="Line 71"/>
            <p:cNvSpPr>
              <a:spLocks noChangeShapeType="1"/>
            </p:cNvSpPr>
            <p:nvPr/>
          </p:nvSpPr>
          <p:spPr bwMode="auto">
            <a:xfrm flipV="1">
              <a:off x="4386" y="1626"/>
              <a:ext cx="0" cy="828"/>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7240" name="Group 73"/>
            <p:cNvGrpSpPr>
              <a:grpSpLocks/>
            </p:cNvGrpSpPr>
            <p:nvPr/>
          </p:nvGrpSpPr>
          <p:grpSpPr bwMode="auto">
            <a:xfrm>
              <a:off x="4248" y="973"/>
              <a:ext cx="408" cy="272"/>
              <a:chOff x="3288" y="2567"/>
              <a:chExt cx="408" cy="272"/>
            </a:xfrm>
          </p:grpSpPr>
          <p:sp>
            <p:nvSpPr>
              <p:cNvPr id="7251" name="Line 74"/>
              <p:cNvSpPr>
                <a:spLocks noChangeShapeType="1"/>
              </p:cNvSpPr>
              <p:nvPr/>
            </p:nvSpPr>
            <p:spPr bwMode="auto">
              <a:xfrm rot="10800000">
                <a:off x="3560" y="2703"/>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252" name="Oval 75"/>
              <p:cNvSpPr>
                <a:spLocks noChangeArrowheads="1"/>
              </p:cNvSpPr>
              <p:nvPr/>
            </p:nvSpPr>
            <p:spPr bwMode="auto">
              <a:xfrm rot="10800000">
                <a:off x="3288" y="2567"/>
                <a:ext cx="272" cy="272"/>
              </a:xfrm>
              <a:prstGeom prst="ellipse">
                <a:avLst/>
              </a:prstGeom>
              <a:solidFill>
                <a:srgbClr val="00FFFF"/>
              </a:solidFill>
              <a:ln w="19050" algn="ctr">
                <a:solidFill>
                  <a:schemeClr val="tx1"/>
                </a:solidFill>
                <a:round/>
                <a:headEnd/>
                <a:tailEnd/>
              </a:ln>
            </p:spPr>
            <p:txBody>
              <a:bodyPr rot="10800000" wrap="none" anchor="ctr"/>
              <a:lstStyle/>
              <a:p>
                <a:pPr algn="ctr"/>
                <a:endParaRPr lang="zh-CN" altLang="zh-CN" b="1">
                  <a:solidFill>
                    <a:srgbClr val="000000"/>
                  </a:solidFill>
                  <a:ea typeface="楷体_GB2312" pitchFamily="49" charset="-122"/>
                </a:endParaRPr>
              </a:p>
            </p:txBody>
          </p:sp>
          <p:sp>
            <p:nvSpPr>
              <p:cNvPr id="7253" name="Line 76"/>
              <p:cNvSpPr>
                <a:spLocks noChangeShapeType="1"/>
              </p:cNvSpPr>
              <p:nvPr/>
            </p:nvSpPr>
            <p:spPr bwMode="auto">
              <a:xfrm rot="10800000">
                <a:off x="3424" y="2567"/>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1" name="Group 77"/>
            <p:cNvGrpSpPr>
              <a:grpSpLocks/>
            </p:cNvGrpSpPr>
            <p:nvPr/>
          </p:nvGrpSpPr>
          <p:grpSpPr bwMode="auto">
            <a:xfrm rot="8100000">
              <a:off x="3710" y="1961"/>
              <a:ext cx="500" cy="181"/>
              <a:chOff x="3242" y="3340"/>
              <a:chExt cx="500" cy="181"/>
            </a:xfrm>
          </p:grpSpPr>
          <p:sp>
            <p:nvSpPr>
              <p:cNvPr id="7248" name="AutoShape 78"/>
              <p:cNvSpPr>
                <a:spLocks noChangeArrowheads="1"/>
              </p:cNvSpPr>
              <p:nvPr/>
            </p:nvSpPr>
            <p:spPr bwMode="auto">
              <a:xfrm rot="10800000">
                <a:off x="3242" y="3340"/>
                <a:ext cx="363" cy="181"/>
              </a:xfrm>
              <a:prstGeom prst="diamond">
                <a:avLst/>
              </a:prstGeom>
              <a:solidFill>
                <a:srgbClr val="00FFFF"/>
              </a:solidFill>
              <a:ln w="19050">
                <a:solidFill>
                  <a:schemeClr val="tx1"/>
                </a:solidFill>
                <a:miter lim="800000"/>
                <a:headEnd/>
                <a:tailEnd/>
              </a:ln>
            </p:spPr>
            <p:txBody>
              <a:bodyPr wrap="none" lIns="92075" tIns="46038" rIns="92075" bIns="46038" anchor="ctr"/>
              <a:lstStyle/>
              <a:p>
                <a:endParaRPr lang="zh-CN" altLang="en-US">
                  <a:solidFill>
                    <a:srgbClr val="000000"/>
                  </a:solidFill>
                  <a:ea typeface="楷体_GB2312" pitchFamily="49" charset="-122"/>
                </a:endParaRPr>
              </a:p>
            </p:txBody>
          </p:sp>
          <p:sp>
            <p:nvSpPr>
              <p:cNvPr id="7249" name="Line 79"/>
              <p:cNvSpPr>
                <a:spLocks noChangeShapeType="1"/>
              </p:cNvSpPr>
              <p:nvPr/>
            </p:nvSpPr>
            <p:spPr bwMode="auto">
              <a:xfrm rot="10800000">
                <a:off x="3425" y="3340"/>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0" name="Line 80"/>
              <p:cNvSpPr>
                <a:spLocks noChangeShapeType="1"/>
              </p:cNvSpPr>
              <p:nvPr/>
            </p:nvSpPr>
            <p:spPr bwMode="auto">
              <a:xfrm rot="10800000" flipH="1">
                <a:off x="3606" y="3431"/>
                <a:ext cx="1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42" name="Rectangle 81"/>
            <p:cNvSpPr>
              <a:spLocks noChangeArrowheads="1"/>
            </p:cNvSpPr>
            <p:nvPr/>
          </p:nvSpPr>
          <p:spPr bwMode="auto">
            <a:xfrm rot="-5400000">
              <a:off x="5134" y="1972"/>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sp>
          <p:nvSpPr>
            <p:cNvPr id="7243" name="Text Box 82"/>
            <p:cNvSpPr txBox="1">
              <a:spLocks noChangeArrowheads="1"/>
            </p:cNvSpPr>
            <p:nvPr/>
          </p:nvSpPr>
          <p:spPr bwMode="auto">
            <a:xfrm>
              <a:off x="5301" y="1893"/>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2</a:t>
              </a:r>
              <a:r>
                <a:rPr lang="en-US" altLang="zh-CN" sz="1800" b="1">
                  <a:solidFill>
                    <a:srgbClr val="000000"/>
                  </a:solidFill>
                  <a:ea typeface="楷体_GB2312" pitchFamily="49" charset="-122"/>
                  <a:sym typeface="Symbol" pitchFamily="18" charset="2"/>
                </a:rPr>
                <a:t></a:t>
              </a:r>
              <a:endParaRPr lang="en-US" altLang="zh-CN" sz="1800" b="1">
                <a:solidFill>
                  <a:srgbClr val="000000"/>
                </a:solidFill>
                <a:ea typeface="楷体_GB2312" pitchFamily="49" charset="-122"/>
              </a:endParaRPr>
            </a:p>
          </p:txBody>
        </p:sp>
        <p:sp>
          <p:nvSpPr>
            <p:cNvPr id="7244" name="Text Box 83"/>
            <p:cNvSpPr txBox="1">
              <a:spLocks noChangeArrowheads="1"/>
            </p:cNvSpPr>
            <p:nvPr/>
          </p:nvSpPr>
          <p:spPr bwMode="auto">
            <a:xfrm>
              <a:off x="3632" y="1758"/>
              <a:ext cx="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00"/>
                  </a:solidFill>
                  <a:ea typeface="楷体_GB2312" pitchFamily="49" charset="-122"/>
                </a:rPr>
                <a:t>2U</a:t>
              </a:r>
              <a:r>
                <a:rPr lang="en-US" altLang="zh-CN" sz="1800" b="1" baseline="-25000">
                  <a:solidFill>
                    <a:srgbClr val="000000"/>
                  </a:solidFill>
                  <a:ea typeface="楷体_GB2312" pitchFamily="49" charset="-122"/>
                </a:rPr>
                <a:t>A</a:t>
              </a:r>
            </a:p>
          </p:txBody>
        </p:sp>
        <p:sp>
          <p:nvSpPr>
            <p:cNvPr id="7245" name="Line 84"/>
            <p:cNvSpPr>
              <a:spLocks noChangeShapeType="1"/>
            </p:cNvSpPr>
            <p:nvPr/>
          </p:nvSpPr>
          <p:spPr bwMode="auto">
            <a:xfrm>
              <a:off x="3642" y="1630"/>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46" name="Text Box 85"/>
            <p:cNvSpPr txBox="1">
              <a:spLocks noChangeArrowheads="1"/>
            </p:cNvSpPr>
            <p:nvPr/>
          </p:nvSpPr>
          <p:spPr bwMode="auto">
            <a:xfrm>
              <a:off x="3581" y="1366"/>
              <a:ext cx="3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000000"/>
                  </a:solidFill>
                  <a:ea typeface="楷体_GB2312" pitchFamily="49" charset="-122"/>
                </a:rPr>
                <a:t>I</a:t>
              </a:r>
              <a:r>
                <a:rPr lang="en-US" altLang="zh-CN" sz="1800" b="1" baseline="-25000">
                  <a:solidFill>
                    <a:srgbClr val="000000"/>
                  </a:solidFill>
                  <a:ea typeface="楷体_GB2312" pitchFamily="49" charset="-122"/>
                </a:rPr>
                <a:t>B</a:t>
              </a:r>
            </a:p>
          </p:txBody>
        </p:sp>
        <p:sp>
          <p:nvSpPr>
            <p:cNvPr id="7247" name="Rectangle 14"/>
            <p:cNvSpPr>
              <a:spLocks noChangeArrowheads="1"/>
            </p:cNvSpPr>
            <p:nvPr/>
          </p:nvSpPr>
          <p:spPr bwMode="auto">
            <a:xfrm rot="-5400000">
              <a:off x="3426" y="1966"/>
              <a:ext cx="272" cy="91"/>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solidFill>
                  <a:srgbClr val="000000"/>
                </a:solidFill>
                <a:ea typeface="楷体_GB2312" pitchFamily="49" charset="-122"/>
              </a:endParaRPr>
            </a:p>
          </p:txBody>
        </p:sp>
      </p:grpSp>
      <p:graphicFrame>
        <p:nvGraphicFramePr>
          <p:cNvPr id="87127" name="Object 87"/>
          <p:cNvGraphicFramePr>
            <a:graphicFrameLocks noGrp="1" noChangeAspect="1"/>
          </p:cNvGraphicFramePr>
          <p:nvPr>
            <p:ph sz="half" idx="1"/>
          </p:nvPr>
        </p:nvGraphicFramePr>
        <p:xfrm>
          <a:off x="825500" y="2355850"/>
          <a:ext cx="3009900" cy="952500"/>
        </p:xfrm>
        <a:graphic>
          <a:graphicData uri="http://schemas.openxmlformats.org/presentationml/2006/ole">
            <mc:AlternateContent xmlns:mc="http://schemas.openxmlformats.org/markup-compatibility/2006">
              <mc:Choice xmlns:v="urn:schemas-microsoft-com:vml" Requires="v">
                <p:oleObj spid="_x0000_s7281" name="Equation" r:id="rId9" imgW="1244520" imgH="393480" progId="Equation.DSMT4">
                  <p:embed/>
                </p:oleObj>
              </mc:Choice>
              <mc:Fallback>
                <p:oleObj name="Equation" r:id="rId9" imgW="1244520" imgH="393480" progId="Equation.DSMT4">
                  <p:embed/>
                  <p:pic>
                    <p:nvPicPr>
                      <p:cNvPr id="0" name="Object 87"/>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5500" y="2355850"/>
                        <a:ext cx="30099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145" name="Object 105"/>
          <p:cNvGraphicFramePr>
            <a:graphicFrameLocks noGrp="1" noChangeAspect="1"/>
          </p:cNvGraphicFramePr>
          <p:nvPr>
            <p:ph sz="half" idx="2"/>
          </p:nvPr>
        </p:nvGraphicFramePr>
        <p:xfrm>
          <a:off x="2616200" y="1379538"/>
          <a:ext cx="1503363" cy="552450"/>
        </p:xfrm>
        <a:graphic>
          <a:graphicData uri="http://schemas.openxmlformats.org/presentationml/2006/ole">
            <mc:AlternateContent xmlns:mc="http://schemas.openxmlformats.org/markup-compatibility/2006">
              <mc:Choice xmlns:v="urn:schemas-microsoft-com:vml" Requires="v">
                <p:oleObj spid="_x0000_s7282" name="Equation" r:id="rId11" imgW="622080" imgH="228600" progId="Equation.DSMT4">
                  <p:embed/>
                </p:oleObj>
              </mc:Choice>
              <mc:Fallback>
                <p:oleObj name="Equation" r:id="rId11" imgW="622080" imgH="228600" progId="Equation.DSMT4">
                  <p:embed/>
                  <p:pic>
                    <p:nvPicPr>
                      <p:cNvPr id="0" name="Object 105"/>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6200" y="1379538"/>
                        <a:ext cx="1503363"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131" name="Text Box 91"/>
          <p:cNvSpPr txBox="1">
            <a:spLocks noChangeArrowheads="1"/>
          </p:cNvSpPr>
          <p:nvPr/>
        </p:nvSpPr>
        <p:spPr bwMode="auto">
          <a:xfrm>
            <a:off x="958850" y="917575"/>
            <a:ext cx="139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(1).</a:t>
            </a:r>
            <a:r>
              <a:rPr lang="zh-CN" altLang="en-US" b="1">
                <a:ea typeface="楷体_GB2312" pitchFamily="49" charset="-122"/>
              </a:rPr>
              <a:t>求</a:t>
            </a:r>
            <a:r>
              <a:rPr lang="en-US" altLang="zh-CN" b="1" i="1">
                <a:ea typeface="楷体_GB2312" pitchFamily="49" charset="-122"/>
              </a:rPr>
              <a:t>U</a:t>
            </a:r>
            <a:r>
              <a:rPr lang="en-US" altLang="zh-CN" b="1" baseline="-25000">
                <a:ea typeface="楷体_GB2312" pitchFamily="49" charset="-122"/>
              </a:rPr>
              <a:t>A</a:t>
            </a:r>
          </a:p>
        </p:txBody>
      </p:sp>
      <p:sp>
        <p:nvSpPr>
          <p:cNvPr id="87132" name="Text Box 92"/>
          <p:cNvSpPr txBox="1">
            <a:spLocks noChangeArrowheads="1"/>
          </p:cNvSpPr>
          <p:nvPr/>
        </p:nvSpPr>
        <p:spPr bwMode="auto">
          <a:xfrm>
            <a:off x="679450" y="4562475"/>
            <a:ext cx="139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(2).</a:t>
            </a:r>
            <a:r>
              <a:rPr lang="zh-CN" altLang="en-US" b="1">
                <a:ea typeface="楷体_GB2312" pitchFamily="49" charset="-122"/>
              </a:rPr>
              <a:t>求</a:t>
            </a:r>
            <a:r>
              <a:rPr lang="en-US" altLang="zh-CN" b="1" i="1">
                <a:ea typeface="楷体_GB2312" pitchFamily="49" charset="-122"/>
              </a:rPr>
              <a:t>I</a:t>
            </a:r>
            <a:r>
              <a:rPr lang="en-US" altLang="zh-CN" b="1" baseline="-25000">
                <a:ea typeface="楷体_GB2312" pitchFamily="49" charset="-122"/>
              </a:rPr>
              <a:t>B</a:t>
            </a:r>
          </a:p>
        </p:txBody>
      </p:sp>
      <p:sp>
        <p:nvSpPr>
          <p:cNvPr id="87133" name="Text Box 93"/>
          <p:cNvSpPr txBox="1">
            <a:spLocks noChangeArrowheads="1"/>
          </p:cNvSpPr>
          <p:nvPr/>
        </p:nvSpPr>
        <p:spPr bwMode="auto">
          <a:xfrm>
            <a:off x="2063750" y="4575175"/>
            <a:ext cx="298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采用回路电流法</a:t>
            </a:r>
          </a:p>
        </p:txBody>
      </p:sp>
      <p:sp>
        <p:nvSpPr>
          <p:cNvPr id="87134" name="Text Box 94"/>
          <p:cNvSpPr txBox="1">
            <a:spLocks noChangeArrowheads="1"/>
          </p:cNvSpPr>
          <p:nvPr/>
        </p:nvSpPr>
        <p:spPr bwMode="auto">
          <a:xfrm>
            <a:off x="4572000" y="4562475"/>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 i</a:t>
            </a:r>
            <a:r>
              <a:rPr lang="en-US" altLang="zh-CN" b="1" baseline="-25000">
                <a:ea typeface="楷体_GB2312" pitchFamily="49" charset="-122"/>
              </a:rPr>
              <a:t>1</a:t>
            </a:r>
            <a:r>
              <a:rPr lang="zh-CN" altLang="en-US" b="1">
                <a:ea typeface="楷体_GB2312" pitchFamily="49" charset="-122"/>
              </a:rPr>
              <a:t>＝</a:t>
            </a:r>
            <a:r>
              <a:rPr lang="en-US" altLang="zh-CN" b="1">
                <a:ea typeface="楷体_GB2312" pitchFamily="49" charset="-122"/>
              </a:rPr>
              <a:t>6(A)</a:t>
            </a:r>
          </a:p>
        </p:txBody>
      </p:sp>
      <p:sp>
        <p:nvSpPr>
          <p:cNvPr id="87135" name="Text Box 95"/>
          <p:cNvSpPr txBox="1">
            <a:spLocks noChangeArrowheads="1"/>
          </p:cNvSpPr>
          <p:nvPr/>
        </p:nvSpPr>
        <p:spPr bwMode="auto">
          <a:xfrm>
            <a:off x="6210300" y="4549775"/>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en-US" altLang="zh-CN" b="1" i="1">
                <a:ea typeface="楷体_GB2312" pitchFamily="49" charset="-122"/>
              </a:rPr>
              <a:t>i</a:t>
            </a:r>
            <a:r>
              <a:rPr lang="en-US" altLang="zh-CN" b="1" baseline="-25000">
                <a:ea typeface="楷体_GB2312" pitchFamily="49" charset="-122"/>
              </a:rPr>
              <a:t>2</a:t>
            </a:r>
            <a:r>
              <a:rPr lang="zh-CN" altLang="en-US" b="1">
                <a:ea typeface="楷体_GB2312" pitchFamily="49" charset="-122"/>
              </a:rPr>
              <a:t>＝</a:t>
            </a:r>
            <a:r>
              <a:rPr lang="en-US" altLang="zh-CN" b="1">
                <a:ea typeface="楷体_GB2312" pitchFamily="49" charset="-122"/>
              </a:rPr>
              <a:t>2</a:t>
            </a:r>
            <a:r>
              <a:rPr lang="en-US" altLang="zh-CN" b="1" i="1">
                <a:ea typeface="楷体_GB2312" pitchFamily="49" charset="-122"/>
              </a:rPr>
              <a:t>U</a:t>
            </a:r>
            <a:r>
              <a:rPr lang="en-US" altLang="zh-CN" b="1" baseline="-25000">
                <a:ea typeface="楷体_GB2312" pitchFamily="49" charset="-122"/>
              </a:rPr>
              <a:t>A</a:t>
            </a:r>
          </a:p>
        </p:txBody>
      </p:sp>
      <p:sp>
        <p:nvSpPr>
          <p:cNvPr id="87136" name="Text Box 96"/>
          <p:cNvSpPr txBox="1">
            <a:spLocks noChangeArrowheads="1"/>
          </p:cNvSpPr>
          <p:nvPr/>
        </p:nvSpPr>
        <p:spPr bwMode="auto">
          <a:xfrm>
            <a:off x="736600" y="5172075"/>
            <a:ext cx="364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a:t>
            </a:r>
            <a:r>
              <a:rPr lang="en-US" altLang="zh-CN" b="1">
                <a:ea typeface="楷体_GB2312" pitchFamily="49" charset="-122"/>
              </a:rPr>
              <a:t>4</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a:t>
            </a:r>
            <a:r>
              <a:rPr lang="en-US" altLang="zh-CN" b="1">
                <a:ea typeface="楷体_GB2312" pitchFamily="49" charset="-122"/>
              </a:rPr>
              <a:t>7</a:t>
            </a:r>
            <a:r>
              <a:rPr lang="en-US" altLang="zh-CN" b="1" i="1">
                <a:ea typeface="楷体_GB2312" pitchFamily="49" charset="-122"/>
              </a:rPr>
              <a:t>i</a:t>
            </a:r>
            <a:r>
              <a:rPr lang="en-US" altLang="zh-CN" b="1" baseline="-25000">
                <a:ea typeface="楷体_GB2312" pitchFamily="49" charset="-122"/>
              </a:rPr>
              <a:t>3</a:t>
            </a:r>
            <a:r>
              <a:rPr lang="zh-CN" altLang="en-US" b="1">
                <a:ea typeface="楷体_GB2312" pitchFamily="49" charset="-122"/>
              </a:rPr>
              <a:t>＝</a:t>
            </a:r>
            <a:r>
              <a:rPr lang="en-US" altLang="zh-CN" b="1">
                <a:ea typeface="楷体_GB2312" pitchFamily="49" charset="-122"/>
              </a:rPr>
              <a:t>26I</a:t>
            </a:r>
            <a:r>
              <a:rPr lang="en-US" altLang="zh-CN" b="1" baseline="-25000">
                <a:ea typeface="楷体_GB2312" pitchFamily="49" charset="-122"/>
              </a:rPr>
              <a:t>B</a:t>
            </a:r>
            <a:r>
              <a:rPr lang="zh-CN" altLang="en-US" b="1">
                <a:ea typeface="楷体_GB2312" pitchFamily="49" charset="-122"/>
              </a:rPr>
              <a:t>－</a:t>
            </a:r>
            <a:r>
              <a:rPr lang="en-US" altLang="zh-CN" b="1">
                <a:ea typeface="楷体_GB2312" pitchFamily="49" charset="-122"/>
              </a:rPr>
              <a:t>20</a:t>
            </a:r>
          </a:p>
        </p:txBody>
      </p:sp>
      <p:sp>
        <p:nvSpPr>
          <p:cNvPr id="87137" name="Text Box 97"/>
          <p:cNvSpPr txBox="1">
            <a:spLocks noChangeArrowheads="1"/>
          </p:cNvSpPr>
          <p:nvPr/>
        </p:nvSpPr>
        <p:spPr bwMode="auto">
          <a:xfrm>
            <a:off x="4419600" y="5153025"/>
            <a:ext cx="447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将</a:t>
            </a:r>
            <a:r>
              <a:rPr lang="en-US" altLang="zh-CN" b="1" i="1">
                <a:ea typeface="楷体_GB2312" pitchFamily="49" charset="-122"/>
              </a:rPr>
              <a:t>I</a:t>
            </a:r>
            <a:r>
              <a:rPr lang="en-US" altLang="zh-CN" b="1" baseline="-25000">
                <a:ea typeface="楷体_GB2312" pitchFamily="49" charset="-122"/>
              </a:rPr>
              <a:t>B</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3</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带入得：</a:t>
            </a:r>
          </a:p>
        </p:txBody>
      </p:sp>
      <p:sp>
        <p:nvSpPr>
          <p:cNvPr id="87138" name="Text Box 98"/>
          <p:cNvSpPr txBox="1">
            <a:spLocks noChangeArrowheads="1"/>
          </p:cNvSpPr>
          <p:nvPr/>
        </p:nvSpPr>
        <p:spPr bwMode="auto">
          <a:xfrm>
            <a:off x="742950" y="5692775"/>
            <a:ext cx="438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a:t>
            </a:r>
            <a:r>
              <a:rPr lang="en-US" altLang="zh-CN" b="1">
                <a:ea typeface="楷体_GB2312" pitchFamily="49" charset="-122"/>
              </a:rPr>
              <a:t>4</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a:t>
            </a:r>
            <a:r>
              <a:rPr lang="en-US" altLang="zh-CN" b="1">
                <a:ea typeface="楷体_GB2312" pitchFamily="49" charset="-122"/>
              </a:rPr>
              <a:t>7</a:t>
            </a:r>
            <a:r>
              <a:rPr lang="en-US" altLang="zh-CN" b="1" i="1">
                <a:ea typeface="楷体_GB2312" pitchFamily="49" charset="-122"/>
              </a:rPr>
              <a:t>i</a:t>
            </a:r>
            <a:r>
              <a:rPr lang="en-US" altLang="zh-CN" b="1" baseline="-25000">
                <a:ea typeface="楷体_GB2312" pitchFamily="49" charset="-122"/>
              </a:rPr>
              <a:t>3</a:t>
            </a:r>
            <a:r>
              <a:rPr lang="zh-CN" altLang="en-US" b="1">
                <a:ea typeface="楷体_GB2312" pitchFamily="49" charset="-122"/>
              </a:rPr>
              <a:t>＝</a:t>
            </a:r>
            <a:r>
              <a:rPr lang="en-US" altLang="zh-CN" b="1">
                <a:ea typeface="楷体_GB2312" pitchFamily="49" charset="-122"/>
              </a:rPr>
              <a:t>26(</a:t>
            </a:r>
            <a:r>
              <a:rPr lang="en-US" altLang="zh-CN" b="1" i="1">
                <a:ea typeface="楷体_GB2312" pitchFamily="49" charset="-122"/>
              </a:rPr>
              <a:t>i</a:t>
            </a:r>
            <a:r>
              <a:rPr lang="en-US" altLang="zh-CN" b="1" baseline="-25000">
                <a:ea typeface="楷体_GB2312" pitchFamily="49" charset="-122"/>
              </a:rPr>
              <a:t>3</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en-US" altLang="zh-CN" b="1">
                <a:ea typeface="楷体_GB2312" pitchFamily="49" charset="-122"/>
              </a:rPr>
              <a:t>)</a:t>
            </a:r>
            <a:r>
              <a:rPr lang="en-US" altLang="zh-CN" b="1" i="1">
                <a:ea typeface="楷体_GB2312" pitchFamily="49" charset="-122"/>
              </a:rPr>
              <a:t>I</a:t>
            </a:r>
            <a:r>
              <a:rPr lang="en-US" altLang="zh-CN" b="1" baseline="-25000">
                <a:ea typeface="楷体_GB2312" pitchFamily="49" charset="-122"/>
              </a:rPr>
              <a:t>B</a:t>
            </a:r>
            <a:r>
              <a:rPr lang="zh-CN" altLang="en-US" b="1">
                <a:ea typeface="楷体_GB2312" pitchFamily="49" charset="-122"/>
              </a:rPr>
              <a:t>－</a:t>
            </a:r>
            <a:r>
              <a:rPr lang="en-US" altLang="zh-CN" b="1">
                <a:ea typeface="楷体_GB2312" pitchFamily="49" charset="-122"/>
              </a:rPr>
              <a:t>20</a:t>
            </a:r>
          </a:p>
        </p:txBody>
      </p:sp>
      <p:sp>
        <p:nvSpPr>
          <p:cNvPr id="87139" name="AutoShape 99"/>
          <p:cNvSpPr>
            <a:spLocks noChangeArrowheads="1"/>
          </p:cNvSpPr>
          <p:nvPr/>
        </p:nvSpPr>
        <p:spPr bwMode="auto">
          <a:xfrm>
            <a:off x="4900613" y="5788025"/>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
        <p:nvSpPr>
          <p:cNvPr id="87140" name="Text Box 100"/>
          <p:cNvSpPr txBox="1">
            <a:spLocks noChangeArrowheads="1"/>
          </p:cNvSpPr>
          <p:nvPr/>
        </p:nvSpPr>
        <p:spPr bwMode="auto">
          <a:xfrm>
            <a:off x="5740400" y="5692775"/>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i</a:t>
            </a:r>
            <a:r>
              <a:rPr lang="en-US" altLang="zh-CN" b="1" baseline="-25000">
                <a:ea typeface="楷体_GB2312" pitchFamily="49" charset="-122"/>
              </a:rPr>
              <a:t>3</a:t>
            </a:r>
            <a:r>
              <a:rPr lang="zh-CN" altLang="en-US" b="1">
                <a:ea typeface="楷体_GB2312" pitchFamily="49" charset="-122"/>
              </a:rPr>
              <a:t>＝</a:t>
            </a:r>
            <a:r>
              <a:rPr lang="en-US" altLang="zh-CN" b="1">
                <a:ea typeface="楷体_GB2312" pitchFamily="49" charset="-122"/>
              </a:rPr>
              <a:t>8(A)</a:t>
            </a:r>
          </a:p>
        </p:txBody>
      </p:sp>
      <p:sp>
        <p:nvSpPr>
          <p:cNvPr id="87141" name="Text Box 101"/>
          <p:cNvSpPr txBox="1">
            <a:spLocks noChangeArrowheads="1"/>
          </p:cNvSpPr>
          <p:nvPr/>
        </p:nvSpPr>
        <p:spPr bwMode="auto">
          <a:xfrm>
            <a:off x="1395413" y="6223000"/>
            <a:ext cx="568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 </a:t>
            </a:r>
            <a:r>
              <a:rPr lang="en-US" altLang="zh-CN" b="1" i="1">
                <a:ea typeface="楷体_GB2312" pitchFamily="49" charset="-122"/>
              </a:rPr>
              <a:t>I</a:t>
            </a:r>
            <a:r>
              <a:rPr lang="en-US" altLang="zh-CN" b="1" baseline="-25000">
                <a:ea typeface="楷体_GB2312" pitchFamily="49" charset="-122"/>
              </a:rPr>
              <a:t>B</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3</a:t>
            </a:r>
            <a:r>
              <a:rPr lang="zh-CN" altLang="en-US" b="1">
                <a:ea typeface="楷体_GB2312" pitchFamily="49" charset="-122"/>
              </a:rPr>
              <a:t>－</a:t>
            </a:r>
            <a:r>
              <a:rPr lang="en-US" altLang="zh-CN" b="1" i="1">
                <a:ea typeface="楷体_GB2312" pitchFamily="49" charset="-122"/>
              </a:rPr>
              <a:t>i</a:t>
            </a:r>
            <a:r>
              <a:rPr lang="en-US" altLang="zh-CN" b="1" baseline="-25000">
                <a:ea typeface="楷体_GB2312" pitchFamily="49" charset="-122"/>
              </a:rPr>
              <a:t>1</a:t>
            </a:r>
            <a:r>
              <a:rPr lang="zh-CN" altLang="en-US" b="1">
                <a:ea typeface="楷体_GB2312" pitchFamily="49" charset="-122"/>
              </a:rPr>
              <a:t>＝</a:t>
            </a:r>
            <a:r>
              <a:rPr lang="en-US" altLang="zh-CN" b="1">
                <a:ea typeface="楷体_GB2312" pitchFamily="49" charset="-122"/>
              </a:rPr>
              <a:t>8</a:t>
            </a:r>
            <a:r>
              <a:rPr lang="zh-CN" altLang="en-US" b="1">
                <a:ea typeface="楷体_GB2312" pitchFamily="49" charset="-122"/>
              </a:rPr>
              <a:t>－</a:t>
            </a:r>
            <a:r>
              <a:rPr lang="en-US" altLang="zh-CN" b="1">
                <a:ea typeface="楷体_GB2312" pitchFamily="49" charset="-122"/>
              </a:rPr>
              <a:t>6</a:t>
            </a:r>
            <a:r>
              <a:rPr lang="zh-CN" altLang="en-US" b="1">
                <a:ea typeface="楷体_GB2312" pitchFamily="49" charset="-122"/>
              </a:rPr>
              <a:t>＝</a:t>
            </a:r>
            <a:r>
              <a:rPr lang="en-US" altLang="zh-CN" b="1">
                <a:ea typeface="楷体_GB2312" pitchFamily="49" charset="-122"/>
              </a:rPr>
              <a:t>2(A)</a:t>
            </a:r>
          </a:p>
        </p:txBody>
      </p:sp>
      <p:grpSp>
        <p:nvGrpSpPr>
          <p:cNvPr id="11" name="Group 111"/>
          <p:cNvGrpSpPr>
            <a:grpSpLocks/>
          </p:cNvGrpSpPr>
          <p:nvPr/>
        </p:nvGrpSpPr>
        <p:grpSpPr bwMode="auto">
          <a:xfrm>
            <a:off x="7251700" y="3797300"/>
            <a:ext cx="314325" cy="457200"/>
            <a:chOff x="3228" y="1812"/>
            <a:chExt cx="198" cy="288"/>
          </a:xfrm>
        </p:grpSpPr>
        <p:sp>
          <p:nvSpPr>
            <p:cNvPr id="7214" name="Text Box 112"/>
            <p:cNvSpPr txBox="1">
              <a:spLocks noChangeArrowheads="1"/>
            </p:cNvSpPr>
            <p:nvPr/>
          </p:nvSpPr>
          <p:spPr bwMode="auto">
            <a:xfrm>
              <a:off x="3228" y="1812"/>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5</a:t>
              </a:r>
            </a:p>
          </p:txBody>
        </p:sp>
        <p:sp>
          <p:nvSpPr>
            <p:cNvPr id="7215" name="Oval 113"/>
            <p:cNvSpPr>
              <a:spLocks noChangeArrowheads="1"/>
            </p:cNvSpPr>
            <p:nvPr/>
          </p:nvSpPr>
          <p:spPr bwMode="auto">
            <a:xfrm>
              <a:off x="3240" y="1872"/>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12" name="Group 114"/>
          <p:cNvGrpSpPr>
            <a:grpSpLocks/>
          </p:cNvGrpSpPr>
          <p:nvPr/>
        </p:nvGrpSpPr>
        <p:grpSpPr bwMode="auto">
          <a:xfrm>
            <a:off x="6229350" y="1695450"/>
            <a:ext cx="1466850" cy="676275"/>
            <a:chOff x="-876" y="2088"/>
            <a:chExt cx="382" cy="952"/>
          </a:xfrm>
        </p:grpSpPr>
        <p:sp>
          <p:nvSpPr>
            <p:cNvPr id="7211" name="Oval 115"/>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7212" name="Text Box 116"/>
            <p:cNvSpPr txBox="1">
              <a:spLocks noChangeArrowheads="1"/>
            </p:cNvSpPr>
            <p:nvPr/>
          </p:nvSpPr>
          <p:spPr bwMode="auto">
            <a:xfrm>
              <a:off x="-817" y="2396"/>
              <a:ext cx="275"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1</a:t>
              </a:r>
              <a:endParaRPr lang="en-US" altLang="zh-CN" b="1">
                <a:solidFill>
                  <a:srgbClr val="FF0000"/>
                </a:solidFill>
                <a:ea typeface="楷体_GB2312" pitchFamily="49" charset="-122"/>
              </a:endParaRPr>
            </a:p>
          </p:txBody>
        </p:sp>
        <p:sp>
          <p:nvSpPr>
            <p:cNvPr id="7213" name="Line 117"/>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18"/>
          <p:cNvGrpSpPr>
            <a:grpSpLocks/>
          </p:cNvGrpSpPr>
          <p:nvPr/>
        </p:nvGrpSpPr>
        <p:grpSpPr bwMode="auto">
          <a:xfrm>
            <a:off x="7683500" y="2814638"/>
            <a:ext cx="625475" cy="709612"/>
            <a:chOff x="-876" y="2088"/>
            <a:chExt cx="382" cy="912"/>
          </a:xfrm>
        </p:grpSpPr>
        <p:sp>
          <p:nvSpPr>
            <p:cNvPr id="7208" name="Oval 119"/>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7209" name="Text Box 120"/>
            <p:cNvSpPr txBox="1">
              <a:spLocks noChangeArrowheads="1"/>
            </p:cNvSpPr>
            <p:nvPr/>
          </p:nvSpPr>
          <p:spPr bwMode="auto">
            <a:xfrm>
              <a:off x="-817" y="2394"/>
              <a:ext cx="275"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4</a:t>
              </a:r>
              <a:endParaRPr lang="en-US" altLang="zh-CN" b="1">
                <a:solidFill>
                  <a:srgbClr val="FF0000"/>
                </a:solidFill>
                <a:ea typeface="楷体_GB2312" pitchFamily="49" charset="-122"/>
              </a:endParaRPr>
            </a:p>
          </p:txBody>
        </p:sp>
        <p:sp>
          <p:nvSpPr>
            <p:cNvPr id="7210" name="Line 121"/>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122"/>
          <p:cNvGrpSpPr>
            <a:grpSpLocks/>
          </p:cNvGrpSpPr>
          <p:nvPr/>
        </p:nvGrpSpPr>
        <p:grpSpPr bwMode="auto">
          <a:xfrm>
            <a:off x="5851525" y="2628900"/>
            <a:ext cx="968375" cy="971550"/>
            <a:chOff x="-876" y="2088"/>
            <a:chExt cx="382" cy="912"/>
          </a:xfrm>
        </p:grpSpPr>
        <p:sp>
          <p:nvSpPr>
            <p:cNvPr id="7205" name="Oval 123"/>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7206" name="Text Box 124"/>
            <p:cNvSpPr txBox="1">
              <a:spLocks noChangeArrowheads="1"/>
            </p:cNvSpPr>
            <p:nvPr/>
          </p:nvSpPr>
          <p:spPr bwMode="auto">
            <a:xfrm>
              <a:off x="-817" y="2396"/>
              <a:ext cx="27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3</a:t>
              </a:r>
              <a:endParaRPr lang="en-US" altLang="zh-CN" b="1">
                <a:solidFill>
                  <a:srgbClr val="FF0000"/>
                </a:solidFill>
                <a:ea typeface="楷体_GB2312" pitchFamily="49" charset="-122"/>
              </a:endParaRPr>
            </a:p>
          </p:txBody>
        </p:sp>
        <p:sp>
          <p:nvSpPr>
            <p:cNvPr id="7207" name="Line 125"/>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126"/>
          <p:cNvGrpSpPr>
            <a:grpSpLocks/>
          </p:cNvGrpSpPr>
          <p:nvPr/>
        </p:nvGrpSpPr>
        <p:grpSpPr bwMode="auto">
          <a:xfrm>
            <a:off x="6324600" y="3014663"/>
            <a:ext cx="625475" cy="638175"/>
            <a:chOff x="-876" y="2088"/>
            <a:chExt cx="382" cy="1089"/>
          </a:xfrm>
        </p:grpSpPr>
        <p:sp>
          <p:nvSpPr>
            <p:cNvPr id="7202" name="Oval 127"/>
            <p:cNvSpPr>
              <a:spLocks noChangeArrowheads="1"/>
            </p:cNvSpPr>
            <p:nvPr/>
          </p:nvSpPr>
          <p:spPr bwMode="auto">
            <a:xfrm>
              <a:off x="-876" y="2088"/>
              <a:ext cx="382" cy="91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7203" name="Text Box 128"/>
            <p:cNvSpPr txBox="1">
              <a:spLocks noChangeArrowheads="1"/>
            </p:cNvSpPr>
            <p:nvPr/>
          </p:nvSpPr>
          <p:spPr bwMode="auto">
            <a:xfrm>
              <a:off x="-817" y="2397"/>
              <a:ext cx="275"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楷体_GB2312" pitchFamily="49" charset="-122"/>
                </a:rPr>
                <a:t>i</a:t>
              </a:r>
              <a:r>
                <a:rPr lang="en-US" altLang="zh-CN" b="1" baseline="-25000">
                  <a:solidFill>
                    <a:srgbClr val="FF0000"/>
                  </a:solidFill>
                  <a:ea typeface="楷体_GB2312" pitchFamily="49" charset="-122"/>
                </a:rPr>
                <a:t>2</a:t>
              </a:r>
              <a:endParaRPr lang="en-US" altLang="zh-CN" b="1">
                <a:solidFill>
                  <a:srgbClr val="FF0000"/>
                </a:solidFill>
                <a:ea typeface="楷体_GB2312" pitchFamily="49" charset="-122"/>
              </a:endParaRPr>
            </a:p>
          </p:txBody>
        </p:sp>
        <p:sp>
          <p:nvSpPr>
            <p:cNvPr id="7204" name="Line 129"/>
            <p:cNvSpPr>
              <a:spLocks noChangeShapeType="1"/>
            </p:cNvSpPr>
            <p:nvPr/>
          </p:nvSpPr>
          <p:spPr bwMode="auto">
            <a:xfrm flipH="1" flipV="1">
              <a:off x="-876" y="2517"/>
              <a:ext cx="2" cy="49"/>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094"/>
                                        </p:tgtEl>
                                        <p:attrNameLst>
                                          <p:attrName>style.visibility</p:attrName>
                                        </p:attrNameLst>
                                      </p:cBhvr>
                                      <p:to>
                                        <p:strVal val="visible"/>
                                      </p:to>
                                    </p:set>
                                    <p:anim calcmode="lin" valueType="num">
                                      <p:cBhvr additive="base">
                                        <p:cTn id="7" dur="500" fill="hold"/>
                                        <p:tgtEl>
                                          <p:spTgt spid="87094"/>
                                        </p:tgtEl>
                                        <p:attrNameLst>
                                          <p:attrName>ppt_x</p:attrName>
                                        </p:attrNameLst>
                                      </p:cBhvr>
                                      <p:tavLst>
                                        <p:tav tm="0">
                                          <p:val>
                                            <p:strVal val="1+#ppt_w/2"/>
                                          </p:val>
                                        </p:tav>
                                        <p:tav tm="100000">
                                          <p:val>
                                            <p:strVal val="#ppt_x"/>
                                          </p:val>
                                        </p:tav>
                                      </p:tavLst>
                                    </p:anim>
                                    <p:anim calcmode="lin" valueType="num">
                                      <p:cBhvr additive="base">
                                        <p:cTn id="8" dur="500" fill="hold"/>
                                        <p:tgtEl>
                                          <p:spTgt spid="87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7131"/>
                                        </p:tgtEl>
                                        <p:attrNameLst>
                                          <p:attrName>style.visibility</p:attrName>
                                        </p:attrNameLst>
                                      </p:cBhvr>
                                      <p:to>
                                        <p:strVal val="visible"/>
                                      </p:to>
                                    </p:set>
                                    <p:anim calcmode="lin" valueType="num">
                                      <p:cBhvr additive="base">
                                        <p:cTn id="13" dur="500" fill="hold"/>
                                        <p:tgtEl>
                                          <p:spTgt spid="87131"/>
                                        </p:tgtEl>
                                        <p:attrNameLst>
                                          <p:attrName>ppt_x</p:attrName>
                                        </p:attrNameLst>
                                      </p:cBhvr>
                                      <p:tavLst>
                                        <p:tav tm="0">
                                          <p:val>
                                            <p:strVal val="1+#ppt_w/2"/>
                                          </p:val>
                                        </p:tav>
                                        <p:tav tm="100000">
                                          <p:val>
                                            <p:strVal val="#ppt_x"/>
                                          </p:val>
                                        </p:tav>
                                      </p:tavLst>
                                    </p:anim>
                                    <p:anim calcmode="lin" valueType="num">
                                      <p:cBhvr additive="base">
                                        <p:cTn id="14" dur="500" fill="hold"/>
                                        <p:tgtEl>
                                          <p:spTgt spid="871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87095"/>
                                        </p:tgtEl>
                                        <p:attrNameLst>
                                          <p:attrName>style.visibility</p:attrName>
                                        </p:attrNameLst>
                                      </p:cBhvr>
                                      <p:to>
                                        <p:strVal val="visible"/>
                                      </p:to>
                                    </p:set>
                                    <p:anim calcmode="lin" valueType="num">
                                      <p:cBhvr additive="base">
                                        <p:cTn id="47" dur="500" fill="hold"/>
                                        <p:tgtEl>
                                          <p:spTgt spid="87095"/>
                                        </p:tgtEl>
                                        <p:attrNameLst>
                                          <p:attrName>ppt_x</p:attrName>
                                        </p:attrNameLst>
                                      </p:cBhvr>
                                      <p:tavLst>
                                        <p:tav tm="0">
                                          <p:val>
                                            <p:strVal val="1+#ppt_w/2"/>
                                          </p:val>
                                        </p:tav>
                                        <p:tav tm="100000">
                                          <p:val>
                                            <p:strVal val="#ppt_x"/>
                                          </p:val>
                                        </p:tav>
                                      </p:tavLst>
                                    </p:anim>
                                    <p:anim calcmode="lin" valueType="num">
                                      <p:cBhvr additive="base">
                                        <p:cTn id="48" dur="500" fill="hold"/>
                                        <p:tgtEl>
                                          <p:spTgt spid="87095"/>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87102"/>
                                        </p:tgtEl>
                                        <p:attrNameLst>
                                          <p:attrName>style.visibility</p:attrName>
                                        </p:attrNameLst>
                                      </p:cBhvr>
                                      <p:to>
                                        <p:strVal val="visible"/>
                                      </p:to>
                                    </p:set>
                                    <p:animEffect transition="in" filter="dissolve">
                                      <p:cBhvr>
                                        <p:cTn id="57" dur="500"/>
                                        <p:tgtEl>
                                          <p:spTgt spid="871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87145"/>
                                        </p:tgtEl>
                                        <p:attrNameLst>
                                          <p:attrName>style.visibility</p:attrName>
                                        </p:attrNameLst>
                                      </p:cBhvr>
                                      <p:to>
                                        <p:strVal val="visible"/>
                                      </p:to>
                                    </p:set>
                                    <p:animEffect transition="in" filter="dissolve">
                                      <p:cBhvr>
                                        <p:cTn id="62" dur="500"/>
                                        <p:tgtEl>
                                          <p:spTgt spid="8714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7099"/>
                                        </p:tgtEl>
                                        <p:attrNameLst>
                                          <p:attrName>style.visibility</p:attrName>
                                        </p:attrNameLst>
                                      </p:cBhvr>
                                      <p:to>
                                        <p:strVal val="visible"/>
                                      </p:to>
                                    </p:set>
                                    <p:anim calcmode="lin" valueType="num">
                                      <p:cBhvr additive="base">
                                        <p:cTn id="67" dur="500" fill="hold"/>
                                        <p:tgtEl>
                                          <p:spTgt spid="87099"/>
                                        </p:tgtEl>
                                        <p:attrNameLst>
                                          <p:attrName>ppt_x</p:attrName>
                                        </p:attrNameLst>
                                      </p:cBhvr>
                                      <p:tavLst>
                                        <p:tav tm="0">
                                          <p:val>
                                            <p:strVal val="1+#ppt_w/2"/>
                                          </p:val>
                                        </p:tav>
                                        <p:tav tm="100000">
                                          <p:val>
                                            <p:strVal val="#ppt_x"/>
                                          </p:val>
                                        </p:tav>
                                      </p:tavLst>
                                    </p:anim>
                                    <p:anim calcmode="lin" valueType="num">
                                      <p:cBhvr additive="base">
                                        <p:cTn id="68" dur="500" fill="hold"/>
                                        <p:tgtEl>
                                          <p:spTgt spid="87099"/>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87127"/>
                                        </p:tgtEl>
                                        <p:attrNameLst>
                                          <p:attrName>style.visibility</p:attrName>
                                        </p:attrNameLst>
                                      </p:cBhvr>
                                      <p:to>
                                        <p:strVal val="visible"/>
                                      </p:to>
                                    </p:set>
                                    <p:animEffect transition="in" filter="dissolve">
                                      <p:cBhvr>
                                        <p:cTn id="73" dur="500"/>
                                        <p:tgtEl>
                                          <p:spTgt spid="8712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87103"/>
                                        </p:tgtEl>
                                        <p:attrNameLst>
                                          <p:attrName>style.visibility</p:attrName>
                                        </p:attrNameLst>
                                      </p:cBhvr>
                                      <p:to>
                                        <p:strVal val="visible"/>
                                      </p:to>
                                    </p:set>
                                    <p:anim calcmode="lin" valueType="num">
                                      <p:cBhvr additive="base">
                                        <p:cTn id="78" dur="500" fill="hold"/>
                                        <p:tgtEl>
                                          <p:spTgt spid="87103"/>
                                        </p:tgtEl>
                                        <p:attrNameLst>
                                          <p:attrName>ppt_x</p:attrName>
                                        </p:attrNameLst>
                                      </p:cBhvr>
                                      <p:tavLst>
                                        <p:tav tm="0">
                                          <p:val>
                                            <p:strVal val="0-#ppt_w/2"/>
                                          </p:val>
                                        </p:tav>
                                        <p:tav tm="100000">
                                          <p:val>
                                            <p:strVal val="#ppt_x"/>
                                          </p:val>
                                        </p:tav>
                                      </p:tavLst>
                                    </p:anim>
                                    <p:anim calcmode="lin" valueType="num">
                                      <p:cBhvr additive="base">
                                        <p:cTn id="79" dur="500" fill="hold"/>
                                        <p:tgtEl>
                                          <p:spTgt spid="87103"/>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87097"/>
                                        </p:tgtEl>
                                        <p:attrNameLst>
                                          <p:attrName>style.visibility</p:attrName>
                                        </p:attrNameLst>
                                      </p:cBhvr>
                                      <p:to>
                                        <p:strVal val="visible"/>
                                      </p:to>
                                    </p:set>
                                    <p:animEffect transition="in" filter="dissolve">
                                      <p:cBhvr>
                                        <p:cTn id="84" dur="500"/>
                                        <p:tgtEl>
                                          <p:spTgt spid="8709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87100"/>
                                        </p:tgtEl>
                                        <p:attrNameLst>
                                          <p:attrName>style.visibility</p:attrName>
                                        </p:attrNameLst>
                                      </p:cBhvr>
                                      <p:to>
                                        <p:strVal val="visible"/>
                                      </p:to>
                                    </p:set>
                                    <p:animEffect transition="in" filter="dissolve">
                                      <p:cBhvr>
                                        <p:cTn id="89" dur="500"/>
                                        <p:tgtEl>
                                          <p:spTgt spid="8710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87132"/>
                                        </p:tgtEl>
                                        <p:attrNameLst>
                                          <p:attrName>style.visibility</p:attrName>
                                        </p:attrNameLst>
                                      </p:cBhvr>
                                      <p:to>
                                        <p:strVal val="visible"/>
                                      </p:to>
                                    </p:set>
                                    <p:anim calcmode="lin" valueType="num">
                                      <p:cBhvr additive="base">
                                        <p:cTn id="94" dur="500" fill="hold"/>
                                        <p:tgtEl>
                                          <p:spTgt spid="87132"/>
                                        </p:tgtEl>
                                        <p:attrNameLst>
                                          <p:attrName>ppt_x</p:attrName>
                                        </p:attrNameLst>
                                      </p:cBhvr>
                                      <p:tavLst>
                                        <p:tav tm="0">
                                          <p:val>
                                            <p:strVal val="1+#ppt_w/2"/>
                                          </p:val>
                                        </p:tav>
                                        <p:tav tm="100000">
                                          <p:val>
                                            <p:strVal val="#ppt_x"/>
                                          </p:val>
                                        </p:tav>
                                      </p:tavLst>
                                    </p:anim>
                                    <p:anim calcmode="lin" valueType="num">
                                      <p:cBhvr additive="base">
                                        <p:cTn id="95" dur="500" fill="hold"/>
                                        <p:tgtEl>
                                          <p:spTgt spid="87132"/>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87133"/>
                                        </p:tgtEl>
                                        <p:attrNameLst>
                                          <p:attrName>style.visibility</p:attrName>
                                        </p:attrNameLst>
                                      </p:cBhvr>
                                      <p:to>
                                        <p:strVal val="visible"/>
                                      </p:to>
                                    </p:set>
                                    <p:anim calcmode="lin" valueType="num">
                                      <p:cBhvr additive="base">
                                        <p:cTn id="100" dur="500" fill="hold"/>
                                        <p:tgtEl>
                                          <p:spTgt spid="87133"/>
                                        </p:tgtEl>
                                        <p:attrNameLst>
                                          <p:attrName>ppt_x</p:attrName>
                                        </p:attrNameLst>
                                      </p:cBhvr>
                                      <p:tavLst>
                                        <p:tav tm="0">
                                          <p:val>
                                            <p:strVal val="1+#ppt_w/2"/>
                                          </p:val>
                                        </p:tav>
                                        <p:tav tm="100000">
                                          <p:val>
                                            <p:strVal val="#ppt_x"/>
                                          </p:val>
                                        </p:tav>
                                      </p:tavLst>
                                    </p:anim>
                                    <p:anim calcmode="lin" valueType="num">
                                      <p:cBhvr additive="base">
                                        <p:cTn id="101" dur="500" fill="hold"/>
                                        <p:tgtEl>
                                          <p:spTgt spid="87133"/>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12"/>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0"/>
                                          </p:stCondLst>
                                        </p:cTn>
                                        <p:tgtEl>
                                          <p:spTgt spid="15"/>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0"/>
                                          </p:stCondLst>
                                        </p:cTn>
                                        <p:tgtEl>
                                          <p:spTgt spid="14"/>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0"/>
                                          </p:stCondLst>
                                        </p:cTn>
                                        <p:tgtEl>
                                          <p:spTgt spid="13"/>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2" fill="hold" grpId="0" nodeType="clickEffect">
                                  <p:stCondLst>
                                    <p:cond delay="0"/>
                                  </p:stCondLst>
                                  <p:childTnLst>
                                    <p:set>
                                      <p:cBhvr>
                                        <p:cTn id="121" dur="1" fill="hold">
                                          <p:stCondLst>
                                            <p:cond delay="0"/>
                                          </p:stCondLst>
                                        </p:cTn>
                                        <p:tgtEl>
                                          <p:spTgt spid="87134"/>
                                        </p:tgtEl>
                                        <p:attrNameLst>
                                          <p:attrName>style.visibility</p:attrName>
                                        </p:attrNameLst>
                                      </p:cBhvr>
                                      <p:to>
                                        <p:strVal val="visible"/>
                                      </p:to>
                                    </p:set>
                                    <p:anim calcmode="lin" valueType="num">
                                      <p:cBhvr additive="base">
                                        <p:cTn id="122" dur="500" fill="hold"/>
                                        <p:tgtEl>
                                          <p:spTgt spid="87134"/>
                                        </p:tgtEl>
                                        <p:attrNameLst>
                                          <p:attrName>ppt_x</p:attrName>
                                        </p:attrNameLst>
                                      </p:cBhvr>
                                      <p:tavLst>
                                        <p:tav tm="0">
                                          <p:val>
                                            <p:strVal val="1+#ppt_w/2"/>
                                          </p:val>
                                        </p:tav>
                                        <p:tav tm="100000">
                                          <p:val>
                                            <p:strVal val="#ppt_x"/>
                                          </p:val>
                                        </p:tav>
                                      </p:tavLst>
                                    </p:anim>
                                    <p:anim calcmode="lin" valueType="num">
                                      <p:cBhvr additive="base">
                                        <p:cTn id="123" dur="500" fill="hold"/>
                                        <p:tgtEl>
                                          <p:spTgt spid="87134"/>
                                        </p:tgtEl>
                                        <p:attrNameLst>
                                          <p:attrName>ppt_y</p:attrName>
                                        </p:attrNameLst>
                                      </p:cBhvr>
                                      <p:tavLst>
                                        <p:tav tm="0">
                                          <p:val>
                                            <p:strVal val="#ppt_y"/>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2" fill="hold" grpId="0" nodeType="clickEffect">
                                  <p:stCondLst>
                                    <p:cond delay="0"/>
                                  </p:stCondLst>
                                  <p:childTnLst>
                                    <p:set>
                                      <p:cBhvr>
                                        <p:cTn id="127" dur="1" fill="hold">
                                          <p:stCondLst>
                                            <p:cond delay="0"/>
                                          </p:stCondLst>
                                        </p:cTn>
                                        <p:tgtEl>
                                          <p:spTgt spid="87135"/>
                                        </p:tgtEl>
                                        <p:attrNameLst>
                                          <p:attrName>style.visibility</p:attrName>
                                        </p:attrNameLst>
                                      </p:cBhvr>
                                      <p:to>
                                        <p:strVal val="visible"/>
                                      </p:to>
                                    </p:set>
                                    <p:anim calcmode="lin" valueType="num">
                                      <p:cBhvr additive="base">
                                        <p:cTn id="128" dur="500" fill="hold"/>
                                        <p:tgtEl>
                                          <p:spTgt spid="87135"/>
                                        </p:tgtEl>
                                        <p:attrNameLst>
                                          <p:attrName>ppt_x</p:attrName>
                                        </p:attrNameLst>
                                      </p:cBhvr>
                                      <p:tavLst>
                                        <p:tav tm="0">
                                          <p:val>
                                            <p:strVal val="1+#ppt_w/2"/>
                                          </p:val>
                                        </p:tav>
                                        <p:tav tm="100000">
                                          <p:val>
                                            <p:strVal val="#ppt_x"/>
                                          </p:val>
                                        </p:tav>
                                      </p:tavLst>
                                    </p:anim>
                                    <p:anim calcmode="lin" valueType="num">
                                      <p:cBhvr additive="base">
                                        <p:cTn id="129" dur="500" fill="hold"/>
                                        <p:tgtEl>
                                          <p:spTgt spid="87135"/>
                                        </p:tgtEl>
                                        <p:attrNameLst>
                                          <p:attrName>ppt_y</p:attrName>
                                        </p:attrNameLst>
                                      </p:cBhvr>
                                      <p:tavLst>
                                        <p:tav tm="0">
                                          <p:val>
                                            <p:strVal val="#ppt_y"/>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2" fill="hold" grpId="0" nodeType="clickEffect">
                                  <p:stCondLst>
                                    <p:cond delay="0"/>
                                  </p:stCondLst>
                                  <p:childTnLst>
                                    <p:set>
                                      <p:cBhvr>
                                        <p:cTn id="133" dur="1" fill="hold">
                                          <p:stCondLst>
                                            <p:cond delay="0"/>
                                          </p:stCondLst>
                                        </p:cTn>
                                        <p:tgtEl>
                                          <p:spTgt spid="87136"/>
                                        </p:tgtEl>
                                        <p:attrNameLst>
                                          <p:attrName>style.visibility</p:attrName>
                                        </p:attrNameLst>
                                      </p:cBhvr>
                                      <p:to>
                                        <p:strVal val="visible"/>
                                      </p:to>
                                    </p:set>
                                    <p:anim calcmode="lin" valueType="num">
                                      <p:cBhvr additive="base">
                                        <p:cTn id="134" dur="500" fill="hold"/>
                                        <p:tgtEl>
                                          <p:spTgt spid="87136"/>
                                        </p:tgtEl>
                                        <p:attrNameLst>
                                          <p:attrName>ppt_x</p:attrName>
                                        </p:attrNameLst>
                                      </p:cBhvr>
                                      <p:tavLst>
                                        <p:tav tm="0">
                                          <p:val>
                                            <p:strVal val="1+#ppt_w/2"/>
                                          </p:val>
                                        </p:tav>
                                        <p:tav tm="100000">
                                          <p:val>
                                            <p:strVal val="#ppt_x"/>
                                          </p:val>
                                        </p:tav>
                                      </p:tavLst>
                                    </p:anim>
                                    <p:anim calcmode="lin" valueType="num">
                                      <p:cBhvr additive="base">
                                        <p:cTn id="135" dur="500" fill="hold"/>
                                        <p:tgtEl>
                                          <p:spTgt spid="87136"/>
                                        </p:tgtEl>
                                        <p:attrNameLst>
                                          <p:attrName>ppt_y</p:attrName>
                                        </p:attrNameLst>
                                      </p:cBhvr>
                                      <p:tavLst>
                                        <p:tav tm="0">
                                          <p:val>
                                            <p:strVal val="#ppt_y"/>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2" fill="hold" grpId="0" nodeType="clickEffect">
                                  <p:stCondLst>
                                    <p:cond delay="0"/>
                                  </p:stCondLst>
                                  <p:childTnLst>
                                    <p:set>
                                      <p:cBhvr>
                                        <p:cTn id="139" dur="1" fill="hold">
                                          <p:stCondLst>
                                            <p:cond delay="0"/>
                                          </p:stCondLst>
                                        </p:cTn>
                                        <p:tgtEl>
                                          <p:spTgt spid="87137"/>
                                        </p:tgtEl>
                                        <p:attrNameLst>
                                          <p:attrName>style.visibility</p:attrName>
                                        </p:attrNameLst>
                                      </p:cBhvr>
                                      <p:to>
                                        <p:strVal val="visible"/>
                                      </p:to>
                                    </p:set>
                                    <p:anim calcmode="lin" valueType="num">
                                      <p:cBhvr additive="base">
                                        <p:cTn id="140" dur="500" fill="hold"/>
                                        <p:tgtEl>
                                          <p:spTgt spid="87137"/>
                                        </p:tgtEl>
                                        <p:attrNameLst>
                                          <p:attrName>ppt_x</p:attrName>
                                        </p:attrNameLst>
                                      </p:cBhvr>
                                      <p:tavLst>
                                        <p:tav tm="0">
                                          <p:val>
                                            <p:strVal val="1+#ppt_w/2"/>
                                          </p:val>
                                        </p:tav>
                                        <p:tav tm="100000">
                                          <p:val>
                                            <p:strVal val="#ppt_x"/>
                                          </p:val>
                                        </p:tav>
                                      </p:tavLst>
                                    </p:anim>
                                    <p:anim calcmode="lin" valueType="num">
                                      <p:cBhvr additive="base">
                                        <p:cTn id="141" dur="500" fill="hold"/>
                                        <p:tgtEl>
                                          <p:spTgt spid="87137"/>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2" fill="hold" grpId="0" nodeType="clickEffect">
                                  <p:stCondLst>
                                    <p:cond delay="0"/>
                                  </p:stCondLst>
                                  <p:childTnLst>
                                    <p:set>
                                      <p:cBhvr>
                                        <p:cTn id="145" dur="1" fill="hold">
                                          <p:stCondLst>
                                            <p:cond delay="0"/>
                                          </p:stCondLst>
                                        </p:cTn>
                                        <p:tgtEl>
                                          <p:spTgt spid="87138"/>
                                        </p:tgtEl>
                                        <p:attrNameLst>
                                          <p:attrName>style.visibility</p:attrName>
                                        </p:attrNameLst>
                                      </p:cBhvr>
                                      <p:to>
                                        <p:strVal val="visible"/>
                                      </p:to>
                                    </p:set>
                                    <p:anim calcmode="lin" valueType="num">
                                      <p:cBhvr additive="base">
                                        <p:cTn id="146" dur="500" fill="hold"/>
                                        <p:tgtEl>
                                          <p:spTgt spid="87138"/>
                                        </p:tgtEl>
                                        <p:attrNameLst>
                                          <p:attrName>ppt_x</p:attrName>
                                        </p:attrNameLst>
                                      </p:cBhvr>
                                      <p:tavLst>
                                        <p:tav tm="0">
                                          <p:val>
                                            <p:strVal val="1+#ppt_w/2"/>
                                          </p:val>
                                        </p:tav>
                                        <p:tav tm="100000">
                                          <p:val>
                                            <p:strVal val="#ppt_x"/>
                                          </p:val>
                                        </p:tav>
                                      </p:tavLst>
                                    </p:anim>
                                    <p:anim calcmode="lin" valueType="num">
                                      <p:cBhvr additive="base">
                                        <p:cTn id="147" dur="500" fill="hold"/>
                                        <p:tgtEl>
                                          <p:spTgt spid="87138"/>
                                        </p:tgtEl>
                                        <p:attrNameLst>
                                          <p:attrName>ppt_y</p:attrName>
                                        </p:attrNameLst>
                                      </p:cBhvr>
                                      <p:tavLst>
                                        <p:tav tm="0">
                                          <p:val>
                                            <p:strVal val="#ppt_y"/>
                                          </p:val>
                                        </p:tav>
                                        <p:tav tm="100000">
                                          <p:val>
                                            <p:strVal val="#ppt_y"/>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 presetClass="entr" presetSubtype="8" fill="hold" grpId="0" nodeType="clickEffect">
                                  <p:stCondLst>
                                    <p:cond delay="0"/>
                                  </p:stCondLst>
                                  <p:childTnLst>
                                    <p:set>
                                      <p:cBhvr>
                                        <p:cTn id="151" dur="1" fill="hold">
                                          <p:stCondLst>
                                            <p:cond delay="0"/>
                                          </p:stCondLst>
                                        </p:cTn>
                                        <p:tgtEl>
                                          <p:spTgt spid="87139"/>
                                        </p:tgtEl>
                                        <p:attrNameLst>
                                          <p:attrName>style.visibility</p:attrName>
                                        </p:attrNameLst>
                                      </p:cBhvr>
                                      <p:to>
                                        <p:strVal val="visible"/>
                                      </p:to>
                                    </p:set>
                                    <p:anim calcmode="lin" valueType="num">
                                      <p:cBhvr additive="base">
                                        <p:cTn id="152" dur="500" fill="hold"/>
                                        <p:tgtEl>
                                          <p:spTgt spid="87139"/>
                                        </p:tgtEl>
                                        <p:attrNameLst>
                                          <p:attrName>ppt_x</p:attrName>
                                        </p:attrNameLst>
                                      </p:cBhvr>
                                      <p:tavLst>
                                        <p:tav tm="0">
                                          <p:val>
                                            <p:strVal val="0-#ppt_w/2"/>
                                          </p:val>
                                        </p:tav>
                                        <p:tav tm="100000">
                                          <p:val>
                                            <p:strVal val="#ppt_x"/>
                                          </p:val>
                                        </p:tav>
                                      </p:tavLst>
                                    </p:anim>
                                    <p:anim calcmode="lin" valueType="num">
                                      <p:cBhvr additive="base">
                                        <p:cTn id="153" dur="500" fill="hold"/>
                                        <p:tgtEl>
                                          <p:spTgt spid="87139"/>
                                        </p:tgtEl>
                                        <p:attrNameLst>
                                          <p:attrName>ppt_y</p:attrName>
                                        </p:attrNameLst>
                                      </p:cBhvr>
                                      <p:tavLst>
                                        <p:tav tm="0">
                                          <p:val>
                                            <p:strVal val="#ppt_y"/>
                                          </p:val>
                                        </p:tav>
                                        <p:tav tm="100000">
                                          <p:val>
                                            <p:strVal val="#ppt_y"/>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2" fill="hold" grpId="0" nodeType="clickEffect">
                                  <p:stCondLst>
                                    <p:cond delay="0"/>
                                  </p:stCondLst>
                                  <p:childTnLst>
                                    <p:set>
                                      <p:cBhvr>
                                        <p:cTn id="157" dur="1" fill="hold">
                                          <p:stCondLst>
                                            <p:cond delay="0"/>
                                          </p:stCondLst>
                                        </p:cTn>
                                        <p:tgtEl>
                                          <p:spTgt spid="87140"/>
                                        </p:tgtEl>
                                        <p:attrNameLst>
                                          <p:attrName>style.visibility</p:attrName>
                                        </p:attrNameLst>
                                      </p:cBhvr>
                                      <p:to>
                                        <p:strVal val="visible"/>
                                      </p:to>
                                    </p:set>
                                    <p:anim calcmode="lin" valueType="num">
                                      <p:cBhvr additive="base">
                                        <p:cTn id="158" dur="500" fill="hold"/>
                                        <p:tgtEl>
                                          <p:spTgt spid="87140"/>
                                        </p:tgtEl>
                                        <p:attrNameLst>
                                          <p:attrName>ppt_x</p:attrName>
                                        </p:attrNameLst>
                                      </p:cBhvr>
                                      <p:tavLst>
                                        <p:tav tm="0">
                                          <p:val>
                                            <p:strVal val="1+#ppt_w/2"/>
                                          </p:val>
                                        </p:tav>
                                        <p:tav tm="100000">
                                          <p:val>
                                            <p:strVal val="#ppt_x"/>
                                          </p:val>
                                        </p:tav>
                                      </p:tavLst>
                                    </p:anim>
                                    <p:anim calcmode="lin" valueType="num">
                                      <p:cBhvr additive="base">
                                        <p:cTn id="159" dur="500" fill="hold"/>
                                        <p:tgtEl>
                                          <p:spTgt spid="87140"/>
                                        </p:tgtEl>
                                        <p:attrNameLst>
                                          <p:attrName>ppt_y</p:attrName>
                                        </p:attrNameLst>
                                      </p:cBhvr>
                                      <p:tavLst>
                                        <p:tav tm="0">
                                          <p:val>
                                            <p:strVal val="#ppt_y"/>
                                          </p:val>
                                        </p:tav>
                                        <p:tav tm="100000">
                                          <p:val>
                                            <p:strVal val="#ppt_y"/>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 presetClass="entr" presetSubtype="2" fill="hold" grpId="0" nodeType="clickEffect">
                                  <p:stCondLst>
                                    <p:cond delay="0"/>
                                  </p:stCondLst>
                                  <p:childTnLst>
                                    <p:set>
                                      <p:cBhvr>
                                        <p:cTn id="163" dur="1" fill="hold">
                                          <p:stCondLst>
                                            <p:cond delay="0"/>
                                          </p:stCondLst>
                                        </p:cTn>
                                        <p:tgtEl>
                                          <p:spTgt spid="87141"/>
                                        </p:tgtEl>
                                        <p:attrNameLst>
                                          <p:attrName>style.visibility</p:attrName>
                                        </p:attrNameLst>
                                      </p:cBhvr>
                                      <p:to>
                                        <p:strVal val="visible"/>
                                      </p:to>
                                    </p:set>
                                    <p:anim calcmode="lin" valueType="num">
                                      <p:cBhvr additive="base">
                                        <p:cTn id="164" dur="500" fill="hold"/>
                                        <p:tgtEl>
                                          <p:spTgt spid="87141"/>
                                        </p:tgtEl>
                                        <p:attrNameLst>
                                          <p:attrName>ppt_x</p:attrName>
                                        </p:attrNameLst>
                                      </p:cBhvr>
                                      <p:tavLst>
                                        <p:tav tm="0">
                                          <p:val>
                                            <p:strVal val="1+#ppt_w/2"/>
                                          </p:val>
                                        </p:tav>
                                        <p:tav tm="100000">
                                          <p:val>
                                            <p:strVal val="#ppt_x"/>
                                          </p:val>
                                        </p:tav>
                                      </p:tavLst>
                                    </p:anim>
                                    <p:anim calcmode="lin" valueType="num">
                                      <p:cBhvr additive="base">
                                        <p:cTn id="165" dur="500" fill="hold"/>
                                        <p:tgtEl>
                                          <p:spTgt spid="87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94" grpId="0" autoUpdateAnimBg="0"/>
      <p:bldP spid="87095" grpId="0" autoUpdateAnimBg="0"/>
      <p:bldP spid="87099" grpId="0" autoUpdateAnimBg="0"/>
      <p:bldP spid="87103" grpId="0" animBg="1"/>
      <p:bldP spid="87131" grpId="0" autoUpdateAnimBg="0"/>
      <p:bldP spid="87132" grpId="0" autoUpdateAnimBg="0"/>
      <p:bldP spid="87133" grpId="0" autoUpdateAnimBg="0"/>
      <p:bldP spid="87134" grpId="0" autoUpdateAnimBg="0"/>
      <p:bldP spid="87135" grpId="0" autoUpdateAnimBg="0"/>
      <p:bldP spid="87136" grpId="0" autoUpdateAnimBg="0"/>
      <p:bldP spid="87137" grpId="0" autoUpdateAnimBg="0"/>
      <p:bldP spid="87138" grpId="0" autoUpdateAnimBg="0"/>
      <p:bldP spid="87139" grpId="0" animBg="1"/>
      <p:bldP spid="87140" grpId="0" autoUpdateAnimBg="0"/>
      <p:bldP spid="8714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39725" y="693738"/>
            <a:ext cx="824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b="1">
                <a:solidFill>
                  <a:srgbClr val="000000"/>
                </a:solidFill>
                <a:ea typeface="楷体_GB2312" pitchFamily="49" charset="-122"/>
              </a:rPr>
              <a:t>支路法、回路法和节点法的比较：</a:t>
            </a:r>
          </a:p>
        </p:txBody>
      </p:sp>
      <p:sp>
        <p:nvSpPr>
          <p:cNvPr id="22559" name="Text Box 31"/>
          <p:cNvSpPr txBox="1">
            <a:spLocks noChangeArrowheads="1"/>
          </p:cNvSpPr>
          <p:nvPr/>
        </p:nvSpPr>
        <p:spPr bwMode="auto">
          <a:xfrm>
            <a:off x="612775" y="4371975"/>
            <a:ext cx="7518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ea typeface="楷体_GB2312" pitchFamily="49" charset="-122"/>
              </a:rPr>
              <a:t>(2) </a:t>
            </a:r>
            <a:r>
              <a:rPr lang="zh-CN" altLang="en-US" b="1">
                <a:ea typeface="楷体_GB2312" pitchFamily="49" charset="-122"/>
              </a:rPr>
              <a:t>对于非平面电路，选独立回路不容易，而独立节点较容易。</a:t>
            </a:r>
          </a:p>
        </p:txBody>
      </p:sp>
      <p:sp>
        <p:nvSpPr>
          <p:cNvPr id="22560" name="Text Box 32"/>
          <p:cNvSpPr txBox="1">
            <a:spLocks noChangeArrowheads="1"/>
          </p:cNvSpPr>
          <p:nvPr/>
        </p:nvSpPr>
        <p:spPr bwMode="auto">
          <a:xfrm>
            <a:off x="612775" y="5476875"/>
            <a:ext cx="75692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pPr>
            <a:r>
              <a:rPr lang="en-US" altLang="zh-CN" b="1">
                <a:ea typeface="楷体_GB2312" pitchFamily="49" charset="-122"/>
              </a:rPr>
              <a:t>(3) </a:t>
            </a:r>
            <a:r>
              <a:rPr lang="zh-CN" altLang="en-US" b="1">
                <a:ea typeface="楷体_GB2312" pitchFamily="49" charset="-122"/>
              </a:rPr>
              <a:t>回路法、节点法易于编程。目前用计算机分析网络</a:t>
            </a:r>
            <a:r>
              <a:rPr lang="en-US" altLang="zh-CN" b="1">
                <a:ea typeface="楷体_GB2312" pitchFamily="49" charset="-122"/>
              </a:rPr>
              <a:t>(</a:t>
            </a:r>
            <a:r>
              <a:rPr lang="zh-CN" altLang="en-US" b="1">
                <a:ea typeface="楷体_GB2312" pitchFamily="49" charset="-122"/>
              </a:rPr>
              <a:t>电网，集成电路设计等</a:t>
            </a:r>
            <a:r>
              <a:rPr lang="en-US" altLang="zh-CN" b="1">
                <a:ea typeface="楷体_GB2312" pitchFamily="49" charset="-122"/>
              </a:rPr>
              <a:t>)</a:t>
            </a:r>
            <a:r>
              <a:rPr lang="zh-CN" altLang="en-US" b="1">
                <a:ea typeface="楷体_GB2312" pitchFamily="49" charset="-122"/>
              </a:rPr>
              <a:t>采用节点法较多。</a:t>
            </a:r>
          </a:p>
        </p:txBody>
      </p:sp>
      <p:grpSp>
        <p:nvGrpSpPr>
          <p:cNvPr id="2" name="Group 39"/>
          <p:cNvGrpSpPr>
            <a:grpSpLocks/>
          </p:cNvGrpSpPr>
          <p:nvPr/>
        </p:nvGrpSpPr>
        <p:grpSpPr bwMode="auto">
          <a:xfrm>
            <a:off x="1295400" y="1930400"/>
            <a:ext cx="6438900" cy="2152650"/>
            <a:chOff x="1152" y="840"/>
            <a:chExt cx="4056" cy="1356"/>
          </a:xfrm>
        </p:grpSpPr>
        <p:sp>
          <p:nvSpPr>
            <p:cNvPr id="36871" name="Text Box 13"/>
            <p:cNvSpPr txBox="1">
              <a:spLocks noChangeArrowheads="1"/>
            </p:cNvSpPr>
            <p:nvPr/>
          </p:nvSpPr>
          <p:spPr bwMode="auto">
            <a:xfrm>
              <a:off x="1166" y="1165"/>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支路法</a:t>
              </a:r>
            </a:p>
          </p:txBody>
        </p:sp>
        <p:sp>
          <p:nvSpPr>
            <p:cNvPr id="36872" name="Line 7"/>
            <p:cNvSpPr>
              <a:spLocks noChangeShapeType="1"/>
            </p:cNvSpPr>
            <p:nvPr/>
          </p:nvSpPr>
          <p:spPr bwMode="auto">
            <a:xfrm>
              <a:off x="1152" y="1176"/>
              <a:ext cx="403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8"/>
            <p:cNvSpPr>
              <a:spLocks noChangeShapeType="1"/>
            </p:cNvSpPr>
            <p:nvPr/>
          </p:nvSpPr>
          <p:spPr bwMode="auto">
            <a:xfrm>
              <a:off x="1152" y="1848"/>
              <a:ext cx="404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Line 9"/>
            <p:cNvSpPr>
              <a:spLocks noChangeShapeType="1"/>
            </p:cNvSpPr>
            <p:nvPr/>
          </p:nvSpPr>
          <p:spPr bwMode="auto">
            <a:xfrm>
              <a:off x="1152" y="1524"/>
              <a:ext cx="405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5" name="Line 10"/>
            <p:cNvSpPr>
              <a:spLocks noChangeShapeType="1"/>
            </p:cNvSpPr>
            <p:nvPr/>
          </p:nvSpPr>
          <p:spPr bwMode="auto">
            <a:xfrm>
              <a:off x="1152" y="840"/>
              <a:ext cx="0" cy="13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Line 12"/>
            <p:cNvSpPr>
              <a:spLocks noChangeShapeType="1"/>
            </p:cNvSpPr>
            <p:nvPr/>
          </p:nvSpPr>
          <p:spPr bwMode="auto">
            <a:xfrm>
              <a:off x="1860" y="840"/>
              <a:ext cx="0" cy="13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14"/>
            <p:cNvSpPr>
              <a:spLocks noChangeShapeType="1"/>
            </p:cNvSpPr>
            <p:nvPr/>
          </p:nvSpPr>
          <p:spPr bwMode="auto">
            <a:xfrm>
              <a:off x="2892" y="840"/>
              <a:ext cx="0" cy="13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Line 15"/>
            <p:cNvSpPr>
              <a:spLocks noChangeShapeType="1"/>
            </p:cNvSpPr>
            <p:nvPr/>
          </p:nvSpPr>
          <p:spPr bwMode="auto">
            <a:xfrm>
              <a:off x="5196" y="840"/>
              <a:ext cx="0" cy="13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16"/>
            <p:cNvSpPr>
              <a:spLocks noChangeShapeType="1"/>
            </p:cNvSpPr>
            <p:nvPr/>
          </p:nvSpPr>
          <p:spPr bwMode="auto">
            <a:xfrm flipV="1">
              <a:off x="1152" y="2172"/>
              <a:ext cx="405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Line 17"/>
            <p:cNvSpPr>
              <a:spLocks noChangeShapeType="1"/>
            </p:cNvSpPr>
            <p:nvPr/>
          </p:nvSpPr>
          <p:spPr bwMode="auto">
            <a:xfrm>
              <a:off x="1152" y="840"/>
              <a:ext cx="404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Text Box 19"/>
            <p:cNvSpPr txBox="1">
              <a:spLocks noChangeArrowheads="1"/>
            </p:cNvSpPr>
            <p:nvPr/>
          </p:nvSpPr>
          <p:spPr bwMode="auto">
            <a:xfrm>
              <a:off x="1166" y="1537"/>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回路法</a:t>
              </a:r>
            </a:p>
          </p:txBody>
        </p:sp>
        <p:sp>
          <p:nvSpPr>
            <p:cNvPr id="36882" name="Text Box 20"/>
            <p:cNvSpPr txBox="1">
              <a:spLocks noChangeArrowheads="1"/>
            </p:cNvSpPr>
            <p:nvPr/>
          </p:nvSpPr>
          <p:spPr bwMode="auto">
            <a:xfrm>
              <a:off x="1166" y="1873"/>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节点法</a:t>
              </a:r>
            </a:p>
          </p:txBody>
        </p:sp>
        <p:sp>
          <p:nvSpPr>
            <p:cNvPr id="36883" name="Text Box 21"/>
            <p:cNvSpPr txBox="1">
              <a:spLocks noChangeArrowheads="1"/>
            </p:cNvSpPr>
            <p:nvPr/>
          </p:nvSpPr>
          <p:spPr bwMode="auto">
            <a:xfrm>
              <a:off x="1946" y="854"/>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KCL</a:t>
              </a:r>
              <a:r>
                <a:rPr lang="zh-CN" altLang="en-US" b="1">
                  <a:ea typeface="楷体_GB2312" pitchFamily="49" charset="-122"/>
                </a:rPr>
                <a:t>方程</a:t>
              </a:r>
            </a:p>
          </p:txBody>
        </p:sp>
        <p:sp>
          <p:nvSpPr>
            <p:cNvPr id="36884" name="Text Box 22"/>
            <p:cNvSpPr txBox="1">
              <a:spLocks noChangeArrowheads="1"/>
            </p:cNvSpPr>
            <p:nvPr/>
          </p:nvSpPr>
          <p:spPr bwMode="auto">
            <a:xfrm>
              <a:off x="3026" y="866"/>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KVL</a:t>
              </a:r>
              <a:r>
                <a:rPr lang="zh-CN" altLang="en-US" b="1">
                  <a:ea typeface="楷体_GB2312" pitchFamily="49" charset="-122"/>
                </a:rPr>
                <a:t>方程</a:t>
              </a:r>
            </a:p>
          </p:txBody>
        </p:sp>
        <p:sp>
          <p:nvSpPr>
            <p:cNvPr id="36885" name="Text Box 23"/>
            <p:cNvSpPr txBox="1">
              <a:spLocks noChangeArrowheads="1"/>
            </p:cNvSpPr>
            <p:nvPr/>
          </p:nvSpPr>
          <p:spPr bwMode="auto">
            <a:xfrm>
              <a:off x="2210" y="119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n</a:t>
              </a:r>
              <a:r>
                <a:rPr lang="en-US" altLang="zh-CN" b="1">
                  <a:ea typeface="楷体_GB2312" pitchFamily="49" charset="-122"/>
                </a:rPr>
                <a:t>-1</a:t>
              </a:r>
            </a:p>
          </p:txBody>
        </p:sp>
        <p:sp>
          <p:nvSpPr>
            <p:cNvPr id="36886" name="Text Box 25"/>
            <p:cNvSpPr txBox="1">
              <a:spLocks noChangeArrowheads="1"/>
            </p:cNvSpPr>
            <p:nvPr/>
          </p:nvSpPr>
          <p:spPr bwMode="auto">
            <a:xfrm>
              <a:off x="3110" y="1202"/>
              <a:ext cx="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b</a:t>
              </a:r>
              <a:r>
                <a:rPr lang="en-US" altLang="zh-CN" b="1">
                  <a:ea typeface="楷体_GB2312" pitchFamily="49" charset="-122"/>
                </a:rPr>
                <a:t>-(</a:t>
              </a:r>
              <a:r>
                <a:rPr lang="en-US" altLang="zh-CN" b="1" i="1">
                  <a:ea typeface="楷体_GB2312" pitchFamily="49" charset="-122"/>
                </a:rPr>
                <a:t>n</a:t>
              </a:r>
              <a:r>
                <a:rPr lang="en-US" altLang="zh-CN" b="1">
                  <a:ea typeface="楷体_GB2312" pitchFamily="49" charset="-122"/>
                </a:rPr>
                <a:t>-1)</a:t>
              </a:r>
            </a:p>
          </p:txBody>
        </p:sp>
        <p:sp>
          <p:nvSpPr>
            <p:cNvPr id="36887" name="Text Box 26"/>
            <p:cNvSpPr txBox="1">
              <a:spLocks noChangeArrowheads="1"/>
            </p:cNvSpPr>
            <p:nvPr/>
          </p:nvSpPr>
          <p:spPr bwMode="auto">
            <a:xfrm>
              <a:off x="2282" y="15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0</a:t>
              </a:r>
            </a:p>
          </p:txBody>
        </p:sp>
        <p:sp>
          <p:nvSpPr>
            <p:cNvPr id="36888" name="Text Box 28"/>
            <p:cNvSpPr txBox="1">
              <a:spLocks noChangeArrowheads="1"/>
            </p:cNvSpPr>
            <p:nvPr/>
          </p:nvSpPr>
          <p:spPr bwMode="auto">
            <a:xfrm>
              <a:off x="3422" y="18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0</a:t>
              </a:r>
            </a:p>
          </p:txBody>
        </p:sp>
        <p:sp>
          <p:nvSpPr>
            <p:cNvPr id="36889" name="Text Box 29"/>
            <p:cNvSpPr txBox="1">
              <a:spLocks noChangeArrowheads="1"/>
            </p:cNvSpPr>
            <p:nvPr/>
          </p:nvSpPr>
          <p:spPr bwMode="auto">
            <a:xfrm>
              <a:off x="2222" y="1862"/>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n</a:t>
              </a:r>
              <a:r>
                <a:rPr lang="en-US" altLang="zh-CN" b="1">
                  <a:ea typeface="楷体_GB2312" pitchFamily="49" charset="-122"/>
                </a:rPr>
                <a:t>-1</a:t>
              </a:r>
            </a:p>
          </p:txBody>
        </p:sp>
        <p:sp>
          <p:nvSpPr>
            <p:cNvPr id="36890" name="Line 33"/>
            <p:cNvSpPr>
              <a:spLocks noChangeShapeType="1"/>
            </p:cNvSpPr>
            <p:nvPr/>
          </p:nvSpPr>
          <p:spPr bwMode="auto">
            <a:xfrm>
              <a:off x="4020" y="852"/>
              <a:ext cx="0" cy="13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1" name="Text Box 34"/>
            <p:cNvSpPr txBox="1">
              <a:spLocks noChangeArrowheads="1"/>
            </p:cNvSpPr>
            <p:nvPr/>
          </p:nvSpPr>
          <p:spPr bwMode="auto">
            <a:xfrm>
              <a:off x="4164" y="852"/>
              <a:ext cx="9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方程总数</a:t>
              </a:r>
            </a:p>
          </p:txBody>
        </p:sp>
        <p:sp>
          <p:nvSpPr>
            <p:cNvPr id="36892" name="Text Box 35"/>
            <p:cNvSpPr txBox="1">
              <a:spLocks noChangeArrowheads="1"/>
            </p:cNvSpPr>
            <p:nvPr/>
          </p:nvSpPr>
          <p:spPr bwMode="auto">
            <a:xfrm>
              <a:off x="3110" y="1526"/>
              <a:ext cx="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b</a:t>
              </a:r>
              <a:r>
                <a:rPr lang="en-US" altLang="zh-CN" b="1">
                  <a:ea typeface="楷体_GB2312" pitchFamily="49" charset="-122"/>
                </a:rPr>
                <a:t>-(</a:t>
              </a:r>
              <a:r>
                <a:rPr lang="en-US" altLang="zh-CN" b="1" i="1">
                  <a:ea typeface="楷体_GB2312" pitchFamily="49" charset="-122"/>
                </a:rPr>
                <a:t>n</a:t>
              </a:r>
              <a:r>
                <a:rPr lang="en-US" altLang="zh-CN" b="1">
                  <a:ea typeface="楷体_GB2312" pitchFamily="49" charset="-122"/>
                </a:rPr>
                <a:t>-1)</a:t>
              </a:r>
            </a:p>
          </p:txBody>
        </p:sp>
        <p:sp>
          <p:nvSpPr>
            <p:cNvPr id="36893" name="Text Box 36"/>
            <p:cNvSpPr txBox="1">
              <a:spLocks noChangeArrowheads="1"/>
            </p:cNvSpPr>
            <p:nvPr/>
          </p:nvSpPr>
          <p:spPr bwMode="auto">
            <a:xfrm>
              <a:off x="4346" y="1862"/>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n</a:t>
              </a:r>
              <a:r>
                <a:rPr lang="en-US" altLang="zh-CN" b="1">
                  <a:ea typeface="楷体_GB2312" pitchFamily="49" charset="-122"/>
                </a:rPr>
                <a:t>-1</a:t>
              </a:r>
            </a:p>
          </p:txBody>
        </p:sp>
        <p:sp>
          <p:nvSpPr>
            <p:cNvPr id="36894" name="Text Box 37"/>
            <p:cNvSpPr txBox="1">
              <a:spLocks noChangeArrowheads="1"/>
            </p:cNvSpPr>
            <p:nvPr/>
          </p:nvSpPr>
          <p:spPr bwMode="auto">
            <a:xfrm>
              <a:off x="4202" y="1538"/>
              <a:ext cx="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b</a:t>
              </a:r>
              <a:r>
                <a:rPr lang="en-US" altLang="zh-CN" b="1">
                  <a:ea typeface="楷体_GB2312" pitchFamily="49" charset="-122"/>
                </a:rPr>
                <a:t>-(</a:t>
              </a:r>
              <a:r>
                <a:rPr lang="en-US" altLang="zh-CN" b="1" i="1">
                  <a:ea typeface="楷体_GB2312" pitchFamily="49" charset="-122"/>
                </a:rPr>
                <a:t>n</a:t>
              </a:r>
              <a:r>
                <a:rPr lang="en-US" altLang="zh-CN" b="1">
                  <a:ea typeface="楷体_GB2312" pitchFamily="49" charset="-122"/>
                </a:rPr>
                <a:t>-1)</a:t>
              </a:r>
            </a:p>
          </p:txBody>
        </p:sp>
        <p:sp>
          <p:nvSpPr>
            <p:cNvPr id="36895" name="Text Box 38"/>
            <p:cNvSpPr txBox="1">
              <a:spLocks noChangeArrowheads="1"/>
            </p:cNvSpPr>
            <p:nvPr/>
          </p:nvSpPr>
          <p:spPr bwMode="auto">
            <a:xfrm>
              <a:off x="4418" y="121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b</a:t>
              </a:r>
              <a:endParaRPr lang="en-US" altLang="zh-CN" b="1">
                <a:ea typeface="楷体_GB2312" pitchFamily="49" charset="-122"/>
              </a:endParaRPr>
            </a:p>
          </p:txBody>
        </p:sp>
      </p:grpSp>
      <p:sp>
        <p:nvSpPr>
          <p:cNvPr id="22568" name="Text Box 40"/>
          <p:cNvSpPr txBox="1">
            <a:spLocks noChangeArrowheads="1"/>
          </p:cNvSpPr>
          <p:nvPr/>
        </p:nvSpPr>
        <p:spPr bwMode="auto">
          <a:xfrm>
            <a:off x="628650" y="13589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(1) </a:t>
            </a:r>
            <a:r>
              <a:rPr lang="zh-CN" altLang="en-US" b="1">
                <a:ea typeface="楷体_GB2312" pitchFamily="49" charset="-122"/>
              </a:rPr>
              <a:t>方程数的比较</a:t>
            </a:r>
          </a:p>
        </p:txBody>
      </p:sp>
      <p:grpSp>
        <p:nvGrpSpPr>
          <p:cNvPr id="32" name="Group 89"/>
          <p:cNvGrpSpPr>
            <a:grpSpLocks/>
          </p:cNvGrpSpPr>
          <p:nvPr/>
        </p:nvGrpSpPr>
        <p:grpSpPr bwMode="auto">
          <a:xfrm>
            <a:off x="6810375" y="5830888"/>
            <a:ext cx="1955800" cy="579437"/>
            <a:chOff x="3856" y="3722"/>
            <a:chExt cx="1232" cy="365"/>
          </a:xfrm>
        </p:grpSpPr>
        <p:sp>
          <p:nvSpPr>
            <p:cNvPr id="33" name="Text Box 90"/>
            <p:cNvSpPr txBox="1">
              <a:spLocks noChangeArrowheads="1"/>
            </p:cNvSpPr>
            <p:nvPr/>
          </p:nvSpPr>
          <p:spPr bwMode="auto">
            <a:xfrm>
              <a:off x="4166" y="3722"/>
              <a:ext cx="92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FF0000"/>
                  </a:solidFill>
                </a:rPr>
                <a:t>End</a:t>
              </a:r>
            </a:p>
          </p:txBody>
        </p:sp>
        <p:sp>
          <p:nvSpPr>
            <p:cNvPr id="34" name="Line 91"/>
            <p:cNvSpPr>
              <a:spLocks noChangeShapeType="1"/>
            </p:cNvSpPr>
            <p:nvPr/>
          </p:nvSpPr>
          <p:spPr bwMode="auto">
            <a:xfrm>
              <a:off x="3856" y="3920"/>
              <a:ext cx="3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0" fill="hold"/>
                                        <p:tgtEl>
                                          <p:spTgt spid="22530"/>
                                        </p:tgtEl>
                                        <p:attrNameLst>
                                          <p:attrName>ppt_w</p:attrName>
                                        </p:attrNameLst>
                                      </p:cBhvr>
                                      <p:tavLst>
                                        <p:tav tm="0" fmla="#ppt_w*sin(2.5*pi*$)">
                                          <p:val>
                                            <p:fltVal val="0"/>
                                          </p:val>
                                        </p:tav>
                                        <p:tav tm="100000">
                                          <p:val>
                                            <p:fltVal val="1"/>
                                          </p:val>
                                        </p:tav>
                                      </p:tavLst>
                                    </p:anim>
                                    <p:anim calcmode="lin" valueType="num">
                                      <p:cBhvr>
                                        <p:cTn id="8" dur="5000" fill="hold"/>
                                        <p:tgtEl>
                                          <p:spTgt spid="2253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568"/>
                                        </p:tgtEl>
                                        <p:attrNameLst>
                                          <p:attrName>style.visibility</p:attrName>
                                        </p:attrNameLst>
                                      </p:cBhvr>
                                      <p:to>
                                        <p:strVal val="visible"/>
                                      </p:to>
                                    </p:set>
                                    <p:animEffect transition="in" filter="wipe(left)">
                                      <p:cBhvr>
                                        <p:cTn id="13" dur="500"/>
                                        <p:tgtEl>
                                          <p:spTgt spid="225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strVal val="2/3*#ppt_w"/>
                                          </p:val>
                                        </p:tav>
                                        <p:tav tm="100000">
                                          <p:val>
                                            <p:strVal val="#ppt_w"/>
                                          </p:val>
                                        </p:tav>
                                      </p:tavLst>
                                    </p:anim>
                                    <p:anim calcmode="lin" valueType="num">
                                      <p:cBhvr>
                                        <p:cTn id="19"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iterate type="lt">
                                    <p:tmPct val="100000"/>
                                  </p:iterate>
                                  <p:childTnLst>
                                    <p:set>
                                      <p:cBhvr>
                                        <p:cTn id="23" dur="1" fill="hold">
                                          <p:stCondLst>
                                            <p:cond delay="0"/>
                                          </p:stCondLst>
                                        </p:cTn>
                                        <p:tgtEl>
                                          <p:spTgt spid="22559"/>
                                        </p:tgtEl>
                                        <p:attrNameLst>
                                          <p:attrName>style.visibility</p:attrName>
                                        </p:attrNameLst>
                                      </p:cBhvr>
                                      <p:to>
                                        <p:strVal val="visible"/>
                                      </p:to>
                                    </p:set>
                                    <p:animEffect transition="in" filter="wipe(left)">
                                      <p:cBhvr>
                                        <p:cTn id="24" dur="75"/>
                                        <p:tgtEl>
                                          <p:spTgt spid="2255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22560"/>
                                        </p:tgtEl>
                                        <p:attrNameLst>
                                          <p:attrName>style.visibility</p:attrName>
                                        </p:attrNameLst>
                                      </p:cBhvr>
                                      <p:to>
                                        <p:strVal val="visible"/>
                                      </p:to>
                                    </p:set>
                                    <p:animEffect transition="in" filter="wipe(left)">
                                      <p:cBhvr>
                                        <p:cTn id="29" dur="75"/>
                                        <p:tgtEl>
                                          <p:spTgt spid="22560"/>
                                        </p:tgtEl>
                                      </p:cBhvr>
                                    </p:animEffect>
                                  </p:childTnLst>
                                </p:cTn>
                              </p:par>
                            </p:childTnLst>
                          </p:cTn>
                        </p:par>
                      </p:childTnLst>
                    </p:cTn>
                  </p:par>
                  <p:par>
                    <p:cTn id="30" fill="hold">
                      <p:stCondLst>
                        <p:cond delay="indefinite"/>
                      </p:stCondLst>
                      <p:childTnLst>
                        <p:par>
                          <p:cTn id="31" fill="hold">
                            <p:stCondLst>
                              <p:cond delay="0"/>
                            </p:stCondLst>
                            <p:childTnLst>
                              <p:par>
                                <p:cTn id="32" presetID="7" presetClass="entr" presetSubtype="2"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0" fill="hold"/>
                                        <p:tgtEl>
                                          <p:spTgt spid="32"/>
                                        </p:tgtEl>
                                        <p:attrNameLst>
                                          <p:attrName>ppt_x</p:attrName>
                                        </p:attrNameLst>
                                      </p:cBhvr>
                                      <p:tavLst>
                                        <p:tav tm="0">
                                          <p:val>
                                            <p:strVal val="1+#ppt_w/2"/>
                                          </p:val>
                                        </p:tav>
                                        <p:tav tm="100000">
                                          <p:val>
                                            <p:strVal val="#ppt_x"/>
                                          </p:val>
                                        </p:tav>
                                      </p:tavLst>
                                    </p:anim>
                                    <p:anim calcmode="lin" valueType="num">
                                      <p:cBhvr additive="base">
                                        <p:cTn id="35" dur="5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59" grpId="0" autoUpdateAnimBg="0"/>
      <p:bldP spid="22560" grpId="0" autoUpdateAnimBg="0"/>
      <p:bldP spid="2256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90525" y="698500"/>
            <a:ext cx="833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a:solidFill>
                  <a:srgbClr val="000000"/>
                </a:solidFill>
                <a:ea typeface="楷体_GB2312" pitchFamily="49" charset="-122"/>
              </a:rPr>
              <a:t>3.</a:t>
            </a:r>
            <a:r>
              <a:rPr lang="zh-CN" altLang="en-US" b="1">
                <a:solidFill>
                  <a:srgbClr val="000000"/>
                </a:solidFill>
                <a:ea typeface="楷体_GB2312" pitchFamily="49" charset="-122"/>
              </a:rPr>
              <a:t>子图 </a:t>
            </a:r>
          </a:p>
        </p:txBody>
      </p:sp>
      <p:grpSp>
        <p:nvGrpSpPr>
          <p:cNvPr id="2" name="Group 3"/>
          <p:cNvGrpSpPr>
            <a:grpSpLocks/>
          </p:cNvGrpSpPr>
          <p:nvPr/>
        </p:nvGrpSpPr>
        <p:grpSpPr bwMode="auto">
          <a:xfrm>
            <a:off x="1266825" y="2239963"/>
            <a:ext cx="1600200" cy="1711325"/>
            <a:chOff x="768" y="1584"/>
            <a:chExt cx="1008" cy="1078"/>
          </a:xfrm>
        </p:grpSpPr>
        <p:sp>
          <p:nvSpPr>
            <p:cNvPr id="40991" name="Line 4"/>
            <p:cNvSpPr>
              <a:spLocks noChangeShapeType="1"/>
            </p:cNvSpPr>
            <p:nvPr/>
          </p:nvSpPr>
          <p:spPr bwMode="auto">
            <a:xfrm flipH="1">
              <a:off x="768" y="1584"/>
              <a:ext cx="522" cy="40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5"/>
            <p:cNvSpPr>
              <a:spLocks noChangeShapeType="1"/>
            </p:cNvSpPr>
            <p:nvPr/>
          </p:nvSpPr>
          <p:spPr bwMode="auto">
            <a:xfrm>
              <a:off x="1290" y="1584"/>
              <a:ext cx="0" cy="8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6"/>
            <p:cNvSpPr>
              <a:spLocks noChangeShapeType="1"/>
            </p:cNvSpPr>
            <p:nvPr/>
          </p:nvSpPr>
          <p:spPr bwMode="auto">
            <a:xfrm>
              <a:off x="768" y="1990"/>
              <a:ext cx="522" cy="48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Line 7"/>
            <p:cNvSpPr>
              <a:spLocks noChangeShapeType="1"/>
            </p:cNvSpPr>
            <p:nvPr/>
          </p:nvSpPr>
          <p:spPr bwMode="auto">
            <a:xfrm>
              <a:off x="1290" y="1584"/>
              <a:ext cx="486" cy="4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5" name="Line 8"/>
            <p:cNvSpPr>
              <a:spLocks noChangeShapeType="1"/>
            </p:cNvSpPr>
            <p:nvPr/>
          </p:nvSpPr>
          <p:spPr bwMode="auto">
            <a:xfrm flipH="1">
              <a:off x="1290" y="1990"/>
              <a:ext cx="486"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Line 9"/>
            <p:cNvSpPr>
              <a:spLocks noChangeShapeType="1"/>
            </p:cNvSpPr>
            <p:nvPr/>
          </p:nvSpPr>
          <p:spPr bwMode="auto">
            <a:xfrm>
              <a:off x="768" y="1990"/>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7" name="Line 10"/>
            <p:cNvSpPr>
              <a:spLocks noChangeShapeType="1"/>
            </p:cNvSpPr>
            <p:nvPr/>
          </p:nvSpPr>
          <p:spPr bwMode="auto">
            <a:xfrm>
              <a:off x="768" y="2662"/>
              <a:ext cx="10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8" name="Line 11"/>
            <p:cNvSpPr>
              <a:spLocks noChangeShapeType="1"/>
            </p:cNvSpPr>
            <p:nvPr/>
          </p:nvSpPr>
          <p:spPr bwMode="auto">
            <a:xfrm>
              <a:off x="1776" y="1990"/>
              <a:ext cx="0" cy="672"/>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2"/>
          <p:cNvGrpSpPr>
            <a:grpSpLocks/>
          </p:cNvGrpSpPr>
          <p:nvPr/>
        </p:nvGrpSpPr>
        <p:grpSpPr bwMode="auto">
          <a:xfrm>
            <a:off x="3962400" y="2255838"/>
            <a:ext cx="1524000" cy="1406525"/>
            <a:chOff x="2544" y="1178"/>
            <a:chExt cx="960" cy="886"/>
          </a:xfrm>
        </p:grpSpPr>
        <p:sp>
          <p:nvSpPr>
            <p:cNvPr id="40988" name="Line 13"/>
            <p:cNvSpPr>
              <a:spLocks noChangeShapeType="1"/>
            </p:cNvSpPr>
            <p:nvPr/>
          </p:nvSpPr>
          <p:spPr bwMode="auto">
            <a:xfrm>
              <a:off x="3024" y="1178"/>
              <a:ext cx="0" cy="88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9" name="Line 14"/>
            <p:cNvSpPr>
              <a:spLocks noChangeShapeType="1"/>
            </p:cNvSpPr>
            <p:nvPr/>
          </p:nvSpPr>
          <p:spPr bwMode="auto">
            <a:xfrm flipH="1">
              <a:off x="2544" y="1178"/>
              <a:ext cx="480" cy="40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Line 15"/>
            <p:cNvSpPr>
              <a:spLocks noChangeShapeType="1"/>
            </p:cNvSpPr>
            <p:nvPr/>
          </p:nvSpPr>
          <p:spPr bwMode="auto">
            <a:xfrm>
              <a:off x="3024" y="1178"/>
              <a:ext cx="480" cy="40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6"/>
          <p:cNvGrpSpPr>
            <a:grpSpLocks/>
          </p:cNvGrpSpPr>
          <p:nvPr/>
        </p:nvGrpSpPr>
        <p:grpSpPr bwMode="auto">
          <a:xfrm>
            <a:off x="6677025" y="2255838"/>
            <a:ext cx="685800" cy="1406525"/>
            <a:chOff x="4176" y="1178"/>
            <a:chExt cx="432" cy="886"/>
          </a:xfrm>
        </p:grpSpPr>
        <p:sp>
          <p:nvSpPr>
            <p:cNvPr id="40986" name="Line 17"/>
            <p:cNvSpPr>
              <a:spLocks noChangeShapeType="1"/>
            </p:cNvSpPr>
            <p:nvPr/>
          </p:nvSpPr>
          <p:spPr bwMode="auto">
            <a:xfrm>
              <a:off x="4176" y="1178"/>
              <a:ext cx="432" cy="40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18"/>
            <p:cNvSpPr>
              <a:spLocks noChangeShapeType="1"/>
            </p:cNvSpPr>
            <p:nvPr/>
          </p:nvSpPr>
          <p:spPr bwMode="auto">
            <a:xfrm flipH="1">
              <a:off x="4176" y="1584"/>
              <a:ext cx="432" cy="48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0"/>
          <p:cNvGrpSpPr>
            <a:grpSpLocks/>
          </p:cNvGrpSpPr>
          <p:nvPr/>
        </p:nvGrpSpPr>
        <p:grpSpPr bwMode="auto">
          <a:xfrm>
            <a:off x="1266825" y="2239963"/>
            <a:ext cx="1600200" cy="1406525"/>
            <a:chOff x="768" y="1584"/>
            <a:chExt cx="1008" cy="886"/>
          </a:xfrm>
        </p:grpSpPr>
        <p:sp>
          <p:nvSpPr>
            <p:cNvPr id="60437" name="Line 21"/>
            <p:cNvSpPr>
              <a:spLocks noChangeShapeType="1"/>
            </p:cNvSpPr>
            <p:nvPr/>
          </p:nvSpPr>
          <p:spPr bwMode="auto">
            <a:xfrm flipV="1">
              <a:off x="768" y="1584"/>
              <a:ext cx="522" cy="406"/>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a:p>
          </p:txBody>
        </p:sp>
        <p:sp>
          <p:nvSpPr>
            <p:cNvPr id="60438" name="Line 22"/>
            <p:cNvSpPr>
              <a:spLocks noChangeShapeType="1"/>
            </p:cNvSpPr>
            <p:nvPr/>
          </p:nvSpPr>
          <p:spPr bwMode="auto">
            <a:xfrm>
              <a:off x="1290" y="1584"/>
              <a:ext cx="0" cy="886"/>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a:p>
          </p:txBody>
        </p:sp>
        <p:sp>
          <p:nvSpPr>
            <p:cNvPr id="60439" name="Line 23"/>
            <p:cNvSpPr>
              <a:spLocks noChangeShapeType="1"/>
            </p:cNvSpPr>
            <p:nvPr/>
          </p:nvSpPr>
          <p:spPr bwMode="auto">
            <a:xfrm flipV="1">
              <a:off x="1290" y="1990"/>
              <a:ext cx="486" cy="48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a:p>
          </p:txBody>
        </p:sp>
      </p:grpSp>
      <p:sp>
        <p:nvSpPr>
          <p:cNvPr id="38" name="Text Box 19"/>
          <p:cNvSpPr txBox="1">
            <a:spLocks noChangeArrowheads="1"/>
          </p:cNvSpPr>
          <p:nvPr/>
        </p:nvSpPr>
        <p:spPr bwMode="auto">
          <a:xfrm>
            <a:off x="431800" y="1166813"/>
            <a:ext cx="8340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cs typeface="Times New Roman" pitchFamily="18" charset="0"/>
              </a:rPr>
              <a:t>         如果图</a:t>
            </a:r>
            <a:r>
              <a:rPr lang="en-US" altLang="zh-CN" b="1">
                <a:ea typeface="楷体_GB2312" pitchFamily="49" charset="-122"/>
                <a:cs typeface="Times New Roman" pitchFamily="18" charset="0"/>
              </a:rPr>
              <a:t>G</a:t>
            </a:r>
            <a:r>
              <a:rPr lang="en-US" altLang="zh-CN" b="1" baseline="-25000">
                <a:ea typeface="楷体_GB2312" pitchFamily="49" charset="-122"/>
                <a:cs typeface="Times New Roman" pitchFamily="18" charset="0"/>
              </a:rPr>
              <a:t>1</a:t>
            </a:r>
            <a:r>
              <a:rPr lang="zh-CN" altLang="en-US" b="1">
                <a:ea typeface="楷体_GB2312" pitchFamily="49" charset="-122"/>
                <a:cs typeface="Times New Roman" pitchFamily="18" charset="0"/>
              </a:rPr>
              <a:t>中的每个节点和每条支路都是图</a:t>
            </a:r>
            <a:r>
              <a:rPr lang="en-US" altLang="zh-CN" b="1">
                <a:ea typeface="楷体_GB2312" pitchFamily="49" charset="-122"/>
                <a:cs typeface="Times New Roman" pitchFamily="18" charset="0"/>
              </a:rPr>
              <a:t>G</a:t>
            </a:r>
            <a:r>
              <a:rPr lang="zh-CN" altLang="en-US" b="1">
                <a:ea typeface="楷体_GB2312" pitchFamily="49" charset="-122"/>
                <a:cs typeface="Times New Roman" pitchFamily="18" charset="0"/>
              </a:rPr>
              <a:t>中的一部分，则</a:t>
            </a:r>
            <a:r>
              <a:rPr lang="en-US" altLang="zh-CN" b="1">
                <a:ea typeface="楷体_GB2312" pitchFamily="49" charset="-122"/>
                <a:cs typeface="Times New Roman" pitchFamily="18" charset="0"/>
              </a:rPr>
              <a:t>G</a:t>
            </a:r>
            <a:r>
              <a:rPr lang="en-US" altLang="zh-CN" b="1" baseline="-25000">
                <a:ea typeface="楷体_GB2312" pitchFamily="49" charset="-122"/>
                <a:cs typeface="Times New Roman" pitchFamily="18" charset="0"/>
              </a:rPr>
              <a:t>1</a:t>
            </a:r>
            <a:r>
              <a:rPr lang="zh-CN" altLang="en-US" b="1">
                <a:ea typeface="楷体_GB2312" pitchFamily="49" charset="-122"/>
                <a:cs typeface="Times New Roman" pitchFamily="18" charset="0"/>
              </a:rPr>
              <a:t>称为</a:t>
            </a:r>
            <a:r>
              <a:rPr lang="en-US" altLang="zh-CN" b="1">
                <a:ea typeface="楷体_GB2312" pitchFamily="49" charset="-122"/>
                <a:cs typeface="Times New Roman" pitchFamily="18" charset="0"/>
              </a:rPr>
              <a:t>G</a:t>
            </a:r>
            <a:r>
              <a:rPr lang="zh-CN" altLang="en-US" b="1">
                <a:ea typeface="楷体_GB2312" pitchFamily="49" charset="-122"/>
                <a:cs typeface="Times New Roman" pitchFamily="18" charset="0"/>
              </a:rPr>
              <a:t>的子图。</a:t>
            </a:r>
          </a:p>
        </p:txBody>
      </p:sp>
      <p:sp>
        <p:nvSpPr>
          <p:cNvPr id="39" name="Text Box 124"/>
          <p:cNvSpPr txBox="1">
            <a:spLocks noChangeArrowheads="1"/>
          </p:cNvSpPr>
          <p:nvPr/>
        </p:nvSpPr>
        <p:spPr bwMode="auto">
          <a:xfrm>
            <a:off x="903288" y="5543550"/>
            <a:ext cx="266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G={</a:t>
            </a:r>
            <a:r>
              <a:rPr lang="zh-CN" altLang="en-US" b="1">
                <a:ea typeface="楷体_GB2312" pitchFamily="49" charset="-122"/>
              </a:rPr>
              <a:t>支路，节点</a:t>
            </a:r>
            <a:r>
              <a:rPr lang="en-US" altLang="zh-CN" b="1">
                <a:ea typeface="楷体_GB2312" pitchFamily="49" charset="-122"/>
              </a:rPr>
              <a:t>}</a:t>
            </a:r>
          </a:p>
        </p:txBody>
      </p:sp>
      <p:grpSp>
        <p:nvGrpSpPr>
          <p:cNvPr id="6" name="Group 125"/>
          <p:cNvGrpSpPr>
            <a:grpSpLocks/>
          </p:cNvGrpSpPr>
          <p:nvPr/>
        </p:nvGrpSpPr>
        <p:grpSpPr bwMode="auto">
          <a:xfrm>
            <a:off x="3886200" y="4875213"/>
            <a:ext cx="581025" cy="1731962"/>
            <a:chOff x="2466" y="227"/>
            <a:chExt cx="366" cy="1091"/>
          </a:xfrm>
        </p:grpSpPr>
        <p:sp>
          <p:nvSpPr>
            <p:cNvPr id="40979" name="Line 126"/>
            <p:cNvSpPr>
              <a:spLocks noChangeShapeType="1"/>
            </p:cNvSpPr>
            <p:nvPr/>
          </p:nvSpPr>
          <p:spPr bwMode="auto">
            <a:xfrm>
              <a:off x="2544" y="528"/>
              <a:ext cx="0" cy="502"/>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Text Box 127"/>
            <p:cNvSpPr txBox="1">
              <a:spLocks noChangeArrowheads="1"/>
            </p:cNvSpPr>
            <p:nvPr/>
          </p:nvSpPr>
          <p:spPr bwMode="auto">
            <a:xfrm>
              <a:off x="2466" y="227"/>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①</a:t>
              </a:r>
            </a:p>
          </p:txBody>
        </p:sp>
        <p:sp>
          <p:nvSpPr>
            <p:cNvPr id="40981" name="Text Box 128"/>
            <p:cNvSpPr txBox="1">
              <a:spLocks noChangeArrowheads="1"/>
            </p:cNvSpPr>
            <p:nvPr/>
          </p:nvSpPr>
          <p:spPr bwMode="auto">
            <a:xfrm>
              <a:off x="2466" y="1030"/>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②</a:t>
              </a:r>
            </a:p>
          </p:txBody>
        </p:sp>
        <p:sp>
          <p:nvSpPr>
            <p:cNvPr id="40982" name="Text Box 129"/>
            <p:cNvSpPr txBox="1">
              <a:spLocks noChangeArrowheads="1"/>
            </p:cNvSpPr>
            <p:nvPr/>
          </p:nvSpPr>
          <p:spPr bwMode="auto">
            <a:xfrm>
              <a:off x="2466" y="578"/>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１</a:t>
              </a:r>
            </a:p>
          </p:txBody>
        </p:sp>
      </p:grpSp>
      <p:grpSp>
        <p:nvGrpSpPr>
          <p:cNvPr id="7" name="Group 130"/>
          <p:cNvGrpSpPr>
            <a:grpSpLocks/>
          </p:cNvGrpSpPr>
          <p:nvPr/>
        </p:nvGrpSpPr>
        <p:grpSpPr bwMode="auto">
          <a:xfrm>
            <a:off x="5222875" y="5316538"/>
            <a:ext cx="774700" cy="817562"/>
            <a:chOff x="3626" y="816"/>
            <a:chExt cx="488" cy="515"/>
          </a:xfrm>
        </p:grpSpPr>
        <p:sp>
          <p:nvSpPr>
            <p:cNvPr id="40976" name="Line 131"/>
            <p:cNvSpPr>
              <a:spLocks noChangeShapeType="1"/>
            </p:cNvSpPr>
            <p:nvPr/>
          </p:nvSpPr>
          <p:spPr bwMode="auto">
            <a:xfrm>
              <a:off x="3626" y="816"/>
              <a:ext cx="488"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32"/>
            <p:cNvSpPr>
              <a:spLocks noChangeShapeType="1"/>
            </p:cNvSpPr>
            <p:nvPr/>
          </p:nvSpPr>
          <p:spPr bwMode="auto">
            <a:xfrm flipH="1">
              <a:off x="3894" y="816"/>
              <a:ext cx="220" cy="5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33"/>
            <p:cNvSpPr>
              <a:spLocks noChangeShapeType="1"/>
            </p:cNvSpPr>
            <p:nvPr/>
          </p:nvSpPr>
          <p:spPr bwMode="auto">
            <a:xfrm>
              <a:off x="3626" y="816"/>
              <a:ext cx="268" cy="515"/>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134"/>
          <p:cNvGrpSpPr>
            <a:grpSpLocks/>
          </p:cNvGrpSpPr>
          <p:nvPr/>
        </p:nvGrpSpPr>
        <p:grpSpPr bwMode="auto">
          <a:xfrm>
            <a:off x="5715000" y="6062663"/>
            <a:ext cx="2635250" cy="606425"/>
            <a:chOff x="3796" y="986"/>
            <a:chExt cx="1660" cy="382"/>
          </a:xfrm>
        </p:grpSpPr>
        <p:sp>
          <p:nvSpPr>
            <p:cNvPr id="40974" name="Oval 135"/>
            <p:cNvSpPr>
              <a:spLocks noChangeArrowheads="1"/>
            </p:cNvSpPr>
            <p:nvPr/>
          </p:nvSpPr>
          <p:spPr bwMode="auto">
            <a:xfrm>
              <a:off x="4085" y="986"/>
              <a:ext cx="91" cy="91"/>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40975" name="Text Box 136"/>
            <p:cNvSpPr txBox="1">
              <a:spLocks noChangeArrowheads="1"/>
            </p:cNvSpPr>
            <p:nvPr/>
          </p:nvSpPr>
          <p:spPr bwMode="auto">
            <a:xfrm>
              <a:off x="3796" y="1080"/>
              <a:ext cx="1660" cy="2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允许孤立节点存在</a:t>
              </a:r>
              <a:endParaRPr lang="zh-CN" altLang="en-US">
                <a:ea typeface="楷体_GB2312" pitchFamily="49" charset="-122"/>
              </a:endParaRPr>
            </a:p>
          </p:txBody>
        </p:sp>
      </p:grpSp>
      <p:sp>
        <p:nvSpPr>
          <p:cNvPr id="52" name="Line 137"/>
          <p:cNvSpPr>
            <a:spLocks noChangeShapeType="1"/>
          </p:cNvSpPr>
          <p:nvPr/>
        </p:nvSpPr>
        <p:spPr bwMode="auto">
          <a:xfrm>
            <a:off x="5638800" y="6138863"/>
            <a:ext cx="808038" cy="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Text Box 19"/>
          <p:cNvSpPr txBox="1">
            <a:spLocks noChangeArrowheads="1"/>
          </p:cNvSpPr>
          <p:nvPr/>
        </p:nvSpPr>
        <p:spPr bwMode="auto">
          <a:xfrm>
            <a:off x="1144588" y="4275138"/>
            <a:ext cx="538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图中允许孤立节点存在</a:t>
            </a:r>
            <a:endParaRPr lang="zh-CN" altLang="en-US">
              <a:solidFill>
                <a:srgbClr val="0000FF"/>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wipe(left)">
                                      <p:cBhvr>
                                        <p:cTn id="7" dur="500"/>
                                        <p:tgtEl>
                                          <p:spTgt spid="604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ox(out)">
                                      <p:cBhvr>
                                        <p:cTn id="12" dur="500"/>
                                        <p:tgtEl>
                                          <p:spTgt spid="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ox(out)">
                                      <p:cBhvr>
                                        <p:cTn id="37" dur="500"/>
                                        <p:tgtEl>
                                          <p:spTgt spid="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wipe(left)">
                                      <p:cBhvr>
                                        <p:cTn id="42" dur="500"/>
                                        <p:tgtEl>
                                          <p:spTgt spid="3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left)">
                                      <p:cBhvr>
                                        <p:cTn id="6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autoUpdateAnimBg="0"/>
      <p:bldP spid="38" grpId="0" autoUpdateAnimBg="0"/>
      <p:bldP spid="39" grpId="0" build="p" autoUpdateAnimBg="0"/>
      <p:bldP spid="52" grpId="0" animBg="1"/>
      <p:bldP spid="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012825" y="2217738"/>
            <a:ext cx="7138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(1)</a:t>
            </a:r>
            <a:r>
              <a:rPr lang="zh-CN" altLang="en-US" b="1">
                <a:ea typeface="楷体_GB2312" pitchFamily="49" charset="-122"/>
              </a:rPr>
              <a:t>连通；</a:t>
            </a:r>
          </a:p>
          <a:p>
            <a:pPr eaLnBrk="1" hangingPunct="1"/>
            <a:r>
              <a:rPr lang="en-US" altLang="zh-CN" b="1">
                <a:ea typeface="楷体_GB2312" pitchFamily="49" charset="-122"/>
              </a:rPr>
              <a:t>(2)</a:t>
            </a:r>
            <a:r>
              <a:rPr lang="zh-CN" altLang="en-US" b="1">
                <a:ea typeface="楷体_GB2312" pitchFamily="49" charset="-122"/>
              </a:rPr>
              <a:t>每个节点关联支路数恰好为</a:t>
            </a:r>
            <a:r>
              <a:rPr lang="en-US" altLang="zh-CN" b="1">
                <a:ea typeface="楷体_GB2312" pitchFamily="49" charset="-122"/>
              </a:rPr>
              <a:t>2</a:t>
            </a:r>
            <a:r>
              <a:rPr lang="zh-CN" altLang="en-US" b="1">
                <a:ea typeface="楷体_GB2312" pitchFamily="49" charset="-122"/>
              </a:rPr>
              <a:t>。</a:t>
            </a:r>
          </a:p>
        </p:txBody>
      </p:sp>
      <p:grpSp>
        <p:nvGrpSpPr>
          <p:cNvPr id="2" name="Group 3"/>
          <p:cNvGrpSpPr>
            <a:grpSpLocks/>
          </p:cNvGrpSpPr>
          <p:nvPr/>
        </p:nvGrpSpPr>
        <p:grpSpPr bwMode="auto">
          <a:xfrm>
            <a:off x="1303338" y="3697288"/>
            <a:ext cx="1524000" cy="1635125"/>
            <a:chOff x="720" y="1322"/>
            <a:chExt cx="960" cy="1030"/>
          </a:xfrm>
        </p:grpSpPr>
        <p:sp>
          <p:nvSpPr>
            <p:cNvPr id="42012" name="Line 4"/>
            <p:cNvSpPr>
              <a:spLocks noChangeShapeType="1"/>
            </p:cNvSpPr>
            <p:nvPr/>
          </p:nvSpPr>
          <p:spPr bwMode="auto">
            <a:xfrm>
              <a:off x="1200" y="1344"/>
              <a:ext cx="0" cy="10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3" name="Line 5"/>
            <p:cNvSpPr>
              <a:spLocks noChangeShapeType="1"/>
            </p:cNvSpPr>
            <p:nvPr/>
          </p:nvSpPr>
          <p:spPr bwMode="auto">
            <a:xfrm>
              <a:off x="720" y="187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4" name="Line 6"/>
            <p:cNvSpPr>
              <a:spLocks noChangeShapeType="1"/>
            </p:cNvSpPr>
            <p:nvPr/>
          </p:nvSpPr>
          <p:spPr bwMode="auto">
            <a:xfrm flipH="1">
              <a:off x="720" y="1344"/>
              <a:ext cx="48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Line 7"/>
            <p:cNvSpPr>
              <a:spLocks noChangeShapeType="1"/>
            </p:cNvSpPr>
            <p:nvPr/>
          </p:nvSpPr>
          <p:spPr bwMode="auto">
            <a:xfrm>
              <a:off x="720" y="1872"/>
              <a:ext cx="480" cy="48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6" name="Line 8"/>
            <p:cNvSpPr>
              <a:spLocks noChangeShapeType="1"/>
            </p:cNvSpPr>
            <p:nvPr/>
          </p:nvSpPr>
          <p:spPr bwMode="auto">
            <a:xfrm flipH="1">
              <a:off x="1200" y="1872"/>
              <a:ext cx="480" cy="48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7" name="Line 9"/>
            <p:cNvSpPr>
              <a:spLocks noChangeShapeType="1"/>
            </p:cNvSpPr>
            <p:nvPr/>
          </p:nvSpPr>
          <p:spPr bwMode="auto">
            <a:xfrm>
              <a:off x="1200" y="1344"/>
              <a:ext cx="480" cy="528"/>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8" name="Line 10"/>
            <p:cNvSpPr>
              <a:spLocks noChangeShapeType="1"/>
            </p:cNvSpPr>
            <p:nvPr/>
          </p:nvSpPr>
          <p:spPr bwMode="auto">
            <a:xfrm>
              <a:off x="1200" y="1344"/>
              <a:ext cx="0" cy="528"/>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9" name="Text Box 11"/>
            <p:cNvSpPr txBox="1">
              <a:spLocks noChangeArrowheads="1"/>
            </p:cNvSpPr>
            <p:nvPr/>
          </p:nvSpPr>
          <p:spPr bwMode="auto">
            <a:xfrm>
              <a:off x="854" y="132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1</a:t>
              </a:r>
            </a:p>
          </p:txBody>
        </p:sp>
        <p:sp>
          <p:nvSpPr>
            <p:cNvPr id="42020" name="Text Box 12"/>
            <p:cNvSpPr txBox="1">
              <a:spLocks noChangeArrowheads="1"/>
            </p:cNvSpPr>
            <p:nvPr/>
          </p:nvSpPr>
          <p:spPr bwMode="auto">
            <a:xfrm>
              <a:off x="1142" y="13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2</a:t>
              </a:r>
            </a:p>
          </p:txBody>
        </p:sp>
        <p:sp>
          <p:nvSpPr>
            <p:cNvPr id="42021" name="Text Box 13"/>
            <p:cNvSpPr txBox="1">
              <a:spLocks noChangeArrowheads="1"/>
            </p:cNvSpPr>
            <p:nvPr/>
          </p:nvSpPr>
          <p:spPr bwMode="auto">
            <a:xfrm>
              <a:off x="1435" y="13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3</a:t>
              </a:r>
            </a:p>
          </p:txBody>
        </p:sp>
        <p:sp>
          <p:nvSpPr>
            <p:cNvPr id="42022" name="Text Box 14"/>
            <p:cNvSpPr txBox="1">
              <a:spLocks noChangeArrowheads="1"/>
            </p:cNvSpPr>
            <p:nvPr/>
          </p:nvSpPr>
          <p:spPr bwMode="auto">
            <a:xfrm>
              <a:off x="1435" y="19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4</a:t>
              </a:r>
            </a:p>
          </p:txBody>
        </p:sp>
        <p:sp>
          <p:nvSpPr>
            <p:cNvPr id="42023" name="Text Box 15"/>
            <p:cNvSpPr txBox="1">
              <a:spLocks noChangeArrowheads="1"/>
            </p:cNvSpPr>
            <p:nvPr/>
          </p:nvSpPr>
          <p:spPr bwMode="auto">
            <a:xfrm>
              <a:off x="1296" y="165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5</a:t>
              </a:r>
            </a:p>
          </p:txBody>
        </p:sp>
        <p:sp>
          <p:nvSpPr>
            <p:cNvPr id="42024" name="Text Box 16"/>
            <p:cNvSpPr txBox="1">
              <a:spLocks noChangeArrowheads="1"/>
            </p:cNvSpPr>
            <p:nvPr/>
          </p:nvSpPr>
          <p:spPr bwMode="auto">
            <a:xfrm>
              <a:off x="796" y="20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6</a:t>
              </a:r>
            </a:p>
          </p:txBody>
        </p:sp>
        <p:sp>
          <p:nvSpPr>
            <p:cNvPr id="42025" name="Text Box 17"/>
            <p:cNvSpPr txBox="1">
              <a:spLocks noChangeArrowheads="1"/>
            </p:cNvSpPr>
            <p:nvPr/>
          </p:nvSpPr>
          <p:spPr bwMode="auto">
            <a:xfrm>
              <a:off x="950" y="165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7</a:t>
              </a:r>
            </a:p>
          </p:txBody>
        </p:sp>
        <p:sp>
          <p:nvSpPr>
            <p:cNvPr id="42026" name="Text Box 18"/>
            <p:cNvSpPr txBox="1">
              <a:spLocks noChangeArrowheads="1"/>
            </p:cNvSpPr>
            <p:nvPr/>
          </p:nvSpPr>
          <p:spPr bwMode="auto">
            <a:xfrm>
              <a:off x="1142" y="19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8</a:t>
              </a:r>
            </a:p>
          </p:txBody>
        </p:sp>
      </p:grpSp>
      <p:grpSp>
        <p:nvGrpSpPr>
          <p:cNvPr id="3" name="Group 19"/>
          <p:cNvGrpSpPr>
            <a:grpSpLocks/>
          </p:cNvGrpSpPr>
          <p:nvPr/>
        </p:nvGrpSpPr>
        <p:grpSpPr bwMode="auto">
          <a:xfrm>
            <a:off x="3702050" y="3856038"/>
            <a:ext cx="930275" cy="1295400"/>
            <a:chOff x="2198" y="1344"/>
            <a:chExt cx="586" cy="816"/>
          </a:xfrm>
        </p:grpSpPr>
        <p:sp>
          <p:nvSpPr>
            <p:cNvPr id="42006" name="Line 20"/>
            <p:cNvSpPr>
              <a:spLocks noChangeShapeType="1"/>
            </p:cNvSpPr>
            <p:nvPr/>
          </p:nvSpPr>
          <p:spPr bwMode="auto">
            <a:xfrm>
              <a:off x="2256" y="1344"/>
              <a:ext cx="0" cy="528"/>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7" name="Line 21"/>
            <p:cNvSpPr>
              <a:spLocks noChangeShapeType="1"/>
            </p:cNvSpPr>
            <p:nvPr/>
          </p:nvSpPr>
          <p:spPr bwMode="auto">
            <a:xfrm>
              <a:off x="2256" y="1872"/>
              <a:ext cx="528"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8" name="Line 22"/>
            <p:cNvSpPr>
              <a:spLocks noChangeShapeType="1"/>
            </p:cNvSpPr>
            <p:nvPr/>
          </p:nvSpPr>
          <p:spPr bwMode="auto">
            <a:xfrm>
              <a:off x="2256" y="1344"/>
              <a:ext cx="52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Text Box 23"/>
            <p:cNvSpPr txBox="1">
              <a:spLocks noChangeArrowheads="1"/>
            </p:cNvSpPr>
            <p:nvPr/>
          </p:nvSpPr>
          <p:spPr bwMode="auto">
            <a:xfrm>
              <a:off x="2198" y="14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2</a:t>
              </a:r>
            </a:p>
          </p:txBody>
        </p:sp>
        <p:sp>
          <p:nvSpPr>
            <p:cNvPr id="42010" name="Text Box 24"/>
            <p:cNvSpPr txBox="1">
              <a:spLocks noChangeArrowheads="1"/>
            </p:cNvSpPr>
            <p:nvPr/>
          </p:nvSpPr>
          <p:spPr bwMode="auto">
            <a:xfrm>
              <a:off x="2352"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5</a:t>
              </a:r>
            </a:p>
          </p:txBody>
        </p:sp>
        <p:sp>
          <p:nvSpPr>
            <p:cNvPr id="42011" name="Text Box 25"/>
            <p:cNvSpPr txBox="1">
              <a:spLocks noChangeArrowheads="1"/>
            </p:cNvSpPr>
            <p:nvPr/>
          </p:nvSpPr>
          <p:spPr bwMode="auto">
            <a:xfrm>
              <a:off x="2506" y="13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3</a:t>
              </a:r>
            </a:p>
          </p:txBody>
        </p:sp>
      </p:grpSp>
      <p:grpSp>
        <p:nvGrpSpPr>
          <p:cNvPr id="4" name="Group 26"/>
          <p:cNvGrpSpPr>
            <a:grpSpLocks/>
          </p:cNvGrpSpPr>
          <p:nvPr/>
        </p:nvGrpSpPr>
        <p:grpSpPr bwMode="auto">
          <a:xfrm>
            <a:off x="5772150" y="3779838"/>
            <a:ext cx="1724025" cy="1212850"/>
            <a:chOff x="3542" y="1470"/>
            <a:chExt cx="1086" cy="764"/>
          </a:xfrm>
        </p:grpSpPr>
        <p:sp>
          <p:nvSpPr>
            <p:cNvPr id="41994" name="Line 27"/>
            <p:cNvSpPr>
              <a:spLocks noChangeShapeType="1"/>
            </p:cNvSpPr>
            <p:nvPr/>
          </p:nvSpPr>
          <p:spPr bwMode="auto">
            <a:xfrm>
              <a:off x="3600" y="1872"/>
              <a:ext cx="1008"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28"/>
            <p:cNvSpPr>
              <a:spLocks noChangeShapeType="1"/>
            </p:cNvSpPr>
            <p:nvPr/>
          </p:nvSpPr>
          <p:spPr bwMode="auto">
            <a:xfrm flipH="1">
              <a:off x="3600" y="1536"/>
              <a:ext cx="192"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Line 29"/>
            <p:cNvSpPr>
              <a:spLocks noChangeShapeType="1"/>
            </p:cNvSpPr>
            <p:nvPr/>
          </p:nvSpPr>
          <p:spPr bwMode="auto">
            <a:xfrm flipH="1">
              <a:off x="4320" y="1872"/>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30"/>
            <p:cNvSpPr>
              <a:spLocks noChangeShapeType="1"/>
            </p:cNvSpPr>
            <p:nvPr/>
          </p:nvSpPr>
          <p:spPr bwMode="auto">
            <a:xfrm>
              <a:off x="3792" y="1536"/>
              <a:ext cx="528" cy="624"/>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31"/>
            <p:cNvSpPr>
              <a:spLocks noChangeShapeType="1"/>
            </p:cNvSpPr>
            <p:nvPr/>
          </p:nvSpPr>
          <p:spPr bwMode="auto">
            <a:xfrm>
              <a:off x="3600" y="1872"/>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Line 32"/>
            <p:cNvSpPr>
              <a:spLocks noChangeShapeType="1"/>
            </p:cNvSpPr>
            <p:nvPr/>
          </p:nvSpPr>
          <p:spPr bwMode="auto">
            <a:xfrm>
              <a:off x="3600" y="1872"/>
              <a:ext cx="480"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Text Box 33"/>
            <p:cNvSpPr txBox="1">
              <a:spLocks noChangeArrowheads="1"/>
            </p:cNvSpPr>
            <p:nvPr/>
          </p:nvSpPr>
          <p:spPr bwMode="auto">
            <a:xfrm>
              <a:off x="3542" y="151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1</a:t>
              </a:r>
            </a:p>
          </p:txBody>
        </p:sp>
        <p:sp>
          <p:nvSpPr>
            <p:cNvPr id="42001" name="Text Box 34"/>
            <p:cNvSpPr txBox="1">
              <a:spLocks noChangeArrowheads="1"/>
            </p:cNvSpPr>
            <p:nvPr/>
          </p:nvSpPr>
          <p:spPr bwMode="auto">
            <a:xfrm>
              <a:off x="3878" y="14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2</a:t>
              </a:r>
            </a:p>
          </p:txBody>
        </p:sp>
        <p:sp>
          <p:nvSpPr>
            <p:cNvPr id="42002" name="Text Box 35"/>
            <p:cNvSpPr txBox="1">
              <a:spLocks noChangeArrowheads="1"/>
            </p:cNvSpPr>
            <p:nvPr/>
          </p:nvSpPr>
          <p:spPr bwMode="auto">
            <a:xfrm>
              <a:off x="3734" y="18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7</a:t>
              </a:r>
            </a:p>
          </p:txBody>
        </p:sp>
        <p:sp>
          <p:nvSpPr>
            <p:cNvPr id="42003" name="Text Box 36"/>
            <p:cNvSpPr txBox="1">
              <a:spLocks noChangeArrowheads="1"/>
            </p:cNvSpPr>
            <p:nvPr/>
          </p:nvSpPr>
          <p:spPr bwMode="auto">
            <a:xfrm>
              <a:off x="4262" y="165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5</a:t>
              </a:r>
            </a:p>
          </p:txBody>
        </p:sp>
        <p:sp>
          <p:nvSpPr>
            <p:cNvPr id="42004" name="Text Box 37"/>
            <p:cNvSpPr txBox="1">
              <a:spLocks noChangeArrowheads="1"/>
            </p:cNvSpPr>
            <p:nvPr/>
          </p:nvSpPr>
          <p:spPr bwMode="auto">
            <a:xfrm>
              <a:off x="4032" y="1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8</a:t>
              </a:r>
            </a:p>
          </p:txBody>
        </p:sp>
        <p:sp>
          <p:nvSpPr>
            <p:cNvPr id="42005" name="Text Box 38"/>
            <p:cNvSpPr txBox="1">
              <a:spLocks noChangeArrowheads="1"/>
            </p:cNvSpPr>
            <p:nvPr/>
          </p:nvSpPr>
          <p:spPr bwMode="auto">
            <a:xfrm>
              <a:off x="4416" y="19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9</a:t>
              </a:r>
            </a:p>
          </p:txBody>
        </p:sp>
      </p:grpSp>
      <p:sp>
        <p:nvSpPr>
          <p:cNvPr id="61479" name="Text Box 39"/>
          <p:cNvSpPr txBox="1">
            <a:spLocks noChangeArrowheads="1"/>
          </p:cNvSpPr>
          <p:nvPr/>
        </p:nvSpPr>
        <p:spPr bwMode="auto">
          <a:xfrm>
            <a:off x="3654425" y="4992688"/>
            <a:ext cx="125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a:ea typeface="楷体_GB2312" pitchFamily="49" charset="-122"/>
              </a:rPr>
              <a:t>回路</a:t>
            </a:r>
          </a:p>
        </p:txBody>
      </p:sp>
      <p:sp>
        <p:nvSpPr>
          <p:cNvPr id="61480" name="Text Box 40"/>
          <p:cNvSpPr txBox="1">
            <a:spLocks noChangeArrowheads="1"/>
          </p:cNvSpPr>
          <p:nvPr/>
        </p:nvSpPr>
        <p:spPr bwMode="auto">
          <a:xfrm>
            <a:off x="5621338" y="4992688"/>
            <a:ext cx="220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a:ea typeface="楷体_GB2312" pitchFamily="49" charset="-122"/>
              </a:rPr>
              <a:t>不是回路</a:t>
            </a:r>
          </a:p>
        </p:txBody>
      </p:sp>
      <p:sp>
        <p:nvSpPr>
          <p:cNvPr id="61481" name="Text Box 41"/>
          <p:cNvSpPr txBox="1">
            <a:spLocks noChangeArrowheads="1"/>
          </p:cNvSpPr>
          <p:nvPr/>
        </p:nvSpPr>
        <p:spPr bwMode="auto">
          <a:xfrm>
            <a:off x="1008063" y="1647825"/>
            <a:ext cx="7485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回路</a:t>
            </a:r>
            <a:r>
              <a:rPr lang="en-US" altLang="zh-CN" b="1">
                <a:solidFill>
                  <a:srgbClr val="000000"/>
                </a:solidFill>
                <a:ea typeface="楷体_GB2312" pitchFamily="49" charset="-122"/>
              </a:rPr>
              <a:t>L</a:t>
            </a:r>
            <a:r>
              <a:rPr lang="zh-CN" altLang="en-US" b="1">
                <a:solidFill>
                  <a:srgbClr val="000000"/>
                </a:solidFill>
                <a:ea typeface="楷体_GB2312" pitchFamily="49" charset="-122"/>
              </a:rPr>
              <a:t>是连通图</a:t>
            </a:r>
            <a:r>
              <a:rPr lang="en-US" altLang="zh-CN" b="1">
                <a:solidFill>
                  <a:srgbClr val="000000"/>
                </a:solidFill>
                <a:ea typeface="楷体_GB2312" pitchFamily="49" charset="-122"/>
              </a:rPr>
              <a:t>G</a:t>
            </a:r>
            <a:r>
              <a:rPr lang="zh-CN" altLang="en-US" b="1">
                <a:solidFill>
                  <a:srgbClr val="000000"/>
                </a:solidFill>
                <a:ea typeface="楷体_GB2312" pitchFamily="49" charset="-122"/>
              </a:rPr>
              <a:t>的一个子图，</a:t>
            </a:r>
            <a:r>
              <a:rPr lang="zh-CN" altLang="en-US" b="1">
                <a:ea typeface="楷体_GB2312" pitchFamily="49" charset="-122"/>
              </a:rPr>
              <a:t>具有下述性质：</a:t>
            </a:r>
            <a:endParaRPr lang="zh-CN" altLang="en-US">
              <a:ea typeface="楷体_GB2312" pitchFamily="49" charset="-122"/>
            </a:endParaRPr>
          </a:p>
        </p:txBody>
      </p:sp>
      <p:sp>
        <p:nvSpPr>
          <p:cNvPr id="61483" name="Text Box 43"/>
          <p:cNvSpPr txBox="1">
            <a:spLocks noChangeArrowheads="1"/>
          </p:cNvSpPr>
          <p:nvPr/>
        </p:nvSpPr>
        <p:spPr bwMode="auto">
          <a:xfrm>
            <a:off x="433388" y="979488"/>
            <a:ext cx="833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cs typeface="Times New Roman" pitchFamily="18" charset="0"/>
              </a:rPr>
              <a:t>4. </a:t>
            </a:r>
            <a:r>
              <a:rPr lang="zh-CN" altLang="en-US" b="1">
                <a:solidFill>
                  <a:srgbClr val="000000"/>
                </a:solidFill>
                <a:ea typeface="楷体_GB2312" pitchFamily="49" charset="-122"/>
                <a:cs typeface="Times New Roman" pitchFamily="18" charset="0"/>
              </a:rPr>
              <a:t>回路</a:t>
            </a:r>
            <a:r>
              <a:rPr lang="en-US" altLang="zh-CN" b="1">
                <a:solidFill>
                  <a:srgbClr val="000000"/>
                </a:solidFill>
                <a:ea typeface="楷体_GB2312" pitchFamily="49" charset="-122"/>
                <a:cs typeface="Times New Roman" pitchFamily="18" charset="0"/>
              </a:rPr>
              <a:t>(Loop)</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83">
                                            <p:txEl>
                                              <p:pRg st="0" end="0"/>
                                            </p:txEl>
                                          </p:spTgt>
                                        </p:tgtEl>
                                        <p:attrNameLst>
                                          <p:attrName>style.visibility</p:attrName>
                                        </p:attrNameLst>
                                      </p:cBhvr>
                                      <p:to>
                                        <p:strVal val="visible"/>
                                      </p:to>
                                    </p:set>
                                    <p:animEffect transition="in" filter="wipe(left)">
                                      <p:cBhvr>
                                        <p:cTn id="7" dur="500"/>
                                        <p:tgtEl>
                                          <p:spTgt spid="61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81">
                                            <p:txEl>
                                              <p:pRg st="0" end="0"/>
                                            </p:txEl>
                                          </p:spTgt>
                                        </p:tgtEl>
                                        <p:attrNameLst>
                                          <p:attrName>style.visibility</p:attrName>
                                        </p:attrNameLst>
                                      </p:cBhvr>
                                      <p:to>
                                        <p:strVal val="visible"/>
                                      </p:to>
                                    </p:set>
                                    <p:animEffect transition="in" filter="wipe(left)">
                                      <p:cBhvr>
                                        <p:cTn id="12" dur="500"/>
                                        <p:tgtEl>
                                          <p:spTgt spid="6148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42"/>
                                        </p:tgtEl>
                                        <p:attrNameLst>
                                          <p:attrName>style.visibility</p:attrName>
                                        </p:attrNameLst>
                                      </p:cBhvr>
                                      <p:to>
                                        <p:strVal val="visible"/>
                                      </p:to>
                                    </p:set>
                                    <p:animEffect transition="in" filter="dissolve">
                                      <p:cBhvr>
                                        <p:cTn id="17" dur="500"/>
                                        <p:tgtEl>
                                          <p:spTgt spid="61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1479">
                                            <p:txEl>
                                              <p:pRg st="0" end="0"/>
                                            </p:txEl>
                                          </p:spTgt>
                                        </p:tgtEl>
                                        <p:attrNameLst>
                                          <p:attrName>style.visibility</p:attrName>
                                        </p:attrNameLst>
                                      </p:cBhvr>
                                      <p:to>
                                        <p:strVal val="visible"/>
                                      </p:to>
                                    </p:set>
                                    <p:animEffect transition="in" filter="box(out)">
                                      <p:cBhvr>
                                        <p:cTn id="32" dur="500"/>
                                        <p:tgtEl>
                                          <p:spTgt spid="6147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1480">
                                            <p:txEl>
                                              <p:pRg st="0" end="0"/>
                                            </p:txEl>
                                          </p:spTgt>
                                        </p:tgtEl>
                                        <p:attrNameLst>
                                          <p:attrName>style.visibility</p:attrName>
                                        </p:attrNameLst>
                                      </p:cBhvr>
                                      <p:to>
                                        <p:strVal val="visible"/>
                                      </p:to>
                                    </p:set>
                                    <p:animEffect transition="in" filter="box(out)">
                                      <p:cBhvr>
                                        <p:cTn id="42" dur="500"/>
                                        <p:tgtEl>
                                          <p:spTgt spid="614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79" grpId="0" build="p" autoUpdateAnimBg="0"/>
      <p:bldP spid="61480" grpId="0" build="p" autoUpdateAnimBg="0"/>
      <p:bldP spid="61481" grpId="0" build="p" autoUpdateAnimBg="0"/>
      <p:bldP spid="6148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76400" y="2857500"/>
            <a:ext cx="1739900" cy="2125663"/>
            <a:chOff x="3734" y="2619"/>
            <a:chExt cx="1154" cy="1339"/>
          </a:xfrm>
        </p:grpSpPr>
        <p:sp>
          <p:nvSpPr>
            <p:cNvPr id="43038" name="AutoShape 3"/>
            <p:cNvSpPr>
              <a:spLocks noChangeArrowheads="1"/>
            </p:cNvSpPr>
            <p:nvPr/>
          </p:nvSpPr>
          <p:spPr bwMode="auto">
            <a:xfrm>
              <a:off x="3734" y="2906"/>
              <a:ext cx="1154" cy="1052"/>
            </a:xfrm>
            <a:prstGeom prst="diamond">
              <a:avLst/>
            </a:prstGeom>
            <a:solidFill>
              <a:schemeClr val="bg1"/>
            </a:solidFill>
            <a:ln w="28575">
              <a:solidFill>
                <a:schemeClr val="tx1"/>
              </a:solidFill>
              <a:miter lim="800000"/>
              <a:headEnd/>
              <a:tailEnd/>
            </a:ln>
          </p:spPr>
          <p:txBody>
            <a:bodyPr wrap="none" anchor="ctr"/>
            <a:lstStyle/>
            <a:p>
              <a:endParaRPr lang="zh-CN" altLang="en-US">
                <a:ea typeface="楷体_GB2312" pitchFamily="49" charset="-122"/>
              </a:endParaRPr>
            </a:p>
          </p:txBody>
        </p:sp>
        <p:sp>
          <p:nvSpPr>
            <p:cNvPr id="43039" name="Arc 4"/>
            <p:cNvSpPr>
              <a:spLocks/>
            </p:cNvSpPr>
            <p:nvPr/>
          </p:nvSpPr>
          <p:spPr bwMode="auto">
            <a:xfrm>
              <a:off x="3736" y="2619"/>
              <a:ext cx="1152" cy="807"/>
            </a:xfrm>
            <a:custGeom>
              <a:avLst/>
              <a:gdLst>
                <a:gd name="T0" fmla="*/ 0 w 43200"/>
                <a:gd name="T1" fmla="*/ 807 h 21600"/>
                <a:gd name="T2" fmla="*/ 1152 w 43200"/>
                <a:gd name="T3" fmla="*/ 807 h 21600"/>
                <a:gd name="T4" fmla="*/ 576 w 43200"/>
                <a:gd name="T5" fmla="*/ 807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3040" name="Line 5"/>
            <p:cNvSpPr>
              <a:spLocks noChangeShapeType="1"/>
            </p:cNvSpPr>
            <p:nvPr/>
          </p:nvSpPr>
          <p:spPr bwMode="auto">
            <a:xfrm>
              <a:off x="4320" y="2906"/>
              <a:ext cx="0" cy="1052"/>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1" name="Line 6"/>
            <p:cNvSpPr>
              <a:spLocks noChangeShapeType="1"/>
            </p:cNvSpPr>
            <p:nvPr/>
          </p:nvSpPr>
          <p:spPr bwMode="auto">
            <a:xfrm>
              <a:off x="3736" y="3426"/>
              <a:ext cx="584" cy="532"/>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2" name="Line 7"/>
            <p:cNvSpPr>
              <a:spLocks noChangeShapeType="1"/>
            </p:cNvSpPr>
            <p:nvPr/>
          </p:nvSpPr>
          <p:spPr bwMode="auto">
            <a:xfrm flipH="1">
              <a:off x="4320" y="3424"/>
              <a:ext cx="568" cy="534"/>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8"/>
          <p:cNvGrpSpPr>
            <a:grpSpLocks/>
          </p:cNvGrpSpPr>
          <p:nvPr/>
        </p:nvGrpSpPr>
        <p:grpSpPr bwMode="auto">
          <a:xfrm>
            <a:off x="4343400" y="2974975"/>
            <a:ext cx="1158875" cy="1404938"/>
            <a:chOff x="2736" y="1658"/>
            <a:chExt cx="730" cy="885"/>
          </a:xfrm>
        </p:grpSpPr>
        <p:sp>
          <p:nvSpPr>
            <p:cNvPr id="62473" name="Line 9"/>
            <p:cNvSpPr>
              <a:spLocks noChangeShapeType="1"/>
            </p:cNvSpPr>
            <p:nvPr/>
          </p:nvSpPr>
          <p:spPr bwMode="auto">
            <a:xfrm rot="-1441500">
              <a:off x="2736" y="2112"/>
              <a:ext cx="288" cy="431"/>
            </a:xfrm>
            <a:prstGeom prst="line">
              <a:avLst/>
            </a:prstGeom>
            <a:ln w="25400">
              <a:headEnd type="oval" w="med" len="med"/>
              <a:tailEnd type="oval" w="med" len="me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a:p>
          </p:txBody>
        </p:sp>
        <p:sp>
          <p:nvSpPr>
            <p:cNvPr id="43036" name="Line 10"/>
            <p:cNvSpPr>
              <a:spLocks noChangeShapeType="1"/>
            </p:cNvSpPr>
            <p:nvPr/>
          </p:nvSpPr>
          <p:spPr bwMode="auto">
            <a:xfrm>
              <a:off x="3120" y="1658"/>
              <a:ext cx="0" cy="790"/>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7" name="Line 11"/>
            <p:cNvSpPr>
              <a:spLocks noChangeShapeType="1"/>
            </p:cNvSpPr>
            <p:nvPr/>
          </p:nvSpPr>
          <p:spPr bwMode="auto">
            <a:xfrm rot="1663041" flipV="1">
              <a:off x="3216" y="2112"/>
              <a:ext cx="250" cy="431"/>
            </a:xfrm>
            <a:prstGeom prst="line">
              <a:avLst/>
            </a:prstGeom>
            <a:noFill/>
            <a:ln w="25400">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2"/>
          <p:cNvGrpSpPr>
            <a:grpSpLocks/>
          </p:cNvGrpSpPr>
          <p:nvPr/>
        </p:nvGrpSpPr>
        <p:grpSpPr bwMode="auto">
          <a:xfrm>
            <a:off x="6477000" y="3086100"/>
            <a:ext cx="1339850" cy="1295400"/>
            <a:chOff x="4474" y="2618"/>
            <a:chExt cx="844" cy="816"/>
          </a:xfrm>
        </p:grpSpPr>
        <p:sp>
          <p:nvSpPr>
            <p:cNvPr id="43031" name="Line 13"/>
            <p:cNvSpPr>
              <a:spLocks noChangeShapeType="1"/>
            </p:cNvSpPr>
            <p:nvPr/>
          </p:nvSpPr>
          <p:spPr bwMode="auto">
            <a:xfrm flipH="1">
              <a:off x="4474" y="2618"/>
              <a:ext cx="412" cy="385"/>
            </a:xfrm>
            <a:prstGeom prst="line">
              <a:avLst/>
            </a:prstGeom>
            <a:noFill/>
            <a:ln w="25400">
              <a:solidFill>
                <a:srgbClr val="0000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3032" name="Group 14"/>
            <p:cNvGrpSpPr>
              <a:grpSpLocks/>
            </p:cNvGrpSpPr>
            <p:nvPr/>
          </p:nvGrpSpPr>
          <p:grpSpPr bwMode="auto">
            <a:xfrm>
              <a:off x="4886" y="2618"/>
              <a:ext cx="432" cy="816"/>
              <a:chOff x="4886" y="2618"/>
              <a:chExt cx="432" cy="816"/>
            </a:xfrm>
          </p:grpSpPr>
          <p:sp>
            <p:nvSpPr>
              <p:cNvPr id="43033" name="Line 15"/>
              <p:cNvSpPr>
                <a:spLocks noChangeShapeType="1"/>
              </p:cNvSpPr>
              <p:nvPr/>
            </p:nvSpPr>
            <p:spPr bwMode="auto">
              <a:xfrm>
                <a:off x="4886" y="2618"/>
                <a:ext cx="432" cy="385"/>
              </a:xfrm>
              <a:prstGeom prst="line">
                <a:avLst/>
              </a:prstGeom>
              <a:noFill/>
              <a:ln w="25400">
                <a:solidFill>
                  <a:srgbClr val="0000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Line 16"/>
              <p:cNvSpPr>
                <a:spLocks noChangeShapeType="1"/>
              </p:cNvSpPr>
              <p:nvPr/>
            </p:nvSpPr>
            <p:spPr bwMode="auto">
              <a:xfrm flipH="1">
                <a:off x="4886" y="3003"/>
                <a:ext cx="432" cy="431"/>
              </a:xfrm>
              <a:prstGeom prst="line">
                <a:avLst/>
              </a:prstGeom>
              <a:noFill/>
              <a:ln w="25400">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2481" name="Rectangle 17"/>
          <p:cNvSpPr>
            <a:spLocks noChangeArrowheads="1"/>
          </p:cNvSpPr>
          <p:nvPr/>
        </p:nvSpPr>
        <p:spPr bwMode="auto">
          <a:xfrm>
            <a:off x="5665788" y="1938338"/>
            <a:ext cx="206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00"/>
                </a:solidFill>
                <a:ea typeface="楷体_GB2312" pitchFamily="49" charset="-122"/>
              </a:rPr>
              <a:t>树不唯一</a:t>
            </a:r>
          </a:p>
        </p:txBody>
      </p:sp>
      <p:sp>
        <p:nvSpPr>
          <p:cNvPr id="62482" name="Text Box 18"/>
          <p:cNvSpPr txBox="1">
            <a:spLocks noChangeArrowheads="1"/>
          </p:cNvSpPr>
          <p:nvPr/>
        </p:nvSpPr>
        <p:spPr bwMode="auto">
          <a:xfrm>
            <a:off x="676275" y="5094288"/>
            <a:ext cx="4065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树支：属于树的支路</a:t>
            </a:r>
          </a:p>
        </p:txBody>
      </p:sp>
      <p:sp>
        <p:nvSpPr>
          <p:cNvPr id="62483" name="Text Box 19"/>
          <p:cNvSpPr txBox="1">
            <a:spLocks noChangeArrowheads="1"/>
          </p:cNvSpPr>
          <p:nvPr/>
        </p:nvSpPr>
        <p:spPr bwMode="auto">
          <a:xfrm>
            <a:off x="4070350" y="5075238"/>
            <a:ext cx="460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连支：属于</a:t>
            </a:r>
            <a:r>
              <a:rPr lang="en-US" altLang="zh-CN" b="1">
                <a:solidFill>
                  <a:srgbClr val="000000"/>
                </a:solidFill>
                <a:ea typeface="楷体_GB2312" pitchFamily="49" charset="-122"/>
              </a:rPr>
              <a:t>G</a:t>
            </a:r>
            <a:r>
              <a:rPr lang="zh-CN" altLang="en-US" b="1">
                <a:solidFill>
                  <a:srgbClr val="000000"/>
                </a:solidFill>
                <a:ea typeface="楷体_GB2312" pitchFamily="49" charset="-122"/>
              </a:rPr>
              <a:t>而不属于</a:t>
            </a:r>
            <a:r>
              <a:rPr lang="en-US" altLang="zh-CN" b="1">
                <a:solidFill>
                  <a:srgbClr val="000000"/>
                </a:solidFill>
                <a:ea typeface="楷体_GB2312" pitchFamily="49" charset="-122"/>
              </a:rPr>
              <a:t>T</a:t>
            </a:r>
            <a:r>
              <a:rPr lang="zh-CN" altLang="en-US" b="1">
                <a:solidFill>
                  <a:srgbClr val="000000"/>
                </a:solidFill>
                <a:ea typeface="楷体_GB2312" pitchFamily="49" charset="-122"/>
              </a:rPr>
              <a:t>的支路</a:t>
            </a:r>
          </a:p>
        </p:txBody>
      </p:sp>
      <p:sp>
        <p:nvSpPr>
          <p:cNvPr id="43016" name="Text Box 20"/>
          <p:cNvSpPr txBox="1">
            <a:spLocks noChangeArrowheads="1"/>
          </p:cNvSpPr>
          <p:nvPr/>
        </p:nvSpPr>
        <p:spPr bwMode="auto">
          <a:xfrm>
            <a:off x="604838" y="596900"/>
            <a:ext cx="801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a:solidFill>
                  <a:srgbClr val="000000"/>
                </a:solidFill>
                <a:ea typeface="楷体_GB2312" pitchFamily="49" charset="-122"/>
              </a:rPr>
              <a:t>5 .</a:t>
            </a:r>
            <a:r>
              <a:rPr lang="zh-CN" altLang="en-US" b="1">
                <a:solidFill>
                  <a:srgbClr val="000000"/>
                </a:solidFill>
                <a:ea typeface="楷体_GB2312" pitchFamily="49" charset="-122"/>
              </a:rPr>
              <a:t>树 </a:t>
            </a:r>
            <a:r>
              <a:rPr lang="en-US" altLang="zh-CN" b="1">
                <a:solidFill>
                  <a:srgbClr val="000000"/>
                </a:solidFill>
                <a:ea typeface="楷体_GB2312" pitchFamily="49" charset="-122"/>
              </a:rPr>
              <a:t>(Tree)</a:t>
            </a:r>
          </a:p>
        </p:txBody>
      </p:sp>
      <p:sp>
        <p:nvSpPr>
          <p:cNvPr id="62485" name="Text Box 21"/>
          <p:cNvSpPr txBox="1">
            <a:spLocks noChangeArrowheads="1"/>
          </p:cNvSpPr>
          <p:nvPr/>
        </p:nvSpPr>
        <p:spPr bwMode="auto">
          <a:xfrm>
            <a:off x="1338263" y="1104900"/>
            <a:ext cx="6205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树</a:t>
            </a:r>
            <a:r>
              <a:rPr lang="en-US" altLang="zh-CN" b="1">
                <a:ea typeface="楷体_GB2312" pitchFamily="49" charset="-122"/>
              </a:rPr>
              <a:t>T</a:t>
            </a:r>
            <a:r>
              <a:rPr lang="zh-CN" altLang="en-US" b="1">
                <a:ea typeface="楷体_GB2312" pitchFamily="49" charset="-122"/>
              </a:rPr>
              <a:t>是连通图</a:t>
            </a:r>
            <a:r>
              <a:rPr lang="en-US" altLang="zh-CN" b="1">
                <a:ea typeface="楷体_GB2312" pitchFamily="49" charset="-122"/>
              </a:rPr>
              <a:t>G</a:t>
            </a:r>
            <a:r>
              <a:rPr lang="zh-CN" altLang="en-US" b="1">
                <a:ea typeface="楷体_GB2312" pitchFamily="49" charset="-122"/>
              </a:rPr>
              <a:t>的一个子图，具有下述性质：</a:t>
            </a:r>
          </a:p>
        </p:txBody>
      </p:sp>
      <p:sp>
        <p:nvSpPr>
          <p:cNvPr id="62486" name="Text Box 22"/>
          <p:cNvSpPr txBox="1">
            <a:spLocks noChangeArrowheads="1"/>
          </p:cNvSpPr>
          <p:nvPr/>
        </p:nvSpPr>
        <p:spPr bwMode="auto">
          <a:xfrm>
            <a:off x="1643063" y="1562100"/>
            <a:ext cx="67421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(1)</a:t>
            </a:r>
            <a:r>
              <a:rPr lang="zh-CN" altLang="en-US" b="1">
                <a:ea typeface="楷体_GB2312" pitchFamily="49" charset="-122"/>
              </a:rPr>
              <a:t>连通；</a:t>
            </a:r>
          </a:p>
          <a:p>
            <a:pPr eaLnBrk="1" hangingPunct="1"/>
            <a:r>
              <a:rPr lang="en-US" altLang="zh-CN" b="1">
                <a:ea typeface="楷体_GB2312" pitchFamily="49" charset="-122"/>
              </a:rPr>
              <a:t>(2)</a:t>
            </a:r>
            <a:r>
              <a:rPr lang="zh-CN" altLang="en-US" b="1">
                <a:ea typeface="楷体_GB2312" pitchFamily="49" charset="-122"/>
              </a:rPr>
              <a:t>包含</a:t>
            </a:r>
            <a:r>
              <a:rPr lang="en-US" altLang="zh-CN" b="1">
                <a:ea typeface="楷体_GB2312" pitchFamily="49" charset="-122"/>
              </a:rPr>
              <a:t>G</a:t>
            </a:r>
            <a:r>
              <a:rPr lang="zh-CN" altLang="zh-CN" b="1">
                <a:ea typeface="楷体_GB2312" pitchFamily="49" charset="-122"/>
              </a:rPr>
              <a:t>的</a:t>
            </a:r>
            <a:r>
              <a:rPr lang="zh-CN" altLang="en-US" b="1">
                <a:ea typeface="楷体_GB2312" pitchFamily="49" charset="-122"/>
              </a:rPr>
              <a:t>所有节点；</a:t>
            </a:r>
          </a:p>
          <a:p>
            <a:pPr eaLnBrk="1" hangingPunct="1"/>
            <a:r>
              <a:rPr lang="en-US" altLang="zh-CN" b="1">
                <a:ea typeface="楷体_GB2312" pitchFamily="49" charset="-122"/>
              </a:rPr>
              <a:t>(3)</a:t>
            </a:r>
            <a:r>
              <a:rPr lang="zh-CN" altLang="en-US" b="1">
                <a:ea typeface="楷体_GB2312" pitchFamily="49" charset="-122"/>
              </a:rPr>
              <a:t>不包含回路。</a:t>
            </a:r>
          </a:p>
        </p:txBody>
      </p:sp>
      <p:sp>
        <p:nvSpPr>
          <p:cNvPr id="23" name="Line 2"/>
          <p:cNvSpPr>
            <a:spLocks noChangeShapeType="1"/>
          </p:cNvSpPr>
          <p:nvPr/>
        </p:nvSpPr>
        <p:spPr bwMode="auto">
          <a:xfrm flipH="1">
            <a:off x="5337175" y="5597525"/>
            <a:ext cx="215900" cy="6731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
          <p:cNvSpPr>
            <a:spLocks noChangeShapeType="1"/>
          </p:cNvSpPr>
          <p:nvPr/>
        </p:nvSpPr>
        <p:spPr bwMode="auto">
          <a:xfrm rot="-372399">
            <a:off x="5629275" y="5597525"/>
            <a:ext cx="533400" cy="6096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4"/>
          <p:cNvSpPr>
            <a:spLocks noChangeShapeType="1"/>
          </p:cNvSpPr>
          <p:nvPr/>
        </p:nvSpPr>
        <p:spPr bwMode="auto">
          <a:xfrm>
            <a:off x="6270625" y="6207125"/>
            <a:ext cx="73025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5"/>
          <p:cNvSpPr>
            <a:spLocks noChangeShapeType="1"/>
          </p:cNvSpPr>
          <p:nvPr/>
        </p:nvSpPr>
        <p:spPr bwMode="auto">
          <a:xfrm flipH="1">
            <a:off x="7108825" y="5673725"/>
            <a:ext cx="381000" cy="990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6"/>
          <p:cNvSpPr txBox="1">
            <a:spLocks noChangeArrowheads="1"/>
          </p:cNvSpPr>
          <p:nvPr/>
        </p:nvSpPr>
        <p:spPr bwMode="auto">
          <a:xfrm>
            <a:off x="1365250" y="5645150"/>
            <a:ext cx="343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树支数  </a:t>
            </a:r>
            <a:r>
              <a:rPr lang="en-US" altLang="zh-CN" b="1">
                <a:solidFill>
                  <a:srgbClr val="0000FF"/>
                </a:solidFill>
                <a:ea typeface="楷体_GB2312" pitchFamily="49" charset="-122"/>
              </a:rPr>
              <a:t>b</a:t>
            </a:r>
            <a:r>
              <a:rPr lang="en-US" altLang="zh-CN" b="1" baseline="-25000">
                <a:solidFill>
                  <a:srgbClr val="0000FF"/>
                </a:solidFill>
                <a:ea typeface="楷体_GB2312" pitchFamily="49" charset="-122"/>
              </a:rPr>
              <a:t>t</a:t>
            </a:r>
            <a:r>
              <a:rPr lang="en-US" altLang="zh-CN" b="1">
                <a:solidFill>
                  <a:srgbClr val="0000FF"/>
                </a:solidFill>
                <a:ea typeface="楷体_GB2312" pitchFamily="49" charset="-122"/>
              </a:rPr>
              <a:t>= </a:t>
            </a:r>
            <a:r>
              <a:rPr lang="en-US" altLang="zh-CN" b="1" i="1">
                <a:solidFill>
                  <a:srgbClr val="0000FF"/>
                </a:solidFill>
                <a:ea typeface="楷体_GB2312" pitchFamily="49" charset="-122"/>
              </a:rPr>
              <a:t>n</a:t>
            </a:r>
            <a:r>
              <a:rPr lang="en-US" altLang="zh-CN" b="1">
                <a:solidFill>
                  <a:srgbClr val="0000FF"/>
                </a:solidFill>
                <a:ea typeface="楷体_GB2312" pitchFamily="49" charset="-122"/>
              </a:rPr>
              <a:t>-1</a:t>
            </a:r>
          </a:p>
        </p:txBody>
      </p:sp>
      <p:sp>
        <p:nvSpPr>
          <p:cNvPr id="28" name="Text Box 7"/>
          <p:cNvSpPr txBox="1">
            <a:spLocks noChangeArrowheads="1"/>
          </p:cNvSpPr>
          <p:nvPr/>
        </p:nvSpPr>
        <p:spPr bwMode="auto">
          <a:xfrm>
            <a:off x="1395413" y="6165850"/>
            <a:ext cx="350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连支数  </a:t>
            </a:r>
            <a:r>
              <a:rPr lang="en-US" altLang="zh-CN" b="1">
                <a:solidFill>
                  <a:srgbClr val="0000FF"/>
                </a:solidFill>
                <a:ea typeface="楷体_GB2312" pitchFamily="49" charset="-122"/>
              </a:rPr>
              <a:t>b</a:t>
            </a:r>
            <a:r>
              <a:rPr lang="en-US" altLang="zh-CN" b="1" i="1" baseline="-25000">
                <a:solidFill>
                  <a:srgbClr val="0000FF"/>
                </a:solidFill>
                <a:ea typeface="楷体_GB2312" pitchFamily="49" charset="-122"/>
              </a:rPr>
              <a:t>l</a:t>
            </a:r>
            <a:r>
              <a:rPr lang="en-US" altLang="zh-CN" b="1">
                <a:solidFill>
                  <a:srgbClr val="0000FF"/>
                </a:solidFill>
                <a:ea typeface="楷体_GB2312" pitchFamily="49" charset="-122"/>
              </a:rPr>
              <a:t>=b-(</a:t>
            </a:r>
            <a:r>
              <a:rPr lang="en-US" altLang="zh-CN" b="1" i="1">
                <a:solidFill>
                  <a:srgbClr val="0000FF"/>
                </a:solidFill>
                <a:ea typeface="楷体_GB2312" pitchFamily="49" charset="-122"/>
              </a:rPr>
              <a:t>n</a:t>
            </a:r>
            <a:r>
              <a:rPr lang="en-US" altLang="zh-CN" b="1">
                <a:solidFill>
                  <a:srgbClr val="0000FF"/>
                </a:solidFill>
                <a:ea typeface="楷体_GB2312" pitchFamily="49" charset="-122"/>
              </a:rPr>
              <a:t>-1)</a:t>
            </a:r>
          </a:p>
        </p:txBody>
      </p:sp>
      <p:grpSp>
        <p:nvGrpSpPr>
          <p:cNvPr id="6" name="Group 8"/>
          <p:cNvGrpSpPr>
            <a:grpSpLocks/>
          </p:cNvGrpSpPr>
          <p:nvPr/>
        </p:nvGrpSpPr>
        <p:grpSpPr bwMode="auto">
          <a:xfrm>
            <a:off x="5292725" y="5565775"/>
            <a:ext cx="2197100" cy="1206500"/>
            <a:chOff x="3964" y="412"/>
            <a:chExt cx="1384" cy="760"/>
          </a:xfrm>
        </p:grpSpPr>
        <p:sp>
          <p:nvSpPr>
            <p:cNvPr id="43026" name="Oval 9"/>
            <p:cNvSpPr>
              <a:spLocks noChangeArrowheads="1"/>
            </p:cNvSpPr>
            <p:nvPr/>
          </p:nvSpPr>
          <p:spPr bwMode="auto">
            <a:xfrm>
              <a:off x="4108" y="412"/>
              <a:ext cx="68" cy="68"/>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43027" name="Oval 10"/>
            <p:cNvSpPr>
              <a:spLocks noChangeArrowheads="1"/>
            </p:cNvSpPr>
            <p:nvPr/>
          </p:nvSpPr>
          <p:spPr bwMode="auto">
            <a:xfrm>
              <a:off x="3964" y="816"/>
              <a:ext cx="68" cy="68"/>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43028" name="Oval 11"/>
            <p:cNvSpPr>
              <a:spLocks noChangeArrowheads="1"/>
            </p:cNvSpPr>
            <p:nvPr/>
          </p:nvSpPr>
          <p:spPr bwMode="auto">
            <a:xfrm>
              <a:off x="5040" y="1104"/>
              <a:ext cx="68" cy="68"/>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43029" name="Oval 12"/>
            <p:cNvSpPr>
              <a:spLocks noChangeArrowheads="1"/>
            </p:cNvSpPr>
            <p:nvPr/>
          </p:nvSpPr>
          <p:spPr bwMode="auto">
            <a:xfrm>
              <a:off x="5280" y="480"/>
              <a:ext cx="68" cy="68"/>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sp>
          <p:nvSpPr>
            <p:cNvPr id="43030" name="Oval 13"/>
            <p:cNvSpPr>
              <a:spLocks noChangeArrowheads="1"/>
            </p:cNvSpPr>
            <p:nvPr/>
          </p:nvSpPr>
          <p:spPr bwMode="auto">
            <a:xfrm>
              <a:off x="4512" y="768"/>
              <a:ext cx="68" cy="68"/>
            </a:xfrm>
            <a:prstGeom prst="ellipse">
              <a:avLst/>
            </a:prstGeom>
            <a:solidFill>
              <a:schemeClr val="tx1"/>
            </a:solidFill>
            <a:ln w="9525">
              <a:solidFill>
                <a:schemeClr val="tx1"/>
              </a:solidFill>
              <a:round/>
              <a:headEnd/>
              <a:tailEnd/>
            </a:ln>
          </p:spPr>
          <p:txBody>
            <a:bodyPr wrap="none" anchor="ctr"/>
            <a:lstStyle/>
            <a:p>
              <a:endParaRPr lang="zh-CN" altLang="en-US">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85">
                                            <p:txEl>
                                              <p:pRg st="0" end="0"/>
                                            </p:txEl>
                                          </p:spTgt>
                                        </p:tgtEl>
                                        <p:attrNameLst>
                                          <p:attrName>style.visibility</p:attrName>
                                        </p:attrNameLst>
                                      </p:cBhvr>
                                      <p:to>
                                        <p:strVal val="visible"/>
                                      </p:to>
                                    </p:set>
                                    <p:animEffect transition="in" filter="wipe(left)">
                                      <p:cBhvr>
                                        <p:cTn id="7" dur="500"/>
                                        <p:tgtEl>
                                          <p:spTgt spid="62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86">
                                            <p:txEl>
                                              <p:pRg st="0" end="0"/>
                                            </p:txEl>
                                          </p:spTgt>
                                        </p:tgtEl>
                                        <p:attrNameLst>
                                          <p:attrName>style.visibility</p:attrName>
                                        </p:attrNameLst>
                                      </p:cBhvr>
                                      <p:to>
                                        <p:strVal val="visible"/>
                                      </p:to>
                                    </p:set>
                                    <p:animEffect transition="in" filter="wipe(left)">
                                      <p:cBhvr>
                                        <p:cTn id="12" dur="500"/>
                                        <p:tgtEl>
                                          <p:spTgt spid="6248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86">
                                            <p:txEl>
                                              <p:pRg st="1" end="1"/>
                                            </p:txEl>
                                          </p:spTgt>
                                        </p:tgtEl>
                                        <p:attrNameLst>
                                          <p:attrName>style.visibility</p:attrName>
                                        </p:attrNameLst>
                                      </p:cBhvr>
                                      <p:to>
                                        <p:strVal val="visible"/>
                                      </p:to>
                                    </p:set>
                                    <p:animEffect transition="in" filter="wipe(left)">
                                      <p:cBhvr>
                                        <p:cTn id="17" dur="500"/>
                                        <p:tgtEl>
                                          <p:spTgt spid="6248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86">
                                            <p:txEl>
                                              <p:pRg st="2" end="2"/>
                                            </p:txEl>
                                          </p:spTgt>
                                        </p:tgtEl>
                                        <p:attrNameLst>
                                          <p:attrName>style.visibility</p:attrName>
                                        </p:attrNameLst>
                                      </p:cBhvr>
                                      <p:to>
                                        <p:strVal val="visible"/>
                                      </p:to>
                                    </p:set>
                                    <p:animEffect transition="in" filter="wipe(left)">
                                      <p:cBhvr>
                                        <p:cTn id="22" dur="500"/>
                                        <p:tgtEl>
                                          <p:spTgt spid="6248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481">
                                            <p:txEl>
                                              <p:pRg st="0" end="0"/>
                                            </p:txEl>
                                          </p:spTgt>
                                        </p:tgtEl>
                                        <p:attrNameLst>
                                          <p:attrName>style.visibility</p:attrName>
                                        </p:attrNameLst>
                                      </p:cBhvr>
                                      <p:to>
                                        <p:strVal val="visible"/>
                                      </p:to>
                                    </p:set>
                                    <p:animEffect transition="in" filter="wipe(left)">
                                      <p:cBhvr>
                                        <p:cTn id="42" dur="500"/>
                                        <p:tgtEl>
                                          <p:spTgt spid="6248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2482">
                                            <p:txEl>
                                              <p:pRg st="0" end="0"/>
                                            </p:txEl>
                                          </p:spTgt>
                                        </p:tgtEl>
                                        <p:attrNameLst>
                                          <p:attrName>style.visibility</p:attrName>
                                        </p:attrNameLst>
                                      </p:cBhvr>
                                      <p:to>
                                        <p:strVal val="visible"/>
                                      </p:to>
                                    </p:set>
                                    <p:animEffect transition="in" filter="wipe(left)">
                                      <p:cBhvr>
                                        <p:cTn id="47" dur="500"/>
                                        <p:tgtEl>
                                          <p:spTgt spid="6248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2483">
                                            <p:txEl>
                                              <p:pRg st="0" end="0"/>
                                            </p:txEl>
                                          </p:spTgt>
                                        </p:tgtEl>
                                        <p:attrNameLst>
                                          <p:attrName>style.visibility</p:attrName>
                                        </p:attrNameLst>
                                      </p:cBhvr>
                                      <p:to>
                                        <p:strVal val="visible"/>
                                      </p:to>
                                    </p:set>
                                    <p:animEffect transition="in" filter="wipe(left)">
                                      <p:cBhvr>
                                        <p:cTn id="52" dur="500"/>
                                        <p:tgtEl>
                                          <p:spTgt spid="6248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wipe(left)">
                                      <p:cBhvr>
                                        <p:cTn id="57" dur="500"/>
                                        <p:tgtEl>
                                          <p:spTgt spid="27">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left)">
                                      <p:cBhvr>
                                        <p:cTn id="82" dur="500"/>
                                        <p:tgtEl>
                                          <p:spTgt spid="2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8">
                                            <p:txEl>
                                              <p:pRg st="0" end="0"/>
                                            </p:txEl>
                                          </p:spTgt>
                                        </p:tgtEl>
                                        <p:attrNameLst>
                                          <p:attrName>style.visibility</p:attrName>
                                        </p:attrNameLst>
                                      </p:cBhvr>
                                      <p:to>
                                        <p:strVal val="visible"/>
                                      </p:to>
                                    </p:set>
                                    <p:animEffect transition="in" filter="wipe(left)">
                                      <p:cBhvr>
                                        <p:cTn id="8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build="p" autoUpdateAnimBg="0"/>
      <p:bldP spid="62482" grpId="0" build="p" autoUpdateAnimBg="0"/>
      <p:bldP spid="62483" grpId="0" build="p" autoUpdateAnimBg="0"/>
      <p:bldP spid="62485" grpId="0" build="p" autoUpdateAnimBg="0"/>
      <p:bldP spid="62486" grpId="0" build="p" autoUpdateAnimBg="0"/>
      <p:bldP spid="23" grpId="0" animBg="1"/>
      <p:bldP spid="24" grpId="0" animBg="1"/>
      <p:bldP spid="25" grpId="0" animBg="1"/>
      <p:bldP spid="26" grpId="0" animBg="1"/>
      <p:bldP spid="27" grpId="0" build="p" autoUpdateAnimBg="0"/>
      <p:bldP spid="2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711325" y="3922713"/>
            <a:ext cx="1827213" cy="2301875"/>
            <a:chOff x="492" y="2221"/>
            <a:chExt cx="1151" cy="1450"/>
          </a:xfrm>
        </p:grpSpPr>
        <p:sp>
          <p:nvSpPr>
            <p:cNvPr id="44081" name="Rectangle 6"/>
            <p:cNvSpPr>
              <a:spLocks noChangeArrowheads="1"/>
            </p:cNvSpPr>
            <p:nvPr/>
          </p:nvSpPr>
          <p:spPr bwMode="auto">
            <a:xfrm>
              <a:off x="492" y="2862"/>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sz="1800">
                <a:ea typeface="楷体_GB2312" pitchFamily="49" charset="-122"/>
              </a:endParaRPr>
            </a:p>
          </p:txBody>
        </p:sp>
        <p:sp>
          <p:nvSpPr>
            <p:cNvPr id="44082" name="Rectangle 7"/>
            <p:cNvSpPr>
              <a:spLocks noChangeArrowheads="1"/>
            </p:cNvSpPr>
            <p:nvPr/>
          </p:nvSpPr>
          <p:spPr bwMode="auto">
            <a:xfrm>
              <a:off x="814" y="3153"/>
              <a:ext cx="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FF"/>
                  </a:solidFill>
                  <a:ea typeface="楷体_GB2312" pitchFamily="49" charset="-122"/>
                </a:rPr>
                <a:t>4</a:t>
              </a:r>
              <a:endParaRPr lang="en-US" altLang="zh-CN" sz="1800">
                <a:solidFill>
                  <a:srgbClr val="0000FF"/>
                </a:solidFill>
                <a:ea typeface="楷体_GB2312" pitchFamily="49" charset="-122"/>
              </a:endParaRPr>
            </a:p>
          </p:txBody>
        </p:sp>
        <p:sp>
          <p:nvSpPr>
            <p:cNvPr id="44083" name="Rectangle 8"/>
            <p:cNvSpPr>
              <a:spLocks noChangeArrowheads="1"/>
            </p:cNvSpPr>
            <p:nvPr/>
          </p:nvSpPr>
          <p:spPr bwMode="auto">
            <a:xfrm>
              <a:off x="1275" y="311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3</a:t>
              </a:r>
              <a:endParaRPr lang="en-US" altLang="zh-CN" sz="1800">
                <a:ea typeface="楷体_GB2312" pitchFamily="49" charset="-122"/>
              </a:endParaRPr>
            </a:p>
          </p:txBody>
        </p:sp>
        <p:sp>
          <p:nvSpPr>
            <p:cNvPr id="44084" name="Rectangle 9"/>
            <p:cNvSpPr>
              <a:spLocks noChangeArrowheads="1"/>
            </p:cNvSpPr>
            <p:nvPr/>
          </p:nvSpPr>
          <p:spPr bwMode="auto">
            <a:xfrm>
              <a:off x="1334" y="2514"/>
              <a:ext cx="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FF"/>
                  </a:solidFill>
                  <a:ea typeface="楷体_GB2312" pitchFamily="49" charset="-122"/>
                </a:rPr>
                <a:t>2</a:t>
              </a:r>
              <a:endParaRPr lang="en-US" altLang="zh-CN" sz="1800">
                <a:solidFill>
                  <a:srgbClr val="0000FF"/>
                </a:solidFill>
                <a:ea typeface="楷体_GB2312" pitchFamily="49" charset="-122"/>
              </a:endParaRPr>
            </a:p>
          </p:txBody>
        </p:sp>
        <p:sp>
          <p:nvSpPr>
            <p:cNvPr id="44085" name="Rectangle 10"/>
            <p:cNvSpPr>
              <a:spLocks noChangeArrowheads="1"/>
            </p:cNvSpPr>
            <p:nvPr/>
          </p:nvSpPr>
          <p:spPr bwMode="auto">
            <a:xfrm>
              <a:off x="717" y="2539"/>
              <a:ext cx="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FF"/>
                  </a:solidFill>
                  <a:ea typeface="楷体_GB2312" pitchFamily="49" charset="-122"/>
                </a:rPr>
                <a:t>1</a:t>
              </a:r>
              <a:endParaRPr lang="en-US" altLang="zh-CN">
                <a:solidFill>
                  <a:srgbClr val="0000FF"/>
                </a:solidFill>
                <a:ea typeface="楷体_GB2312" pitchFamily="49" charset="-122"/>
              </a:endParaRPr>
            </a:p>
          </p:txBody>
        </p:sp>
        <p:sp>
          <p:nvSpPr>
            <p:cNvPr id="44086" name="Rectangle 11"/>
            <p:cNvSpPr>
              <a:spLocks noChangeArrowheads="1"/>
            </p:cNvSpPr>
            <p:nvPr/>
          </p:nvSpPr>
          <p:spPr bwMode="auto">
            <a:xfrm>
              <a:off x="1128" y="222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sz="1800">
                <a:ea typeface="楷体_GB2312" pitchFamily="49" charset="-122"/>
              </a:endParaRPr>
            </a:p>
          </p:txBody>
        </p:sp>
        <p:sp>
          <p:nvSpPr>
            <p:cNvPr id="44087" name="Rectangle 12"/>
            <p:cNvSpPr>
              <a:spLocks noChangeArrowheads="1"/>
            </p:cNvSpPr>
            <p:nvPr/>
          </p:nvSpPr>
          <p:spPr bwMode="auto">
            <a:xfrm>
              <a:off x="1143" y="336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sz="1800">
                <a:ea typeface="楷体_GB2312" pitchFamily="49" charset="-122"/>
              </a:endParaRPr>
            </a:p>
          </p:txBody>
        </p:sp>
        <p:sp>
          <p:nvSpPr>
            <p:cNvPr id="44088" name="Rectangle 13"/>
            <p:cNvSpPr>
              <a:spLocks noChangeArrowheads="1"/>
            </p:cNvSpPr>
            <p:nvPr/>
          </p:nvSpPr>
          <p:spPr bwMode="auto">
            <a:xfrm>
              <a:off x="1498" y="2815"/>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sz="1800">
                <a:ea typeface="楷体_GB2312" pitchFamily="49" charset="-122"/>
              </a:endParaRPr>
            </a:p>
          </p:txBody>
        </p:sp>
        <p:sp>
          <p:nvSpPr>
            <p:cNvPr id="44089" name="Text Box 14"/>
            <p:cNvSpPr txBox="1">
              <a:spLocks noChangeArrowheads="1"/>
            </p:cNvSpPr>
            <p:nvPr/>
          </p:nvSpPr>
          <p:spPr bwMode="auto">
            <a:xfrm>
              <a:off x="880" y="27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4090" name="Text Box 15"/>
            <p:cNvSpPr txBox="1">
              <a:spLocks noChangeArrowheads="1"/>
            </p:cNvSpPr>
            <p:nvPr/>
          </p:nvSpPr>
          <p:spPr bwMode="auto">
            <a:xfrm>
              <a:off x="1371" y="338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4091" name="Line 16"/>
            <p:cNvSpPr>
              <a:spLocks noChangeShapeType="1"/>
            </p:cNvSpPr>
            <p:nvPr/>
          </p:nvSpPr>
          <p:spPr bwMode="auto">
            <a:xfrm flipH="1">
              <a:off x="717" y="2403"/>
              <a:ext cx="359" cy="526"/>
            </a:xfrm>
            <a:prstGeom prst="line">
              <a:avLst/>
            </a:prstGeom>
            <a:noFill/>
            <a:ln w="28575">
              <a:solidFill>
                <a:srgbClr val="33CC33"/>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Line 17"/>
            <p:cNvSpPr>
              <a:spLocks noChangeShapeType="1"/>
            </p:cNvSpPr>
            <p:nvPr/>
          </p:nvSpPr>
          <p:spPr bwMode="auto">
            <a:xfrm>
              <a:off x="705" y="2929"/>
              <a:ext cx="371" cy="472"/>
            </a:xfrm>
            <a:prstGeom prst="line">
              <a:avLst/>
            </a:prstGeom>
            <a:noFill/>
            <a:ln w="28575">
              <a:solidFill>
                <a:srgbClr val="33CC33"/>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3" name="Line 18"/>
            <p:cNvSpPr>
              <a:spLocks noChangeShapeType="1"/>
            </p:cNvSpPr>
            <p:nvPr/>
          </p:nvSpPr>
          <p:spPr bwMode="auto">
            <a:xfrm>
              <a:off x="1076" y="2403"/>
              <a:ext cx="357" cy="468"/>
            </a:xfrm>
            <a:prstGeom prst="line">
              <a:avLst/>
            </a:prstGeom>
            <a:noFill/>
            <a:ln w="28575">
              <a:solidFill>
                <a:srgbClr val="33CC33"/>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4" name="Line 19"/>
            <p:cNvSpPr>
              <a:spLocks noChangeShapeType="1"/>
            </p:cNvSpPr>
            <p:nvPr/>
          </p:nvSpPr>
          <p:spPr bwMode="auto">
            <a:xfrm flipH="1">
              <a:off x="1076" y="2880"/>
              <a:ext cx="345" cy="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5" name="Freeform 20"/>
            <p:cNvSpPr>
              <a:spLocks/>
            </p:cNvSpPr>
            <p:nvPr/>
          </p:nvSpPr>
          <p:spPr bwMode="auto">
            <a:xfrm>
              <a:off x="693" y="2864"/>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4096" name="Line 21"/>
            <p:cNvSpPr>
              <a:spLocks noChangeShapeType="1"/>
            </p:cNvSpPr>
            <p:nvPr/>
          </p:nvSpPr>
          <p:spPr bwMode="auto">
            <a:xfrm>
              <a:off x="1076" y="2394"/>
              <a:ext cx="0" cy="9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678" name="Text Box 22"/>
          <p:cNvSpPr txBox="1">
            <a:spLocks noChangeArrowheads="1"/>
          </p:cNvSpPr>
          <p:nvPr/>
        </p:nvSpPr>
        <p:spPr bwMode="auto">
          <a:xfrm>
            <a:off x="4787900" y="3784600"/>
            <a:ext cx="262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基本回路</a:t>
            </a:r>
            <a:endParaRPr lang="zh-CN" altLang="en-US">
              <a:ea typeface="楷体_GB2312" pitchFamily="49" charset="-122"/>
            </a:endParaRPr>
          </a:p>
        </p:txBody>
      </p:sp>
      <p:sp>
        <p:nvSpPr>
          <p:cNvPr id="70680" name="Text Box 24"/>
          <p:cNvSpPr txBox="1">
            <a:spLocks noChangeArrowheads="1"/>
          </p:cNvSpPr>
          <p:nvPr/>
        </p:nvSpPr>
        <p:spPr bwMode="auto">
          <a:xfrm>
            <a:off x="4727575" y="4448175"/>
            <a:ext cx="200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0000FF"/>
                </a:solidFill>
                <a:ea typeface="楷体_GB2312" pitchFamily="49" charset="-122"/>
              </a:rPr>
              <a:t>{1</a:t>
            </a:r>
            <a:r>
              <a:rPr lang="zh-CN" altLang="en-US">
                <a:solidFill>
                  <a:srgbClr val="0000FF"/>
                </a:solidFill>
                <a:ea typeface="楷体_GB2312" pitchFamily="49" charset="-122"/>
              </a:rPr>
              <a:t>，</a:t>
            </a:r>
            <a:r>
              <a:rPr lang="en-US" altLang="zh-CN">
                <a:solidFill>
                  <a:srgbClr val="0000FF"/>
                </a:solidFill>
                <a:ea typeface="楷体_GB2312" pitchFamily="49" charset="-122"/>
              </a:rPr>
              <a:t>2</a:t>
            </a:r>
            <a:r>
              <a:rPr lang="zh-CN" altLang="en-US">
                <a:solidFill>
                  <a:srgbClr val="0000FF"/>
                </a:solidFill>
                <a:ea typeface="楷体_GB2312" pitchFamily="49" charset="-122"/>
              </a:rPr>
              <a:t>，</a:t>
            </a:r>
            <a:r>
              <a:rPr lang="en-US" altLang="zh-CN">
                <a:solidFill>
                  <a:srgbClr val="000000"/>
                </a:solidFill>
                <a:ea typeface="楷体_GB2312" pitchFamily="49" charset="-122"/>
              </a:rPr>
              <a:t>3</a:t>
            </a:r>
            <a:r>
              <a:rPr lang="zh-CN" altLang="en-US">
                <a:solidFill>
                  <a:srgbClr val="0000FF"/>
                </a:solidFill>
                <a:ea typeface="楷体_GB2312" pitchFamily="49" charset="-122"/>
              </a:rPr>
              <a:t>，</a:t>
            </a:r>
            <a:r>
              <a:rPr lang="en-US" altLang="zh-CN">
                <a:solidFill>
                  <a:srgbClr val="0000FF"/>
                </a:solidFill>
                <a:ea typeface="楷体_GB2312" pitchFamily="49" charset="-122"/>
              </a:rPr>
              <a:t>4}</a:t>
            </a:r>
          </a:p>
        </p:txBody>
      </p:sp>
      <p:sp>
        <p:nvSpPr>
          <p:cNvPr id="70681" name="Text Box 25"/>
          <p:cNvSpPr txBox="1">
            <a:spLocks noChangeArrowheads="1"/>
          </p:cNvSpPr>
          <p:nvPr/>
        </p:nvSpPr>
        <p:spPr bwMode="auto">
          <a:xfrm>
            <a:off x="4727575" y="5046663"/>
            <a:ext cx="154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0000FF"/>
                </a:solidFill>
                <a:ea typeface="楷体_GB2312" pitchFamily="49" charset="-122"/>
              </a:rPr>
              <a:t>{1</a:t>
            </a:r>
            <a:r>
              <a:rPr lang="zh-CN" altLang="en-US">
                <a:solidFill>
                  <a:srgbClr val="0000FF"/>
                </a:solidFill>
                <a:ea typeface="楷体_GB2312" pitchFamily="49" charset="-122"/>
              </a:rPr>
              <a:t>，</a:t>
            </a:r>
            <a:r>
              <a:rPr lang="en-US" altLang="zh-CN">
                <a:solidFill>
                  <a:srgbClr val="0000FF"/>
                </a:solidFill>
                <a:ea typeface="楷体_GB2312" pitchFamily="49" charset="-122"/>
              </a:rPr>
              <a:t>4</a:t>
            </a:r>
            <a:r>
              <a:rPr lang="zh-CN" altLang="en-US">
                <a:solidFill>
                  <a:srgbClr val="0000FF"/>
                </a:solidFill>
                <a:ea typeface="楷体_GB2312" pitchFamily="49" charset="-122"/>
              </a:rPr>
              <a:t>，</a:t>
            </a:r>
            <a:r>
              <a:rPr lang="en-US" altLang="zh-CN">
                <a:solidFill>
                  <a:srgbClr val="000000"/>
                </a:solidFill>
                <a:ea typeface="楷体_GB2312" pitchFamily="49" charset="-122"/>
              </a:rPr>
              <a:t>5</a:t>
            </a:r>
            <a:r>
              <a:rPr lang="en-US" altLang="zh-CN">
                <a:solidFill>
                  <a:srgbClr val="0000FF"/>
                </a:solidFill>
                <a:ea typeface="楷体_GB2312" pitchFamily="49" charset="-122"/>
              </a:rPr>
              <a:t>}</a:t>
            </a:r>
          </a:p>
        </p:txBody>
      </p:sp>
      <p:sp>
        <p:nvSpPr>
          <p:cNvPr id="70682" name="Text Box 26"/>
          <p:cNvSpPr txBox="1">
            <a:spLocks noChangeArrowheads="1"/>
          </p:cNvSpPr>
          <p:nvPr/>
        </p:nvSpPr>
        <p:spPr bwMode="auto">
          <a:xfrm>
            <a:off x="4727575" y="5708650"/>
            <a:ext cx="154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0000FF"/>
                </a:solidFill>
                <a:ea typeface="楷体_GB2312" pitchFamily="49" charset="-122"/>
              </a:rPr>
              <a:t>{1</a:t>
            </a:r>
            <a:r>
              <a:rPr lang="zh-CN" altLang="en-US">
                <a:solidFill>
                  <a:srgbClr val="0000FF"/>
                </a:solidFill>
                <a:ea typeface="楷体_GB2312" pitchFamily="49" charset="-122"/>
              </a:rPr>
              <a:t>，</a:t>
            </a:r>
            <a:r>
              <a:rPr lang="en-US" altLang="zh-CN">
                <a:solidFill>
                  <a:srgbClr val="0000FF"/>
                </a:solidFill>
                <a:ea typeface="楷体_GB2312" pitchFamily="49" charset="-122"/>
              </a:rPr>
              <a:t>2</a:t>
            </a:r>
            <a:r>
              <a:rPr lang="zh-CN" altLang="en-US">
                <a:solidFill>
                  <a:srgbClr val="0000FF"/>
                </a:solidFill>
                <a:ea typeface="楷体_GB2312" pitchFamily="49" charset="-122"/>
              </a:rPr>
              <a:t>，</a:t>
            </a:r>
            <a:r>
              <a:rPr lang="en-US" altLang="zh-CN">
                <a:solidFill>
                  <a:srgbClr val="000000"/>
                </a:solidFill>
                <a:ea typeface="楷体_GB2312" pitchFamily="49" charset="-122"/>
              </a:rPr>
              <a:t>6</a:t>
            </a:r>
            <a:r>
              <a:rPr lang="en-US" altLang="zh-CN">
                <a:solidFill>
                  <a:srgbClr val="0000FF"/>
                </a:solidFill>
                <a:ea typeface="楷体_GB2312" pitchFamily="49" charset="-122"/>
              </a:rPr>
              <a:t>}</a:t>
            </a:r>
          </a:p>
        </p:txBody>
      </p:sp>
      <p:sp>
        <p:nvSpPr>
          <p:cNvPr id="70686" name="Line 30"/>
          <p:cNvSpPr>
            <a:spLocks noChangeShapeType="1"/>
          </p:cNvSpPr>
          <p:nvPr/>
        </p:nvSpPr>
        <p:spPr bwMode="auto">
          <a:xfrm flipH="1">
            <a:off x="2663825" y="4968875"/>
            <a:ext cx="522288" cy="798513"/>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7" name="Line 31"/>
          <p:cNvSpPr>
            <a:spLocks noChangeShapeType="1"/>
          </p:cNvSpPr>
          <p:nvPr/>
        </p:nvSpPr>
        <p:spPr bwMode="auto">
          <a:xfrm>
            <a:off x="2638425" y="4211638"/>
            <a:ext cx="0" cy="1555750"/>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8" name="Freeform 32"/>
          <p:cNvSpPr>
            <a:spLocks/>
          </p:cNvSpPr>
          <p:nvPr/>
        </p:nvSpPr>
        <p:spPr bwMode="auto">
          <a:xfrm>
            <a:off x="2025650" y="4968875"/>
            <a:ext cx="1206500" cy="1239838"/>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rgbClr val="FF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nvGrpSpPr>
          <p:cNvPr id="3" name="Group 15"/>
          <p:cNvGrpSpPr>
            <a:grpSpLocks/>
          </p:cNvGrpSpPr>
          <p:nvPr/>
        </p:nvGrpSpPr>
        <p:grpSpPr bwMode="auto">
          <a:xfrm>
            <a:off x="6111875" y="1800225"/>
            <a:ext cx="1828800" cy="1143000"/>
            <a:chOff x="3024" y="2064"/>
            <a:chExt cx="1152" cy="720"/>
          </a:xfrm>
        </p:grpSpPr>
        <p:sp>
          <p:nvSpPr>
            <p:cNvPr id="44077" name="Line 16"/>
            <p:cNvSpPr>
              <a:spLocks noChangeShapeType="1"/>
            </p:cNvSpPr>
            <p:nvPr/>
          </p:nvSpPr>
          <p:spPr bwMode="auto">
            <a:xfrm>
              <a:off x="3024" y="2400"/>
              <a:ext cx="414" cy="384"/>
            </a:xfrm>
            <a:prstGeom prst="line">
              <a:avLst/>
            </a:prstGeom>
            <a:noFill/>
            <a:ln w="25400">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Line 17"/>
            <p:cNvSpPr>
              <a:spLocks noChangeShapeType="1"/>
            </p:cNvSpPr>
            <p:nvPr/>
          </p:nvSpPr>
          <p:spPr bwMode="auto">
            <a:xfrm>
              <a:off x="4176" y="2064"/>
              <a:ext cx="0" cy="720"/>
            </a:xfrm>
            <a:prstGeom prst="line">
              <a:avLst/>
            </a:prstGeom>
            <a:noFill/>
            <a:ln w="25400">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Line 18"/>
            <p:cNvSpPr>
              <a:spLocks noChangeShapeType="1"/>
            </p:cNvSpPr>
            <p:nvPr/>
          </p:nvSpPr>
          <p:spPr bwMode="auto">
            <a:xfrm>
              <a:off x="3438" y="2784"/>
              <a:ext cx="7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0" name="Line 19"/>
            <p:cNvSpPr>
              <a:spLocks noChangeShapeType="1"/>
            </p:cNvSpPr>
            <p:nvPr/>
          </p:nvSpPr>
          <p:spPr bwMode="auto">
            <a:xfrm>
              <a:off x="3438" y="2064"/>
              <a:ext cx="0" cy="720"/>
            </a:xfrm>
            <a:prstGeom prst="line">
              <a:avLst/>
            </a:prstGeom>
            <a:noFill/>
            <a:ln w="25400">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0"/>
          <p:cNvGrpSpPr>
            <a:grpSpLocks/>
          </p:cNvGrpSpPr>
          <p:nvPr/>
        </p:nvGrpSpPr>
        <p:grpSpPr bwMode="auto">
          <a:xfrm>
            <a:off x="720725" y="1536700"/>
            <a:ext cx="2197100" cy="2016125"/>
            <a:chOff x="1180" y="1802"/>
            <a:chExt cx="1384" cy="1270"/>
          </a:xfrm>
        </p:grpSpPr>
        <p:grpSp>
          <p:nvGrpSpPr>
            <p:cNvPr id="44062" name="Group 21"/>
            <p:cNvGrpSpPr>
              <a:grpSpLocks/>
            </p:cNvGrpSpPr>
            <p:nvPr/>
          </p:nvGrpSpPr>
          <p:grpSpPr bwMode="auto">
            <a:xfrm>
              <a:off x="1200" y="2064"/>
              <a:ext cx="1152" cy="720"/>
              <a:chOff x="1200" y="2064"/>
              <a:chExt cx="1152" cy="720"/>
            </a:xfrm>
          </p:grpSpPr>
          <p:sp>
            <p:nvSpPr>
              <p:cNvPr id="44070" name="Line 22"/>
              <p:cNvSpPr>
                <a:spLocks noChangeShapeType="1"/>
              </p:cNvSpPr>
              <p:nvPr/>
            </p:nvSpPr>
            <p:spPr bwMode="auto">
              <a:xfrm flipV="1">
                <a:off x="1200" y="2064"/>
                <a:ext cx="414" cy="33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23"/>
              <p:cNvSpPr>
                <a:spLocks noChangeShapeType="1"/>
              </p:cNvSpPr>
              <p:nvPr/>
            </p:nvSpPr>
            <p:spPr bwMode="auto">
              <a:xfrm>
                <a:off x="1200" y="2400"/>
                <a:ext cx="414" cy="384"/>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24"/>
              <p:cNvSpPr>
                <a:spLocks noChangeShapeType="1"/>
              </p:cNvSpPr>
              <p:nvPr/>
            </p:nvSpPr>
            <p:spPr bwMode="auto">
              <a:xfrm>
                <a:off x="1614" y="2064"/>
                <a:ext cx="738" cy="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Line 25"/>
              <p:cNvSpPr>
                <a:spLocks noChangeShapeType="1"/>
              </p:cNvSpPr>
              <p:nvPr/>
            </p:nvSpPr>
            <p:spPr bwMode="auto">
              <a:xfrm>
                <a:off x="2352" y="2064"/>
                <a:ext cx="0" cy="72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4" name="Line 26"/>
              <p:cNvSpPr>
                <a:spLocks noChangeShapeType="1"/>
              </p:cNvSpPr>
              <p:nvPr/>
            </p:nvSpPr>
            <p:spPr bwMode="auto">
              <a:xfrm>
                <a:off x="1614" y="2784"/>
                <a:ext cx="7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5" name="Line 27"/>
              <p:cNvSpPr>
                <a:spLocks noChangeShapeType="1"/>
              </p:cNvSpPr>
              <p:nvPr/>
            </p:nvSpPr>
            <p:spPr bwMode="auto">
              <a:xfrm>
                <a:off x="1614" y="2064"/>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28"/>
              <p:cNvSpPr>
                <a:spLocks noChangeShapeType="1"/>
              </p:cNvSpPr>
              <p:nvPr/>
            </p:nvSpPr>
            <p:spPr bwMode="auto">
              <a:xfrm>
                <a:off x="1614" y="2064"/>
                <a:ext cx="738"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63" name="Text Box 29"/>
            <p:cNvSpPr txBox="1">
              <a:spLocks noChangeArrowheads="1"/>
            </p:cNvSpPr>
            <p:nvPr/>
          </p:nvSpPr>
          <p:spPr bwMode="auto">
            <a:xfrm>
              <a:off x="1238" y="20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1</a:t>
              </a:r>
            </a:p>
          </p:txBody>
        </p:sp>
        <p:sp>
          <p:nvSpPr>
            <p:cNvPr id="44064" name="Text Box 30"/>
            <p:cNvSpPr txBox="1">
              <a:spLocks noChangeArrowheads="1"/>
            </p:cNvSpPr>
            <p:nvPr/>
          </p:nvSpPr>
          <p:spPr bwMode="auto">
            <a:xfrm>
              <a:off x="1180" y="24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2</a:t>
              </a:r>
            </a:p>
          </p:txBody>
        </p:sp>
        <p:sp>
          <p:nvSpPr>
            <p:cNvPr id="44065" name="Text Box 31"/>
            <p:cNvSpPr txBox="1">
              <a:spLocks noChangeArrowheads="1"/>
            </p:cNvSpPr>
            <p:nvPr/>
          </p:nvSpPr>
          <p:spPr bwMode="auto">
            <a:xfrm>
              <a:off x="1613" y="2304"/>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a:ea typeface="楷体_GB2312" pitchFamily="49" charset="-122"/>
                </a:rPr>
                <a:t>3</a:t>
              </a:r>
            </a:p>
          </p:txBody>
        </p:sp>
        <p:sp>
          <p:nvSpPr>
            <p:cNvPr id="44066" name="Text Box 32"/>
            <p:cNvSpPr txBox="1">
              <a:spLocks noChangeArrowheads="1"/>
            </p:cNvSpPr>
            <p:nvPr/>
          </p:nvSpPr>
          <p:spPr bwMode="auto">
            <a:xfrm>
              <a:off x="1838" y="18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4</a:t>
              </a:r>
            </a:p>
          </p:txBody>
        </p:sp>
        <p:sp>
          <p:nvSpPr>
            <p:cNvPr id="44067" name="Text Box 33"/>
            <p:cNvSpPr txBox="1">
              <a:spLocks noChangeArrowheads="1"/>
            </p:cNvSpPr>
            <p:nvPr/>
          </p:nvSpPr>
          <p:spPr bwMode="auto">
            <a:xfrm>
              <a:off x="1992" y="21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4068" name="Text Box 34"/>
            <p:cNvSpPr txBox="1">
              <a:spLocks noChangeArrowheads="1"/>
            </p:cNvSpPr>
            <p:nvPr/>
          </p:nvSpPr>
          <p:spPr bwMode="auto">
            <a:xfrm>
              <a:off x="2352" y="22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4069" name="Text Box 35"/>
            <p:cNvSpPr txBox="1">
              <a:spLocks noChangeArrowheads="1"/>
            </p:cNvSpPr>
            <p:nvPr/>
          </p:nvSpPr>
          <p:spPr bwMode="auto">
            <a:xfrm>
              <a:off x="1838" y="27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7</a:t>
              </a:r>
            </a:p>
          </p:txBody>
        </p:sp>
      </p:grpSp>
      <p:grpSp>
        <p:nvGrpSpPr>
          <p:cNvPr id="6" name="Group 36"/>
          <p:cNvGrpSpPr>
            <a:grpSpLocks/>
          </p:cNvGrpSpPr>
          <p:nvPr/>
        </p:nvGrpSpPr>
        <p:grpSpPr bwMode="auto">
          <a:xfrm>
            <a:off x="6111875" y="1724025"/>
            <a:ext cx="657225" cy="577850"/>
            <a:chOff x="3024" y="2016"/>
            <a:chExt cx="414" cy="364"/>
          </a:xfrm>
        </p:grpSpPr>
        <p:sp>
          <p:nvSpPr>
            <p:cNvPr id="44060" name="Line 37"/>
            <p:cNvSpPr>
              <a:spLocks noChangeShapeType="1"/>
            </p:cNvSpPr>
            <p:nvPr/>
          </p:nvSpPr>
          <p:spPr bwMode="auto">
            <a:xfrm flipV="1">
              <a:off x="3024" y="2070"/>
              <a:ext cx="414" cy="3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Text Box 38"/>
            <p:cNvSpPr txBox="1">
              <a:spLocks noChangeArrowheads="1"/>
            </p:cNvSpPr>
            <p:nvPr/>
          </p:nvSpPr>
          <p:spPr bwMode="auto">
            <a:xfrm>
              <a:off x="3052" y="20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1</a:t>
              </a:r>
            </a:p>
          </p:txBody>
        </p:sp>
      </p:grpSp>
      <p:grpSp>
        <p:nvGrpSpPr>
          <p:cNvPr id="7" name="Group 39"/>
          <p:cNvGrpSpPr>
            <a:grpSpLocks/>
          </p:cNvGrpSpPr>
          <p:nvPr/>
        </p:nvGrpSpPr>
        <p:grpSpPr bwMode="auto">
          <a:xfrm>
            <a:off x="6794500" y="1384300"/>
            <a:ext cx="1171575" cy="457200"/>
            <a:chOff x="3438" y="1802"/>
            <a:chExt cx="738" cy="288"/>
          </a:xfrm>
        </p:grpSpPr>
        <p:sp>
          <p:nvSpPr>
            <p:cNvPr id="44058" name="Line 40"/>
            <p:cNvSpPr>
              <a:spLocks noChangeShapeType="1"/>
            </p:cNvSpPr>
            <p:nvPr/>
          </p:nvSpPr>
          <p:spPr bwMode="auto">
            <a:xfrm>
              <a:off x="3438" y="2064"/>
              <a:ext cx="738" cy="0"/>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Text Box 41"/>
            <p:cNvSpPr txBox="1">
              <a:spLocks noChangeArrowheads="1"/>
            </p:cNvSpPr>
            <p:nvPr/>
          </p:nvSpPr>
          <p:spPr bwMode="auto">
            <a:xfrm>
              <a:off x="3638" y="18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66FF"/>
                  </a:solidFill>
                  <a:ea typeface="楷体_GB2312" pitchFamily="49" charset="-122"/>
                </a:rPr>
                <a:t>4</a:t>
              </a:r>
              <a:endParaRPr lang="en-US" altLang="zh-CN">
                <a:ea typeface="楷体_GB2312" pitchFamily="49" charset="-122"/>
              </a:endParaRPr>
            </a:p>
          </p:txBody>
        </p:sp>
      </p:grpSp>
      <p:grpSp>
        <p:nvGrpSpPr>
          <p:cNvPr id="8" name="Group 42"/>
          <p:cNvGrpSpPr>
            <a:grpSpLocks/>
          </p:cNvGrpSpPr>
          <p:nvPr/>
        </p:nvGrpSpPr>
        <p:grpSpPr bwMode="auto">
          <a:xfrm>
            <a:off x="6781800" y="1800225"/>
            <a:ext cx="1171575" cy="1143000"/>
            <a:chOff x="4398" y="1654"/>
            <a:chExt cx="738" cy="720"/>
          </a:xfrm>
        </p:grpSpPr>
        <p:sp>
          <p:nvSpPr>
            <p:cNvPr id="44056" name="Line 43"/>
            <p:cNvSpPr>
              <a:spLocks noChangeShapeType="1"/>
            </p:cNvSpPr>
            <p:nvPr/>
          </p:nvSpPr>
          <p:spPr bwMode="auto">
            <a:xfrm>
              <a:off x="4398" y="1654"/>
              <a:ext cx="738" cy="72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Text Box 44"/>
            <p:cNvSpPr txBox="1">
              <a:spLocks noChangeArrowheads="1"/>
            </p:cNvSpPr>
            <p:nvPr/>
          </p:nvSpPr>
          <p:spPr bwMode="auto">
            <a:xfrm>
              <a:off x="4809" y="1846"/>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a:ea typeface="楷体_GB2312" pitchFamily="49" charset="-122"/>
                </a:rPr>
                <a:t>5</a:t>
              </a:r>
            </a:p>
          </p:txBody>
        </p:sp>
      </p:grpSp>
      <p:sp>
        <p:nvSpPr>
          <p:cNvPr id="64" name="Text Box 45"/>
          <p:cNvSpPr txBox="1">
            <a:spLocks noChangeArrowheads="1"/>
          </p:cNvSpPr>
          <p:nvPr/>
        </p:nvSpPr>
        <p:spPr bwMode="auto">
          <a:xfrm>
            <a:off x="3397250" y="2028825"/>
            <a:ext cx="221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树支数 </a:t>
            </a:r>
            <a:r>
              <a:rPr lang="en-US" altLang="zh-CN" b="1">
                <a:solidFill>
                  <a:srgbClr val="000000"/>
                </a:solidFill>
                <a:ea typeface="楷体_GB2312" pitchFamily="49" charset="-122"/>
              </a:rPr>
              <a:t>4</a:t>
            </a:r>
          </a:p>
        </p:txBody>
      </p:sp>
      <p:sp>
        <p:nvSpPr>
          <p:cNvPr id="65" name="Text Box 46"/>
          <p:cNvSpPr txBox="1">
            <a:spLocks noChangeArrowheads="1"/>
          </p:cNvSpPr>
          <p:nvPr/>
        </p:nvSpPr>
        <p:spPr bwMode="auto">
          <a:xfrm>
            <a:off x="3413125" y="2546350"/>
            <a:ext cx="221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连支数 </a:t>
            </a:r>
            <a:r>
              <a:rPr lang="en-US" altLang="zh-CN" b="1">
                <a:solidFill>
                  <a:srgbClr val="000000"/>
                </a:solidFill>
                <a:ea typeface="楷体_GB2312" pitchFamily="49" charset="-122"/>
              </a:rPr>
              <a:t>3</a:t>
            </a:r>
          </a:p>
        </p:txBody>
      </p:sp>
      <p:sp>
        <p:nvSpPr>
          <p:cNvPr id="72" name="Oval 53"/>
          <p:cNvSpPr>
            <a:spLocks noChangeArrowheads="1"/>
          </p:cNvSpPr>
          <p:nvPr/>
        </p:nvSpPr>
        <p:spPr bwMode="auto">
          <a:xfrm>
            <a:off x="6324600" y="2146300"/>
            <a:ext cx="3810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73" name="Oval 54"/>
          <p:cNvSpPr>
            <a:spLocks noChangeArrowheads="1"/>
          </p:cNvSpPr>
          <p:nvPr/>
        </p:nvSpPr>
        <p:spPr bwMode="auto">
          <a:xfrm>
            <a:off x="6781800" y="1841500"/>
            <a:ext cx="1143000" cy="1066800"/>
          </a:xfrm>
          <a:prstGeom prst="ellipse">
            <a:avLst/>
          </a:prstGeom>
          <a:noFill/>
          <a:ln w="1905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74" name="Oval 55"/>
          <p:cNvSpPr>
            <a:spLocks noChangeArrowheads="1"/>
          </p:cNvSpPr>
          <p:nvPr/>
        </p:nvSpPr>
        <p:spPr bwMode="auto">
          <a:xfrm rot="-1800000">
            <a:off x="6870700" y="2197100"/>
            <a:ext cx="457200" cy="6858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nvGrpSpPr>
          <p:cNvPr id="9" name="组合 75"/>
          <p:cNvGrpSpPr>
            <a:grpSpLocks/>
          </p:cNvGrpSpPr>
          <p:nvPr/>
        </p:nvGrpSpPr>
        <p:grpSpPr bwMode="auto">
          <a:xfrm>
            <a:off x="533400" y="906463"/>
            <a:ext cx="6378575" cy="473075"/>
            <a:chOff x="1013302" y="1184316"/>
            <a:chExt cx="6379390" cy="472698"/>
          </a:xfrm>
        </p:grpSpPr>
        <p:sp>
          <p:nvSpPr>
            <p:cNvPr id="44053" name="Text Box 3"/>
            <p:cNvSpPr txBox="1">
              <a:spLocks noChangeArrowheads="1"/>
            </p:cNvSpPr>
            <p:nvPr/>
          </p:nvSpPr>
          <p:spPr bwMode="auto">
            <a:xfrm>
              <a:off x="1013302" y="1199814"/>
              <a:ext cx="243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b="1">
                  <a:solidFill>
                    <a:srgbClr val="0000FF"/>
                  </a:solidFill>
                  <a:ea typeface="楷体_GB2312" pitchFamily="49" charset="-122"/>
                </a:rPr>
                <a:t>单连支回路</a:t>
              </a:r>
              <a:endParaRPr lang="zh-CN" altLang="en-US">
                <a:solidFill>
                  <a:srgbClr val="0000FF"/>
                </a:solidFill>
                <a:ea typeface="楷体_GB2312" pitchFamily="49" charset="-122"/>
              </a:endParaRPr>
            </a:p>
          </p:txBody>
        </p:sp>
        <p:sp>
          <p:nvSpPr>
            <p:cNvPr id="44054" name="Text Box 4"/>
            <p:cNvSpPr txBox="1">
              <a:spLocks noChangeArrowheads="1"/>
            </p:cNvSpPr>
            <p:nvPr/>
          </p:nvSpPr>
          <p:spPr bwMode="auto">
            <a:xfrm>
              <a:off x="3726686" y="1184316"/>
              <a:ext cx="3666006" cy="45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b="1">
                  <a:solidFill>
                    <a:srgbClr val="0000FF"/>
                  </a:solidFill>
                  <a:ea typeface="楷体_GB2312" pitchFamily="49" charset="-122"/>
                </a:rPr>
                <a:t>基本回路（独立回路）</a:t>
              </a:r>
            </a:p>
          </p:txBody>
        </p:sp>
        <p:sp>
          <p:nvSpPr>
            <p:cNvPr id="44055" name="AutoShape 63"/>
            <p:cNvSpPr>
              <a:spLocks noChangeArrowheads="1"/>
            </p:cNvSpPr>
            <p:nvPr/>
          </p:nvSpPr>
          <p:spPr bwMode="auto">
            <a:xfrm>
              <a:off x="2967739" y="1277466"/>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4">
                                            <p:txEl>
                                              <p:pRg st="0" end="0"/>
                                            </p:txEl>
                                          </p:spTgt>
                                        </p:tgtEl>
                                        <p:attrNameLst>
                                          <p:attrName>style.visibility</p:attrName>
                                        </p:attrNameLst>
                                      </p:cBhvr>
                                      <p:to>
                                        <p:strVal val="visible"/>
                                      </p:to>
                                    </p:set>
                                    <p:animEffect transition="in" filter="wipe(left)">
                                      <p:cBhvr>
                                        <p:cTn id="18" dur="500"/>
                                        <p:tgtEl>
                                          <p:spTgt spid="6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5">
                                            <p:txEl>
                                              <p:pRg st="0" end="0"/>
                                            </p:txEl>
                                          </p:spTgt>
                                        </p:tgtEl>
                                        <p:attrNameLst>
                                          <p:attrName>style.visibility</p:attrName>
                                        </p:attrNameLst>
                                      </p:cBhvr>
                                      <p:to>
                                        <p:strVal val="visible"/>
                                      </p:to>
                                    </p:set>
                                    <p:animEffect transition="in" filter="wipe(left)">
                                      <p:cBhvr>
                                        <p:cTn id="23" dur="500"/>
                                        <p:tgtEl>
                                          <p:spTgt spid="6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272" fill="hold" grpId="0" nodeType="clickEffect">
                                  <p:stCondLst>
                                    <p:cond delay="0"/>
                                  </p:stCondLst>
                                  <p:childTnLst>
                                    <p:set>
                                      <p:cBhvr>
                                        <p:cTn id="37" dur="1" fill="hold">
                                          <p:stCondLst>
                                            <p:cond delay="0"/>
                                          </p:stCondLst>
                                        </p:cTn>
                                        <p:tgtEl>
                                          <p:spTgt spid="72"/>
                                        </p:tgtEl>
                                        <p:attrNameLst>
                                          <p:attrName>style.visibility</p:attrName>
                                        </p:attrNameLst>
                                      </p:cBhvr>
                                      <p:to>
                                        <p:strVal val="visible"/>
                                      </p:to>
                                    </p:set>
                                    <p:anim calcmode="lin" valueType="num">
                                      <p:cBhvr>
                                        <p:cTn id="38" dur="500" fill="hold"/>
                                        <p:tgtEl>
                                          <p:spTgt spid="72"/>
                                        </p:tgtEl>
                                        <p:attrNameLst>
                                          <p:attrName>ppt_w</p:attrName>
                                        </p:attrNameLst>
                                      </p:cBhvr>
                                      <p:tavLst>
                                        <p:tav tm="0">
                                          <p:val>
                                            <p:strVal val="2/3*#ppt_w"/>
                                          </p:val>
                                        </p:tav>
                                        <p:tav tm="100000">
                                          <p:val>
                                            <p:strVal val="#ppt_w"/>
                                          </p:val>
                                        </p:tav>
                                      </p:tavLst>
                                    </p:anim>
                                    <p:anim calcmode="lin" valueType="num">
                                      <p:cBhvr>
                                        <p:cTn id="39" dur="500" fill="hold"/>
                                        <p:tgtEl>
                                          <p:spTgt spid="72"/>
                                        </p:tgtEl>
                                        <p:attrNameLst>
                                          <p:attrName>ppt_h</p:attrName>
                                        </p:attrNameLst>
                                      </p:cBhvr>
                                      <p:tavLst>
                                        <p:tav tm="0">
                                          <p:val>
                                            <p:strVal val="2/3*#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p:cTn id="49" dur="500" fill="hold"/>
                                        <p:tgtEl>
                                          <p:spTgt spid="74"/>
                                        </p:tgtEl>
                                        <p:attrNameLst>
                                          <p:attrName>ppt_w</p:attrName>
                                        </p:attrNameLst>
                                      </p:cBhvr>
                                      <p:tavLst>
                                        <p:tav tm="0">
                                          <p:val>
                                            <p:strVal val="2/3*#ppt_w"/>
                                          </p:val>
                                        </p:tav>
                                        <p:tav tm="100000">
                                          <p:val>
                                            <p:strVal val="#ppt_w"/>
                                          </p:val>
                                        </p:tav>
                                      </p:tavLst>
                                    </p:anim>
                                    <p:anim calcmode="lin" valueType="num">
                                      <p:cBhvr>
                                        <p:cTn id="50" dur="500" fill="hold"/>
                                        <p:tgtEl>
                                          <p:spTgt spid="74"/>
                                        </p:tgtEl>
                                        <p:attrNameLst>
                                          <p:attrName>ppt_h</p:attrName>
                                        </p:attrNameLst>
                                      </p:cBhvr>
                                      <p:tavLst>
                                        <p:tav tm="0">
                                          <p:val>
                                            <p:strVal val="2/3*#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272" fill="hold" grpId="0" nodeType="clickEffect">
                                  <p:stCondLst>
                                    <p:cond delay="0"/>
                                  </p:stCondLst>
                                  <p:childTnLst>
                                    <p:set>
                                      <p:cBhvr>
                                        <p:cTn id="59" dur="1" fill="hold">
                                          <p:stCondLst>
                                            <p:cond delay="0"/>
                                          </p:stCondLst>
                                        </p:cTn>
                                        <p:tgtEl>
                                          <p:spTgt spid="73"/>
                                        </p:tgtEl>
                                        <p:attrNameLst>
                                          <p:attrName>style.visibility</p:attrName>
                                        </p:attrNameLst>
                                      </p:cBhvr>
                                      <p:to>
                                        <p:strVal val="visible"/>
                                      </p:to>
                                    </p:set>
                                    <p:anim calcmode="lin" valueType="num">
                                      <p:cBhvr>
                                        <p:cTn id="60" dur="500" fill="hold"/>
                                        <p:tgtEl>
                                          <p:spTgt spid="73"/>
                                        </p:tgtEl>
                                        <p:attrNameLst>
                                          <p:attrName>ppt_w</p:attrName>
                                        </p:attrNameLst>
                                      </p:cBhvr>
                                      <p:tavLst>
                                        <p:tav tm="0">
                                          <p:val>
                                            <p:strVal val="2/3*#ppt_w"/>
                                          </p:val>
                                        </p:tav>
                                        <p:tav tm="100000">
                                          <p:val>
                                            <p:strVal val="#ppt_w"/>
                                          </p:val>
                                        </p:tav>
                                      </p:tavLst>
                                    </p:anim>
                                    <p:anim calcmode="lin" valueType="num">
                                      <p:cBhvr>
                                        <p:cTn id="61" dur="500" fill="hold"/>
                                        <p:tgtEl>
                                          <p:spTgt spid="73"/>
                                        </p:tgtEl>
                                        <p:attrNameLst>
                                          <p:attrName>ppt_h</p:attrName>
                                        </p:attrNameLst>
                                      </p:cBhvr>
                                      <p:tavLst>
                                        <p:tav tm="0">
                                          <p:val>
                                            <p:strVal val="2/3*#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left)">
                                      <p:cBhvr>
                                        <p:cTn id="66" dur="500"/>
                                        <p:tgtEl>
                                          <p:spTgt spid="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0678">
                                            <p:txEl>
                                              <p:pRg st="0" end="0"/>
                                            </p:txEl>
                                          </p:spTgt>
                                        </p:tgtEl>
                                        <p:attrNameLst>
                                          <p:attrName>style.visibility</p:attrName>
                                        </p:attrNameLst>
                                      </p:cBhvr>
                                      <p:to>
                                        <p:strVal val="visible"/>
                                      </p:to>
                                    </p:set>
                                    <p:animEffect transition="in" filter="wipe(left)">
                                      <p:cBhvr>
                                        <p:cTn id="71" dur="500"/>
                                        <p:tgtEl>
                                          <p:spTgt spid="70678">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0686"/>
                                        </p:tgtEl>
                                        <p:attrNameLst>
                                          <p:attrName>style.visibility</p:attrName>
                                        </p:attrNameLst>
                                      </p:cBhvr>
                                      <p:to>
                                        <p:strVal val="visible"/>
                                      </p:to>
                                    </p:set>
                                    <p:animEffect transition="in" filter="wipe(left)">
                                      <p:cBhvr>
                                        <p:cTn id="76" dur="500"/>
                                        <p:tgtEl>
                                          <p:spTgt spid="70686"/>
                                        </p:tgtEl>
                                      </p:cBhvr>
                                    </p:animEffect>
                                  </p:childTnLst>
                                  <p:subTnLst>
                                    <p:set>
                                      <p:cBhvr override="childStyle">
                                        <p:cTn dur="1" fill="hold" display="0" masterRel="nextClick" afterEffect="1"/>
                                        <p:tgtEl>
                                          <p:spTgt spid="70686"/>
                                        </p:tgtEl>
                                        <p:attrNameLst>
                                          <p:attrName>style.visibility</p:attrName>
                                        </p:attrNameLst>
                                      </p:cBhvr>
                                      <p:to>
                                        <p:strVal val="hidden"/>
                                      </p:to>
                                    </p:set>
                                  </p:sub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0680">
                                            <p:txEl>
                                              <p:pRg st="0" end="0"/>
                                            </p:txEl>
                                          </p:spTgt>
                                        </p:tgtEl>
                                        <p:attrNameLst>
                                          <p:attrName>style.visibility</p:attrName>
                                        </p:attrNameLst>
                                      </p:cBhvr>
                                      <p:to>
                                        <p:strVal val="visible"/>
                                      </p:to>
                                    </p:set>
                                    <p:animEffect transition="in" filter="wipe(left)">
                                      <p:cBhvr>
                                        <p:cTn id="81" dur="500"/>
                                        <p:tgtEl>
                                          <p:spTgt spid="70680">
                                            <p:txEl>
                                              <p:pRg st="0" end="0"/>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70687"/>
                                        </p:tgtEl>
                                        <p:attrNameLst>
                                          <p:attrName>style.visibility</p:attrName>
                                        </p:attrNameLst>
                                      </p:cBhvr>
                                      <p:to>
                                        <p:strVal val="visible"/>
                                      </p:to>
                                    </p:set>
                                    <p:animEffect transition="in" filter="wipe(left)">
                                      <p:cBhvr>
                                        <p:cTn id="86" dur="500"/>
                                        <p:tgtEl>
                                          <p:spTgt spid="70687"/>
                                        </p:tgtEl>
                                      </p:cBhvr>
                                    </p:animEffect>
                                  </p:childTnLst>
                                  <p:subTnLst>
                                    <p:set>
                                      <p:cBhvr override="childStyle">
                                        <p:cTn dur="1" fill="hold" display="0" masterRel="nextClick" afterEffect="1"/>
                                        <p:tgtEl>
                                          <p:spTgt spid="70687"/>
                                        </p:tgtEl>
                                        <p:attrNameLst>
                                          <p:attrName>style.visibility</p:attrName>
                                        </p:attrNameLst>
                                      </p:cBhvr>
                                      <p:to>
                                        <p:strVal val="hidden"/>
                                      </p:to>
                                    </p:set>
                                  </p:sub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70681">
                                            <p:txEl>
                                              <p:pRg st="0" end="0"/>
                                            </p:txEl>
                                          </p:spTgt>
                                        </p:tgtEl>
                                        <p:attrNameLst>
                                          <p:attrName>style.visibility</p:attrName>
                                        </p:attrNameLst>
                                      </p:cBhvr>
                                      <p:to>
                                        <p:strVal val="visible"/>
                                      </p:to>
                                    </p:set>
                                    <p:animEffect transition="in" filter="wipe(left)">
                                      <p:cBhvr>
                                        <p:cTn id="91" dur="500"/>
                                        <p:tgtEl>
                                          <p:spTgt spid="70681">
                                            <p:txEl>
                                              <p:pRg st="0" end="0"/>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70688"/>
                                        </p:tgtEl>
                                        <p:attrNameLst>
                                          <p:attrName>style.visibility</p:attrName>
                                        </p:attrNameLst>
                                      </p:cBhvr>
                                      <p:to>
                                        <p:strVal val="visible"/>
                                      </p:to>
                                    </p:set>
                                    <p:animEffect transition="in" filter="wipe(left)">
                                      <p:cBhvr>
                                        <p:cTn id="96" dur="500"/>
                                        <p:tgtEl>
                                          <p:spTgt spid="70688"/>
                                        </p:tgtEl>
                                      </p:cBhvr>
                                    </p:animEffect>
                                  </p:childTnLst>
                                  <p:subTnLst>
                                    <p:set>
                                      <p:cBhvr override="childStyle">
                                        <p:cTn dur="1" fill="hold" display="0" masterRel="nextClick" afterEffect="1"/>
                                        <p:tgtEl>
                                          <p:spTgt spid="70688"/>
                                        </p:tgtEl>
                                        <p:attrNameLst>
                                          <p:attrName>style.visibility</p:attrName>
                                        </p:attrNameLst>
                                      </p:cBhvr>
                                      <p:to>
                                        <p:strVal val="hidden"/>
                                      </p:to>
                                    </p:set>
                                  </p:sub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70682">
                                            <p:txEl>
                                              <p:pRg st="0" end="0"/>
                                            </p:txEl>
                                          </p:spTgt>
                                        </p:tgtEl>
                                        <p:attrNameLst>
                                          <p:attrName>style.visibility</p:attrName>
                                        </p:attrNameLst>
                                      </p:cBhvr>
                                      <p:to>
                                        <p:strVal val="visible"/>
                                      </p:to>
                                    </p:set>
                                    <p:animEffect transition="in" filter="wipe(left)">
                                      <p:cBhvr>
                                        <p:cTn id="101" dur="500"/>
                                        <p:tgtEl>
                                          <p:spTgt spid="706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8" grpId="0" build="p" autoUpdateAnimBg="0"/>
      <p:bldP spid="70680" grpId="0" build="p" autoUpdateAnimBg="0"/>
      <p:bldP spid="70681" grpId="0" build="p" autoUpdateAnimBg="0"/>
      <p:bldP spid="70682" grpId="0" build="p" autoUpdateAnimBg="0"/>
      <p:bldP spid="70686" grpId="0" animBg="1"/>
      <p:bldP spid="70687" grpId="0" animBg="1"/>
      <p:bldP spid="70688" grpId="0" animBg="1"/>
      <p:bldP spid="64" grpId="0" build="p" autoUpdateAnimBg="0"/>
      <p:bldP spid="65" grpId="0" build="p" autoUpdateAnimBg="0"/>
      <p:bldP spid="72" grpId="0" animBg="1"/>
      <p:bldP spid="73"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val 2"/>
          <p:cNvSpPr>
            <a:spLocks noChangeArrowheads="1"/>
          </p:cNvSpPr>
          <p:nvPr/>
        </p:nvSpPr>
        <p:spPr bwMode="auto">
          <a:xfrm rot="-2273858">
            <a:off x="717550" y="3257550"/>
            <a:ext cx="1920875" cy="1196975"/>
          </a:xfrm>
          <a:prstGeom prst="ellipse">
            <a:avLst/>
          </a:prstGeom>
          <a:solidFill>
            <a:srgbClr val="FFFFCC"/>
          </a:solidFill>
          <a:ln w="9525">
            <a:solidFill>
              <a:schemeClr val="tx1"/>
            </a:solidFill>
            <a:round/>
            <a:headEnd/>
            <a:tailEnd/>
          </a:ln>
        </p:spPr>
        <p:txBody>
          <a:bodyPr wrap="none" anchor="ctr"/>
          <a:lstStyle/>
          <a:p>
            <a:endParaRPr lang="zh-CN" altLang="en-US">
              <a:ea typeface="楷体_GB2312" pitchFamily="49" charset="-122"/>
            </a:endParaRPr>
          </a:p>
        </p:txBody>
      </p:sp>
      <p:sp>
        <p:nvSpPr>
          <p:cNvPr id="67587" name="Text Box 3"/>
          <p:cNvSpPr txBox="1">
            <a:spLocks noChangeArrowheads="1"/>
          </p:cNvSpPr>
          <p:nvPr/>
        </p:nvSpPr>
        <p:spPr bwMode="auto">
          <a:xfrm>
            <a:off x="444500" y="863600"/>
            <a:ext cx="823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6.</a:t>
            </a:r>
            <a:r>
              <a:rPr lang="zh-CN" altLang="en-US" b="1">
                <a:solidFill>
                  <a:srgbClr val="000000"/>
                </a:solidFill>
                <a:ea typeface="楷体_GB2312" pitchFamily="49" charset="-122"/>
              </a:rPr>
              <a:t>割集 </a:t>
            </a:r>
          </a:p>
        </p:txBody>
      </p:sp>
      <p:sp>
        <p:nvSpPr>
          <p:cNvPr id="67588" name="Text Box 4"/>
          <p:cNvSpPr txBox="1">
            <a:spLocks noChangeArrowheads="1"/>
          </p:cNvSpPr>
          <p:nvPr/>
        </p:nvSpPr>
        <p:spPr bwMode="auto">
          <a:xfrm>
            <a:off x="1165225" y="1819275"/>
            <a:ext cx="7659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FF"/>
                </a:solidFill>
                <a:ea typeface="楷体_GB2312" pitchFamily="49" charset="-122"/>
              </a:rPr>
              <a:t>(1) </a:t>
            </a:r>
            <a:r>
              <a:rPr lang="zh-CN" altLang="en-US" b="1">
                <a:solidFill>
                  <a:srgbClr val="0000FF"/>
                </a:solidFill>
                <a:ea typeface="楷体_GB2312" pitchFamily="49" charset="-122"/>
              </a:rPr>
              <a:t>把</a:t>
            </a:r>
            <a:r>
              <a:rPr lang="en-US" altLang="zh-CN" b="1">
                <a:solidFill>
                  <a:srgbClr val="0000FF"/>
                </a:solidFill>
                <a:ea typeface="楷体_GB2312" pitchFamily="49" charset="-122"/>
              </a:rPr>
              <a:t>Q </a:t>
            </a:r>
            <a:r>
              <a:rPr lang="zh-CN" altLang="en-US" b="1">
                <a:solidFill>
                  <a:srgbClr val="0000FF"/>
                </a:solidFill>
                <a:ea typeface="楷体_GB2312" pitchFamily="49" charset="-122"/>
              </a:rPr>
              <a:t>中全部支路移去，将图分成</a:t>
            </a:r>
            <a:r>
              <a:rPr lang="zh-CN" altLang="en-US" b="1">
                <a:solidFill>
                  <a:srgbClr val="FF0000"/>
                </a:solidFill>
                <a:ea typeface="楷体_GB2312" pitchFamily="49" charset="-122"/>
              </a:rPr>
              <a:t>两个</a:t>
            </a:r>
            <a:r>
              <a:rPr lang="zh-CN" altLang="en-US" b="1">
                <a:solidFill>
                  <a:srgbClr val="0000FF"/>
                </a:solidFill>
                <a:ea typeface="楷体_GB2312" pitchFamily="49" charset="-122"/>
              </a:rPr>
              <a:t>分离部分；  </a:t>
            </a:r>
          </a:p>
        </p:txBody>
      </p:sp>
      <p:sp>
        <p:nvSpPr>
          <p:cNvPr id="67589" name="Text Box 5"/>
          <p:cNvSpPr txBox="1">
            <a:spLocks noChangeArrowheads="1"/>
          </p:cNvSpPr>
          <p:nvPr/>
        </p:nvSpPr>
        <p:spPr bwMode="auto">
          <a:xfrm>
            <a:off x="1181100" y="2322513"/>
            <a:ext cx="754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FF"/>
                </a:solidFill>
                <a:ea typeface="楷体_GB2312" pitchFamily="49" charset="-122"/>
              </a:rPr>
              <a:t>(2)</a:t>
            </a:r>
            <a:r>
              <a:rPr lang="zh-CN" altLang="en-US" b="1">
                <a:solidFill>
                  <a:srgbClr val="0000FF"/>
                </a:solidFill>
                <a:ea typeface="楷体_GB2312" pitchFamily="49" charset="-122"/>
              </a:rPr>
              <a:t>保留</a:t>
            </a:r>
            <a:r>
              <a:rPr lang="en-US" altLang="zh-CN" b="1">
                <a:solidFill>
                  <a:srgbClr val="0000FF"/>
                </a:solidFill>
                <a:ea typeface="楷体_GB2312" pitchFamily="49" charset="-122"/>
              </a:rPr>
              <a:t>Q </a:t>
            </a:r>
            <a:r>
              <a:rPr lang="zh-CN" altLang="en-US" b="1">
                <a:solidFill>
                  <a:srgbClr val="0000FF"/>
                </a:solidFill>
                <a:ea typeface="楷体_GB2312" pitchFamily="49" charset="-122"/>
              </a:rPr>
              <a:t>中的任一条支路，图还是连通的。</a:t>
            </a:r>
          </a:p>
        </p:txBody>
      </p:sp>
      <p:grpSp>
        <p:nvGrpSpPr>
          <p:cNvPr id="2" name="Group 6"/>
          <p:cNvGrpSpPr>
            <a:grpSpLocks/>
          </p:cNvGrpSpPr>
          <p:nvPr/>
        </p:nvGrpSpPr>
        <p:grpSpPr bwMode="auto">
          <a:xfrm>
            <a:off x="1046163" y="3113088"/>
            <a:ext cx="1811337" cy="2601912"/>
            <a:chOff x="659" y="1403"/>
            <a:chExt cx="1141" cy="1639"/>
          </a:xfrm>
        </p:grpSpPr>
        <p:sp>
          <p:nvSpPr>
            <p:cNvPr id="45091" name="Rectangle 7"/>
            <p:cNvSpPr>
              <a:spLocks noChangeArrowheads="1"/>
            </p:cNvSpPr>
            <p:nvPr/>
          </p:nvSpPr>
          <p:spPr bwMode="auto">
            <a:xfrm>
              <a:off x="659" y="2044"/>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sz="1800">
                <a:ea typeface="楷体_GB2312" pitchFamily="49" charset="-122"/>
              </a:endParaRPr>
            </a:p>
          </p:txBody>
        </p:sp>
        <p:grpSp>
          <p:nvGrpSpPr>
            <p:cNvPr id="45092" name="Group 8"/>
            <p:cNvGrpSpPr>
              <a:grpSpLocks/>
            </p:cNvGrpSpPr>
            <p:nvPr/>
          </p:nvGrpSpPr>
          <p:grpSpPr bwMode="auto">
            <a:xfrm>
              <a:off x="850" y="1403"/>
              <a:ext cx="950" cy="1639"/>
              <a:chOff x="845" y="1394"/>
              <a:chExt cx="950" cy="1639"/>
            </a:xfrm>
          </p:grpSpPr>
          <p:sp>
            <p:nvSpPr>
              <p:cNvPr id="45093" name="Rectangle 9"/>
              <p:cNvSpPr>
                <a:spLocks noChangeArrowheads="1"/>
              </p:cNvSpPr>
              <p:nvPr/>
            </p:nvSpPr>
            <p:spPr bwMode="auto">
              <a:xfrm>
                <a:off x="966" y="23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4</a:t>
                </a:r>
                <a:endParaRPr lang="en-US" altLang="zh-CN" sz="1800">
                  <a:ea typeface="楷体_GB2312" pitchFamily="49" charset="-122"/>
                </a:endParaRPr>
              </a:p>
            </p:txBody>
          </p:sp>
          <p:sp>
            <p:nvSpPr>
              <p:cNvPr id="45094" name="Rectangle 10"/>
              <p:cNvSpPr>
                <a:spLocks noChangeArrowheads="1"/>
              </p:cNvSpPr>
              <p:nvPr/>
            </p:nvSpPr>
            <p:spPr bwMode="auto">
              <a:xfrm>
                <a:off x="1427" y="228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3</a:t>
                </a:r>
                <a:endParaRPr lang="en-US" altLang="zh-CN" sz="1800">
                  <a:ea typeface="楷体_GB2312" pitchFamily="49" charset="-122"/>
                </a:endParaRPr>
              </a:p>
            </p:txBody>
          </p:sp>
          <p:sp>
            <p:nvSpPr>
              <p:cNvPr id="45095" name="Rectangle 11"/>
              <p:cNvSpPr>
                <a:spLocks noChangeArrowheads="1"/>
              </p:cNvSpPr>
              <p:nvPr/>
            </p:nvSpPr>
            <p:spPr bwMode="auto">
              <a:xfrm>
                <a:off x="1486" y="168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2</a:t>
                </a:r>
                <a:endParaRPr lang="en-US" altLang="zh-CN" sz="1800">
                  <a:ea typeface="楷体_GB2312" pitchFamily="49" charset="-122"/>
                </a:endParaRPr>
              </a:p>
            </p:txBody>
          </p:sp>
          <p:sp>
            <p:nvSpPr>
              <p:cNvPr id="45096" name="Rectangle 12"/>
              <p:cNvSpPr>
                <a:spLocks noChangeArrowheads="1"/>
              </p:cNvSpPr>
              <p:nvPr/>
            </p:nvSpPr>
            <p:spPr bwMode="auto">
              <a:xfrm>
                <a:off x="869" y="171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1</a:t>
                </a:r>
                <a:endParaRPr lang="en-US" altLang="zh-CN">
                  <a:ea typeface="楷体_GB2312" pitchFamily="49" charset="-122"/>
                </a:endParaRPr>
              </a:p>
            </p:txBody>
          </p:sp>
          <p:sp>
            <p:nvSpPr>
              <p:cNvPr id="45097" name="Rectangle 13"/>
              <p:cNvSpPr>
                <a:spLocks noChangeArrowheads="1"/>
              </p:cNvSpPr>
              <p:nvPr/>
            </p:nvSpPr>
            <p:spPr bwMode="auto">
              <a:xfrm>
                <a:off x="1280" y="1394"/>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sz="1800">
                  <a:ea typeface="楷体_GB2312" pitchFamily="49" charset="-122"/>
                </a:endParaRPr>
              </a:p>
            </p:txBody>
          </p:sp>
          <p:sp>
            <p:nvSpPr>
              <p:cNvPr id="45098" name="Rectangle 14"/>
              <p:cNvSpPr>
                <a:spLocks noChangeArrowheads="1"/>
              </p:cNvSpPr>
              <p:nvPr/>
            </p:nvSpPr>
            <p:spPr bwMode="auto">
              <a:xfrm>
                <a:off x="1295" y="253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sz="1800">
                  <a:ea typeface="楷体_GB2312" pitchFamily="49" charset="-122"/>
                </a:endParaRPr>
              </a:p>
            </p:txBody>
          </p:sp>
          <p:sp>
            <p:nvSpPr>
              <p:cNvPr id="45099" name="Rectangle 15"/>
              <p:cNvSpPr>
                <a:spLocks noChangeArrowheads="1"/>
              </p:cNvSpPr>
              <p:nvPr/>
            </p:nvSpPr>
            <p:spPr bwMode="auto">
              <a:xfrm>
                <a:off x="1650" y="1988"/>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sz="1800">
                  <a:ea typeface="楷体_GB2312" pitchFamily="49" charset="-122"/>
                </a:endParaRPr>
              </a:p>
            </p:txBody>
          </p:sp>
          <p:sp>
            <p:nvSpPr>
              <p:cNvPr id="45100" name="Text Box 16"/>
              <p:cNvSpPr txBox="1">
                <a:spLocks noChangeArrowheads="1"/>
              </p:cNvSpPr>
              <p:nvPr/>
            </p:nvSpPr>
            <p:spPr bwMode="auto">
              <a:xfrm>
                <a:off x="1032" y="196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5101" name="Text Box 17"/>
              <p:cNvSpPr txBox="1">
                <a:spLocks noChangeArrowheads="1"/>
              </p:cNvSpPr>
              <p:nvPr/>
            </p:nvSpPr>
            <p:spPr bwMode="auto">
              <a:xfrm>
                <a:off x="1032" y="274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5102" name="Line 18"/>
              <p:cNvSpPr>
                <a:spLocks noChangeShapeType="1"/>
              </p:cNvSpPr>
              <p:nvPr/>
            </p:nvSpPr>
            <p:spPr bwMode="auto">
              <a:xfrm flipH="1">
                <a:off x="869" y="1576"/>
                <a:ext cx="359" cy="52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3" name="Line 19"/>
              <p:cNvSpPr>
                <a:spLocks noChangeShapeType="1"/>
              </p:cNvSpPr>
              <p:nvPr/>
            </p:nvSpPr>
            <p:spPr bwMode="auto">
              <a:xfrm>
                <a:off x="857" y="2102"/>
                <a:ext cx="371" cy="472"/>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4" name="Line 20"/>
              <p:cNvSpPr>
                <a:spLocks noChangeShapeType="1"/>
              </p:cNvSpPr>
              <p:nvPr/>
            </p:nvSpPr>
            <p:spPr bwMode="auto">
              <a:xfrm>
                <a:off x="1228" y="1576"/>
                <a:ext cx="357" cy="468"/>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5" name="Line 21"/>
              <p:cNvSpPr>
                <a:spLocks noChangeShapeType="1"/>
              </p:cNvSpPr>
              <p:nvPr/>
            </p:nvSpPr>
            <p:spPr bwMode="auto">
              <a:xfrm flipH="1">
                <a:off x="1228" y="2053"/>
                <a:ext cx="345" cy="5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6" name="Freeform 22"/>
              <p:cNvSpPr>
                <a:spLocks/>
              </p:cNvSpPr>
              <p:nvPr/>
            </p:nvSpPr>
            <p:spPr bwMode="auto">
              <a:xfrm>
                <a:off x="845" y="2037"/>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5107" name="Line 23"/>
              <p:cNvSpPr>
                <a:spLocks noChangeShapeType="1"/>
              </p:cNvSpPr>
              <p:nvPr/>
            </p:nvSpPr>
            <p:spPr bwMode="auto">
              <a:xfrm>
                <a:off x="1228" y="1567"/>
                <a:ext cx="0" cy="9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 name="Group 24"/>
          <p:cNvGrpSpPr>
            <a:grpSpLocks/>
          </p:cNvGrpSpPr>
          <p:nvPr/>
        </p:nvGrpSpPr>
        <p:grpSpPr bwMode="auto">
          <a:xfrm>
            <a:off x="5640388" y="3038475"/>
            <a:ext cx="1920875" cy="1304925"/>
            <a:chOff x="3553" y="1536"/>
            <a:chExt cx="1210" cy="822"/>
          </a:xfrm>
        </p:grpSpPr>
        <p:sp>
          <p:nvSpPr>
            <p:cNvPr id="45086" name="Oval 25"/>
            <p:cNvSpPr>
              <a:spLocks noChangeArrowheads="1"/>
            </p:cNvSpPr>
            <p:nvPr/>
          </p:nvSpPr>
          <p:spPr bwMode="auto">
            <a:xfrm rot="-2273858">
              <a:off x="3553" y="1648"/>
              <a:ext cx="1210" cy="710"/>
            </a:xfrm>
            <a:prstGeom prst="ellipse">
              <a:avLst/>
            </a:pr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楷体_GB2312" pitchFamily="49" charset="-122"/>
              </a:endParaRPr>
            </a:p>
          </p:txBody>
        </p:sp>
        <p:sp>
          <p:nvSpPr>
            <p:cNvPr id="45087" name="Rectangle 26"/>
            <p:cNvSpPr>
              <a:spLocks noChangeArrowheads="1"/>
            </p:cNvSpPr>
            <p:nvPr/>
          </p:nvSpPr>
          <p:spPr bwMode="auto">
            <a:xfrm>
              <a:off x="3728" y="2177"/>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①</a:t>
              </a:r>
              <a:endParaRPr lang="en-US" altLang="zh-CN" sz="1800">
                <a:ea typeface="楷体_GB2312" pitchFamily="49" charset="-122"/>
              </a:endParaRPr>
            </a:p>
          </p:txBody>
        </p:sp>
        <p:sp>
          <p:nvSpPr>
            <p:cNvPr id="45088" name="Rectangle 27"/>
            <p:cNvSpPr>
              <a:spLocks noChangeArrowheads="1"/>
            </p:cNvSpPr>
            <p:nvPr/>
          </p:nvSpPr>
          <p:spPr bwMode="auto">
            <a:xfrm>
              <a:off x="3943" y="185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1</a:t>
              </a:r>
              <a:endParaRPr lang="en-US" altLang="zh-CN">
                <a:ea typeface="楷体_GB2312" pitchFamily="49" charset="-122"/>
              </a:endParaRPr>
            </a:p>
          </p:txBody>
        </p:sp>
        <p:sp>
          <p:nvSpPr>
            <p:cNvPr id="45089" name="Rectangle 28"/>
            <p:cNvSpPr>
              <a:spLocks noChangeArrowheads="1"/>
            </p:cNvSpPr>
            <p:nvPr/>
          </p:nvSpPr>
          <p:spPr bwMode="auto">
            <a:xfrm>
              <a:off x="4354" y="153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②</a:t>
              </a:r>
              <a:endParaRPr lang="en-US" altLang="zh-CN" sz="1800">
                <a:ea typeface="楷体_GB2312" pitchFamily="49" charset="-122"/>
              </a:endParaRPr>
            </a:p>
          </p:txBody>
        </p:sp>
        <p:sp>
          <p:nvSpPr>
            <p:cNvPr id="45090" name="Line 29"/>
            <p:cNvSpPr>
              <a:spLocks noChangeShapeType="1"/>
            </p:cNvSpPr>
            <p:nvPr/>
          </p:nvSpPr>
          <p:spPr bwMode="auto">
            <a:xfrm flipH="1">
              <a:off x="3943" y="1718"/>
              <a:ext cx="359" cy="526"/>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30"/>
          <p:cNvGrpSpPr>
            <a:grpSpLocks/>
          </p:cNvGrpSpPr>
          <p:nvPr/>
        </p:nvGrpSpPr>
        <p:grpSpPr bwMode="auto">
          <a:xfrm>
            <a:off x="6829425" y="4006850"/>
            <a:ext cx="900113" cy="1149350"/>
            <a:chOff x="2811" y="2177"/>
            <a:chExt cx="567" cy="724"/>
          </a:xfrm>
        </p:grpSpPr>
        <p:sp>
          <p:nvSpPr>
            <p:cNvPr id="45082" name="Rectangle 31"/>
            <p:cNvSpPr>
              <a:spLocks noChangeArrowheads="1"/>
            </p:cNvSpPr>
            <p:nvPr/>
          </p:nvSpPr>
          <p:spPr bwMode="auto">
            <a:xfrm>
              <a:off x="3010" y="247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3</a:t>
              </a:r>
              <a:endParaRPr lang="en-US" altLang="zh-CN" sz="1800">
                <a:ea typeface="楷体_GB2312" pitchFamily="49" charset="-122"/>
              </a:endParaRPr>
            </a:p>
          </p:txBody>
        </p:sp>
        <p:sp>
          <p:nvSpPr>
            <p:cNvPr id="45083" name="Rectangle 32"/>
            <p:cNvSpPr>
              <a:spLocks noChangeArrowheads="1"/>
            </p:cNvSpPr>
            <p:nvPr/>
          </p:nvSpPr>
          <p:spPr bwMode="auto">
            <a:xfrm>
              <a:off x="2878" y="2728"/>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④</a:t>
              </a:r>
              <a:endParaRPr lang="en-US" altLang="zh-CN" sz="1800">
                <a:ea typeface="楷体_GB2312" pitchFamily="49" charset="-122"/>
              </a:endParaRPr>
            </a:p>
          </p:txBody>
        </p:sp>
        <p:sp>
          <p:nvSpPr>
            <p:cNvPr id="45084" name="Rectangle 33"/>
            <p:cNvSpPr>
              <a:spLocks noChangeArrowheads="1"/>
            </p:cNvSpPr>
            <p:nvPr/>
          </p:nvSpPr>
          <p:spPr bwMode="auto">
            <a:xfrm>
              <a:off x="3233" y="2177"/>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800" b="1">
                  <a:solidFill>
                    <a:srgbClr val="000000"/>
                  </a:solidFill>
                  <a:ea typeface="楷体_GB2312" pitchFamily="49" charset="-122"/>
                </a:rPr>
                <a:t>③</a:t>
              </a:r>
              <a:endParaRPr lang="en-US" altLang="zh-CN" sz="1800">
                <a:ea typeface="楷体_GB2312" pitchFamily="49" charset="-122"/>
              </a:endParaRPr>
            </a:p>
          </p:txBody>
        </p:sp>
        <p:sp>
          <p:nvSpPr>
            <p:cNvPr id="45085" name="Line 34"/>
            <p:cNvSpPr>
              <a:spLocks noChangeShapeType="1"/>
            </p:cNvSpPr>
            <p:nvPr/>
          </p:nvSpPr>
          <p:spPr bwMode="auto">
            <a:xfrm flipH="1">
              <a:off x="2811" y="2242"/>
              <a:ext cx="345" cy="530"/>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35"/>
          <p:cNvGrpSpPr>
            <a:grpSpLocks/>
          </p:cNvGrpSpPr>
          <p:nvPr/>
        </p:nvGrpSpPr>
        <p:grpSpPr bwMode="auto">
          <a:xfrm>
            <a:off x="3716338" y="3113088"/>
            <a:ext cx="1206500" cy="2397125"/>
            <a:chOff x="2341" y="1583"/>
            <a:chExt cx="760" cy="1510"/>
          </a:xfrm>
        </p:grpSpPr>
        <p:sp>
          <p:nvSpPr>
            <p:cNvPr id="45074" name="Rectangle 36"/>
            <p:cNvSpPr>
              <a:spLocks noChangeArrowheads="1"/>
            </p:cNvSpPr>
            <p:nvPr/>
          </p:nvSpPr>
          <p:spPr bwMode="auto">
            <a:xfrm>
              <a:off x="2450" y="237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4</a:t>
              </a:r>
              <a:endParaRPr lang="en-US" altLang="zh-CN" sz="1800">
                <a:ea typeface="楷体_GB2312" pitchFamily="49" charset="-122"/>
              </a:endParaRPr>
            </a:p>
          </p:txBody>
        </p:sp>
        <p:sp>
          <p:nvSpPr>
            <p:cNvPr id="45075" name="Rectangle 37"/>
            <p:cNvSpPr>
              <a:spLocks noChangeArrowheads="1"/>
            </p:cNvSpPr>
            <p:nvPr/>
          </p:nvSpPr>
          <p:spPr bwMode="auto">
            <a:xfrm>
              <a:off x="2973" y="159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b="1">
                  <a:solidFill>
                    <a:srgbClr val="000000"/>
                  </a:solidFill>
                  <a:ea typeface="楷体_GB2312" pitchFamily="49" charset="-122"/>
                </a:rPr>
                <a:t>2</a:t>
              </a:r>
              <a:endParaRPr lang="en-US" altLang="zh-CN" sz="1800">
                <a:ea typeface="楷体_GB2312" pitchFamily="49" charset="-122"/>
              </a:endParaRPr>
            </a:p>
          </p:txBody>
        </p:sp>
        <p:sp>
          <p:nvSpPr>
            <p:cNvPr id="45076" name="Text Box 38"/>
            <p:cNvSpPr txBox="1">
              <a:spLocks noChangeArrowheads="1"/>
            </p:cNvSpPr>
            <p:nvPr/>
          </p:nvSpPr>
          <p:spPr bwMode="auto">
            <a:xfrm>
              <a:off x="2683" y="20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5</a:t>
              </a:r>
            </a:p>
          </p:txBody>
        </p:sp>
        <p:sp>
          <p:nvSpPr>
            <p:cNvPr id="45077" name="Text Box 39"/>
            <p:cNvSpPr txBox="1">
              <a:spLocks noChangeArrowheads="1"/>
            </p:cNvSpPr>
            <p:nvPr/>
          </p:nvSpPr>
          <p:spPr bwMode="auto">
            <a:xfrm>
              <a:off x="2546" y="28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楷体_GB2312" pitchFamily="49" charset="-122"/>
                </a:rPr>
                <a:t>6</a:t>
              </a:r>
            </a:p>
          </p:txBody>
        </p:sp>
        <p:sp>
          <p:nvSpPr>
            <p:cNvPr id="45078" name="Line 40"/>
            <p:cNvSpPr>
              <a:spLocks noChangeShapeType="1"/>
            </p:cNvSpPr>
            <p:nvPr/>
          </p:nvSpPr>
          <p:spPr bwMode="auto">
            <a:xfrm>
              <a:off x="2341" y="2110"/>
              <a:ext cx="371" cy="472"/>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9" name="Line 41"/>
            <p:cNvSpPr>
              <a:spLocks noChangeShapeType="1"/>
            </p:cNvSpPr>
            <p:nvPr/>
          </p:nvSpPr>
          <p:spPr bwMode="auto">
            <a:xfrm>
              <a:off x="2712" y="1583"/>
              <a:ext cx="357" cy="46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0" name="Freeform 42"/>
            <p:cNvSpPr>
              <a:spLocks/>
            </p:cNvSpPr>
            <p:nvPr/>
          </p:nvSpPr>
          <p:spPr bwMode="auto">
            <a:xfrm>
              <a:off x="2341" y="2051"/>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45081" name="Line 43"/>
            <p:cNvSpPr>
              <a:spLocks noChangeShapeType="1"/>
            </p:cNvSpPr>
            <p:nvPr/>
          </p:nvSpPr>
          <p:spPr bwMode="auto">
            <a:xfrm>
              <a:off x="2712" y="1593"/>
              <a:ext cx="0" cy="989"/>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7628" name="Line 44"/>
          <p:cNvSpPr>
            <a:spLocks noChangeShapeType="1"/>
          </p:cNvSpPr>
          <p:nvPr/>
        </p:nvSpPr>
        <p:spPr bwMode="auto">
          <a:xfrm flipH="1">
            <a:off x="1349375" y="4281488"/>
            <a:ext cx="19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Group 45"/>
          <p:cNvGrpSpPr>
            <a:grpSpLocks/>
          </p:cNvGrpSpPr>
          <p:nvPr/>
        </p:nvGrpSpPr>
        <p:grpSpPr bwMode="auto">
          <a:xfrm>
            <a:off x="1349375" y="3402013"/>
            <a:ext cx="1206500" cy="1997075"/>
            <a:chOff x="850" y="1765"/>
            <a:chExt cx="760" cy="1258"/>
          </a:xfrm>
        </p:grpSpPr>
        <p:sp>
          <p:nvSpPr>
            <p:cNvPr id="45070" name="Line 46"/>
            <p:cNvSpPr>
              <a:spLocks noChangeShapeType="1"/>
            </p:cNvSpPr>
            <p:nvPr/>
          </p:nvSpPr>
          <p:spPr bwMode="auto">
            <a:xfrm>
              <a:off x="1249" y="1765"/>
              <a:ext cx="329" cy="446"/>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47"/>
            <p:cNvSpPr>
              <a:spLocks noChangeShapeType="1"/>
            </p:cNvSpPr>
            <p:nvPr/>
          </p:nvSpPr>
          <p:spPr bwMode="auto">
            <a:xfrm>
              <a:off x="1233" y="1765"/>
              <a:ext cx="0" cy="99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2" name="Line 48"/>
            <p:cNvSpPr>
              <a:spLocks noChangeShapeType="1"/>
            </p:cNvSpPr>
            <p:nvPr/>
          </p:nvSpPr>
          <p:spPr bwMode="auto">
            <a:xfrm>
              <a:off x="874" y="2293"/>
              <a:ext cx="375" cy="479"/>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3" name="Freeform 49"/>
            <p:cNvSpPr>
              <a:spLocks/>
            </p:cNvSpPr>
            <p:nvPr/>
          </p:nvSpPr>
          <p:spPr bwMode="auto">
            <a:xfrm>
              <a:off x="850" y="2242"/>
              <a:ext cx="760" cy="781"/>
            </a:xfrm>
            <a:custGeom>
              <a:avLst/>
              <a:gdLst>
                <a:gd name="T0" fmla="*/ 0 w 760"/>
                <a:gd name="T1" fmla="*/ 81 h 781"/>
                <a:gd name="T2" fmla="*/ 91 w 760"/>
                <a:gd name="T3" fmla="*/ 600 h 781"/>
                <a:gd name="T4" fmla="*/ 428 w 760"/>
                <a:gd name="T5" fmla="*/ 781 h 781"/>
                <a:gd name="T6" fmla="*/ 709 w 760"/>
                <a:gd name="T7" fmla="*/ 600 h 781"/>
                <a:gd name="T8" fmla="*/ 737 w 760"/>
                <a:gd name="T9" fmla="*/ 0 h 781"/>
                <a:gd name="T10" fmla="*/ 0 60000 65536"/>
                <a:gd name="T11" fmla="*/ 0 60000 65536"/>
                <a:gd name="T12" fmla="*/ 0 60000 65536"/>
                <a:gd name="T13" fmla="*/ 0 60000 65536"/>
                <a:gd name="T14" fmla="*/ 0 60000 65536"/>
                <a:gd name="T15" fmla="*/ 0 w 760"/>
                <a:gd name="T16" fmla="*/ 0 h 781"/>
                <a:gd name="T17" fmla="*/ 760 w 760"/>
                <a:gd name="T18" fmla="*/ 781 h 781"/>
              </a:gdLst>
              <a:ahLst/>
              <a:cxnLst>
                <a:cxn ang="T10">
                  <a:pos x="T0" y="T1"/>
                </a:cxn>
                <a:cxn ang="T11">
                  <a:pos x="T2" y="T3"/>
                </a:cxn>
                <a:cxn ang="T12">
                  <a:pos x="T4" y="T5"/>
                </a:cxn>
                <a:cxn ang="T13">
                  <a:pos x="T6" y="T7"/>
                </a:cxn>
                <a:cxn ang="T14">
                  <a:pos x="T8" y="T9"/>
                </a:cxn>
              </a:cxnLst>
              <a:rect l="T15" t="T16" r="T17" b="T18"/>
              <a:pathLst>
                <a:path w="760" h="781">
                  <a:moveTo>
                    <a:pt x="0" y="81"/>
                  </a:moveTo>
                  <a:cubicBezTo>
                    <a:pt x="15" y="167"/>
                    <a:pt x="20" y="483"/>
                    <a:pt x="91" y="600"/>
                  </a:cubicBezTo>
                  <a:cubicBezTo>
                    <a:pt x="162" y="717"/>
                    <a:pt x="325" y="781"/>
                    <a:pt x="428" y="781"/>
                  </a:cubicBezTo>
                  <a:cubicBezTo>
                    <a:pt x="531" y="781"/>
                    <a:pt x="658" y="730"/>
                    <a:pt x="709" y="600"/>
                  </a:cubicBezTo>
                  <a:cubicBezTo>
                    <a:pt x="760" y="470"/>
                    <a:pt x="731" y="125"/>
                    <a:pt x="737" y="0"/>
                  </a:cubicBez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sp>
        <p:nvSpPr>
          <p:cNvPr id="67634" name="Text Box 50"/>
          <p:cNvSpPr txBox="1">
            <a:spLocks noChangeArrowheads="1"/>
          </p:cNvSpPr>
          <p:nvPr/>
        </p:nvSpPr>
        <p:spPr bwMode="auto">
          <a:xfrm>
            <a:off x="1008063" y="5761038"/>
            <a:ext cx="698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Q</a:t>
            </a:r>
            <a:r>
              <a:rPr lang="en-US" altLang="zh-CN" b="1" baseline="-25000">
                <a:ea typeface="楷体_GB2312" pitchFamily="49" charset="-122"/>
              </a:rPr>
              <a:t>1</a:t>
            </a:r>
            <a:r>
              <a:rPr lang="en-US" altLang="zh-CN" b="1">
                <a:ea typeface="楷体_GB2312" pitchFamily="49" charset="-122"/>
              </a:rPr>
              <a:t>:  { 2 , 5 , 4 , 6 }</a:t>
            </a:r>
            <a:endParaRPr lang="en-US" altLang="zh-CN">
              <a:ea typeface="楷体_GB2312" pitchFamily="49" charset="-122"/>
            </a:endParaRPr>
          </a:p>
        </p:txBody>
      </p:sp>
      <p:sp>
        <p:nvSpPr>
          <p:cNvPr id="67635" name="Text Box 51"/>
          <p:cNvSpPr txBox="1">
            <a:spLocks noChangeArrowheads="1"/>
          </p:cNvSpPr>
          <p:nvPr/>
        </p:nvSpPr>
        <p:spPr bwMode="auto">
          <a:xfrm>
            <a:off x="768350" y="1357313"/>
            <a:ext cx="806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割集</a:t>
            </a:r>
            <a:r>
              <a:rPr lang="en-US" altLang="zh-CN" b="1">
                <a:ea typeface="楷体_GB2312" pitchFamily="49" charset="-122"/>
              </a:rPr>
              <a:t>Q</a:t>
            </a:r>
            <a:r>
              <a:rPr lang="zh-CN" altLang="en-US" b="1">
                <a:ea typeface="楷体_GB2312" pitchFamily="49" charset="-122"/>
              </a:rPr>
              <a:t>是连通图</a:t>
            </a:r>
            <a:r>
              <a:rPr lang="en-US" altLang="zh-CN" b="1">
                <a:ea typeface="楷体_GB2312" pitchFamily="49" charset="-122"/>
              </a:rPr>
              <a:t>G</a:t>
            </a:r>
            <a:r>
              <a:rPr lang="zh-CN" altLang="en-US" b="1">
                <a:ea typeface="楷体_GB2312" pitchFamily="49" charset="-122"/>
              </a:rPr>
              <a:t>中一个支路的集合，具有下述性质：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left)">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635">
                                            <p:txEl>
                                              <p:pRg st="0" end="0"/>
                                            </p:txEl>
                                          </p:spTgt>
                                        </p:tgtEl>
                                        <p:attrNameLst>
                                          <p:attrName>style.visibility</p:attrName>
                                        </p:attrNameLst>
                                      </p:cBhvr>
                                      <p:to>
                                        <p:strVal val="visible"/>
                                      </p:to>
                                    </p:set>
                                    <p:animEffect transition="in" filter="wipe(left)">
                                      <p:cBhvr>
                                        <p:cTn id="12" dur="500"/>
                                        <p:tgtEl>
                                          <p:spTgt spid="676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8">
                                            <p:txEl>
                                              <p:pRg st="0" end="0"/>
                                            </p:txEl>
                                          </p:spTgt>
                                        </p:tgtEl>
                                        <p:attrNameLst>
                                          <p:attrName>style.visibility</p:attrName>
                                        </p:attrNameLst>
                                      </p:cBhvr>
                                      <p:to>
                                        <p:strVal val="visible"/>
                                      </p:to>
                                    </p:set>
                                    <p:animEffect transition="in" filter="wipe(left)">
                                      <p:cBhvr>
                                        <p:cTn id="17" dur="500"/>
                                        <p:tgtEl>
                                          <p:spTgt spid="6758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9">
                                            <p:txEl>
                                              <p:pRg st="0" end="0"/>
                                            </p:txEl>
                                          </p:spTgt>
                                        </p:tgtEl>
                                        <p:attrNameLst>
                                          <p:attrName>style.visibility</p:attrName>
                                        </p:attrNameLst>
                                      </p:cBhvr>
                                      <p:to>
                                        <p:strVal val="visible"/>
                                      </p:to>
                                    </p:set>
                                    <p:animEffect transition="in" filter="wipe(left)">
                                      <p:cBhvr>
                                        <p:cTn id="22" dur="500"/>
                                        <p:tgtEl>
                                          <p:spTgt spid="6758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586"/>
                                        </p:tgtEl>
                                        <p:attrNameLst>
                                          <p:attrName>style.visibility</p:attrName>
                                        </p:attrNameLst>
                                      </p:cBhvr>
                                      <p:to>
                                        <p:strVal val="visible"/>
                                      </p:to>
                                    </p:set>
                                    <p:animEffect transition="in" filter="wipe(left)">
                                      <p:cBhvr>
                                        <p:cTn id="32" dur="500"/>
                                        <p:tgtEl>
                                          <p:spTgt spid="675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7634">
                                            <p:txEl>
                                              <p:pRg st="0" end="0"/>
                                            </p:txEl>
                                          </p:spTgt>
                                        </p:tgtEl>
                                        <p:attrNameLst>
                                          <p:attrName>style.visibility</p:attrName>
                                        </p:attrNameLst>
                                      </p:cBhvr>
                                      <p:to>
                                        <p:strVal val="visible"/>
                                      </p:to>
                                    </p:set>
                                    <p:animEffect transition="in" filter="wipe(left)">
                                      <p:cBhvr>
                                        <p:cTn id="57" dur="500"/>
                                        <p:tgtEl>
                                          <p:spTgt spid="67634">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7628"/>
                                        </p:tgtEl>
                                        <p:attrNameLst>
                                          <p:attrName>style.visibility</p:attrName>
                                        </p:attrNameLst>
                                      </p:cBhvr>
                                      <p:to>
                                        <p:strVal val="visible"/>
                                      </p:to>
                                    </p:set>
                                    <p:animEffect transition="in" filter="wipe(left)">
                                      <p:cBhvr>
                                        <p:cTn id="62" dur="500"/>
                                        <p:tgtEl>
                                          <p:spTgt spid="67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nimBg="1"/>
      <p:bldP spid="67587" grpId="0" build="p" autoUpdateAnimBg="0"/>
      <p:bldP spid="67588" grpId="0" build="p" autoUpdateAnimBg="0"/>
      <p:bldP spid="67589" grpId="0" build="p" autoUpdateAnimBg="0"/>
      <p:bldP spid="67628" grpId="0" animBg="1"/>
      <p:bldP spid="67634" grpId="0" build="p" autoUpdateAnimBg="0"/>
      <p:bldP spid="67635"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25400">
          <a:headEnd type="oval" w="med" len="med"/>
          <a:tailEnd type="oval" w="med" len="med"/>
        </a:ln>
      </a:spPr>
      <a:bodyPr wrap="none" anchor="ctr"/>
      <a:lstStyle>
        <a:defPPr>
          <a:defRPr/>
        </a:defPPr>
      </a:lstStyle>
      <a:style>
        <a:lnRef idx="1">
          <a:schemeClr val="dk1"/>
        </a:lnRef>
        <a:fillRef idx="0">
          <a:schemeClr val="dk1"/>
        </a:fillRef>
        <a:effectRef idx="0">
          <a:schemeClr val="dk1"/>
        </a:effectRef>
        <a:fontRef idx="minor">
          <a:schemeClr val="tx1"/>
        </a:fontRef>
      </a:style>
    </a:spDef>
    <a:lnDef>
      <a:spPr>
        <a:ln w="19050">
          <a:solidFill>
            <a:srgbClr val="00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5476</TotalTime>
  <Words>4272</Words>
  <Application>Microsoft Office PowerPoint</Application>
  <PresentationFormat>全屏显示(4:3)</PresentationFormat>
  <Paragraphs>1099</Paragraphs>
  <Slides>48</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52" baseType="lpstr">
      <vt:lpstr>Office 主题</vt:lpstr>
      <vt:lpstr>Equation</vt:lpstr>
      <vt:lpstr>剪辑</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支路电流法 (branch current method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网孔电流法 (mesh current method)</vt:lpstr>
      <vt:lpstr>PowerPoint 演示文稿</vt:lpstr>
      <vt:lpstr>PowerPoint 演示文稿</vt:lpstr>
      <vt:lpstr>PowerPoint 演示文稿</vt:lpstr>
      <vt:lpstr>PowerPoint 演示文稿</vt:lpstr>
      <vt:lpstr>PowerPoint 演示文稿</vt:lpstr>
      <vt:lpstr>PowerPoint 演示文稿</vt:lpstr>
      <vt:lpstr>§3-4  节点电压法 (node voltage method)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YDC</dc:creator>
  <cp:lastModifiedBy>AutoBVT</cp:lastModifiedBy>
  <cp:revision>306</cp:revision>
  <dcterms:created xsi:type="dcterms:W3CDTF">1998-03-31T00:43:58Z</dcterms:created>
  <dcterms:modified xsi:type="dcterms:W3CDTF">2016-09-19T03:10:13Z</dcterms:modified>
</cp:coreProperties>
</file>