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86" r:id="rId2"/>
    <p:sldId id="387" r:id="rId3"/>
    <p:sldId id="388" r:id="rId4"/>
    <p:sldId id="389" r:id="rId5"/>
    <p:sldId id="391" r:id="rId6"/>
    <p:sldId id="393" r:id="rId7"/>
    <p:sldId id="455" r:id="rId8"/>
    <p:sldId id="410" r:id="rId9"/>
    <p:sldId id="454" r:id="rId10"/>
    <p:sldId id="517" r:id="rId11"/>
    <p:sldId id="521" r:id="rId12"/>
    <p:sldId id="519" r:id="rId13"/>
    <p:sldId id="412" r:id="rId14"/>
    <p:sldId id="459" r:id="rId15"/>
    <p:sldId id="460" r:id="rId16"/>
    <p:sldId id="487" r:id="rId17"/>
    <p:sldId id="534" r:id="rId18"/>
    <p:sldId id="536" r:id="rId19"/>
    <p:sldId id="523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26" r:id="rId28"/>
    <p:sldId id="527" r:id="rId29"/>
    <p:sldId id="501" r:id="rId30"/>
    <p:sldId id="528" r:id="rId31"/>
    <p:sldId id="503" r:id="rId32"/>
    <p:sldId id="546" r:id="rId33"/>
    <p:sldId id="505" r:id="rId34"/>
    <p:sldId id="506" r:id="rId35"/>
    <p:sldId id="533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20" r:id="rId45"/>
    <p:sldId id="515" r:id="rId46"/>
    <p:sldId id="516" r:id="rId47"/>
    <p:sldId id="537" r:id="rId48"/>
    <p:sldId id="538" r:id="rId49"/>
    <p:sldId id="539" r:id="rId50"/>
    <p:sldId id="540" r:id="rId51"/>
    <p:sldId id="541" r:id="rId52"/>
    <p:sldId id="542" r:id="rId53"/>
    <p:sldId id="543" r:id="rId54"/>
    <p:sldId id="544" r:id="rId55"/>
    <p:sldId id="54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660033"/>
    <a:srgbClr val="FF33CC"/>
    <a:srgbClr val="FF66FF"/>
    <a:srgbClr val="2520F2"/>
    <a:srgbClr val="66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 autoAdjust="0"/>
    <p:restoredTop sz="74502" autoAdjust="0"/>
  </p:normalViewPr>
  <p:slideViewPr>
    <p:cSldViewPr>
      <p:cViewPr>
        <p:scale>
          <a:sx n="75" d="100"/>
          <a:sy n="75" d="100"/>
        </p:scale>
        <p:origin x="-912" y="-102"/>
      </p:cViewPr>
      <p:guideLst>
        <p:guide orient="horz" pos="576"/>
        <p:guide pos="2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9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emf"/><Relationship Id="rId7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emf"/><Relationship Id="rId9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1.wmf"/><Relationship Id="rId4" Type="http://schemas.openxmlformats.org/officeDocument/2006/relationships/image" Target="../media/image7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0.w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w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6.wmf"/><Relationship Id="rId5" Type="http://schemas.openxmlformats.org/officeDocument/2006/relationships/image" Target="../media/image115.emf"/><Relationship Id="rId4" Type="http://schemas.openxmlformats.org/officeDocument/2006/relationships/image" Target="../media/image10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0.wmf"/><Relationship Id="rId7" Type="http://schemas.openxmlformats.org/officeDocument/2006/relationships/image" Target="../media/image133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6.wmf"/><Relationship Id="rId11" Type="http://schemas.openxmlformats.org/officeDocument/2006/relationships/image" Target="../media/image137.wmf"/><Relationship Id="rId5" Type="http://schemas.openxmlformats.org/officeDocument/2006/relationships/image" Target="../media/image122.wmf"/><Relationship Id="rId10" Type="http://schemas.openxmlformats.org/officeDocument/2006/relationships/image" Target="../media/image136.wmf"/><Relationship Id="rId4" Type="http://schemas.openxmlformats.org/officeDocument/2006/relationships/image" Target="../media/image132.wmf"/><Relationship Id="rId9" Type="http://schemas.openxmlformats.org/officeDocument/2006/relationships/image" Target="../media/image13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19.wmf"/><Relationship Id="rId7" Type="http://schemas.openxmlformats.org/officeDocument/2006/relationships/image" Target="../media/image141.wmf"/><Relationship Id="rId2" Type="http://schemas.openxmlformats.org/officeDocument/2006/relationships/image" Target="../media/image118.wmf"/><Relationship Id="rId1" Type="http://schemas.openxmlformats.org/officeDocument/2006/relationships/image" Target="../media/image138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20.wmf"/><Relationship Id="rId9" Type="http://schemas.openxmlformats.org/officeDocument/2006/relationships/image" Target="../media/image14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2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19.wmf"/><Relationship Id="rId5" Type="http://schemas.openxmlformats.org/officeDocument/2006/relationships/image" Target="../media/image148.wmf"/><Relationship Id="rId10" Type="http://schemas.openxmlformats.org/officeDocument/2006/relationships/image" Target="../media/image118.wmf"/><Relationship Id="rId4" Type="http://schemas.openxmlformats.org/officeDocument/2006/relationships/image" Target="../media/image147.wmf"/><Relationship Id="rId9" Type="http://schemas.openxmlformats.org/officeDocument/2006/relationships/image" Target="../media/image13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19.wmf"/><Relationship Id="rId7" Type="http://schemas.openxmlformats.org/officeDocument/2006/relationships/image" Target="../media/image170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2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20.wmf"/><Relationship Id="rId7" Type="http://schemas.openxmlformats.org/officeDocument/2006/relationships/image" Target="../media/image174.wmf"/><Relationship Id="rId2" Type="http://schemas.openxmlformats.org/officeDocument/2006/relationships/image" Target="../media/image119.wmf"/><Relationship Id="rId1" Type="http://schemas.openxmlformats.org/officeDocument/2006/relationships/image" Target="../media/image167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6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8.wmf"/><Relationship Id="rId18" Type="http://schemas.openxmlformats.org/officeDocument/2006/relationships/image" Target="../media/image203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17" Type="http://schemas.openxmlformats.org/officeDocument/2006/relationships/image" Target="../media/image202.wmf"/><Relationship Id="rId2" Type="http://schemas.openxmlformats.org/officeDocument/2006/relationships/image" Target="../media/image187.wmf"/><Relationship Id="rId16" Type="http://schemas.openxmlformats.org/officeDocument/2006/relationships/image" Target="../media/image201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5" Type="http://schemas.openxmlformats.org/officeDocument/2006/relationships/image" Target="../media/image190.wmf"/><Relationship Id="rId15" Type="http://schemas.openxmlformats.org/officeDocument/2006/relationships/image" Target="../media/image200.wmf"/><Relationship Id="rId10" Type="http://schemas.openxmlformats.org/officeDocument/2006/relationships/image" Target="../media/image195.wmf"/><Relationship Id="rId19" Type="http://schemas.openxmlformats.org/officeDocument/2006/relationships/image" Target="../media/image204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Relationship Id="rId14" Type="http://schemas.openxmlformats.org/officeDocument/2006/relationships/image" Target="../media/image19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29777C94-B237-4EE0-96D8-C49DFBC1E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54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28B2FD81-D12F-4CC9-B567-63770804D0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61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8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1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3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5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2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943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1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13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8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187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 userDrawn="1"/>
        </p:nvSpPr>
        <p:spPr bwMode="auto">
          <a:xfrm>
            <a:off x="323850" y="44450"/>
            <a:ext cx="856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8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 谐振电路与互感耦合电路</a:t>
            </a:r>
            <a:endParaRPr lang="zh-CN" altLang="en-US" sz="1800" b="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1923" name="Line 3"/>
          <p:cNvSpPr>
            <a:spLocks noChangeShapeType="1"/>
          </p:cNvSpPr>
          <p:nvPr userDrawn="1"/>
        </p:nvSpPr>
        <p:spPr bwMode="auto">
          <a:xfrm>
            <a:off x="250825" y="404813"/>
            <a:ext cx="86375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1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0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3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8.e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6.e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95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1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0.e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8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07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1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24.wmf"/><Relationship Id="rId26" Type="http://schemas.openxmlformats.org/officeDocument/2006/relationships/image" Target="../media/image128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27.wmf"/><Relationship Id="rId32" Type="http://schemas.openxmlformats.org/officeDocument/2006/relationships/image" Target="../media/image131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29.wmf"/><Relationship Id="rId10" Type="http://schemas.openxmlformats.org/officeDocument/2006/relationships/oleObject" Target="../embeddings/oleObject139.bin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3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33.wmf"/><Relationship Id="rId26" Type="http://schemas.openxmlformats.org/officeDocument/2006/relationships/image" Target="../media/image137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36.w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10" Type="http://schemas.openxmlformats.org/officeDocument/2006/relationships/oleObject" Target="../embeddings/oleObject155.bin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22.wmf"/><Relationship Id="rId22" Type="http://schemas.openxmlformats.org/officeDocument/2006/relationships/image" Target="../media/image13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4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51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0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49.wmf"/><Relationship Id="rId22" Type="http://schemas.openxmlformats.org/officeDocument/2006/relationships/image" Target="../media/image11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5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9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6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oleObject" Target="../embeddings/oleObject215.bin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17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81.wmf"/><Relationship Id="rId22" Type="http://schemas.openxmlformats.org/officeDocument/2006/relationships/image" Target="../media/image18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193.wmf"/><Relationship Id="rId26" Type="http://schemas.openxmlformats.org/officeDocument/2006/relationships/image" Target="../media/image197.wmf"/><Relationship Id="rId39" Type="http://schemas.openxmlformats.org/officeDocument/2006/relationships/oleObject" Target="../embeddings/oleObject248.bin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34" Type="http://schemas.openxmlformats.org/officeDocument/2006/relationships/image" Target="../media/image201.wmf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33" Type="http://schemas.openxmlformats.org/officeDocument/2006/relationships/oleObject" Target="../embeddings/oleObject245.bin"/><Relationship Id="rId38" Type="http://schemas.openxmlformats.org/officeDocument/2006/relationships/image" Target="../media/image203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2.wmf"/><Relationship Id="rId20" Type="http://schemas.openxmlformats.org/officeDocument/2006/relationships/image" Target="../media/image194.wmf"/><Relationship Id="rId29" Type="http://schemas.openxmlformats.org/officeDocument/2006/relationships/oleObject" Target="../embeddings/oleObject243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196.wmf"/><Relationship Id="rId32" Type="http://schemas.openxmlformats.org/officeDocument/2006/relationships/image" Target="../media/image200.wmf"/><Relationship Id="rId37" Type="http://schemas.openxmlformats.org/officeDocument/2006/relationships/oleObject" Target="../embeddings/oleObject247.bin"/><Relationship Id="rId40" Type="http://schemas.openxmlformats.org/officeDocument/2006/relationships/image" Target="../media/image204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198.wmf"/><Relationship Id="rId36" Type="http://schemas.openxmlformats.org/officeDocument/2006/relationships/image" Target="../media/image202.wmf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191.wmf"/><Relationship Id="rId22" Type="http://schemas.openxmlformats.org/officeDocument/2006/relationships/image" Target="../media/image195.w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199.wmf"/><Relationship Id="rId35" Type="http://schemas.openxmlformats.org/officeDocument/2006/relationships/oleObject" Target="../embeddings/oleObject24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e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58775" y="1262063"/>
            <a:ext cx="83391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谐振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resonance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是正弦电路在特定条件下所产生的一种特殊物理现象，作为电路计算没有新内容，主要分析谐振电路的特点。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300038" y="2747963"/>
            <a:ext cx="84343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        谐振的定义：含有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zh-CN" altLang="en-US" i="1">
                <a:ea typeface="楷体_GB2312" pitchFamily="49" charset="-122"/>
              </a:rPr>
              <a:t>、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的电路，当电路中端口电压、电流同相时，称电路发生了谐振。</a:t>
            </a:r>
          </a:p>
        </p:txBody>
      </p: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520700" y="3752850"/>
            <a:ext cx="1998663" cy="1908175"/>
            <a:chOff x="283" y="2160"/>
            <a:chExt cx="1259" cy="1202"/>
          </a:xfrm>
        </p:grpSpPr>
        <p:sp>
          <p:nvSpPr>
            <p:cNvPr id="17428" name="Rectangle 223"/>
            <p:cNvSpPr>
              <a:spLocks noChangeArrowheads="1"/>
            </p:cNvSpPr>
            <p:nvPr/>
          </p:nvSpPr>
          <p:spPr bwMode="auto">
            <a:xfrm>
              <a:off x="884" y="2387"/>
              <a:ext cx="658" cy="975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388" y="2484"/>
              <a:ext cx="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9" name="Line 9"/>
            <p:cNvSpPr>
              <a:spLocks noChangeShapeType="1"/>
            </p:cNvSpPr>
            <p:nvPr/>
          </p:nvSpPr>
          <p:spPr bwMode="auto">
            <a:xfrm>
              <a:off x="388" y="3252"/>
              <a:ext cx="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916" y="2626"/>
              <a:ext cx="58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i="1"/>
                <a:t>R,L,C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/>
                <a:t>电路</a:t>
              </a:r>
              <a:endParaRPr lang="zh-CN" altLang="en-US" i="1"/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>
              <a:off x="307" y="3144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>
              <a:off x="307" y="2700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 rot="-5400000">
              <a:off x="307" y="2700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0" name="Object 14"/>
            <p:cNvGraphicFramePr>
              <a:graphicFrameLocks noChangeAspect="1"/>
            </p:cNvGraphicFramePr>
            <p:nvPr/>
          </p:nvGraphicFramePr>
          <p:xfrm>
            <a:off x="283" y="2816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2816"/>
                          <a:ext cx="20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4" name="Group 15"/>
            <p:cNvGrpSpPr>
              <a:grpSpLocks/>
            </p:cNvGrpSpPr>
            <p:nvPr/>
          </p:nvGrpSpPr>
          <p:grpSpPr bwMode="auto">
            <a:xfrm>
              <a:off x="491" y="2160"/>
              <a:ext cx="300" cy="252"/>
              <a:chOff x="2413" y="2340"/>
              <a:chExt cx="300" cy="252"/>
            </a:xfrm>
          </p:grpSpPr>
          <p:sp>
            <p:nvSpPr>
              <p:cNvPr id="17425" name="Line 16"/>
              <p:cNvSpPr>
                <a:spLocks noChangeShapeType="1"/>
              </p:cNvSpPr>
              <p:nvPr/>
            </p:nvSpPr>
            <p:spPr bwMode="auto">
              <a:xfrm>
                <a:off x="2413" y="2589"/>
                <a:ext cx="30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1" name="Object 17"/>
              <p:cNvGraphicFramePr>
                <a:graphicFrameLocks noChangeAspect="1"/>
              </p:cNvGraphicFramePr>
              <p:nvPr/>
            </p:nvGraphicFramePr>
            <p:xfrm>
              <a:off x="2413" y="2340"/>
              <a:ext cx="166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47" name="公式" r:id="rId5" imgW="126720" imgH="190440" progId="Equation.3">
                      <p:embed/>
                    </p:oleObj>
                  </mc:Choice>
                  <mc:Fallback>
                    <p:oleObj name="公式" r:id="rId5" imgW="126720" imgH="1904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3" y="2340"/>
                            <a:ext cx="166" cy="2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5471" name="Text Box 63"/>
          <p:cNvSpPr txBox="1">
            <a:spLocks noChangeArrowheads="1"/>
          </p:cNvSpPr>
          <p:nvPr/>
        </p:nvSpPr>
        <p:spPr bwMode="auto">
          <a:xfrm>
            <a:off x="2771775" y="4329113"/>
            <a:ext cx="59769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入端阻抗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Z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jX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，当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时，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Z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为纯电阻。电压、电流同相，电路发生谐振。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 dirty="0">
                <a:ea typeface="楷体_GB2312" pitchFamily="49" charset="-122"/>
              </a:rPr>
              <a:t>正弦稳态电路中</a:t>
            </a:r>
            <a:r>
              <a:rPr lang="zh-CN" altLang="en-US" dirty="0" smtClean="0">
                <a:ea typeface="楷体_GB2312" pitchFamily="49" charset="-122"/>
              </a:rPr>
              <a:t>的串联谐振</a:t>
            </a:r>
            <a:endParaRPr lang="zh-CN" altLang="en-US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145412" grpId="0"/>
      <p:bldP spid="1454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519363" y="3594100"/>
          <a:ext cx="381476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" name="Equation" r:id="rId3" imgW="2057400" imgH="939600" progId="Equation.DSMT4">
                  <p:embed/>
                </p:oleObj>
              </mc:Choice>
              <mc:Fallback>
                <p:oleObj name="Equation" r:id="rId3" imgW="20574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594100"/>
                        <a:ext cx="3814762" cy="17780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223963" y="5408613"/>
          <a:ext cx="29876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8" name="Equation" r:id="rId5" imgW="1587240" imgH="469800" progId="Equation.DSMT4">
                  <p:embed/>
                </p:oleObj>
              </mc:Choice>
              <mc:Fallback>
                <p:oleObj name="Equation" r:id="rId5" imgW="158724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408613"/>
                        <a:ext cx="2987675" cy="87153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95288" y="5487988"/>
            <a:ext cx="2895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其中：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105275" y="5481638"/>
            <a:ext cx="48958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称为</a:t>
            </a:r>
            <a:r>
              <a:rPr lang="en-US" altLang="zh-CN" i="1">
                <a:ea typeface="楷体_GB2312" pitchFamily="49" charset="-122"/>
              </a:rPr>
              <a:t>RLC</a:t>
            </a:r>
            <a:r>
              <a:rPr lang="zh-CN" altLang="en-US">
                <a:ea typeface="楷体_GB2312" pitchFamily="49" charset="-122"/>
              </a:rPr>
              <a:t>并联谐振电路的品质因数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90525" y="1160463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并联谐振电路的特点</a:t>
            </a:r>
          </a:p>
        </p:txBody>
      </p:sp>
      <p:grpSp>
        <p:nvGrpSpPr>
          <p:cNvPr id="82994" name="Group 50"/>
          <p:cNvGrpSpPr>
            <a:grpSpLocks/>
          </p:cNvGrpSpPr>
          <p:nvPr/>
        </p:nvGrpSpPr>
        <p:grpSpPr bwMode="auto">
          <a:xfrm>
            <a:off x="935038" y="1635125"/>
            <a:ext cx="4103687" cy="1728788"/>
            <a:chOff x="3266" y="414"/>
            <a:chExt cx="2585" cy="1089"/>
          </a:xfrm>
        </p:grpSpPr>
        <p:sp>
          <p:nvSpPr>
            <p:cNvPr id="82955" name="Line 12"/>
            <p:cNvSpPr>
              <a:spLocks noChangeShapeType="1"/>
            </p:cNvSpPr>
            <p:nvPr/>
          </p:nvSpPr>
          <p:spPr bwMode="auto">
            <a:xfrm>
              <a:off x="4151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6" name="Text Box 13"/>
            <p:cNvSpPr txBox="1">
              <a:spLocks noChangeArrowheads="1"/>
            </p:cNvSpPr>
            <p:nvPr/>
          </p:nvSpPr>
          <p:spPr bwMode="auto">
            <a:xfrm>
              <a:off x="3879" y="5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2957" name="Text Box 14"/>
            <p:cNvSpPr txBox="1">
              <a:spLocks noChangeArrowheads="1"/>
            </p:cNvSpPr>
            <p:nvPr/>
          </p:nvSpPr>
          <p:spPr bwMode="auto">
            <a:xfrm>
              <a:off x="3885" y="10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aphicFrame>
          <p:nvGraphicFramePr>
            <p:cNvPr id="82958" name="Object 15"/>
            <p:cNvGraphicFramePr>
              <a:graphicFrameLocks noChangeAspect="1"/>
            </p:cNvGraphicFramePr>
            <p:nvPr/>
          </p:nvGraphicFramePr>
          <p:xfrm>
            <a:off x="3266" y="777"/>
            <a:ext cx="20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9" name="公式" r:id="rId7" imgW="177480" imgH="304560" progId="Equation.3">
                    <p:embed/>
                  </p:oleObj>
                </mc:Choice>
                <mc:Fallback>
                  <p:oleObj name="公式" r:id="rId7" imgW="17748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777"/>
                          <a:ext cx="205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9" name="Text Box 16"/>
            <p:cNvSpPr txBox="1">
              <a:spLocks noChangeArrowheads="1"/>
            </p:cNvSpPr>
            <p:nvPr/>
          </p:nvSpPr>
          <p:spPr bwMode="auto">
            <a:xfrm>
              <a:off x="4180" y="113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2960" name="Text Box 17"/>
            <p:cNvSpPr txBox="1">
              <a:spLocks noChangeArrowheads="1"/>
            </p:cNvSpPr>
            <p:nvPr/>
          </p:nvSpPr>
          <p:spPr bwMode="auto">
            <a:xfrm>
              <a:off x="5240" y="90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82962" name="Object 19"/>
            <p:cNvGraphicFramePr>
              <a:graphicFrameLocks noChangeAspect="1"/>
            </p:cNvGraphicFramePr>
            <p:nvPr/>
          </p:nvGraphicFramePr>
          <p:xfrm>
            <a:off x="3893" y="800"/>
            <a:ext cx="19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50" name="公式" r:id="rId9" imgW="164880" imgH="279360" progId="Equation.3">
                    <p:embed/>
                  </p:oleObj>
                </mc:Choice>
                <mc:Fallback>
                  <p:oleObj name="公式" r:id="rId9" imgW="1648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800"/>
                          <a:ext cx="19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3" name="Line 20"/>
            <p:cNvSpPr>
              <a:spLocks noChangeShapeType="1"/>
            </p:cNvSpPr>
            <p:nvPr/>
          </p:nvSpPr>
          <p:spPr bwMode="auto">
            <a:xfrm>
              <a:off x="3630" y="550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4" name="Line 21"/>
            <p:cNvSpPr>
              <a:spLocks noChangeShapeType="1"/>
            </p:cNvSpPr>
            <p:nvPr/>
          </p:nvSpPr>
          <p:spPr bwMode="auto">
            <a:xfrm>
              <a:off x="5172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Line 22"/>
            <p:cNvSpPr>
              <a:spLocks noChangeShapeType="1"/>
            </p:cNvSpPr>
            <p:nvPr/>
          </p:nvSpPr>
          <p:spPr bwMode="auto">
            <a:xfrm>
              <a:off x="3630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6" name="Line 23"/>
            <p:cNvSpPr>
              <a:spLocks noChangeShapeType="1"/>
            </p:cNvSpPr>
            <p:nvPr/>
          </p:nvSpPr>
          <p:spPr bwMode="auto">
            <a:xfrm>
              <a:off x="3630" y="1503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7" name="Rectangle 24"/>
            <p:cNvSpPr>
              <a:spLocks noChangeArrowheads="1"/>
            </p:cNvSpPr>
            <p:nvPr/>
          </p:nvSpPr>
          <p:spPr bwMode="auto">
            <a:xfrm rot="5400000">
              <a:off x="4016" y="9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82968" name="Group 25"/>
            <p:cNvGrpSpPr>
              <a:grpSpLocks/>
            </p:cNvGrpSpPr>
            <p:nvPr/>
          </p:nvGrpSpPr>
          <p:grpSpPr bwMode="auto">
            <a:xfrm>
              <a:off x="3493" y="754"/>
              <a:ext cx="272" cy="408"/>
              <a:chOff x="1383" y="2432"/>
              <a:chExt cx="272" cy="408"/>
            </a:xfrm>
          </p:grpSpPr>
          <p:sp>
            <p:nvSpPr>
              <p:cNvPr id="82969" name="Line 26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0" name="Oval 27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82971" name="Line 28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72" name="Group 29"/>
            <p:cNvGrpSpPr>
              <a:grpSpLocks/>
            </p:cNvGrpSpPr>
            <p:nvPr/>
          </p:nvGrpSpPr>
          <p:grpSpPr bwMode="auto">
            <a:xfrm>
              <a:off x="5080" y="868"/>
              <a:ext cx="182" cy="317"/>
              <a:chOff x="4059" y="1873"/>
              <a:chExt cx="182" cy="317"/>
            </a:xfrm>
          </p:grpSpPr>
          <p:sp useBgFill="1">
            <p:nvSpPr>
              <p:cNvPr id="82973" name="Rectangle 3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2974" name="Line 3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5" name="Rectangle 3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2976" name="Rectangle 3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2977" name="Line 3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78" name="Line 35"/>
            <p:cNvSpPr>
              <a:spLocks noChangeShapeType="1"/>
            </p:cNvSpPr>
            <p:nvPr/>
          </p:nvSpPr>
          <p:spPr bwMode="auto">
            <a:xfrm>
              <a:off x="4695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Freeform 36"/>
            <p:cNvSpPr>
              <a:spLocks/>
            </p:cNvSpPr>
            <p:nvPr/>
          </p:nvSpPr>
          <p:spPr bwMode="auto">
            <a:xfrm rot="10800000">
              <a:off x="4673" y="89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2980" name="Text Box 91"/>
            <p:cNvSpPr txBox="1">
              <a:spLocks noChangeArrowheads="1"/>
            </p:cNvSpPr>
            <p:nvPr/>
          </p:nvSpPr>
          <p:spPr bwMode="auto">
            <a:xfrm>
              <a:off x="4694" y="1101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itchFamily="18" charset="2"/>
                </a:rPr>
                <a:t>jL</a:t>
              </a:r>
              <a:endParaRPr lang="en-US" altLang="zh-CN" baseline="-25000"/>
            </a:p>
          </p:txBody>
        </p:sp>
        <p:sp>
          <p:nvSpPr>
            <p:cNvPr id="82981" name="Text Box 92"/>
            <p:cNvSpPr txBox="1">
              <a:spLocks noChangeArrowheads="1"/>
            </p:cNvSpPr>
            <p:nvPr/>
          </p:nvSpPr>
          <p:spPr bwMode="auto">
            <a:xfrm>
              <a:off x="5125" y="1117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ym typeface="Symbol" pitchFamily="18" charset="2"/>
                </a:rPr>
                <a:t>1/</a:t>
              </a:r>
              <a:r>
                <a:rPr lang="en-US" altLang="zh-CN" i="1">
                  <a:sym typeface="Symbol" pitchFamily="18" charset="2"/>
                </a:rPr>
                <a:t>jC</a:t>
              </a:r>
              <a:endParaRPr lang="en-US" altLang="zh-CN" baseline="-25000"/>
            </a:p>
          </p:txBody>
        </p:sp>
        <p:grpSp>
          <p:nvGrpSpPr>
            <p:cNvPr id="82982" name="Group 223"/>
            <p:cNvGrpSpPr>
              <a:grpSpLocks/>
            </p:cNvGrpSpPr>
            <p:nvPr/>
          </p:nvGrpSpPr>
          <p:grpSpPr bwMode="auto">
            <a:xfrm>
              <a:off x="4173" y="414"/>
              <a:ext cx="283" cy="449"/>
              <a:chOff x="3305" y="2067"/>
              <a:chExt cx="283" cy="449"/>
            </a:xfrm>
          </p:grpSpPr>
          <p:sp>
            <p:nvSpPr>
              <p:cNvPr id="82983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R</a:t>
                </a:r>
                <a:endParaRPr lang="en-US" altLang="zh-CN"/>
              </a:p>
            </p:txBody>
          </p:sp>
          <p:sp>
            <p:nvSpPr>
              <p:cNvPr id="82984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sp>
          <p:nvSpPr>
            <p:cNvPr id="82985" name="Line 35"/>
            <p:cNvSpPr>
              <a:spLocks noChangeShapeType="1"/>
            </p:cNvSpPr>
            <p:nvPr/>
          </p:nvSpPr>
          <p:spPr bwMode="auto">
            <a:xfrm>
              <a:off x="4150" y="618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Line 35"/>
            <p:cNvSpPr>
              <a:spLocks noChangeShapeType="1"/>
            </p:cNvSpPr>
            <p:nvPr/>
          </p:nvSpPr>
          <p:spPr bwMode="auto">
            <a:xfrm>
              <a:off x="4694" y="595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7" name="Line 35"/>
            <p:cNvSpPr>
              <a:spLocks noChangeShapeType="1"/>
            </p:cNvSpPr>
            <p:nvPr/>
          </p:nvSpPr>
          <p:spPr bwMode="auto">
            <a:xfrm>
              <a:off x="5171" y="595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988" name="Group 223"/>
            <p:cNvGrpSpPr>
              <a:grpSpLocks/>
            </p:cNvGrpSpPr>
            <p:nvPr/>
          </p:nvGrpSpPr>
          <p:grpSpPr bwMode="auto">
            <a:xfrm>
              <a:off x="4717" y="414"/>
              <a:ext cx="276" cy="449"/>
              <a:chOff x="3305" y="2067"/>
              <a:chExt cx="276" cy="449"/>
            </a:xfrm>
          </p:grpSpPr>
          <p:sp>
            <p:nvSpPr>
              <p:cNvPr id="82989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  <a:endParaRPr lang="en-US" altLang="zh-CN"/>
              </a:p>
            </p:txBody>
          </p:sp>
          <p:sp>
            <p:nvSpPr>
              <p:cNvPr id="82990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2991" name="Group 223"/>
            <p:cNvGrpSpPr>
              <a:grpSpLocks/>
            </p:cNvGrpSpPr>
            <p:nvPr/>
          </p:nvGrpSpPr>
          <p:grpSpPr bwMode="auto">
            <a:xfrm>
              <a:off x="5193" y="414"/>
              <a:ext cx="283" cy="449"/>
              <a:chOff x="3305" y="2067"/>
              <a:chExt cx="283" cy="449"/>
            </a:xfrm>
          </p:grpSpPr>
          <p:sp>
            <p:nvSpPr>
              <p:cNvPr id="82992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C</a:t>
                </a:r>
                <a:endParaRPr lang="en-US" altLang="zh-CN"/>
              </a:p>
            </p:txBody>
          </p:sp>
          <p:sp>
            <p:nvSpPr>
              <p:cNvPr id="82993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</p:grpSp>
      <p:grpSp>
        <p:nvGrpSpPr>
          <p:cNvPr id="82995" name="Group 51"/>
          <p:cNvGrpSpPr>
            <a:grpSpLocks/>
          </p:cNvGrpSpPr>
          <p:nvPr/>
        </p:nvGrpSpPr>
        <p:grpSpPr bwMode="auto">
          <a:xfrm>
            <a:off x="6227763" y="1311275"/>
            <a:ext cx="1979612" cy="2081213"/>
            <a:chOff x="3969" y="686"/>
            <a:chExt cx="1247" cy="1311"/>
          </a:xfrm>
        </p:grpSpPr>
        <p:sp>
          <p:nvSpPr>
            <p:cNvPr id="82996" name="Line 32"/>
            <p:cNvSpPr>
              <a:spLocks noChangeShapeType="1"/>
            </p:cNvSpPr>
            <p:nvPr/>
          </p:nvSpPr>
          <p:spPr bwMode="auto">
            <a:xfrm rot="5400000">
              <a:off x="3742" y="1685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7" name="Line 32"/>
            <p:cNvSpPr>
              <a:spLocks noChangeShapeType="1"/>
            </p:cNvSpPr>
            <p:nvPr/>
          </p:nvSpPr>
          <p:spPr bwMode="auto">
            <a:xfrm rot="16200000">
              <a:off x="3742" y="1229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8" name="Line 32"/>
            <p:cNvSpPr>
              <a:spLocks noChangeShapeType="1"/>
            </p:cNvSpPr>
            <p:nvPr/>
          </p:nvSpPr>
          <p:spPr bwMode="auto">
            <a:xfrm>
              <a:off x="3969" y="1457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9" name="Line 32"/>
            <p:cNvSpPr>
              <a:spLocks noChangeShapeType="1"/>
            </p:cNvSpPr>
            <p:nvPr/>
          </p:nvSpPr>
          <p:spPr bwMode="auto">
            <a:xfrm>
              <a:off x="3969" y="1457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000" name="Group 223"/>
            <p:cNvGrpSpPr>
              <a:grpSpLocks/>
            </p:cNvGrpSpPr>
            <p:nvPr/>
          </p:nvGrpSpPr>
          <p:grpSpPr bwMode="auto">
            <a:xfrm>
              <a:off x="4195" y="958"/>
              <a:ext cx="283" cy="449"/>
              <a:chOff x="3305" y="2067"/>
              <a:chExt cx="283" cy="449"/>
            </a:xfrm>
          </p:grpSpPr>
          <p:sp>
            <p:nvSpPr>
              <p:cNvPr id="83001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R</a:t>
                </a:r>
                <a:endParaRPr lang="en-US" altLang="zh-CN"/>
              </a:p>
            </p:txBody>
          </p:sp>
          <p:sp>
            <p:nvSpPr>
              <p:cNvPr id="83002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3003" name="Group 223"/>
            <p:cNvGrpSpPr>
              <a:grpSpLocks/>
            </p:cNvGrpSpPr>
            <p:nvPr/>
          </p:nvGrpSpPr>
          <p:grpSpPr bwMode="auto">
            <a:xfrm>
              <a:off x="4014" y="1548"/>
              <a:ext cx="276" cy="449"/>
              <a:chOff x="3305" y="2067"/>
              <a:chExt cx="276" cy="449"/>
            </a:xfrm>
          </p:grpSpPr>
          <p:sp>
            <p:nvSpPr>
              <p:cNvPr id="83004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  <a:endParaRPr lang="en-US" altLang="zh-CN"/>
              </a:p>
            </p:txBody>
          </p:sp>
          <p:sp>
            <p:nvSpPr>
              <p:cNvPr id="83005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3006" name="Group 223"/>
            <p:cNvGrpSpPr>
              <a:grpSpLocks/>
            </p:cNvGrpSpPr>
            <p:nvPr/>
          </p:nvGrpSpPr>
          <p:grpSpPr bwMode="auto">
            <a:xfrm>
              <a:off x="3969" y="686"/>
              <a:ext cx="283" cy="449"/>
              <a:chOff x="3305" y="2067"/>
              <a:chExt cx="283" cy="449"/>
            </a:xfrm>
          </p:grpSpPr>
          <p:sp>
            <p:nvSpPr>
              <p:cNvPr id="83007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C</a:t>
                </a:r>
                <a:endParaRPr lang="en-US" altLang="zh-CN"/>
              </a:p>
            </p:txBody>
          </p:sp>
          <p:sp>
            <p:nvSpPr>
              <p:cNvPr id="83008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3009" name="Group 189"/>
            <p:cNvGrpSpPr>
              <a:grpSpLocks/>
            </p:cNvGrpSpPr>
            <p:nvPr/>
          </p:nvGrpSpPr>
          <p:grpSpPr bwMode="auto">
            <a:xfrm>
              <a:off x="4853" y="1117"/>
              <a:ext cx="363" cy="454"/>
              <a:chOff x="453" y="1275"/>
              <a:chExt cx="363" cy="454"/>
            </a:xfrm>
          </p:grpSpPr>
          <p:sp>
            <p:nvSpPr>
              <p:cNvPr id="83010" name="Text Box 38"/>
              <p:cNvSpPr txBox="1">
                <a:spLocks noChangeArrowheads="1"/>
              </p:cNvSpPr>
              <p:nvPr/>
            </p:nvSpPr>
            <p:spPr bwMode="auto">
              <a:xfrm>
                <a:off x="521" y="127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  <p:sp>
            <p:nvSpPr>
              <p:cNvPr id="83011" name="Text Box 39"/>
              <p:cNvSpPr txBox="1">
                <a:spLocks noChangeArrowheads="1"/>
              </p:cNvSpPr>
              <p:nvPr/>
            </p:nvSpPr>
            <p:spPr bwMode="auto">
              <a:xfrm>
                <a:off x="453" y="144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U</a:t>
                </a:r>
                <a:endParaRPr lang="en-US" altLang="zh-CN"/>
              </a:p>
            </p:txBody>
          </p:sp>
        </p:grpSp>
        <p:grpSp>
          <p:nvGrpSpPr>
            <p:cNvPr id="83012" name="Group 218"/>
            <p:cNvGrpSpPr>
              <a:grpSpLocks/>
            </p:cNvGrpSpPr>
            <p:nvPr/>
          </p:nvGrpSpPr>
          <p:grpSpPr bwMode="auto">
            <a:xfrm>
              <a:off x="4513" y="958"/>
              <a:ext cx="262" cy="456"/>
              <a:chOff x="989" y="2044"/>
              <a:chExt cx="262" cy="456"/>
            </a:xfrm>
          </p:grpSpPr>
          <p:sp>
            <p:nvSpPr>
              <p:cNvPr id="83013" name="Text Box 149"/>
              <p:cNvSpPr txBox="1">
                <a:spLocks noChangeArrowheads="1"/>
              </p:cNvSpPr>
              <p:nvPr/>
            </p:nvSpPr>
            <p:spPr bwMode="auto">
              <a:xfrm>
                <a:off x="989" y="2212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S</a:t>
                </a:r>
                <a:endParaRPr lang="en-US" altLang="zh-CN"/>
              </a:p>
            </p:txBody>
          </p:sp>
          <p:sp>
            <p:nvSpPr>
              <p:cNvPr id="83014" name="Text Box 202"/>
              <p:cNvSpPr txBox="1">
                <a:spLocks noChangeArrowheads="1"/>
              </p:cNvSpPr>
              <p:nvPr/>
            </p:nvSpPr>
            <p:spPr bwMode="auto">
              <a:xfrm>
                <a:off x="1020" y="204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sp>
          <p:nvSpPr>
            <p:cNvPr id="83015" name="Text Box 75"/>
            <p:cNvSpPr txBox="1">
              <a:spLocks noChangeArrowheads="1"/>
            </p:cNvSpPr>
            <p:nvPr/>
          </p:nvSpPr>
          <p:spPr bwMode="auto">
            <a:xfrm>
              <a:off x="4376" y="1124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=</a:t>
              </a:r>
            </a:p>
          </p:txBody>
        </p:sp>
      </p:grpSp>
      <p:sp>
        <p:nvSpPr>
          <p:cNvPr id="142599" name="AutoShape 263"/>
          <p:cNvSpPr>
            <a:spLocks noChangeArrowheads="1"/>
          </p:cNvSpPr>
          <p:nvPr/>
        </p:nvSpPr>
        <p:spPr bwMode="auto">
          <a:xfrm>
            <a:off x="4932363" y="2427288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二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ea typeface="楷体_GB2312" pitchFamily="49" charset="-122"/>
              </a:rPr>
              <a:t>正弦稳态电路中的并联谐振</a:t>
            </a:r>
          </a:p>
        </p:txBody>
      </p:sp>
      <p:sp>
        <p:nvSpPr>
          <p:cNvPr id="83018" name="Text Box 74"/>
          <p:cNvSpPr txBox="1">
            <a:spLocks noChangeArrowheads="1"/>
          </p:cNvSpPr>
          <p:nvPr/>
        </p:nvSpPr>
        <p:spPr bwMode="auto">
          <a:xfrm>
            <a:off x="395288" y="6165850"/>
            <a:ext cx="83232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其值等于谐振时感纳或容纳与电导之比。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build="p" autoUpdateAnimBg="0"/>
      <p:bldP spid="82951" grpId="0" build="p" autoUpdateAnimBg="0"/>
      <p:bldP spid="142599" grpId="0" animBg="1"/>
      <p:bldP spid="830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90525" y="1089025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并联谐振电路的特点</a:t>
            </a:r>
          </a:p>
        </p:txBody>
      </p:sp>
      <p:grpSp>
        <p:nvGrpSpPr>
          <p:cNvPr id="87047" name="Group 7"/>
          <p:cNvGrpSpPr>
            <a:grpSpLocks/>
          </p:cNvGrpSpPr>
          <p:nvPr/>
        </p:nvGrpSpPr>
        <p:grpSpPr bwMode="auto">
          <a:xfrm>
            <a:off x="935038" y="1700213"/>
            <a:ext cx="4103687" cy="1728787"/>
            <a:chOff x="3266" y="414"/>
            <a:chExt cx="2585" cy="1089"/>
          </a:xfrm>
        </p:grpSpPr>
        <p:sp>
          <p:nvSpPr>
            <p:cNvPr id="87048" name="Line 12"/>
            <p:cNvSpPr>
              <a:spLocks noChangeShapeType="1"/>
            </p:cNvSpPr>
            <p:nvPr/>
          </p:nvSpPr>
          <p:spPr bwMode="auto">
            <a:xfrm>
              <a:off x="4151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9" name="Text Box 13"/>
            <p:cNvSpPr txBox="1">
              <a:spLocks noChangeArrowheads="1"/>
            </p:cNvSpPr>
            <p:nvPr/>
          </p:nvSpPr>
          <p:spPr bwMode="auto">
            <a:xfrm>
              <a:off x="3879" y="5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7050" name="Text Box 14"/>
            <p:cNvSpPr txBox="1">
              <a:spLocks noChangeArrowheads="1"/>
            </p:cNvSpPr>
            <p:nvPr/>
          </p:nvSpPr>
          <p:spPr bwMode="auto">
            <a:xfrm>
              <a:off x="3885" y="10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aphicFrame>
          <p:nvGraphicFramePr>
            <p:cNvPr id="87051" name="Object 15"/>
            <p:cNvGraphicFramePr>
              <a:graphicFrameLocks noChangeAspect="1"/>
            </p:cNvGraphicFramePr>
            <p:nvPr/>
          </p:nvGraphicFramePr>
          <p:xfrm>
            <a:off x="3266" y="777"/>
            <a:ext cx="20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0" name="公式" r:id="rId3" imgW="177480" imgH="304560" progId="Equation.3">
                    <p:embed/>
                  </p:oleObj>
                </mc:Choice>
                <mc:Fallback>
                  <p:oleObj name="公式" r:id="rId3" imgW="17748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777"/>
                          <a:ext cx="205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2" name="Text Box 16"/>
            <p:cNvSpPr txBox="1">
              <a:spLocks noChangeArrowheads="1"/>
            </p:cNvSpPr>
            <p:nvPr/>
          </p:nvSpPr>
          <p:spPr bwMode="auto">
            <a:xfrm>
              <a:off x="4180" y="113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7053" name="Text Box 17"/>
            <p:cNvSpPr txBox="1">
              <a:spLocks noChangeArrowheads="1"/>
            </p:cNvSpPr>
            <p:nvPr/>
          </p:nvSpPr>
          <p:spPr bwMode="auto">
            <a:xfrm>
              <a:off x="5240" y="90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87054" name="Object 19"/>
            <p:cNvGraphicFramePr>
              <a:graphicFrameLocks noChangeAspect="1"/>
            </p:cNvGraphicFramePr>
            <p:nvPr/>
          </p:nvGraphicFramePr>
          <p:xfrm>
            <a:off x="3893" y="800"/>
            <a:ext cx="19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1" name="公式" r:id="rId5" imgW="164880" imgH="279360" progId="Equation.3">
                    <p:embed/>
                  </p:oleObj>
                </mc:Choice>
                <mc:Fallback>
                  <p:oleObj name="公式" r:id="rId5" imgW="1648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800"/>
                          <a:ext cx="19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5" name="Line 20"/>
            <p:cNvSpPr>
              <a:spLocks noChangeShapeType="1"/>
            </p:cNvSpPr>
            <p:nvPr/>
          </p:nvSpPr>
          <p:spPr bwMode="auto">
            <a:xfrm>
              <a:off x="3630" y="550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Line 21"/>
            <p:cNvSpPr>
              <a:spLocks noChangeShapeType="1"/>
            </p:cNvSpPr>
            <p:nvPr/>
          </p:nvSpPr>
          <p:spPr bwMode="auto">
            <a:xfrm>
              <a:off x="5172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7" name="Line 22"/>
            <p:cNvSpPr>
              <a:spLocks noChangeShapeType="1"/>
            </p:cNvSpPr>
            <p:nvPr/>
          </p:nvSpPr>
          <p:spPr bwMode="auto">
            <a:xfrm>
              <a:off x="3630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Line 23"/>
            <p:cNvSpPr>
              <a:spLocks noChangeShapeType="1"/>
            </p:cNvSpPr>
            <p:nvPr/>
          </p:nvSpPr>
          <p:spPr bwMode="auto">
            <a:xfrm>
              <a:off x="3630" y="1503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9" name="Rectangle 24"/>
            <p:cNvSpPr>
              <a:spLocks noChangeArrowheads="1"/>
            </p:cNvSpPr>
            <p:nvPr/>
          </p:nvSpPr>
          <p:spPr bwMode="auto">
            <a:xfrm rot="5400000">
              <a:off x="4016" y="9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87060" name="Group 25"/>
            <p:cNvGrpSpPr>
              <a:grpSpLocks/>
            </p:cNvGrpSpPr>
            <p:nvPr/>
          </p:nvGrpSpPr>
          <p:grpSpPr bwMode="auto">
            <a:xfrm>
              <a:off x="3493" y="754"/>
              <a:ext cx="272" cy="408"/>
              <a:chOff x="1383" y="2432"/>
              <a:chExt cx="272" cy="408"/>
            </a:xfrm>
          </p:grpSpPr>
          <p:sp>
            <p:nvSpPr>
              <p:cNvPr id="87061" name="Line 26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Oval 27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87063" name="Line 28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7064" name="Group 29"/>
            <p:cNvGrpSpPr>
              <a:grpSpLocks/>
            </p:cNvGrpSpPr>
            <p:nvPr/>
          </p:nvGrpSpPr>
          <p:grpSpPr bwMode="auto">
            <a:xfrm>
              <a:off x="5080" y="868"/>
              <a:ext cx="182" cy="317"/>
              <a:chOff x="4059" y="1873"/>
              <a:chExt cx="182" cy="317"/>
            </a:xfrm>
          </p:grpSpPr>
          <p:sp useBgFill="1">
            <p:nvSpPr>
              <p:cNvPr id="87065" name="Rectangle 3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7066" name="Line 3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7" name="Rectangle 3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7068" name="Rectangle 3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7069" name="Line 3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070" name="Line 35"/>
            <p:cNvSpPr>
              <a:spLocks noChangeShapeType="1"/>
            </p:cNvSpPr>
            <p:nvPr/>
          </p:nvSpPr>
          <p:spPr bwMode="auto">
            <a:xfrm>
              <a:off x="4695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1" name="Freeform 36"/>
            <p:cNvSpPr>
              <a:spLocks/>
            </p:cNvSpPr>
            <p:nvPr/>
          </p:nvSpPr>
          <p:spPr bwMode="auto">
            <a:xfrm rot="10800000">
              <a:off x="4673" y="89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7072" name="Text Box 91"/>
            <p:cNvSpPr txBox="1">
              <a:spLocks noChangeArrowheads="1"/>
            </p:cNvSpPr>
            <p:nvPr/>
          </p:nvSpPr>
          <p:spPr bwMode="auto">
            <a:xfrm>
              <a:off x="4694" y="1101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itchFamily="18" charset="2"/>
                </a:rPr>
                <a:t>jL</a:t>
              </a:r>
              <a:endParaRPr lang="en-US" altLang="zh-CN" baseline="-25000"/>
            </a:p>
          </p:txBody>
        </p:sp>
        <p:sp>
          <p:nvSpPr>
            <p:cNvPr id="87073" name="Text Box 92"/>
            <p:cNvSpPr txBox="1">
              <a:spLocks noChangeArrowheads="1"/>
            </p:cNvSpPr>
            <p:nvPr/>
          </p:nvSpPr>
          <p:spPr bwMode="auto">
            <a:xfrm>
              <a:off x="5125" y="1117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ym typeface="Symbol" pitchFamily="18" charset="2"/>
                </a:rPr>
                <a:t>1/</a:t>
              </a:r>
              <a:r>
                <a:rPr lang="en-US" altLang="zh-CN" i="1">
                  <a:sym typeface="Symbol" pitchFamily="18" charset="2"/>
                </a:rPr>
                <a:t>jC</a:t>
              </a:r>
              <a:endParaRPr lang="en-US" altLang="zh-CN" baseline="-25000"/>
            </a:p>
          </p:txBody>
        </p:sp>
        <p:grpSp>
          <p:nvGrpSpPr>
            <p:cNvPr id="87074" name="Group 223"/>
            <p:cNvGrpSpPr>
              <a:grpSpLocks/>
            </p:cNvGrpSpPr>
            <p:nvPr/>
          </p:nvGrpSpPr>
          <p:grpSpPr bwMode="auto">
            <a:xfrm>
              <a:off x="4173" y="414"/>
              <a:ext cx="283" cy="449"/>
              <a:chOff x="3305" y="2067"/>
              <a:chExt cx="283" cy="449"/>
            </a:xfrm>
          </p:grpSpPr>
          <p:sp>
            <p:nvSpPr>
              <p:cNvPr id="87075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R</a:t>
                </a:r>
                <a:endParaRPr lang="en-US" altLang="zh-CN"/>
              </a:p>
            </p:txBody>
          </p:sp>
          <p:sp>
            <p:nvSpPr>
              <p:cNvPr id="87076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sp>
          <p:nvSpPr>
            <p:cNvPr id="87077" name="Line 35"/>
            <p:cNvSpPr>
              <a:spLocks noChangeShapeType="1"/>
            </p:cNvSpPr>
            <p:nvPr/>
          </p:nvSpPr>
          <p:spPr bwMode="auto">
            <a:xfrm>
              <a:off x="4150" y="618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8" name="Line 35"/>
            <p:cNvSpPr>
              <a:spLocks noChangeShapeType="1"/>
            </p:cNvSpPr>
            <p:nvPr/>
          </p:nvSpPr>
          <p:spPr bwMode="auto">
            <a:xfrm>
              <a:off x="4694" y="595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9" name="Line 35"/>
            <p:cNvSpPr>
              <a:spLocks noChangeShapeType="1"/>
            </p:cNvSpPr>
            <p:nvPr/>
          </p:nvSpPr>
          <p:spPr bwMode="auto">
            <a:xfrm>
              <a:off x="5171" y="595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080" name="Group 223"/>
            <p:cNvGrpSpPr>
              <a:grpSpLocks/>
            </p:cNvGrpSpPr>
            <p:nvPr/>
          </p:nvGrpSpPr>
          <p:grpSpPr bwMode="auto">
            <a:xfrm>
              <a:off x="4717" y="414"/>
              <a:ext cx="276" cy="449"/>
              <a:chOff x="3305" y="2067"/>
              <a:chExt cx="276" cy="449"/>
            </a:xfrm>
          </p:grpSpPr>
          <p:sp>
            <p:nvSpPr>
              <p:cNvPr id="87081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  <a:endParaRPr lang="en-US" altLang="zh-CN"/>
              </a:p>
            </p:txBody>
          </p:sp>
          <p:sp>
            <p:nvSpPr>
              <p:cNvPr id="87082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7083" name="Group 223"/>
            <p:cNvGrpSpPr>
              <a:grpSpLocks/>
            </p:cNvGrpSpPr>
            <p:nvPr/>
          </p:nvGrpSpPr>
          <p:grpSpPr bwMode="auto">
            <a:xfrm>
              <a:off x="5193" y="414"/>
              <a:ext cx="283" cy="449"/>
              <a:chOff x="3305" y="2067"/>
              <a:chExt cx="283" cy="449"/>
            </a:xfrm>
          </p:grpSpPr>
          <p:sp>
            <p:nvSpPr>
              <p:cNvPr id="87084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C</a:t>
                </a:r>
                <a:endParaRPr lang="en-US" altLang="zh-CN"/>
              </a:p>
            </p:txBody>
          </p:sp>
          <p:sp>
            <p:nvSpPr>
              <p:cNvPr id="87085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</p:grpSp>
      <p:grpSp>
        <p:nvGrpSpPr>
          <p:cNvPr id="87086" name="Group 46"/>
          <p:cNvGrpSpPr>
            <a:grpSpLocks/>
          </p:cNvGrpSpPr>
          <p:nvPr/>
        </p:nvGrpSpPr>
        <p:grpSpPr bwMode="auto">
          <a:xfrm>
            <a:off x="6227763" y="1376363"/>
            <a:ext cx="1979612" cy="2081212"/>
            <a:chOff x="3969" y="686"/>
            <a:chExt cx="1247" cy="1311"/>
          </a:xfrm>
        </p:grpSpPr>
        <p:sp>
          <p:nvSpPr>
            <p:cNvPr id="87087" name="Line 32"/>
            <p:cNvSpPr>
              <a:spLocks noChangeShapeType="1"/>
            </p:cNvSpPr>
            <p:nvPr/>
          </p:nvSpPr>
          <p:spPr bwMode="auto">
            <a:xfrm rot="5400000">
              <a:off x="3742" y="1685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8" name="Line 32"/>
            <p:cNvSpPr>
              <a:spLocks noChangeShapeType="1"/>
            </p:cNvSpPr>
            <p:nvPr/>
          </p:nvSpPr>
          <p:spPr bwMode="auto">
            <a:xfrm rot="16200000">
              <a:off x="3742" y="1229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9" name="Line 32"/>
            <p:cNvSpPr>
              <a:spLocks noChangeShapeType="1"/>
            </p:cNvSpPr>
            <p:nvPr/>
          </p:nvSpPr>
          <p:spPr bwMode="auto">
            <a:xfrm>
              <a:off x="3969" y="1457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0" name="Line 32"/>
            <p:cNvSpPr>
              <a:spLocks noChangeShapeType="1"/>
            </p:cNvSpPr>
            <p:nvPr/>
          </p:nvSpPr>
          <p:spPr bwMode="auto">
            <a:xfrm>
              <a:off x="3969" y="1457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091" name="Group 223"/>
            <p:cNvGrpSpPr>
              <a:grpSpLocks/>
            </p:cNvGrpSpPr>
            <p:nvPr/>
          </p:nvGrpSpPr>
          <p:grpSpPr bwMode="auto">
            <a:xfrm>
              <a:off x="4195" y="958"/>
              <a:ext cx="283" cy="449"/>
              <a:chOff x="3305" y="2067"/>
              <a:chExt cx="283" cy="449"/>
            </a:xfrm>
          </p:grpSpPr>
          <p:sp>
            <p:nvSpPr>
              <p:cNvPr id="87092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R</a:t>
                </a:r>
                <a:endParaRPr lang="en-US" altLang="zh-CN"/>
              </a:p>
            </p:txBody>
          </p:sp>
          <p:sp>
            <p:nvSpPr>
              <p:cNvPr id="87093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7094" name="Group 223"/>
            <p:cNvGrpSpPr>
              <a:grpSpLocks/>
            </p:cNvGrpSpPr>
            <p:nvPr/>
          </p:nvGrpSpPr>
          <p:grpSpPr bwMode="auto">
            <a:xfrm>
              <a:off x="4014" y="1548"/>
              <a:ext cx="276" cy="449"/>
              <a:chOff x="3305" y="2067"/>
              <a:chExt cx="276" cy="449"/>
            </a:xfrm>
          </p:grpSpPr>
          <p:sp>
            <p:nvSpPr>
              <p:cNvPr id="87095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  <a:endParaRPr lang="en-US" altLang="zh-CN"/>
              </a:p>
            </p:txBody>
          </p:sp>
          <p:sp>
            <p:nvSpPr>
              <p:cNvPr id="87096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7097" name="Group 223"/>
            <p:cNvGrpSpPr>
              <a:grpSpLocks/>
            </p:cNvGrpSpPr>
            <p:nvPr/>
          </p:nvGrpSpPr>
          <p:grpSpPr bwMode="auto">
            <a:xfrm>
              <a:off x="3969" y="686"/>
              <a:ext cx="283" cy="449"/>
              <a:chOff x="3305" y="2067"/>
              <a:chExt cx="283" cy="449"/>
            </a:xfrm>
          </p:grpSpPr>
          <p:sp>
            <p:nvSpPr>
              <p:cNvPr id="87098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C</a:t>
                </a:r>
                <a:endParaRPr lang="en-US" altLang="zh-CN"/>
              </a:p>
            </p:txBody>
          </p:sp>
          <p:sp>
            <p:nvSpPr>
              <p:cNvPr id="87099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7100" name="Group 189"/>
            <p:cNvGrpSpPr>
              <a:grpSpLocks/>
            </p:cNvGrpSpPr>
            <p:nvPr/>
          </p:nvGrpSpPr>
          <p:grpSpPr bwMode="auto">
            <a:xfrm>
              <a:off x="4853" y="1117"/>
              <a:ext cx="363" cy="454"/>
              <a:chOff x="453" y="1275"/>
              <a:chExt cx="363" cy="454"/>
            </a:xfrm>
          </p:grpSpPr>
          <p:sp>
            <p:nvSpPr>
              <p:cNvPr id="87101" name="Text Box 38"/>
              <p:cNvSpPr txBox="1">
                <a:spLocks noChangeArrowheads="1"/>
              </p:cNvSpPr>
              <p:nvPr/>
            </p:nvSpPr>
            <p:spPr bwMode="auto">
              <a:xfrm>
                <a:off x="521" y="127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  <p:sp>
            <p:nvSpPr>
              <p:cNvPr id="87102" name="Text Box 39"/>
              <p:cNvSpPr txBox="1">
                <a:spLocks noChangeArrowheads="1"/>
              </p:cNvSpPr>
              <p:nvPr/>
            </p:nvSpPr>
            <p:spPr bwMode="auto">
              <a:xfrm>
                <a:off x="453" y="144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U</a:t>
                </a:r>
                <a:endParaRPr lang="en-US" altLang="zh-CN"/>
              </a:p>
            </p:txBody>
          </p:sp>
        </p:grpSp>
        <p:grpSp>
          <p:nvGrpSpPr>
            <p:cNvPr id="87103" name="Group 218"/>
            <p:cNvGrpSpPr>
              <a:grpSpLocks/>
            </p:cNvGrpSpPr>
            <p:nvPr/>
          </p:nvGrpSpPr>
          <p:grpSpPr bwMode="auto">
            <a:xfrm>
              <a:off x="4513" y="958"/>
              <a:ext cx="262" cy="456"/>
              <a:chOff x="989" y="2044"/>
              <a:chExt cx="262" cy="456"/>
            </a:xfrm>
          </p:grpSpPr>
          <p:sp>
            <p:nvSpPr>
              <p:cNvPr id="87104" name="Text Box 149"/>
              <p:cNvSpPr txBox="1">
                <a:spLocks noChangeArrowheads="1"/>
              </p:cNvSpPr>
              <p:nvPr/>
            </p:nvSpPr>
            <p:spPr bwMode="auto">
              <a:xfrm>
                <a:off x="989" y="2212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S</a:t>
                </a:r>
                <a:endParaRPr lang="en-US" altLang="zh-CN"/>
              </a:p>
            </p:txBody>
          </p:sp>
          <p:sp>
            <p:nvSpPr>
              <p:cNvPr id="87105" name="Text Box 202"/>
              <p:cNvSpPr txBox="1">
                <a:spLocks noChangeArrowheads="1"/>
              </p:cNvSpPr>
              <p:nvPr/>
            </p:nvSpPr>
            <p:spPr bwMode="auto">
              <a:xfrm>
                <a:off x="1020" y="204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sp>
          <p:nvSpPr>
            <p:cNvPr id="87106" name="Text Box 75"/>
            <p:cNvSpPr txBox="1">
              <a:spLocks noChangeArrowheads="1"/>
            </p:cNvSpPr>
            <p:nvPr/>
          </p:nvSpPr>
          <p:spPr bwMode="auto">
            <a:xfrm>
              <a:off x="4376" y="1124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=</a:t>
              </a:r>
            </a:p>
          </p:txBody>
        </p:sp>
      </p:grpSp>
      <p:sp>
        <p:nvSpPr>
          <p:cNvPr id="142599" name="AutoShape 263"/>
          <p:cNvSpPr>
            <a:spLocks noChangeArrowheads="1"/>
          </p:cNvSpPr>
          <p:nvPr/>
        </p:nvSpPr>
        <p:spPr bwMode="auto">
          <a:xfrm>
            <a:off x="4932363" y="2492375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87108" name="Group 68"/>
          <p:cNvGrpSpPr>
            <a:grpSpLocks/>
          </p:cNvGrpSpPr>
          <p:nvPr/>
        </p:nvGrpSpPr>
        <p:grpSpPr bwMode="auto">
          <a:xfrm>
            <a:off x="539750" y="3573463"/>
            <a:ext cx="8001000" cy="2282825"/>
            <a:chOff x="384" y="1776"/>
            <a:chExt cx="5040" cy="1438"/>
          </a:xfrm>
        </p:grpSpPr>
        <p:sp>
          <p:nvSpPr>
            <p:cNvPr id="87109" name="Text Box 69"/>
            <p:cNvSpPr txBox="1">
              <a:spLocks noChangeArrowheads="1"/>
            </p:cNvSpPr>
            <p:nvPr/>
          </p:nvSpPr>
          <p:spPr bwMode="auto">
            <a:xfrm>
              <a:off x="384" y="1776"/>
              <a:ext cx="5040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        由以上各式和相量图可见，谐振时电阻电流与电流源电流相等                。电感电流与电容电流之和为零，即                        。电感电流或电容电流的幅度为电流源电流或电阻电流的</a:t>
              </a:r>
              <a:r>
                <a:rPr lang="en-US" altLang="zh-CN" i="1">
                  <a:ea typeface="楷体_GB2312" pitchFamily="49" charset="-122"/>
                </a:rPr>
                <a:t>Q</a:t>
              </a:r>
              <a:r>
                <a:rPr lang="zh-CN" altLang="en-US">
                  <a:ea typeface="楷体_GB2312" pitchFamily="49" charset="-122"/>
                </a:rPr>
                <a:t>倍，即： </a:t>
              </a:r>
            </a:p>
          </p:txBody>
        </p:sp>
        <p:graphicFrame>
          <p:nvGraphicFramePr>
            <p:cNvPr id="87110" name="Object 70"/>
            <p:cNvGraphicFramePr>
              <a:graphicFrameLocks noChangeAspect="1"/>
            </p:cNvGraphicFramePr>
            <p:nvPr/>
          </p:nvGraphicFramePr>
          <p:xfrm>
            <a:off x="1296" y="2160"/>
            <a:ext cx="67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2" r:id="rId7" imgW="431613" imgH="215806" progId="Equation.3">
                    <p:embed/>
                  </p:oleObj>
                </mc:Choice>
                <mc:Fallback>
                  <p:oleObj r:id="rId7" imgW="431613" imgH="215806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160"/>
                          <a:ext cx="672" cy="321"/>
                        </a:xfrm>
                        <a:prstGeom prst="rect">
                          <a:avLst/>
                        </a:prstGeom>
                        <a:solidFill>
                          <a:srgbClr val="00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11" name="Object 71"/>
            <p:cNvGraphicFramePr>
              <a:graphicFrameLocks noChangeAspect="1"/>
            </p:cNvGraphicFramePr>
            <p:nvPr/>
          </p:nvGraphicFramePr>
          <p:xfrm>
            <a:off x="720" y="2544"/>
            <a:ext cx="10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3" r:id="rId9" imgW="634449" imgH="215713" progId="Equation.3">
                    <p:embed/>
                  </p:oleObj>
                </mc:Choice>
                <mc:Fallback>
                  <p:oleObj r:id="rId9" imgW="634449" imgH="215713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544"/>
                          <a:ext cx="1008" cy="336"/>
                        </a:xfrm>
                        <a:prstGeom prst="rect">
                          <a:avLst/>
                        </a:prstGeom>
                        <a:solidFill>
                          <a:srgbClr val="00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112" name="Object 72"/>
          <p:cNvGraphicFramePr>
            <a:graphicFrameLocks noChangeAspect="1"/>
          </p:cNvGraphicFramePr>
          <p:nvPr/>
        </p:nvGraphicFramePr>
        <p:xfrm>
          <a:off x="2771775" y="5903913"/>
          <a:ext cx="29575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4" name="Equation" r:id="rId11" imgW="1231560" imgH="228600" progId="Equation.DSMT4">
                  <p:embed/>
                </p:oleObj>
              </mc:Choice>
              <mc:Fallback>
                <p:oleObj name="Equation" r:id="rId11" imgW="1231560" imgH="228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903913"/>
                        <a:ext cx="2957513" cy="5492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13" name="Text Box 73"/>
          <p:cNvSpPr txBox="1">
            <a:spLocks noChangeArrowheads="1"/>
          </p:cNvSpPr>
          <p:nvPr/>
        </p:nvSpPr>
        <p:spPr bwMode="auto">
          <a:xfrm>
            <a:off x="468313" y="6273800"/>
            <a:ext cx="82454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        并联谐振又称为电流谐振。 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二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ea typeface="楷体_GB2312" pitchFamily="49" charset="-122"/>
              </a:rPr>
              <a:t>正弦稳态电路中的并联谐振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61963" y="3314700"/>
            <a:ext cx="8323262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        由于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)=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30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)+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30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)=0(</a:t>
            </a:r>
            <a:r>
              <a:rPr lang="zh-CN" altLang="en-US">
                <a:ea typeface="楷体_GB2312" pitchFamily="49" charset="-122"/>
              </a:rPr>
              <a:t>相当于虚开路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，任何时刻电感和电容的总瞬时功率为零，即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30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)+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30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)=0</a:t>
            </a:r>
            <a:r>
              <a:rPr lang="zh-CN" altLang="en-US">
                <a:ea typeface="楷体_GB2312" pitchFamily="49" charset="-122"/>
              </a:rPr>
              <a:t>。电感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电容与电流源和电阻之间没有能量交换。电源发出功率全部被电阻吸收。        </a:t>
            </a:r>
          </a:p>
        </p:txBody>
      </p:sp>
      <p:grpSp>
        <p:nvGrpSpPr>
          <p:cNvPr id="85065" name="Group 73"/>
          <p:cNvGrpSpPr>
            <a:grpSpLocks/>
          </p:cNvGrpSpPr>
          <p:nvPr/>
        </p:nvGrpSpPr>
        <p:grpSpPr bwMode="auto">
          <a:xfrm>
            <a:off x="395288" y="5078413"/>
            <a:ext cx="8353425" cy="1735137"/>
            <a:chOff x="249" y="3163"/>
            <a:chExt cx="5262" cy="1093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249" y="3163"/>
              <a:ext cx="5262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        能量在电感和电容间往复交换，形成正弦振荡。其情况和 </a:t>
              </a:r>
              <a:r>
                <a:rPr lang="en-US" altLang="zh-CN" i="1">
                  <a:ea typeface="楷体_GB2312" pitchFamily="49" charset="-122"/>
                </a:rPr>
                <a:t>LC</a:t>
              </a:r>
              <a:r>
                <a:rPr lang="zh-CN" altLang="en-US">
                  <a:ea typeface="楷体_GB2312" pitchFamily="49" charset="-122"/>
                </a:rPr>
                <a:t>并联电路由初始储能引起的等幅振荡相同，因此振荡角频率也是                       ，与串联谐振电路相同。 </a:t>
              </a:r>
            </a:p>
          </p:txBody>
        </p:sp>
        <p:graphicFrame>
          <p:nvGraphicFramePr>
            <p:cNvPr id="84999" name="Object 7"/>
            <p:cNvGraphicFramePr>
              <a:graphicFrameLocks noChangeAspect="1"/>
            </p:cNvGraphicFramePr>
            <p:nvPr/>
          </p:nvGraphicFramePr>
          <p:xfrm>
            <a:off x="1111" y="3906"/>
            <a:ext cx="109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8" name="Equation" r:id="rId3" imgW="825480" imgH="253800" progId="Equation.DSMT4">
                    <p:embed/>
                  </p:oleObj>
                </mc:Choice>
                <mc:Fallback>
                  <p:oleObj name="Equation" r:id="rId3" imgW="825480" imgH="253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906"/>
                          <a:ext cx="1091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90525" y="1027113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并联谐振电路的特点</a:t>
            </a:r>
          </a:p>
        </p:txBody>
      </p: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935038" y="1449388"/>
            <a:ext cx="4103687" cy="1728787"/>
            <a:chOff x="3266" y="414"/>
            <a:chExt cx="2585" cy="1089"/>
          </a:xfrm>
        </p:grpSpPr>
        <p:sp>
          <p:nvSpPr>
            <p:cNvPr id="85005" name="Line 12"/>
            <p:cNvSpPr>
              <a:spLocks noChangeShapeType="1"/>
            </p:cNvSpPr>
            <p:nvPr/>
          </p:nvSpPr>
          <p:spPr bwMode="auto">
            <a:xfrm>
              <a:off x="4151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6" name="Text Box 13"/>
            <p:cNvSpPr txBox="1">
              <a:spLocks noChangeArrowheads="1"/>
            </p:cNvSpPr>
            <p:nvPr/>
          </p:nvSpPr>
          <p:spPr bwMode="auto">
            <a:xfrm>
              <a:off x="3879" y="5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5007" name="Text Box 14"/>
            <p:cNvSpPr txBox="1">
              <a:spLocks noChangeArrowheads="1"/>
            </p:cNvSpPr>
            <p:nvPr/>
          </p:nvSpPr>
          <p:spPr bwMode="auto">
            <a:xfrm>
              <a:off x="3885" y="10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aphicFrame>
          <p:nvGraphicFramePr>
            <p:cNvPr id="85008" name="Object 15"/>
            <p:cNvGraphicFramePr>
              <a:graphicFrameLocks noChangeAspect="1"/>
            </p:cNvGraphicFramePr>
            <p:nvPr/>
          </p:nvGraphicFramePr>
          <p:xfrm>
            <a:off x="3266" y="777"/>
            <a:ext cx="20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9" name="公式" r:id="rId5" imgW="177480" imgH="304560" progId="Equation.3">
                    <p:embed/>
                  </p:oleObj>
                </mc:Choice>
                <mc:Fallback>
                  <p:oleObj name="公式" r:id="rId5" imgW="17748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777"/>
                          <a:ext cx="205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9" name="Text Box 16"/>
            <p:cNvSpPr txBox="1">
              <a:spLocks noChangeArrowheads="1"/>
            </p:cNvSpPr>
            <p:nvPr/>
          </p:nvSpPr>
          <p:spPr bwMode="auto">
            <a:xfrm>
              <a:off x="4180" y="113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5010" name="Text Box 17"/>
            <p:cNvSpPr txBox="1">
              <a:spLocks noChangeArrowheads="1"/>
            </p:cNvSpPr>
            <p:nvPr/>
          </p:nvSpPr>
          <p:spPr bwMode="auto">
            <a:xfrm>
              <a:off x="5240" y="90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85011" name="Object 19"/>
            <p:cNvGraphicFramePr>
              <a:graphicFrameLocks noChangeAspect="1"/>
            </p:cNvGraphicFramePr>
            <p:nvPr/>
          </p:nvGraphicFramePr>
          <p:xfrm>
            <a:off x="3893" y="800"/>
            <a:ext cx="19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0" name="公式" r:id="rId7" imgW="164880" imgH="279360" progId="Equation.3">
                    <p:embed/>
                  </p:oleObj>
                </mc:Choice>
                <mc:Fallback>
                  <p:oleObj name="公式" r:id="rId7" imgW="1648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800"/>
                          <a:ext cx="19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>
              <a:off x="3630" y="550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5172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>
              <a:off x="3630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>
              <a:off x="3630" y="1503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 rot="5400000">
              <a:off x="4016" y="9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3493" y="754"/>
              <a:ext cx="272" cy="408"/>
              <a:chOff x="1383" y="2432"/>
              <a:chExt cx="272" cy="408"/>
            </a:xfrm>
          </p:grpSpPr>
          <p:sp>
            <p:nvSpPr>
              <p:cNvPr id="85018" name="Line 26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9" name="Oval 27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85020" name="Line 28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21" name="Group 29"/>
            <p:cNvGrpSpPr>
              <a:grpSpLocks/>
            </p:cNvGrpSpPr>
            <p:nvPr/>
          </p:nvGrpSpPr>
          <p:grpSpPr bwMode="auto">
            <a:xfrm>
              <a:off x="5080" y="868"/>
              <a:ext cx="182" cy="317"/>
              <a:chOff x="4059" y="1873"/>
              <a:chExt cx="182" cy="317"/>
            </a:xfrm>
          </p:grpSpPr>
          <p:sp useBgFill="1">
            <p:nvSpPr>
              <p:cNvPr id="85022" name="Rectangle 3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5023" name="Line 3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24" name="Rectangle 3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5025" name="Rectangle 3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5026" name="Line 3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>
              <a:off x="4695" y="550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8" name="Freeform 36"/>
            <p:cNvSpPr>
              <a:spLocks/>
            </p:cNvSpPr>
            <p:nvPr/>
          </p:nvSpPr>
          <p:spPr bwMode="auto">
            <a:xfrm rot="10800000">
              <a:off x="4673" y="89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5029" name="Text Box 91"/>
            <p:cNvSpPr txBox="1">
              <a:spLocks noChangeArrowheads="1"/>
            </p:cNvSpPr>
            <p:nvPr/>
          </p:nvSpPr>
          <p:spPr bwMode="auto">
            <a:xfrm>
              <a:off x="4694" y="1101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itchFamily="18" charset="2"/>
                </a:rPr>
                <a:t>jL</a:t>
              </a:r>
              <a:endParaRPr lang="en-US" altLang="zh-CN" baseline="-25000"/>
            </a:p>
          </p:txBody>
        </p:sp>
        <p:sp>
          <p:nvSpPr>
            <p:cNvPr id="85030" name="Text Box 92"/>
            <p:cNvSpPr txBox="1">
              <a:spLocks noChangeArrowheads="1"/>
            </p:cNvSpPr>
            <p:nvPr/>
          </p:nvSpPr>
          <p:spPr bwMode="auto">
            <a:xfrm>
              <a:off x="5125" y="1117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ym typeface="Symbol" pitchFamily="18" charset="2"/>
                </a:rPr>
                <a:t>1/</a:t>
              </a:r>
              <a:r>
                <a:rPr lang="en-US" altLang="zh-CN" i="1">
                  <a:sym typeface="Symbol" pitchFamily="18" charset="2"/>
                </a:rPr>
                <a:t>jC</a:t>
              </a:r>
              <a:endParaRPr lang="en-US" altLang="zh-CN" baseline="-25000"/>
            </a:p>
          </p:txBody>
        </p:sp>
        <p:grpSp>
          <p:nvGrpSpPr>
            <p:cNvPr id="85031" name="Group 223"/>
            <p:cNvGrpSpPr>
              <a:grpSpLocks/>
            </p:cNvGrpSpPr>
            <p:nvPr/>
          </p:nvGrpSpPr>
          <p:grpSpPr bwMode="auto">
            <a:xfrm>
              <a:off x="4173" y="414"/>
              <a:ext cx="283" cy="449"/>
              <a:chOff x="3305" y="2067"/>
              <a:chExt cx="283" cy="449"/>
            </a:xfrm>
          </p:grpSpPr>
          <p:sp>
            <p:nvSpPr>
              <p:cNvPr id="85032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R</a:t>
                </a:r>
                <a:endParaRPr lang="en-US" altLang="zh-CN"/>
              </a:p>
            </p:txBody>
          </p:sp>
          <p:sp>
            <p:nvSpPr>
              <p:cNvPr id="85033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sp>
          <p:nvSpPr>
            <p:cNvPr id="85034" name="Line 35"/>
            <p:cNvSpPr>
              <a:spLocks noChangeShapeType="1"/>
            </p:cNvSpPr>
            <p:nvPr/>
          </p:nvSpPr>
          <p:spPr bwMode="auto">
            <a:xfrm>
              <a:off x="4150" y="618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Line 35"/>
            <p:cNvSpPr>
              <a:spLocks noChangeShapeType="1"/>
            </p:cNvSpPr>
            <p:nvPr/>
          </p:nvSpPr>
          <p:spPr bwMode="auto">
            <a:xfrm>
              <a:off x="4694" y="595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6" name="Line 35"/>
            <p:cNvSpPr>
              <a:spLocks noChangeShapeType="1"/>
            </p:cNvSpPr>
            <p:nvPr/>
          </p:nvSpPr>
          <p:spPr bwMode="auto">
            <a:xfrm>
              <a:off x="5171" y="595"/>
              <a:ext cx="0" cy="1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37" name="Group 223"/>
            <p:cNvGrpSpPr>
              <a:grpSpLocks/>
            </p:cNvGrpSpPr>
            <p:nvPr/>
          </p:nvGrpSpPr>
          <p:grpSpPr bwMode="auto">
            <a:xfrm>
              <a:off x="4717" y="414"/>
              <a:ext cx="276" cy="449"/>
              <a:chOff x="3305" y="2067"/>
              <a:chExt cx="276" cy="449"/>
            </a:xfrm>
          </p:grpSpPr>
          <p:sp>
            <p:nvSpPr>
              <p:cNvPr id="85038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  <a:endParaRPr lang="en-US" altLang="zh-CN"/>
              </a:p>
            </p:txBody>
          </p:sp>
          <p:sp>
            <p:nvSpPr>
              <p:cNvPr id="85039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5040" name="Group 223"/>
            <p:cNvGrpSpPr>
              <a:grpSpLocks/>
            </p:cNvGrpSpPr>
            <p:nvPr/>
          </p:nvGrpSpPr>
          <p:grpSpPr bwMode="auto">
            <a:xfrm>
              <a:off x="5193" y="414"/>
              <a:ext cx="283" cy="449"/>
              <a:chOff x="3305" y="2067"/>
              <a:chExt cx="283" cy="449"/>
            </a:xfrm>
          </p:grpSpPr>
          <p:sp>
            <p:nvSpPr>
              <p:cNvPr id="85041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C</a:t>
                </a:r>
                <a:endParaRPr lang="en-US" altLang="zh-CN"/>
              </a:p>
            </p:txBody>
          </p:sp>
          <p:sp>
            <p:nvSpPr>
              <p:cNvPr id="85042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</p:grpSp>
      <p:grpSp>
        <p:nvGrpSpPr>
          <p:cNvPr id="85043" name="Group 51"/>
          <p:cNvGrpSpPr>
            <a:grpSpLocks/>
          </p:cNvGrpSpPr>
          <p:nvPr/>
        </p:nvGrpSpPr>
        <p:grpSpPr bwMode="auto">
          <a:xfrm>
            <a:off x="6227763" y="1125538"/>
            <a:ext cx="1979612" cy="2081212"/>
            <a:chOff x="3969" y="686"/>
            <a:chExt cx="1247" cy="1311"/>
          </a:xfrm>
        </p:grpSpPr>
        <p:sp>
          <p:nvSpPr>
            <p:cNvPr id="85044" name="Line 32"/>
            <p:cNvSpPr>
              <a:spLocks noChangeShapeType="1"/>
            </p:cNvSpPr>
            <p:nvPr/>
          </p:nvSpPr>
          <p:spPr bwMode="auto">
            <a:xfrm rot="5400000">
              <a:off x="3742" y="1685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5" name="Line 32"/>
            <p:cNvSpPr>
              <a:spLocks noChangeShapeType="1"/>
            </p:cNvSpPr>
            <p:nvPr/>
          </p:nvSpPr>
          <p:spPr bwMode="auto">
            <a:xfrm rot="16200000">
              <a:off x="3742" y="1229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6" name="Line 32"/>
            <p:cNvSpPr>
              <a:spLocks noChangeShapeType="1"/>
            </p:cNvSpPr>
            <p:nvPr/>
          </p:nvSpPr>
          <p:spPr bwMode="auto">
            <a:xfrm>
              <a:off x="3969" y="1457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7" name="Line 32"/>
            <p:cNvSpPr>
              <a:spLocks noChangeShapeType="1"/>
            </p:cNvSpPr>
            <p:nvPr/>
          </p:nvSpPr>
          <p:spPr bwMode="auto">
            <a:xfrm>
              <a:off x="3969" y="1457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48" name="Group 223"/>
            <p:cNvGrpSpPr>
              <a:grpSpLocks/>
            </p:cNvGrpSpPr>
            <p:nvPr/>
          </p:nvGrpSpPr>
          <p:grpSpPr bwMode="auto">
            <a:xfrm>
              <a:off x="4195" y="958"/>
              <a:ext cx="283" cy="449"/>
              <a:chOff x="3305" y="2067"/>
              <a:chExt cx="283" cy="449"/>
            </a:xfrm>
          </p:grpSpPr>
          <p:sp>
            <p:nvSpPr>
              <p:cNvPr id="85049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R</a:t>
                </a:r>
                <a:endParaRPr lang="en-US" altLang="zh-CN"/>
              </a:p>
            </p:txBody>
          </p:sp>
          <p:sp>
            <p:nvSpPr>
              <p:cNvPr id="85050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5051" name="Group 223"/>
            <p:cNvGrpSpPr>
              <a:grpSpLocks/>
            </p:cNvGrpSpPr>
            <p:nvPr/>
          </p:nvGrpSpPr>
          <p:grpSpPr bwMode="auto">
            <a:xfrm>
              <a:off x="4014" y="1548"/>
              <a:ext cx="276" cy="449"/>
              <a:chOff x="3305" y="2067"/>
              <a:chExt cx="276" cy="449"/>
            </a:xfrm>
          </p:grpSpPr>
          <p:sp>
            <p:nvSpPr>
              <p:cNvPr id="85052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  <a:endParaRPr lang="en-US" altLang="zh-CN"/>
              </a:p>
            </p:txBody>
          </p:sp>
          <p:sp>
            <p:nvSpPr>
              <p:cNvPr id="85053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5054" name="Group 223"/>
            <p:cNvGrpSpPr>
              <a:grpSpLocks/>
            </p:cNvGrpSpPr>
            <p:nvPr/>
          </p:nvGrpSpPr>
          <p:grpSpPr bwMode="auto">
            <a:xfrm>
              <a:off x="3969" y="686"/>
              <a:ext cx="283" cy="449"/>
              <a:chOff x="3305" y="2067"/>
              <a:chExt cx="283" cy="449"/>
            </a:xfrm>
          </p:grpSpPr>
          <p:sp>
            <p:nvSpPr>
              <p:cNvPr id="85055" name="Text Box 137"/>
              <p:cNvSpPr txBox="1">
                <a:spLocks noChangeArrowheads="1"/>
              </p:cNvSpPr>
              <p:nvPr/>
            </p:nvSpPr>
            <p:spPr bwMode="auto">
              <a:xfrm>
                <a:off x="3305" y="2228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C</a:t>
                </a:r>
                <a:endParaRPr lang="en-US" altLang="zh-CN"/>
              </a:p>
            </p:txBody>
          </p:sp>
          <p:sp>
            <p:nvSpPr>
              <p:cNvPr id="85056" name="Text Box 214"/>
              <p:cNvSpPr txBox="1">
                <a:spLocks noChangeArrowheads="1"/>
              </p:cNvSpPr>
              <p:nvPr/>
            </p:nvSpPr>
            <p:spPr bwMode="auto">
              <a:xfrm>
                <a:off x="3334" y="20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grpSp>
          <p:nvGrpSpPr>
            <p:cNvPr id="85057" name="Group 189"/>
            <p:cNvGrpSpPr>
              <a:grpSpLocks/>
            </p:cNvGrpSpPr>
            <p:nvPr/>
          </p:nvGrpSpPr>
          <p:grpSpPr bwMode="auto">
            <a:xfrm>
              <a:off x="4853" y="1117"/>
              <a:ext cx="363" cy="454"/>
              <a:chOff x="453" y="1275"/>
              <a:chExt cx="363" cy="454"/>
            </a:xfrm>
          </p:grpSpPr>
          <p:sp>
            <p:nvSpPr>
              <p:cNvPr id="85058" name="Text Box 38"/>
              <p:cNvSpPr txBox="1">
                <a:spLocks noChangeArrowheads="1"/>
              </p:cNvSpPr>
              <p:nvPr/>
            </p:nvSpPr>
            <p:spPr bwMode="auto">
              <a:xfrm>
                <a:off x="521" y="127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  <p:sp>
            <p:nvSpPr>
              <p:cNvPr id="85059" name="Text Box 39"/>
              <p:cNvSpPr txBox="1">
                <a:spLocks noChangeArrowheads="1"/>
              </p:cNvSpPr>
              <p:nvPr/>
            </p:nvSpPr>
            <p:spPr bwMode="auto">
              <a:xfrm>
                <a:off x="453" y="144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U</a:t>
                </a:r>
                <a:endParaRPr lang="en-US" altLang="zh-CN"/>
              </a:p>
            </p:txBody>
          </p:sp>
        </p:grpSp>
        <p:grpSp>
          <p:nvGrpSpPr>
            <p:cNvPr id="85060" name="Group 218"/>
            <p:cNvGrpSpPr>
              <a:grpSpLocks/>
            </p:cNvGrpSpPr>
            <p:nvPr/>
          </p:nvGrpSpPr>
          <p:grpSpPr bwMode="auto">
            <a:xfrm>
              <a:off x="4513" y="958"/>
              <a:ext cx="262" cy="456"/>
              <a:chOff x="989" y="2044"/>
              <a:chExt cx="262" cy="456"/>
            </a:xfrm>
          </p:grpSpPr>
          <p:sp>
            <p:nvSpPr>
              <p:cNvPr id="85061" name="Text Box 149"/>
              <p:cNvSpPr txBox="1">
                <a:spLocks noChangeArrowheads="1"/>
              </p:cNvSpPr>
              <p:nvPr/>
            </p:nvSpPr>
            <p:spPr bwMode="auto">
              <a:xfrm>
                <a:off x="989" y="2212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/>
                  <a:t>I</a:t>
                </a:r>
                <a:r>
                  <a:rPr lang="en-US" altLang="zh-CN" baseline="-25000"/>
                  <a:t>S</a:t>
                </a:r>
                <a:endParaRPr lang="en-US" altLang="zh-CN"/>
              </a:p>
            </p:txBody>
          </p:sp>
          <p:sp>
            <p:nvSpPr>
              <p:cNvPr id="85062" name="Text Box 202"/>
              <p:cNvSpPr txBox="1">
                <a:spLocks noChangeArrowheads="1"/>
              </p:cNvSpPr>
              <p:nvPr/>
            </p:nvSpPr>
            <p:spPr bwMode="auto">
              <a:xfrm>
                <a:off x="1020" y="2044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/>
                  <a:t>·</a:t>
                </a:r>
                <a:endParaRPr lang="en-US" altLang="zh-CN" sz="3200" baseline="-25000"/>
              </a:p>
            </p:txBody>
          </p:sp>
        </p:grpSp>
        <p:sp>
          <p:nvSpPr>
            <p:cNvPr id="85063" name="Text Box 75"/>
            <p:cNvSpPr txBox="1">
              <a:spLocks noChangeArrowheads="1"/>
            </p:cNvSpPr>
            <p:nvPr/>
          </p:nvSpPr>
          <p:spPr bwMode="auto">
            <a:xfrm>
              <a:off x="4376" y="1124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/>
                <a:t>=</a:t>
              </a:r>
            </a:p>
          </p:txBody>
        </p:sp>
      </p:grpSp>
      <p:sp>
        <p:nvSpPr>
          <p:cNvPr id="142599" name="AutoShape 263"/>
          <p:cNvSpPr>
            <a:spLocks noChangeArrowheads="1"/>
          </p:cNvSpPr>
          <p:nvPr/>
        </p:nvSpPr>
        <p:spPr bwMode="auto">
          <a:xfrm>
            <a:off x="4932363" y="2459038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二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ea typeface="楷体_GB2312" pitchFamily="49" charset="-122"/>
              </a:rPr>
              <a:t>正弦稳态电路中的并联谐振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64" name="Text Box 32"/>
          <p:cNvSpPr txBox="1">
            <a:spLocks noChangeArrowheads="1"/>
          </p:cNvSpPr>
          <p:nvPr/>
        </p:nvSpPr>
        <p:spPr bwMode="auto">
          <a:xfrm>
            <a:off x="373063" y="1238250"/>
            <a:ext cx="8339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例：图示电路， 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=1H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=1F</a:t>
            </a:r>
            <a:r>
              <a:rPr lang="zh-CN" altLang="en-US">
                <a:ea typeface="楷体_GB2312" pitchFamily="49" charset="-122"/>
              </a:rPr>
              <a:t>，角频率为多大时，电流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(t)</a:t>
            </a:r>
            <a:r>
              <a:rPr lang="zh-CN" altLang="en-US">
                <a:ea typeface="楷体_GB2312" pitchFamily="49" charset="-122"/>
              </a:rPr>
              <a:t>为零，并求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(t)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(t)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72096" name="Text Box 64"/>
          <p:cNvSpPr txBox="1">
            <a:spLocks noChangeArrowheads="1"/>
          </p:cNvSpPr>
          <p:nvPr/>
        </p:nvSpPr>
        <p:spPr bwMode="auto">
          <a:xfrm>
            <a:off x="1079500" y="2216150"/>
            <a:ext cx="304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若要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(t)=0</a:t>
            </a:r>
            <a:r>
              <a:rPr lang="zh-CN" altLang="en-US">
                <a:ea typeface="楷体_GB2312" pitchFamily="49" charset="-122"/>
              </a:rPr>
              <a:t>，则必须：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832475" y="1547813"/>
            <a:ext cx="696913" cy="3387725"/>
            <a:chOff x="4224" y="650"/>
            <a:chExt cx="435" cy="2134"/>
          </a:xfrm>
        </p:grpSpPr>
        <p:sp>
          <p:nvSpPr>
            <p:cNvPr id="26663" name="Line 66"/>
            <p:cNvSpPr>
              <a:spLocks noChangeShapeType="1"/>
            </p:cNvSpPr>
            <p:nvPr/>
          </p:nvSpPr>
          <p:spPr bwMode="auto">
            <a:xfrm flipH="1">
              <a:off x="4368" y="960"/>
              <a:ext cx="144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4" name="Text Box 67"/>
            <p:cNvSpPr txBox="1">
              <a:spLocks noChangeArrowheads="1"/>
            </p:cNvSpPr>
            <p:nvPr/>
          </p:nvSpPr>
          <p:spPr bwMode="auto">
            <a:xfrm>
              <a:off x="4406" y="650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26665" name="Text Box 68"/>
            <p:cNvSpPr txBox="1">
              <a:spLocks noChangeArrowheads="1"/>
            </p:cNvSpPr>
            <p:nvPr/>
          </p:nvSpPr>
          <p:spPr bwMode="auto">
            <a:xfrm>
              <a:off x="4224" y="2496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</p:grpSp>
      <p:graphicFrame>
        <p:nvGraphicFramePr>
          <p:cNvPr id="172101" name="Object 69"/>
          <p:cNvGraphicFramePr>
            <a:graphicFrameLocks noChangeAspect="1"/>
          </p:cNvGraphicFramePr>
          <p:nvPr/>
        </p:nvGraphicFramePr>
        <p:xfrm>
          <a:off x="2003425" y="2744788"/>
          <a:ext cx="1381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3" imgW="1193760" imgH="393480" progId="Equation.3">
                  <p:embed/>
                </p:oleObj>
              </mc:Choice>
              <mc:Fallback>
                <p:oleObj name="Equation" r:id="rId3" imgW="1193760" imgH="3934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2744788"/>
                        <a:ext cx="1381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102" name="Object 70"/>
          <p:cNvGraphicFramePr>
            <a:graphicFrameLocks noChangeAspect="1"/>
          </p:cNvGraphicFramePr>
          <p:nvPr/>
        </p:nvGraphicFramePr>
        <p:xfrm>
          <a:off x="2065338" y="3357563"/>
          <a:ext cx="11382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5" imgW="914400" imgH="393480" progId="Equation.3">
                  <p:embed/>
                </p:oleObj>
              </mc:Choice>
              <mc:Fallback>
                <p:oleObj name="Equation" r:id="rId5" imgW="914400" imgH="3934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357563"/>
                        <a:ext cx="11382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103" name="Object 71"/>
          <p:cNvGraphicFramePr>
            <a:graphicFrameLocks noChangeAspect="1"/>
          </p:cNvGraphicFramePr>
          <p:nvPr/>
        </p:nvGraphicFramePr>
        <p:xfrm>
          <a:off x="1135063" y="3917950"/>
          <a:ext cx="40132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Equation" r:id="rId7" imgW="3568680" imgH="774360" progId="Equation.3">
                  <p:embed/>
                </p:oleObj>
              </mc:Choice>
              <mc:Fallback>
                <p:oleObj name="Equation" r:id="rId7" imgW="3568680" imgH="77436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917950"/>
                        <a:ext cx="40132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104" name="Object 72"/>
          <p:cNvGraphicFramePr>
            <a:graphicFrameLocks noChangeAspect="1"/>
          </p:cNvGraphicFramePr>
          <p:nvPr/>
        </p:nvGraphicFramePr>
        <p:xfrm>
          <a:off x="1160463" y="4832350"/>
          <a:ext cx="33035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9" imgW="2869920" imgH="838080" progId="Equation.3">
                  <p:embed/>
                </p:oleObj>
              </mc:Choice>
              <mc:Fallback>
                <p:oleObj name="Equation" r:id="rId9" imgW="2869920" imgH="83808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832350"/>
                        <a:ext cx="330358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105" name="Object 73"/>
          <p:cNvGraphicFramePr>
            <a:graphicFrameLocks noChangeAspect="1"/>
          </p:cNvGraphicFramePr>
          <p:nvPr/>
        </p:nvGraphicFramePr>
        <p:xfrm>
          <a:off x="5111750" y="5008563"/>
          <a:ext cx="36004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11" imgW="3009600" imgH="419040" progId="Equation.3">
                  <p:embed/>
                </p:oleObj>
              </mc:Choice>
              <mc:Fallback>
                <p:oleObj name="Equation" r:id="rId11" imgW="3009600" imgH="4190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5008563"/>
                        <a:ext cx="36004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106" name="Object 74"/>
          <p:cNvGraphicFramePr>
            <a:graphicFrameLocks noChangeAspect="1"/>
          </p:cNvGraphicFramePr>
          <p:nvPr/>
        </p:nvGraphicFramePr>
        <p:xfrm>
          <a:off x="2667000" y="5761038"/>
          <a:ext cx="312896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13" imgW="1358640" imgH="457200" progId="Equation.DSMT4">
                  <p:embed/>
                </p:oleObj>
              </mc:Choice>
              <mc:Fallback>
                <p:oleObj name="Equation" r:id="rId13" imgW="1358640" imgH="4572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61038"/>
                        <a:ext cx="3128963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4178300" y="1882775"/>
            <a:ext cx="4606925" cy="2222500"/>
            <a:chOff x="2517" y="-1764"/>
            <a:chExt cx="2902" cy="1400"/>
          </a:xfrm>
        </p:grpSpPr>
        <p:sp>
          <p:nvSpPr>
            <p:cNvPr id="26637" name="Oval 84"/>
            <p:cNvSpPr>
              <a:spLocks noChangeArrowheads="1"/>
            </p:cNvSpPr>
            <p:nvPr/>
          </p:nvSpPr>
          <p:spPr bwMode="auto">
            <a:xfrm>
              <a:off x="3129" y="-102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38" name="Line 78"/>
            <p:cNvSpPr>
              <a:spLocks noChangeShapeType="1"/>
            </p:cNvSpPr>
            <p:nvPr/>
          </p:nvSpPr>
          <p:spPr bwMode="auto">
            <a:xfrm>
              <a:off x="3266" y="-1430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79"/>
            <p:cNvSpPr>
              <a:spLocks noChangeShapeType="1"/>
            </p:cNvSpPr>
            <p:nvPr/>
          </p:nvSpPr>
          <p:spPr bwMode="auto">
            <a:xfrm>
              <a:off x="3266" y="-1430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80"/>
            <p:cNvSpPr>
              <a:spLocks noChangeShapeType="1"/>
            </p:cNvSpPr>
            <p:nvPr/>
          </p:nvSpPr>
          <p:spPr bwMode="auto">
            <a:xfrm>
              <a:off x="4944" y="-1430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81"/>
            <p:cNvSpPr>
              <a:spLocks noChangeShapeType="1"/>
            </p:cNvSpPr>
            <p:nvPr/>
          </p:nvSpPr>
          <p:spPr bwMode="auto">
            <a:xfrm>
              <a:off x="3266" y="-364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Rectangle 83"/>
            <p:cNvSpPr>
              <a:spLocks noChangeArrowheads="1"/>
            </p:cNvSpPr>
            <p:nvPr/>
          </p:nvSpPr>
          <p:spPr bwMode="auto">
            <a:xfrm>
              <a:off x="3628" y="-147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6643" name="Group 86"/>
            <p:cNvGrpSpPr>
              <a:grpSpLocks/>
            </p:cNvGrpSpPr>
            <p:nvPr/>
          </p:nvGrpSpPr>
          <p:grpSpPr bwMode="auto">
            <a:xfrm>
              <a:off x="4853" y="-1068"/>
              <a:ext cx="182" cy="317"/>
              <a:chOff x="4059" y="1873"/>
              <a:chExt cx="182" cy="317"/>
            </a:xfrm>
          </p:grpSpPr>
          <p:sp useBgFill="1">
            <p:nvSpPr>
              <p:cNvPr id="26658" name="Rectangle 87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659" name="Line 88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Rectangle 89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661" name="Rectangle 90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6662" name="Line 91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44" name="Text Box 92"/>
            <p:cNvSpPr txBox="1">
              <a:spLocks noChangeArrowheads="1"/>
            </p:cNvSpPr>
            <p:nvPr/>
          </p:nvSpPr>
          <p:spPr bwMode="auto">
            <a:xfrm>
              <a:off x="2993" y="-121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6645" name="Text Box 93"/>
            <p:cNvSpPr txBox="1">
              <a:spLocks noChangeArrowheads="1"/>
            </p:cNvSpPr>
            <p:nvPr/>
          </p:nvSpPr>
          <p:spPr bwMode="auto">
            <a:xfrm>
              <a:off x="2993" y="-9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6646" name="Line 94"/>
            <p:cNvSpPr>
              <a:spLocks noChangeShapeType="1"/>
            </p:cNvSpPr>
            <p:nvPr/>
          </p:nvSpPr>
          <p:spPr bwMode="auto">
            <a:xfrm>
              <a:off x="4013" y="-143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Text Box 95"/>
            <p:cNvSpPr txBox="1">
              <a:spLocks noChangeArrowheads="1"/>
            </p:cNvSpPr>
            <p:nvPr/>
          </p:nvSpPr>
          <p:spPr bwMode="auto">
            <a:xfrm>
              <a:off x="3605" y="-1703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48" name="Text Box 96"/>
            <p:cNvSpPr txBox="1">
              <a:spLocks noChangeArrowheads="1"/>
            </p:cNvSpPr>
            <p:nvPr/>
          </p:nvSpPr>
          <p:spPr bwMode="auto">
            <a:xfrm>
              <a:off x="3946" y="-176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i(t)</a:t>
              </a:r>
            </a:p>
          </p:txBody>
        </p:sp>
        <p:sp>
          <p:nvSpPr>
            <p:cNvPr id="26649" name="Text Box 97"/>
            <p:cNvSpPr txBox="1">
              <a:spLocks noChangeArrowheads="1"/>
            </p:cNvSpPr>
            <p:nvPr/>
          </p:nvSpPr>
          <p:spPr bwMode="auto">
            <a:xfrm>
              <a:off x="3772" y="-1362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r>
                <a:rPr lang="en-US" altLang="zh-CN">
                  <a:ea typeface="楷体_GB2312" pitchFamily="49" charset="-122"/>
                </a:rPr>
                <a:t>(t)</a:t>
              </a:r>
            </a:p>
          </p:txBody>
        </p:sp>
        <p:sp>
          <p:nvSpPr>
            <p:cNvPr id="26650" name="Text Box 98"/>
            <p:cNvSpPr txBox="1">
              <a:spLocks noChangeArrowheads="1"/>
            </p:cNvSpPr>
            <p:nvPr/>
          </p:nvSpPr>
          <p:spPr bwMode="auto">
            <a:xfrm>
              <a:off x="4966" y="-1378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r>
                <a:rPr lang="en-US" altLang="zh-CN">
                  <a:ea typeface="楷体_GB2312" pitchFamily="49" charset="-122"/>
                </a:rPr>
                <a:t>(t)</a:t>
              </a:r>
            </a:p>
          </p:txBody>
        </p:sp>
        <p:sp>
          <p:nvSpPr>
            <p:cNvPr id="26651" name="Text Box 99"/>
            <p:cNvSpPr txBox="1">
              <a:spLocks noChangeArrowheads="1"/>
            </p:cNvSpPr>
            <p:nvPr/>
          </p:nvSpPr>
          <p:spPr bwMode="auto">
            <a:xfrm>
              <a:off x="2517" y="-1045"/>
              <a:ext cx="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sin(wt)</a:t>
              </a:r>
            </a:p>
          </p:txBody>
        </p:sp>
        <p:sp>
          <p:nvSpPr>
            <p:cNvPr id="26652" name="Line 100"/>
            <p:cNvSpPr>
              <a:spLocks noChangeShapeType="1"/>
            </p:cNvSpPr>
            <p:nvPr/>
          </p:nvSpPr>
          <p:spPr bwMode="auto">
            <a:xfrm>
              <a:off x="4218" y="-1430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85"/>
            <p:cNvSpPr>
              <a:spLocks/>
            </p:cNvSpPr>
            <p:nvPr/>
          </p:nvSpPr>
          <p:spPr bwMode="auto">
            <a:xfrm rot="10800000">
              <a:off x="4195" y="-106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54" name="Line 101"/>
            <p:cNvSpPr>
              <a:spLocks noChangeShapeType="1"/>
            </p:cNvSpPr>
            <p:nvPr/>
          </p:nvSpPr>
          <p:spPr bwMode="auto">
            <a:xfrm rot="5400000">
              <a:off x="4172" y="-127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102"/>
            <p:cNvSpPr>
              <a:spLocks noChangeShapeType="1"/>
            </p:cNvSpPr>
            <p:nvPr/>
          </p:nvSpPr>
          <p:spPr bwMode="auto">
            <a:xfrm rot="5400000">
              <a:off x="4898" y="-127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Text Box 104"/>
            <p:cNvSpPr txBox="1">
              <a:spLocks noChangeArrowheads="1"/>
            </p:cNvSpPr>
            <p:nvPr/>
          </p:nvSpPr>
          <p:spPr bwMode="auto">
            <a:xfrm>
              <a:off x="4269" y="-997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6657" name="Text Box 105"/>
            <p:cNvSpPr txBox="1">
              <a:spLocks noChangeArrowheads="1"/>
            </p:cNvSpPr>
            <p:nvPr/>
          </p:nvSpPr>
          <p:spPr bwMode="auto">
            <a:xfrm>
              <a:off x="5035" y="-992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172140" name="Text Box 108"/>
          <p:cNvSpPr txBox="1">
            <a:spLocks noChangeArrowheads="1"/>
          </p:cNvSpPr>
          <p:nvPr/>
        </p:nvSpPr>
        <p:spPr bwMode="auto">
          <a:xfrm>
            <a:off x="288925" y="2033588"/>
            <a:ext cx="10795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90525" y="657225"/>
            <a:ext cx="385762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ea typeface="楷体_GB2312" pitchFamily="49" charset="-122"/>
              </a:rPr>
              <a:t>三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dirty="0" smtClean="0">
                <a:ea typeface="楷体_GB2312" pitchFamily="49" charset="-122"/>
              </a:rPr>
              <a:t>谐振电路</a:t>
            </a:r>
            <a:r>
              <a:rPr lang="zh-CN" altLang="en-US" dirty="0">
                <a:ea typeface="楷体_GB2312" pitchFamily="49" charset="-122"/>
              </a:rPr>
              <a:t>应用举例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4" grpId="0" autoUpdateAnimBg="0"/>
      <p:bldP spid="172096" grpId="0" autoUpdateAnimBg="0"/>
      <p:bldP spid="172140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1008063" y="5646738"/>
            <a:ext cx="694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等效电路如图：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215900" y="333375"/>
            <a:ext cx="8712200" cy="1052513"/>
            <a:chOff x="136" y="-45"/>
            <a:chExt cx="5488" cy="663"/>
          </a:xfrm>
        </p:grpSpPr>
        <p:sp>
          <p:nvSpPr>
            <p:cNvPr id="27732" name="Text Box 4"/>
            <p:cNvSpPr txBox="1">
              <a:spLocks noChangeArrowheads="1"/>
            </p:cNvSpPr>
            <p:nvPr/>
          </p:nvSpPr>
          <p:spPr bwMode="auto">
            <a:xfrm>
              <a:off x="136" y="100"/>
              <a:ext cx="54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例：如图，                            ，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L1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C1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>
                  <a:ea typeface="楷体_GB2312" pitchFamily="49" charset="-122"/>
                </a:rPr>
                <a:t>40</a:t>
              </a:r>
              <a:r>
                <a:rPr lang="el-GR" altLang="zh-CN">
                  <a:ea typeface="楷体_GB2312" pitchFamily="49" charset="-122"/>
                  <a:cs typeface="Times New Roman" pitchFamily="18" charset="0"/>
                </a:rPr>
                <a:t>Ω</a:t>
              </a:r>
              <a:r>
                <a:rPr lang="zh-CN" altLang="en-US">
                  <a:ea typeface="楷体_GB2312" pitchFamily="49" charset="-122"/>
                </a:rPr>
                <a:t>，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L2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C2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>
                  <a:ea typeface="楷体_GB2312" pitchFamily="49" charset="-122"/>
                </a:rPr>
                <a:t>20</a:t>
              </a:r>
              <a:r>
                <a:rPr lang="el-GR" altLang="zh-CN">
                  <a:ea typeface="楷体_GB2312" pitchFamily="49" charset="-122"/>
                </a:rPr>
                <a:t>Ω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L3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>
                  <a:ea typeface="楷体_GB2312" pitchFamily="49" charset="-122"/>
                </a:rPr>
                <a:t>100</a:t>
              </a:r>
              <a:r>
                <a:rPr lang="el-GR" altLang="zh-CN">
                  <a:ea typeface="楷体_GB2312" pitchFamily="49" charset="-122"/>
                </a:rPr>
                <a:t>Ω</a:t>
              </a:r>
              <a:r>
                <a:rPr lang="zh-CN" altLang="en-US">
                  <a:ea typeface="楷体_GB2312" pitchFamily="49" charset="-122"/>
                </a:rPr>
                <a:t>，求电压表和电流表的读数。</a:t>
              </a:r>
            </a:p>
          </p:txBody>
        </p:sp>
        <p:graphicFrame>
          <p:nvGraphicFramePr>
            <p:cNvPr id="27651" name="Object 5"/>
            <p:cNvGraphicFramePr>
              <a:graphicFrameLocks noChangeAspect="1"/>
            </p:cNvGraphicFramePr>
            <p:nvPr/>
          </p:nvGraphicFramePr>
          <p:xfrm>
            <a:off x="1117" y="-45"/>
            <a:ext cx="1401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8" name="Equation" r:id="rId3" imgW="965160" imgH="317160" progId="Equation.DSMT4">
                    <p:embed/>
                  </p:oleObj>
                </mc:Choice>
                <mc:Fallback>
                  <p:oleObj name="Equation" r:id="rId3" imgW="965160" imgH="3171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-45"/>
                          <a:ext cx="1401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3533775" y="5553075"/>
          <a:ext cx="2946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5" imgW="1536480" imgH="304560" progId="Equation.DSMT4">
                  <p:embed/>
                </p:oleObj>
              </mc:Choice>
              <mc:Fallback>
                <p:oleObj name="Equation" r:id="rId5" imgW="153648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5553075"/>
                        <a:ext cx="29464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8" name="AutoShape 68"/>
          <p:cNvSpPr>
            <a:spLocks noChangeArrowheads="1"/>
          </p:cNvSpPr>
          <p:nvPr/>
        </p:nvSpPr>
        <p:spPr bwMode="auto">
          <a:xfrm>
            <a:off x="4608513" y="306546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35589" name="Text Box 69"/>
          <p:cNvSpPr txBox="1">
            <a:spLocks noChangeArrowheads="1"/>
          </p:cNvSpPr>
          <p:nvPr/>
        </p:nvSpPr>
        <p:spPr bwMode="auto">
          <a:xfrm>
            <a:off x="287338" y="45815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50825" y="1517650"/>
            <a:ext cx="4479925" cy="2736850"/>
            <a:chOff x="1768" y="2137"/>
            <a:chExt cx="2822" cy="1724"/>
          </a:xfrm>
        </p:grpSpPr>
        <p:sp>
          <p:nvSpPr>
            <p:cNvPr id="27689" name="Line 81"/>
            <p:cNvSpPr>
              <a:spLocks noChangeShapeType="1"/>
            </p:cNvSpPr>
            <p:nvPr/>
          </p:nvSpPr>
          <p:spPr bwMode="auto">
            <a:xfrm>
              <a:off x="2154" y="2273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Oval 91"/>
            <p:cNvSpPr>
              <a:spLocks noChangeArrowheads="1"/>
            </p:cNvSpPr>
            <p:nvPr/>
          </p:nvSpPr>
          <p:spPr bwMode="auto">
            <a:xfrm>
              <a:off x="2789" y="213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91" name="Line 103"/>
            <p:cNvSpPr>
              <a:spLocks noChangeShapeType="1"/>
            </p:cNvSpPr>
            <p:nvPr/>
          </p:nvSpPr>
          <p:spPr bwMode="auto">
            <a:xfrm>
              <a:off x="3470" y="2886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86"/>
            <p:cNvSpPr>
              <a:spLocks noChangeShapeType="1"/>
            </p:cNvSpPr>
            <p:nvPr/>
          </p:nvSpPr>
          <p:spPr bwMode="auto">
            <a:xfrm>
              <a:off x="2154" y="2772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Oval 89"/>
            <p:cNvSpPr>
              <a:spLocks noChangeArrowheads="1"/>
            </p:cNvSpPr>
            <p:nvPr/>
          </p:nvSpPr>
          <p:spPr bwMode="auto">
            <a:xfrm>
              <a:off x="2835" y="299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94" name="Line 90"/>
            <p:cNvSpPr>
              <a:spLocks noChangeShapeType="1"/>
            </p:cNvSpPr>
            <p:nvPr/>
          </p:nvSpPr>
          <p:spPr bwMode="auto">
            <a:xfrm>
              <a:off x="2971" y="2772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99"/>
            <p:cNvSpPr>
              <a:spLocks noChangeShapeType="1"/>
            </p:cNvSpPr>
            <p:nvPr/>
          </p:nvSpPr>
          <p:spPr bwMode="auto">
            <a:xfrm>
              <a:off x="4083" y="2886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Rectangle 21"/>
            <p:cNvSpPr>
              <a:spLocks noChangeArrowheads="1"/>
            </p:cNvSpPr>
            <p:nvPr/>
          </p:nvSpPr>
          <p:spPr bwMode="auto">
            <a:xfrm>
              <a:off x="2427" y="272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697" name="Freeform 25"/>
            <p:cNvSpPr>
              <a:spLocks/>
            </p:cNvSpPr>
            <p:nvPr/>
          </p:nvSpPr>
          <p:spPr bwMode="auto">
            <a:xfrm rot="10800000">
              <a:off x="3447" y="318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698" name="Text Box 27"/>
            <p:cNvSpPr txBox="1">
              <a:spLocks noChangeArrowheads="1"/>
            </p:cNvSpPr>
            <p:nvPr/>
          </p:nvSpPr>
          <p:spPr bwMode="auto">
            <a:xfrm>
              <a:off x="2812" y="2160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V</a:t>
              </a:r>
            </a:p>
          </p:txBody>
        </p:sp>
        <p:sp>
          <p:nvSpPr>
            <p:cNvPr id="27699" name="Freeform 72"/>
            <p:cNvSpPr>
              <a:spLocks/>
            </p:cNvSpPr>
            <p:nvPr/>
          </p:nvSpPr>
          <p:spPr bwMode="auto">
            <a:xfrm rot="5400000">
              <a:off x="3333" y="259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7700" name="Group 73"/>
            <p:cNvGrpSpPr>
              <a:grpSpLocks/>
            </p:cNvGrpSpPr>
            <p:nvPr/>
          </p:nvGrpSpPr>
          <p:grpSpPr bwMode="auto">
            <a:xfrm>
              <a:off x="2879" y="3385"/>
              <a:ext cx="182" cy="317"/>
              <a:chOff x="4059" y="1873"/>
              <a:chExt cx="182" cy="317"/>
            </a:xfrm>
          </p:grpSpPr>
          <p:sp useBgFill="1">
            <p:nvSpPr>
              <p:cNvPr id="27727" name="Rectangle 74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28" name="Line 75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9" name="Rectangle 76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30" name="Rectangle 77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31" name="Line 78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1" name="Line 79"/>
            <p:cNvSpPr>
              <a:spLocks noChangeShapeType="1"/>
            </p:cNvSpPr>
            <p:nvPr/>
          </p:nvSpPr>
          <p:spPr bwMode="auto">
            <a:xfrm>
              <a:off x="2154" y="3861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83"/>
            <p:cNvSpPr>
              <a:spLocks noChangeShapeType="1"/>
            </p:cNvSpPr>
            <p:nvPr/>
          </p:nvSpPr>
          <p:spPr bwMode="auto">
            <a:xfrm>
              <a:off x="2154" y="2273"/>
              <a:ext cx="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Text Box 87"/>
            <p:cNvSpPr txBox="1">
              <a:spLocks noChangeArrowheads="1"/>
            </p:cNvSpPr>
            <p:nvPr/>
          </p:nvSpPr>
          <p:spPr bwMode="auto">
            <a:xfrm>
              <a:off x="2723" y="27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704" name="Text Box 88"/>
            <p:cNvSpPr txBox="1">
              <a:spLocks noChangeArrowheads="1"/>
            </p:cNvSpPr>
            <p:nvPr/>
          </p:nvSpPr>
          <p:spPr bwMode="auto">
            <a:xfrm>
              <a:off x="2721" y="30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705" name="Oval 92"/>
            <p:cNvSpPr>
              <a:spLocks noChangeArrowheads="1"/>
            </p:cNvSpPr>
            <p:nvPr/>
          </p:nvSpPr>
          <p:spPr bwMode="auto">
            <a:xfrm>
              <a:off x="3946" y="304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pSp>
          <p:nvGrpSpPr>
            <p:cNvPr id="27706" name="Group 93"/>
            <p:cNvGrpSpPr>
              <a:grpSpLocks/>
            </p:cNvGrpSpPr>
            <p:nvPr/>
          </p:nvGrpSpPr>
          <p:grpSpPr bwMode="auto">
            <a:xfrm>
              <a:off x="3991" y="3363"/>
              <a:ext cx="182" cy="317"/>
              <a:chOff x="4059" y="1873"/>
              <a:chExt cx="182" cy="317"/>
            </a:xfrm>
          </p:grpSpPr>
          <p:sp useBgFill="1">
            <p:nvSpPr>
              <p:cNvPr id="27722" name="Rectangle 94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23" name="Line 95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4" name="Rectangle 96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25" name="Rectangle 97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7726" name="Line 98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7" name="Line 100"/>
            <p:cNvSpPr>
              <a:spLocks noChangeShapeType="1"/>
            </p:cNvSpPr>
            <p:nvPr/>
          </p:nvSpPr>
          <p:spPr bwMode="auto">
            <a:xfrm>
              <a:off x="3471" y="2886"/>
              <a:ext cx="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Line 101"/>
            <p:cNvSpPr>
              <a:spLocks noChangeShapeType="1"/>
            </p:cNvSpPr>
            <p:nvPr/>
          </p:nvSpPr>
          <p:spPr bwMode="auto">
            <a:xfrm>
              <a:off x="3787" y="2274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Line 102"/>
            <p:cNvSpPr>
              <a:spLocks noChangeShapeType="1"/>
            </p:cNvSpPr>
            <p:nvPr/>
          </p:nvSpPr>
          <p:spPr bwMode="auto">
            <a:xfrm>
              <a:off x="3470" y="3748"/>
              <a:ext cx="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Line 104"/>
            <p:cNvSpPr>
              <a:spLocks noChangeShapeType="1"/>
            </p:cNvSpPr>
            <p:nvPr/>
          </p:nvSpPr>
          <p:spPr bwMode="auto">
            <a:xfrm>
              <a:off x="3787" y="3748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1" name="Freeform 105"/>
            <p:cNvSpPr>
              <a:spLocks/>
            </p:cNvSpPr>
            <p:nvPr/>
          </p:nvSpPr>
          <p:spPr bwMode="auto">
            <a:xfrm rot="10800000">
              <a:off x="2132" y="315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7712" name="Group 106"/>
            <p:cNvGrpSpPr>
              <a:grpSpLocks/>
            </p:cNvGrpSpPr>
            <p:nvPr/>
          </p:nvGrpSpPr>
          <p:grpSpPr bwMode="auto">
            <a:xfrm>
              <a:off x="2562" y="2841"/>
              <a:ext cx="408" cy="408"/>
              <a:chOff x="1791" y="1049"/>
              <a:chExt cx="408" cy="408"/>
            </a:xfrm>
          </p:grpSpPr>
          <p:sp>
            <p:nvSpPr>
              <p:cNvPr id="27720" name="Text Box 107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S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7721" name="Text Box 108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27713" name="Text Box 109"/>
            <p:cNvSpPr txBox="1">
              <a:spLocks noChangeArrowheads="1"/>
            </p:cNvSpPr>
            <p:nvPr/>
          </p:nvSpPr>
          <p:spPr bwMode="auto">
            <a:xfrm>
              <a:off x="1768" y="3181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14" name="Text Box 110"/>
            <p:cNvSpPr txBox="1">
              <a:spLocks noChangeArrowheads="1"/>
            </p:cNvSpPr>
            <p:nvPr/>
          </p:nvSpPr>
          <p:spPr bwMode="auto">
            <a:xfrm>
              <a:off x="2463" y="3426"/>
              <a:ext cx="4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15" name="Text Box 111"/>
            <p:cNvSpPr txBox="1">
              <a:spLocks noChangeArrowheads="1"/>
            </p:cNvSpPr>
            <p:nvPr/>
          </p:nvSpPr>
          <p:spPr bwMode="auto">
            <a:xfrm>
              <a:off x="3107" y="320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16" name="Text Box 112"/>
            <p:cNvSpPr txBox="1">
              <a:spLocks noChangeArrowheads="1"/>
            </p:cNvSpPr>
            <p:nvPr/>
          </p:nvSpPr>
          <p:spPr bwMode="auto">
            <a:xfrm>
              <a:off x="4173" y="3407"/>
              <a:ext cx="4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17" name="Text Box 113"/>
            <p:cNvSpPr txBox="1">
              <a:spLocks noChangeArrowheads="1"/>
            </p:cNvSpPr>
            <p:nvPr/>
          </p:nvSpPr>
          <p:spPr bwMode="auto">
            <a:xfrm>
              <a:off x="2428" y="247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7718" name="Text Box 114"/>
            <p:cNvSpPr txBox="1">
              <a:spLocks noChangeArrowheads="1"/>
            </p:cNvSpPr>
            <p:nvPr/>
          </p:nvSpPr>
          <p:spPr bwMode="auto">
            <a:xfrm>
              <a:off x="3219" y="2451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L3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719" name="Text Box 115"/>
            <p:cNvSpPr txBox="1">
              <a:spLocks noChangeArrowheads="1"/>
            </p:cNvSpPr>
            <p:nvPr/>
          </p:nvSpPr>
          <p:spPr bwMode="auto">
            <a:xfrm>
              <a:off x="3969" y="306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A</a:t>
              </a:r>
            </a:p>
          </p:txBody>
        </p:sp>
      </p:grpSp>
      <p:sp>
        <p:nvSpPr>
          <p:cNvPr id="235637" name="Text Box 117"/>
          <p:cNvSpPr txBox="1">
            <a:spLocks noChangeArrowheads="1"/>
          </p:cNvSpPr>
          <p:nvPr/>
        </p:nvSpPr>
        <p:spPr bwMode="auto">
          <a:xfrm>
            <a:off x="3563938" y="22479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235638" name="Text Box 118"/>
          <p:cNvSpPr txBox="1">
            <a:spLocks noChangeArrowheads="1"/>
          </p:cNvSpPr>
          <p:nvPr/>
        </p:nvSpPr>
        <p:spPr bwMode="auto">
          <a:xfrm>
            <a:off x="3527425" y="41576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235639" name="Text Box 119"/>
          <p:cNvSpPr txBox="1">
            <a:spLocks noChangeArrowheads="1"/>
          </p:cNvSpPr>
          <p:nvPr/>
        </p:nvSpPr>
        <p:spPr bwMode="auto">
          <a:xfrm>
            <a:off x="360363" y="22844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235640" name="Text Box 120"/>
          <p:cNvSpPr txBox="1">
            <a:spLocks noChangeArrowheads="1"/>
          </p:cNvSpPr>
          <p:nvPr/>
        </p:nvSpPr>
        <p:spPr bwMode="auto">
          <a:xfrm>
            <a:off x="2124075" y="32448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235642" name="Text Box 122"/>
          <p:cNvSpPr txBox="1">
            <a:spLocks noChangeArrowheads="1"/>
          </p:cNvSpPr>
          <p:nvPr/>
        </p:nvSpPr>
        <p:spPr bwMode="auto">
          <a:xfrm>
            <a:off x="1009650" y="4592638"/>
            <a:ext cx="745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L2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C2 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，发生并联谐振，</a:t>
            </a:r>
            <a:r>
              <a:rPr lang="en-US" altLang="zh-CN">
                <a:ea typeface="楷体_GB2312" pitchFamily="49" charset="-122"/>
              </a:rPr>
              <a:t>AB</a:t>
            </a:r>
            <a:r>
              <a:rPr lang="zh-CN" altLang="en-US">
                <a:ea typeface="楷体_GB2312" pitchFamily="49" charset="-122"/>
              </a:rPr>
              <a:t>之间相当于开路。</a:t>
            </a:r>
          </a:p>
        </p:txBody>
      </p:sp>
      <p:sp>
        <p:nvSpPr>
          <p:cNvPr id="235644" name="Text Box 124"/>
          <p:cNvSpPr txBox="1">
            <a:spLocks noChangeArrowheads="1"/>
          </p:cNvSpPr>
          <p:nvPr/>
        </p:nvSpPr>
        <p:spPr bwMode="auto">
          <a:xfrm>
            <a:off x="1008063" y="5095875"/>
            <a:ext cx="745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L1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C1 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，发生串联谐振，</a:t>
            </a:r>
            <a:r>
              <a:rPr lang="en-US" altLang="zh-CN">
                <a:ea typeface="楷体_GB2312" pitchFamily="49" charset="-122"/>
              </a:rPr>
              <a:t>CD</a:t>
            </a:r>
            <a:r>
              <a:rPr lang="zh-CN" altLang="en-US">
                <a:ea typeface="楷体_GB2312" pitchFamily="49" charset="-122"/>
              </a:rPr>
              <a:t>之间相当于短路。</a:t>
            </a:r>
          </a:p>
        </p:txBody>
      </p:sp>
      <p:grpSp>
        <p:nvGrpSpPr>
          <p:cNvPr id="7" name="Group 181"/>
          <p:cNvGrpSpPr>
            <a:grpSpLocks/>
          </p:cNvGrpSpPr>
          <p:nvPr/>
        </p:nvGrpSpPr>
        <p:grpSpPr bwMode="auto">
          <a:xfrm>
            <a:off x="5437188" y="1517650"/>
            <a:ext cx="3275012" cy="2736850"/>
            <a:chOff x="3425" y="709"/>
            <a:chExt cx="2063" cy="1724"/>
          </a:xfrm>
        </p:grpSpPr>
        <p:sp>
          <p:nvSpPr>
            <p:cNvPr id="27665" name="Line 129"/>
            <p:cNvSpPr>
              <a:spLocks noChangeShapeType="1"/>
            </p:cNvSpPr>
            <p:nvPr/>
          </p:nvSpPr>
          <p:spPr bwMode="auto">
            <a:xfrm>
              <a:off x="3697" y="1344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Oval 130"/>
            <p:cNvSpPr>
              <a:spLocks noChangeArrowheads="1"/>
            </p:cNvSpPr>
            <p:nvPr/>
          </p:nvSpPr>
          <p:spPr bwMode="auto">
            <a:xfrm>
              <a:off x="4378" y="157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67" name="Line 131"/>
            <p:cNvSpPr>
              <a:spLocks noChangeShapeType="1"/>
            </p:cNvSpPr>
            <p:nvPr/>
          </p:nvSpPr>
          <p:spPr bwMode="auto">
            <a:xfrm>
              <a:off x="4514" y="134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Rectangle 133"/>
            <p:cNvSpPr>
              <a:spLocks noChangeArrowheads="1"/>
            </p:cNvSpPr>
            <p:nvPr/>
          </p:nvSpPr>
          <p:spPr bwMode="auto">
            <a:xfrm>
              <a:off x="3970" y="129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669" name="Freeform 136"/>
            <p:cNvSpPr>
              <a:spLocks/>
            </p:cNvSpPr>
            <p:nvPr/>
          </p:nvSpPr>
          <p:spPr bwMode="auto">
            <a:xfrm rot="5400000">
              <a:off x="4876" y="116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670" name="Line 143"/>
            <p:cNvSpPr>
              <a:spLocks noChangeShapeType="1"/>
            </p:cNvSpPr>
            <p:nvPr/>
          </p:nvSpPr>
          <p:spPr bwMode="auto">
            <a:xfrm>
              <a:off x="3697" y="2433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Text Box 145"/>
            <p:cNvSpPr txBox="1">
              <a:spLocks noChangeArrowheads="1"/>
            </p:cNvSpPr>
            <p:nvPr/>
          </p:nvSpPr>
          <p:spPr bwMode="auto">
            <a:xfrm>
              <a:off x="4266" y="135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672" name="Text Box 146"/>
            <p:cNvSpPr txBox="1">
              <a:spLocks noChangeArrowheads="1"/>
            </p:cNvSpPr>
            <p:nvPr/>
          </p:nvSpPr>
          <p:spPr bwMode="auto">
            <a:xfrm>
              <a:off x="4264" y="16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7673" name="Line 157"/>
            <p:cNvSpPr>
              <a:spLocks noChangeShapeType="1"/>
            </p:cNvSpPr>
            <p:nvPr/>
          </p:nvSpPr>
          <p:spPr bwMode="auto">
            <a:xfrm>
              <a:off x="5330" y="2320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74" name="Group 159"/>
            <p:cNvGrpSpPr>
              <a:grpSpLocks/>
            </p:cNvGrpSpPr>
            <p:nvPr/>
          </p:nvGrpSpPr>
          <p:grpSpPr bwMode="auto">
            <a:xfrm>
              <a:off x="4105" y="1413"/>
              <a:ext cx="408" cy="408"/>
              <a:chOff x="1791" y="1049"/>
              <a:chExt cx="408" cy="408"/>
            </a:xfrm>
          </p:grpSpPr>
          <p:sp>
            <p:nvSpPr>
              <p:cNvPr id="27687" name="Text Box 160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S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7688" name="Text Box 161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27675" name="Text Box 166"/>
            <p:cNvSpPr txBox="1">
              <a:spLocks noChangeArrowheads="1"/>
            </p:cNvSpPr>
            <p:nvPr/>
          </p:nvSpPr>
          <p:spPr bwMode="auto">
            <a:xfrm>
              <a:off x="3971" y="105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7676" name="Text Box 167"/>
            <p:cNvSpPr txBox="1">
              <a:spLocks noChangeArrowheads="1"/>
            </p:cNvSpPr>
            <p:nvPr/>
          </p:nvSpPr>
          <p:spPr bwMode="auto">
            <a:xfrm>
              <a:off x="4762" y="102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L3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77" name="Text Box 169"/>
            <p:cNvSpPr txBox="1">
              <a:spLocks noChangeArrowheads="1"/>
            </p:cNvSpPr>
            <p:nvPr/>
          </p:nvSpPr>
          <p:spPr bwMode="auto">
            <a:xfrm>
              <a:off x="5193" y="1033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27678" name="Text Box 170"/>
            <p:cNvSpPr txBox="1">
              <a:spLocks noChangeArrowheads="1"/>
            </p:cNvSpPr>
            <p:nvPr/>
          </p:nvSpPr>
          <p:spPr bwMode="auto">
            <a:xfrm>
              <a:off x="5216" y="197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27679" name="Text Box 171"/>
            <p:cNvSpPr txBox="1">
              <a:spLocks noChangeArrowheads="1"/>
            </p:cNvSpPr>
            <p:nvPr/>
          </p:nvSpPr>
          <p:spPr bwMode="auto">
            <a:xfrm>
              <a:off x="3425" y="1185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27680" name="Text Box 172"/>
            <p:cNvSpPr txBox="1">
              <a:spLocks noChangeArrowheads="1"/>
            </p:cNvSpPr>
            <p:nvPr/>
          </p:nvSpPr>
          <p:spPr bwMode="auto">
            <a:xfrm>
              <a:off x="4536" y="1790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27681" name="Line 174"/>
            <p:cNvSpPr>
              <a:spLocks noChangeShapeType="1"/>
            </p:cNvSpPr>
            <p:nvPr/>
          </p:nvSpPr>
          <p:spPr bwMode="auto">
            <a:xfrm>
              <a:off x="3696" y="1344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Text Box 176"/>
            <p:cNvSpPr txBox="1">
              <a:spLocks noChangeArrowheads="1"/>
            </p:cNvSpPr>
            <p:nvPr/>
          </p:nvSpPr>
          <p:spPr bwMode="auto">
            <a:xfrm>
              <a:off x="3628" y="84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7683" name="Text Box 177"/>
            <p:cNvSpPr txBox="1">
              <a:spLocks noChangeArrowheads="1"/>
            </p:cNvSpPr>
            <p:nvPr/>
          </p:nvSpPr>
          <p:spPr bwMode="auto">
            <a:xfrm>
              <a:off x="5185" y="7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27684" name="Group 178"/>
            <p:cNvGrpSpPr>
              <a:grpSpLocks/>
            </p:cNvGrpSpPr>
            <p:nvPr/>
          </p:nvGrpSpPr>
          <p:grpSpPr bwMode="auto">
            <a:xfrm>
              <a:off x="4422" y="709"/>
              <a:ext cx="408" cy="408"/>
              <a:chOff x="1791" y="1049"/>
              <a:chExt cx="408" cy="408"/>
            </a:xfrm>
          </p:grpSpPr>
          <p:sp>
            <p:nvSpPr>
              <p:cNvPr id="27685" name="Text Box 179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7686" name="Text Box 180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</p:grpSp>
      <p:sp>
        <p:nvSpPr>
          <p:cNvPr id="235703" name="Text Box 183"/>
          <p:cNvSpPr txBox="1">
            <a:spLocks noChangeArrowheads="1"/>
          </p:cNvSpPr>
          <p:nvPr/>
        </p:nvSpPr>
        <p:spPr bwMode="auto">
          <a:xfrm>
            <a:off x="2824163" y="6248400"/>
            <a:ext cx="282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表读数为</a:t>
            </a:r>
            <a:r>
              <a:rPr lang="en-US" altLang="zh-CN">
                <a:ea typeface="楷体_GB2312" pitchFamily="49" charset="-122"/>
              </a:rPr>
              <a:t>200V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utoUpdateAnimBg="0"/>
      <p:bldP spid="235588" grpId="0" animBg="1"/>
      <p:bldP spid="235589" grpId="0" autoUpdateAnimBg="0"/>
      <p:bldP spid="235637" grpId="0"/>
      <p:bldP spid="235638" grpId="0"/>
      <p:bldP spid="235639" grpId="0"/>
      <p:bldP spid="235640" grpId="0"/>
      <p:bldP spid="235642" grpId="0"/>
      <p:bldP spid="235644" grpId="0"/>
      <p:bldP spid="2357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9" name="Group 3"/>
          <p:cNvGrpSpPr>
            <a:grpSpLocks/>
          </p:cNvGrpSpPr>
          <p:nvPr/>
        </p:nvGrpSpPr>
        <p:grpSpPr bwMode="auto">
          <a:xfrm>
            <a:off x="215900" y="333375"/>
            <a:ext cx="8712200" cy="1052513"/>
            <a:chOff x="136" y="-45"/>
            <a:chExt cx="5488" cy="663"/>
          </a:xfrm>
        </p:grpSpPr>
        <p:sp>
          <p:nvSpPr>
            <p:cNvPr id="28757" name="Text Box 4"/>
            <p:cNvSpPr txBox="1">
              <a:spLocks noChangeArrowheads="1"/>
            </p:cNvSpPr>
            <p:nvPr/>
          </p:nvSpPr>
          <p:spPr bwMode="auto">
            <a:xfrm>
              <a:off x="136" y="100"/>
              <a:ext cx="54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例：如图，                            ，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L1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C1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>
                  <a:ea typeface="楷体_GB2312" pitchFamily="49" charset="-122"/>
                </a:rPr>
                <a:t>40</a:t>
              </a:r>
              <a:r>
                <a:rPr lang="el-GR" altLang="zh-CN">
                  <a:ea typeface="楷体_GB2312" pitchFamily="49" charset="-122"/>
                  <a:cs typeface="Times New Roman" pitchFamily="18" charset="0"/>
                </a:rPr>
                <a:t>Ω</a:t>
              </a:r>
              <a:r>
                <a:rPr lang="zh-CN" altLang="en-US">
                  <a:ea typeface="楷体_GB2312" pitchFamily="49" charset="-122"/>
                </a:rPr>
                <a:t>，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L2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C2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>
                  <a:ea typeface="楷体_GB2312" pitchFamily="49" charset="-122"/>
                </a:rPr>
                <a:t>20</a:t>
              </a:r>
              <a:r>
                <a:rPr lang="el-GR" altLang="zh-CN">
                  <a:ea typeface="楷体_GB2312" pitchFamily="49" charset="-122"/>
                </a:rPr>
                <a:t>Ω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L3</a:t>
              </a:r>
              <a:r>
                <a:rPr lang="zh-CN" altLang="en-US">
                  <a:ea typeface="楷体_GB2312" pitchFamily="49" charset="-122"/>
                </a:rPr>
                <a:t>＝</a:t>
              </a:r>
              <a:r>
                <a:rPr lang="en-US" altLang="zh-CN">
                  <a:ea typeface="楷体_GB2312" pitchFamily="49" charset="-122"/>
                </a:rPr>
                <a:t>100</a:t>
              </a:r>
              <a:r>
                <a:rPr lang="el-GR" altLang="zh-CN">
                  <a:ea typeface="楷体_GB2312" pitchFamily="49" charset="-122"/>
                </a:rPr>
                <a:t>Ω</a:t>
              </a:r>
              <a:r>
                <a:rPr lang="zh-CN" altLang="en-US">
                  <a:ea typeface="楷体_GB2312" pitchFamily="49" charset="-122"/>
                </a:rPr>
                <a:t>，求电压表和电流表的读数。</a:t>
              </a:r>
            </a:p>
          </p:txBody>
        </p:sp>
        <p:graphicFrame>
          <p:nvGraphicFramePr>
            <p:cNvPr id="28678" name="Object 5"/>
            <p:cNvGraphicFramePr>
              <a:graphicFrameLocks noChangeAspect="1"/>
            </p:cNvGraphicFramePr>
            <p:nvPr/>
          </p:nvGraphicFramePr>
          <p:xfrm>
            <a:off x="1117" y="-45"/>
            <a:ext cx="1401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4" name="Equation" r:id="rId3" imgW="965160" imgH="317160" progId="Equation.DSMT4">
                    <p:embed/>
                  </p:oleObj>
                </mc:Choice>
                <mc:Fallback>
                  <p:oleObj name="Equation" r:id="rId3" imgW="965160" imgH="3171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-45"/>
                          <a:ext cx="1401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8598" name="Object 6"/>
          <p:cNvGraphicFramePr>
            <a:graphicFrameLocks noChangeAspect="1"/>
          </p:cNvGraphicFramePr>
          <p:nvPr/>
        </p:nvGraphicFramePr>
        <p:xfrm>
          <a:off x="1797050" y="4473575"/>
          <a:ext cx="29733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Equation" r:id="rId5" imgW="1384200" imgH="317160" progId="Equation.DSMT4">
                  <p:embed/>
                </p:oleObj>
              </mc:Choice>
              <mc:Fallback>
                <p:oleObj name="Equation" r:id="rId5" imgW="13842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473575"/>
                        <a:ext cx="297338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7"/>
          <p:cNvGraphicFramePr>
            <a:graphicFrameLocks noChangeAspect="1"/>
          </p:cNvGraphicFramePr>
          <p:nvPr/>
        </p:nvGraphicFramePr>
        <p:xfrm>
          <a:off x="2376488" y="5229225"/>
          <a:ext cx="41751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Equation" r:id="rId7" imgW="2145960" imgH="393480" progId="Equation.DSMT4">
                  <p:embed/>
                </p:oleObj>
              </mc:Choice>
              <mc:Fallback>
                <p:oleObj name="Equation" r:id="rId7" imgW="21459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229225"/>
                        <a:ext cx="4175125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1" name="Object 9"/>
          <p:cNvGraphicFramePr>
            <a:graphicFrameLocks noChangeAspect="1"/>
          </p:cNvGraphicFramePr>
          <p:nvPr/>
        </p:nvGraphicFramePr>
        <p:xfrm>
          <a:off x="1935163" y="5942013"/>
          <a:ext cx="34655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Equation" r:id="rId9" imgW="1866600" imgH="469800" progId="Equation.DSMT4">
                  <p:embed/>
                </p:oleObj>
              </mc:Choice>
              <mc:Fallback>
                <p:oleObj name="Equation" r:id="rId9" imgW="186660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5942013"/>
                        <a:ext cx="3465512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AutoShape 10"/>
          <p:cNvSpPr>
            <a:spLocks noChangeArrowheads="1"/>
          </p:cNvSpPr>
          <p:nvPr/>
        </p:nvSpPr>
        <p:spPr bwMode="auto">
          <a:xfrm>
            <a:off x="4608513" y="2994025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287338" y="436403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28682" name="Group 12"/>
          <p:cNvGrpSpPr>
            <a:grpSpLocks/>
          </p:cNvGrpSpPr>
          <p:nvPr/>
        </p:nvGrpSpPr>
        <p:grpSpPr bwMode="auto">
          <a:xfrm>
            <a:off x="250825" y="1446213"/>
            <a:ext cx="4479925" cy="2736850"/>
            <a:chOff x="1768" y="2137"/>
            <a:chExt cx="2822" cy="1724"/>
          </a:xfrm>
        </p:grpSpPr>
        <p:sp>
          <p:nvSpPr>
            <p:cNvPr id="28714" name="Line 13"/>
            <p:cNvSpPr>
              <a:spLocks noChangeShapeType="1"/>
            </p:cNvSpPr>
            <p:nvPr/>
          </p:nvSpPr>
          <p:spPr bwMode="auto">
            <a:xfrm>
              <a:off x="2154" y="2273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Oval 14"/>
            <p:cNvSpPr>
              <a:spLocks noChangeArrowheads="1"/>
            </p:cNvSpPr>
            <p:nvPr/>
          </p:nvSpPr>
          <p:spPr bwMode="auto">
            <a:xfrm>
              <a:off x="2789" y="213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8716" name="Line 15"/>
            <p:cNvSpPr>
              <a:spLocks noChangeShapeType="1"/>
            </p:cNvSpPr>
            <p:nvPr/>
          </p:nvSpPr>
          <p:spPr bwMode="auto">
            <a:xfrm>
              <a:off x="3470" y="2886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Line 16"/>
            <p:cNvSpPr>
              <a:spLocks noChangeShapeType="1"/>
            </p:cNvSpPr>
            <p:nvPr/>
          </p:nvSpPr>
          <p:spPr bwMode="auto">
            <a:xfrm>
              <a:off x="2154" y="2772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Oval 17"/>
            <p:cNvSpPr>
              <a:spLocks noChangeArrowheads="1"/>
            </p:cNvSpPr>
            <p:nvPr/>
          </p:nvSpPr>
          <p:spPr bwMode="auto">
            <a:xfrm>
              <a:off x="2835" y="299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8719" name="Line 18"/>
            <p:cNvSpPr>
              <a:spLocks noChangeShapeType="1"/>
            </p:cNvSpPr>
            <p:nvPr/>
          </p:nvSpPr>
          <p:spPr bwMode="auto">
            <a:xfrm>
              <a:off x="2971" y="2772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19"/>
            <p:cNvSpPr>
              <a:spLocks noChangeShapeType="1"/>
            </p:cNvSpPr>
            <p:nvPr/>
          </p:nvSpPr>
          <p:spPr bwMode="auto">
            <a:xfrm>
              <a:off x="4083" y="2886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Rectangle 20"/>
            <p:cNvSpPr>
              <a:spLocks noChangeArrowheads="1"/>
            </p:cNvSpPr>
            <p:nvPr/>
          </p:nvSpPr>
          <p:spPr bwMode="auto">
            <a:xfrm>
              <a:off x="2427" y="272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22" name="Freeform 21"/>
            <p:cNvSpPr>
              <a:spLocks/>
            </p:cNvSpPr>
            <p:nvPr/>
          </p:nvSpPr>
          <p:spPr bwMode="auto">
            <a:xfrm rot="10800000">
              <a:off x="3447" y="318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23" name="Text Box 22"/>
            <p:cNvSpPr txBox="1">
              <a:spLocks noChangeArrowheads="1"/>
            </p:cNvSpPr>
            <p:nvPr/>
          </p:nvSpPr>
          <p:spPr bwMode="auto">
            <a:xfrm>
              <a:off x="2812" y="2160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V</a:t>
              </a:r>
            </a:p>
          </p:txBody>
        </p:sp>
        <p:sp>
          <p:nvSpPr>
            <p:cNvPr id="28724" name="Freeform 23"/>
            <p:cNvSpPr>
              <a:spLocks/>
            </p:cNvSpPr>
            <p:nvPr/>
          </p:nvSpPr>
          <p:spPr bwMode="auto">
            <a:xfrm rot="5400000">
              <a:off x="3333" y="259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8725" name="Group 24"/>
            <p:cNvGrpSpPr>
              <a:grpSpLocks/>
            </p:cNvGrpSpPr>
            <p:nvPr/>
          </p:nvGrpSpPr>
          <p:grpSpPr bwMode="auto">
            <a:xfrm>
              <a:off x="2879" y="3385"/>
              <a:ext cx="182" cy="317"/>
              <a:chOff x="4059" y="1873"/>
              <a:chExt cx="182" cy="317"/>
            </a:xfrm>
          </p:grpSpPr>
          <p:sp useBgFill="1">
            <p:nvSpPr>
              <p:cNvPr id="28752" name="Rectangle 25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53" name="Line 26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4" name="Rectangle 27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55" name="Rectangle 28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56" name="Line 29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26" name="Line 30"/>
            <p:cNvSpPr>
              <a:spLocks noChangeShapeType="1"/>
            </p:cNvSpPr>
            <p:nvPr/>
          </p:nvSpPr>
          <p:spPr bwMode="auto">
            <a:xfrm>
              <a:off x="2154" y="3861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31"/>
            <p:cNvSpPr>
              <a:spLocks noChangeShapeType="1"/>
            </p:cNvSpPr>
            <p:nvPr/>
          </p:nvSpPr>
          <p:spPr bwMode="auto">
            <a:xfrm>
              <a:off x="2154" y="2273"/>
              <a:ext cx="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Text Box 32"/>
            <p:cNvSpPr txBox="1">
              <a:spLocks noChangeArrowheads="1"/>
            </p:cNvSpPr>
            <p:nvPr/>
          </p:nvSpPr>
          <p:spPr bwMode="auto">
            <a:xfrm>
              <a:off x="2723" y="27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729" name="Text Box 33"/>
            <p:cNvSpPr txBox="1">
              <a:spLocks noChangeArrowheads="1"/>
            </p:cNvSpPr>
            <p:nvPr/>
          </p:nvSpPr>
          <p:spPr bwMode="auto">
            <a:xfrm>
              <a:off x="2721" y="30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8730" name="Oval 34"/>
            <p:cNvSpPr>
              <a:spLocks noChangeArrowheads="1"/>
            </p:cNvSpPr>
            <p:nvPr/>
          </p:nvSpPr>
          <p:spPr bwMode="auto">
            <a:xfrm>
              <a:off x="3946" y="304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grpSp>
          <p:nvGrpSpPr>
            <p:cNvPr id="28731" name="Group 35"/>
            <p:cNvGrpSpPr>
              <a:grpSpLocks/>
            </p:cNvGrpSpPr>
            <p:nvPr/>
          </p:nvGrpSpPr>
          <p:grpSpPr bwMode="auto">
            <a:xfrm>
              <a:off x="3991" y="3363"/>
              <a:ext cx="182" cy="317"/>
              <a:chOff x="4059" y="1873"/>
              <a:chExt cx="182" cy="317"/>
            </a:xfrm>
          </p:grpSpPr>
          <p:sp useBgFill="1">
            <p:nvSpPr>
              <p:cNvPr id="28747" name="Rectangle 36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48" name="Line 37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9" name="Rectangle 38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50" name="Rectangle 39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51" name="Line 40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32" name="Line 41"/>
            <p:cNvSpPr>
              <a:spLocks noChangeShapeType="1"/>
            </p:cNvSpPr>
            <p:nvPr/>
          </p:nvSpPr>
          <p:spPr bwMode="auto">
            <a:xfrm>
              <a:off x="3471" y="2886"/>
              <a:ext cx="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3" name="Line 42"/>
            <p:cNvSpPr>
              <a:spLocks noChangeShapeType="1"/>
            </p:cNvSpPr>
            <p:nvPr/>
          </p:nvSpPr>
          <p:spPr bwMode="auto">
            <a:xfrm>
              <a:off x="3787" y="2274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Line 43"/>
            <p:cNvSpPr>
              <a:spLocks noChangeShapeType="1"/>
            </p:cNvSpPr>
            <p:nvPr/>
          </p:nvSpPr>
          <p:spPr bwMode="auto">
            <a:xfrm>
              <a:off x="3470" y="3748"/>
              <a:ext cx="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5" name="Line 44"/>
            <p:cNvSpPr>
              <a:spLocks noChangeShapeType="1"/>
            </p:cNvSpPr>
            <p:nvPr/>
          </p:nvSpPr>
          <p:spPr bwMode="auto">
            <a:xfrm>
              <a:off x="3787" y="3748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Freeform 45"/>
            <p:cNvSpPr>
              <a:spLocks/>
            </p:cNvSpPr>
            <p:nvPr/>
          </p:nvSpPr>
          <p:spPr bwMode="auto">
            <a:xfrm rot="10800000">
              <a:off x="2132" y="315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8737" name="Group 46"/>
            <p:cNvGrpSpPr>
              <a:grpSpLocks/>
            </p:cNvGrpSpPr>
            <p:nvPr/>
          </p:nvGrpSpPr>
          <p:grpSpPr bwMode="auto">
            <a:xfrm>
              <a:off x="2562" y="2841"/>
              <a:ext cx="408" cy="408"/>
              <a:chOff x="1791" y="1049"/>
              <a:chExt cx="408" cy="408"/>
            </a:xfrm>
          </p:grpSpPr>
          <p:sp>
            <p:nvSpPr>
              <p:cNvPr id="28745" name="Text Box 47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S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46" name="Text Box 48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28738" name="Text Box 49"/>
            <p:cNvSpPr txBox="1">
              <a:spLocks noChangeArrowheads="1"/>
            </p:cNvSpPr>
            <p:nvPr/>
          </p:nvSpPr>
          <p:spPr bwMode="auto">
            <a:xfrm>
              <a:off x="1768" y="3181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39" name="Text Box 50"/>
            <p:cNvSpPr txBox="1">
              <a:spLocks noChangeArrowheads="1"/>
            </p:cNvSpPr>
            <p:nvPr/>
          </p:nvSpPr>
          <p:spPr bwMode="auto">
            <a:xfrm>
              <a:off x="2463" y="3426"/>
              <a:ext cx="4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40" name="Text Box 51"/>
            <p:cNvSpPr txBox="1">
              <a:spLocks noChangeArrowheads="1"/>
            </p:cNvSpPr>
            <p:nvPr/>
          </p:nvSpPr>
          <p:spPr bwMode="auto">
            <a:xfrm>
              <a:off x="3107" y="320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41" name="Text Box 52"/>
            <p:cNvSpPr txBox="1">
              <a:spLocks noChangeArrowheads="1"/>
            </p:cNvSpPr>
            <p:nvPr/>
          </p:nvSpPr>
          <p:spPr bwMode="auto">
            <a:xfrm>
              <a:off x="4173" y="3407"/>
              <a:ext cx="4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-jX</a:t>
              </a:r>
              <a:r>
                <a:rPr lang="en-US" altLang="zh-CN" sz="1800" baseline="-25000">
                  <a:ea typeface="楷体_GB2312" pitchFamily="49" charset="-122"/>
                </a:rPr>
                <a:t>C2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42" name="Text Box 53"/>
            <p:cNvSpPr txBox="1">
              <a:spLocks noChangeArrowheads="1"/>
            </p:cNvSpPr>
            <p:nvPr/>
          </p:nvSpPr>
          <p:spPr bwMode="auto">
            <a:xfrm>
              <a:off x="2428" y="247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8743" name="Text Box 54"/>
            <p:cNvSpPr txBox="1">
              <a:spLocks noChangeArrowheads="1"/>
            </p:cNvSpPr>
            <p:nvPr/>
          </p:nvSpPr>
          <p:spPr bwMode="auto">
            <a:xfrm>
              <a:off x="3219" y="2451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L3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44" name="Text Box 55"/>
            <p:cNvSpPr txBox="1">
              <a:spLocks noChangeArrowheads="1"/>
            </p:cNvSpPr>
            <p:nvPr/>
          </p:nvSpPr>
          <p:spPr bwMode="auto">
            <a:xfrm>
              <a:off x="3969" y="306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A</a:t>
              </a:r>
            </a:p>
          </p:txBody>
        </p:sp>
      </p:grpSp>
      <p:sp>
        <p:nvSpPr>
          <p:cNvPr id="28683" name="Text Box 56"/>
          <p:cNvSpPr txBox="1">
            <a:spLocks noChangeArrowheads="1"/>
          </p:cNvSpPr>
          <p:nvPr/>
        </p:nvSpPr>
        <p:spPr bwMode="auto">
          <a:xfrm>
            <a:off x="3563938" y="21764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28684" name="Text Box 57"/>
          <p:cNvSpPr txBox="1">
            <a:spLocks noChangeArrowheads="1"/>
          </p:cNvSpPr>
          <p:nvPr/>
        </p:nvSpPr>
        <p:spPr bwMode="auto">
          <a:xfrm>
            <a:off x="3527425" y="40862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28685" name="Text Box 58"/>
          <p:cNvSpPr txBox="1">
            <a:spLocks noChangeArrowheads="1"/>
          </p:cNvSpPr>
          <p:nvPr/>
        </p:nvSpPr>
        <p:spPr bwMode="auto">
          <a:xfrm>
            <a:off x="360363" y="22129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28686" name="Text Box 59"/>
          <p:cNvSpPr txBox="1">
            <a:spLocks noChangeArrowheads="1"/>
          </p:cNvSpPr>
          <p:nvPr/>
        </p:nvSpPr>
        <p:spPr bwMode="auto">
          <a:xfrm>
            <a:off x="2124075" y="31734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grpSp>
        <p:nvGrpSpPr>
          <p:cNvPr id="28687" name="Group 62"/>
          <p:cNvGrpSpPr>
            <a:grpSpLocks/>
          </p:cNvGrpSpPr>
          <p:nvPr/>
        </p:nvGrpSpPr>
        <p:grpSpPr bwMode="auto">
          <a:xfrm>
            <a:off x="5437188" y="1446213"/>
            <a:ext cx="3275012" cy="2736850"/>
            <a:chOff x="3425" y="709"/>
            <a:chExt cx="2063" cy="1724"/>
          </a:xfrm>
        </p:grpSpPr>
        <p:sp>
          <p:nvSpPr>
            <p:cNvPr id="28690" name="Line 63"/>
            <p:cNvSpPr>
              <a:spLocks noChangeShapeType="1"/>
            </p:cNvSpPr>
            <p:nvPr/>
          </p:nvSpPr>
          <p:spPr bwMode="auto">
            <a:xfrm>
              <a:off x="3697" y="1344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Oval 64"/>
            <p:cNvSpPr>
              <a:spLocks noChangeArrowheads="1"/>
            </p:cNvSpPr>
            <p:nvPr/>
          </p:nvSpPr>
          <p:spPr bwMode="auto">
            <a:xfrm>
              <a:off x="4378" y="157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8692" name="Line 65"/>
            <p:cNvSpPr>
              <a:spLocks noChangeShapeType="1"/>
            </p:cNvSpPr>
            <p:nvPr/>
          </p:nvSpPr>
          <p:spPr bwMode="auto">
            <a:xfrm>
              <a:off x="4514" y="134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Rectangle 66"/>
            <p:cNvSpPr>
              <a:spLocks noChangeArrowheads="1"/>
            </p:cNvSpPr>
            <p:nvPr/>
          </p:nvSpPr>
          <p:spPr bwMode="auto">
            <a:xfrm>
              <a:off x="3970" y="129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694" name="Freeform 67"/>
            <p:cNvSpPr>
              <a:spLocks/>
            </p:cNvSpPr>
            <p:nvPr/>
          </p:nvSpPr>
          <p:spPr bwMode="auto">
            <a:xfrm rot="5400000">
              <a:off x="4876" y="116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695" name="Line 68"/>
            <p:cNvSpPr>
              <a:spLocks noChangeShapeType="1"/>
            </p:cNvSpPr>
            <p:nvPr/>
          </p:nvSpPr>
          <p:spPr bwMode="auto">
            <a:xfrm>
              <a:off x="3697" y="2433"/>
              <a:ext cx="1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Text Box 69"/>
            <p:cNvSpPr txBox="1">
              <a:spLocks noChangeArrowheads="1"/>
            </p:cNvSpPr>
            <p:nvPr/>
          </p:nvSpPr>
          <p:spPr bwMode="auto">
            <a:xfrm>
              <a:off x="4266" y="135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697" name="Text Box 70"/>
            <p:cNvSpPr txBox="1">
              <a:spLocks noChangeArrowheads="1"/>
            </p:cNvSpPr>
            <p:nvPr/>
          </p:nvSpPr>
          <p:spPr bwMode="auto">
            <a:xfrm>
              <a:off x="4264" y="16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8698" name="Line 71"/>
            <p:cNvSpPr>
              <a:spLocks noChangeShapeType="1"/>
            </p:cNvSpPr>
            <p:nvPr/>
          </p:nvSpPr>
          <p:spPr bwMode="auto">
            <a:xfrm>
              <a:off x="5330" y="2320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99" name="Group 72"/>
            <p:cNvGrpSpPr>
              <a:grpSpLocks/>
            </p:cNvGrpSpPr>
            <p:nvPr/>
          </p:nvGrpSpPr>
          <p:grpSpPr bwMode="auto">
            <a:xfrm>
              <a:off x="4105" y="1413"/>
              <a:ext cx="408" cy="408"/>
              <a:chOff x="1791" y="1049"/>
              <a:chExt cx="408" cy="408"/>
            </a:xfrm>
          </p:grpSpPr>
          <p:sp>
            <p:nvSpPr>
              <p:cNvPr id="28712" name="Text Box 73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S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13" name="Text Box 74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28700" name="Text Box 75"/>
            <p:cNvSpPr txBox="1">
              <a:spLocks noChangeArrowheads="1"/>
            </p:cNvSpPr>
            <p:nvPr/>
          </p:nvSpPr>
          <p:spPr bwMode="auto">
            <a:xfrm>
              <a:off x="3971" y="105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28701" name="Text Box 76"/>
            <p:cNvSpPr txBox="1">
              <a:spLocks noChangeArrowheads="1"/>
            </p:cNvSpPr>
            <p:nvPr/>
          </p:nvSpPr>
          <p:spPr bwMode="auto">
            <a:xfrm>
              <a:off x="4762" y="102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jX</a:t>
              </a:r>
              <a:r>
                <a:rPr lang="en-US" altLang="zh-CN" sz="1800" baseline="-25000">
                  <a:ea typeface="楷体_GB2312" pitchFamily="49" charset="-122"/>
                </a:rPr>
                <a:t>L3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8702" name="Text Box 77"/>
            <p:cNvSpPr txBox="1">
              <a:spLocks noChangeArrowheads="1"/>
            </p:cNvSpPr>
            <p:nvPr/>
          </p:nvSpPr>
          <p:spPr bwMode="auto">
            <a:xfrm>
              <a:off x="5193" y="1033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28703" name="Text Box 78"/>
            <p:cNvSpPr txBox="1">
              <a:spLocks noChangeArrowheads="1"/>
            </p:cNvSpPr>
            <p:nvPr/>
          </p:nvSpPr>
          <p:spPr bwMode="auto">
            <a:xfrm>
              <a:off x="5216" y="197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28704" name="Text Box 79"/>
            <p:cNvSpPr txBox="1">
              <a:spLocks noChangeArrowheads="1"/>
            </p:cNvSpPr>
            <p:nvPr/>
          </p:nvSpPr>
          <p:spPr bwMode="auto">
            <a:xfrm>
              <a:off x="3425" y="1185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28705" name="Text Box 80"/>
            <p:cNvSpPr txBox="1">
              <a:spLocks noChangeArrowheads="1"/>
            </p:cNvSpPr>
            <p:nvPr/>
          </p:nvSpPr>
          <p:spPr bwMode="auto">
            <a:xfrm>
              <a:off x="4536" y="1790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28706" name="Line 81"/>
            <p:cNvSpPr>
              <a:spLocks noChangeShapeType="1"/>
            </p:cNvSpPr>
            <p:nvPr/>
          </p:nvSpPr>
          <p:spPr bwMode="auto">
            <a:xfrm>
              <a:off x="3696" y="1344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Text Box 82"/>
            <p:cNvSpPr txBox="1">
              <a:spLocks noChangeArrowheads="1"/>
            </p:cNvSpPr>
            <p:nvPr/>
          </p:nvSpPr>
          <p:spPr bwMode="auto">
            <a:xfrm>
              <a:off x="3628" y="84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8708" name="Text Box 83"/>
            <p:cNvSpPr txBox="1">
              <a:spLocks noChangeArrowheads="1"/>
            </p:cNvSpPr>
            <p:nvPr/>
          </p:nvSpPr>
          <p:spPr bwMode="auto">
            <a:xfrm>
              <a:off x="5185" y="7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28709" name="Group 84"/>
            <p:cNvGrpSpPr>
              <a:grpSpLocks/>
            </p:cNvGrpSpPr>
            <p:nvPr/>
          </p:nvGrpSpPr>
          <p:grpSpPr bwMode="auto">
            <a:xfrm>
              <a:off x="4422" y="709"/>
              <a:ext cx="408" cy="408"/>
              <a:chOff x="1791" y="1049"/>
              <a:chExt cx="408" cy="408"/>
            </a:xfrm>
          </p:grpSpPr>
          <p:sp>
            <p:nvSpPr>
              <p:cNvPr id="28710" name="Text Box 85"/>
              <p:cNvSpPr txBox="1">
                <a:spLocks noChangeArrowheads="1"/>
              </p:cNvSpPr>
              <p:nvPr/>
            </p:nvSpPr>
            <p:spPr bwMode="auto">
              <a:xfrm>
                <a:off x="1791" y="122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11" name="Text Box 86"/>
              <p:cNvSpPr txBox="1">
                <a:spLocks noChangeArrowheads="1"/>
              </p:cNvSpPr>
              <p:nvPr/>
            </p:nvSpPr>
            <p:spPr bwMode="auto">
              <a:xfrm>
                <a:off x="1835" y="1049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</p:grpSp>
      </p:grpSp>
      <p:sp>
        <p:nvSpPr>
          <p:cNvPr id="238679" name="AutoShape 87"/>
          <p:cNvSpPr>
            <a:spLocks noChangeArrowheads="1"/>
          </p:cNvSpPr>
          <p:nvPr/>
        </p:nvSpPr>
        <p:spPr bwMode="auto">
          <a:xfrm>
            <a:off x="1116013" y="4822825"/>
            <a:ext cx="576262" cy="180975"/>
          </a:xfrm>
          <a:prstGeom prst="rightArrow">
            <a:avLst>
              <a:gd name="adj1" fmla="val 50000"/>
              <a:gd name="adj2" fmla="val 7960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38681" name="Object 89"/>
          <p:cNvGraphicFramePr>
            <a:graphicFrameLocks noGrp="1" noChangeAspect="1"/>
          </p:cNvGraphicFramePr>
          <p:nvPr>
            <p:ph/>
          </p:nvPr>
        </p:nvGraphicFramePr>
        <p:xfrm>
          <a:off x="3975100" y="294005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Equation" r:id="rId11" imgW="1193760" imgH="520560" progId="Equation.DSMT4">
                  <p:embed/>
                </p:oleObj>
              </mc:Choice>
              <mc:Fallback>
                <p:oleObj name="Equation" r:id="rId11" imgW="1193760" imgH="520560" progId="Equation.DSMT4">
                  <p:embed/>
                  <p:pic>
                    <p:nvPicPr>
                      <p:cNvPr id="0" name="Object 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940050"/>
                        <a:ext cx="119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82" name="Text Box 90"/>
          <p:cNvSpPr txBox="1">
            <a:spLocks noChangeArrowheads="1"/>
          </p:cNvSpPr>
          <p:nvPr/>
        </p:nvSpPr>
        <p:spPr bwMode="auto">
          <a:xfrm>
            <a:off x="5580063" y="6103938"/>
            <a:ext cx="331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表读数为</a:t>
            </a:r>
            <a:r>
              <a:rPr lang="en-US" altLang="zh-CN">
                <a:ea typeface="楷体_GB2312" pitchFamily="49" charset="-122"/>
              </a:rPr>
              <a:t>14.1A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79" grpId="0" animBg="1"/>
      <p:bldP spid="2386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2"/>
          <p:cNvSpPr>
            <a:spLocks noChangeArrowheads="1"/>
          </p:cNvSpPr>
          <p:nvPr/>
        </p:nvSpPr>
        <p:spPr bwMode="auto">
          <a:xfrm>
            <a:off x="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62" name="Text Box 3117"/>
          <p:cNvSpPr txBox="1">
            <a:spLocks noChangeArrowheads="1"/>
          </p:cNvSpPr>
          <p:nvPr/>
        </p:nvSpPr>
        <p:spPr bwMode="auto">
          <a:xfrm>
            <a:off x="395288" y="2684463"/>
            <a:ext cx="601186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i="1">
                <a:ea typeface="楷体_GB2312" pitchFamily="49" charset="-122"/>
                <a:sym typeface="Symbol" pitchFamily="18" charset="2"/>
              </a:rPr>
              <a:t>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：磁链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  <a:sym typeface="Symbol" pitchFamily="18" charset="2"/>
              </a:rPr>
              <a:t>magnetic linkage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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N</a:t>
            </a:r>
            <a:endParaRPr lang="en-US" altLang="zh-CN">
              <a:ea typeface="楷体_GB2312" pitchFamily="49" charset="-122"/>
            </a:endParaRPr>
          </a:p>
        </p:txBody>
      </p:sp>
      <p:grpSp>
        <p:nvGrpSpPr>
          <p:cNvPr id="29838" name="Group 142"/>
          <p:cNvGrpSpPr>
            <a:grpSpLocks/>
          </p:cNvGrpSpPr>
          <p:nvPr/>
        </p:nvGrpSpPr>
        <p:grpSpPr bwMode="auto">
          <a:xfrm>
            <a:off x="2144713" y="3427413"/>
            <a:ext cx="5272087" cy="2514600"/>
            <a:chOff x="1927" y="2050"/>
            <a:chExt cx="3321" cy="1584"/>
          </a:xfrm>
        </p:grpSpPr>
        <p:sp>
          <p:nvSpPr>
            <p:cNvPr id="29757" name="Arc 1042"/>
            <p:cNvSpPr>
              <a:spLocks/>
            </p:cNvSpPr>
            <p:nvPr/>
          </p:nvSpPr>
          <p:spPr bwMode="auto">
            <a:xfrm flipH="1" flipV="1">
              <a:off x="1927" y="2290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58" name="Rectangle 1044"/>
            <p:cNvSpPr>
              <a:spLocks noChangeArrowheads="1"/>
            </p:cNvSpPr>
            <p:nvPr/>
          </p:nvSpPr>
          <p:spPr bwMode="auto">
            <a:xfrm>
              <a:off x="2320" y="2338"/>
              <a:ext cx="249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9759" name="Group 1058"/>
            <p:cNvGrpSpPr>
              <a:grpSpLocks/>
            </p:cNvGrpSpPr>
            <p:nvPr/>
          </p:nvGrpSpPr>
          <p:grpSpPr bwMode="auto">
            <a:xfrm>
              <a:off x="2492" y="2194"/>
              <a:ext cx="904" cy="1220"/>
              <a:chOff x="1420" y="1152"/>
              <a:chExt cx="904" cy="1220"/>
            </a:xfrm>
          </p:grpSpPr>
          <p:sp>
            <p:nvSpPr>
              <p:cNvPr id="29760" name="Freeform 1046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1" name="Freeform 1048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2" name="Freeform 1050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3" name="Freeform 1051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4" name="Freeform 1052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5" name="Freeform 1053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6" name="Freeform 1055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7" name="Oval 1056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9768" name="Oval 1057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29779" name="Arc 1069"/>
            <p:cNvSpPr>
              <a:spLocks/>
            </p:cNvSpPr>
            <p:nvPr/>
          </p:nvSpPr>
          <p:spPr bwMode="auto">
            <a:xfrm flipH="1" flipV="1">
              <a:off x="1936" y="2386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80" name="Line 1070"/>
            <p:cNvSpPr>
              <a:spLocks noChangeShapeType="1"/>
            </p:cNvSpPr>
            <p:nvPr/>
          </p:nvSpPr>
          <p:spPr bwMode="auto">
            <a:xfrm flipH="1">
              <a:off x="1936" y="2626"/>
              <a:ext cx="33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1" name="Arc 1071"/>
            <p:cNvSpPr>
              <a:spLocks/>
            </p:cNvSpPr>
            <p:nvPr/>
          </p:nvSpPr>
          <p:spPr bwMode="auto">
            <a:xfrm flipH="1">
              <a:off x="1936" y="2770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82" name="Arc 1072"/>
            <p:cNvSpPr>
              <a:spLocks/>
            </p:cNvSpPr>
            <p:nvPr/>
          </p:nvSpPr>
          <p:spPr bwMode="auto">
            <a:xfrm flipH="1">
              <a:off x="1936" y="2674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83" name="Arc 1075"/>
            <p:cNvSpPr>
              <a:spLocks/>
            </p:cNvSpPr>
            <p:nvPr/>
          </p:nvSpPr>
          <p:spPr bwMode="auto">
            <a:xfrm flipV="1">
              <a:off x="2464" y="2818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84" name="Arc 1076"/>
            <p:cNvSpPr>
              <a:spLocks/>
            </p:cNvSpPr>
            <p:nvPr/>
          </p:nvSpPr>
          <p:spPr bwMode="auto">
            <a:xfrm>
              <a:off x="2416" y="2050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9785" name="Text Box 1077"/>
            <p:cNvSpPr txBox="1">
              <a:spLocks noChangeArrowheads="1"/>
            </p:cNvSpPr>
            <p:nvPr/>
          </p:nvSpPr>
          <p:spPr bwMode="auto">
            <a:xfrm>
              <a:off x="2416" y="334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9786" name="Text Box 1078"/>
            <p:cNvSpPr txBox="1">
              <a:spLocks noChangeArrowheads="1"/>
            </p:cNvSpPr>
            <p:nvPr/>
          </p:nvSpPr>
          <p:spPr bwMode="auto">
            <a:xfrm>
              <a:off x="3232" y="334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29787" name="Text Box 1079"/>
            <p:cNvSpPr txBox="1">
              <a:spLocks noChangeArrowheads="1"/>
            </p:cNvSpPr>
            <p:nvPr/>
          </p:nvSpPr>
          <p:spPr bwMode="auto">
            <a:xfrm>
              <a:off x="2856" y="334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91" name="Line 1083"/>
            <p:cNvSpPr>
              <a:spLocks noChangeShapeType="1"/>
            </p:cNvSpPr>
            <p:nvPr/>
          </p:nvSpPr>
          <p:spPr bwMode="auto">
            <a:xfrm flipV="1">
              <a:off x="2416" y="305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2" name="Text Box 1084"/>
            <p:cNvSpPr txBox="1">
              <a:spLocks noChangeArrowheads="1"/>
            </p:cNvSpPr>
            <p:nvPr/>
          </p:nvSpPr>
          <p:spPr bwMode="auto">
            <a:xfrm>
              <a:off x="2185" y="310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lang="en-US" altLang="zh-CN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9793" name="Text Box 1086"/>
            <p:cNvSpPr txBox="1">
              <a:spLocks noChangeArrowheads="1"/>
            </p:cNvSpPr>
            <p:nvPr/>
          </p:nvSpPr>
          <p:spPr bwMode="auto">
            <a:xfrm>
              <a:off x="1936" y="209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endParaRPr lang="en-US" altLang="zh-CN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9795" name="Text Box 1088"/>
            <p:cNvSpPr txBox="1">
              <a:spLocks noChangeArrowheads="1"/>
            </p:cNvSpPr>
            <p:nvPr/>
          </p:nvSpPr>
          <p:spPr bwMode="auto">
            <a:xfrm>
              <a:off x="2752" y="290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 dirty="0">
                <a:ea typeface="楷体_GB2312" pitchFamily="49" charset="-122"/>
              </a:rPr>
              <a:t>耦合电感</a:t>
            </a:r>
          </a:p>
        </p:txBody>
      </p:sp>
      <p:grpSp>
        <p:nvGrpSpPr>
          <p:cNvPr id="29806" name="Group 110"/>
          <p:cNvGrpSpPr>
            <a:grpSpLocks/>
          </p:cNvGrpSpPr>
          <p:nvPr/>
        </p:nvGrpSpPr>
        <p:grpSpPr bwMode="auto">
          <a:xfrm>
            <a:off x="1136650" y="1970088"/>
            <a:ext cx="1466850" cy="457200"/>
            <a:chOff x="922" y="2430"/>
            <a:chExt cx="924" cy="288"/>
          </a:xfrm>
        </p:grpSpPr>
        <p:sp>
          <p:nvSpPr>
            <p:cNvPr id="29807" name="Line 111"/>
            <p:cNvSpPr>
              <a:spLocks noChangeShapeType="1"/>
            </p:cNvSpPr>
            <p:nvPr/>
          </p:nvSpPr>
          <p:spPr bwMode="auto">
            <a:xfrm>
              <a:off x="922" y="2589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" name="Text Box 112"/>
            <p:cNvSpPr txBox="1">
              <a:spLocks noChangeArrowheads="1"/>
            </p:cNvSpPr>
            <p:nvPr/>
          </p:nvSpPr>
          <p:spPr bwMode="auto">
            <a:xfrm>
              <a:off x="1344" y="243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磁场</a:t>
              </a:r>
            </a:p>
          </p:txBody>
        </p:sp>
      </p:grpSp>
      <p:sp>
        <p:nvSpPr>
          <p:cNvPr id="29811" name="Text Box 115"/>
          <p:cNvSpPr txBox="1">
            <a:spLocks noChangeArrowheads="1"/>
          </p:cNvSpPr>
          <p:nvPr/>
        </p:nvSpPr>
        <p:spPr bwMode="auto">
          <a:xfrm>
            <a:off x="6156325" y="2028825"/>
            <a:ext cx="230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i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zh-CN" altLang="en-US" i="1">
                <a:sym typeface="Symbol" pitchFamily="18" charset="2"/>
              </a:rPr>
              <a:t>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的参考方向</a:t>
            </a:r>
          </a:p>
        </p:txBody>
      </p:sp>
      <p:grpSp>
        <p:nvGrpSpPr>
          <p:cNvPr id="29812" name="Group 116"/>
          <p:cNvGrpSpPr>
            <a:grpSpLocks/>
          </p:cNvGrpSpPr>
          <p:nvPr/>
        </p:nvGrpSpPr>
        <p:grpSpPr bwMode="auto">
          <a:xfrm>
            <a:off x="6065838" y="2474913"/>
            <a:ext cx="2501900" cy="846137"/>
            <a:chOff x="453" y="3483"/>
            <a:chExt cx="1576" cy="533"/>
          </a:xfrm>
        </p:grpSpPr>
        <p:sp>
          <p:nvSpPr>
            <p:cNvPr id="29813" name="Text Box 117"/>
            <p:cNvSpPr txBox="1">
              <a:spLocks noChangeArrowheads="1"/>
            </p:cNvSpPr>
            <p:nvPr/>
          </p:nvSpPr>
          <p:spPr bwMode="auto">
            <a:xfrm>
              <a:off x="453" y="3600"/>
              <a:ext cx="1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自感系数</a:t>
              </a:r>
            </a:p>
          </p:txBody>
        </p:sp>
        <p:grpSp>
          <p:nvGrpSpPr>
            <p:cNvPr id="29814" name="Group 118"/>
            <p:cNvGrpSpPr>
              <a:grpSpLocks/>
            </p:cNvGrpSpPr>
            <p:nvPr/>
          </p:nvGrpSpPr>
          <p:grpSpPr bwMode="auto">
            <a:xfrm>
              <a:off x="1452" y="3483"/>
              <a:ext cx="577" cy="533"/>
              <a:chOff x="2774" y="3633"/>
              <a:chExt cx="577" cy="533"/>
            </a:xfrm>
          </p:grpSpPr>
          <p:sp>
            <p:nvSpPr>
              <p:cNvPr id="29815" name="Text Box 119"/>
              <p:cNvSpPr txBox="1">
                <a:spLocks noChangeArrowheads="1"/>
              </p:cNvSpPr>
              <p:nvPr/>
            </p:nvSpPr>
            <p:spPr bwMode="auto">
              <a:xfrm>
                <a:off x="2774" y="3770"/>
                <a:ext cx="3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L</a:t>
                </a:r>
                <a:r>
                  <a:rPr lang="en-US" altLang="zh-CN"/>
                  <a:t>=</a:t>
                </a:r>
              </a:p>
            </p:txBody>
          </p:sp>
          <p:grpSp>
            <p:nvGrpSpPr>
              <p:cNvPr id="29816" name="Group 120"/>
              <p:cNvGrpSpPr>
                <a:grpSpLocks/>
              </p:cNvGrpSpPr>
              <p:nvPr/>
            </p:nvGrpSpPr>
            <p:grpSpPr bwMode="auto">
              <a:xfrm>
                <a:off x="3093" y="3633"/>
                <a:ext cx="258" cy="533"/>
                <a:chOff x="3102" y="3651"/>
                <a:chExt cx="258" cy="533"/>
              </a:xfrm>
            </p:grpSpPr>
            <p:sp>
              <p:nvSpPr>
                <p:cNvPr id="29817" name="Line 121"/>
                <p:cNvSpPr>
                  <a:spLocks noChangeShapeType="1"/>
                </p:cNvSpPr>
                <p:nvPr/>
              </p:nvSpPr>
              <p:spPr bwMode="auto">
                <a:xfrm>
                  <a:off x="3120" y="393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18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102" y="3651"/>
                  <a:ext cx="2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i="1">
                      <a:sym typeface="Symbol" pitchFamily="18" charset="2"/>
                    </a:rPr>
                    <a:t></a:t>
                  </a:r>
                  <a:endParaRPr lang="zh-CN" altLang="en-US" i="1"/>
                </a:p>
              </p:txBody>
            </p:sp>
            <p:sp>
              <p:nvSpPr>
                <p:cNvPr id="2981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164" y="3896"/>
                  <a:ext cx="1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i</a:t>
                  </a:r>
                </a:p>
              </p:txBody>
            </p:sp>
          </p:grpSp>
        </p:grpSp>
      </p:grpSp>
      <p:sp>
        <p:nvSpPr>
          <p:cNvPr id="29820" name="Text Box 124"/>
          <p:cNvSpPr txBox="1">
            <a:spLocks noChangeArrowheads="1"/>
          </p:cNvSpPr>
          <p:nvPr/>
        </p:nvSpPr>
        <p:spPr bwMode="auto">
          <a:xfrm>
            <a:off x="349250" y="1160463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自感的复习</a:t>
            </a:r>
          </a:p>
        </p:txBody>
      </p: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358775" y="19716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电流</a:t>
            </a:r>
          </a:p>
        </p:txBody>
      </p:sp>
      <p:grpSp>
        <p:nvGrpSpPr>
          <p:cNvPr id="29826" name="Group 130"/>
          <p:cNvGrpSpPr>
            <a:grpSpLocks/>
          </p:cNvGrpSpPr>
          <p:nvPr/>
        </p:nvGrpSpPr>
        <p:grpSpPr bwMode="auto">
          <a:xfrm>
            <a:off x="2536825" y="1489075"/>
            <a:ext cx="695325" cy="701675"/>
            <a:chOff x="570" y="3141"/>
            <a:chExt cx="438" cy="442"/>
          </a:xfrm>
        </p:grpSpPr>
        <p:sp>
          <p:nvSpPr>
            <p:cNvPr id="29827" name="Rectangle 131"/>
            <p:cNvSpPr>
              <a:spLocks noChangeArrowheads="1"/>
            </p:cNvSpPr>
            <p:nvPr/>
          </p:nvSpPr>
          <p:spPr bwMode="auto">
            <a:xfrm>
              <a:off x="576" y="3168"/>
              <a:ext cx="43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8" name="Text Box 132"/>
            <p:cNvSpPr txBox="1">
              <a:spLocks noChangeArrowheads="1"/>
            </p:cNvSpPr>
            <p:nvPr/>
          </p:nvSpPr>
          <p:spPr bwMode="auto">
            <a:xfrm>
              <a:off x="570" y="3141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ea typeface="楷体_GB2312" pitchFamily="49" charset="-122"/>
                </a:rPr>
                <a:t>如果</a:t>
              </a:r>
            </a:p>
            <a:p>
              <a:r>
                <a:rPr lang="zh-CN" altLang="en-US" sz="2000">
                  <a:solidFill>
                    <a:schemeClr val="bg1"/>
                  </a:solidFill>
                  <a:ea typeface="楷体_GB2312" pitchFamily="49" charset="-122"/>
                </a:rPr>
                <a:t>时变</a:t>
              </a:r>
            </a:p>
          </p:txBody>
        </p:sp>
      </p:grpSp>
      <p:grpSp>
        <p:nvGrpSpPr>
          <p:cNvPr id="29829" name="Group 133"/>
          <p:cNvGrpSpPr>
            <a:grpSpLocks/>
          </p:cNvGrpSpPr>
          <p:nvPr/>
        </p:nvGrpSpPr>
        <p:grpSpPr bwMode="auto">
          <a:xfrm>
            <a:off x="2584450" y="1998663"/>
            <a:ext cx="2127250" cy="457200"/>
            <a:chOff x="1834" y="2448"/>
            <a:chExt cx="1340" cy="288"/>
          </a:xfrm>
        </p:grpSpPr>
        <p:sp>
          <p:nvSpPr>
            <p:cNvPr id="29830" name="Line 134"/>
            <p:cNvSpPr>
              <a:spLocks noChangeShapeType="1"/>
            </p:cNvSpPr>
            <p:nvPr/>
          </p:nvSpPr>
          <p:spPr bwMode="auto">
            <a:xfrm>
              <a:off x="1834" y="261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2286" y="2448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感应电压</a:t>
              </a:r>
            </a:p>
          </p:txBody>
        </p:sp>
      </p:grpSp>
      <p:grpSp>
        <p:nvGrpSpPr>
          <p:cNvPr id="29832" name="Group 136"/>
          <p:cNvGrpSpPr>
            <a:grpSpLocks/>
          </p:cNvGrpSpPr>
          <p:nvPr/>
        </p:nvGrpSpPr>
        <p:grpSpPr bwMode="auto">
          <a:xfrm>
            <a:off x="4600575" y="1801813"/>
            <a:ext cx="890588" cy="768350"/>
            <a:chOff x="3600" y="2112"/>
            <a:chExt cx="561" cy="484"/>
          </a:xfrm>
        </p:grpSpPr>
        <p:sp>
          <p:nvSpPr>
            <p:cNvPr id="29833" name="Text Box 137"/>
            <p:cNvSpPr txBox="1">
              <a:spLocks noChangeArrowheads="1"/>
            </p:cNvSpPr>
            <p:nvPr/>
          </p:nvSpPr>
          <p:spPr bwMode="auto">
            <a:xfrm>
              <a:off x="3600" y="2256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u</a:t>
              </a:r>
              <a:r>
                <a:rPr lang="en-US" altLang="zh-CN" sz="2000"/>
                <a:t>=</a:t>
              </a:r>
            </a:p>
          </p:txBody>
        </p:sp>
        <p:grpSp>
          <p:nvGrpSpPr>
            <p:cNvPr id="29834" name="Group 138"/>
            <p:cNvGrpSpPr>
              <a:grpSpLocks/>
            </p:cNvGrpSpPr>
            <p:nvPr/>
          </p:nvGrpSpPr>
          <p:grpSpPr bwMode="auto">
            <a:xfrm>
              <a:off x="3806" y="2112"/>
              <a:ext cx="355" cy="484"/>
              <a:chOff x="3838" y="2136"/>
              <a:chExt cx="355" cy="484"/>
            </a:xfrm>
          </p:grpSpPr>
          <p:sp>
            <p:nvSpPr>
              <p:cNvPr id="29835" name="Line 139"/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6" name="Text Box 140"/>
              <p:cNvSpPr txBox="1">
                <a:spLocks noChangeArrowheads="1"/>
              </p:cNvSpPr>
              <p:nvPr/>
            </p:nvSpPr>
            <p:spPr bwMode="auto">
              <a:xfrm>
                <a:off x="3838" y="2136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d</a:t>
                </a:r>
                <a:r>
                  <a:rPr lang="en-US" altLang="zh-CN" i="1">
                    <a:sym typeface="Symbol" pitchFamily="18" charset="2"/>
                  </a:rPr>
                  <a:t></a:t>
                </a:r>
              </a:p>
            </p:txBody>
          </p:sp>
          <p:sp>
            <p:nvSpPr>
              <p:cNvPr id="29837" name="Text Box 141"/>
              <p:cNvSpPr txBox="1">
                <a:spLocks noChangeArrowheads="1"/>
              </p:cNvSpPr>
              <p:nvPr/>
            </p:nvSpPr>
            <p:spPr bwMode="auto">
              <a:xfrm>
                <a:off x="3856" y="233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d</a:t>
                </a:r>
                <a:r>
                  <a:rPr lang="en-US" altLang="zh-CN" i="1">
                    <a:sym typeface="Symbol" pitchFamily="18" charset="2"/>
                  </a:rPr>
                  <a:t>t</a:t>
                </a:r>
              </a:p>
            </p:txBody>
          </p:sp>
        </p:grpSp>
      </p:grpSp>
      <p:graphicFrame>
        <p:nvGraphicFramePr>
          <p:cNvPr id="238601" name="Object 9"/>
          <p:cNvGraphicFramePr>
            <a:graphicFrameLocks noChangeAspect="1"/>
          </p:cNvGraphicFramePr>
          <p:nvPr/>
        </p:nvGraphicFramePr>
        <p:xfrm>
          <a:off x="5362575" y="5553075"/>
          <a:ext cx="25225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3" imgW="977760" imgH="393480" progId="Equation.DSMT4">
                  <p:embed/>
                </p:oleObj>
              </mc:Choice>
              <mc:Fallback>
                <p:oleObj name="Equation" r:id="rId3" imgW="9777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553075"/>
                        <a:ext cx="2522538" cy="1014413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29811" grpId="0" autoUpdateAnimBg="0"/>
      <p:bldP spid="29820" grpId="0" autoUpdateAnimBg="0"/>
      <p:bldP spid="298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102405" name="Group 5"/>
          <p:cNvGrpSpPr>
            <a:grpSpLocks/>
          </p:cNvGrpSpPr>
          <p:nvPr/>
        </p:nvGrpSpPr>
        <p:grpSpPr bwMode="auto">
          <a:xfrm>
            <a:off x="1871663" y="1814513"/>
            <a:ext cx="5881687" cy="2514600"/>
            <a:chOff x="876" y="867"/>
            <a:chExt cx="3705" cy="1584"/>
          </a:xfrm>
        </p:grpSpPr>
        <p:sp>
          <p:nvSpPr>
            <p:cNvPr id="102406" name="Arc 1042"/>
            <p:cNvSpPr>
              <a:spLocks/>
            </p:cNvSpPr>
            <p:nvPr/>
          </p:nvSpPr>
          <p:spPr bwMode="auto">
            <a:xfrm flipH="1" flipV="1">
              <a:off x="876" y="1107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407" name="Rectangle 1044"/>
            <p:cNvSpPr>
              <a:spLocks noChangeArrowheads="1"/>
            </p:cNvSpPr>
            <p:nvPr/>
          </p:nvSpPr>
          <p:spPr bwMode="auto">
            <a:xfrm>
              <a:off x="1269" y="1155"/>
              <a:ext cx="249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02408" name="Group 1058"/>
            <p:cNvGrpSpPr>
              <a:grpSpLocks/>
            </p:cNvGrpSpPr>
            <p:nvPr/>
          </p:nvGrpSpPr>
          <p:grpSpPr bwMode="auto">
            <a:xfrm>
              <a:off x="1441" y="1011"/>
              <a:ext cx="904" cy="1220"/>
              <a:chOff x="1420" y="1152"/>
              <a:chExt cx="904" cy="1220"/>
            </a:xfrm>
          </p:grpSpPr>
          <p:sp>
            <p:nvSpPr>
              <p:cNvPr id="102409" name="Freeform 1046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10" name="Freeform 1048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11" name="Freeform 1050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12" name="Freeform 1051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13" name="Freeform 1052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14" name="Freeform 1053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15" name="Freeform 1055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16" name="Oval 1056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17" name="Oval 1057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grpSp>
          <p:nvGrpSpPr>
            <p:cNvPr id="102418" name="Group 1059"/>
            <p:cNvGrpSpPr>
              <a:grpSpLocks/>
            </p:cNvGrpSpPr>
            <p:nvPr/>
          </p:nvGrpSpPr>
          <p:grpSpPr bwMode="auto">
            <a:xfrm>
              <a:off x="2709" y="1011"/>
              <a:ext cx="904" cy="1220"/>
              <a:chOff x="1420" y="1152"/>
              <a:chExt cx="904" cy="1220"/>
            </a:xfrm>
          </p:grpSpPr>
          <p:sp>
            <p:nvSpPr>
              <p:cNvPr id="102419" name="Freeform 1060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20" name="Freeform 1061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21" name="Freeform 1062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22" name="Freeform 1063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23" name="Freeform 1064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24" name="Freeform 1065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25" name="Freeform 1066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26" name="Oval 1067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427" name="Oval 1068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102428" name="Arc 1069"/>
            <p:cNvSpPr>
              <a:spLocks/>
            </p:cNvSpPr>
            <p:nvPr/>
          </p:nvSpPr>
          <p:spPr bwMode="auto">
            <a:xfrm flipH="1" flipV="1">
              <a:off x="885" y="1203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429" name="Line 1070"/>
            <p:cNvSpPr>
              <a:spLocks noChangeShapeType="1"/>
            </p:cNvSpPr>
            <p:nvPr/>
          </p:nvSpPr>
          <p:spPr bwMode="auto">
            <a:xfrm flipH="1">
              <a:off x="885" y="1443"/>
              <a:ext cx="33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0" name="Arc 1071"/>
            <p:cNvSpPr>
              <a:spLocks/>
            </p:cNvSpPr>
            <p:nvPr/>
          </p:nvSpPr>
          <p:spPr bwMode="auto">
            <a:xfrm flipH="1">
              <a:off x="885" y="1587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431" name="Arc 1072"/>
            <p:cNvSpPr>
              <a:spLocks/>
            </p:cNvSpPr>
            <p:nvPr/>
          </p:nvSpPr>
          <p:spPr bwMode="auto">
            <a:xfrm flipH="1">
              <a:off x="885" y="1491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432" name="Arc 1075"/>
            <p:cNvSpPr>
              <a:spLocks/>
            </p:cNvSpPr>
            <p:nvPr/>
          </p:nvSpPr>
          <p:spPr bwMode="auto">
            <a:xfrm flipV="1">
              <a:off x="1413" y="1635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433" name="Arc 1076"/>
            <p:cNvSpPr>
              <a:spLocks/>
            </p:cNvSpPr>
            <p:nvPr/>
          </p:nvSpPr>
          <p:spPr bwMode="auto">
            <a:xfrm>
              <a:off x="1365" y="867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434" name="Text Box 1077"/>
            <p:cNvSpPr txBox="1">
              <a:spLocks noChangeArrowheads="1"/>
            </p:cNvSpPr>
            <p:nvPr/>
          </p:nvSpPr>
          <p:spPr bwMode="auto">
            <a:xfrm>
              <a:off x="1365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435" name="Text Box 1078"/>
            <p:cNvSpPr txBox="1">
              <a:spLocks noChangeArrowheads="1"/>
            </p:cNvSpPr>
            <p:nvPr/>
          </p:nvSpPr>
          <p:spPr bwMode="auto">
            <a:xfrm>
              <a:off x="2181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02436" name="Text Box 1079"/>
            <p:cNvSpPr txBox="1">
              <a:spLocks noChangeArrowheads="1"/>
            </p:cNvSpPr>
            <p:nvPr/>
          </p:nvSpPr>
          <p:spPr bwMode="auto">
            <a:xfrm>
              <a:off x="1734" y="216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437" name="Text Box 1080"/>
            <p:cNvSpPr txBox="1">
              <a:spLocks noChangeArrowheads="1"/>
            </p:cNvSpPr>
            <p:nvPr/>
          </p:nvSpPr>
          <p:spPr bwMode="auto">
            <a:xfrm>
              <a:off x="2661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438" name="Text Box 1081"/>
            <p:cNvSpPr txBox="1">
              <a:spLocks noChangeArrowheads="1"/>
            </p:cNvSpPr>
            <p:nvPr/>
          </p:nvSpPr>
          <p:spPr bwMode="auto">
            <a:xfrm>
              <a:off x="3477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02439" name="Text Box 1082"/>
            <p:cNvSpPr txBox="1">
              <a:spLocks noChangeArrowheads="1"/>
            </p:cNvSpPr>
            <p:nvPr/>
          </p:nvSpPr>
          <p:spPr bwMode="auto">
            <a:xfrm>
              <a:off x="3045" y="216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440" name="Line 1083"/>
            <p:cNvSpPr>
              <a:spLocks noChangeShapeType="1"/>
            </p:cNvSpPr>
            <p:nvPr/>
          </p:nvSpPr>
          <p:spPr bwMode="auto">
            <a:xfrm flipV="1">
              <a:off x="1365" y="1875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1" name="Text Box 1084"/>
            <p:cNvSpPr txBox="1">
              <a:spLocks noChangeArrowheads="1"/>
            </p:cNvSpPr>
            <p:nvPr/>
          </p:nvSpPr>
          <p:spPr bwMode="auto">
            <a:xfrm>
              <a:off x="1134" y="192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02442" name="Text Box 1086"/>
            <p:cNvSpPr txBox="1">
              <a:spLocks noChangeArrowheads="1"/>
            </p:cNvSpPr>
            <p:nvPr/>
          </p:nvSpPr>
          <p:spPr bwMode="auto">
            <a:xfrm>
              <a:off x="885" y="915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11</a:t>
              </a:r>
              <a:endParaRPr lang="en-US" altLang="zh-CN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2443" name="Text Box 1087"/>
            <p:cNvSpPr txBox="1">
              <a:spLocks noChangeArrowheads="1"/>
            </p:cNvSpPr>
            <p:nvPr/>
          </p:nvSpPr>
          <p:spPr bwMode="auto">
            <a:xfrm>
              <a:off x="4149" y="129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 21</a:t>
              </a:r>
            </a:p>
          </p:txBody>
        </p:sp>
        <p:sp>
          <p:nvSpPr>
            <p:cNvPr id="102444" name="Text Box 1088"/>
            <p:cNvSpPr txBox="1">
              <a:spLocks noChangeArrowheads="1"/>
            </p:cNvSpPr>
            <p:nvPr/>
          </p:nvSpPr>
          <p:spPr bwMode="auto">
            <a:xfrm>
              <a:off x="1701" y="171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445" name="Text Box 1089"/>
            <p:cNvSpPr txBox="1">
              <a:spLocks noChangeArrowheads="1"/>
            </p:cNvSpPr>
            <p:nvPr/>
          </p:nvSpPr>
          <p:spPr bwMode="auto">
            <a:xfrm>
              <a:off x="2997" y="173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446" name="Line 1083"/>
            <p:cNvSpPr>
              <a:spLocks noChangeShapeType="1"/>
            </p:cNvSpPr>
            <p:nvPr/>
          </p:nvSpPr>
          <p:spPr bwMode="auto">
            <a:xfrm flipV="1">
              <a:off x="2657" y="1869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7" name="Text Box 1084"/>
            <p:cNvSpPr txBox="1">
              <a:spLocks noChangeArrowheads="1"/>
            </p:cNvSpPr>
            <p:nvPr/>
          </p:nvSpPr>
          <p:spPr bwMode="auto">
            <a:xfrm>
              <a:off x="2426" y="191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lang="en-US" altLang="zh-CN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 dirty="0">
                <a:ea typeface="楷体_GB2312" pitchFamily="49" charset="-122"/>
              </a:rPr>
              <a:t>耦合电感</a:t>
            </a:r>
          </a:p>
        </p:txBody>
      </p:sp>
      <p:sp>
        <p:nvSpPr>
          <p:cNvPr id="102455" name="Text Box 55"/>
          <p:cNvSpPr txBox="1">
            <a:spLocks noChangeArrowheads="1"/>
          </p:cNvSpPr>
          <p:nvPr/>
        </p:nvSpPr>
        <p:spPr bwMode="auto">
          <a:xfrm>
            <a:off x="360363" y="1089025"/>
            <a:ext cx="8424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        互感磁链参考方向的规定：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与产生的电流之间符合右手螺旋规则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02459" name="Text Box 59"/>
          <p:cNvSpPr txBox="1">
            <a:spLocks noChangeArrowheads="1"/>
          </p:cNvSpPr>
          <p:nvPr/>
        </p:nvSpPr>
        <p:spPr bwMode="auto">
          <a:xfrm>
            <a:off x="358775" y="549275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互感系数</a:t>
            </a:r>
          </a:p>
        </p:txBody>
      </p:sp>
      <p:grpSp>
        <p:nvGrpSpPr>
          <p:cNvPr id="102460" name="Group 60"/>
          <p:cNvGrpSpPr>
            <a:grpSpLocks/>
          </p:cNvGrpSpPr>
          <p:nvPr/>
        </p:nvGrpSpPr>
        <p:grpSpPr bwMode="auto">
          <a:xfrm>
            <a:off x="2386013" y="5297488"/>
            <a:ext cx="1285875" cy="831850"/>
            <a:chOff x="710" y="2480"/>
            <a:chExt cx="810" cy="524"/>
          </a:xfrm>
        </p:grpSpPr>
        <p:sp>
          <p:nvSpPr>
            <p:cNvPr id="102461" name="Text Box 61"/>
            <p:cNvSpPr txBox="1">
              <a:spLocks noChangeArrowheads="1"/>
            </p:cNvSpPr>
            <p:nvPr/>
          </p:nvSpPr>
          <p:spPr bwMode="auto">
            <a:xfrm>
              <a:off x="710" y="2618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M</a:t>
              </a:r>
              <a:r>
                <a:rPr lang="en-US" altLang="zh-CN" baseline="-25000"/>
                <a:t>21</a:t>
              </a:r>
              <a:r>
                <a:rPr lang="en-US" altLang="zh-CN"/>
                <a:t>=</a:t>
              </a:r>
            </a:p>
          </p:txBody>
        </p:sp>
        <p:grpSp>
          <p:nvGrpSpPr>
            <p:cNvPr id="102462" name="Group 62"/>
            <p:cNvGrpSpPr>
              <a:grpSpLocks/>
            </p:cNvGrpSpPr>
            <p:nvPr/>
          </p:nvGrpSpPr>
          <p:grpSpPr bwMode="auto">
            <a:xfrm>
              <a:off x="1144" y="2480"/>
              <a:ext cx="376" cy="524"/>
              <a:chOff x="1526" y="2566"/>
              <a:chExt cx="376" cy="524"/>
            </a:xfrm>
          </p:grpSpPr>
          <p:sp>
            <p:nvSpPr>
              <p:cNvPr id="102463" name="Text Box 63"/>
              <p:cNvSpPr txBox="1">
                <a:spLocks noChangeArrowheads="1"/>
              </p:cNvSpPr>
              <p:nvPr/>
            </p:nvSpPr>
            <p:spPr bwMode="auto">
              <a:xfrm>
                <a:off x="1526" y="2566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i="1">
                    <a:sym typeface="Symbol" pitchFamily="18" charset="2"/>
                  </a:rPr>
                  <a:t></a:t>
                </a:r>
                <a:r>
                  <a:rPr lang="en-US" altLang="zh-CN" baseline="-25000">
                    <a:sym typeface="Symbol" pitchFamily="18" charset="2"/>
                  </a:rPr>
                  <a:t>21</a:t>
                </a:r>
              </a:p>
            </p:txBody>
          </p:sp>
          <p:sp>
            <p:nvSpPr>
              <p:cNvPr id="102464" name="Line 64"/>
              <p:cNvSpPr>
                <a:spLocks noChangeShapeType="1"/>
              </p:cNvSpPr>
              <p:nvPr/>
            </p:nvSpPr>
            <p:spPr bwMode="auto">
              <a:xfrm>
                <a:off x="1592" y="28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5" name="Text Box 65"/>
              <p:cNvSpPr txBox="1">
                <a:spLocks noChangeArrowheads="1"/>
              </p:cNvSpPr>
              <p:nvPr/>
            </p:nvSpPr>
            <p:spPr bwMode="auto">
              <a:xfrm>
                <a:off x="1606" y="280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1</a:t>
                </a:r>
              </a:p>
            </p:txBody>
          </p:sp>
        </p:grpSp>
      </p:grpSp>
      <p:grpSp>
        <p:nvGrpSpPr>
          <p:cNvPr id="102466" name="Group 66"/>
          <p:cNvGrpSpPr>
            <a:grpSpLocks/>
          </p:cNvGrpSpPr>
          <p:nvPr/>
        </p:nvGrpSpPr>
        <p:grpSpPr bwMode="auto">
          <a:xfrm>
            <a:off x="4608513" y="5300663"/>
            <a:ext cx="1295400" cy="831850"/>
            <a:chOff x="1864" y="2640"/>
            <a:chExt cx="816" cy="524"/>
          </a:xfrm>
        </p:grpSpPr>
        <p:grpSp>
          <p:nvGrpSpPr>
            <p:cNvPr id="102467" name="Group 67"/>
            <p:cNvGrpSpPr>
              <a:grpSpLocks/>
            </p:cNvGrpSpPr>
            <p:nvPr/>
          </p:nvGrpSpPr>
          <p:grpSpPr bwMode="auto">
            <a:xfrm>
              <a:off x="2304" y="2640"/>
              <a:ext cx="376" cy="524"/>
              <a:chOff x="1526" y="2566"/>
              <a:chExt cx="376" cy="524"/>
            </a:xfrm>
          </p:grpSpPr>
          <p:sp>
            <p:nvSpPr>
              <p:cNvPr id="102468" name="Text Box 68"/>
              <p:cNvSpPr txBox="1">
                <a:spLocks noChangeArrowheads="1"/>
              </p:cNvSpPr>
              <p:nvPr/>
            </p:nvSpPr>
            <p:spPr bwMode="auto">
              <a:xfrm>
                <a:off x="1526" y="2566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i="1">
                    <a:sym typeface="Symbol" pitchFamily="18" charset="2"/>
                  </a:rPr>
                  <a:t></a:t>
                </a:r>
                <a:r>
                  <a:rPr lang="en-US" altLang="zh-CN" baseline="-250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02469" name="Line 69"/>
              <p:cNvSpPr>
                <a:spLocks noChangeShapeType="1"/>
              </p:cNvSpPr>
              <p:nvPr/>
            </p:nvSpPr>
            <p:spPr bwMode="auto">
              <a:xfrm>
                <a:off x="1592" y="28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70" name="Text Box 70"/>
              <p:cNvSpPr txBox="1">
                <a:spLocks noChangeArrowheads="1"/>
              </p:cNvSpPr>
              <p:nvPr/>
            </p:nvSpPr>
            <p:spPr bwMode="auto">
              <a:xfrm>
                <a:off x="1606" y="280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2</a:t>
                </a:r>
              </a:p>
            </p:txBody>
          </p:sp>
        </p:grpSp>
        <p:sp>
          <p:nvSpPr>
            <p:cNvPr id="102471" name="Text Box 71"/>
            <p:cNvSpPr txBox="1">
              <a:spLocks noChangeArrowheads="1"/>
            </p:cNvSpPr>
            <p:nvPr/>
          </p:nvSpPr>
          <p:spPr bwMode="auto">
            <a:xfrm>
              <a:off x="1864" y="2784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M</a:t>
              </a:r>
              <a:r>
                <a:rPr lang="en-US" altLang="zh-CN" baseline="-25000"/>
                <a:t>12</a:t>
              </a:r>
              <a:r>
                <a:rPr lang="en-US" altLang="zh-CN"/>
                <a:t>=</a:t>
              </a:r>
            </a:p>
          </p:txBody>
        </p:sp>
      </p:grpSp>
      <p:sp>
        <p:nvSpPr>
          <p:cNvPr id="102472" name="Text Box 72"/>
          <p:cNvSpPr txBox="1">
            <a:spLocks noChangeArrowheads="1"/>
          </p:cNvSpPr>
          <p:nvPr/>
        </p:nvSpPr>
        <p:spPr bwMode="auto">
          <a:xfrm>
            <a:off x="6442075" y="5529263"/>
            <a:ext cx="2378075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M</a:t>
            </a:r>
            <a:r>
              <a:rPr lang="en-US" altLang="zh-CN" baseline="-25000"/>
              <a:t>21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 baseline="-25000"/>
              <a:t>12</a:t>
            </a:r>
            <a:r>
              <a:rPr lang="en-US" altLang="zh-CN"/>
              <a:t>=</a:t>
            </a:r>
            <a:r>
              <a:rPr lang="en-US" altLang="zh-CN" i="1"/>
              <a:t>M</a:t>
            </a:r>
          </a:p>
        </p:txBody>
      </p:sp>
      <p:grpSp>
        <p:nvGrpSpPr>
          <p:cNvPr id="102473" name="Group 73"/>
          <p:cNvGrpSpPr>
            <a:grpSpLocks/>
          </p:cNvGrpSpPr>
          <p:nvPr/>
        </p:nvGrpSpPr>
        <p:grpSpPr bwMode="auto">
          <a:xfrm>
            <a:off x="2428875" y="4360863"/>
            <a:ext cx="4483100" cy="469900"/>
            <a:chOff x="480" y="2152"/>
            <a:chExt cx="2824" cy="296"/>
          </a:xfrm>
        </p:grpSpPr>
        <p:sp>
          <p:nvSpPr>
            <p:cNvPr id="102474" name="Text Box 74"/>
            <p:cNvSpPr txBox="1">
              <a:spLocks noChangeArrowheads="1"/>
            </p:cNvSpPr>
            <p:nvPr/>
          </p:nvSpPr>
          <p:spPr bwMode="auto">
            <a:xfrm>
              <a:off x="480" y="216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=</a:t>
              </a:r>
              <a:endParaRPr lang="en-US" altLang="zh-CN" baseline="-25000"/>
            </a:p>
          </p:txBody>
        </p:sp>
        <p:sp>
          <p:nvSpPr>
            <p:cNvPr id="102475" name="Text Box 75"/>
            <p:cNvSpPr txBox="1">
              <a:spLocks noChangeArrowheads="1"/>
            </p:cNvSpPr>
            <p:nvPr/>
          </p:nvSpPr>
          <p:spPr bwMode="auto">
            <a:xfrm>
              <a:off x="816" y="215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11</a:t>
              </a:r>
              <a:r>
                <a:rPr lang="en-US" altLang="zh-CN">
                  <a:sym typeface="Symbol" pitchFamily="18" charset="2"/>
                </a:rPr>
                <a:t>+</a:t>
              </a:r>
              <a:endParaRPr lang="en-US" altLang="zh-CN" baseline="-25000"/>
            </a:p>
          </p:txBody>
        </p:sp>
        <p:sp>
          <p:nvSpPr>
            <p:cNvPr id="102476" name="Text Box 76"/>
            <p:cNvSpPr txBox="1">
              <a:spLocks noChangeArrowheads="1"/>
            </p:cNvSpPr>
            <p:nvPr/>
          </p:nvSpPr>
          <p:spPr bwMode="auto">
            <a:xfrm>
              <a:off x="1240" y="21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12</a:t>
              </a:r>
              <a:endParaRPr lang="en-US" altLang="zh-CN" baseline="-25000"/>
            </a:p>
          </p:txBody>
        </p:sp>
        <p:sp>
          <p:nvSpPr>
            <p:cNvPr id="102477" name="Text Box 77"/>
            <p:cNvSpPr txBox="1">
              <a:spLocks noChangeArrowheads="1"/>
            </p:cNvSpPr>
            <p:nvPr/>
          </p:nvSpPr>
          <p:spPr bwMode="auto">
            <a:xfrm>
              <a:off x="1824" y="216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>
                  <a:sym typeface="Symbol" pitchFamily="18" charset="2"/>
                </a:rPr>
                <a:t>=</a:t>
              </a:r>
              <a:endParaRPr lang="en-US" altLang="zh-CN" baseline="-25000"/>
            </a:p>
          </p:txBody>
        </p:sp>
        <p:sp>
          <p:nvSpPr>
            <p:cNvPr id="102478" name="Text Box 78"/>
            <p:cNvSpPr txBox="1">
              <a:spLocks noChangeArrowheads="1"/>
            </p:cNvSpPr>
            <p:nvPr/>
          </p:nvSpPr>
          <p:spPr bwMode="auto">
            <a:xfrm>
              <a:off x="2168" y="21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21</a:t>
              </a:r>
              <a:r>
                <a:rPr lang="en-US" altLang="zh-CN">
                  <a:sym typeface="Symbol" pitchFamily="18" charset="2"/>
                </a:rPr>
                <a:t>+</a:t>
              </a:r>
              <a:endParaRPr lang="en-US" altLang="zh-CN" baseline="-25000"/>
            </a:p>
          </p:txBody>
        </p:sp>
        <p:sp>
          <p:nvSpPr>
            <p:cNvPr id="102479" name="Text Box 79"/>
            <p:cNvSpPr txBox="1">
              <a:spLocks noChangeArrowheads="1"/>
            </p:cNvSpPr>
            <p:nvPr/>
          </p:nvSpPr>
          <p:spPr bwMode="auto">
            <a:xfrm>
              <a:off x="2584" y="21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22</a:t>
              </a:r>
              <a:endParaRPr lang="en-US" altLang="zh-CN" baseline="-25000"/>
            </a:p>
          </p:txBody>
        </p:sp>
      </p:grpSp>
      <p:grpSp>
        <p:nvGrpSpPr>
          <p:cNvPr id="102480" name="Group 80"/>
          <p:cNvGrpSpPr>
            <a:grpSpLocks/>
          </p:cNvGrpSpPr>
          <p:nvPr/>
        </p:nvGrpSpPr>
        <p:grpSpPr bwMode="auto">
          <a:xfrm>
            <a:off x="2012950" y="6127750"/>
            <a:ext cx="4864100" cy="469900"/>
            <a:chOff x="392" y="3648"/>
            <a:chExt cx="3064" cy="296"/>
          </a:xfrm>
        </p:grpSpPr>
        <p:sp>
          <p:nvSpPr>
            <p:cNvPr id="102481" name="Text Box 81"/>
            <p:cNvSpPr txBox="1">
              <a:spLocks noChangeArrowheads="1"/>
            </p:cNvSpPr>
            <p:nvPr/>
          </p:nvSpPr>
          <p:spPr bwMode="auto">
            <a:xfrm>
              <a:off x="392" y="3648"/>
              <a:ext cx="1392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=</a:t>
              </a:r>
              <a:r>
                <a:rPr lang="en-US" altLang="zh-CN" i="1">
                  <a:sym typeface="Symbol" pitchFamily="18" charset="2"/>
                </a:rPr>
                <a:t>L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 i="1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 + </a:t>
              </a:r>
              <a:r>
                <a:rPr lang="en-US" altLang="zh-CN" i="1">
                  <a:sym typeface="Symbol" pitchFamily="18" charset="2"/>
                </a:rPr>
                <a:t>Mi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102482" name="Text Box 82"/>
            <p:cNvSpPr txBox="1">
              <a:spLocks noChangeArrowheads="1"/>
            </p:cNvSpPr>
            <p:nvPr/>
          </p:nvSpPr>
          <p:spPr bwMode="auto">
            <a:xfrm>
              <a:off x="1736" y="3656"/>
              <a:ext cx="1720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>
                  <a:sym typeface="Symbol" pitchFamily="18" charset="2"/>
                </a:rPr>
                <a:t>=</a:t>
              </a:r>
              <a:r>
                <a:rPr lang="en-US" altLang="zh-CN" i="1">
                  <a:sym typeface="Symbol" pitchFamily="18" charset="2"/>
                </a:rPr>
                <a:t>Mi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 + </a:t>
              </a:r>
              <a:r>
                <a:rPr lang="en-US" altLang="zh-CN" i="1">
                  <a:sym typeface="Symbol" pitchFamily="18" charset="2"/>
                </a:rPr>
                <a:t>L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 i="1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endParaRPr lang="en-US" altLang="zh-CN" baseline="-25000"/>
            </a:p>
          </p:txBody>
        </p:sp>
      </p:grpSp>
      <p:grpSp>
        <p:nvGrpSpPr>
          <p:cNvPr id="102487" name="Group 87"/>
          <p:cNvGrpSpPr>
            <a:grpSpLocks/>
          </p:cNvGrpSpPr>
          <p:nvPr/>
        </p:nvGrpSpPr>
        <p:grpSpPr bwMode="auto">
          <a:xfrm>
            <a:off x="2451100" y="4865688"/>
            <a:ext cx="4208463" cy="468312"/>
            <a:chOff x="1544" y="3158"/>
            <a:chExt cx="2651" cy="295"/>
          </a:xfrm>
        </p:grpSpPr>
        <p:sp>
          <p:nvSpPr>
            <p:cNvPr id="102484" name="Text Box 84"/>
            <p:cNvSpPr txBox="1">
              <a:spLocks noChangeArrowheads="1"/>
            </p:cNvSpPr>
            <p:nvPr/>
          </p:nvSpPr>
          <p:spPr bwMode="auto">
            <a:xfrm>
              <a:off x="1544" y="3158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11</a:t>
              </a:r>
              <a:r>
                <a:rPr lang="en-US" altLang="zh-CN">
                  <a:sym typeface="Symbol" pitchFamily="18" charset="2"/>
                </a:rPr>
                <a:t>=</a:t>
              </a:r>
              <a:r>
                <a:rPr lang="en-US" altLang="zh-CN" i="1">
                  <a:sym typeface="Symbol" pitchFamily="18" charset="2"/>
                </a:rPr>
                <a:t>L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 i="1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endParaRPr lang="en-US" altLang="zh-CN" baseline="-25000"/>
            </a:p>
          </p:txBody>
        </p:sp>
        <p:sp>
          <p:nvSpPr>
            <p:cNvPr id="102485" name="Text Box 85"/>
            <p:cNvSpPr txBox="1">
              <a:spLocks noChangeArrowheads="1"/>
            </p:cNvSpPr>
            <p:nvPr/>
          </p:nvSpPr>
          <p:spPr bwMode="auto">
            <a:xfrm>
              <a:off x="2899" y="3165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22</a:t>
              </a:r>
              <a:r>
                <a:rPr lang="en-US" altLang="zh-CN">
                  <a:sym typeface="Symbol" pitchFamily="18" charset="2"/>
                </a:rPr>
                <a:t>=</a:t>
              </a:r>
              <a:r>
                <a:rPr lang="en-US" altLang="zh-CN" i="1">
                  <a:sym typeface="Symbol" pitchFamily="18" charset="2"/>
                </a:rPr>
                <a:t>L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 i="1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endParaRPr lang="en-US" altLang="zh-CN" baseline="-25000"/>
            </a:p>
          </p:txBody>
        </p:sp>
      </p:grpSp>
      <p:sp>
        <p:nvSpPr>
          <p:cNvPr id="102486" name="Text Box 86"/>
          <p:cNvSpPr txBox="1">
            <a:spLocks noChangeArrowheads="1"/>
          </p:cNvSpPr>
          <p:nvPr/>
        </p:nvSpPr>
        <p:spPr bwMode="auto">
          <a:xfrm>
            <a:off x="407988" y="439737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线圈磁链：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5" grpId="0" autoUpdateAnimBg="0"/>
      <p:bldP spid="102459" grpId="0" autoUpdateAnimBg="0"/>
      <p:bldP spid="102472" grpId="0" animBg="1" autoUpdateAnimBg="0"/>
      <p:bldP spid="10248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1871663" y="2714625"/>
            <a:ext cx="5881687" cy="2514600"/>
            <a:chOff x="876" y="867"/>
            <a:chExt cx="3705" cy="1584"/>
          </a:xfrm>
        </p:grpSpPr>
        <p:sp>
          <p:nvSpPr>
            <p:cNvPr id="104452" name="Arc 1042"/>
            <p:cNvSpPr>
              <a:spLocks/>
            </p:cNvSpPr>
            <p:nvPr/>
          </p:nvSpPr>
          <p:spPr bwMode="auto">
            <a:xfrm flipH="1" flipV="1">
              <a:off x="876" y="1107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453" name="Rectangle 1044"/>
            <p:cNvSpPr>
              <a:spLocks noChangeArrowheads="1"/>
            </p:cNvSpPr>
            <p:nvPr/>
          </p:nvSpPr>
          <p:spPr bwMode="auto">
            <a:xfrm>
              <a:off x="1269" y="1155"/>
              <a:ext cx="249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04454" name="Group 1058"/>
            <p:cNvGrpSpPr>
              <a:grpSpLocks/>
            </p:cNvGrpSpPr>
            <p:nvPr/>
          </p:nvGrpSpPr>
          <p:grpSpPr bwMode="auto">
            <a:xfrm>
              <a:off x="1441" y="1011"/>
              <a:ext cx="904" cy="1220"/>
              <a:chOff x="1420" y="1152"/>
              <a:chExt cx="904" cy="1220"/>
            </a:xfrm>
          </p:grpSpPr>
          <p:sp>
            <p:nvSpPr>
              <p:cNvPr id="104455" name="Freeform 1046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56" name="Freeform 1048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57" name="Freeform 1050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58" name="Freeform 1051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59" name="Freeform 1052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60" name="Freeform 1053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61" name="Freeform 1055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62" name="Oval 1056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63" name="Oval 1057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grpSp>
          <p:nvGrpSpPr>
            <p:cNvPr id="104464" name="Group 1059"/>
            <p:cNvGrpSpPr>
              <a:grpSpLocks/>
            </p:cNvGrpSpPr>
            <p:nvPr/>
          </p:nvGrpSpPr>
          <p:grpSpPr bwMode="auto">
            <a:xfrm>
              <a:off x="2709" y="1011"/>
              <a:ext cx="904" cy="1220"/>
              <a:chOff x="1420" y="1152"/>
              <a:chExt cx="904" cy="1220"/>
            </a:xfrm>
          </p:grpSpPr>
          <p:sp>
            <p:nvSpPr>
              <p:cNvPr id="104465" name="Freeform 1060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66" name="Freeform 1061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67" name="Freeform 1062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68" name="Freeform 1063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69" name="Freeform 1064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70" name="Freeform 1065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71" name="Freeform 1066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72" name="Oval 1067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4473" name="Oval 1068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104474" name="Arc 1069"/>
            <p:cNvSpPr>
              <a:spLocks/>
            </p:cNvSpPr>
            <p:nvPr/>
          </p:nvSpPr>
          <p:spPr bwMode="auto">
            <a:xfrm flipH="1" flipV="1">
              <a:off x="885" y="1203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475" name="Line 1070"/>
            <p:cNvSpPr>
              <a:spLocks noChangeShapeType="1"/>
            </p:cNvSpPr>
            <p:nvPr/>
          </p:nvSpPr>
          <p:spPr bwMode="auto">
            <a:xfrm flipH="1">
              <a:off x="885" y="1443"/>
              <a:ext cx="33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6" name="Arc 1071"/>
            <p:cNvSpPr>
              <a:spLocks/>
            </p:cNvSpPr>
            <p:nvPr/>
          </p:nvSpPr>
          <p:spPr bwMode="auto">
            <a:xfrm flipH="1">
              <a:off x="885" y="1587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477" name="Arc 1072"/>
            <p:cNvSpPr>
              <a:spLocks/>
            </p:cNvSpPr>
            <p:nvPr/>
          </p:nvSpPr>
          <p:spPr bwMode="auto">
            <a:xfrm flipH="1">
              <a:off x="885" y="1491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478" name="Arc 1075"/>
            <p:cNvSpPr>
              <a:spLocks/>
            </p:cNvSpPr>
            <p:nvPr/>
          </p:nvSpPr>
          <p:spPr bwMode="auto">
            <a:xfrm flipV="1">
              <a:off x="1413" y="1635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479" name="Arc 1076"/>
            <p:cNvSpPr>
              <a:spLocks/>
            </p:cNvSpPr>
            <p:nvPr/>
          </p:nvSpPr>
          <p:spPr bwMode="auto">
            <a:xfrm>
              <a:off x="1365" y="867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480" name="Text Box 1077"/>
            <p:cNvSpPr txBox="1">
              <a:spLocks noChangeArrowheads="1"/>
            </p:cNvSpPr>
            <p:nvPr/>
          </p:nvSpPr>
          <p:spPr bwMode="auto">
            <a:xfrm>
              <a:off x="1365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4481" name="Text Box 1078"/>
            <p:cNvSpPr txBox="1">
              <a:spLocks noChangeArrowheads="1"/>
            </p:cNvSpPr>
            <p:nvPr/>
          </p:nvSpPr>
          <p:spPr bwMode="auto">
            <a:xfrm>
              <a:off x="2181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04482" name="Text Box 1079"/>
            <p:cNvSpPr txBox="1">
              <a:spLocks noChangeArrowheads="1"/>
            </p:cNvSpPr>
            <p:nvPr/>
          </p:nvSpPr>
          <p:spPr bwMode="auto">
            <a:xfrm>
              <a:off x="1734" y="216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4483" name="Text Box 1080"/>
            <p:cNvSpPr txBox="1">
              <a:spLocks noChangeArrowheads="1"/>
            </p:cNvSpPr>
            <p:nvPr/>
          </p:nvSpPr>
          <p:spPr bwMode="auto">
            <a:xfrm>
              <a:off x="2661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4484" name="Text Box 1081"/>
            <p:cNvSpPr txBox="1">
              <a:spLocks noChangeArrowheads="1"/>
            </p:cNvSpPr>
            <p:nvPr/>
          </p:nvSpPr>
          <p:spPr bwMode="auto">
            <a:xfrm>
              <a:off x="3477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04485" name="Text Box 1082"/>
            <p:cNvSpPr txBox="1">
              <a:spLocks noChangeArrowheads="1"/>
            </p:cNvSpPr>
            <p:nvPr/>
          </p:nvSpPr>
          <p:spPr bwMode="auto">
            <a:xfrm>
              <a:off x="3045" y="216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4486" name="Line 1083"/>
            <p:cNvSpPr>
              <a:spLocks noChangeShapeType="1"/>
            </p:cNvSpPr>
            <p:nvPr/>
          </p:nvSpPr>
          <p:spPr bwMode="auto">
            <a:xfrm flipV="1">
              <a:off x="1365" y="1875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7" name="Text Box 1084"/>
            <p:cNvSpPr txBox="1">
              <a:spLocks noChangeArrowheads="1"/>
            </p:cNvSpPr>
            <p:nvPr/>
          </p:nvSpPr>
          <p:spPr bwMode="auto">
            <a:xfrm>
              <a:off x="1134" y="192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04488" name="Text Box 1086"/>
            <p:cNvSpPr txBox="1">
              <a:spLocks noChangeArrowheads="1"/>
            </p:cNvSpPr>
            <p:nvPr/>
          </p:nvSpPr>
          <p:spPr bwMode="auto">
            <a:xfrm>
              <a:off x="885" y="915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11</a:t>
              </a:r>
              <a:endParaRPr lang="en-US" altLang="zh-CN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489" name="Text Box 1087"/>
            <p:cNvSpPr txBox="1">
              <a:spLocks noChangeArrowheads="1"/>
            </p:cNvSpPr>
            <p:nvPr/>
          </p:nvSpPr>
          <p:spPr bwMode="auto">
            <a:xfrm>
              <a:off x="4149" y="129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 21</a:t>
              </a:r>
            </a:p>
          </p:txBody>
        </p:sp>
        <p:sp>
          <p:nvSpPr>
            <p:cNvPr id="104490" name="Text Box 1088"/>
            <p:cNvSpPr txBox="1">
              <a:spLocks noChangeArrowheads="1"/>
            </p:cNvSpPr>
            <p:nvPr/>
          </p:nvSpPr>
          <p:spPr bwMode="auto">
            <a:xfrm>
              <a:off x="1701" y="171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4491" name="Text Box 1089"/>
            <p:cNvSpPr txBox="1">
              <a:spLocks noChangeArrowheads="1"/>
            </p:cNvSpPr>
            <p:nvPr/>
          </p:nvSpPr>
          <p:spPr bwMode="auto">
            <a:xfrm>
              <a:off x="2997" y="173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4492" name="Line 1083"/>
            <p:cNvSpPr>
              <a:spLocks noChangeShapeType="1"/>
            </p:cNvSpPr>
            <p:nvPr/>
          </p:nvSpPr>
          <p:spPr bwMode="auto">
            <a:xfrm flipV="1">
              <a:off x="2657" y="1869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3" name="Text Box 1084"/>
            <p:cNvSpPr txBox="1">
              <a:spLocks noChangeArrowheads="1"/>
            </p:cNvSpPr>
            <p:nvPr/>
          </p:nvSpPr>
          <p:spPr bwMode="auto">
            <a:xfrm>
              <a:off x="2426" y="191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lang="en-US" altLang="zh-CN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 dirty="0">
                <a:ea typeface="楷体_GB2312" pitchFamily="49" charset="-122"/>
              </a:rPr>
              <a:t>耦合电感</a:t>
            </a:r>
          </a:p>
        </p:txBody>
      </p:sp>
      <p:sp>
        <p:nvSpPr>
          <p:cNvPr id="104524" name="Text Box 76"/>
          <p:cNvSpPr txBox="1">
            <a:spLocks noChangeArrowheads="1"/>
          </p:cNvSpPr>
          <p:nvPr/>
        </p:nvSpPr>
        <p:spPr bwMode="auto">
          <a:xfrm>
            <a:off x="358775" y="1100138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1.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互感现象</a:t>
            </a:r>
          </a:p>
        </p:txBody>
      </p:sp>
      <p:grpSp>
        <p:nvGrpSpPr>
          <p:cNvPr id="104525" name="Group 77"/>
          <p:cNvGrpSpPr>
            <a:grpSpLocks/>
          </p:cNvGrpSpPr>
          <p:nvPr/>
        </p:nvGrpSpPr>
        <p:grpSpPr bwMode="auto">
          <a:xfrm>
            <a:off x="1722438" y="1628775"/>
            <a:ext cx="2087562" cy="914400"/>
            <a:chOff x="446" y="1112"/>
            <a:chExt cx="1315" cy="576"/>
          </a:xfrm>
        </p:grpSpPr>
        <p:sp>
          <p:nvSpPr>
            <p:cNvPr id="104526" name="AutoShape 78"/>
            <p:cNvSpPr>
              <a:spLocks noChangeArrowheads="1"/>
            </p:cNvSpPr>
            <p:nvPr/>
          </p:nvSpPr>
          <p:spPr bwMode="auto">
            <a:xfrm>
              <a:off x="480" y="1200"/>
              <a:ext cx="240" cy="432"/>
            </a:xfrm>
            <a:prstGeom prst="bracketPair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27" name="Text Box 79"/>
            <p:cNvSpPr txBox="1">
              <a:spLocks noChangeArrowheads="1"/>
            </p:cNvSpPr>
            <p:nvPr/>
          </p:nvSpPr>
          <p:spPr bwMode="auto">
            <a:xfrm>
              <a:off x="456" y="1112"/>
              <a:ext cx="6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endParaRPr lang="en-US" altLang="zh-CN">
                <a:sym typeface="Symbol" pitchFamily="18" charset="2"/>
              </a:endParaRPr>
            </a:p>
            <a:p>
              <a:endParaRPr lang="zh-CN" altLang="en-US" baseline="-25000">
                <a:sym typeface="Symbol" pitchFamily="18" charset="2"/>
              </a:endParaRPr>
            </a:p>
          </p:txBody>
        </p:sp>
        <p:sp>
          <p:nvSpPr>
            <p:cNvPr id="104528" name="Text Box 80"/>
            <p:cNvSpPr txBox="1">
              <a:spLocks noChangeArrowheads="1"/>
            </p:cNvSpPr>
            <p:nvPr/>
          </p:nvSpPr>
          <p:spPr bwMode="auto">
            <a:xfrm>
              <a:off x="446" y="1344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104529" name="Text Box 81"/>
            <p:cNvSpPr txBox="1">
              <a:spLocks noChangeArrowheads="1"/>
            </p:cNvSpPr>
            <p:nvPr/>
          </p:nvSpPr>
          <p:spPr bwMode="auto">
            <a:xfrm>
              <a:off x="912" y="116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ym typeface="Symbol" pitchFamily="18" charset="2"/>
                </a:rPr>
                <a:t>L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</a:p>
          </p:txBody>
        </p:sp>
        <p:sp>
          <p:nvSpPr>
            <p:cNvPr id="104530" name="Text Box 82"/>
            <p:cNvSpPr txBox="1">
              <a:spLocks noChangeArrowheads="1"/>
            </p:cNvSpPr>
            <p:nvPr/>
          </p:nvSpPr>
          <p:spPr bwMode="auto">
            <a:xfrm>
              <a:off x="1168" y="116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ym typeface="Symbol" pitchFamily="18" charset="2"/>
                </a:rPr>
                <a:t>M</a:t>
              </a:r>
            </a:p>
          </p:txBody>
        </p:sp>
        <p:sp>
          <p:nvSpPr>
            <p:cNvPr id="104531" name="Text Box 83"/>
            <p:cNvSpPr txBox="1">
              <a:spLocks noChangeArrowheads="1"/>
            </p:cNvSpPr>
            <p:nvPr/>
          </p:nvSpPr>
          <p:spPr bwMode="auto">
            <a:xfrm>
              <a:off x="920" y="139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ym typeface="Symbol" pitchFamily="18" charset="2"/>
                </a:rPr>
                <a:t>M</a:t>
              </a:r>
            </a:p>
          </p:txBody>
        </p:sp>
        <p:sp>
          <p:nvSpPr>
            <p:cNvPr id="104532" name="Text Box 84"/>
            <p:cNvSpPr txBox="1">
              <a:spLocks noChangeArrowheads="1"/>
            </p:cNvSpPr>
            <p:nvPr/>
          </p:nvSpPr>
          <p:spPr bwMode="auto">
            <a:xfrm>
              <a:off x="1128" y="1400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ym typeface="Symbol" pitchFamily="18" charset="2"/>
                </a:rPr>
                <a:t> </a:t>
              </a:r>
              <a:r>
                <a:rPr lang="en-US" altLang="zh-CN" i="1">
                  <a:sym typeface="Symbol" pitchFamily="18" charset="2"/>
                </a:rPr>
                <a:t>L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104533" name="Text Box 85"/>
            <p:cNvSpPr txBox="1">
              <a:spLocks noChangeArrowheads="1"/>
            </p:cNvSpPr>
            <p:nvPr/>
          </p:nvSpPr>
          <p:spPr bwMode="auto">
            <a:xfrm>
              <a:off x="710" y="128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104534" name="AutoShape 86"/>
            <p:cNvSpPr>
              <a:spLocks/>
            </p:cNvSpPr>
            <p:nvPr/>
          </p:nvSpPr>
          <p:spPr bwMode="auto">
            <a:xfrm>
              <a:off x="912" y="1200"/>
              <a:ext cx="48" cy="432"/>
            </a:xfrm>
            <a:prstGeom prst="leftBracket">
              <a:avLst>
                <a:gd name="adj" fmla="val 75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5" name="AutoShape 87"/>
            <p:cNvSpPr>
              <a:spLocks/>
            </p:cNvSpPr>
            <p:nvPr/>
          </p:nvSpPr>
          <p:spPr bwMode="auto">
            <a:xfrm flipH="1">
              <a:off x="1432" y="1216"/>
              <a:ext cx="48" cy="432"/>
            </a:xfrm>
            <a:prstGeom prst="leftBracket">
              <a:avLst>
                <a:gd name="adj" fmla="val 75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6" name="AutoShape 88"/>
            <p:cNvSpPr>
              <a:spLocks noChangeArrowheads="1"/>
            </p:cNvSpPr>
            <p:nvPr/>
          </p:nvSpPr>
          <p:spPr bwMode="auto">
            <a:xfrm>
              <a:off x="1512" y="1224"/>
              <a:ext cx="240" cy="432"/>
            </a:xfrm>
            <a:prstGeom prst="bracketPair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7" name="Text Box 89"/>
            <p:cNvSpPr txBox="1">
              <a:spLocks noChangeArrowheads="1"/>
            </p:cNvSpPr>
            <p:nvPr/>
          </p:nvSpPr>
          <p:spPr bwMode="auto">
            <a:xfrm>
              <a:off x="1528" y="11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</a:p>
          </p:txBody>
        </p:sp>
        <p:sp>
          <p:nvSpPr>
            <p:cNvPr id="104538" name="Text Box 90"/>
            <p:cNvSpPr txBox="1">
              <a:spLocks noChangeArrowheads="1"/>
            </p:cNvSpPr>
            <p:nvPr/>
          </p:nvSpPr>
          <p:spPr bwMode="auto">
            <a:xfrm>
              <a:off x="1512" y="13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</a:p>
          </p:txBody>
        </p:sp>
      </p:grpSp>
      <p:sp>
        <p:nvSpPr>
          <p:cNvPr id="104539" name="Text Box 91"/>
          <p:cNvSpPr txBox="1">
            <a:spLocks noChangeArrowheads="1"/>
          </p:cNvSpPr>
          <p:nvPr/>
        </p:nvSpPr>
        <p:spPr bwMode="auto">
          <a:xfrm>
            <a:off x="5048250" y="1747838"/>
            <a:ext cx="1539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i="1">
                <a:sym typeface="Symbol" pitchFamily="18" charset="2"/>
              </a:rPr>
              <a:t></a:t>
            </a:r>
            <a:r>
              <a:rPr lang="en-US" altLang="zh-CN" sz="3200">
                <a:sym typeface="Symbol" pitchFamily="18" charset="2"/>
              </a:rPr>
              <a:t>=</a:t>
            </a:r>
            <a:r>
              <a:rPr lang="en-US" altLang="zh-CN" sz="3200" i="1">
                <a:sym typeface="Symbol" pitchFamily="18" charset="2"/>
              </a:rPr>
              <a:t>Li</a:t>
            </a:r>
          </a:p>
        </p:txBody>
      </p:sp>
      <p:grpSp>
        <p:nvGrpSpPr>
          <p:cNvPr id="104543" name="Group 95"/>
          <p:cNvGrpSpPr>
            <a:grpSpLocks/>
          </p:cNvGrpSpPr>
          <p:nvPr/>
        </p:nvGrpSpPr>
        <p:grpSpPr bwMode="auto">
          <a:xfrm>
            <a:off x="2479675" y="1089025"/>
            <a:ext cx="4864100" cy="469900"/>
            <a:chOff x="392" y="3648"/>
            <a:chExt cx="3064" cy="296"/>
          </a:xfrm>
        </p:grpSpPr>
        <p:sp>
          <p:nvSpPr>
            <p:cNvPr id="104544" name="Text Box 96"/>
            <p:cNvSpPr txBox="1">
              <a:spLocks noChangeArrowheads="1"/>
            </p:cNvSpPr>
            <p:nvPr/>
          </p:nvSpPr>
          <p:spPr bwMode="auto">
            <a:xfrm>
              <a:off x="392" y="3648"/>
              <a:ext cx="1392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=</a:t>
              </a:r>
              <a:r>
                <a:rPr lang="en-US" altLang="zh-CN" i="1">
                  <a:sym typeface="Symbol" pitchFamily="18" charset="2"/>
                </a:rPr>
                <a:t>L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 i="1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 + </a:t>
              </a:r>
              <a:r>
                <a:rPr lang="en-US" altLang="zh-CN" i="1">
                  <a:sym typeface="Symbol" pitchFamily="18" charset="2"/>
                </a:rPr>
                <a:t>Mi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104545" name="Text Box 97"/>
            <p:cNvSpPr txBox="1">
              <a:spLocks noChangeArrowheads="1"/>
            </p:cNvSpPr>
            <p:nvPr/>
          </p:nvSpPr>
          <p:spPr bwMode="auto">
            <a:xfrm>
              <a:off x="1736" y="3656"/>
              <a:ext cx="1720" cy="2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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>
                  <a:sym typeface="Symbol" pitchFamily="18" charset="2"/>
                </a:rPr>
                <a:t>=</a:t>
              </a:r>
              <a:r>
                <a:rPr lang="en-US" altLang="zh-CN" i="1">
                  <a:sym typeface="Symbol" pitchFamily="18" charset="2"/>
                </a:rPr>
                <a:t>Mi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 + </a:t>
              </a:r>
              <a:r>
                <a:rPr lang="en-US" altLang="zh-CN" i="1">
                  <a:sym typeface="Symbol" pitchFamily="18" charset="2"/>
                </a:rPr>
                <a:t>L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 i="1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endParaRPr lang="en-US" altLang="zh-CN" baseline="-25000"/>
            </a:p>
          </p:txBody>
        </p:sp>
      </p:grpSp>
      <p:sp>
        <p:nvSpPr>
          <p:cNvPr id="56322" name="Text Box 2050"/>
          <p:cNvSpPr txBox="1">
            <a:spLocks noChangeArrowheads="1"/>
          </p:cNvSpPr>
          <p:nvPr/>
        </p:nvSpPr>
        <p:spPr bwMode="auto">
          <a:xfrm>
            <a:off x="323850" y="5337175"/>
            <a:ext cx="561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耦合系数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(coupling coefficient)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6323" name="Text Box 2051"/>
          <p:cNvSpPr txBox="1">
            <a:spLocks noChangeArrowheads="1"/>
          </p:cNvSpPr>
          <p:nvPr/>
        </p:nvSpPr>
        <p:spPr bwMode="auto">
          <a:xfrm>
            <a:off x="5040313" y="5337175"/>
            <a:ext cx="453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反应线圈磁耦合的紧密程度。</a:t>
            </a:r>
          </a:p>
        </p:txBody>
      </p:sp>
      <p:graphicFrame>
        <p:nvGraphicFramePr>
          <p:cNvPr id="165888" name="Object 2"/>
          <p:cNvGraphicFramePr>
            <a:graphicFrameLocks noChangeAspect="1"/>
          </p:cNvGraphicFramePr>
          <p:nvPr/>
        </p:nvGraphicFramePr>
        <p:xfrm>
          <a:off x="2330450" y="5876925"/>
          <a:ext cx="1704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0" name="公式" r:id="rId3" imgW="761760" imgH="457200" progId="Equation.3">
                  <p:embed/>
                </p:oleObj>
              </mc:Choice>
              <mc:Fallback>
                <p:oleObj name="公式" r:id="rId3" imgW="761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876925"/>
                        <a:ext cx="170497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2056"/>
          <p:cNvSpPr txBox="1">
            <a:spLocks noChangeArrowheads="1"/>
          </p:cNvSpPr>
          <p:nvPr/>
        </p:nvSpPr>
        <p:spPr bwMode="auto">
          <a:xfrm>
            <a:off x="4271963" y="6072188"/>
            <a:ext cx="352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可以证明，</a:t>
            </a:r>
            <a:r>
              <a:rPr lang="en-US" altLang="zh-CN" i="1">
                <a:ea typeface="楷体_GB2312" pitchFamily="49" charset="-122"/>
              </a:rPr>
              <a:t>k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1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39" grpId="0" autoUpdateAnimBg="0"/>
      <p:bldP spid="56322" grpId="0"/>
      <p:bldP spid="56323" grpId="0" autoUpdateAnimBg="0"/>
      <p:bldP spid="563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751388" y="1128713"/>
            <a:ext cx="40687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自感磁链与互感磁链的方向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可能相同也可能相反。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6372225" y="245745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对线性电感</a:t>
            </a:r>
          </a:p>
        </p:txBody>
      </p:sp>
      <p:grpSp>
        <p:nvGrpSpPr>
          <p:cNvPr id="89100" name="Group 12"/>
          <p:cNvGrpSpPr>
            <a:grpSpLocks/>
          </p:cNvGrpSpPr>
          <p:nvPr/>
        </p:nvGrpSpPr>
        <p:grpSpPr bwMode="auto">
          <a:xfrm>
            <a:off x="419100" y="1814513"/>
            <a:ext cx="5881688" cy="2514600"/>
            <a:chOff x="876" y="867"/>
            <a:chExt cx="3705" cy="1584"/>
          </a:xfrm>
        </p:grpSpPr>
        <p:sp>
          <p:nvSpPr>
            <p:cNvPr id="89101" name="Arc 1042"/>
            <p:cNvSpPr>
              <a:spLocks/>
            </p:cNvSpPr>
            <p:nvPr/>
          </p:nvSpPr>
          <p:spPr bwMode="auto">
            <a:xfrm flipH="1" flipV="1">
              <a:off x="876" y="1107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9102" name="Rectangle 1044"/>
            <p:cNvSpPr>
              <a:spLocks noChangeArrowheads="1"/>
            </p:cNvSpPr>
            <p:nvPr/>
          </p:nvSpPr>
          <p:spPr bwMode="auto">
            <a:xfrm>
              <a:off x="1269" y="1155"/>
              <a:ext cx="249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89103" name="Group 1058"/>
            <p:cNvGrpSpPr>
              <a:grpSpLocks/>
            </p:cNvGrpSpPr>
            <p:nvPr/>
          </p:nvGrpSpPr>
          <p:grpSpPr bwMode="auto">
            <a:xfrm>
              <a:off x="1441" y="1011"/>
              <a:ext cx="904" cy="1220"/>
              <a:chOff x="1420" y="1152"/>
              <a:chExt cx="904" cy="1220"/>
            </a:xfrm>
          </p:grpSpPr>
          <p:sp>
            <p:nvSpPr>
              <p:cNvPr id="89104" name="Freeform 1046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05" name="Freeform 1048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06" name="Freeform 1050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07" name="Freeform 1051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08" name="Freeform 1052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09" name="Freeform 1053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10" name="Freeform 1055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11" name="Oval 1056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12" name="Oval 1057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grpSp>
          <p:nvGrpSpPr>
            <p:cNvPr id="89113" name="Group 1059"/>
            <p:cNvGrpSpPr>
              <a:grpSpLocks/>
            </p:cNvGrpSpPr>
            <p:nvPr/>
          </p:nvGrpSpPr>
          <p:grpSpPr bwMode="auto">
            <a:xfrm>
              <a:off x="2709" y="1011"/>
              <a:ext cx="904" cy="1220"/>
              <a:chOff x="1420" y="1152"/>
              <a:chExt cx="904" cy="1220"/>
            </a:xfrm>
          </p:grpSpPr>
          <p:sp>
            <p:nvSpPr>
              <p:cNvPr id="89114" name="Freeform 1060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15" name="Freeform 1061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16" name="Freeform 1062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17" name="Freeform 1063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18" name="Freeform 1064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19" name="Freeform 1065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20" name="Freeform 1066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21" name="Oval 1067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9122" name="Oval 1068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89123" name="Arc 1069"/>
            <p:cNvSpPr>
              <a:spLocks/>
            </p:cNvSpPr>
            <p:nvPr/>
          </p:nvSpPr>
          <p:spPr bwMode="auto">
            <a:xfrm flipH="1" flipV="1">
              <a:off x="885" y="1203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9124" name="Line 1070"/>
            <p:cNvSpPr>
              <a:spLocks noChangeShapeType="1"/>
            </p:cNvSpPr>
            <p:nvPr/>
          </p:nvSpPr>
          <p:spPr bwMode="auto">
            <a:xfrm flipH="1">
              <a:off x="885" y="1443"/>
              <a:ext cx="33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5" name="Arc 1071"/>
            <p:cNvSpPr>
              <a:spLocks/>
            </p:cNvSpPr>
            <p:nvPr/>
          </p:nvSpPr>
          <p:spPr bwMode="auto">
            <a:xfrm flipH="1">
              <a:off x="885" y="1587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9126" name="Arc 1072"/>
            <p:cNvSpPr>
              <a:spLocks/>
            </p:cNvSpPr>
            <p:nvPr/>
          </p:nvSpPr>
          <p:spPr bwMode="auto">
            <a:xfrm flipH="1">
              <a:off x="885" y="1491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9127" name="Arc 1075"/>
            <p:cNvSpPr>
              <a:spLocks/>
            </p:cNvSpPr>
            <p:nvPr/>
          </p:nvSpPr>
          <p:spPr bwMode="auto">
            <a:xfrm flipV="1">
              <a:off x="1413" y="1635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9128" name="Arc 1076"/>
            <p:cNvSpPr>
              <a:spLocks/>
            </p:cNvSpPr>
            <p:nvPr/>
          </p:nvSpPr>
          <p:spPr bwMode="auto">
            <a:xfrm>
              <a:off x="1365" y="867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9129" name="Text Box 1077"/>
            <p:cNvSpPr txBox="1">
              <a:spLocks noChangeArrowheads="1"/>
            </p:cNvSpPr>
            <p:nvPr/>
          </p:nvSpPr>
          <p:spPr bwMode="auto">
            <a:xfrm>
              <a:off x="1365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89130" name="Text Box 1078"/>
            <p:cNvSpPr txBox="1">
              <a:spLocks noChangeArrowheads="1"/>
            </p:cNvSpPr>
            <p:nvPr/>
          </p:nvSpPr>
          <p:spPr bwMode="auto">
            <a:xfrm>
              <a:off x="2181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89131" name="Text Box 1079"/>
            <p:cNvSpPr txBox="1">
              <a:spLocks noChangeArrowheads="1"/>
            </p:cNvSpPr>
            <p:nvPr/>
          </p:nvSpPr>
          <p:spPr bwMode="auto">
            <a:xfrm>
              <a:off x="1734" y="216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89132" name="Text Box 1080"/>
            <p:cNvSpPr txBox="1">
              <a:spLocks noChangeArrowheads="1"/>
            </p:cNvSpPr>
            <p:nvPr/>
          </p:nvSpPr>
          <p:spPr bwMode="auto">
            <a:xfrm>
              <a:off x="2661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89133" name="Text Box 1081"/>
            <p:cNvSpPr txBox="1">
              <a:spLocks noChangeArrowheads="1"/>
            </p:cNvSpPr>
            <p:nvPr/>
          </p:nvSpPr>
          <p:spPr bwMode="auto">
            <a:xfrm>
              <a:off x="3477" y="21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89134" name="Text Box 1082"/>
            <p:cNvSpPr txBox="1">
              <a:spLocks noChangeArrowheads="1"/>
            </p:cNvSpPr>
            <p:nvPr/>
          </p:nvSpPr>
          <p:spPr bwMode="auto">
            <a:xfrm>
              <a:off x="3045" y="216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89135" name="Line 1083"/>
            <p:cNvSpPr>
              <a:spLocks noChangeShapeType="1"/>
            </p:cNvSpPr>
            <p:nvPr/>
          </p:nvSpPr>
          <p:spPr bwMode="auto">
            <a:xfrm flipV="1">
              <a:off x="1365" y="1875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6" name="Text Box 1084"/>
            <p:cNvSpPr txBox="1">
              <a:spLocks noChangeArrowheads="1"/>
            </p:cNvSpPr>
            <p:nvPr/>
          </p:nvSpPr>
          <p:spPr bwMode="auto">
            <a:xfrm>
              <a:off x="1134" y="192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89137" name="Text Box 1086"/>
            <p:cNvSpPr txBox="1">
              <a:spLocks noChangeArrowheads="1"/>
            </p:cNvSpPr>
            <p:nvPr/>
          </p:nvSpPr>
          <p:spPr bwMode="auto">
            <a:xfrm>
              <a:off x="885" y="915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11</a:t>
              </a:r>
              <a:endParaRPr lang="en-US" altLang="zh-CN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89138" name="Text Box 1087"/>
            <p:cNvSpPr txBox="1">
              <a:spLocks noChangeArrowheads="1"/>
            </p:cNvSpPr>
            <p:nvPr/>
          </p:nvSpPr>
          <p:spPr bwMode="auto">
            <a:xfrm>
              <a:off x="4149" y="129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 21</a:t>
              </a:r>
            </a:p>
          </p:txBody>
        </p:sp>
        <p:sp>
          <p:nvSpPr>
            <p:cNvPr id="89139" name="Text Box 1088"/>
            <p:cNvSpPr txBox="1">
              <a:spLocks noChangeArrowheads="1"/>
            </p:cNvSpPr>
            <p:nvPr/>
          </p:nvSpPr>
          <p:spPr bwMode="auto">
            <a:xfrm>
              <a:off x="1701" y="171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89140" name="Text Box 1089"/>
            <p:cNvSpPr txBox="1">
              <a:spLocks noChangeArrowheads="1"/>
            </p:cNvSpPr>
            <p:nvPr/>
          </p:nvSpPr>
          <p:spPr bwMode="auto">
            <a:xfrm>
              <a:off x="2997" y="173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89141" name="Line 1083"/>
            <p:cNvSpPr>
              <a:spLocks noChangeShapeType="1"/>
            </p:cNvSpPr>
            <p:nvPr/>
          </p:nvSpPr>
          <p:spPr bwMode="auto">
            <a:xfrm flipV="1">
              <a:off x="2657" y="1869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2" name="Text Box 1084"/>
            <p:cNvSpPr txBox="1">
              <a:spLocks noChangeArrowheads="1"/>
            </p:cNvSpPr>
            <p:nvPr/>
          </p:nvSpPr>
          <p:spPr bwMode="auto">
            <a:xfrm>
              <a:off x="2426" y="191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lang="en-US" altLang="zh-CN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 dirty="0">
                <a:ea typeface="楷体_GB2312" pitchFamily="49" charset="-122"/>
              </a:rPr>
              <a:t>耦合电感</a:t>
            </a:r>
          </a:p>
        </p:txBody>
      </p:sp>
      <p:sp>
        <p:nvSpPr>
          <p:cNvPr id="45070" name="Text Box 1038"/>
          <p:cNvSpPr txBox="1">
            <a:spLocks noChangeArrowheads="1"/>
          </p:cNvSpPr>
          <p:nvPr/>
        </p:nvSpPr>
        <p:spPr bwMode="auto">
          <a:xfrm>
            <a:off x="323850" y="1135063"/>
            <a:ext cx="420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2.</a:t>
            </a:r>
            <a:r>
              <a:rPr lang="zh-CN" altLang="en-US">
                <a:ea typeface="楷体_GB2312" pitchFamily="49" charset="-122"/>
              </a:rPr>
              <a:t>耦合电感电压电流关系</a:t>
            </a:r>
          </a:p>
        </p:txBody>
      </p:sp>
      <p:sp>
        <p:nvSpPr>
          <p:cNvPr id="89147" name="Text Box 59"/>
          <p:cNvSpPr txBox="1">
            <a:spLocks noChangeArrowheads="1"/>
          </p:cNvSpPr>
          <p:nvPr/>
        </p:nvSpPr>
        <p:spPr bwMode="auto">
          <a:xfrm>
            <a:off x="395288" y="4376738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由电磁感应定律可得</a:t>
            </a:r>
            <a:r>
              <a:rPr lang="zh-CN" altLang="en-US">
                <a:ea typeface="楷体_GB2312" pitchFamily="49" charset="-122"/>
              </a:rPr>
              <a:t>电感元件上的感应电压分别为：</a:t>
            </a:r>
          </a:p>
        </p:txBody>
      </p:sp>
      <p:graphicFrame>
        <p:nvGraphicFramePr>
          <p:cNvPr id="89148" name="Object 60"/>
          <p:cNvGraphicFramePr>
            <a:graphicFrameLocks noChangeAspect="1"/>
          </p:cNvGraphicFramePr>
          <p:nvPr/>
        </p:nvGraphicFramePr>
        <p:xfrm>
          <a:off x="5387975" y="3176588"/>
          <a:ext cx="33369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7" name="Equation" r:id="rId3" imgW="1549080" imgH="457200" progId="Equation.DSMT4">
                  <p:embed/>
                </p:oleObj>
              </mc:Choice>
              <mc:Fallback>
                <p:oleObj name="Equation" r:id="rId3" imgW="1549080" imgH="457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3176588"/>
                        <a:ext cx="3336925" cy="10922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51" name="Object 63"/>
          <p:cNvGraphicFramePr>
            <a:graphicFrameLocks noChangeAspect="1"/>
          </p:cNvGraphicFramePr>
          <p:nvPr/>
        </p:nvGraphicFramePr>
        <p:xfrm>
          <a:off x="862013" y="5013325"/>
          <a:ext cx="3205162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8" name="Equation" r:id="rId5" imgW="1803240" imgH="838080" progId="Equation.DSMT4">
                  <p:embed/>
                </p:oleObj>
              </mc:Choice>
              <mc:Fallback>
                <p:oleObj name="Equation" r:id="rId5" imgW="1803240" imgH="83808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5013325"/>
                        <a:ext cx="3205162" cy="16652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52" name="Object 64"/>
          <p:cNvGraphicFramePr>
            <a:graphicFrameLocks noChangeAspect="1"/>
          </p:cNvGraphicFramePr>
          <p:nvPr/>
        </p:nvGraphicFramePr>
        <p:xfrm>
          <a:off x="5364163" y="5337175"/>
          <a:ext cx="3387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9" name="Equation" r:id="rId7" imgW="1536480" imgH="482400" progId="Equation.DSMT4">
                  <p:embed/>
                </p:oleObj>
              </mc:Choice>
              <mc:Fallback>
                <p:oleObj name="Equation" r:id="rId7" imgW="1536480" imgH="4824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337175"/>
                        <a:ext cx="3387725" cy="9842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8" name="AutoShape 68"/>
          <p:cNvSpPr>
            <a:spLocks noChangeArrowheads="1"/>
          </p:cNvSpPr>
          <p:nvPr/>
        </p:nvSpPr>
        <p:spPr bwMode="auto">
          <a:xfrm>
            <a:off x="4356100" y="5697538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89154" name="Text Box 66"/>
          <p:cNvSpPr txBox="1">
            <a:spLocks noChangeArrowheads="1"/>
          </p:cNvSpPr>
          <p:nvPr/>
        </p:nvSpPr>
        <p:spPr bwMode="auto">
          <a:xfrm>
            <a:off x="4032250" y="52038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相量关系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5" grpId="0"/>
      <p:bldP spid="89147" grpId="0"/>
      <p:bldP spid="235588" grpId="0" animBg="1"/>
      <p:bldP spid="891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900113" y="2276475"/>
          <a:ext cx="29162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3" imgW="1269720" imgH="330120" progId="Equation.DSMT4">
                  <p:embed/>
                </p:oleObj>
              </mc:Choice>
              <mc:Fallback>
                <p:oleObj name="Equation" r:id="rId3" imgW="126972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291623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1" name="Text Box 29"/>
          <p:cNvSpPr txBox="1">
            <a:spLocks noChangeArrowheads="1"/>
          </p:cNvSpPr>
          <p:nvPr/>
        </p:nvSpPr>
        <p:spPr bwMode="auto">
          <a:xfrm>
            <a:off x="358775" y="1135063"/>
            <a:ext cx="837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</a:rPr>
              <a:t>1.</a:t>
            </a:r>
            <a:r>
              <a:rPr lang="zh-CN" altLang="en-US"/>
              <a:t> </a:t>
            </a:r>
            <a:r>
              <a:rPr lang="en-US" altLang="zh-CN" i="1">
                <a:ea typeface="楷体_GB2312" pitchFamily="49" charset="-122"/>
              </a:rPr>
              <a:t>RLC</a:t>
            </a:r>
            <a:r>
              <a:rPr lang="zh-CN" altLang="en-US">
                <a:ea typeface="楷体_GB2312" pitchFamily="49" charset="-122"/>
              </a:rPr>
              <a:t>串联电路的谐振</a:t>
            </a:r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360363" y="1784350"/>
            <a:ext cx="4357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谐振条件：</a:t>
            </a:r>
          </a:p>
        </p:txBody>
      </p:sp>
      <p:sp>
        <p:nvSpPr>
          <p:cNvPr id="146463" name="Rectangle 31"/>
          <p:cNvSpPr>
            <a:spLocks noChangeArrowheads="1"/>
          </p:cNvSpPr>
          <p:nvPr/>
        </p:nvSpPr>
        <p:spPr bwMode="auto">
          <a:xfrm>
            <a:off x="3063875" y="4589463"/>
            <a:ext cx="550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谐振角频率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resonant angular frequency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graphicFrame>
        <p:nvGraphicFramePr>
          <p:cNvPr id="146464" name="Object 32"/>
          <p:cNvGraphicFramePr>
            <a:graphicFrameLocks noChangeAspect="1"/>
          </p:cNvGraphicFramePr>
          <p:nvPr/>
        </p:nvGraphicFramePr>
        <p:xfrm>
          <a:off x="1266825" y="4476750"/>
          <a:ext cx="13541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公式" r:id="rId5" imgW="723600" imgH="393480" progId="Equation.3">
                  <p:embed/>
                </p:oleObj>
              </mc:Choice>
              <mc:Fallback>
                <p:oleObj name="公式" r:id="rId5" imgW="7236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476750"/>
                        <a:ext cx="13541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3082925" y="5381625"/>
            <a:ext cx="457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谐振频率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resonant  frequency</a:t>
            </a:r>
            <a:r>
              <a:rPr lang="en-US" altLang="zh-CN">
                <a:ea typeface="楷体_GB2312" pitchFamily="49" charset="-122"/>
              </a:rPr>
              <a:t>)     </a:t>
            </a:r>
          </a:p>
        </p:txBody>
      </p:sp>
      <p:graphicFrame>
        <p:nvGraphicFramePr>
          <p:cNvPr id="146466" name="Object 34"/>
          <p:cNvGraphicFramePr>
            <a:graphicFrameLocks noChangeAspect="1"/>
          </p:cNvGraphicFramePr>
          <p:nvPr/>
        </p:nvGraphicFramePr>
        <p:xfrm>
          <a:off x="1182688" y="5257800"/>
          <a:ext cx="16906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公式" r:id="rId7" imgW="901440" imgH="393480" progId="Equation.3">
                  <p:embed/>
                </p:oleObj>
              </mc:Choice>
              <mc:Fallback>
                <p:oleObj name="公式" r:id="rId7" imgW="90144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257800"/>
                        <a:ext cx="169068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3819525" y="6075363"/>
            <a:ext cx="366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谐振周期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resonant period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graphicFrame>
        <p:nvGraphicFramePr>
          <p:cNvPr id="146468" name="Object 36"/>
          <p:cNvGraphicFramePr>
            <a:graphicFrameLocks noChangeAspect="1"/>
          </p:cNvGraphicFramePr>
          <p:nvPr/>
        </p:nvGraphicFramePr>
        <p:xfrm>
          <a:off x="1182688" y="6059488"/>
          <a:ext cx="25003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公式" r:id="rId9" imgW="1333440" imgH="253800" progId="Equation.3">
                  <p:embed/>
                </p:oleObj>
              </mc:Choice>
              <mc:Fallback>
                <p:oleObj name="公式" r:id="rId9" imgW="1333440" imgH="253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6059488"/>
                        <a:ext cx="25003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9" name="Object 37"/>
          <p:cNvGraphicFramePr>
            <a:graphicFrameLocks noChangeAspect="1"/>
          </p:cNvGraphicFramePr>
          <p:nvPr/>
        </p:nvGraphicFramePr>
        <p:xfrm>
          <a:off x="755650" y="3729038"/>
          <a:ext cx="4210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公式" r:id="rId11" imgW="2247840" imgH="380880" progId="Equation.3">
                  <p:embed/>
                </p:oleObj>
              </mc:Choice>
              <mc:Fallback>
                <p:oleObj name="公式" r:id="rId11" imgW="2247840" imgH="380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29038"/>
                        <a:ext cx="42100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792663" y="1238250"/>
            <a:ext cx="3649662" cy="2095500"/>
            <a:chOff x="1315" y="-1820"/>
            <a:chExt cx="2299" cy="1320"/>
          </a:xfrm>
        </p:grpSpPr>
        <p:sp>
          <p:nvSpPr>
            <p:cNvPr id="18449" name="Line 53"/>
            <p:cNvSpPr>
              <a:spLocks noChangeShapeType="1"/>
            </p:cNvSpPr>
            <p:nvPr/>
          </p:nvSpPr>
          <p:spPr bwMode="auto">
            <a:xfrm>
              <a:off x="1587" y="-1333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55"/>
            <p:cNvSpPr>
              <a:spLocks noChangeShapeType="1"/>
            </p:cNvSpPr>
            <p:nvPr/>
          </p:nvSpPr>
          <p:spPr bwMode="auto">
            <a:xfrm>
              <a:off x="3084" y="-1333"/>
              <a:ext cx="0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0" name="Object 12"/>
            <p:cNvGraphicFramePr>
              <a:graphicFrameLocks noChangeAspect="1"/>
            </p:cNvGraphicFramePr>
            <p:nvPr/>
          </p:nvGraphicFramePr>
          <p:xfrm>
            <a:off x="1791" y="-1820"/>
            <a:ext cx="15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" name="公式" r:id="rId13" imgW="126720" imgH="330120" progId="Equation.3">
                    <p:embed/>
                  </p:oleObj>
                </mc:Choice>
                <mc:Fallback>
                  <p:oleObj name="公式" r:id="rId13" imgW="126720" imgH="3301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-1820"/>
                          <a:ext cx="159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Text Box 13"/>
            <p:cNvSpPr txBox="1">
              <a:spLocks noChangeArrowheads="1"/>
            </p:cNvSpPr>
            <p:nvPr/>
          </p:nvSpPr>
          <p:spPr bwMode="auto">
            <a:xfrm>
              <a:off x="2018" y="-16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8452" name="Text Box 14"/>
            <p:cNvSpPr txBox="1">
              <a:spLocks noChangeArrowheads="1"/>
            </p:cNvSpPr>
            <p:nvPr/>
          </p:nvSpPr>
          <p:spPr bwMode="auto">
            <a:xfrm>
              <a:off x="2493" y="-1649"/>
              <a:ext cx="3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j</a:t>
              </a:r>
              <a:r>
                <a:rPr lang="en-US" altLang="zh-CN" sz="1800" i="1">
                  <a:ea typeface="楷体_GB2312" pitchFamily="49" charset="-122"/>
                  <a:sym typeface="Symbol" pitchFamily="18" charset="2"/>
                </a:rPr>
                <a:t> </a:t>
              </a:r>
              <a:r>
                <a:rPr lang="en-US" altLang="zh-CN" sz="1800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18453" name="Line 16"/>
            <p:cNvSpPr>
              <a:spLocks noChangeShapeType="1"/>
            </p:cNvSpPr>
            <p:nvPr/>
          </p:nvSpPr>
          <p:spPr bwMode="auto">
            <a:xfrm>
              <a:off x="1503" y="-1446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Text Box 17"/>
            <p:cNvSpPr txBox="1">
              <a:spLocks noChangeArrowheads="1"/>
            </p:cNvSpPr>
            <p:nvPr/>
          </p:nvSpPr>
          <p:spPr bwMode="auto">
            <a:xfrm>
              <a:off x="1317" y="-149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8455" name="Text Box 18"/>
            <p:cNvSpPr txBox="1">
              <a:spLocks noChangeArrowheads="1"/>
            </p:cNvSpPr>
            <p:nvPr/>
          </p:nvSpPr>
          <p:spPr bwMode="auto">
            <a:xfrm>
              <a:off x="1315" y="-7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graphicFrame>
          <p:nvGraphicFramePr>
            <p:cNvPr id="18441" name="Object 27"/>
            <p:cNvGraphicFramePr>
              <a:graphicFrameLocks noChangeAspect="1"/>
            </p:cNvGraphicFramePr>
            <p:nvPr/>
          </p:nvGraphicFramePr>
          <p:xfrm>
            <a:off x="3243" y="-1197"/>
            <a:ext cx="371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" name="公式" r:id="rId15" imgW="368280" imgH="431640" progId="Equation.3">
                    <p:embed/>
                  </p:oleObj>
                </mc:Choice>
                <mc:Fallback>
                  <p:oleObj name="公式" r:id="rId15" imgW="368280" imgH="431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-1197"/>
                          <a:ext cx="371" cy="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28"/>
            <p:cNvGraphicFramePr>
              <a:graphicFrameLocks noChangeAspect="1"/>
            </p:cNvGraphicFramePr>
            <p:nvPr/>
          </p:nvGraphicFramePr>
          <p:xfrm>
            <a:off x="1338" y="-1242"/>
            <a:ext cx="207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9" name="公式" r:id="rId17" imgW="164880" imgH="342720" progId="Equation.3">
                    <p:embed/>
                  </p:oleObj>
                </mc:Choice>
                <mc:Fallback>
                  <p:oleObj name="公式" r:id="rId17" imgW="164880" imgH="3427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-1242"/>
                          <a:ext cx="207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6" name="Rectangle 38"/>
            <p:cNvSpPr>
              <a:spLocks noChangeArrowheads="1"/>
            </p:cNvSpPr>
            <p:nvPr/>
          </p:nvSpPr>
          <p:spPr bwMode="auto">
            <a:xfrm>
              <a:off x="1950" y="-137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7" name="Freeform 39"/>
            <p:cNvSpPr>
              <a:spLocks/>
            </p:cNvSpPr>
            <p:nvPr/>
          </p:nvSpPr>
          <p:spPr bwMode="auto">
            <a:xfrm rot="5400000">
              <a:off x="2630" y="-151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8458" name="Group 40"/>
            <p:cNvGrpSpPr>
              <a:grpSpLocks/>
            </p:cNvGrpSpPr>
            <p:nvPr/>
          </p:nvGrpSpPr>
          <p:grpSpPr bwMode="auto">
            <a:xfrm>
              <a:off x="2993" y="-1105"/>
              <a:ext cx="182" cy="317"/>
              <a:chOff x="4059" y="1873"/>
              <a:chExt cx="182" cy="317"/>
            </a:xfrm>
          </p:grpSpPr>
          <p:sp useBgFill="1">
            <p:nvSpPr>
              <p:cNvPr id="18462" name="Rectangle 41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463" name="Line 42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Rectangle 43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465" name="Rectangle 44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8466" name="Line 45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9" name="Oval 46"/>
            <p:cNvSpPr>
              <a:spLocks noChangeArrowheads="1"/>
            </p:cNvSpPr>
            <p:nvPr/>
          </p:nvSpPr>
          <p:spPr bwMode="auto">
            <a:xfrm>
              <a:off x="1542" y="-56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8460" name="Oval 52"/>
            <p:cNvSpPr>
              <a:spLocks noChangeArrowheads="1"/>
            </p:cNvSpPr>
            <p:nvPr/>
          </p:nvSpPr>
          <p:spPr bwMode="auto">
            <a:xfrm>
              <a:off x="1542" y="-135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8461" name="Line 54"/>
            <p:cNvSpPr>
              <a:spLocks noChangeShapeType="1"/>
            </p:cNvSpPr>
            <p:nvPr/>
          </p:nvSpPr>
          <p:spPr bwMode="auto">
            <a:xfrm>
              <a:off x="1587" y="-539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6489" name="Object 57"/>
          <p:cNvGraphicFramePr>
            <a:graphicFrameLocks noChangeAspect="1"/>
          </p:cNvGraphicFramePr>
          <p:nvPr/>
        </p:nvGraphicFramePr>
        <p:xfrm>
          <a:off x="1187450" y="3025775"/>
          <a:ext cx="1368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19" imgW="583920" imgH="203040" progId="Equation.DSMT4">
                  <p:embed/>
                </p:oleObj>
              </mc:Choice>
              <mc:Fallback>
                <p:oleObj name="Equation" r:id="rId19" imgW="583920" imgH="20304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25775"/>
                        <a:ext cx="13684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 dirty="0">
                <a:ea typeface="楷体_GB2312" pitchFamily="49" charset="-122"/>
              </a:rPr>
              <a:t>正弦稳态电路中的串联谐振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4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2" grpId="0" autoUpdateAnimBg="0"/>
      <p:bldP spid="146463" grpId="0" autoUpdateAnimBg="0"/>
      <p:bldP spid="146465" grpId="0" autoUpdateAnimBg="0"/>
      <p:bldP spid="14646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19100" y="1493838"/>
            <a:ext cx="8534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产生互感电压的电流在另一线圈上，要确定其符号，就必须知道两个线圈的绕向。这在电路分析中显得很不方便。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66800" y="2562225"/>
            <a:ext cx="6034088" cy="2667000"/>
            <a:chOff x="1152" y="1296"/>
            <a:chExt cx="3801" cy="1680"/>
          </a:xfrm>
        </p:grpSpPr>
        <p:sp>
          <p:nvSpPr>
            <p:cNvPr id="33804" name="Arc 4"/>
            <p:cNvSpPr>
              <a:spLocks/>
            </p:cNvSpPr>
            <p:nvPr/>
          </p:nvSpPr>
          <p:spPr bwMode="auto">
            <a:xfrm flipH="1" flipV="1">
              <a:off x="1248" y="1632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536" y="1680"/>
              <a:ext cx="2880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1632" y="1536"/>
              <a:ext cx="720" cy="1152"/>
              <a:chOff x="1420" y="1152"/>
              <a:chExt cx="904" cy="1220"/>
            </a:xfrm>
          </p:grpSpPr>
          <p:sp>
            <p:nvSpPr>
              <p:cNvPr id="33850" name="Freeform 7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1" name="Freeform 8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2" name="Freeform 9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3" name="Freeform 10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4" name="Freeform 11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5" name="Freeform 12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6" name="Freeform 13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7" name="Oval 14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58" name="Oval 15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grpSp>
          <p:nvGrpSpPr>
            <p:cNvPr id="33807" name="Group 16"/>
            <p:cNvGrpSpPr>
              <a:grpSpLocks/>
            </p:cNvGrpSpPr>
            <p:nvPr/>
          </p:nvGrpSpPr>
          <p:grpSpPr bwMode="auto">
            <a:xfrm>
              <a:off x="2640" y="1536"/>
              <a:ext cx="720" cy="1152"/>
              <a:chOff x="1420" y="1152"/>
              <a:chExt cx="904" cy="1220"/>
            </a:xfrm>
          </p:grpSpPr>
          <p:sp>
            <p:nvSpPr>
              <p:cNvPr id="33841" name="Freeform 17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2" name="Freeform 18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3" name="Freeform 19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4" name="Freeform 20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5" name="Freeform 21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6" name="Freeform 22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7" name="Freeform 23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8" name="Oval 24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9" name="Oval 25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33808" name="Arc 26"/>
            <p:cNvSpPr>
              <a:spLocks/>
            </p:cNvSpPr>
            <p:nvPr/>
          </p:nvSpPr>
          <p:spPr bwMode="auto">
            <a:xfrm flipH="1" flipV="1">
              <a:off x="1257" y="1728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9" name="Line 27"/>
            <p:cNvSpPr>
              <a:spLocks noChangeShapeType="1"/>
            </p:cNvSpPr>
            <p:nvPr/>
          </p:nvSpPr>
          <p:spPr bwMode="auto">
            <a:xfrm flipH="1">
              <a:off x="1257" y="1968"/>
              <a:ext cx="33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Arc 28"/>
            <p:cNvSpPr>
              <a:spLocks/>
            </p:cNvSpPr>
            <p:nvPr/>
          </p:nvSpPr>
          <p:spPr bwMode="auto">
            <a:xfrm flipH="1">
              <a:off x="1257" y="2112"/>
              <a:ext cx="3268" cy="192"/>
            </a:xfrm>
            <a:custGeom>
              <a:avLst/>
              <a:gdLst>
                <a:gd name="T0" fmla="*/ 0 w 39984"/>
                <a:gd name="T1" fmla="*/ 120 h 21600"/>
                <a:gd name="T2" fmla="*/ 3268 w 39984"/>
                <a:gd name="T3" fmla="*/ 119 h 21600"/>
                <a:gd name="T4" fmla="*/ 1635 w 3998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9984"/>
                <a:gd name="T10" fmla="*/ 0 h 21600"/>
                <a:gd name="T11" fmla="*/ 39984 w 39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8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</a:path>
                <a:path w="3998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8763" y="0"/>
                    <a:pt x="36656" y="5292"/>
                    <a:pt x="39983" y="13397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11" name="Arc 29"/>
            <p:cNvSpPr>
              <a:spLocks/>
            </p:cNvSpPr>
            <p:nvPr/>
          </p:nvSpPr>
          <p:spPr bwMode="auto">
            <a:xfrm flipH="1">
              <a:off x="1257" y="2016"/>
              <a:ext cx="3312" cy="192"/>
            </a:xfrm>
            <a:custGeom>
              <a:avLst/>
              <a:gdLst>
                <a:gd name="T0" fmla="*/ 0 w 38424"/>
                <a:gd name="T1" fmla="*/ 120 h 21600"/>
                <a:gd name="T2" fmla="*/ 3312 w 38424"/>
                <a:gd name="T3" fmla="*/ 92 h 21600"/>
                <a:gd name="T4" fmla="*/ 1724 w 38424"/>
                <a:gd name="T5" fmla="*/ 192 h 21600"/>
                <a:gd name="T6" fmla="*/ 0 60000 65536"/>
                <a:gd name="T7" fmla="*/ 0 60000 65536"/>
                <a:gd name="T8" fmla="*/ 0 60000 65536"/>
                <a:gd name="T9" fmla="*/ 0 w 38424"/>
                <a:gd name="T10" fmla="*/ 0 h 21600"/>
                <a:gd name="T11" fmla="*/ 38424 w 384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4" h="21600" fill="none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</a:path>
                <a:path w="38424" h="21600" stroke="0" extrusionOk="0">
                  <a:moveTo>
                    <a:pt x="0" y="13446"/>
                  </a:moveTo>
                  <a:cubicBezTo>
                    <a:pt x="3314" y="5315"/>
                    <a:pt x="11221" y="-1"/>
                    <a:pt x="20002" y="0"/>
                  </a:cubicBezTo>
                  <a:cubicBezTo>
                    <a:pt x="27520" y="0"/>
                    <a:pt x="34498" y="3909"/>
                    <a:pt x="38423" y="10322"/>
                  </a:cubicBezTo>
                  <a:lnTo>
                    <a:pt x="2000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12" name="Arc 30"/>
            <p:cNvSpPr>
              <a:spLocks/>
            </p:cNvSpPr>
            <p:nvPr/>
          </p:nvSpPr>
          <p:spPr bwMode="auto">
            <a:xfrm flipV="1">
              <a:off x="1488" y="2160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13" name="Arc 31"/>
            <p:cNvSpPr>
              <a:spLocks/>
            </p:cNvSpPr>
            <p:nvPr/>
          </p:nvSpPr>
          <p:spPr bwMode="auto">
            <a:xfrm>
              <a:off x="1488" y="1392"/>
              <a:ext cx="960" cy="336"/>
            </a:xfrm>
            <a:custGeom>
              <a:avLst/>
              <a:gdLst>
                <a:gd name="T0" fmla="*/ 480 w 43200"/>
                <a:gd name="T1" fmla="*/ 0 h 43200"/>
                <a:gd name="T2" fmla="*/ 461 w 43200"/>
                <a:gd name="T3" fmla="*/ 0 h 43200"/>
                <a:gd name="T4" fmla="*/ 480 w 43200"/>
                <a:gd name="T5" fmla="*/ 16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995"/>
                    <a:pt x="9169" y="464"/>
                    <a:pt x="20765" y="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14" name="Text Box 32"/>
            <p:cNvSpPr txBox="1">
              <a:spLocks noChangeArrowheads="1"/>
            </p:cNvSpPr>
            <p:nvPr/>
          </p:nvSpPr>
          <p:spPr bwMode="auto">
            <a:xfrm>
              <a:off x="1536" y="2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15" name="Text Box 33"/>
            <p:cNvSpPr txBox="1">
              <a:spLocks noChangeArrowheads="1"/>
            </p:cNvSpPr>
            <p:nvPr/>
          </p:nvSpPr>
          <p:spPr bwMode="auto">
            <a:xfrm>
              <a:off x="2208" y="2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33816" name="Text Box 34"/>
            <p:cNvSpPr txBox="1">
              <a:spLocks noChangeArrowheads="1"/>
            </p:cNvSpPr>
            <p:nvPr/>
          </p:nvSpPr>
          <p:spPr bwMode="auto">
            <a:xfrm>
              <a:off x="1872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3817" name="Text Box 35"/>
            <p:cNvSpPr txBox="1">
              <a:spLocks noChangeArrowheads="1"/>
            </p:cNvSpPr>
            <p:nvPr/>
          </p:nvSpPr>
          <p:spPr bwMode="auto">
            <a:xfrm>
              <a:off x="2544" y="2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18" name="Text Box 36"/>
            <p:cNvSpPr txBox="1">
              <a:spLocks noChangeArrowheads="1"/>
            </p:cNvSpPr>
            <p:nvPr/>
          </p:nvSpPr>
          <p:spPr bwMode="auto">
            <a:xfrm>
              <a:off x="3216" y="2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33819" name="Text Box 37"/>
            <p:cNvSpPr txBox="1">
              <a:spLocks noChangeArrowheads="1"/>
            </p:cNvSpPr>
            <p:nvPr/>
          </p:nvSpPr>
          <p:spPr bwMode="auto">
            <a:xfrm>
              <a:off x="2832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FF3300"/>
                  </a:solidFill>
                  <a:ea typeface="楷体_GB2312" pitchFamily="49" charset="-122"/>
                </a:rPr>
                <a:t>21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3820" name="Line 38"/>
            <p:cNvSpPr>
              <a:spLocks noChangeShapeType="1"/>
            </p:cNvSpPr>
            <p:nvPr/>
          </p:nvSpPr>
          <p:spPr bwMode="auto">
            <a:xfrm flipV="1">
              <a:off x="1536" y="2400"/>
              <a:ext cx="0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Text Box 39"/>
            <p:cNvSpPr txBox="1">
              <a:spLocks noChangeArrowheads="1"/>
            </p:cNvSpPr>
            <p:nvPr/>
          </p:nvSpPr>
          <p:spPr bwMode="auto">
            <a:xfrm>
              <a:off x="1296" y="24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</a:rPr>
                <a:t>i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endParaRPr lang="en-US" altLang="zh-CN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3822" name="Text Box 40"/>
            <p:cNvSpPr txBox="1">
              <a:spLocks noChangeArrowheads="1"/>
            </p:cNvSpPr>
            <p:nvPr/>
          </p:nvSpPr>
          <p:spPr bwMode="auto">
            <a:xfrm>
              <a:off x="1152" y="134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11</a:t>
              </a:r>
              <a:endParaRPr lang="en-US" altLang="zh-CN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3823" name="Text Box 41"/>
            <p:cNvSpPr txBox="1">
              <a:spLocks noChangeArrowheads="1"/>
            </p:cNvSpPr>
            <p:nvPr/>
          </p:nvSpPr>
          <p:spPr bwMode="auto">
            <a:xfrm>
              <a:off x="4521" y="18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 0</a:t>
              </a:r>
            </a:p>
          </p:txBody>
        </p:sp>
        <p:sp>
          <p:nvSpPr>
            <p:cNvPr id="33824" name="Text Box 42"/>
            <p:cNvSpPr txBox="1">
              <a:spLocks noChangeArrowheads="1"/>
            </p:cNvSpPr>
            <p:nvPr/>
          </p:nvSpPr>
          <p:spPr bwMode="auto">
            <a:xfrm>
              <a:off x="1824" y="22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3825" name="Text Box 43"/>
            <p:cNvSpPr txBox="1">
              <a:spLocks noChangeArrowheads="1"/>
            </p:cNvSpPr>
            <p:nvPr/>
          </p:nvSpPr>
          <p:spPr bwMode="auto">
            <a:xfrm>
              <a:off x="2880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grpSp>
          <p:nvGrpSpPr>
            <p:cNvPr id="33826" name="Group 44"/>
            <p:cNvGrpSpPr>
              <a:grpSpLocks/>
            </p:cNvGrpSpPr>
            <p:nvPr/>
          </p:nvGrpSpPr>
          <p:grpSpPr bwMode="auto">
            <a:xfrm flipH="1">
              <a:off x="3552" y="1536"/>
              <a:ext cx="720" cy="1152"/>
              <a:chOff x="1420" y="1152"/>
              <a:chExt cx="904" cy="1220"/>
            </a:xfrm>
          </p:grpSpPr>
          <p:sp>
            <p:nvSpPr>
              <p:cNvPr id="33832" name="Freeform 45"/>
              <p:cNvSpPr>
                <a:spLocks/>
              </p:cNvSpPr>
              <p:nvPr/>
            </p:nvSpPr>
            <p:spPr bwMode="auto">
              <a:xfrm>
                <a:off x="1440" y="1152"/>
                <a:ext cx="48" cy="1152"/>
              </a:xfrm>
              <a:custGeom>
                <a:avLst/>
                <a:gdLst>
                  <a:gd name="T0" fmla="*/ 6 w 60"/>
                  <a:gd name="T1" fmla="*/ 880 h 880"/>
                  <a:gd name="T2" fmla="*/ 9 w 60"/>
                  <a:gd name="T3" fmla="*/ 127 h 880"/>
                  <a:gd name="T4" fmla="*/ 60 w 60"/>
                  <a:gd name="T5" fmla="*/ 115 h 88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880"/>
                  <a:gd name="T11" fmla="*/ 60 w 60"/>
                  <a:gd name="T12" fmla="*/ 880 h 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880">
                    <a:moveTo>
                      <a:pt x="6" y="880"/>
                    </a:moveTo>
                    <a:cubicBezTo>
                      <a:pt x="6" y="754"/>
                      <a:pt x="0" y="254"/>
                      <a:pt x="9" y="127"/>
                    </a:cubicBezTo>
                    <a:cubicBezTo>
                      <a:pt x="18" y="0"/>
                      <a:pt x="50" y="117"/>
                      <a:pt x="60" y="11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33" name="Freeform 46"/>
              <p:cNvSpPr>
                <a:spLocks/>
              </p:cNvSpPr>
              <p:nvPr/>
            </p:nvSpPr>
            <p:spPr bwMode="auto">
              <a:xfrm>
                <a:off x="1536" y="1205"/>
                <a:ext cx="126" cy="705"/>
              </a:xfrm>
              <a:custGeom>
                <a:avLst/>
                <a:gdLst>
                  <a:gd name="T0" fmla="*/ 0 w 126"/>
                  <a:gd name="T1" fmla="*/ 667 h 705"/>
                  <a:gd name="T2" fmla="*/ 36 w 126"/>
                  <a:gd name="T3" fmla="*/ 691 h 705"/>
                  <a:gd name="T4" fmla="*/ 60 w 126"/>
                  <a:gd name="T5" fmla="*/ 604 h 705"/>
                  <a:gd name="T6" fmla="*/ 72 w 126"/>
                  <a:gd name="T7" fmla="*/ 85 h 705"/>
                  <a:gd name="T8" fmla="*/ 126 w 126"/>
                  <a:gd name="T9" fmla="*/ 94 h 7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05"/>
                  <a:gd name="T17" fmla="*/ 126 w 126"/>
                  <a:gd name="T18" fmla="*/ 705 h 7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05">
                    <a:moveTo>
                      <a:pt x="0" y="667"/>
                    </a:moveTo>
                    <a:cubicBezTo>
                      <a:pt x="6" y="671"/>
                      <a:pt x="26" y="702"/>
                      <a:pt x="36" y="691"/>
                    </a:cubicBezTo>
                    <a:cubicBezTo>
                      <a:pt x="46" y="680"/>
                      <a:pt x="54" y="705"/>
                      <a:pt x="60" y="604"/>
                    </a:cubicBezTo>
                    <a:cubicBezTo>
                      <a:pt x="66" y="503"/>
                      <a:pt x="61" y="170"/>
                      <a:pt x="72" y="85"/>
                    </a:cubicBezTo>
                    <a:cubicBezTo>
                      <a:pt x="83" y="0"/>
                      <a:pt x="115" y="92"/>
                      <a:pt x="126" y="9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34" name="Freeform 47"/>
              <p:cNvSpPr>
                <a:spLocks/>
              </p:cNvSpPr>
              <p:nvPr/>
            </p:nvSpPr>
            <p:spPr bwMode="auto">
              <a:xfrm>
                <a:off x="1680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35" name="Freeform 48"/>
              <p:cNvSpPr>
                <a:spLocks/>
              </p:cNvSpPr>
              <p:nvPr/>
            </p:nvSpPr>
            <p:spPr bwMode="auto">
              <a:xfrm>
                <a:off x="1824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36" name="Freeform 49"/>
              <p:cNvSpPr>
                <a:spLocks/>
              </p:cNvSpPr>
              <p:nvPr/>
            </p:nvSpPr>
            <p:spPr bwMode="auto">
              <a:xfrm>
                <a:off x="1968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37" name="Freeform 50"/>
              <p:cNvSpPr>
                <a:spLocks/>
              </p:cNvSpPr>
              <p:nvPr/>
            </p:nvSpPr>
            <p:spPr bwMode="auto">
              <a:xfrm>
                <a:off x="2112" y="1212"/>
                <a:ext cx="123" cy="708"/>
              </a:xfrm>
              <a:custGeom>
                <a:avLst/>
                <a:gdLst>
                  <a:gd name="T0" fmla="*/ 0 w 123"/>
                  <a:gd name="T1" fmla="*/ 657 h 708"/>
                  <a:gd name="T2" fmla="*/ 33 w 123"/>
                  <a:gd name="T3" fmla="*/ 694 h 708"/>
                  <a:gd name="T4" fmla="*/ 57 w 123"/>
                  <a:gd name="T5" fmla="*/ 607 h 708"/>
                  <a:gd name="T6" fmla="*/ 69 w 123"/>
                  <a:gd name="T7" fmla="*/ 88 h 708"/>
                  <a:gd name="T8" fmla="*/ 123 w 123"/>
                  <a:gd name="T9" fmla="*/ 81 h 7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708"/>
                  <a:gd name="T17" fmla="*/ 123 w 123"/>
                  <a:gd name="T18" fmla="*/ 708 h 7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708">
                    <a:moveTo>
                      <a:pt x="0" y="657"/>
                    </a:moveTo>
                    <a:cubicBezTo>
                      <a:pt x="5" y="663"/>
                      <a:pt x="23" y="702"/>
                      <a:pt x="33" y="694"/>
                    </a:cubicBezTo>
                    <a:cubicBezTo>
                      <a:pt x="43" y="686"/>
                      <a:pt x="51" y="708"/>
                      <a:pt x="57" y="607"/>
                    </a:cubicBezTo>
                    <a:cubicBezTo>
                      <a:pt x="63" y="506"/>
                      <a:pt x="58" y="176"/>
                      <a:pt x="69" y="88"/>
                    </a:cubicBezTo>
                    <a:cubicBezTo>
                      <a:pt x="80" y="0"/>
                      <a:pt x="112" y="82"/>
                      <a:pt x="123" y="8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38" name="Freeform 51"/>
              <p:cNvSpPr>
                <a:spLocks/>
              </p:cNvSpPr>
              <p:nvPr/>
            </p:nvSpPr>
            <p:spPr bwMode="auto">
              <a:xfrm>
                <a:off x="2280" y="1878"/>
                <a:ext cx="1" cy="43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  <a:gd name="T4" fmla="*/ 0 60000 65536"/>
                  <a:gd name="T5" fmla="*/ 0 60000 65536"/>
                  <a:gd name="T6" fmla="*/ 0 w 1"/>
                  <a:gd name="T7" fmla="*/ 0 h 432"/>
                  <a:gd name="T8" fmla="*/ 1 w 1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39" name="Oval 52"/>
              <p:cNvSpPr>
                <a:spLocks noChangeArrowheads="1"/>
              </p:cNvSpPr>
              <p:nvPr/>
            </p:nvSpPr>
            <p:spPr bwMode="auto">
              <a:xfrm>
                <a:off x="1420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3840" name="Oval 53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33827" name="Text Box 54"/>
            <p:cNvSpPr txBox="1">
              <a:spLocks noChangeArrowheads="1"/>
            </p:cNvSpPr>
            <p:nvPr/>
          </p:nvSpPr>
          <p:spPr bwMode="auto">
            <a:xfrm>
              <a:off x="3504" y="2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28" name="Text Box 55"/>
            <p:cNvSpPr txBox="1">
              <a:spLocks noChangeArrowheads="1"/>
            </p:cNvSpPr>
            <p:nvPr/>
          </p:nvSpPr>
          <p:spPr bwMode="auto">
            <a:xfrm>
              <a:off x="4176" y="26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33829" name="Text Box 56"/>
            <p:cNvSpPr txBox="1">
              <a:spLocks noChangeArrowheads="1"/>
            </p:cNvSpPr>
            <p:nvPr/>
          </p:nvSpPr>
          <p:spPr bwMode="auto">
            <a:xfrm>
              <a:off x="3792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lang="en-US" altLang="zh-CN" baseline="-25000">
                  <a:solidFill>
                    <a:srgbClr val="FF3300"/>
                  </a:solidFill>
                  <a:ea typeface="楷体_GB2312" pitchFamily="49" charset="-122"/>
                </a:rPr>
                <a:t>31</a:t>
              </a:r>
              <a:endParaRPr lang="en-US" altLang="zh-CN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33830" name="Text Box 57"/>
            <p:cNvSpPr txBox="1">
              <a:spLocks noChangeArrowheads="1"/>
            </p:cNvSpPr>
            <p:nvPr/>
          </p:nvSpPr>
          <p:spPr bwMode="auto">
            <a:xfrm>
              <a:off x="3888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N</a:t>
              </a:r>
              <a:r>
                <a:rPr lang="en-US" altLang="zh-CN" baseline="-25000">
                  <a:ea typeface="楷体_GB2312" pitchFamily="49" charset="-122"/>
                </a:rPr>
                <a:t>3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3831" name="Text Box 58"/>
            <p:cNvSpPr txBox="1">
              <a:spLocks noChangeArrowheads="1"/>
            </p:cNvSpPr>
            <p:nvPr/>
          </p:nvSpPr>
          <p:spPr bwMode="auto">
            <a:xfrm>
              <a:off x="2352" y="129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en-US" altLang="zh-CN" baseline="-25000">
                  <a:solidFill>
                    <a:srgbClr val="0000FF"/>
                  </a:solidFill>
                  <a:ea typeface="楷体_GB2312" pitchFamily="49" charset="-122"/>
                </a:rPr>
                <a:t> s</a:t>
              </a:r>
            </a:p>
          </p:txBody>
        </p:sp>
      </p:grpSp>
      <p:graphicFrame>
        <p:nvGraphicFramePr>
          <p:cNvPr id="51260" name="Object 2"/>
          <p:cNvGraphicFramePr>
            <a:graphicFrameLocks noChangeAspect="1"/>
          </p:cNvGraphicFramePr>
          <p:nvPr/>
        </p:nvGraphicFramePr>
        <p:xfrm>
          <a:off x="6781800" y="3857625"/>
          <a:ext cx="21447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公式" r:id="rId3" imgW="1066680" imgH="736560" progId="Equation.3">
                  <p:embed/>
                </p:oleObj>
              </mc:Choice>
              <mc:Fallback>
                <p:oleObj name="公式" r:id="rId3" imgW="1066680" imgH="736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57625"/>
                        <a:ext cx="2144713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1" name="Text Box 61"/>
          <p:cNvSpPr txBox="1">
            <a:spLocks noChangeArrowheads="1"/>
          </p:cNvSpPr>
          <p:nvPr/>
        </p:nvSpPr>
        <p:spPr bwMode="auto">
          <a:xfrm>
            <a:off x="381000" y="5337175"/>
            <a:ext cx="847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引入同名端可以解决这个问题。</a:t>
            </a:r>
          </a:p>
        </p:txBody>
      </p:sp>
      <p:sp>
        <p:nvSpPr>
          <p:cNvPr id="51262" name="Text Box 62"/>
          <p:cNvSpPr txBox="1">
            <a:spLocks noChangeArrowheads="1"/>
          </p:cNvSpPr>
          <p:nvPr/>
        </p:nvSpPr>
        <p:spPr bwMode="auto">
          <a:xfrm>
            <a:off x="358775" y="5842000"/>
            <a:ext cx="8458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同名端：</a:t>
            </a:r>
            <a:r>
              <a:rPr lang="zh-CN" altLang="en-US">
                <a:ea typeface="楷体_GB2312" pitchFamily="49" charset="-122"/>
              </a:rPr>
              <a:t>当两个电流分别从两个线圈的对应端子流入 ，其所产生的磁场相互加强时，则这两个对应端子称为同名端。            </a:t>
            </a:r>
          </a:p>
        </p:txBody>
      </p:sp>
      <p:sp>
        <p:nvSpPr>
          <p:cNvPr id="51265" name="Text Box 65"/>
          <p:cNvSpPr txBox="1">
            <a:spLocks noChangeArrowheads="1"/>
          </p:cNvSpPr>
          <p:nvPr/>
        </p:nvSpPr>
        <p:spPr bwMode="auto">
          <a:xfrm>
            <a:off x="1905000" y="4676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  <a:sym typeface="Symbol" pitchFamily="18" charset="2"/>
              </a:rPr>
              <a:t>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51267" name="Text Box 67"/>
          <p:cNvSpPr txBox="1">
            <a:spLocks noChangeArrowheads="1"/>
          </p:cNvSpPr>
          <p:nvPr/>
        </p:nvSpPr>
        <p:spPr bwMode="auto">
          <a:xfrm>
            <a:off x="6019800" y="44672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  <a:sym typeface="Symbol" pitchFamily="18" charset="2"/>
              </a:rPr>
              <a:t>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51268" name="Text Box 68"/>
          <p:cNvSpPr txBox="1">
            <a:spLocks noChangeArrowheads="1"/>
          </p:cNvSpPr>
          <p:nvPr/>
        </p:nvSpPr>
        <p:spPr bwMode="auto">
          <a:xfrm>
            <a:off x="325438" y="1068388"/>
            <a:ext cx="842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3.</a:t>
            </a:r>
            <a:r>
              <a:rPr lang="zh-CN" altLang="en-US">
                <a:ea typeface="楷体_GB2312" pitchFamily="49" charset="-122"/>
              </a:rPr>
              <a:t>互感线圈的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同名端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1866900" y="44672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﹡</a:t>
            </a:r>
          </a:p>
        </p:txBody>
      </p:sp>
      <p:sp>
        <p:nvSpPr>
          <p:cNvPr id="51302" name="Text Box 102"/>
          <p:cNvSpPr txBox="1">
            <a:spLocks noChangeArrowheads="1"/>
          </p:cNvSpPr>
          <p:nvPr/>
        </p:nvSpPr>
        <p:spPr bwMode="auto">
          <a:xfrm>
            <a:off x="3441700" y="44481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﹡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 dirty="0">
                <a:ea typeface="楷体_GB2312" pitchFamily="49" charset="-122"/>
              </a:rPr>
              <a:t>耦合电感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3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3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61" grpId="0" autoUpdateAnimBg="0"/>
      <p:bldP spid="51262" grpId="0" autoUpdateAnimBg="0"/>
      <p:bldP spid="51265" grpId="0" autoUpdateAnimBg="0"/>
      <p:bldP spid="51267" grpId="0" autoUpdateAnimBg="0"/>
      <p:bldP spid="51268" grpId="0" autoUpdateAnimBg="0"/>
      <p:bldP spid="51277" grpId="0"/>
      <p:bldP spid="513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5"/>
          <p:cNvGrpSpPr>
            <a:grpSpLocks/>
          </p:cNvGrpSpPr>
          <p:nvPr/>
        </p:nvGrpSpPr>
        <p:grpSpPr bwMode="auto">
          <a:xfrm>
            <a:off x="4381500" y="3946525"/>
            <a:ext cx="3505200" cy="1411288"/>
            <a:chOff x="2859" y="-1075"/>
            <a:chExt cx="2208" cy="889"/>
          </a:xfrm>
        </p:grpSpPr>
        <p:sp>
          <p:nvSpPr>
            <p:cNvPr id="58423" name="Rectangle 46"/>
            <p:cNvSpPr>
              <a:spLocks noChangeArrowheads="1"/>
            </p:cNvSpPr>
            <p:nvPr/>
          </p:nvSpPr>
          <p:spPr bwMode="auto">
            <a:xfrm>
              <a:off x="3241" y="-1075"/>
              <a:ext cx="1368" cy="889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58424" name="Rectangle 47"/>
            <p:cNvSpPr>
              <a:spLocks noChangeArrowheads="1"/>
            </p:cNvSpPr>
            <p:nvPr/>
          </p:nvSpPr>
          <p:spPr bwMode="auto">
            <a:xfrm>
              <a:off x="3446" y="-902"/>
              <a:ext cx="373" cy="551"/>
            </a:xfrm>
            <a:prstGeom prst="rect">
              <a:avLst/>
            </a:prstGeom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58425" name="Rectangle 48"/>
            <p:cNvSpPr>
              <a:spLocks noChangeArrowheads="1"/>
            </p:cNvSpPr>
            <p:nvPr/>
          </p:nvSpPr>
          <p:spPr bwMode="auto">
            <a:xfrm>
              <a:off x="4026" y="-902"/>
              <a:ext cx="373" cy="551"/>
            </a:xfrm>
            <a:prstGeom prst="rect">
              <a:avLst/>
            </a:prstGeom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58426" name="Group 95"/>
            <p:cNvGrpSpPr>
              <a:grpSpLocks/>
            </p:cNvGrpSpPr>
            <p:nvPr/>
          </p:nvGrpSpPr>
          <p:grpSpPr bwMode="auto">
            <a:xfrm>
              <a:off x="3060" y="-854"/>
              <a:ext cx="451" cy="467"/>
              <a:chOff x="2985" y="2734"/>
              <a:chExt cx="451" cy="467"/>
            </a:xfrm>
          </p:grpSpPr>
          <p:sp>
            <p:nvSpPr>
              <p:cNvPr id="58451" name="Freeform 65"/>
              <p:cNvSpPr>
                <a:spLocks/>
              </p:cNvSpPr>
              <p:nvPr/>
            </p:nvSpPr>
            <p:spPr bwMode="auto">
              <a:xfrm>
                <a:off x="3104" y="2820"/>
                <a:ext cx="332" cy="88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52" name="Freeform 66"/>
              <p:cNvSpPr>
                <a:spLocks/>
              </p:cNvSpPr>
              <p:nvPr/>
            </p:nvSpPr>
            <p:spPr bwMode="auto">
              <a:xfrm>
                <a:off x="3101" y="2936"/>
                <a:ext cx="331" cy="89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53" name="Freeform 67"/>
              <p:cNvSpPr>
                <a:spLocks/>
              </p:cNvSpPr>
              <p:nvPr/>
            </p:nvSpPr>
            <p:spPr bwMode="auto">
              <a:xfrm>
                <a:off x="3104" y="3053"/>
                <a:ext cx="332" cy="88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54" name="Freeform 68"/>
              <p:cNvSpPr>
                <a:spLocks/>
              </p:cNvSpPr>
              <p:nvPr/>
            </p:nvSpPr>
            <p:spPr bwMode="auto">
              <a:xfrm>
                <a:off x="3032" y="2754"/>
                <a:ext cx="354" cy="2"/>
              </a:xfrm>
              <a:custGeom>
                <a:avLst/>
                <a:gdLst>
                  <a:gd name="T0" fmla="*/ 0 w 354"/>
                  <a:gd name="T1" fmla="*/ 2 h 2"/>
                  <a:gd name="T2" fmla="*/ 354 w 354"/>
                  <a:gd name="T3" fmla="*/ 0 h 2"/>
                  <a:gd name="T4" fmla="*/ 0 60000 65536"/>
                  <a:gd name="T5" fmla="*/ 0 60000 65536"/>
                  <a:gd name="T6" fmla="*/ 0 w 354"/>
                  <a:gd name="T7" fmla="*/ 0 h 2"/>
                  <a:gd name="T8" fmla="*/ 354 w 354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" h="2">
                    <a:moveTo>
                      <a:pt x="0" y="2"/>
                    </a:moveTo>
                    <a:lnTo>
                      <a:pt x="3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55" name="Freeform 69"/>
              <p:cNvSpPr>
                <a:spLocks/>
              </p:cNvSpPr>
              <p:nvPr/>
            </p:nvSpPr>
            <p:spPr bwMode="auto">
              <a:xfrm>
                <a:off x="3032" y="3177"/>
                <a:ext cx="130" cy="3"/>
              </a:xfrm>
              <a:custGeom>
                <a:avLst/>
                <a:gdLst>
                  <a:gd name="T0" fmla="*/ 0 w 130"/>
                  <a:gd name="T1" fmla="*/ 3 h 3"/>
                  <a:gd name="T2" fmla="*/ 130 w 130"/>
                  <a:gd name="T3" fmla="*/ 0 h 3"/>
                  <a:gd name="T4" fmla="*/ 0 60000 65536"/>
                  <a:gd name="T5" fmla="*/ 0 60000 65536"/>
                  <a:gd name="T6" fmla="*/ 0 w 130"/>
                  <a:gd name="T7" fmla="*/ 0 h 3"/>
                  <a:gd name="T8" fmla="*/ 130 w 13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0" h="3">
                    <a:moveTo>
                      <a:pt x="0" y="3"/>
                    </a:moveTo>
                    <a:lnTo>
                      <a:pt x="13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56" name="Freeform 70"/>
              <p:cNvSpPr>
                <a:spLocks/>
              </p:cNvSpPr>
              <p:nvPr/>
            </p:nvSpPr>
            <p:spPr bwMode="auto">
              <a:xfrm>
                <a:off x="3375" y="2753"/>
                <a:ext cx="44" cy="28"/>
              </a:xfrm>
              <a:custGeom>
                <a:avLst/>
                <a:gdLst>
                  <a:gd name="T0" fmla="*/ 14 w 90"/>
                  <a:gd name="T1" fmla="*/ 1 h 53"/>
                  <a:gd name="T2" fmla="*/ 82 w 90"/>
                  <a:gd name="T3" fmla="*/ 7 h 53"/>
                  <a:gd name="T4" fmla="*/ 60 w 90"/>
                  <a:gd name="T5" fmla="*/ 45 h 53"/>
                  <a:gd name="T6" fmla="*/ 0 w 90"/>
                  <a:gd name="T7" fmla="*/ 53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53"/>
                  <a:gd name="T14" fmla="*/ 90 w 90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53">
                    <a:moveTo>
                      <a:pt x="14" y="1"/>
                    </a:moveTo>
                    <a:cubicBezTo>
                      <a:pt x="44" y="0"/>
                      <a:pt x="74" y="0"/>
                      <a:pt x="82" y="7"/>
                    </a:cubicBezTo>
                    <a:cubicBezTo>
                      <a:pt x="90" y="14"/>
                      <a:pt x="74" y="37"/>
                      <a:pt x="60" y="45"/>
                    </a:cubicBezTo>
                    <a:cubicBezTo>
                      <a:pt x="46" y="53"/>
                      <a:pt x="23" y="53"/>
                      <a:pt x="0" y="5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57" name="Oval 71"/>
              <p:cNvSpPr>
                <a:spLocks noChangeArrowheads="1"/>
              </p:cNvSpPr>
              <p:nvPr/>
            </p:nvSpPr>
            <p:spPr bwMode="auto">
              <a:xfrm>
                <a:off x="2985" y="3159"/>
                <a:ext cx="39" cy="4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58" name="Oval 72"/>
              <p:cNvSpPr>
                <a:spLocks noChangeArrowheads="1"/>
              </p:cNvSpPr>
              <p:nvPr/>
            </p:nvSpPr>
            <p:spPr bwMode="auto">
              <a:xfrm>
                <a:off x="2985" y="2734"/>
                <a:ext cx="39" cy="4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grpSp>
          <p:nvGrpSpPr>
            <p:cNvPr id="58427" name="Group 114"/>
            <p:cNvGrpSpPr>
              <a:grpSpLocks/>
            </p:cNvGrpSpPr>
            <p:nvPr/>
          </p:nvGrpSpPr>
          <p:grpSpPr bwMode="auto">
            <a:xfrm>
              <a:off x="3675" y="-852"/>
              <a:ext cx="399" cy="432"/>
              <a:chOff x="3600" y="2736"/>
              <a:chExt cx="399" cy="432"/>
            </a:xfrm>
          </p:grpSpPr>
          <p:sp>
            <p:nvSpPr>
              <p:cNvPr id="58443" name="Freeform 106"/>
              <p:cNvSpPr>
                <a:spLocks/>
              </p:cNvSpPr>
              <p:nvPr/>
            </p:nvSpPr>
            <p:spPr bwMode="auto">
              <a:xfrm>
                <a:off x="3699" y="2822"/>
                <a:ext cx="300" cy="88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4" name="Freeform 107"/>
              <p:cNvSpPr>
                <a:spLocks/>
              </p:cNvSpPr>
              <p:nvPr/>
            </p:nvSpPr>
            <p:spPr bwMode="auto">
              <a:xfrm>
                <a:off x="3696" y="2938"/>
                <a:ext cx="299" cy="89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5" name="Freeform 108"/>
              <p:cNvSpPr>
                <a:spLocks/>
              </p:cNvSpPr>
              <p:nvPr/>
            </p:nvSpPr>
            <p:spPr bwMode="auto">
              <a:xfrm>
                <a:off x="3699" y="3055"/>
                <a:ext cx="300" cy="88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6" name="Freeform 109"/>
              <p:cNvSpPr>
                <a:spLocks/>
              </p:cNvSpPr>
              <p:nvPr/>
            </p:nvSpPr>
            <p:spPr bwMode="auto">
              <a:xfrm>
                <a:off x="3643" y="2756"/>
                <a:ext cx="320" cy="2"/>
              </a:xfrm>
              <a:custGeom>
                <a:avLst/>
                <a:gdLst>
                  <a:gd name="T0" fmla="*/ 0 w 354"/>
                  <a:gd name="T1" fmla="*/ 2 h 2"/>
                  <a:gd name="T2" fmla="*/ 354 w 354"/>
                  <a:gd name="T3" fmla="*/ 0 h 2"/>
                  <a:gd name="T4" fmla="*/ 0 60000 65536"/>
                  <a:gd name="T5" fmla="*/ 0 60000 65536"/>
                  <a:gd name="T6" fmla="*/ 0 w 354"/>
                  <a:gd name="T7" fmla="*/ 0 h 2"/>
                  <a:gd name="T8" fmla="*/ 354 w 354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" h="2">
                    <a:moveTo>
                      <a:pt x="0" y="2"/>
                    </a:moveTo>
                    <a:lnTo>
                      <a:pt x="3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7" name="Freeform 110"/>
              <p:cNvSpPr>
                <a:spLocks/>
              </p:cNvSpPr>
              <p:nvPr/>
            </p:nvSpPr>
            <p:spPr bwMode="auto">
              <a:xfrm>
                <a:off x="3652" y="3156"/>
                <a:ext cx="96" cy="4"/>
              </a:xfrm>
              <a:custGeom>
                <a:avLst/>
                <a:gdLst>
                  <a:gd name="T0" fmla="*/ 0 w 96"/>
                  <a:gd name="T1" fmla="*/ 0 h 4"/>
                  <a:gd name="T2" fmla="*/ 96 w 96"/>
                  <a:gd name="T3" fmla="*/ 4 h 4"/>
                  <a:gd name="T4" fmla="*/ 0 60000 65536"/>
                  <a:gd name="T5" fmla="*/ 0 60000 65536"/>
                  <a:gd name="T6" fmla="*/ 0 w 96"/>
                  <a:gd name="T7" fmla="*/ 0 h 4"/>
                  <a:gd name="T8" fmla="*/ 96 w 96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4">
                    <a:moveTo>
                      <a:pt x="0" y="0"/>
                    </a:moveTo>
                    <a:lnTo>
                      <a:pt x="96" y="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8" name="Freeform 111"/>
              <p:cNvSpPr>
                <a:spLocks/>
              </p:cNvSpPr>
              <p:nvPr/>
            </p:nvSpPr>
            <p:spPr bwMode="auto">
              <a:xfrm>
                <a:off x="3944" y="2755"/>
                <a:ext cx="40" cy="28"/>
              </a:xfrm>
              <a:custGeom>
                <a:avLst/>
                <a:gdLst>
                  <a:gd name="T0" fmla="*/ 14 w 90"/>
                  <a:gd name="T1" fmla="*/ 1 h 53"/>
                  <a:gd name="T2" fmla="*/ 82 w 90"/>
                  <a:gd name="T3" fmla="*/ 7 h 53"/>
                  <a:gd name="T4" fmla="*/ 60 w 90"/>
                  <a:gd name="T5" fmla="*/ 45 h 53"/>
                  <a:gd name="T6" fmla="*/ 0 w 90"/>
                  <a:gd name="T7" fmla="*/ 53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53"/>
                  <a:gd name="T14" fmla="*/ 90 w 90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53">
                    <a:moveTo>
                      <a:pt x="14" y="1"/>
                    </a:moveTo>
                    <a:cubicBezTo>
                      <a:pt x="44" y="0"/>
                      <a:pt x="74" y="0"/>
                      <a:pt x="82" y="7"/>
                    </a:cubicBezTo>
                    <a:cubicBezTo>
                      <a:pt x="90" y="14"/>
                      <a:pt x="74" y="37"/>
                      <a:pt x="60" y="45"/>
                    </a:cubicBezTo>
                    <a:cubicBezTo>
                      <a:pt x="46" y="53"/>
                      <a:pt x="23" y="53"/>
                      <a:pt x="0" y="5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9" name="Oval 112"/>
              <p:cNvSpPr>
                <a:spLocks noChangeArrowheads="1"/>
              </p:cNvSpPr>
              <p:nvPr/>
            </p:nvSpPr>
            <p:spPr bwMode="auto">
              <a:xfrm>
                <a:off x="3613" y="3126"/>
                <a:ext cx="35" cy="4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50" name="Oval 113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35" cy="4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grpSp>
          <p:nvGrpSpPr>
            <p:cNvPr id="58428" name="Group 133"/>
            <p:cNvGrpSpPr>
              <a:grpSpLocks/>
            </p:cNvGrpSpPr>
            <p:nvPr/>
          </p:nvGrpSpPr>
          <p:grpSpPr bwMode="auto">
            <a:xfrm>
              <a:off x="4347" y="-846"/>
              <a:ext cx="384" cy="426"/>
              <a:chOff x="4272" y="2742"/>
              <a:chExt cx="384" cy="426"/>
            </a:xfrm>
          </p:grpSpPr>
          <p:sp>
            <p:nvSpPr>
              <p:cNvPr id="58435" name="Freeform 125"/>
              <p:cNvSpPr>
                <a:spLocks/>
              </p:cNvSpPr>
              <p:nvPr/>
            </p:nvSpPr>
            <p:spPr bwMode="auto">
              <a:xfrm flipH="1" flipV="1">
                <a:off x="4272" y="3016"/>
                <a:ext cx="317" cy="56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36" name="Freeform 126"/>
              <p:cNvSpPr>
                <a:spLocks/>
              </p:cNvSpPr>
              <p:nvPr/>
            </p:nvSpPr>
            <p:spPr bwMode="auto">
              <a:xfrm flipH="1" flipV="1">
                <a:off x="4276" y="2925"/>
                <a:ext cx="317" cy="51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37" name="Freeform 127"/>
              <p:cNvSpPr>
                <a:spLocks/>
              </p:cNvSpPr>
              <p:nvPr/>
            </p:nvSpPr>
            <p:spPr bwMode="auto">
              <a:xfrm flipH="1" flipV="1">
                <a:off x="4272" y="2784"/>
                <a:ext cx="317" cy="65"/>
              </a:xfrm>
              <a:custGeom>
                <a:avLst/>
                <a:gdLst>
                  <a:gd name="T0" fmla="*/ 118 w 680"/>
                  <a:gd name="T1" fmla="*/ 0 h 169"/>
                  <a:gd name="T2" fmla="*/ 60 w 680"/>
                  <a:gd name="T3" fmla="*/ 13 h 169"/>
                  <a:gd name="T4" fmla="*/ 88 w 680"/>
                  <a:gd name="T5" fmla="*/ 60 h 169"/>
                  <a:gd name="T6" fmla="*/ 590 w 680"/>
                  <a:gd name="T7" fmla="*/ 90 h 169"/>
                  <a:gd name="T8" fmla="*/ 627 w 680"/>
                  <a:gd name="T9" fmla="*/ 148 h 169"/>
                  <a:gd name="T10" fmla="*/ 558 w 680"/>
                  <a:gd name="T11" fmla="*/ 169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169"/>
                  <a:gd name="T20" fmla="*/ 680 w 680"/>
                  <a:gd name="T21" fmla="*/ 169 h 1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169">
                    <a:moveTo>
                      <a:pt x="118" y="0"/>
                    </a:moveTo>
                    <a:cubicBezTo>
                      <a:pt x="108" y="2"/>
                      <a:pt x="65" y="3"/>
                      <a:pt x="60" y="13"/>
                    </a:cubicBezTo>
                    <a:cubicBezTo>
                      <a:pt x="55" y="23"/>
                      <a:pt x="0" y="47"/>
                      <a:pt x="88" y="60"/>
                    </a:cubicBezTo>
                    <a:cubicBezTo>
                      <a:pt x="176" y="73"/>
                      <a:pt x="500" y="75"/>
                      <a:pt x="590" y="90"/>
                    </a:cubicBezTo>
                    <a:cubicBezTo>
                      <a:pt x="680" y="105"/>
                      <a:pt x="632" y="135"/>
                      <a:pt x="627" y="148"/>
                    </a:cubicBezTo>
                    <a:cubicBezTo>
                      <a:pt x="622" y="161"/>
                      <a:pt x="572" y="165"/>
                      <a:pt x="558" y="16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38" name="Freeform 128"/>
              <p:cNvSpPr>
                <a:spLocks/>
              </p:cNvSpPr>
              <p:nvPr/>
            </p:nvSpPr>
            <p:spPr bwMode="auto">
              <a:xfrm flipH="1" flipV="1">
                <a:off x="4308" y="3146"/>
                <a:ext cx="320" cy="2"/>
              </a:xfrm>
              <a:custGeom>
                <a:avLst/>
                <a:gdLst>
                  <a:gd name="T0" fmla="*/ 0 w 354"/>
                  <a:gd name="T1" fmla="*/ 2 h 2"/>
                  <a:gd name="T2" fmla="*/ 354 w 354"/>
                  <a:gd name="T3" fmla="*/ 0 h 2"/>
                  <a:gd name="T4" fmla="*/ 0 60000 65536"/>
                  <a:gd name="T5" fmla="*/ 0 60000 65536"/>
                  <a:gd name="T6" fmla="*/ 0 w 354"/>
                  <a:gd name="T7" fmla="*/ 0 h 2"/>
                  <a:gd name="T8" fmla="*/ 354 w 354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4" h="2">
                    <a:moveTo>
                      <a:pt x="0" y="2"/>
                    </a:moveTo>
                    <a:lnTo>
                      <a:pt x="3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39" name="Freeform 129"/>
              <p:cNvSpPr>
                <a:spLocks/>
              </p:cNvSpPr>
              <p:nvPr/>
            </p:nvSpPr>
            <p:spPr bwMode="auto">
              <a:xfrm>
                <a:off x="4532" y="2764"/>
                <a:ext cx="88" cy="1"/>
              </a:xfrm>
              <a:custGeom>
                <a:avLst/>
                <a:gdLst>
                  <a:gd name="T0" fmla="*/ 88 w 88"/>
                  <a:gd name="T1" fmla="*/ 0 h 1"/>
                  <a:gd name="T2" fmla="*/ 0 w 88"/>
                  <a:gd name="T3" fmla="*/ 0 h 1"/>
                  <a:gd name="T4" fmla="*/ 0 60000 65536"/>
                  <a:gd name="T5" fmla="*/ 0 60000 65536"/>
                  <a:gd name="T6" fmla="*/ 0 w 88"/>
                  <a:gd name="T7" fmla="*/ 0 h 1"/>
                  <a:gd name="T8" fmla="*/ 88 w 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8" h="1">
                    <a:moveTo>
                      <a:pt x="88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0" name="Freeform 130"/>
              <p:cNvSpPr>
                <a:spLocks/>
              </p:cNvSpPr>
              <p:nvPr/>
            </p:nvSpPr>
            <p:spPr bwMode="auto">
              <a:xfrm flipH="1" flipV="1">
                <a:off x="4287" y="3121"/>
                <a:ext cx="40" cy="28"/>
              </a:xfrm>
              <a:custGeom>
                <a:avLst/>
                <a:gdLst>
                  <a:gd name="T0" fmla="*/ 14 w 90"/>
                  <a:gd name="T1" fmla="*/ 1 h 53"/>
                  <a:gd name="T2" fmla="*/ 82 w 90"/>
                  <a:gd name="T3" fmla="*/ 7 h 53"/>
                  <a:gd name="T4" fmla="*/ 60 w 90"/>
                  <a:gd name="T5" fmla="*/ 45 h 53"/>
                  <a:gd name="T6" fmla="*/ 0 w 90"/>
                  <a:gd name="T7" fmla="*/ 53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53"/>
                  <a:gd name="T14" fmla="*/ 90 w 90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53">
                    <a:moveTo>
                      <a:pt x="14" y="1"/>
                    </a:moveTo>
                    <a:cubicBezTo>
                      <a:pt x="44" y="0"/>
                      <a:pt x="74" y="0"/>
                      <a:pt x="82" y="7"/>
                    </a:cubicBezTo>
                    <a:cubicBezTo>
                      <a:pt x="90" y="14"/>
                      <a:pt x="74" y="37"/>
                      <a:pt x="60" y="45"/>
                    </a:cubicBezTo>
                    <a:cubicBezTo>
                      <a:pt x="46" y="53"/>
                      <a:pt x="23" y="53"/>
                      <a:pt x="0" y="5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1" name="Oval 131"/>
              <p:cNvSpPr>
                <a:spLocks noChangeArrowheads="1"/>
              </p:cNvSpPr>
              <p:nvPr/>
            </p:nvSpPr>
            <p:spPr bwMode="auto">
              <a:xfrm flipH="1" flipV="1">
                <a:off x="4621" y="2742"/>
                <a:ext cx="35" cy="4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42" name="Oval 132"/>
              <p:cNvSpPr>
                <a:spLocks noChangeArrowheads="1"/>
              </p:cNvSpPr>
              <p:nvPr/>
            </p:nvSpPr>
            <p:spPr bwMode="auto">
              <a:xfrm flipH="1" flipV="1">
                <a:off x="4621" y="3126"/>
                <a:ext cx="35" cy="4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58429" name="Text Box 138"/>
            <p:cNvSpPr txBox="1">
              <a:spLocks noChangeArrowheads="1"/>
            </p:cNvSpPr>
            <p:nvPr/>
          </p:nvSpPr>
          <p:spPr bwMode="auto">
            <a:xfrm>
              <a:off x="2859" y="-9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58430" name="Text Box 139"/>
            <p:cNvSpPr txBox="1">
              <a:spLocks noChangeArrowheads="1"/>
            </p:cNvSpPr>
            <p:nvPr/>
          </p:nvSpPr>
          <p:spPr bwMode="auto">
            <a:xfrm>
              <a:off x="2859" y="-52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ea typeface="楷体_GB2312" pitchFamily="49" charset="-122"/>
                </a:rPr>
                <a:t>1'</a:t>
              </a:r>
            </a:p>
          </p:txBody>
        </p:sp>
        <p:sp>
          <p:nvSpPr>
            <p:cNvPr id="58431" name="Text Box 140"/>
            <p:cNvSpPr txBox="1">
              <a:spLocks noChangeArrowheads="1"/>
            </p:cNvSpPr>
            <p:nvPr/>
          </p:nvSpPr>
          <p:spPr bwMode="auto">
            <a:xfrm>
              <a:off x="3531" y="-9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58432" name="Text Box 141"/>
            <p:cNvSpPr txBox="1">
              <a:spLocks noChangeArrowheads="1"/>
            </p:cNvSpPr>
            <p:nvPr/>
          </p:nvSpPr>
          <p:spPr bwMode="auto">
            <a:xfrm>
              <a:off x="3531" y="-57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ea typeface="楷体_GB2312" pitchFamily="49" charset="-122"/>
                </a:rPr>
                <a:t>2'</a:t>
              </a:r>
            </a:p>
          </p:txBody>
        </p:sp>
        <p:sp>
          <p:nvSpPr>
            <p:cNvPr id="58433" name="Text Box 142"/>
            <p:cNvSpPr txBox="1">
              <a:spLocks noChangeArrowheads="1"/>
            </p:cNvSpPr>
            <p:nvPr/>
          </p:nvSpPr>
          <p:spPr bwMode="auto">
            <a:xfrm>
              <a:off x="4731" y="-57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ea typeface="楷体_GB2312" pitchFamily="49" charset="-122"/>
                </a:rPr>
                <a:t>3'</a:t>
              </a:r>
            </a:p>
          </p:txBody>
        </p:sp>
        <p:sp>
          <p:nvSpPr>
            <p:cNvPr id="58434" name="Text Box 143"/>
            <p:cNvSpPr txBox="1">
              <a:spLocks noChangeArrowheads="1"/>
            </p:cNvSpPr>
            <p:nvPr/>
          </p:nvSpPr>
          <p:spPr bwMode="auto">
            <a:xfrm>
              <a:off x="4731" y="-9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</p:grp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09600" y="1171575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同名端表明了线圈的相互绕法关系。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09600" y="1716088"/>
            <a:ext cx="653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确定同名端的方法：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09600" y="2312988"/>
            <a:ext cx="7848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当两个线圈中电流同时由同名端流入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或流出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时，两个电流产生的磁场相互增强。</a:t>
            </a: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1257300" y="43037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3238500" y="39608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5200650" y="4084638"/>
            <a:ext cx="838200" cy="1143000"/>
            <a:chOff x="2352" y="3600"/>
            <a:chExt cx="528" cy="720"/>
          </a:xfrm>
        </p:grpSpPr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rot="-5400000">
              <a:off x="2668" y="3572"/>
              <a:ext cx="0" cy="5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2" name="AutoShape 135"/>
            <p:cNvSpPr>
              <a:spLocks noChangeArrowheads="1"/>
            </p:cNvSpPr>
            <p:nvPr/>
          </p:nvSpPr>
          <p:spPr bwMode="auto">
            <a:xfrm>
              <a:off x="2352" y="3600"/>
              <a:ext cx="528" cy="7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5105400" y="4008438"/>
            <a:ext cx="1962150" cy="1295400"/>
            <a:chOff x="3216" y="3648"/>
            <a:chExt cx="1200" cy="816"/>
          </a:xfrm>
        </p:grpSpPr>
        <p:sp>
          <p:nvSpPr>
            <p:cNvPr id="58419" name="Line 55"/>
            <p:cNvSpPr>
              <a:spLocks noChangeShapeType="1"/>
            </p:cNvSpPr>
            <p:nvPr/>
          </p:nvSpPr>
          <p:spPr bwMode="auto">
            <a:xfrm rot="16200000" flipH="1">
              <a:off x="3868" y="3620"/>
              <a:ext cx="0" cy="5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0" name="AutoShape 136"/>
            <p:cNvSpPr>
              <a:spLocks noChangeArrowheads="1"/>
            </p:cNvSpPr>
            <p:nvPr/>
          </p:nvSpPr>
          <p:spPr bwMode="auto">
            <a:xfrm>
              <a:off x="3216" y="3648"/>
              <a:ext cx="1200" cy="81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52371" name="Text Box 147"/>
          <p:cNvSpPr txBox="1">
            <a:spLocks noChangeArrowheads="1"/>
          </p:cNvSpPr>
          <p:nvPr/>
        </p:nvSpPr>
        <p:spPr bwMode="auto">
          <a:xfrm>
            <a:off x="4667250" y="39322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52372" name="Text Box 148"/>
          <p:cNvSpPr txBox="1">
            <a:spLocks noChangeArrowheads="1"/>
          </p:cNvSpPr>
          <p:nvPr/>
        </p:nvSpPr>
        <p:spPr bwMode="auto">
          <a:xfrm>
            <a:off x="5562600" y="4551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52373" name="Text Box 149"/>
          <p:cNvSpPr txBox="1">
            <a:spLocks noChangeArrowheads="1"/>
          </p:cNvSpPr>
          <p:nvPr/>
        </p:nvSpPr>
        <p:spPr bwMode="auto">
          <a:xfrm>
            <a:off x="7143750" y="49418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</a:t>
            </a:r>
            <a:endParaRPr lang="en-US" altLang="zh-CN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2374" name="Text Box 150"/>
          <p:cNvSpPr txBox="1">
            <a:spLocks noChangeArrowheads="1"/>
          </p:cNvSpPr>
          <p:nvPr/>
        </p:nvSpPr>
        <p:spPr bwMode="auto">
          <a:xfrm>
            <a:off x="4476750" y="39354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</a:t>
            </a:r>
            <a:endParaRPr lang="en-US" altLang="zh-CN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2375" name="Text Box 151"/>
          <p:cNvSpPr txBox="1">
            <a:spLocks noChangeArrowheads="1"/>
          </p:cNvSpPr>
          <p:nvPr/>
        </p:nvSpPr>
        <p:spPr bwMode="auto">
          <a:xfrm>
            <a:off x="5543550" y="42560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660066"/>
                </a:solidFill>
                <a:ea typeface="楷体_GB2312" pitchFamily="49" charset="-122"/>
                <a:sym typeface="Symbol" pitchFamily="18" charset="2"/>
              </a:rPr>
              <a:t></a:t>
            </a:r>
            <a:endParaRPr lang="en-US" altLang="zh-CN">
              <a:solidFill>
                <a:srgbClr val="660066"/>
              </a:solidFill>
              <a:ea typeface="楷体_GB2312" pitchFamily="49" charset="-122"/>
            </a:endParaRPr>
          </a:p>
        </p:txBody>
      </p:sp>
      <p:sp>
        <p:nvSpPr>
          <p:cNvPr id="52376" name="Text Box 152"/>
          <p:cNvSpPr txBox="1">
            <a:spLocks noChangeArrowheads="1"/>
          </p:cNvSpPr>
          <p:nvPr/>
        </p:nvSpPr>
        <p:spPr bwMode="auto">
          <a:xfrm>
            <a:off x="7334250" y="4937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660066"/>
                </a:solidFill>
                <a:ea typeface="楷体_GB2312" pitchFamily="49" charset="-122"/>
                <a:sym typeface="Symbol" pitchFamily="18" charset="2"/>
              </a:rPr>
              <a:t></a:t>
            </a:r>
            <a:endParaRPr lang="en-US" altLang="zh-CN">
              <a:solidFill>
                <a:srgbClr val="660066"/>
              </a:solidFill>
              <a:ea typeface="楷体_GB2312" pitchFamily="49" charset="-122"/>
            </a:endParaRPr>
          </a:p>
        </p:txBody>
      </p:sp>
      <p:sp>
        <p:nvSpPr>
          <p:cNvPr id="52377" name="Text Box 153"/>
          <p:cNvSpPr txBox="1">
            <a:spLocks noChangeArrowheads="1"/>
          </p:cNvSpPr>
          <p:nvPr/>
        </p:nvSpPr>
        <p:spPr bwMode="auto">
          <a:xfrm>
            <a:off x="609600" y="3284538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例：</a:t>
            </a:r>
          </a:p>
        </p:txBody>
      </p: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6145213" y="4143375"/>
            <a:ext cx="827087" cy="1084263"/>
            <a:chOff x="4807" y="3456"/>
            <a:chExt cx="521" cy="683"/>
          </a:xfrm>
        </p:grpSpPr>
        <p:sp>
          <p:nvSpPr>
            <p:cNvPr id="58417" name="AutoShape 156"/>
            <p:cNvSpPr>
              <a:spLocks noChangeArrowheads="1"/>
            </p:cNvSpPr>
            <p:nvPr/>
          </p:nvSpPr>
          <p:spPr bwMode="auto">
            <a:xfrm>
              <a:off x="4807" y="3456"/>
              <a:ext cx="521" cy="683"/>
            </a:xfrm>
            <a:prstGeom prst="flowChartAlternateProcess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8418" name="Line 157"/>
            <p:cNvSpPr>
              <a:spLocks noChangeShapeType="1"/>
            </p:cNvSpPr>
            <p:nvPr/>
          </p:nvSpPr>
          <p:spPr bwMode="auto">
            <a:xfrm>
              <a:off x="4992" y="3456"/>
              <a:ext cx="18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383" name="Text Box 159"/>
          <p:cNvSpPr txBox="1">
            <a:spLocks noChangeArrowheads="1"/>
          </p:cNvSpPr>
          <p:nvPr/>
        </p:nvSpPr>
        <p:spPr bwMode="auto">
          <a:xfrm>
            <a:off x="1355725" y="5915025"/>
            <a:ext cx="662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注意：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线圈的同名端必须两两确定。</a:t>
            </a:r>
          </a:p>
        </p:txBody>
      </p:sp>
      <p:grpSp>
        <p:nvGrpSpPr>
          <p:cNvPr id="9" name="Group 194"/>
          <p:cNvGrpSpPr>
            <a:grpSpLocks/>
          </p:cNvGrpSpPr>
          <p:nvPr/>
        </p:nvGrpSpPr>
        <p:grpSpPr bwMode="auto">
          <a:xfrm>
            <a:off x="819150" y="3686175"/>
            <a:ext cx="3295650" cy="1804988"/>
            <a:chOff x="2844" y="-1307"/>
            <a:chExt cx="2076" cy="1137"/>
          </a:xfrm>
        </p:grpSpPr>
        <p:sp>
          <p:nvSpPr>
            <p:cNvPr id="58388" name="Text Box 39"/>
            <p:cNvSpPr txBox="1">
              <a:spLocks noChangeArrowheads="1"/>
            </p:cNvSpPr>
            <p:nvPr/>
          </p:nvSpPr>
          <p:spPr bwMode="auto">
            <a:xfrm>
              <a:off x="2844" y="-60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1'</a:t>
              </a:r>
            </a:p>
          </p:txBody>
        </p:sp>
        <p:sp>
          <p:nvSpPr>
            <p:cNvPr id="58389" name="Text Box 40"/>
            <p:cNvSpPr txBox="1">
              <a:spLocks noChangeArrowheads="1"/>
            </p:cNvSpPr>
            <p:nvPr/>
          </p:nvSpPr>
          <p:spPr bwMode="auto">
            <a:xfrm>
              <a:off x="4620" y="-102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58390" name="Text Box 41"/>
            <p:cNvSpPr txBox="1">
              <a:spLocks noChangeArrowheads="1"/>
            </p:cNvSpPr>
            <p:nvPr/>
          </p:nvSpPr>
          <p:spPr bwMode="auto">
            <a:xfrm>
              <a:off x="4632" y="-60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2'</a:t>
              </a:r>
            </a:p>
          </p:txBody>
        </p:sp>
        <p:sp>
          <p:nvSpPr>
            <p:cNvPr id="58391" name="Text Box 161"/>
            <p:cNvSpPr txBox="1">
              <a:spLocks noChangeArrowheads="1"/>
            </p:cNvSpPr>
            <p:nvPr/>
          </p:nvSpPr>
          <p:spPr bwMode="auto">
            <a:xfrm>
              <a:off x="2862" y="-103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58392" name="Line 165"/>
            <p:cNvSpPr>
              <a:spLocks noChangeShapeType="1"/>
            </p:cNvSpPr>
            <p:nvPr/>
          </p:nvSpPr>
          <p:spPr bwMode="auto">
            <a:xfrm>
              <a:off x="3073" y="-977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Text Box 168"/>
            <p:cNvSpPr txBox="1">
              <a:spLocks noChangeArrowheads="1"/>
            </p:cNvSpPr>
            <p:nvPr/>
          </p:nvSpPr>
          <p:spPr bwMode="auto">
            <a:xfrm>
              <a:off x="3080" y="-1307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58394" name="Rectangle 171"/>
            <p:cNvSpPr>
              <a:spLocks noChangeArrowheads="1"/>
            </p:cNvSpPr>
            <p:nvPr/>
          </p:nvSpPr>
          <p:spPr bwMode="auto">
            <a:xfrm>
              <a:off x="3395" y="-1188"/>
              <a:ext cx="939" cy="101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58395" name="Rectangle 172"/>
            <p:cNvSpPr>
              <a:spLocks noChangeArrowheads="1"/>
            </p:cNvSpPr>
            <p:nvPr/>
          </p:nvSpPr>
          <p:spPr bwMode="auto">
            <a:xfrm>
              <a:off x="3621" y="-965"/>
              <a:ext cx="497" cy="580"/>
            </a:xfrm>
            <a:prstGeom prst="rect">
              <a:avLst/>
            </a:prstGeom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8396" name="AutoShape 173"/>
            <p:cNvSpPr>
              <a:spLocks noChangeArrowheads="1"/>
            </p:cNvSpPr>
            <p:nvPr/>
          </p:nvSpPr>
          <p:spPr bwMode="auto">
            <a:xfrm>
              <a:off x="3496" y="-1098"/>
              <a:ext cx="747" cy="8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8397" name="Line 174"/>
            <p:cNvSpPr>
              <a:spLocks noChangeShapeType="1"/>
            </p:cNvSpPr>
            <p:nvPr/>
          </p:nvSpPr>
          <p:spPr bwMode="auto">
            <a:xfrm>
              <a:off x="4256" y="-753"/>
              <a:ext cx="0" cy="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98" name="Group 175"/>
            <p:cNvGrpSpPr>
              <a:grpSpLocks/>
            </p:cNvGrpSpPr>
            <p:nvPr/>
          </p:nvGrpSpPr>
          <p:grpSpPr bwMode="auto">
            <a:xfrm>
              <a:off x="3109" y="-894"/>
              <a:ext cx="554" cy="450"/>
              <a:chOff x="862" y="2612"/>
              <a:chExt cx="423" cy="450"/>
            </a:xfrm>
          </p:grpSpPr>
          <p:sp>
            <p:nvSpPr>
              <p:cNvPr id="58409" name="Freeform 176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  <a:gd name="T4" fmla="*/ 0 60000 65536"/>
                  <a:gd name="T5" fmla="*/ 0 60000 65536"/>
                  <a:gd name="T6" fmla="*/ 0 w 739"/>
                  <a:gd name="T7" fmla="*/ 0 h 1"/>
                  <a:gd name="T8" fmla="*/ 739 w 73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10" name="Line 177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1" name="Freeform 178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  <a:gd name="T6" fmla="*/ 0 60000 65536"/>
                  <a:gd name="T7" fmla="*/ 0 60000 65536"/>
                  <a:gd name="T8" fmla="*/ 0 60000 65536"/>
                  <a:gd name="T9" fmla="*/ 0 w 95"/>
                  <a:gd name="T10" fmla="*/ 0 h 60"/>
                  <a:gd name="T11" fmla="*/ 95 w 95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12" name="Freeform 179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4"/>
                  <a:gd name="T16" fmla="*/ 0 h 126"/>
                  <a:gd name="T17" fmla="*/ 474 w 47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13" name="Freeform 180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4"/>
                  <a:gd name="T16" fmla="*/ 0 h 126"/>
                  <a:gd name="T17" fmla="*/ 474 w 47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14" name="Freeform 181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7"/>
                  <a:gd name="T16" fmla="*/ 0 h 144"/>
                  <a:gd name="T17" fmla="*/ 487 w 487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15" name="Oval 182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16" name="Oval 183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58399" name="Text Box 184"/>
            <p:cNvSpPr txBox="1">
              <a:spLocks noChangeArrowheads="1"/>
            </p:cNvSpPr>
            <p:nvPr/>
          </p:nvSpPr>
          <p:spPr bwMode="auto">
            <a:xfrm>
              <a:off x="3764" y="-1257"/>
              <a:ext cx="3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</a:t>
              </a:r>
              <a:endParaRPr lang="en-US" altLang="zh-CN">
                <a:ea typeface="楷体_GB2312" pitchFamily="49" charset="-122"/>
              </a:endParaRPr>
            </a:p>
          </p:txBody>
        </p:sp>
        <p:grpSp>
          <p:nvGrpSpPr>
            <p:cNvPr id="58400" name="Group 185"/>
            <p:cNvGrpSpPr>
              <a:grpSpLocks/>
            </p:cNvGrpSpPr>
            <p:nvPr/>
          </p:nvGrpSpPr>
          <p:grpSpPr bwMode="auto">
            <a:xfrm flipH="1">
              <a:off x="4077" y="-894"/>
              <a:ext cx="528" cy="456"/>
              <a:chOff x="862" y="2612"/>
              <a:chExt cx="423" cy="450"/>
            </a:xfrm>
          </p:grpSpPr>
          <p:sp>
            <p:nvSpPr>
              <p:cNvPr id="58401" name="Freeform 186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  <a:gd name="T4" fmla="*/ 0 60000 65536"/>
                  <a:gd name="T5" fmla="*/ 0 60000 65536"/>
                  <a:gd name="T6" fmla="*/ 0 w 739"/>
                  <a:gd name="T7" fmla="*/ 0 h 1"/>
                  <a:gd name="T8" fmla="*/ 739 w 73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02" name="Line 187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3" name="Freeform 188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  <a:gd name="T6" fmla="*/ 0 60000 65536"/>
                  <a:gd name="T7" fmla="*/ 0 60000 65536"/>
                  <a:gd name="T8" fmla="*/ 0 60000 65536"/>
                  <a:gd name="T9" fmla="*/ 0 w 95"/>
                  <a:gd name="T10" fmla="*/ 0 h 60"/>
                  <a:gd name="T11" fmla="*/ 95 w 95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04" name="Freeform 189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4"/>
                  <a:gd name="T16" fmla="*/ 0 h 126"/>
                  <a:gd name="T17" fmla="*/ 474 w 47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05" name="Freeform 190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4"/>
                  <a:gd name="T16" fmla="*/ 0 h 126"/>
                  <a:gd name="T17" fmla="*/ 474 w 47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06" name="Freeform 191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7"/>
                  <a:gd name="T16" fmla="*/ 0 h 144"/>
                  <a:gd name="T17" fmla="*/ 487 w 487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07" name="Oval 192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8408" name="Oval 193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 dirty="0">
                <a:ea typeface="楷体_GB2312" pitchFamily="49" charset="-122"/>
              </a:rPr>
              <a:t>耦合电感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2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2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52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52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  <p:bldP spid="52267" grpId="0" autoUpdateAnimBg="0"/>
      <p:bldP spid="52268" grpId="0" autoUpdateAnimBg="0"/>
      <p:bldP spid="52371" grpId="0" autoUpdateAnimBg="0"/>
      <p:bldP spid="52372" grpId="0" autoUpdateAnimBg="0"/>
      <p:bldP spid="52373" grpId="0" autoUpdateAnimBg="0"/>
      <p:bldP spid="52374" grpId="0" autoUpdateAnimBg="0"/>
      <p:bldP spid="52375" grpId="0" autoUpdateAnimBg="0"/>
      <p:bldP spid="52376" grpId="0" autoUpdateAnimBg="0"/>
      <p:bldP spid="52377" grpId="0" autoUpdateAnimBg="0"/>
      <p:bldP spid="5238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04850" y="2298700"/>
            <a:ext cx="366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同名端的实验测定：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5335588" y="2489200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7107238" y="2203450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981450" y="2165350"/>
            <a:ext cx="1219200" cy="1066800"/>
            <a:chOff x="1056" y="624"/>
            <a:chExt cx="768" cy="672"/>
          </a:xfrm>
        </p:grpSpPr>
        <p:grpSp>
          <p:nvGrpSpPr>
            <p:cNvPr id="34870" name="Group 49"/>
            <p:cNvGrpSpPr>
              <a:grpSpLocks/>
            </p:cNvGrpSpPr>
            <p:nvPr/>
          </p:nvGrpSpPr>
          <p:grpSpPr bwMode="auto">
            <a:xfrm>
              <a:off x="1056" y="816"/>
              <a:ext cx="768" cy="480"/>
              <a:chOff x="576" y="816"/>
              <a:chExt cx="816" cy="480"/>
            </a:xfrm>
          </p:grpSpPr>
          <p:grpSp>
            <p:nvGrpSpPr>
              <p:cNvPr id="34873" name="Group 38"/>
              <p:cNvGrpSpPr>
                <a:grpSpLocks/>
              </p:cNvGrpSpPr>
              <p:nvPr/>
            </p:nvGrpSpPr>
            <p:grpSpPr bwMode="auto">
              <a:xfrm>
                <a:off x="576" y="1104"/>
                <a:ext cx="192" cy="48"/>
                <a:chOff x="768" y="1104"/>
                <a:chExt cx="192" cy="48"/>
              </a:xfrm>
            </p:grpSpPr>
            <p:sp>
              <p:nvSpPr>
                <p:cNvPr id="34883" name="Line 36"/>
                <p:cNvSpPr>
                  <a:spLocks noChangeShapeType="1"/>
                </p:cNvSpPr>
                <p:nvPr/>
              </p:nvSpPr>
              <p:spPr bwMode="auto">
                <a:xfrm>
                  <a:off x="768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84" name="Line 37"/>
                <p:cNvSpPr>
                  <a:spLocks noChangeShapeType="1"/>
                </p:cNvSpPr>
                <p:nvPr/>
              </p:nvSpPr>
              <p:spPr bwMode="auto">
                <a:xfrm>
                  <a:off x="816" y="1152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74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40" cy="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75" name="Line 40"/>
              <p:cNvSpPr>
                <a:spLocks noChangeShapeType="1"/>
              </p:cNvSpPr>
              <p:nvPr/>
            </p:nvSpPr>
            <p:spPr bwMode="auto">
              <a:xfrm>
                <a:off x="1008" y="9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6" name="Line 41"/>
              <p:cNvSpPr>
                <a:spLocks noChangeShapeType="1"/>
              </p:cNvSpPr>
              <p:nvPr/>
            </p:nvSpPr>
            <p:spPr bwMode="auto">
              <a:xfrm flipH="1">
                <a:off x="672" y="1296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7" name="Line 42"/>
              <p:cNvSpPr>
                <a:spLocks noChangeShapeType="1"/>
              </p:cNvSpPr>
              <p:nvPr/>
            </p:nvSpPr>
            <p:spPr bwMode="auto">
              <a:xfrm>
                <a:off x="672" y="115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8" name="Line 43"/>
              <p:cNvSpPr>
                <a:spLocks noChangeShapeType="1"/>
              </p:cNvSpPr>
              <p:nvPr/>
            </p:nvSpPr>
            <p:spPr bwMode="auto">
              <a:xfrm flipH="1">
                <a:off x="672" y="9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9" name="Line 45"/>
              <p:cNvSpPr>
                <a:spLocks noChangeShapeType="1"/>
              </p:cNvSpPr>
              <p:nvPr/>
            </p:nvSpPr>
            <p:spPr bwMode="auto">
              <a:xfrm flipV="1">
                <a:off x="672" y="9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0" name="Oval 46"/>
              <p:cNvSpPr>
                <a:spLocks noChangeArrowheads="1"/>
              </p:cNvSpPr>
              <p:nvPr/>
            </p:nvSpPr>
            <p:spPr bwMode="auto">
              <a:xfrm>
                <a:off x="1104" y="864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81" name="Line 47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2" name="Freeform 48"/>
              <p:cNvSpPr>
                <a:spLocks/>
              </p:cNvSpPr>
              <p:nvPr/>
            </p:nvSpPr>
            <p:spPr bwMode="auto">
              <a:xfrm>
                <a:off x="1152" y="816"/>
                <a:ext cx="144" cy="66"/>
              </a:xfrm>
              <a:custGeom>
                <a:avLst/>
                <a:gdLst>
                  <a:gd name="T0" fmla="*/ 0 w 144"/>
                  <a:gd name="T1" fmla="*/ 66 h 66"/>
                  <a:gd name="T2" fmla="*/ 144 w 144"/>
                  <a:gd name="T3" fmla="*/ 0 h 66"/>
                  <a:gd name="T4" fmla="*/ 0 60000 65536"/>
                  <a:gd name="T5" fmla="*/ 0 60000 65536"/>
                  <a:gd name="T6" fmla="*/ 0 w 144"/>
                  <a:gd name="T7" fmla="*/ 0 h 66"/>
                  <a:gd name="T8" fmla="*/ 144 w 144"/>
                  <a:gd name="T9" fmla="*/ 66 h 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4" h="66">
                    <a:moveTo>
                      <a:pt x="0" y="66"/>
                    </a:moveTo>
                    <a:lnTo>
                      <a:pt x="14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34871" name="Text Box 60"/>
            <p:cNvSpPr txBox="1">
              <a:spLocks noChangeArrowheads="1"/>
            </p:cNvSpPr>
            <p:nvPr/>
          </p:nvSpPr>
          <p:spPr bwMode="auto">
            <a:xfrm>
              <a:off x="1248" y="6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4872" name="Text Box 61"/>
            <p:cNvSpPr txBox="1">
              <a:spLocks noChangeArrowheads="1"/>
            </p:cNvSpPr>
            <p:nvPr/>
          </p:nvSpPr>
          <p:spPr bwMode="auto">
            <a:xfrm>
              <a:off x="1488" y="6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S</a:t>
              </a: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7454900" y="2355850"/>
            <a:ext cx="1212850" cy="1066800"/>
            <a:chOff x="3076" y="768"/>
            <a:chExt cx="764" cy="672"/>
          </a:xfrm>
        </p:grpSpPr>
        <p:grpSp>
          <p:nvGrpSpPr>
            <p:cNvPr id="34860" name="Group 59"/>
            <p:cNvGrpSpPr>
              <a:grpSpLocks/>
            </p:cNvGrpSpPr>
            <p:nvPr/>
          </p:nvGrpSpPr>
          <p:grpSpPr bwMode="auto">
            <a:xfrm>
              <a:off x="3076" y="930"/>
              <a:ext cx="620" cy="414"/>
              <a:chOff x="2679" y="930"/>
              <a:chExt cx="620" cy="414"/>
            </a:xfrm>
          </p:grpSpPr>
          <p:sp>
            <p:nvSpPr>
              <p:cNvPr id="34863" name="Oval 50"/>
              <p:cNvSpPr>
                <a:spLocks noChangeArrowheads="1"/>
              </p:cNvSpPr>
              <p:nvPr/>
            </p:nvSpPr>
            <p:spPr bwMode="auto">
              <a:xfrm>
                <a:off x="3072" y="1008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4" name="Freeform 51"/>
              <p:cNvSpPr>
                <a:spLocks/>
              </p:cNvSpPr>
              <p:nvPr/>
            </p:nvSpPr>
            <p:spPr bwMode="auto">
              <a:xfrm>
                <a:off x="2679" y="930"/>
                <a:ext cx="510" cy="1"/>
              </a:xfrm>
              <a:custGeom>
                <a:avLst/>
                <a:gdLst>
                  <a:gd name="T0" fmla="*/ 0 w 510"/>
                  <a:gd name="T1" fmla="*/ 0 h 1"/>
                  <a:gd name="T2" fmla="*/ 510 w 510"/>
                  <a:gd name="T3" fmla="*/ 0 h 1"/>
                  <a:gd name="T4" fmla="*/ 0 60000 65536"/>
                  <a:gd name="T5" fmla="*/ 0 60000 65536"/>
                  <a:gd name="T6" fmla="*/ 0 w 510"/>
                  <a:gd name="T7" fmla="*/ 0 h 1"/>
                  <a:gd name="T8" fmla="*/ 510 w 51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0" h="1">
                    <a:moveTo>
                      <a:pt x="0" y="0"/>
                    </a:moveTo>
                    <a:lnTo>
                      <a:pt x="51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5" name="Freeform 52"/>
              <p:cNvSpPr>
                <a:spLocks/>
              </p:cNvSpPr>
              <p:nvPr/>
            </p:nvSpPr>
            <p:spPr bwMode="auto">
              <a:xfrm>
                <a:off x="2682" y="1332"/>
                <a:ext cx="516" cy="1"/>
              </a:xfrm>
              <a:custGeom>
                <a:avLst/>
                <a:gdLst>
                  <a:gd name="T0" fmla="*/ 0 w 516"/>
                  <a:gd name="T1" fmla="*/ 0 h 1"/>
                  <a:gd name="T2" fmla="*/ 516 w 516"/>
                  <a:gd name="T3" fmla="*/ 0 h 1"/>
                  <a:gd name="T4" fmla="*/ 0 60000 65536"/>
                  <a:gd name="T5" fmla="*/ 0 60000 65536"/>
                  <a:gd name="T6" fmla="*/ 0 w 516"/>
                  <a:gd name="T7" fmla="*/ 0 h 1"/>
                  <a:gd name="T8" fmla="*/ 516 w 51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6" h="1">
                    <a:moveTo>
                      <a:pt x="0" y="0"/>
                    </a:moveTo>
                    <a:lnTo>
                      <a:pt x="51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6" name="Freeform 53"/>
              <p:cNvSpPr>
                <a:spLocks/>
              </p:cNvSpPr>
              <p:nvPr/>
            </p:nvSpPr>
            <p:spPr bwMode="auto">
              <a:xfrm>
                <a:off x="3189" y="930"/>
                <a:ext cx="1" cy="75"/>
              </a:xfrm>
              <a:custGeom>
                <a:avLst/>
                <a:gdLst>
                  <a:gd name="T0" fmla="*/ 0 w 1"/>
                  <a:gd name="T1" fmla="*/ 0 h 75"/>
                  <a:gd name="T2" fmla="*/ 0 w 1"/>
                  <a:gd name="T3" fmla="*/ 75 h 75"/>
                  <a:gd name="T4" fmla="*/ 0 60000 65536"/>
                  <a:gd name="T5" fmla="*/ 0 60000 65536"/>
                  <a:gd name="T6" fmla="*/ 0 w 1"/>
                  <a:gd name="T7" fmla="*/ 0 h 75"/>
                  <a:gd name="T8" fmla="*/ 1 w 1"/>
                  <a:gd name="T9" fmla="*/ 75 h 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5">
                    <a:moveTo>
                      <a:pt x="0" y="0"/>
                    </a:moveTo>
                    <a:lnTo>
                      <a:pt x="0" y="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7" name="Freeform 54"/>
              <p:cNvSpPr>
                <a:spLocks/>
              </p:cNvSpPr>
              <p:nvPr/>
            </p:nvSpPr>
            <p:spPr bwMode="auto">
              <a:xfrm>
                <a:off x="3189" y="1242"/>
                <a:ext cx="1" cy="90"/>
              </a:xfrm>
              <a:custGeom>
                <a:avLst/>
                <a:gdLst>
                  <a:gd name="T0" fmla="*/ 0 w 1"/>
                  <a:gd name="T1" fmla="*/ 0 h 90"/>
                  <a:gd name="T2" fmla="*/ 0 w 1"/>
                  <a:gd name="T3" fmla="*/ 90 h 90"/>
                  <a:gd name="T4" fmla="*/ 0 60000 65536"/>
                  <a:gd name="T5" fmla="*/ 0 60000 65536"/>
                  <a:gd name="T6" fmla="*/ 0 w 1"/>
                  <a:gd name="T7" fmla="*/ 0 h 90"/>
                  <a:gd name="T8" fmla="*/ 1 w 1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0">
                    <a:moveTo>
                      <a:pt x="0" y="0"/>
                    </a:moveTo>
                    <a:lnTo>
                      <a:pt x="0" y="9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8" name="Text Box 55"/>
              <p:cNvSpPr txBox="1">
                <a:spLocks noChangeArrowheads="1"/>
              </p:cNvSpPr>
              <p:nvPr/>
            </p:nvSpPr>
            <p:spPr bwMode="auto">
              <a:xfrm>
                <a:off x="3120" y="105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34869" name="Text Box 57"/>
              <p:cNvSpPr txBox="1">
                <a:spLocks noChangeArrowheads="1"/>
              </p:cNvSpPr>
              <p:nvPr/>
            </p:nvSpPr>
            <p:spPr bwMode="auto">
              <a:xfrm>
                <a:off x="3072" y="10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>
                    <a:ea typeface="楷体_GB2312" pitchFamily="49" charset="-122"/>
                  </a:rPr>
                  <a:t>V</a:t>
                </a:r>
              </a:p>
            </p:txBody>
          </p:sp>
        </p:grpSp>
        <p:sp>
          <p:nvSpPr>
            <p:cNvPr id="34861" name="Text Box 63"/>
            <p:cNvSpPr txBox="1">
              <a:spLocks noChangeArrowheads="1"/>
            </p:cNvSpPr>
            <p:nvPr/>
          </p:nvSpPr>
          <p:spPr bwMode="auto">
            <a:xfrm>
              <a:off x="3600" y="7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4862" name="Text Box 64"/>
            <p:cNvSpPr txBox="1">
              <a:spLocks noChangeArrowheads="1"/>
            </p:cNvSpPr>
            <p:nvPr/>
          </p:nvSpPr>
          <p:spPr bwMode="auto">
            <a:xfrm>
              <a:off x="3600" y="11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</p:grpSp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5657850" y="4451350"/>
            <a:ext cx="264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电压表正偏。</a:t>
            </a:r>
          </a:p>
        </p:txBody>
      </p:sp>
      <p:graphicFrame>
        <p:nvGraphicFramePr>
          <p:cNvPr id="166912" name="Object 2"/>
          <p:cNvGraphicFramePr>
            <a:graphicFrameLocks noChangeAspect="1"/>
          </p:cNvGraphicFramePr>
          <p:nvPr/>
        </p:nvGraphicFramePr>
        <p:xfrm>
          <a:off x="1498600" y="4337050"/>
          <a:ext cx="37782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公式" r:id="rId3" imgW="1790640" imgH="355320" progId="Equation.3">
                  <p:embed/>
                </p:oleObj>
              </mc:Choice>
              <mc:Fallback>
                <p:oleObj name="公式" r:id="rId3" imgW="179064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337050"/>
                        <a:ext cx="37782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22" name="Text Box 74"/>
          <p:cNvSpPr txBox="1">
            <a:spLocks noChangeArrowheads="1"/>
          </p:cNvSpPr>
          <p:nvPr/>
        </p:nvSpPr>
        <p:spPr bwMode="auto">
          <a:xfrm>
            <a:off x="1123950" y="3937000"/>
            <a:ext cx="718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如图电路，当闭合开关</a:t>
            </a:r>
            <a:r>
              <a:rPr lang="en-US" altLang="zh-CN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时，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增加，</a:t>
            </a:r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819150" y="5080000"/>
            <a:ext cx="746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>
                <a:ea typeface="楷体_GB2312" pitchFamily="49" charset="-122"/>
              </a:rPr>
              <a:t>当两组线圈装在黑盒里，只引出四个端线组，要确定其同名端，就可以利用上面的结论来加以判断。</a:t>
            </a:r>
          </a:p>
        </p:txBody>
      </p: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2835275" y="6092825"/>
            <a:ext cx="5732463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当断开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时，如何判定？</a:t>
            </a:r>
          </a:p>
        </p:txBody>
      </p:sp>
      <p:pic>
        <p:nvPicPr>
          <p:cNvPr id="53328" name="Picture 80" descr="qes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5864225"/>
            <a:ext cx="12954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29" name="Text Box 81"/>
          <p:cNvSpPr txBox="1">
            <a:spLocks noChangeArrowheads="1"/>
          </p:cNvSpPr>
          <p:nvPr/>
        </p:nvSpPr>
        <p:spPr bwMode="auto">
          <a:xfrm>
            <a:off x="533400" y="1089025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当随时间增大的时变电流从一线圈的一端流入时，将会引起另一线圈相应同名端的电位升高。</a:t>
            </a:r>
          </a:p>
        </p:txBody>
      </p:sp>
      <p:sp>
        <p:nvSpPr>
          <p:cNvPr id="53330" name="Text Box 82"/>
          <p:cNvSpPr txBox="1">
            <a:spLocks noChangeArrowheads="1"/>
          </p:cNvSpPr>
          <p:nvPr/>
        </p:nvSpPr>
        <p:spPr bwMode="auto">
          <a:xfrm>
            <a:off x="7277100" y="252730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0">
                <a:solidFill>
                  <a:srgbClr val="FF66FF"/>
                </a:solidFill>
                <a:ea typeface="楷体_GB2312" pitchFamily="49" charset="-122"/>
                <a:sym typeface="Symbol" pitchFamily="18" charset="2"/>
              </a:rPr>
              <a:t></a:t>
            </a:r>
            <a:endParaRPr lang="en-US" altLang="zh-CN" b="0">
              <a:ea typeface="楷体_GB2312" pitchFamily="49" charset="-122"/>
            </a:endParaRPr>
          </a:p>
        </p:txBody>
      </p:sp>
      <p:sp>
        <p:nvSpPr>
          <p:cNvPr id="53331" name="Text Box 83"/>
          <p:cNvSpPr txBox="1">
            <a:spLocks noChangeArrowheads="1"/>
          </p:cNvSpPr>
          <p:nvPr/>
        </p:nvSpPr>
        <p:spPr bwMode="auto">
          <a:xfrm>
            <a:off x="5037138" y="2562225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0">
                <a:solidFill>
                  <a:srgbClr val="FF66FF"/>
                </a:solidFill>
                <a:ea typeface="楷体_GB2312" pitchFamily="49" charset="-122"/>
                <a:sym typeface="Symbol" pitchFamily="18" charset="2"/>
              </a:rPr>
              <a:t></a:t>
            </a:r>
            <a:endParaRPr lang="en-US" altLang="zh-CN" b="0">
              <a:ea typeface="楷体_GB2312" pitchFamily="49" charset="-122"/>
            </a:endParaRPr>
          </a:p>
        </p:txBody>
      </p:sp>
      <p:grpSp>
        <p:nvGrpSpPr>
          <p:cNvPr id="7" name="Group 117"/>
          <p:cNvGrpSpPr>
            <a:grpSpLocks/>
          </p:cNvGrpSpPr>
          <p:nvPr/>
        </p:nvGrpSpPr>
        <p:grpSpPr bwMode="auto">
          <a:xfrm>
            <a:off x="5032375" y="1960563"/>
            <a:ext cx="2847975" cy="1779587"/>
            <a:chOff x="-180" y="-1457"/>
            <a:chExt cx="1794" cy="1121"/>
          </a:xfrm>
        </p:grpSpPr>
        <p:sp>
          <p:nvSpPr>
            <p:cNvPr id="34834" name="Text Box 85"/>
            <p:cNvSpPr txBox="1">
              <a:spLocks noChangeArrowheads="1"/>
            </p:cNvSpPr>
            <p:nvPr/>
          </p:nvSpPr>
          <p:spPr bwMode="auto">
            <a:xfrm>
              <a:off x="-174" y="-62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1'</a:t>
              </a:r>
            </a:p>
          </p:txBody>
        </p:sp>
        <p:sp>
          <p:nvSpPr>
            <p:cNvPr id="34835" name="Text Box 86"/>
            <p:cNvSpPr txBox="1">
              <a:spLocks noChangeArrowheads="1"/>
            </p:cNvSpPr>
            <p:nvPr/>
          </p:nvSpPr>
          <p:spPr bwMode="auto">
            <a:xfrm>
              <a:off x="1326" y="-13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4836" name="Text Box 87"/>
            <p:cNvSpPr txBox="1">
              <a:spLocks noChangeArrowheads="1"/>
            </p:cNvSpPr>
            <p:nvPr/>
          </p:nvSpPr>
          <p:spPr bwMode="auto">
            <a:xfrm>
              <a:off x="1314" y="-6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2'</a:t>
              </a:r>
            </a:p>
          </p:txBody>
        </p:sp>
        <p:sp>
          <p:nvSpPr>
            <p:cNvPr id="34837" name="Text Box 88"/>
            <p:cNvSpPr txBox="1">
              <a:spLocks noChangeArrowheads="1"/>
            </p:cNvSpPr>
            <p:nvPr/>
          </p:nvSpPr>
          <p:spPr bwMode="auto">
            <a:xfrm>
              <a:off x="-180" y="-136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4838" name="Text Box 90"/>
            <p:cNvSpPr txBox="1">
              <a:spLocks noChangeArrowheads="1"/>
            </p:cNvSpPr>
            <p:nvPr/>
          </p:nvSpPr>
          <p:spPr bwMode="auto">
            <a:xfrm>
              <a:off x="2" y="-1457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i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4839" name="Rectangle 91"/>
            <p:cNvSpPr>
              <a:spLocks noChangeArrowheads="1"/>
            </p:cNvSpPr>
            <p:nvPr/>
          </p:nvSpPr>
          <p:spPr bwMode="auto">
            <a:xfrm>
              <a:off x="221" y="-1362"/>
              <a:ext cx="939" cy="101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 useBgFill="1">
          <p:nvSpPr>
            <p:cNvPr id="34840" name="Rectangle 92"/>
            <p:cNvSpPr>
              <a:spLocks noChangeArrowheads="1"/>
            </p:cNvSpPr>
            <p:nvPr/>
          </p:nvSpPr>
          <p:spPr bwMode="auto">
            <a:xfrm>
              <a:off x="447" y="-1139"/>
              <a:ext cx="497" cy="580"/>
            </a:xfrm>
            <a:prstGeom prst="rect">
              <a:avLst/>
            </a:prstGeom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34841" name="Group 95"/>
            <p:cNvGrpSpPr>
              <a:grpSpLocks/>
            </p:cNvGrpSpPr>
            <p:nvPr/>
          </p:nvGrpSpPr>
          <p:grpSpPr bwMode="auto">
            <a:xfrm>
              <a:off x="-65" y="-1068"/>
              <a:ext cx="554" cy="450"/>
              <a:chOff x="862" y="2612"/>
              <a:chExt cx="423" cy="450"/>
            </a:xfrm>
          </p:grpSpPr>
          <p:sp>
            <p:nvSpPr>
              <p:cNvPr id="34852" name="Freeform 96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  <a:gd name="T4" fmla="*/ 0 60000 65536"/>
                  <a:gd name="T5" fmla="*/ 0 60000 65536"/>
                  <a:gd name="T6" fmla="*/ 0 w 739"/>
                  <a:gd name="T7" fmla="*/ 0 h 1"/>
                  <a:gd name="T8" fmla="*/ 739 w 73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3" name="Line 97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4" name="Freeform 98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  <a:gd name="T6" fmla="*/ 0 60000 65536"/>
                  <a:gd name="T7" fmla="*/ 0 60000 65536"/>
                  <a:gd name="T8" fmla="*/ 0 60000 65536"/>
                  <a:gd name="T9" fmla="*/ 0 w 95"/>
                  <a:gd name="T10" fmla="*/ 0 h 60"/>
                  <a:gd name="T11" fmla="*/ 95 w 95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5" name="Freeform 99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4"/>
                  <a:gd name="T16" fmla="*/ 0 h 126"/>
                  <a:gd name="T17" fmla="*/ 474 w 47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6" name="Freeform 100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4"/>
                  <a:gd name="T16" fmla="*/ 0 h 126"/>
                  <a:gd name="T17" fmla="*/ 474 w 47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7" name="Freeform 101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7"/>
                  <a:gd name="T16" fmla="*/ 0 h 144"/>
                  <a:gd name="T17" fmla="*/ 487 w 487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8" name="Oval 102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9" name="Oval 103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grpSp>
          <p:nvGrpSpPr>
            <p:cNvPr id="34842" name="Group 105"/>
            <p:cNvGrpSpPr>
              <a:grpSpLocks/>
            </p:cNvGrpSpPr>
            <p:nvPr/>
          </p:nvGrpSpPr>
          <p:grpSpPr bwMode="auto">
            <a:xfrm flipH="1">
              <a:off x="903" y="-1068"/>
              <a:ext cx="528" cy="456"/>
              <a:chOff x="862" y="2612"/>
              <a:chExt cx="423" cy="450"/>
            </a:xfrm>
          </p:grpSpPr>
          <p:sp>
            <p:nvSpPr>
              <p:cNvPr id="34844" name="Freeform 106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  <a:gd name="T4" fmla="*/ 0 60000 65536"/>
                  <a:gd name="T5" fmla="*/ 0 60000 65536"/>
                  <a:gd name="T6" fmla="*/ 0 w 739"/>
                  <a:gd name="T7" fmla="*/ 0 h 1"/>
                  <a:gd name="T8" fmla="*/ 739 w 73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5" name="Line 107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6" name="Freeform 108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  <a:gd name="T6" fmla="*/ 0 60000 65536"/>
                  <a:gd name="T7" fmla="*/ 0 60000 65536"/>
                  <a:gd name="T8" fmla="*/ 0 60000 65536"/>
                  <a:gd name="T9" fmla="*/ 0 w 95"/>
                  <a:gd name="T10" fmla="*/ 0 h 60"/>
                  <a:gd name="T11" fmla="*/ 95 w 95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7" name="Freeform 109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4"/>
                  <a:gd name="T16" fmla="*/ 0 h 126"/>
                  <a:gd name="T17" fmla="*/ 474 w 47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8" name="Freeform 110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4"/>
                  <a:gd name="T16" fmla="*/ 0 h 126"/>
                  <a:gd name="T17" fmla="*/ 474 w 47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9" name="Freeform 111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7"/>
                  <a:gd name="T16" fmla="*/ 0 h 144"/>
                  <a:gd name="T17" fmla="*/ 487 w 487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0" name="Oval 112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1" name="Oval 113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34843" name="Line 115"/>
            <p:cNvSpPr>
              <a:spLocks noChangeShapeType="1"/>
            </p:cNvSpPr>
            <p:nvPr/>
          </p:nvSpPr>
          <p:spPr bwMode="auto">
            <a:xfrm>
              <a:off x="1" y="-1163"/>
              <a:ext cx="1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5445125" y="2044700"/>
            <a:ext cx="1882775" cy="1828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 dirty="0">
                <a:ea typeface="楷体_GB2312" pitchFamily="49" charset="-122"/>
              </a:rPr>
              <a:t>耦合电感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81" grpId="0" autoUpdateAnimBg="0"/>
      <p:bldP spid="53282" grpId="0" autoUpdateAnimBg="0"/>
      <p:bldP spid="53315" grpId="0" autoUpdateAnimBg="0"/>
      <p:bldP spid="53322" grpId="0" autoUpdateAnimBg="0"/>
      <p:bldP spid="53323" grpId="0" autoUpdateAnimBg="0"/>
      <p:bldP spid="53327" grpId="0"/>
      <p:bldP spid="53329" grpId="0" autoUpdateAnimBg="0"/>
      <p:bldP spid="53330" grpId="0" autoUpdateAnimBg="0"/>
      <p:bldP spid="53331" grpId="0" autoUpdateAnimBg="0"/>
      <p:bldP spid="533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8" name="Object 2"/>
          <p:cNvGraphicFramePr>
            <a:graphicFrameLocks noChangeAspect="1"/>
          </p:cNvGraphicFramePr>
          <p:nvPr/>
        </p:nvGraphicFramePr>
        <p:xfrm>
          <a:off x="1000125" y="3060700"/>
          <a:ext cx="24288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公式" r:id="rId3" imgW="1307880" imgH="393480" progId="Equation.3">
                  <p:embed/>
                </p:oleObj>
              </mc:Choice>
              <mc:Fallback>
                <p:oleObj name="公式" r:id="rId3" imgW="13078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060700"/>
                        <a:ext cx="24288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9" name="Object 3"/>
          <p:cNvGraphicFramePr>
            <a:graphicFrameLocks noChangeAspect="1"/>
          </p:cNvGraphicFramePr>
          <p:nvPr/>
        </p:nvGraphicFramePr>
        <p:xfrm>
          <a:off x="987425" y="3735388"/>
          <a:ext cx="24733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公式" r:id="rId5" imgW="1320480" imgH="393480" progId="Equation.3">
                  <p:embed/>
                </p:oleObj>
              </mc:Choice>
              <mc:Fallback>
                <p:oleObj name="公式" r:id="rId5" imgW="13204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735388"/>
                        <a:ext cx="24733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3" name="Object 4"/>
          <p:cNvGraphicFramePr>
            <a:graphicFrameLocks noChangeAspect="1"/>
          </p:cNvGraphicFramePr>
          <p:nvPr/>
        </p:nvGraphicFramePr>
        <p:xfrm>
          <a:off x="4779963" y="5449888"/>
          <a:ext cx="29400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公式" r:id="rId7" imgW="1434960" imgH="228600" progId="Equation.3">
                  <p:embed/>
                </p:oleObj>
              </mc:Choice>
              <mc:Fallback>
                <p:oleObj name="公式" r:id="rId7" imgW="1434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5449888"/>
                        <a:ext cx="29400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4" name="Object 5"/>
          <p:cNvGraphicFramePr>
            <a:graphicFrameLocks noChangeAspect="1"/>
          </p:cNvGraphicFramePr>
          <p:nvPr/>
        </p:nvGraphicFramePr>
        <p:xfrm>
          <a:off x="4799013" y="6135688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公式" r:id="rId9" imgW="1447560" imgH="228600" progId="Equation.3">
                  <p:embed/>
                </p:oleObj>
              </mc:Choice>
              <mc:Fallback>
                <p:oleObj name="公式" r:id="rId9" imgW="1447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6135688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4" name="Object 6"/>
          <p:cNvGraphicFramePr>
            <a:graphicFrameLocks noChangeAspect="1"/>
          </p:cNvGraphicFramePr>
          <p:nvPr/>
        </p:nvGraphicFramePr>
        <p:xfrm>
          <a:off x="4876800" y="3024188"/>
          <a:ext cx="24288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公式" r:id="rId11" imgW="1307880" imgH="393480" progId="Equation.3">
                  <p:embed/>
                </p:oleObj>
              </mc:Choice>
              <mc:Fallback>
                <p:oleObj name="公式" r:id="rId11" imgW="13078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24188"/>
                        <a:ext cx="24288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5" name="Object 7"/>
          <p:cNvGraphicFramePr>
            <a:graphicFrameLocks noChangeAspect="1"/>
          </p:cNvGraphicFramePr>
          <p:nvPr/>
        </p:nvGraphicFramePr>
        <p:xfrm>
          <a:off x="4886325" y="3716338"/>
          <a:ext cx="26638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公式" r:id="rId13" imgW="1422360" imgH="393480" progId="Equation.3">
                  <p:embed/>
                </p:oleObj>
              </mc:Choice>
              <mc:Fallback>
                <p:oleObj name="公式" r:id="rId13" imgW="14223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716338"/>
                        <a:ext cx="26638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498475" y="2684463"/>
            <a:ext cx="373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时域形式：</a:t>
            </a:r>
          </a:p>
        </p:txBody>
      </p:sp>
      <p:sp>
        <p:nvSpPr>
          <p:cNvPr id="9476" name="Text Box 260"/>
          <p:cNvSpPr txBox="1">
            <a:spLocks noChangeArrowheads="1"/>
          </p:cNvSpPr>
          <p:nvPr/>
        </p:nvSpPr>
        <p:spPr bwMode="auto">
          <a:xfrm>
            <a:off x="514350" y="4473575"/>
            <a:ext cx="773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在正弦交流电路中，其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相量形式的方程为：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1252538" y="923925"/>
            <a:ext cx="2376487" cy="1752600"/>
            <a:chOff x="884" y="-1486"/>
            <a:chExt cx="1497" cy="1104"/>
          </a:xfrm>
        </p:grpSpPr>
        <p:sp>
          <p:nvSpPr>
            <p:cNvPr id="35918" name="Oval 285"/>
            <p:cNvSpPr>
              <a:spLocks noChangeArrowheads="1"/>
            </p:cNvSpPr>
            <p:nvPr/>
          </p:nvSpPr>
          <p:spPr bwMode="auto">
            <a:xfrm>
              <a:off x="979" y="-108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919" name="Oval 286"/>
            <p:cNvSpPr>
              <a:spLocks noChangeArrowheads="1"/>
            </p:cNvSpPr>
            <p:nvPr/>
          </p:nvSpPr>
          <p:spPr bwMode="auto">
            <a:xfrm>
              <a:off x="983" y="-43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920" name="Oval 287"/>
            <p:cNvSpPr>
              <a:spLocks noChangeArrowheads="1"/>
            </p:cNvSpPr>
            <p:nvPr/>
          </p:nvSpPr>
          <p:spPr bwMode="auto">
            <a:xfrm>
              <a:off x="2189" y="-108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921" name="Oval 288"/>
            <p:cNvSpPr>
              <a:spLocks noChangeArrowheads="1"/>
            </p:cNvSpPr>
            <p:nvPr/>
          </p:nvSpPr>
          <p:spPr bwMode="auto">
            <a:xfrm>
              <a:off x="2193" y="-42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922" name="Line 289"/>
            <p:cNvSpPr>
              <a:spLocks noChangeShapeType="1"/>
            </p:cNvSpPr>
            <p:nvPr/>
          </p:nvSpPr>
          <p:spPr bwMode="auto">
            <a:xfrm>
              <a:off x="1467" y="-1066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Line 290"/>
            <p:cNvSpPr>
              <a:spLocks noChangeShapeType="1"/>
            </p:cNvSpPr>
            <p:nvPr/>
          </p:nvSpPr>
          <p:spPr bwMode="auto">
            <a:xfrm>
              <a:off x="1747" y="-1062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4" name="Freeform 291"/>
            <p:cNvSpPr>
              <a:spLocks/>
            </p:cNvSpPr>
            <p:nvPr/>
          </p:nvSpPr>
          <p:spPr bwMode="auto">
            <a:xfrm rot="10800000">
              <a:off x="1460" y="-89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925" name="Line 292"/>
            <p:cNvSpPr>
              <a:spLocks noChangeShapeType="1"/>
            </p:cNvSpPr>
            <p:nvPr/>
          </p:nvSpPr>
          <p:spPr bwMode="auto">
            <a:xfrm>
              <a:off x="1018" y="-1068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6" name="Line 293"/>
            <p:cNvSpPr>
              <a:spLocks noChangeShapeType="1"/>
            </p:cNvSpPr>
            <p:nvPr/>
          </p:nvSpPr>
          <p:spPr bwMode="auto">
            <a:xfrm>
              <a:off x="1016" y="-41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7" name="Line 294"/>
            <p:cNvSpPr>
              <a:spLocks noChangeShapeType="1"/>
            </p:cNvSpPr>
            <p:nvPr/>
          </p:nvSpPr>
          <p:spPr bwMode="auto">
            <a:xfrm>
              <a:off x="1744" y="-106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8" name="Line 295"/>
            <p:cNvSpPr>
              <a:spLocks noChangeShapeType="1"/>
            </p:cNvSpPr>
            <p:nvPr/>
          </p:nvSpPr>
          <p:spPr bwMode="auto">
            <a:xfrm>
              <a:off x="1744" y="-40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9" name="Freeform 296"/>
            <p:cNvSpPr>
              <a:spLocks/>
            </p:cNvSpPr>
            <p:nvPr/>
          </p:nvSpPr>
          <p:spPr bwMode="auto">
            <a:xfrm>
              <a:off x="1668" y="-89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930" name="Text Box 298"/>
            <p:cNvSpPr txBox="1">
              <a:spLocks noChangeArrowheads="1"/>
            </p:cNvSpPr>
            <p:nvPr/>
          </p:nvSpPr>
          <p:spPr bwMode="auto">
            <a:xfrm>
              <a:off x="1074" y="-144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31" name="Line 309"/>
            <p:cNvSpPr>
              <a:spLocks noChangeShapeType="1"/>
            </p:cNvSpPr>
            <p:nvPr/>
          </p:nvSpPr>
          <p:spPr bwMode="auto">
            <a:xfrm>
              <a:off x="1012" y="-11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2" name="Text Box 310"/>
            <p:cNvSpPr txBox="1">
              <a:spLocks noChangeArrowheads="1"/>
            </p:cNvSpPr>
            <p:nvPr/>
          </p:nvSpPr>
          <p:spPr bwMode="auto">
            <a:xfrm>
              <a:off x="1182" y="-87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33" name="Text Box 311"/>
            <p:cNvSpPr txBox="1">
              <a:spLocks noChangeArrowheads="1"/>
            </p:cNvSpPr>
            <p:nvPr/>
          </p:nvSpPr>
          <p:spPr bwMode="auto">
            <a:xfrm>
              <a:off x="1771" y="-88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34" name="Text Box 312"/>
            <p:cNvSpPr txBox="1">
              <a:spLocks noChangeArrowheads="1"/>
            </p:cNvSpPr>
            <p:nvPr/>
          </p:nvSpPr>
          <p:spPr bwMode="auto">
            <a:xfrm>
              <a:off x="898" y="-109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935" name="Text Box 313"/>
            <p:cNvSpPr txBox="1">
              <a:spLocks noChangeArrowheads="1"/>
            </p:cNvSpPr>
            <p:nvPr/>
          </p:nvSpPr>
          <p:spPr bwMode="auto">
            <a:xfrm>
              <a:off x="896" y="-7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5936" name="Text Box 314"/>
            <p:cNvSpPr txBox="1">
              <a:spLocks noChangeArrowheads="1"/>
            </p:cNvSpPr>
            <p:nvPr/>
          </p:nvSpPr>
          <p:spPr bwMode="auto">
            <a:xfrm>
              <a:off x="884" y="-89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37" name="Text Box 315"/>
            <p:cNvSpPr txBox="1">
              <a:spLocks noChangeArrowheads="1"/>
            </p:cNvSpPr>
            <p:nvPr/>
          </p:nvSpPr>
          <p:spPr bwMode="auto">
            <a:xfrm>
              <a:off x="2106" y="-109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938" name="Text Box 316"/>
            <p:cNvSpPr txBox="1">
              <a:spLocks noChangeArrowheads="1"/>
            </p:cNvSpPr>
            <p:nvPr/>
          </p:nvSpPr>
          <p:spPr bwMode="auto">
            <a:xfrm>
              <a:off x="2104" y="-7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5939" name="Text Box 317"/>
            <p:cNvSpPr txBox="1">
              <a:spLocks noChangeArrowheads="1"/>
            </p:cNvSpPr>
            <p:nvPr/>
          </p:nvSpPr>
          <p:spPr bwMode="auto">
            <a:xfrm>
              <a:off x="2094" y="-89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40" name="Text Box 318"/>
            <p:cNvSpPr txBox="1">
              <a:spLocks noChangeArrowheads="1"/>
            </p:cNvSpPr>
            <p:nvPr/>
          </p:nvSpPr>
          <p:spPr bwMode="auto">
            <a:xfrm>
              <a:off x="1954" y="-143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41" name="Line 332"/>
            <p:cNvSpPr>
              <a:spLocks noChangeShapeType="1"/>
            </p:cNvSpPr>
            <p:nvPr/>
          </p:nvSpPr>
          <p:spPr bwMode="auto">
            <a:xfrm flipH="1">
              <a:off x="1906" y="-111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Text Box 340"/>
            <p:cNvSpPr txBox="1">
              <a:spLocks noChangeArrowheads="1"/>
            </p:cNvSpPr>
            <p:nvPr/>
          </p:nvSpPr>
          <p:spPr bwMode="auto">
            <a:xfrm>
              <a:off x="1474" y="-148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943" name="Arc 342"/>
            <p:cNvSpPr>
              <a:spLocks/>
            </p:cNvSpPr>
            <p:nvPr/>
          </p:nvSpPr>
          <p:spPr bwMode="auto">
            <a:xfrm>
              <a:off x="1404" y="-1191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944" name="Text Box 344"/>
            <p:cNvSpPr txBox="1">
              <a:spLocks noChangeArrowheads="1"/>
            </p:cNvSpPr>
            <p:nvPr/>
          </p:nvSpPr>
          <p:spPr bwMode="auto">
            <a:xfrm>
              <a:off x="1687" y="-106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945" name="Text Box 345"/>
            <p:cNvSpPr txBox="1">
              <a:spLocks noChangeArrowheads="1"/>
            </p:cNvSpPr>
            <p:nvPr/>
          </p:nvSpPr>
          <p:spPr bwMode="auto">
            <a:xfrm>
              <a:off x="1230" y="-106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3" name="Group 398"/>
          <p:cNvGrpSpPr>
            <a:grpSpLocks/>
          </p:cNvGrpSpPr>
          <p:nvPr/>
        </p:nvGrpSpPr>
        <p:grpSpPr bwMode="auto">
          <a:xfrm>
            <a:off x="4806950" y="923925"/>
            <a:ext cx="2376488" cy="1758950"/>
            <a:chOff x="3551" y="-1288"/>
            <a:chExt cx="1497" cy="1108"/>
          </a:xfrm>
        </p:grpSpPr>
        <p:sp>
          <p:nvSpPr>
            <p:cNvPr id="35890" name="Oval 369"/>
            <p:cNvSpPr>
              <a:spLocks noChangeArrowheads="1"/>
            </p:cNvSpPr>
            <p:nvPr/>
          </p:nvSpPr>
          <p:spPr bwMode="auto">
            <a:xfrm>
              <a:off x="3646" y="-89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91" name="Oval 370"/>
            <p:cNvSpPr>
              <a:spLocks noChangeArrowheads="1"/>
            </p:cNvSpPr>
            <p:nvPr/>
          </p:nvSpPr>
          <p:spPr bwMode="auto">
            <a:xfrm>
              <a:off x="3650" y="-23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92" name="Oval 371"/>
            <p:cNvSpPr>
              <a:spLocks noChangeArrowheads="1"/>
            </p:cNvSpPr>
            <p:nvPr/>
          </p:nvSpPr>
          <p:spPr bwMode="auto">
            <a:xfrm>
              <a:off x="4856" y="-88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93" name="Oval 372"/>
            <p:cNvSpPr>
              <a:spLocks noChangeArrowheads="1"/>
            </p:cNvSpPr>
            <p:nvPr/>
          </p:nvSpPr>
          <p:spPr bwMode="auto">
            <a:xfrm>
              <a:off x="4860" y="-22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94" name="Line 373"/>
            <p:cNvSpPr>
              <a:spLocks noChangeShapeType="1"/>
            </p:cNvSpPr>
            <p:nvPr/>
          </p:nvSpPr>
          <p:spPr bwMode="auto">
            <a:xfrm>
              <a:off x="4134" y="-868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374"/>
            <p:cNvSpPr>
              <a:spLocks noChangeShapeType="1"/>
            </p:cNvSpPr>
            <p:nvPr/>
          </p:nvSpPr>
          <p:spPr bwMode="auto">
            <a:xfrm>
              <a:off x="4414" y="-86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Freeform 375"/>
            <p:cNvSpPr>
              <a:spLocks/>
            </p:cNvSpPr>
            <p:nvPr/>
          </p:nvSpPr>
          <p:spPr bwMode="auto">
            <a:xfrm rot="10800000">
              <a:off x="4127" y="-69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97" name="Line 376"/>
            <p:cNvSpPr>
              <a:spLocks noChangeShapeType="1"/>
            </p:cNvSpPr>
            <p:nvPr/>
          </p:nvSpPr>
          <p:spPr bwMode="auto">
            <a:xfrm>
              <a:off x="3685" y="-87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377"/>
            <p:cNvSpPr>
              <a:spLocks noChangeShapeType="1"/>
            </p:cNvSpPr>
            <p:nvPr/>
          </p:nvSpPr>
          <p:spPr bwMode="auto">
            <a:xfrm>
              <a:off x="3683" y="-21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Line 378"/>
            <p:cNvSpPr>
              <a:spLocks noChangeShapeType="1"/>
            </p:cNvSpPr>
            <p:nvPr/>
          </p:nvSpPr>
          <p:spPr bwMode="auto">
            <a:xfrm>
              <a:off x="4411" y="-86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Line 379"/>
            <p:cNvSpPr>
              <a:spLocks noChangeShapeType="1"/>
            </p:cNvSpPr>
            <p:nvPr/>
          </p:nvSpPr>
          <p:spPr bwMode="auto">
            <a:xfrm>
              <a:off x="4411" y="-208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Freeform 380"/>
            <p:cNvSpPr>
              <a:spLocks/>
            </p:cNvSpPr>
            <p:nvPr/>
          </p:nvSpPr>
          <p:spPr bwMode="auto">
            <a:xfrm>
              <a:off x="4335" y="-69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902" name="Text Box 381"/>
            <p:cNvSpPr txBox="1">
              <a:spLocks noChangeArrowheads="1"/>
            </p:cNvSpPr>
            <p:nvPr/>
          </p:nvSpPr>
          <p:spPr bwMode="auto">
            <a:xfrm>
              <a:off x="3741" y="-124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03" name="Line 382"/>
            <p:cNvSpPr>
              <a:spLocks noChangeShapeType="1"/>
            </p:cNvSpPr>
            <p:nvPr/>
          </p:nvSpPr>
          <p:spPr bwMode="auto">
            <a:xfrm>
              <a:off x="3679" y="-93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4" name="Text Box 383"/>
            <p:cNvSpPr txBox="1">
              <a:spLocks noChangeArrowheads="1"/>
            </p:cNvSpPr>
            <p:nvPr/>
          </p:nvSpPr>
          <p:spPr bwMode="auto">
            <a:xfrm>
              <a:off x="3849" y="-67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05" name="Text Box 384"/>
            <p:cNvSpPr txBox="1">
              <a:spLocks noChangeArrowheads="1"/>
            </p:cNvSpPr>
            <p:nvPr/>
          </p:nvSpPr>
          <p:spPr bwMode="auto">
            <a:xfrm>
              <a:off x="4438" y="-68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06" name="Text Box 385"/>
            <p:cNvSpPr txBox="1">
              <a:spLocks noChangeArrowheads="1"/>
            </p:cNvSpPr>
            <p:nvPr/>
          </p:nvSpPr>
          <p:spPr bwMode="auto">
            <a:xfrm>
              <a:off x="3565" y="-89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907" name="Text Box 386"/>
            <p:cNvSpPr txBox="1">
              <a:spLocks noChangeArrowheads="1"/>
            </p:cNvSpPr>
            <p:nvPr/>
          </p:nvSpPr>
          <p:spPr bwMode="auto">
            <a:xfrm>
              <a:off x="3563" y="-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5908" name="Text Box 387"/>
            <p:cNvSpPr txBox="1">
              <a:spLocks noChangeArrowheads="1"/>
            </p:cNvSpPr>
            <p:nvPr/>
          </p:nvSpPr>
          <p:spPr bwMode="auto">
            <a:xfrm>
              <a:off x="3551" y="-70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09" name="Text Box 388"/>
            <p:cNvSpPr txBox="1">
              <a:spLocks noChangeArrowheads="1"/>
            </p:cNvSpPr>
            <p:nvPr/>
          </p:nvSpPr>
          <p:spPr bwMode="auto">
            <a:xfrm>
              <a:off x="4773" y="-90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910" name="Text Box 389"/>
            <p:cNvSpPr txBox="1">
              <a:spLocks noChangeArrowheads="1"/>
            </p:cNvSpPr>
            <p:nvPr/>
          </p:nvSpPr>
          <p:spPr bwMode="auto">
            <a:xfrm>
              <a:off x="4771" y="-5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5911" name="Text Box 390"/>
            <p:cNvSpPr txBox="1">
              <a:spLocks noChangeArrowheads="1"/>
            </p:cNvSpPr>
            <p:nvPr/>
          </p:nvSpPr>
          <p:spPr bwMode="auto">
            <a:xfrm>
              <a:off x="4761" y="-69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12" name="Text Box 391"/>
            <p:cNvSpPr txBox="1">
              <a:spLocks noChangeArrowheads="1"/>
            </p:cNvSpPr>
            <p:nvPr/>
          </p:nvSpPr>
          <p:spPr bwMode="auto">
            <a:xfrm>
              <a:off x="4621" y="-12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5913" name="Line 392"/>
            <p:cNvSpPr>
              <a:spLocks noChangeShapeType="1"/>
            </p:cNvSpPr>
            <p:nvPr/>
          </p:nvSpPr>
          <p:spPr bwMode="auto">
            <a:xfrm flipH="1">
              <a:off x="4573" y="-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4" name="Text Box 393"/>
            <p:cNvSpPr txBox="1">
              <a:spLocks noChangeArrowheads="1"/>
            </p:cNvSpPr>
            <p:nvPr/>
          </p:nvSpPr>
          <p:spPr bwMode="auto">
            <a:xfrm>
              <a:off x="4141" y="-12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915" name="Arc 394"/>
            <p:cNvSpPr>
              <a:spLocks/>
            </p:cNvSpPr>
            <p:nvPr/>
          </p:nvSpPr>
          <p:spPr bwMode="auto">
            <a:xfrm>
              <a:off x="4071" y="-993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916" name="Text Box 395"/>
            <p:cNvSpPr txBox="1">
              <a:spLocks noChangeArrowheads="1"/>
            </p:cNvSpPr>
            <p:nvPr/>
          </p:nvSpPr>
          <p:spPr bwMode="auto">
            <a:xfrm>
              <a:off x="4354" y="-46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917" name="Text Box 396"/>
            <p:cNvSpPr txBox="1">
              <a:spLocks noChangeArrowheads="1"/>
            </p:cNvSpPr>
            <p:nvPr/>
          </p:nvSpPr>
          <p:spPr bwMode="auto">
            <a:xfrm>
              <a:off x="3897" y="-86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4" name="Group 512"/>
          <p:cNvGrpSpPr>
            <a:grpSpLocks/>
          </p:cNvGrpSpPr>
          <p:nvPr/>
        </p:nvGrpSpPr>
        <p:grpSpPr bwMode="auto">
          <a:xfrm>
            <a:off x="1212850" y="4716463"/>
            <a:ext cx="3195638" cy="2060575"/>
            <a:chOff x="1930" y="4256"/>
            <a:chExt cx="2013" cy="1298"/>
          </a:xfrm>
        </p:grpSpPr>
        <p:sp>
          <p:nvSpPr>
            <p:cNvPr id="35854" name="Oval 432"/>
            <p:cNvSpPr>
              <a:spLocks noChangeArrowheads="1"/>
            </p:cNvSpPr>
            <p:nvPr/>
          </p:nvSpPr>
          <p:spPr bwMode="auto">
            <a:xfrm>
              <a:off x="2264" y="482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5" name="Oval 433"/>
            <p:cNvSpPr>
              <a:spLocks noChangeArrowheads="1"/>
            </p:cNvSpPr>
            <p:nvPr/>
          </p:nvSpPr>
          <p:spPr bwMode="auto">
            <a:xfrm>
              <a:off x="2268" y="54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6" name="Oval 434"/>
            <p:cNvSpPr>
              <a:spLocks noChangeArrowheads="1"/>
            </p:cNvSpPr>
            <p:nvPr/>
          </p:nvSpPr>
          <p:spPr bwMode="auto">
            <a:xfrm>
              <a:off x="3474" y="482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7" name="Oval 435"/>
            <p:cNvSpPr>
              <a:spLocks noChangeArrowheads="1"/>
            </p:cNvSpPr>
            <p:nvPr/>
          </p:nvSpPr>
          <p:spPr bwMode="auto">
            <a:xfrm>
              <a:off x="3478" y="548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8" name="Line 436"/>
            <p:cNvSpPr>
              <a:spLocks noChangeShapeType="1"/>
            </p:cNvSpPr>
            <p:nvPr/>
          </p:nvSpPr>
          <p:spPr bwMode="auto">
            <a:xfrm>
              <a:off x="2752" y="484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437"/>
            <p:cNvSpPr>
              <a:spLocks noChangeShapeType="1"/>
            </p:cNvSpPr>
            <p:nvPr/>
          </p:nvSpPr>
          <p:spPr bwMode="auto">
            <a:xfrm>
              <a:off x="3032" y="4848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Freeform 438"/>
            <p:cNvSpPr>
              <a:spLocks/>
            </p:cNvSpPr>
            <p:nvPr/>
          </p:nvSpPr>
          <p:spPr bwMode="auto">
            <a:xfrm rot="10800000">
              <a:off x="2745" y="501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61" name="Line 439"/>
            <p:cNvSpPr>
              <a:spLocks noChangeShapeType="1"/>
            </p:cNvSpPr>
            <p:nvPr/>
          </p:nvSpPr>
          <p:spPr bwMode="auto">
            <a:xfrm>
              <a:off x="2303" y="484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440"/>
            <p:cNvSpPr>
              <a:spLocks noChangeShapeType="1"/>
            </p:cNvSpPr>
            <p:nvPr/>
          </p:nvSpPr>
          <p:spPr bwMode="auto">
            <a:xfrm>
              <a:off x="2301" y="550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441"/>
            <p:cNvSpPr>
              <a:spLocks noChangeShapeType="1"/>
            </p:cNvSpPr>
            <p:nvPr/>
          </p:nvSpPr>
          <p:spPr bwMode="auto">
            <a:xfrm>
              <a:off x="3029" y="485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442"/>
            <p:cNvSpPr>
              <a:spLocks noChangeShapeType="1"/>
            </p:cNvSpPr>
            <p:nvPr/>
          </p:nvSpPr>
          <p:spPr bwMode="auto">
            <a:xfrm>
              <a:off x="3029" y="5504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Freeform 443"/>
            <p:cNvSpPr>
              <a:spLocks/>
            </p:cNvSpPr>
            <p:nvPr/>
          </p:nvSpPr>
          <p:spPr bwMode="auto">
            <a:xfrm>
              <a:off x="2953" y="502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66" name="Line 445"/>
            <p:cNvSpPr>
              <a:spLocks noChangeShapeType="1"/>
            </p:cNvSpPr>
            <p:nvPr/>
          </p:nvSpPr>
          <p:spPr bwMode="auto">
            <a:xfrm>
              <a:off x="2297" y="478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Text Box 448"/>
            <p:cNvSpPr txBox="1">
              <a:spLocks noChangeArrowheads="1"/>
            </p:cNvSpPr>
            <p:nvPr/>
          </p:nvSpPr>
          <p:spPr bwMode="auto">
            <a:xfrm>
              <a:off x="2003" y="469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868" name="Text Box 449"/>
            <p:cNvSpPr txBox="1">
              <a:spLocks noChangeArrowheads="1"/>
            </p:cNvSpPr>
            <p:nvPr/>
          </p:nvSpPr>
          <p:spPr bwMode="auto">
            <a:xfrm>
              <a:off x="2004" y="52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5869" name="Text Box 451"/>
            <p:cNvSpPr txBox="1">
              <a:spLocks noChangeArrowheads="1"/>
            </p:cNvSpPr>
            <p:nvPr/>
          </p:nvSpPr>
          <p:spPr bwMode="auto">
            <a:xfrm>
              <a:off x="3559" y="469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870" name="Text Box 452"/>
            <p:cNvSpPr txBox="1">
              <a:spLocks noChangeArrowheads="1"/>
            </p:cNvSpPr>
            <p:nvPr/>
          </p:nvSpPr>
          <p:spPr bwMode="auto">
            <a:xfrm>
              <a:off x="3563" y="5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5871" name="Line 455"/>
            <p:cNvSpPr>
              <a:spLocks noChangeShapeType="1"/>
            </p:cNvSpPr>
            <p:nvPr/>
          </p:nvSpPr>
          <p:spPr bwMode="auto">
            <a:xfrm flipH="1">
              <a:off x="3191" y="479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Arc 457"/>
            <p:cNvSpPr>
              <a:spLocks/>
            </p:cNvSpPr>
            <p:nvPr/>
          </p:nvSpPr>
          <p:spPr bwMode="auto">
            <a:xfrm>
              <a:off x="2689" y="4719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73" name="Text Box 458"/>
            <p:cNvSpPr txBox="1">
              <a:spLocks noChangeArrowheads="1"/>
            </p:cNvSpPr>
            <p:nvPr/>
          </p:nvSpPr>
          <p:spPr bwMode="auto">
            <a:xfrm>
              <a:off x="2972" y="484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874" name="Text Box 459"/>
            <p:cNvSpPr txBox="1">
              <a:spLocks noChangeArrowheads="1"/>
            </p:cNvSpPr>
            <p:nvPr/>
          </p:nvSpPr>
          <p:spPr bwMode="auto">
            <a:xfrm>
              <a:off x="2515" y="484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875" name="Text Box 472"/>
            <p:cNvSpPr txBox="1">
              <a:spLocks noChangeArrowheads="1"/>
            </p:cNvSpPr>
            <p:nvPr/>
          </p:nvSpPr>
          <p:spPr bwMode="auto">
            <a:xfrm>
              <a:off x="2255" y="5008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876" name="Text Box 473"/>
            <p:cNvSpPr txBox="1">
              <a:spLocks noChangeArrowheads="1"/>
            </p:cNvSpPr>
            <p:nvPr/>
          </p:nvSpPr>
          <p:spPr bwMode="auto">
            <a:xfrm>
              <a:off x="3052" y="5002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5877" name="Text Box 476"/>
            <p:cNvSpPr txBox="1">
              <a:spLocks noChangeArrowheads="1"/>
            </p:cNvSpPr>
            <p:nvPr/>
          </p:nvSpPr>
          <p:spPr bwMode="auto">
            <a:xfrm>
              <a:off x="2675" y="4425"/>
              <a:ext cx="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i="1">
                  <a:ea typeface="楷体_GB2312" pitchFamily="49" charset="-122"/>
                </a:rPr>
                <a:t>M</a:t>
              </a:r>
            </a:p>
          </p:txBody>
        </p:sp>
        <p:grpSp>
          <p:nvGrpSpPr>
            <p:cNvPr id="35878" name="Group 500"/>
            <p:cNvGrpSpPr>
              <a:grpSpLocks/>
            </p:cNvGrpSpPr>
            <p:nvPr/>
          </p:nvGrpSpPr>
          <p:grpSpPr bwMode="auto">
            <a:xfrm>
              <a:off x="1930" y="4874"/>
              <a:ext cx="408" cy="469"/>
              <a:chOff x="1156" y="187"/>
              <a:chExt cx="408" cy="469"/>
            </a:xfrm>
          </p:grpSpPr>
          <p:sp>
            <p:nvSpPr>
              <p:cNvPr id="35888" name="Text Box 501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5889" name="Text Box 502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5879" name="Group 503"/>
            <p:cNvGrpSpPr>
              <a:grpSpLocks/>
            </p:cNvGrpSpPr>
            <p:nvPr/>
          </p:nvGrpSpPr>
          <p:grpSpPr bwMode="auto">
            <a:xfrm>
              <a:off x="3535" y="4858"/>
              <a:ext cx="408" cy="469"/>
              <a:chOff x="1156" y="187"/>
              <a:chExt cx="408" cy="469"/>
            </a:xfrm>
          </p:grpSpPr>
          <p:sp>
            <p:nvSpPr>
              <p:cNvPr id="35886" name="Text Box 504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5887" name="Text Box 505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5880" name="Group 506"/>
            <p:cNvGrpSpPr>
              <a:grpSpLocks/>
            </p:cNvGrpSpPr>
            <p:nvPr/>
          </p:nvGrpSpPr>
          <p:grpSpPr bwMode="auto">
            <a:xfrm>
              <a:off x="2317" y="4256"/>
              <a:ext cx="255" cy="472"/>
              <a:chOff x="2392" y="2323"/>
              <a:chExt cx="255" cy="472"/>
            </a:xfrm>
          </p:grpSpPr>
          <p:sp>
            <p:nvSpPr>
              <p:cNvPr id="35884" name="Text Box 507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5885" name="Text Box 508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5881" name="Group 509"/>
            <p:cNvGrpSpPr>
              <a:grpSpLocks/>
            </p:cNvGrpSpPr>
            <p:nvPr/>
          </p:nvGrpSpPr>
          <p:grpSpPr bwMode="auto">
            <a:xfrm>
              <a:off x="3227" y="4258"/>
              <a:ext cx="255" cy="472"/>
              <a:chOff x="2392" y="2323"/>
              <a:chExt cx="255" cy="472"/>
            </a:xfrm>
          </p:grpSpPr>
          <p:sp>
            <p:nvSpPr>
              <p:cNvPr id="35882" name="Text Box 510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5883" name="Text Box 511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9729" name="Text Box 513"/>
          <p:cNvSpPr txBox="1">
            <a:spLocks noChangeArrowheads="1"/>
          </p:cNvSpPr>
          <p:nvPr/>
        </p:nvSpPr>
        <p:spPr bwMode="auto">
          <a:xfrm>
            <a:off x="338138" y="512763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由同名端及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参考方向确定互感线圈的特性方程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6" grpId="0" autoUpdateAnimBg="0"/>
      <p:bldP spid="9476" grpId="0" autoUpdateAnimBg="0"/>
      <p:bldP spid="972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76250" y="1074738"/>
            <a:ext cx="358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受控源等效电路：</a:t>
            </a:r>
          </a:p>
        </p:txBody>
      </p:sp>
      <p:graphicFrame>
        <p:nvGraphicFramePr>
          <p:cNvPr id="142340" name="Object 2"/>
          <p:cNvGraphicFramePr>
            <a:graphicFrameLocks noChangeAspect="1"/>
          </p:cNvGraphicFramePr>
          <p:nvPr/>
        </p:nvGraphicFramePr>
        <p:xfrm>
          <a:off x="992188" y="4375150"/>
          <a:ext cx="30464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name="公式" r:id="rId3" imgW="1460160" imgH="304560" progId="Equation.3">
                  <p:embed/>
                </p:oleObj>
              </mc:Choice>
              <mc:Fallback>
                <p:oleObj name="公式" r:id="rId3" imgW="146016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4375150"/>
                        <a:ext cx="304641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3"/>
          <p:cNvGraphicFramePr>
            <a:graphicFrameLocks noChangeAspect="1"/>
          </p:cNvGraphicFramePr>
          <p:nvPr/>
        </p:nvGraphicFramePr>
        <p:xfrm>
          <a:off x="966788" y="5027613"/>
          <a:ext cx="30972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" name="公式" r:id="rId5" imgW="1485720" imgH="304560" progId="Equation.3">
                  <p:embed/>
                </p:oleObj>
              </mc:Choice>
              <mc:Fallback>
                <p:oleObj name="公式" r:id="rId5" imgW="148572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027613"/>
                        <a:ext cx="3097212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AutoShape 6"/>
          <p:cNvSpPr>
            <a:spLocks/>
          </p:cNvSpPr>
          <p:nvPr/>
        </p:nvSpPr>
        <p:spPr bwMode="auto">
          <a:xfrm>
            <a:off x="723900" y="4637088"/>
            <a:ext cx="149225" cy="909637"/>
          </a:xfrm>
          <a:prstGeom prst="leftBrace">
            <a:avLst>
              <a:gd name="adj1" fmla="val 5079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76263" y="1797050"/>
            <a:ext cx="3195637" cy="2060575"/>
            <a:chOff x="1930" y="4256"/>
            <a:chExt cx="2013" cy="1298"/>
          </a:xfrm>
        </p:grpSpPr>
        <p:sp>
          <p:nvSpPr>
            <p:cNvPr id="36919" name="Oval 135"/>
            <p:cNvSpPr>
              <a:spLocks noChangeArrowheads="1"/>
            </p:cNvSpPr>
            <p:nvPr/>
          </p:nvSpPr>
          <p:spPr bwMode="auto">
            <a:xfrm>
              <a:off x="2264" y="482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920" name="Oval 136"/>
            <p:cNvSpPr>
              <a:spLocks noChangeArrowheads="1"/>
            </p:cNvSpPr>
            <p:nvPr/>
          </p:nvSpPr>
          <p:spPr bwMode="auto">
            <a:xfrm>
              <a:off x="2268" y="54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921" name="Oval 137"/>
            <p:cNvSpPr>
              <a:spLocks noChangeArrowheads="1"/>
            </p:cNvSpPr>
            <p:nvPr/>
          </p:nvSpPr>
          <p:spPr bwMode="auto">
            <a:xfrm>
              <a:off x="3474" y="482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922" name="Oval 138"/>
            <p:cNvSpPr>
              <a:spLocks noChangeArrowheads="1"/>
            </p:cNvSpPr>
            <p:nvPr/>
          </p:nvSpPr>
          <p:spPr bwMode="auto">
            <a:xfrm>
              <a:off x="3478" y="548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923" name="Line 139"/>
            <p:cNvSpPr>
              <a:spLocks noChangeShapeType="1"/>
            </p:cNvSpPr>
            <p:nvPr/>
          </p:nvSpPr>
          <p:spPr bwMode="auto">
            <a:xfrm>
              <a:off x="2752" y="484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Line 140"/>
            <p:cNvSpPr>
              <a:spLocks noChangeShapeType="1"/>
            </p:cNvSpPr>
            <p:nvPr/>
          </p:nvSpPr>
          <p:spPr bwMode="auto">
            <a:xfrm>
              <a:off x="3032" y="4848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Freeform 141"/>
            <p:cNvSpPr>
              <a:spLocks/>
            </p:cNvSpPr>
            <p:nvPr/>
          </p:nvSpPr>
          <p:spPr bwMode="auto">
            <a:xfrm rot="10800000">
              <a:off x="2745" y="501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926" name="Line 142"/>
            <p:cNvSpPr>
              <a:spLocks noChangeShapeType="1"/>
            </p:cNvSpPr>
            <p:nvPr/>
          </p:nvSpPr>
          <p:spPr bwMode="auto">
            <a:xfrm>
              <a:off x="2303" y="484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143"/>
            <p:cNvSpPr>
              <a:spLocks noChangeShapeType="1"/>
            </p:cNvSpPr>
            <p:nvPr/>
          </p:nvSpPr>
          <p:spPr bwMode="auto">
            <a:xfrm>
              <a:off x="2301" y="550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144"/>
            <p:cNvSpPr>
              <a:spLocks noChangeShapeType="1"/>
            </p:cNvSpPr>
            <p:nvPr/>
          </p:nvSpPr>
          <p:spPr bwMode="auto">
            <a:xfrm>
              <a:off x="3029" y="485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145"/>
            <p:cNvSpPr>
              <a:spLocks noChangeShapeType="1"/>
            </p:cNvSpPr>
            <p:nvPr/>
          </p:nvSpPr>
          <p:spPr bwMode="auto">
            <a:xfrm>
              <a:off x="3029" y="5504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Freeform 146"/>
            <p:cNvSpPr>
              <a:spLocks/>
            </p:cNvSpPr>
            <p:nvPr/>
          </p:nvSpPr>
          <p:spPr bwMode="auto">
            <a:xfrm>
              <a:off x="2953" y="502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931" name="Line 147"/>
            <p:cNvSpPr>
              <a:spLocks noChangeShapeType="1"/>
            </p:cNvSpPr>
            <p:nvPr/>
          </p:nvSpPr>
          <p:spPr bwMode="auto">
            <a:xfrm>
              <a:off x="2297" y="478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Text Box 148"/>
            <p:cNvSpPr txBox="1">
              <a:spLocks noChangeArrowheads="1"/>
            </p:cNvSpPr>
            <p:nvPr/>
          </p:nvSpPr>
          <p:spPr bwMode="auto">
            <a:xfrm>
              <a:off x="2003" y="469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6933" name="Text Box 149"/>
            <p:cNvSpPr txBox="1">
              <a:spLocks noChangeArrowheads="1"/>
            </p:cNvSpPr>
            <p:nvPr/>
          </p:nvSpPr>
          <p:spPr bwMode="auto">
            <a:xfrm>
              <a:off x="2004" y="52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6934" name="Text Box 150"/>
            <p:cNvSpPr txBox="1">
              <a:spLocks noChangeArrowheads="1"/>
            </p:cNvSpPr>
            <p:nvPr/>
          </p:nvSpPr>
          <p:spPr bwMode="auto">
            <a:xfrm>
              <a:off x="3559" y="469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6935" name="Text Box 151"/>
            <p:cNvSpPr txBox="1">
              <a:spLocks noChangeArrowheads="1"/>
            </p:cNvSpPr>
            <p:nvPr/>
          </p:nvSpPr>
          <p:spPr bwMode="auto">
            <a:xfrm>
              <a:off x="3563" y="5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6936" name="Line 152"/>
            <p:cNvSpPr>
              <a:spLocks noChangeShapeType="1"/>
            </p:cNvSpPr>
            <p:nvPr/>
          </p:nvSpPr>
          <p:spPr bwMode="auto">
            <a:xfrm flipH="1">
              <a:off x="3191" y="479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7" name="Arc 153"/>
            <p:cNvSpPr>
              <a:spLocks/>
            </p:cNvSpPr>
            <p:nvPr/>
          </p:nvSpPr>
          <p:spPr bwMode="auto">
            <a:xfrm>
              <a:off x="2689" y="4719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938" name="Text Box 154"/>
            <p:cNvSpPr txBox="1">
              <a:spLocks noChangeArrowheads="1"/>
            </p:cNvSpPr>
            <p:nvPr/>
          </p:nvSpPr>
          <p:spPr bwMode="auto">
            <a:xfrm>
              <a:off x="2972" y="484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39" name="Text Box 155"/>
            <p:cNvSpPr txBox="1">
              <a:spLocks noChangeArrowheads="1"/>
            </p:cNvSpPr>
            <p:nvPr/>
          </p:nvSpPr>
          <p:spPr bwMode="auto">
            <a:xfrm>
              <a:off x="2515" y="484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40" name="Text Box 156"/>
            <p:cNvSpPr txBox="1">
              <a:spLocks noChangeArrowheads="1"/>
            </p:cNvSpPr>
            <p:nvPr/>
          </p:nvSpPr>
          <p:spPr bwMode="auto">
            <a:xfrm>
              <a:off x="2255" y="5008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41" name="Text Box 157"/>
            <p:cNvSpPr txBox="1">
              <a:spLocks noChangeArrowheads="1"/>
            </p:cNvSpPr>
            <p:nvPr/>
          </p:nvSpPr>
          <p:spPr bwMode="auto">
            <a:xfrm>
              <a:off x="3052" y="5002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942" name="Text Box 158"/>
            <p:cNvSpPr txBox="1">
              <a:spLocks noChangeArrowheads="1"/>
            </p:cNvSpPr>
            <p:nvPr/>
          </p:nvSpPr>
          <p:spPr bwMode="auto">
            <a:xfrm>
              <a:off x="2675" y="4425"/>
              <a:ext cx="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i="1">
                  <a:ea typeface="楷体_GB2312" pitchFamily="49" charset="-122"/>
                </a:rPr>
                <a:t>M</a:t>
              </a:r>
            </a:p>
          </p:txBody>
        </p:sp>
        <p:grpSp>
          <p:nvGrpSpPr>
            <p:cNvPr id="36943" name="Group 159"/>
            <p:cNvGrpSpPr>
              <a:grpSpLocks/>
            </p:cNvGrpSpPr>
            <p:nvPr/>
          </p:nvGrpSpPr>
          <p:grpSpPr bwMode="auto">
            <a:xfrm>
              <a:off x="1930" y="4874"/>
              <a:ext cx="408" cy="469"/>
              <a:chOff x="1156" y="187"/>
              <a:chExt cx="408" cy="469"/>
            </a:xfrm>
          </p:grpSpPr>
          <p:sp>
            <p:nvSpPr>
              <p:cNvPr id="36953" name="Text Box 16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54" name="Text Box 16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6944" name="Group 162"/>
            <p:cNvGrpSpPr>
              <a:grpSpLocks/>
            </p:cNvGrpSpPr>
            <p:nvPr/>
          </p:nvGrpSpPr>
          <p:grpSpPr bwMode="auto">
            <a:xfrm>
              <a:off x="3535" y="4858"/>
              <a:ext cx="408" cy="469"/>
              <a:chOff x="1156" y="187"/>
              <a:chExt cx="408" cy="469"/>
            </a:xfrm>
          </p:grpSpPr>
          <p:sp>
            <p:nvSpPr>
              <p:cNvPr id="36951" name="Text Box 163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52" name="Text Box 164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6945" name="Group 165"/>
            <p:cNvGrpSpPr>
              <a:grpSpLocks/>
            </p:cNvGrpSpPr>
            <p:nvPr/>
          </p:nvGrpSpPr>
          <p:grpSpPr bwMode="auto">
            <a:xfrm>
              <a:off x="2317" y="4256"/>
              <a:ext cx="255" cy="472"/>
              <a:chOff x="2392" y="2323"/>
              <a:chExt cx="255" cy="472"/>
            </a:xfrm>
          </p:grpSpPr>
          <p:sp>
            <p:nvSpPr>
              <p:cNvPr id="36949" name="Text Box 166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50" name="Text Box 167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6946" name="Group 168"/>
            <p:cNvGrpSpPr>
              <a:grpSpLocks/>
            </p:cNvGrpSpPr>
            <p:nvPr/>
          </p:nvGrpSpPr>
          <p:grpSpPr bwMode="auto">
            <a:xfrm>
              <a:off x="3227" y="4258"/>
              <a:ext cx="255" cy="472"/>
              <a:chOff x="2392" y="2323"/>
              <a:chExt cx="255" cy="472"/>
            </a:xfrm>
          </p:grpSpPr>
          <p:sp>
            <p:nvSpPr>
              <p:cNvPr id="36947" name="Text Box 169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48" name="Text Box 170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262"/>
          <p:cNvGrpSpPr>
            <a:grpSpLocks/>
          </p:cNvGrpSpPr>
          <p:nvPr/>
        </p:nvGrpSpPr>
        <p:grpSpPr bwMode="auto">
          <a:xfrm>
            <a:off x="4845050" y="1482725"/>
            <a:ext cx="3749675" cy="2773363"/>
            <a:chOff x="3186" y="1845"/>
            <a:chExt cx="2362" cy="1747"/>
          </a:xfrm>
        </p:grpSpPr>
        <p:sp>
          <p:nvSpPr>
            <p:cNvPr id="36873" name="AutoShape 246"/>
            <p:cNvSpPr>
              <a:spLocks noChangeArrowheads="1"/>
            </p:cNvSpPr>
            <p:nvPr/>
          </p:nvSpPr>
          <p:spPr bwMode="auto">
            <a:xfrm rot="-5400000">
              <a:off x="3920" y="3136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74" name="AutoShape 249"/>
            <p:cNvSpPr>
              <a:spLocks noChangeArrowheads="1"/>
            </p:cNvSpPr>
            <p:nvPr/>
          </p:nvSpPr>
          <p:spPr bwMode="auto">
            <a:xfrm rot="-5400000">
              <a:off x="4296" y="3134"/>
              <a:ext cx="363" cy="181"/>
            </a:xfrm>
            <a:prstGeom prst="diamond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75" name="Line 248"/>
            <p:cNvSpPr>
              <a:spLocks noChangeShapeType="1"/>
            </p:cNvSpPr>
            <p:nvPr/>
          </p:nvSpPr>
          <p:spPr bwMode="auto">
            <a:xfrm>
              <a:off x="4479" y="2442"/>
              <a:ext cx="0" cy="1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247"/>
            <p:cNvSpPr>
              <a:spLocks noChangeShapeType="1"/>
            </p:cNvSpPr>
            <p:nvPr/>
          </p:nvSpPr>
          <p:spPr bwMode="auto">
            <a:xfrm>
              <a:off x="4103" y="2432"/>
              <a:ext cx="0" cy="1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Oval 208"/>
            <p:cNvSpPr>
              <a:spLocks noChangeArrowheads="1"/>
            </p:cNvSpPr>
            <p:nvPr/>
          </p:nvSpPr>
          <p:spPr bwMode="auto">
            <a:xfrm>
              <a:off x="3616" y="241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878" name="Oval 209"/>
            <p:cNvSpPr>
              <a:spLocks noChangeArrowheads="1"/>
            </p:cNvSpPr>
            <p:nvPr/>
          </p:nvSpPr>
          <p:spPr bwMode="auto">
            <a:xfrm>
              <a:off x="3620" y="352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879" name="Oval 210"/>
            <p:cNvSpPr>
              <a:spLocks noChangeArrowheads="1"/>
            </p:cNvSpPr>
            <p:nvPr/>
          </p:nvSpPr>
          <p:spPr bwMode="auto">
            <a:xfrm>
              <a:off x="4928" y="241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880" name="Oval 211"/>
            <p:cNvSpPr>
              <a:spLocks noChangeArrowheads="1"/>
            </p:cNvSpPr>
            <p:nvPr/>
          </p:nvSpPr>
          <p:spPr bwMode="auto">
            <a:xfrm>
              <a:off x="4932" y="352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881" name="Freeform 214"/>
            <p:cNvSpPr>
              <a:spLocks/>
            </p:cNvSpPr>
            <p:nvPr/>
          </p:nvSpPr>
          <p:spPr bwMode="auto">
            <a:xfrm rot="10800000">
              <a:off x="4085" y="259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2" name="Line 215"/>
            <p:cNvSpPr>
              <a:spLocks noChangeShapeType="1"/>
            </p:cNvSpPr>
            <p:nvPr/>
          </p:nvSpPr>
          <p:spPr bwMode="auto">
            <a:xfrm>
              <a:off x="3655" y="2431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216"/>
            <p:cNvSpPr>
              <a:spLocks noChangeShapeType="1"/>
            </p:cNvSpPr>
            <p:nvPr/>
          </p:nvSpPr>
          <p:spPr bwMode="auto">
            <a:xfrm>
              <a:off x="3653" y="3545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217"/>
            <p:cNvSpPr>
              <a:spLocks noChangeShapeType="1"/>
            </p:cNvSpPr>
            <p:nvPr/>
          </p:nvSpPr>
          <p:spPr bwMode="auto">
            <a:xfrm>
              <a:off x="4483" y="2439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Line 218"/>
            <p:cNvSpPr>
              <a:spLocks noChangeShapeType="1"/>
            </p:cNvSpPr>
            <p:nvPr/>
          </p:nvSpPr>
          <p:spPr bwMode="auto">
            <a:xfrm>
              <a:off x="4483" y="3549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Freeform 219"/>
            <p:cNvSpPr>
              <a:spLocks/>
            </p:cNvSpPr>
            <p:nvPr/>
          </p:nvSpPr>
          <p:spPr bwMode="auto">
            <a:xfrm>
              <a:off x="4407" y="260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7" name="Line 220"/>
            <p:cNvSpPr>
              <a:spLocks noChangeShapeType="1"/>
            </p:cNvSpPr>
            <p:nvPr/>
          </p:nvSpPr>
          <p:spPr bwMode="auto">
            <a:xfrm>
              <a:off x="3649" y="237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Text Box 221"/>
            <p:cNvSpPr txBox="1">
              <a:spLocks noChangeArrowheads="1"/>
            </p:cNvSpPr>
            <p:nvPr/>
          </p:nvSpPr>
          <p:spPr bwMode="auto">
            <a:xfrm>
              <a:off x="3223" y="228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6889" name="Text Box 222"/>
            <p:cNvSpPr txBox="1">
              <a:spLocks noChangeArrowheads="1"/>
            </p:cNvSpPr>
            <p:nvPr/>
          </p:nvSpPr>
          <p:spPr bwMode="auto">
            <a:xfrm>
              <a:off x="3220" y="3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6890" name="Text Box 223"/>
            <p:cNvSpPr txBox="1">
              <a:spLocks noChangeArrowheads="1"/>
            </p:cNvSpPr>
            <p:nvPr/>
          </p:nvSpPr>
          <p:spPr bwMode="auto">
            <a:xfrm>
              <a:off x="5163" y="228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6891" name="Text Box 224"/>
            <p:cNvSpPr txBox="1">
              <a:spLocks noChangeArrowheads="1"/>
            </p:cNvSpPr>
            <p:nvPr/>
          </p:nvSpPr>
          <p:spPr bwMode="auto">
            <a:xfrm>
              <a:off x="5150" y="32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6892" name="Line 225"/>
            <p:cNvSpPr>
              <a:spLocks noChangeShapeType="1"/>
            </p:cNvSpPr>
            <p:nvPr/>
          </p:nvSpPr>
          <p:spPr bwMode="auto">
            <a:xfrm flipH="1">
              <a:off x="4645" y="23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Text Box 229"/>
            <p:cNvSpPr txBox="1">
              <a:spLocks noChangeArrowheads="1"/>
            </p:cNvSpPr>
            <p:nvPr/>
          </p:nvSpPr>
          <p:spPr bwMode="auto">
            <a:xfrm>
              <a:off x="3607" y="2597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894" name="Text Box 230"/>
            <p:cNvSpPr txBox="1">
              <a:spLocks noChangeArrowheads="1"/>
            </p:cNvSpPr>
            <p:nvPr/>
          </p:nvSpPr>
          <p:spPr bwMode="auto">
            <a:xfrm>
              <a:off x="4506" y="2591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36895" name="Group 232"/>
            <p:cNvGrpSpPr>
              <a:grpSpLocks/>
            </p:cNvGrpSpPr>
            <p:nvPr/>
          </p:nvGrpSpPr>
          <p:grpSpPr bwMode="auto">
            <a:xfrm>
              <a:off x="3186" y="2655"/>
              <a:ext cx="408" cy="469"/>
              <a:chOff x="1156" y="187"/>
              <a:chExt cx="408" cy="469"/>
            </a:xfrm>
          </p:grpSpPr>
          <p:sp>
            <p:nvSpPr>
              <p:cNvPr id="36917" name="Text Box 233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18" name="Text Box 234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6896" name="Group 235"/>
            <p:cNvGrpSpPr>
              <a:grpSpLocks/>
            </p:cNvGrpSpPr>
            <p:nvPr/>
          </p:nvGrpSpPr>
          <p:grpSpPr bwMode="auto">
            <a:xfrm>
              <a:off x="5140" y="2672"/>
              <a:ext cx="408" cy="469"/>
              <a:chOff x="1156" y="187"/>
              <a:chExt cx="408" cy="469"/>
            </a:xfrm>
          </p:grpSpPr>
          <p:sp>
            <p:nvSpPr>
              <p:cNvPr id="36915" name="Text Box 23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16" name="Text Box 23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6897" name="Group 238"/>
            <p:cNvGrpSpPr>
              <a:grpSpLocks/>
            </p:cNvGrpSpPr>
            <p:nvPr/>
          </p:nvGrpSpPr>
          <p:grpSpPr bwMode="auto">
            <a:xfrm>
              <a:off x="3669" y="1845"/>
              <a:ext cx="255" cy="472"/>
              <a:chOff x="2392" y="2323"/>
              <a:chExt cx="255" cy="472"/>
            </a:xfrm>
          </p:grpSpPr>
          <p:sp>
            <p:nvSpPr>
              <p:cNvPr id="36913" name="Text Box 239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14" name="Text Box 240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6898" name="Group 241"/>
            <p:cNvGrpSpPr>
              <a:grpSpLocks/>
            </p:cNvGrpSpPr>
            <p:nvPr/>
          </p:nvGrpSpPr>
          <p:grpSpPr bwMode="auto">
            <a:xfrm>
              <a:off x="4681" y="1847"/>
              <a:ext cx="255" cy="472"/>
              <a:chOff x="2392" y="2323"/>
              <a:chExt cx="255" cy="472"/>
            </a:xfrm>
          </p:grpSpPr>
          <p:sp>
            <p:nvSpPr>
              <p:cNvPr id="36911" name="Text Box 24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12" name="Text Box 24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36899" name="Text Box 250"/>
            <p:cNvSpPr txBox="1">
              <a:spLocks noChangeArrowheads="1"/>
            </p:cNvSpPr>
            <p:nvPr/>
          </p:nvSpPr>
          <p:spPr bwMode="auto">
            <a:xfrm>
              <a:off x="3860" y="287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6900" name="Text Box 251"/>
            <p:cNvSpPr txBox="1">
              <a:spLocks noChangeArrowheads="1"/>
            </p:cNvSpPr>
            <p:nvPr/>
          </p:nvSpPr>
          <p:spPr bwMode="auto">
            <a:xfrm>
              <a:off x="3864" y="31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6901" name="Text Box 252"/>
            <p:cNvSpPr txBox="1">
              <a:spLocks noChangeArrowheads="1"/>
            </p:cNvSpPr>
            <p:nvPr/>
          </p:nvSpPr>
          <p:spPr bwMode="auto">
            <a:xfrm>
              <a:off x="4530" y="287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6902" name="Text Box 253"/>
            <p:cNvSpPr txBox="1">
              <a:spLocks noChangeArrowheads="1"/>
            </p:cNvSpPr>
            <p:nvPr/>
          </p:nvSpPr>
          <p:spPr bwMode="auto">
            <a:xfrm>
              <a:off x="4534" y="32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6903" name="Text Box 254"/>
            <p:cNvSpPr txBox="1">
              <a:spLocks noChangeArrowheads="1"/>
            </p:cNvSpPr>
            <p:nvPr/>
          </p:nvSpPr>
          <p:spPr bwMode="auto">
            <a:xfrm>
              <a:off x="3402" y="3094"/>
              <a:ext cx="4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M</a:t>
              </a:r>
              <a:endParaRPr lang="en-US" altLang="zh-CN" baseline="-25000">
                <a:ea typeface="楷体_GB2312" pitchFamily="49" charset="-122"/>
              </a:endParaRPr>
            </a:p>
          </p:txBody>
        </p:sp>
        <p:grpSp>
          <p:nvGrpSpPr>
            <p:cNvPr id="36904" name="Group 255"/>
            <p:cNvGrpSpPr>
              <a:grpSpLocks/>
            </p:cNvGrpSpPr>
            <p:nvPr/>
          </p:nvGrpSpPr>
          <p:grpSpPr bwMode="auto">
            <a:xfrm>
              <a:off x="3784" y="2922"/>
              <a:ext cx="255" cy="472"/>
              <a:chOff x="2392" y="2323"/>
              <a:chExt cx="255" cy="472"/>
            </a:xfrm>
          </p:grpSpPr>
          <p:sp>
            <p:nvSpPr>
              <p:cNvPr id="36909" name="Text Box 256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10" name="Text Box 257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36905" name="Text Box 258"/>
            <p:cNvSpPr txBox="1">
              <a:spLocks noChangeArrowheads="1"/>
            </p:cNvSpPr>
            <p:nvPr/>
          </p:nvSpPr>
          <p:spPr bwMode="auto">
            <a:xfrm>
              <a:off x="4541" y="3078"/>
              <a:ext cx="4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M</a:t>
              </a:r>
              <a:endParaRPr lang="en-US" altLang="zh-CN" baseline="-25000">
                <a:ea typeface="楷体_GB2312" pitchFamily="49" charset="-122"/>
              </a:endParaRPr>
            </a:p>
          </p:txBody>
        </p:sp>
        <p:grpSp>
          <p:nvGrpSpPr>
            <p:cNvPr id="36906" name="Group 259"/>
            <p:cNvGrpSpPr>
              <a:grpSpLocks/>
            </p:cNvGrpSpPr>
            <p:nvPr/>
          </p:nvGrpSpPr>
          <p:grpSpPr bwMode="auto">
            <a:xfrm>
              <a:off x="4928" y="2906"/>
              <a:ext cx="255" cy="472"/>
              <a:chOff x="2392" y="2323"/>
              <a:chExt cx="255" cy="472"/>
            </a:xfrm>
          </p:grpSpPr>
          <p:sp>
            <p:nvSpPr>
              <p:cNvPr id="36907" name="Text Box 260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6908" name="Text Box 261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142599" name="AutoShape 263"/>
          <p:cNvSpPr>
            <a:spLocks noChangeArrowheads="1"/>
          </p:cNvSpPr>
          <p:nvPr/>
        </p:nvSpPr>
        <p:spPr bwMode="auto">
          <a:xfrm>
            <a:off x="3962400" y="313055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 dirty="0">
                <a:ea typeface="楷体_GB2312" pitchFamily="49" charset="-122"/>
              </a:rPr>
              <a:t>耦合电感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42" grpId="0" animBg="1"/>
      <p:bldP spid="1425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23900" y="1173163"/>
            <a:ext cx="549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ea typeface="楷体_GB2312" pitchFamily="49" charset="-122"/>
              </a:rPr>
              <a:t>注意：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0450" y="2316163"/>
            <a:ext cx="75501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ea typeface="楷体_GB2312" pitchFamily="49" charset="-122"/>
              </a:rPr>
              <a:t>有三个线圈，相互两两之间都有磁耦合，每对耦合线圈的同名端必须用不同的符号来标记。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50900" y="1763713"/>
            <a:ext cx="775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ea typeface="楷体_GB2312" pitchFamily="49" charset="-122"/>
              </a:rPr>
              <a:t>(1) </a:t>
            </a:r>
            <a:r>
              <a:rPr lang="zh-CN" altLang="en-US" dirty="0">
                <a:ea typeface="楷体_GB2312" pitchFamily="49" charset="-122"/>
              </a:rPr>
              <a:t>一个线圈可以不只和一个线圈有磁耦合关系；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41350" y="3840163"/>
            <a:ext cx="557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ea typeface="楷体_GB2312" pitchFamily="49" charset="-122"/>
              </a:rPr>
              <a:t>互感现象的利与弊：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428750" y="4392613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利用</a:t>
            </a:r>
            <a:r>
              <a:rPr lang="en-US" altLang="zh-CN">
                <a:ea typeface="楷体_GB2312" pitchFamily="49" charset="-122"/>
              </a:rPr>
              <a:t>——</a:t>
            </a:r>
            <a:r>
              <a:rPr lang="zh-CN" altLang="en-US">
                <a:ea typeface="楷体_GB2312" pitchFamily="49" charset="-122"/>
              </a:rPr>
              <a:t>变压器：信号、功率传递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447800" y="4868863"/>
            <a:ext cx="567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避免</a:t>
            </a:r>
            <a:r>
              <a:rPr lang="en-US" altLang="zh-CN">
                <a:ea typeface="楷体_GB2312" pitchFamily="49" charset="-122"/>
              </a:rPr>
              <a:t>——</a:t>
            </a:r>
            <a:r>
              <a:rPr lang="zh-CN" altLang="en-US">
                <a:ea typeface="楷体_GB2312" pitchFamily="49" charset="-122"/>
              </a:rPr>
              <a:t>干扰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420813" y="5337175"/>
            <a:ext cx="721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克服：合理布置线圈相互位置减少互感作用。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楷体_GB2312" pitchFamily="49" charset="-122"/>
              </a:rPr>
              <a:t>三、耦合电感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5" name="Text Box 67"/>
          <p:cNvSpPr txBox="1">
            <a:spLocks noChangeArrowheads="1"/>
          </p:cNvSpPr>
          <p:nvPr/>
        </p:nvSpPr>
        <p:spPr bwMode="auto">
          <a:xfrm>
            <a:off x="468313" y="16764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ea typeface="楷体_GB2312" pitchFamily="49" charset="-122"/>
              </a:rPr>
              <a:t>耦合电感的去耦等效电路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68313" y="2493963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耦合电感的去耦等效就是将耦合电感用无耦合的等效电路来代替，这样对含有耦合电感电路的分析就可等同于一般电路的分析。 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5" grpId="0"/>
      <p:bldP spid="380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65125" y="1055688"/>
            <a:ext cx="674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耦合电感串联时的去耦等效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1709738"/>
            <a:ext cx="378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1. </a:t>
            </a:r>
            <a:r>
              <a:rPr lang="zh-CN" altLang="en-US">
                <a:ea typeface="楷体_GB2312" pitchFamily="49" charset="-122"/>
              </a:rPr>
              <a:t>顺串</a:t>
            </a:r>
          </a:p>
        </p:txBody>
      </p:sp>
      <p:grpSp>
        <p:nvGrpSpPr>
          <p:cNvPr id="2" name="Group 229"/>
          <p:cNvGrpSpPr>
            <a:grpSpLocks/>
          </p:cNvGrpSpPr>
          <p:nvPr/>
        </p:nvGrpSpPr>
        <p:grpSpPr bwMode="auto">
          <a:xfrm>
            <a:off x="1162050" y="1497013"/>
            <a:ext cx="3157538" cy="2463800"/>
            <a:chOff x="744" y="1109"/>
            <a:chExt cx="1989" cy="1552"/>
          </a:xfrm>
        </p:grpSpPr>
        <p:sp>
          <p:nvSpPr>
            <p:cNvPr id="92165" name="Line 150"/>
            <p:cNvSpPr>
              <a:spLocks noChangeShapeType="1"/>
            </p:cNvSpPr>
            <p:nvPr/>
          </p:nvSpPr>
          <p:spPr bwMode="auto">
            <a:xfrm>
              <a:off x="1073" y="1823"/>
              <a:ext cx="1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66" name="Oval 151"/>
            <p:cNvSpPr>
              <a:spLocks noChangeArrowheads="1"/>
            </p:cNvSpPr>
            <p:nvPr/>
          </p:nvSpPr>
          <p:spPr bwMode="auto">
            <a:xfrm>
              <a:off x="1047" y="250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167" name="Oval 152"/>
            <p:cNvSpPr>
              <a:spLocks noChangeArrowheads="1"/>
            </p:cNvSpPr>
            <p:nvPr/>
          </p:nvSpPr>
          <p:spPr bwMode="auto">
            <a:xfrm>
              <a:off x="2688" y="249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168" name="Freeform 153"/>
            <p:cNvSpPr>
              <a:spLocks/>
            </p:cNvSpPr>
            <p:nvPr/>
          </p:nvSpPr>
          <p:spPr bwMode="auto">
            <a:xfrm rot="5400000">
              <a:off x="1549" y="1629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169" name="Freeform 154"/>
            <p:cNvSpPr>
              <a:spLocks/>
            </p:cNvSpPr>
            <p:nvPr/>
          </p:nvSpPr>
          <p:spPr bwMode="auto">
            <a:xfrm rot="5400000">
              <a:off x="2169" y="163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170" name="Text Box 155"/>
            <p:cNvSpPr txBox="1">
              <a:spLocks noChangeArrowheads="1"/>
            </p:cNvSpPr>
            <p:nvPr/>
          </p:nvSpPr>
          <p:spPr bwMode="auto">
            <a:xfrm>
              <a:off x="1514" y="110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171" name="Rectangle 156"/>
            <p:cNvSpPr>
              <a:spLocks noChangeArrowheads="1"/>
            </p:cNvSpPr>
            <p:nvPr/>
          </p:nvSpPr>
          <p:spPr bwMode="auto">
            <a:xfrm>
              <a:off x="1207" y="1489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2172" name="Arc 157"/>
            <p:cNvSpPr>
              <a:spLocks/>
            </p:cNvSpPr>
            <p:nvPr/>
          </p:nvSpPr>
          <p:spPr bwMode="auto">
            <a:xfrm>
              <a:off x="1267" y="1380"/>
              <a:ext cx="739" cy="718"/>
            </a:xfrm>
            <a:custGeom>
              <a:avLst/>
              <a:gdLst>
                <a:gd name="T0" fmla="*/ 0 w 30489"/>
                <a:gd name="T1" fmla="*/ 208 h 21600"/>
                <a:gd name="T2" fmla="*/ 739 w 30489"/>
                <a:gd name="T3" fmla="*/ 211 h 21600"/>
                <a:gd name="T4" fmla="*/ 369 w 30489"/>
                <a:gd name="T5" fmla="*/ 71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173" name="Rectangle 158"/>
            <p:cNvSpPr>
              <a:spLocks noChangeArrowheads="1"/>
            </p:cNvSpPr>
            <p:nvPr/>
          </p:nvSpPr>
          <p:spPr bwMode="auto">
            <a:xfrm>
              <a:off x="1840" y="1483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2174" name="Text Box 159"/>
            <p:cNvSpPr txBox="1">
              <a:spLocks noChangeArrowheads="1"/>
            </p:cNvSpPr>
            <p:nvPr/>
          </p:nvSpPr>
          <p:spPr bwMode="auto">
            <a:xfrm>
              <a:off x="1806" y="155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175" name="Text Box 160"/>
            <p:cNvSpPr txBox="1">
              <a:spLocks noChangeArrowheads="1"/>
            </p:cNvSpPr>
            <p:nvPr/>
          </p:nvSpPr>
          <p:spPr bwMode="auto">
            <a:xfrm>
              <a:off x="1158" y="156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92176" name="Group 161"/>
            <p:cNvGrpSpPr>
              <a:grpSpLocks/>
            </p:cNvGrpSpPr>
            <p:nvPr/>
          </p:nvGrpSpPr>
          <p:grpSpPr bwMode="auto">
            <a:xfrm>
              <a:off x="744" y="1866"/>
              <a:ext cx="239" cy="472"/>
              <a:chOff x="2392" y="2323"/>
              <a:chExt cx="239" cy="472"/>
            </a:xfrm>
          </p:grpSpPr>
          <p:sp>
            <p:nvSpPr>
              <p:cNvPr id="92177" name="Text Box 16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2178" name="Text Box 16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2179" name="Line 164"/>
            <p:cNvSpPr>
              <a:spLocks noChangeShapeType="1"/>
            </p:cNvSpPr>
            <p:nvPr/>
          </p:nvSpPr>
          <p:spPr bwMode="auto">
            <a:xfrm>
              <a:off x="1073" y="1822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0" name="Line 165"/>
            <p:cNvSpPr>
              <a:spLocks noChangeShapeType="1"/>
            </p:cNvSpPr>
            <p:nvPr/>
          </p:nvSpPr>
          <p:spPr bwMode="auto">
            <a:xfrm>
              <a:off x="2709" y="1823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1" name="Line 166"/>
            <p:cNvSpPr>
              <a:spLocks noChangeShapeType="1"/>
            </p:cNvSpPr>
            <p:nvPr/>
          </p:nvSpPr>
          <p:spPr bwMode="auto">
            <a:xfrm flipV="1">
              <a:off x="998" y="1976"/>
              <a:ext cx="0" cy="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2" name="Text Box 167"/>
            <p:cNvSpPr txBox="1">
              <a:spLocks noChangeArrowheads="1"/>
            </p:cNvSpPr>
            <p:nvPr/>
          </p:nvSpPr>
          <p:spPr bwMode="auto">
            <a:xfrm>
              <a:off x="1130" y="235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2183" name="Text Box 168"/>
            <p:cNvSpPr txBox="1">
              <a:spLocks noChangeArrowheads="1"/>
            </p:cNvSpPr>
            <p:nvPr/>
          </p:nvSpPr>
          <p:spPr bwMode="auto">
            <a:xfrm>
              <a:off x="2444" y="22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2184" name="Text Box 169"/>
            <p:cNvSpPr txBox="1">
              <a:spLocks noChangeArrowheads="1"/>
            </p:cNvSpPr>
            <p:nvPr/>
          </p:nvSpPr>
          <p:spPr bwMode="auto">
            <a:xfrm>
              <a:off x="1200" y="18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2185" name="Text Box 170"/>
            <p:cNvSpPr txBox="1">
              <a:spLocks noChangeArrowheads="1"/>
            </p:cNvSpPr>
            <p:nvPr/>
          </p:nvSpPr>
          <p:spPr bwMode="auto">
            <a:xfrm>
              <a:off x="1706" y="17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2186" name="Text Box 171"/>
            <p:cNvSpPr txBox="1">
              <a:spLocks noChangeArrowheads="1"/>
            </p:cNvSpPr>
            <p:nvPr/>
          </p:nvSpPr>
          <p:spPr bwMode="auto">
            <a:xfrm>
              <a:off x="1894" y="188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2187" name="Text Box 172"/>
            <p:cNvSpPr txBox="1">
              <a:spLocks noChangeArrowheads="1"/>
            </p:cNvSpPr>
            <p:nvPr/>
          </p:nvSpPr>
          <p:spPr bwMode="auto">
            <a:xfrm>
              <a:off x="2392" y="17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92188" name="Group 173"/>
            <p:cNvGrpSpPr>
              <a:grpSpLocks/>
            </p:cNvGrpSpPr>
            <p:nvPr/>
          </p:nvGrpSpPr>
          <p:grpSpPr bwMode="auto">
            <a:xfrm>
              <a:off x="1425" y="1720"/>
              <a:ext cx="408" cy="469"/>
              <a:chOff x="1156" y="187"/>
              <a:chExt cx="408" cy="469"/>
            </a:xfrm>
          </p:grpSpPr>
          <p:sp>
            <p:nvSpPr>
              <p:cNvPr id="92189" name="Text Box 174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2190" name="Text Box 175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2191" name="Group 176"/>
            <p:cNvGrpSpPr>
              <a:grpSpLocks/>
            </p:cNvGrpSpPr>
            <p:nvPr/>
          </p:nvGrpSpPr>
          <p:grpSpPr bwMode="auto">
            <a:xfrm>
              <a:off x="1765" y="2192"/>
              <a:ext cx="408" cy="469"/>
              <a:chOff x="1156" y="187"/>
              <a:chExt cx="408" cy="469"/>
            </a:xfrm>
          </p:grpSpPr>
          <p:sp>
            <p:nvSpPr>
              <p:cNvPr id="92192" name="Text Box 177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2193" name="Text Box 178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2194" name="Group 179"/>
            <p:cNvGrpSpPr>
              <a:grpSpLocks/>
            </p:cNvGrpSpPr>
            <p:nvPr/>
          </p:nvGrpSpPr>
          <p:grpSpPr bwMode="auto">
            <a:xfrm>
              <a:off x="2096" y="1718"/>
              <a:ext cx="408" cy="469"/>
              <a:chOff x="1156" y="187"/>
              <a:chExt cx="408" cy="469"/>
            </a:xfrm>
          </p:grpSpPr>
          <p:sp>
            <p:nvSpPr>
              <p:cNvPr id="92195" name="Text Box 18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2196" name="Text Box 18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2521" name="Object 2"/>
          <p:cNvGraphicFramePr>
            <a:graphicFrameLocks noChangeAspect="1"/>
          </p:cNvGraphicFramePr>
          <p:nvPr/>
        </p:nvGraphicFramePr>
        <p:xfrm>
          <a:off x="2693988" y="6235700"/>
          <a:ext cx="274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0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6235700"/>
                        <a:ext cx="2743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2" name="Object 3"/>
          <p:cNvGraphicFramePr>
            <a:graphicFrameLocks noChangeAspect="1"/>
          </p:cNvGraphicFramePr>
          <p:nvPr/>
        </p:nvGraphicFramePr>
        <p:xfrm>
          <a:off x="482600" y="5478463"/>
          <a:ext cx="19113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1" name="Equation" r:id="rId5" imgW="761760" imgH="279360" progId="Equation.DSMT4">
                  <p:embed/>
                </p:oleObj>
              </mc:Choice>
              <mc:Fallback>
                <p:oleObj name="Equation" r:id="rId5" imgW="7617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478463"/>
                        <a:ext cx="19113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4" name="Object 4"/>
          <p:cNvGraphicFramePr>
            <a:graphicFrameLocks noChangeAspect="1"/>
          </p:cNvGraphicFramePr>
          <p:nvPr/>
        </p:nvGraphicFramePr>
        <p:xfrm>
          <a:off x="2432050" y="5407025"/>
          <a:ext cx="3363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2" name="Equation" r:id="rId7" imgW="1269720" imgH="317160" progId="Equation.DSMT4">
                  <p:embed/>
                </p:oleObj>
              </mc:Choice>
              <mc:Fallback>
                <p:oleObj name="Equation" r:id="rId7" imgW="1269720" imgH="317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407025"/>
                        <a:ext cx="33639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0" name="Object 6"/>
          <p:cNvGraphicFramePr>
            <a:graphicFrameLocks noChangeAspect="1"/>
          </p:cNvGraphicFramePr>
          <p:nvPr/>
        </p:nvGraphicFramePr>
        <p:xfrm>
          <a:off x="3386138" y="4292600"/>
          <a:ext cx="30591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3" name="Equation" r:id="rId9" imgW="1282680" imgH="317160" progId="Equation.DSMT4">
                  <p:embed/>
                </p:oleObj>
              </mc:Choice>
              <mc:Fallback>
                <p:oleObj name="Equation" r:id="rId9" imgW="128268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292600"/>
                        <a:ext cx="30591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1" name="Object 7"/>
          <p:cNvGraphicFramePr>
            <a:graphicFrameLocks noChangeAspect="1"/>
          </p:cNvGraphicFramePr>
          <p:nvPr/>
        </p:nvGraphicFramePr>
        <p:xfrm>
          <a:off x="3370263" y="4845050"/>
          <a:ext cx="30749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4" name="Equation" r:id="rId11" imgW="1307880" imgH="317160" progId="Equation.DSMT4">
                  <p:embed/>
                </p:oleObj>
              </mc:Choice>
              <mc:Fallback>
                <p:oleObj name="Equation" r:id="rId11" imgW="1307880" imgH="317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845050"/>
                        <a:ext cx="307498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3" name="AutoShape 255"/>
          <p:cNvSpPr>
            <a:spLocks noChangeArrowheads="1"/>
          </p:cNvSpPr>
          <p:nvPr/>
        </p:nvSpPr>
        <p:spPr bwMode="auto">
          <a:xfrm>
            <a:off x="1981200" y="490220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2544" name="AutoShape 256"/>
          <p:cNvSpPr>
            <a:spLocks/>
          </p:cNvSpPr>
          <p:nvPr/>
        </p:nvSpPr>
        <p:spPr bwMode="auto">
          <a:xfrm>
            <a:off x="3095625" y="4632325"/>
            <a:ext cx="252413" cy="776288"/>
          </a:xfrm>
          <a:prstGeom prst="leftBrace">
            <a:avLst>
              <a:gd name="adj1" fmla="val 256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4646613" y="1709738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2.  </a:t>
            </a:r>
            <a:r>
              <a:rPr lang="zh-CN" altLang="en-US">
                <a:ea typeface="楷体_GB2312" pitchFamily="49" charset="-122"/>
              </a:rPr>
              <a:t>反串</a:t>
            </a:r>
          </a:p>
        </p:txBody>
      </p:sp>
      <p:grpSp>
        <p:nvGrpSpPr>
          <p:cNvPr id="3" name="Group 189"/>
          <p:cNvGrpSpPr>
            <a:grpSpLocks/>
          </p:cNvGrpSpPr>
          <p:nvPr/>
        </p:nvGrpSpPr>
        <p:grpSpPr bwMode="auto">
          <a:xfrm>
            <a:off x="5429250" y="1503363"/>
            <a:ext cx="3157538" cy="2463800"/>
            <a:chOff x="1240" y="-1294"/>
            <a:chExt cx="1989" cy="1552"/>
          </a:xfrm>
        </p:grpSpPr>
        <p:sp>
          <p:nvSpPr>
            <p:cNvPr id="92228" name="Line 98"/>
            <p:cNvSpPr>
              <a:spLocks noChangeShapeType="1"/>
            </p:cNvSpPr>
            <p:nvPr/>
          </p:nvSpPr>
          <p:spPr bwMode="auto">
            <a:xfrm>
              <a:off x="1569" y="-580"/>
              <a:ext cx="1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9" name="Oval 101"/>
            <p:cNvSpPr>
              <a:spLocks noChangeArrowheads="1"/>
            </p:cNvSpPr>
            <p:nvPr/>
          </p:nvSpPr>
          <p:spPr bwMode="auto">
            <a:xfrm>
              <a:off x="1543" y="9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230" name="Oval 102"/>
            <p:cNvSpPr>
              <a:spLocks noChangeArrowheads="1"/>
            </p:cNvSpPr>
            <p:nvPr/>
          </p:nvSpPr>
          <p:spPr bwMode="auto">
            <a:xfrm>
              <a:off x="3184" y="9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231" name="Freeform 104"/>
            <p:cNvSpPr>
              <a:spLocks/>
            </p:cNvSpPr>
            <p:nvPr/>
          </p:nvSpPr>
          <p:spPr bwMode="auto">
            <a:xfrm rot="5400000">
              <a:off x="2045" y="-77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232" name="Freeform 105"/>
            <p:cNvSpPr>
              <a:spLocks/>
            </p:cNvSpPr>
            <p:nvPr/>
          </p:nvSpPr>
          <p:spPr bwMode="auto">
            <a:xfrm rot="5400000">
              <a:off x="2665" y="-77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233" name="Text Box 106"/>
            <p:cNvSpPr txBox="1">
              <a:spLocks noChangeArrowheads="1"/>
            </p:cNvSpPr>
            <p:nvPr/>
          </p:nvSpPr>
          <p:spPr bwMode="auto">
            <a:xfrm>
              <a:off x="2274" y="-129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234" name="Rectangle 108"/>
            <p:cNvSpPr>
              <a:spLocks noChangeArrowheads="1"/>
            </p:cNvSpPr>
            <p:nvPr/>
          </p:nvSpPr>
          <p:spPr bwMode="auto">
            <a:xfrm>
              <a:off x="1739" y="-914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2235" name="Arc 109"/>
            <p:cNvSpPr>
              <a:spLocks/>
            </p:cNvSpPr>
            <p:nvPr/>
          </p:nvSpPr>
          <p:spPr bwMode="auto">
            <a:xfrm>
              <a:off x="1891" y="-1035"/>
              <a:ext cx="979" cy="718"/>
            </a:xfrm>
            <a:custGeom>
              <a:avLst/>
              <a:gdLst>
                <a:gd name="T0" fmla="*/ 0 w 30489"/>
                <a:gd name="T1" fmla="*/ 208 h 21600"/>
                <a:gd name="T2" fmla="*/ 979 w 30489"/>
                <a:gd name="T3" fmla="*/ 211 h 21600"/>
                <a:gd name="T4" fmla="*/ 488 w 30489"/>
                <a:gd name="T5" fmla="*/ 71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236" name="Rectangle 116"/>
            <p:cNvSpPr>
              <a:spLocks noChangeArrowheads="1"/>
            </p:cNvSpPr>
            <p:nvPr/>
          </p:nvSpPr>
          <p:spPr bwMode="auto">
            <a:xfrm>
              <a:off x="2216" y="-920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2237" name="Text Box 117"/>
            <p:cNvSpPr txBox="1">
              <a:spLocks noChangeArrowheads="1"/>
            </p:cNvSpPr>
            <p:nvPr/>
          </p:nvSpPr>
          <p:spPr bwMode="auto">
            <a:xfrm>
              <a:off x="2794" y="-85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2238" name="Text Box 118"/>
            <p:cNvSpPr txBox="1">
              <a:spLocks noChangeArrowheads="1"/>
            </p:cNvSpPr>
            <p:nvPr/>
          </p:nvSpPr>
          <p:spPr bwMode="auto">
            <a:xfrm>
              <a:off x="1690" y="-83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92239" name="Group 124"/>
            <p:cNvGrpSpPr>
              <a:grpSpLocks/>
            </p:cNvGrpSpPr>
            <p:nvPr/>
          </p:nvGrpSpPr>
          <p:grpSpPr bwMode="auto">
            <a:xfrm>
              <a:off x="1240" y="-537"/>
              <a:ext cx="239" cy="472"/>
              <a:chOff x="2392" y="2323"/>
              <a:chExt cx="239" cy="472"/>
            </a:xfrm>
          </p:grpSpPr>
          <p:sp>
            <p:nvSpPr>
              <p:cNvPr id="92240" name="Text Box 125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2241" name="Text Box 126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2242" name="Line 171"/>
            <p:cNvSpPr>
              <a:spLocks noChangeShapeType="1"/>
            </p:cNvSpPr>
            <p:nvPr/>
          </p:nvSpPr>
          <p:spPr bwMode="auto">
            <a:xfrm>
              <a:off x="1569" y="-581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3" name="Line 172"/>
            <p:cNvSpPr>
              <a:spLocks noChangeShapeType="1"/>
            </p:cNvSpPr>
            <p:nvPr/>
          </p:nvSpPr>
          <p:spPr bwMode="auto">
            <a:xfrm>
              <a:off x="3205" y="-580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4" name="Line 173"/>
            <p:cNvSpPr>
              <a:spLocks noChangeShapeType="1"/>
            </p:cNvSpPr>
            <p:nvPr/>
          </p:nvSpPr>
          <p:spPr bwMode="auto">
            <a:xfrm flipV="1">
              <a:off x="1494" y="-427"/>
              <a:ext cx="0" cy="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5" name="Text Box 174"/>
            <p:cNvSpPr txBox="1">
              <a:spLocks noChangeArrowheads="1"/>
            </p:cNvSpPr>
            <p:nvPr/>
          </p:nvSpPr>
          <p:spPr bwMode="auto">
            <a:xfrm>
              <a:off x="1626" y="-4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2246" name="Text Box 175"/>
            <p:cNvSpPr txBox="1">
              <a:spLocks noChangeArrowheads="1"/>
            </p:cNvSpPr>
            <p:nvPr/>
          </p:nvSpPr>
          <p:spPr bwMode="auto">
            <a:xfrm>
              <a:off x="2940" y="-1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2247" name="Text Box 176"/>
            <p:cNvSpPr txBox="1">
              <a:spLocks noChangeArrowheads="1"/>
            </p:cNvSpPr>
            <p:nvPr/>
          </p:nvSpPr>
          <p:spPr bwMode="auto">
            <a:xfrm>
              <a:off x="1696" y="-5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2248" name="Text Box 177"/>
            <p:cNvSpPr txBox="1">
              <a:spLocks noChangeArrowheads="1"/>
            </p:cNvSpPr>
            <p:nvPr/>
          </p:nvSpPr>
          <p:spPr bwMode="auto">
            <a:xfrm>
              <a:off x="2202" y="-61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2249" name="Text Box 178"/>
            <p:cNvSpPr txBox="1">
              <a:spLocks noChangeArrowheads="1"/>
            </p:cNvSpPr>
            <p:nvPr/>
          </p:nvSpPr>
          <p:spPr bwMode="auto">
            <a:xfrm>
              <a:off x="2390" y="-52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2250" name="Text Box 179"/>
            <p:cNvSpPr txBox="1">
              <a:spLocks noChangeArrowheads="1"/>
            </p:cNvSpPr>
            <p:nvPr/>
          </p:nvSpPr>
          <p:spPr bwMode="auto">
            <a:xfrm>
              <a:off x="2888" y="-6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92251" name="Group 180"/>
            <p:cNvGrpSpPr>
              <a:grpSpLocks/>
            </p:cNvGrpSpPr>
            <p:nvPr/>
          </p:nvGrpSpPr>
          <p:grpSpPr bwMode="auto">
            <a:xfrm>
              <a:off x="1921" y="-683"/>
              <a:ext cx="408" cy="469"/>
              <a:chOff x="1156" y="187"/>
              <a:chExt cx="408" cy="469"/>
            </a:xfrm>
          </p:grpSpPr>
          <p:sp>
            <p:nvSpPr>
              <p:cNvPr id="92252" name="Text Box 181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2253" name="Text Box 182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2254" name="Group 183"/>
            <p:cNvGrpSpPr>
              <a:grpSpLocks/>
            </p:cNvGrpSpPr>
            <p:nvPr/>
          </p:nvGrpSpPr>
          <p:grpSpPr bwMode="auto">
            <a:xfrm>
              <a:off x="2261" y="-211"/>
              <a:ext cx="408" cy="469"/>
              <a:chOff x="1156" y="187"/>
              <a:chExt cx="408" cy="469"/>
            </a:xfrm>
          </p:grpSpPr>
          <p:sp>
            <p:nvSpPr>
              <p:cNvPr id="92255" name="Text Box 184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2256" name="Text Box 185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2257" name="Group 186"/>
            <p:cNvGrpSpPr>
              <a:grpSpLocks/>
            </p:cNvGrpSpPr>
            <p:nvPr/>
          </p:nvGrpSpPr>
          <p:grpSpPr bwMode="auto">
            <a:xfrm>
              <a:off x="2592" y="-685"/>
              <a:ext cx="408" cy="469"/>
              <a:chOff x="1156" y="187"/>
              <a:chExt cx="408" cy="469"/>
            </a:xfrm>
          </p:grpSpPr>
          <p:sp>
            <p:nvSpPr>
              <p:cNvPr id="92258" name="Text Box 187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2259" name="Text Box 188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92260" name="Text Box 100"/>
          <p:cNvSpPr txBox="1">
            <a:spLocks noChangeArrowheads="1"/>
          </p:cNvSpPr>
          <p:nvPr/>
        </p:nvSpPr>
        <p:spPr bwMode="auto">
          <a:xfrm>
            <a:off x="395288" y="3943350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电压、电流为关联参考方向，根据耦合电感伏安关系得：</a:t>
            </a:r>
          </a:p>
        </p:txBody>
      </p:sp>
      <p:sp>
        <p:nvSpPr>
          <p:cNvPr id="92261" name="Text Box 101"/>
          <p:cNvSpPr txBox="1">
            <a:spLocks noChangeArrowheads="1"/>
          </p:cNvSpPr>
          <p:nvPr/>
        </p:nvSpPr>
        <p:spPr bwMode="auto">
          <a:xfrm>
            <a:off x="430213" y="6273800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等效电感：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92263" name="Text Box 103"/>
          <p:cNvSpPr txBox="1">
            <a:spLocks noChangeArrowheads="1"/>
          </p:cNvSpPr>
          <p:nvPr/>
        </p:nvSpPr>
        <p:spPr bwMode="auto">
          <a:xfrm>
            <a:off x="5795963" y="5734050"/>
            <a:ext cx="32750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顺串时，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前为正号；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反串时，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前为负号。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543" grpId="0" animBg="1"/>
      <p:bldP spid="12544" grpId="0" animBg="1"/>
      <p:bldP spid="57368" grpId="0" autoUpdateAnimBg="0"/>
      <p:bldP spid="92260" grpId="0"/>
      <p:bldP spid="92261" grpId="0"/>
      <p:bldP spid="922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65125" y="995363"/>
            <a:ext cx="674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耦合电感串联时的去耦等效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1649413"/>
            <a:ext cx="378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1. </a:t>
            </a:r>
            <a:r>
              <a:rPr lang="zh-CN" altLang="en-US">
                <a:ea typeface="楷体_GB2312" pitchFamily="49" charset="-122"/>
              </a:rPr>
              <a:t>顺串</a:t>
            </a:r>
          </a:p>
        </p:txBody>
      </p:sp>
      <p:grpSp>
        <p:nvGrpSpPr>
          <p:cNvPr id="2" name="Group 229"/>
          <p:cNvGrpSpPr>
            <a:grpSpLocks/>
          </p:cNvGrpSpPr>
          <p:nvPr/>
        </p:nvGrpSpPr>
        <p:grpSpPr bwMode="auto">
          <a:xfrm>
            <a:off x="1162050" y="1436688"/>
            <a:ext cx="3157538" cy="2463800"/>
            <a:chOff x="744" y="1109"/>
            <a:chExt cx="1989" cy="1552"/>
          </a:xfrm>
        </p:grpSpPr>
        <p:sp>
          <p:nvSpPr>
            <p:cNvPr id="93189" name="Line 150"/>
            <p:cNvSpPr>
              <a:spLocks noChangeShapeType="1"/>
            </p:cNvSpPr>
            <p:nvPr/>
          </p:nvSpPr>
          <p:spPr bwMode="auto">
            <a:xfrm>
              <a:off x="1073" y="1823"/>
              <a:ext cx="1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0" name="Oval 151"/>
            <p:cNvSpPr>
              <a:spLocks noChangeArrowheads="1"/>
            </p:cNvSpPr>
            <p:nvPr/>
          </p:nvSpPr>
          <p:spPr bwMode="auto">
            <a:xfrm>
              <a:off x="1047" y="250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3191" name="Oval 152"/>
            <p:cNvSpPr>
              <a:spLocks noChangeArrowheads="1"/>
            </p:cNvSpPr>
            <p:nvPr/>
          </p:nvSpPr>
          <p:spPr bwMode="auto">
            <a:xfrm>
              <a:off x="2688" y="249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3192" name="Freeform 153"/>
            <p:cNvSpPr>
              <a:spLocks/>
            </p:cNvSpPr>
            <p:nvPr/>
          </p:nvSpPr>
          <p:spPr bwMode="auto">
            <a:xfrm rot="5400000">
              <a:off x="1549" y="1629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3193" name="Freeform 154"/>
            <p:cNvSpPr>
              <a:spLocks/>
            </p:cNvSpPr>
            <p:nvPr/>
          </p:nvSpPr>
          <p:spPr bwMode="auto">
            <a:xfrm rot="5400000">
              <a:off x="2169" y="163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3194" name="Text Box 155"/>
            <p:cNvSpPr txBox="1">
              <a:spLocks noChangeArrowheads="1"/>
            </p:cNvSpPr>
            <p:nvPr/>
          </p:nvSpPr>
          <p:spPr bwMode="auto">
            <a:xfrm>
              <a:off x="1514" y="110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3195" name="Rectangle 156"/>
            <p:cNvSpPr>
              <a:spLocks noChangeArrowheads="1"/>
            </p:cNvSpPr>
            <p:nvPr/>
          </p:nvSpPr>
          <p:spPr bwMode="auto">
            <a:xfrm>
              <a:off x="1207" y="1489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3196" name="Arc 157"/>
            <p:cNvSpPr>
              <a:spLocks/>
            </p:cNvSpPr>
            <p:nvPr/>
          </p:nvSpPr>
          <p:spPr bwMode="auto">
            <a:xfrm>
              <a:off x="1267" y="1380"/>
              <a:ext cx="739" cy="718"/>
            </a:xfrm>
            <a:custGeom>
              <a:avLst/>
              <a:gdLst>
                <a:gd name="T0" fmla="*/ 0 w 30489"/>
                <a:gd name="T1" fmla="*/ 208 h 21600"/>
                <a:gd name="T2" fmla="*/ 739 w 30489"/>
                <a:gd name="T3" fmla="*/ 211 h 21600"/>
                <a:gd name="T4" fmla="*/ 369 w 30489"/>
                <a:gd name="T5" fmla="*/ 71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3197" name="Rectangle 158"/>
            <p:cNvSpPr>
              <a:spLocks noChangeArrowheads="1"/>
            </p:cNvSpPr>
            <p:nvPr/>
          </p:nvSpPr>
          <p:spPr bwMode="auto">
            <a:xfrm>
              <a:off x="1840" y="1483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3198" name="Text Box 159"/>
            <p:cNvSpPr txBox="1">
              <a:spLocks noChangeArrowheads="1"/>
            </p:cNvSpPr>
            <p:nvPr/>
          </p:nvSpPr>
          <p:spPr bwMode="auto">
            <a:xfrm>
              <a:off x="1806" y="155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3199" name="Text Box 160"/>
            <p:cNvSpPr txBox="1">
              <a:spLocks noChangeArrowheads="1"/>
            </p:cNvSpPr>
            <p:nvPr/>
          </p:nvSpPr>
          <p:spPr bwMode="auto">
            <a:xfrm>
              <a:off x="1158" y="156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93200" name="Group 161"/>
            <p:cNvGrpSpPr>
              <a:grpSpLocks/>
            </p:cNvGrpSpPr>
            <p:nvPr/>
          </p:nvGrpSpPr>
          <p:grpSpPr bwMode="auto">
            <a:xfrm>
              <a:off x="744" y="1866"/>
              <a:ext cx="239" cy="472"/>
              <a:chOff x="2392" y="2323"/>
              <a:chExt cx="239" cy="472"/>
            </a:xfrm>
          </p:grpSpPr>
          <p:sp>
            <p:nvSpPr>
              <p:cNvPr id="93201" name="Text Box 16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3202" name="Text Box 16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3203" name="Line 164"/>
            <p:cNvSpPr>
              <a:spLocks noChangeShapeType="1"/>
            </p:cNvSpPr>
            <p:nvPr/>
          </p:nvSpPr>
          <p:spPr bwMode="auto">
            <a:xfrm>
              <a:off x="1073" y="1822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4" name="Line 165"/>
            <p:cNvSpPr>
              <a:spLocks noChangeShapeType="1"/>
            </p:cNvSpPr>
            <p:nvPr/>
          </p:nvSpPr>
          <p:spPr bwMode="auto">
            <a:xfrm>
              <a:off x="2709" y="1823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Line 166"/>
            <p:cNvSpPr>
              <a:spLocks noChangeShapeType="1"/>
            </p:cNvSpPr>
            <p:nvPr/>
          </p:nvSpPr>
          <p:spPr bwMode="auto">
            <a:xfrm flipV="1">
              <a:off x="998" y="1976"/>
              <a:ext cx="0" cy="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Text Box 167"/>
            <p:cNvSpPr txBox="1">
              <a:spLocks noChangeArrowheads="1"/>
            </p:cNvSpPr>
            <p:nvPr/>
          </p:nvSpPr>
          <p:spPr bwMode="auto">
            <a:xfrm>
              <a:off x="1130" y="235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3207" name="Text Box 168"/>
            <p:cNvSpPr txBox="1">
              <a:spLocks noChangeArrowheads="1"/>
            </p:cNvSpPr>
            <p:nvPr/>
          </p:nvSpPr>
          <p:spPr bwMode="auto">
            <a:xfrm>
              <a:off x="2444" y="22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3208" name="Text Box 169"/>
            <p:cNvSpPr txBox="1">
              <a:spLocks noChangeArrowheads="1"/>
            </p:cNvSpPr>
            <p:nvPr/>
          </p:nvSpPr>
          <p:spPr bwMode="auto">
            <a:xfrm>
              <a:off x="1200" y="18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3209" name="Text Box 170"/>
            <p:cNvSpPr txBox="1">
              <a:spLocks noChangeArrowheads="1"/>
            </p:cNvSpPr>
            <p:nvPr/>
          </p:nvSpPr>
          <p:spPr bwMode="auto">
            <a:xfrm>
              <a:off x="1706" y="17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3210" name="Text Box 171"/>
            <p:cNvSpPr txBox="1">
              <a:spLocks noChangeArrowheads="1"/>
            </p:cNvSpPr>
            <p:nvPr/>
          </p:nvSpPr>
          <p:spPr bwMode="auto">
            <a:xfrm>
              <a:off x="1894" y="188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3211" name="Text Box 172"/>
            <p:cNvSpPr txBox="1">
              <a:spLocks noChangeArrowheads="1"/>
            </p:cNvSpPr>
            <p:nvPr/>
          </p:nvSpPr>
          <p:spPr bwMode="auto">
            <a:xfrm>
              <a:off x="2392" y="17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93212" name="Group 173"/>
            <p:cNvGrpSpPr>
              <a:grpSpLocks/>
            </p:cNvGrpSpPr>
            <p:nvPr/>
          </p:nvGrpSpPr>
          <p:grpSpPr bwMode="auto">
            <a:xfrm>
              <a:off x="1425" y="1720"/>
              <a:ext cx="408" cy="469"/>
              <a:chOff x="1156" y="187"/>
              <a:chExt cx="408" cy="469"/>
            </a:xfrm>
          </p:grpSpPr>
          <p:sp>
            <p:nvSpPr>
              <p:cNvPr id="93213" name="Text Box 174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3214" name="Text Box 175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3215" name="Group 176"/>
            <p:cNvGrpSpPr>
              <a:grpSpLocks/>
            </p:cNvGrpSpPr>
            <p:nvPr/>
          </p:nvGrpSpPr>
          <p:grpSpPr bwMode="auto">
            <a:xfrm>
              <a:off x="1765" y="2192"/>
              <a:ext cx="408" cy="469"/>
              <a:chOff x="1156" y="187"/>
              <a:chExt cx="408" cy="469"/>
            </a:xfrm>
          </p:grpSpPr>
          <p:sp>
            <p:nvSpPr>
              <p:cNvPr id="93216" name="Text Box 177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3217" name="Text Box 178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3218" name="Group 179"/>
            <p:cNvGrpSpPr>
              <a:grpSpLocks/>
            </p:cNvGrpSpPr>
            <p:nvPr/>
          </p:nvGrpSpPr>
          <p:grpSpPr bwMode="auto">
            <a:xfrm>
              <a:off x="2096" y="1718"/>
              <a:ext cx="408" cy="469"/>
              <a:chOff x="1156" y="187"/>
              <a:chExt cx="408" cy="469"/>
            </a:xfrm>
          </p:grpSpPr>
          <p:sp>
            <p:nvSpPr>
              <p:cNvPr id="93219" name="Text Box 18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3220" name="Text Box 18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2521" name="Object 2"/>
          <p:cNvGraphicFramePr>
            <a:graphicFrameLocks noChangeAspect="1"/>
          </p:cNvGraphicFramePr>
          <p:nvPr/>
        </p:nvGraphicFramePr>
        <p:xfrm>
          <a:off x="3557588" y="4014788"/>
          <a:ext cx="274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2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014788"/>
                        <a:ext cx="2743200" cy="5842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4646613" y="1649413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2.  </a:t>
            </a:r>
            <a:r>
              <a:rPr lang="zh-CN" altLang="en-US">
                <a:ea typeface="楷体_GB2312" pitchFamily="49" charset="-122"/>
              </a:rPr>
              <a:t>反串</a:t>
            </a:r>
          </a:p>
        </p:txBody>
      </p:sp>
      <p:grpSp>
        <p:nvGrpSpPr>
          <p:cNvPr id="3" name="Group 189"/>
          <p:cNvGrpSpPr>
            <a:grpSpLocks/>
          </p:cNvGrpSpPr>
          <p:nvPr/>
        </p:nvGrpSpPr>
        <p:grpSpPr bwMode="auto">
          <a:xfrm>
            <a:off x="5429250" y="1443038"/>
            <a:ext cx="3157538" cy="2463800"/>
            <a:chOff x="1240" y="-1294"/>
            <a:chExt cx="1989" cy="1552"/>
          </a:xfrm>
        </p:grpSpPr>
        <p:sp>
          <p:nvSpPr>
            <p:cNvPr id="93230" name="Line 98"/>
            <p:cNvSpPr>
              <a:spLocks noChangeShapeType="1"/>
            </p:cNvSpPr>
            <p:nvPr/>
          </p:nvSpPr>
          <p:spPr bwMode="auto">
            <a:xfrm>
              <a:off x="1569" y="-580"/>
              <a:ext cx="1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1" name="Oval 101"/>
            <p:cNvSpPr>
              <a:spLocks noChangeArrowheads="1"/>
            </p:cNvSpPr>
            <p:nvPr/>
          </p:nvSpPr>
          <p:spPr bwMode="auto">
            <a:xfrm>
              <a:off x="1543" y="9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3232" name="Oval 102"/>
            <p:cNvSpPr>
              <a:spLocks noChangeArrowheads="1"/>
            </p:cNvSpPr>
            <p:nvPr/>
          </p:nvSpPr>
          <p:spPr bwMode="auto">
            <a:xfrm>
              <a:off x="3184" y="9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3233" name="Freeform 104"/>
            <p:cNvSpPr>
              <a:spLocks/>
            </p:cNvSpPr>
            <p:nvPr/>
          </p:nvSpPr>
          <p:spPr bwMode="auto">
            <a:xfrm rot="5400000">
              <a:off x="2045" y="-77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3234" name="Freeform 105"/>
            <p:cNvSpPr>
              <a:spLocks/>
            </p:cNvSpPr>
            <p:nvPr/>
          </p:nvSpPr>
          <p:spPr bwMode="auto">
            <a:xfrm rot="5400000">
              <a:off x="2665" y="-77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3235" name="Text Box 106"/>
            <p:cNvSpPr txBox="1">
              <a:spLocks noChangeArrowheads="1"/>
            </p:cNvSpPr>
            <p:nvPr/>
          </p:nvSpPr>
          <p:spPr bwMode="auto">
            <a:xfrm>
              <a:off x="2274" y="-129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3236" name="Rectangle 108"/>
            <p:cNvSpPr>
              <a:spLocks noChangeArrowheads="1"/>
            </p:cNvSpPr>
            <p:nvPr/>
          </p:nvSpPr>
          <p:spPr bwMode="auto">
            <a:xfrm>
              <a:off x="1739" y="-914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3237" name="Arc 109"/>
            <p:cNvSpPr>
              <a:spLocks/>
            </p:cNvSpPr>
            <p:nvPr/>
          </p:nvSpPr>
          <p:spPr bwMode="auto">
            <a:xfrm>
              <a:off x="1891" y="-1035"/>
              <a:ext cx="979" cy="718"/>
            </a:xfrm>
            <a:custGeom>
              <a:avLst/>
              <a:gdLst>
                <a:gd name="T0" fmla="*/ 0 w 30489"/>
                <a:gd name="T1" fmla="*/ 208 h 21600"/>
                <a:gd name="T2" fmla="*/ 979 w 30489"/>
                <a:gd name="T3" fmla="*/ 211 h 21600"/>
                <a:gd name="T4" fmla="*/ 488 w 30489"/>
                <a:gd name="T5" fmla="*/ 71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3238" name="Rectangle 116"/>
            <p:cNvSpPr>
              <a:spLocks noChangeArrowheads="1"/>
            </p:cNvSpPr>
            <p:nvPr/>
          </p:nvSpPr>
          <p:spPr bwMode="auto">
            <a:xfrm>
              <a:off x="2216" y="-920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3239" name="Text Box 117"/>
            <p:cNvSpPr txBox="1">
              <a:spLocks noChangeArrowheads="1"/>
            </p:cNvSpPr>
            <p:nvPr/>
          </p:nvSpPr>
          <p:spPr bwMode="auto">
            <a:xfrm>
              <a:off x="2794" y="-85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3240" name="Text Box 118"/>
            <p:cNvSpPr txBox="1">
              <a:spLocks noChangeArrowheads="1"/>
            </p:cNvSpPr>
            <p:nvPr/>
          </p:nvSpPr>
          <p:spPr bwMode="auto">
            <a:xfrm>
              <a:off x="1690" y="-83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93241" name="Group 124"/>
            <p:cNvGrpSpPr>
              <a:grpSpLocks/>
            </p:cNvGrpSpPr>
            <p:nvPr/>
          </p:nvGrpSpPr>
          <p:grpSpPr bwMode="auto">
            <a:xfrm>
              <a:off x="1240" y="-537"/>
              <a:ext cx="239" cy="472"/>
              <a:chOff x="2392" y="2323"/>
              <a:chExt cx="239" cy="472"/>
            </a:xfrm>
          </p:grpSpPr>
          <p:sp>
            <p:nvSpPr>
              <p:cNvPr id="93242" name="Text Box 125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3243" name="Text Box 126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3244" name="Line 171"/>
            <p:cNvSpPr>
              <a:spLocks noChangeShapeType="1"/>
            </p:cNvSpPr>
            <p:nvPr/>
          </p:nvSpPr>
          <p:spPr bwMode="auto">
            <a:xfrm>
              <a:off x="1569" y="-581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5" name="Line 172"/>
            <p:cNvSpPr>
              <a:spLocks noChangeShapeType="1"/>
            </p:cNvSpPr>
            <p:nvPr/>
          </p:nvSpPr>
          <p:spPr bwMode="auto">
            <a:xfrm>
              <a:off x="3205" y="-580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6" name="Line 173"/>
            <p:cNvSpPr>
              <a:spLocks noChangeShapeType="1"/>
            </p:cNvSpPr>
            <p:nvPr/>
          </p:nvSpPr>
          <p:spPr bwMode="auto">
            <a:xfrm flipV="1">
              <a:off x="1494" y="-427"/>
              <a:ext cx="0" cy="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7" name="Text Box 174"/>
            <p:cNvSpPr txBox="1">
              <a:spLocks noChangeArrowheads="1"/>
            </p:cNvSpPr>
            <p:nvPr/>
          </p:nvSpPr>
          <p:spPr bwMode="auto">
            <a:xfrm>
              <a:off x="1626" y="-4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3248" name="Text Box 175"/>
            <p:cNvSpPr txBox="1">
              <a:spLocks noChangeArrowheads="1"/>
            </p:cNvSpPr>
            <p:nvPr/>
          </p:nvSpPr>
          <p:spPr bwMode="auto">
            <a:xfrm>
              <a:off x="2940" y="-1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3249" name="Text Box 176"/>
            <p:cNvSpPr txBox="1">
              <a:spLocks noChangeArrowheads="1"/>
            </p:cNvSpPr>
            <p:nvPr/>
          </p:nvSpPr>
          <p:spPr bwMode="auto">
            <a:xfrm>
              <a:off x="1696" y="-5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3250" name="Text Box 177"/>
            <p:cNvSpPr txBox="1">
              <a:spLocks noChangeArrowheads="1"/>
            </p:cNvSpPr>
            <p:nvPr/>
          </p:nvSpPr>
          <p:spPr bwMode="auto">
            <a:xfrm>
              <a:off x="2202" y="-61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3251" name="Text Box 178"/>
            <p:cNvSpPr txBox="1">
              <a:spLocks noChangeArrowheads="1"/>
            </p:cNvSpPr>
            <p:nvPr/>
          </p:nvSpPr>
          <p:spPr bwMode="auto">
            <a:xfrm>
              <a:off x="2390" y="-52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3252" name="Text Box 179"/>
            <p:cNvSpPr txBox="1">
              <a:spLocks noChangeArrowheads="1"/>
            </p:cNvSpPr>
            <p:nvPr/>
          </p:nvSpPr>
          <p:spPr bwMode="auto">
            <a:xfrm>
              <a:off x="2888" y="-6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93253" name="Group 180"/>
            <p:cNvGrpSpPr>
              <a:grpSpLocks/>
            </p:cNvGrpSpPr>
            <p:nvPr/>
          </p:nvGrpSpPr>
          <p:grpSpPr bwMode="auto">
            <a:xfrm>
              <a:off x="1921" y="-683"/>
              <a:ext cx="408" cy="469"/>
              <a:chOff x="1156" y="187"/>
              <a:chExt cx="408" cy="469"/>
            </a:xfrm>
          </p:grpSpPr>
          <p:sp>
            <p:nvSpPr>
              <p:cNvPr id="93254" name="Text Box 181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3255" name="Text Box 182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3256" name="Group 183"/>
            <p:cNvGrpSpPr>
              <a:grpSpLocks/>
            </p:cNvGrpSpPr>
            <p:nvPr/>
          </p:nvGrpSpPr>
          <p:grpSpPr bwMode="auto">
            <a:xfrm>
              <a:off x="2261" y="-211"/>
              <a:ext cx="408" cy="469"/>
              <a:chOff x="1156" y="187"/>
              <a:chExt cx="408" cy="469"/>
            </a:xfrm>
          </p:grpSpPr>
          <p:sp>
            <p:nvSpPr>
              <p:cNvPr id="93257" name="Text Box 184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3258" name="Text Box 185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3259" name="Group 186"/>
            <p:cNvGrpSpPr>
              <a:grpSpLocks/>
            </p:cNvGrpSpPr>
            <p:nvPr/>
          </p:nvGrpSpPr>
          <p:grpSpPr bwMode="auto">
            <a:xfrm>
              <a:off x="2592" y="-685"/>
              <a:ext cx="408" cy="469"/>
              <a:chOff x="1156" y="187"/>
              <a:chExt cx="408" cy="469"/>
            </a:xfrm>
          </p:grpSpPr>
          <p:sp>
            <p:nvSpPr>
              <p:cNvPr id="93260" name="Text Box 187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3261" name="Text Box 188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93263" name="Text Box 79"/>
          <p:cNvSpPr txBox="1">
            <a:spLocks noChangeArrowheads="1"/>
          </p:cNvSpPr>
          <p:nvPr/>
        </p:nvSpPr>
        <p:spPr bwMode="auto">
          <a:xfrm>
            <a:off x="430213" y="4051300"/>
            <a:ext cx="2736850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为等效电感</a:t>
            </a:r>
          </a:p>
        </p:txBody>
      </p:sp>
      <p:sp>
        <p:nvSpPr>
          <p:cNvPr id="93265" name="Text Box 81"/>
          <p:cNvSpPr txBox="1">
            <a:spLocks noChangeArrowheads="1"/>
          </p:cNvSpPr>
          <p:nvPr/>
        </p:nvSpPr>
        <p:spPr bwMode="auto">
          <a:xfrm>
            <a:off x="684213" y="4664075"/>
            <a:ext cx="377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耦合电感的储能： </a:t>
            </a:r>
          </a:p>
        </p:txBody>
      </p:sp>
      <p:sp>
        <p:nvSpPr>
          <p:cNvPr id="93266" name="Text Box 82"/>
          <p:cNvSpPr txBox="1">
            <a:spLocks noChangeArrowheads="1"/>
          </p:cNvSpPr>
          <p:nvPr/>
        </p:nvSpPr>
        <p:spPr bwMode="auto">
          <a:xfrm>
            <a:off x="647700" y="5214938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因其储能不可能为负值，因此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必须为正，由此有： </a:t>
            </a:r>
          </a:p>
        </p:txBody>
      </p:sp>
      <p:graphicFrame>
        <p:nvGraphicFramePr>
          <p:cNvPr id="93267" name="Object 83"/>
          <p:cNvGraphicFramePr>
            <a:graphicFrameLocks noChangeAspect="1"/>
          </p:cNvGraphicFramePr>
          <p:nvPr/>
        </p:nvGraphicFramePr>
        <p:xfrm>
          <a:off x="3851275" y="4556125"/>
          <a:ext cx="1439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3" name="公式" r:id="rId5" imgW="698400" imgH="393480" progId="Equation.3">
                  <p:embed/>
                </p:oleObj>
              </mc:Choice>
              <mc:Fallback>
                <p:oleObj name="公式" r:id="rId5" imgW="698400" imgH="39348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556125"/>
                        <a:ext cx="14398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68" name="Object 84"/>
          <p:cNvGraphicFramePr>
            <a:graphicFrameLocks noChangeAspect="1"/>
          </p:cNvGraphicFramePr>
          <p:nvPr/>
        </p:nvGraphicFramePr>
        <p:xfrm>
          <a:off x="1763713" y="5816600"/>
          <a:ext cx="2016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4" name="Equation" r:id="rId7" imgW="1104421" imgH="215806" progId="Equation.DSMT4">
                  <p:embed/>
                </p:oleObj>
              </mc:Choice>
              <mc:Fallback>
                <p:oleObj name="Equation" r:id="rId7" imgW="1104421" imgH="215806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16600"/>
                        <a:ext cx="20161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69" name="Object 85"/>
          <p:cNvGraphicFramePr>
            <a:graphicFrameLocks noChangeAspect="1"/>
          </p:cNvGraphicFramePr>
          <p:nvPr/>
        </p:nvGraphicFramePr>
        <p:xfrm>
          <a:off x="5364163" y="5600700"/>
          <a:ext cx="15113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5" name="公式" r:id="rId9" imgW="825142" imgH="406224" progId="Equation.3">
                  <p:embed/>
                </p:oleObj>
              </mc:Choice>
              <mc:Fallback>
                <p:oleObj name="公式" r:id="rId9" imgW="825142" imgH="406224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600700"/>
                        <a:ext cx="15113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3" name="AutoShape 255"/>
          <p:cNvSpPr>
            <a:spLocks noChangeArrowheads="1"/>
          </p:cNvSpPr>
          <p:nvPr/>
        </p:nvSpPr>
        <p:spPr bwMode="auto">
          <a:xfrm>
            <a:off x="4211638" y="5816600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7438" name="Text Box 94"/>
          <p:cNvSpPr txBox="1">
            <a:spLocks noChangeArrowheads="1"/>
          </p:cNvSpPr>
          <p:nvPr/>
        </p:nvSpPr>
        <p:spPr bwMode="auto">
          <a:xfrm>
            <a:off x="684213" y="6248400"/>
            <a:ext cx="799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互感不大于两个自感的算术平均值。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65" grpId="0"/>
      <p:bldP spid="93266" grpId="0"/>
      <p:bldP spid="12543" grpId="0" animBg="1"/>
      <p:bldP spid="5743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81050" y="1519238"/>
            <a:ext cx="382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1.  </a:t>
            </a:r>
            <a:r>
              <a:rPr lang="zh-CN" altLang="en-US">
                <a:ea typeface="楷体_GB2312" pitchFamily="49" charset="-122"/>
              </a:rPr>
              <a:t>同名端在同侧</a:t>
            </a:r>
          </a:p>
        </p:txBody>
      </p:sp>
      <p:sp>
        <p:nvSpPr>
          <p:cNvPr id="14371" name="AutoShape 35"/>
          <p:cNvSpPr>
            <a:spLocks/>
          </p:cNvSpPr>
          <p:nvPr/>
        </p:nvSpPr>
        <p:spPr bwMode="auto">
          <a:xfrm>
            <a:off x="1692275" y="4486275"/>
            <a:ext cx="179388" cy="757238"/>
          </a:xfrm>
          <a:prstGeom prst="leftBrace">
            <a:avLst>
              <a:gd name="adj1" fmla="val 3517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67936" name="Object 2"/>
          <p:cNvGraphicFramePr>
            <a:graphicFrameLocks noChangeAspect="1"/>
          </p:cNvGraphicFramePr>
          <p:nvPr/>
        </p:nvGraphicFramePr>
        <p:xfrm>
          <a:off x="993775" y="5776913"/>
          <a:ext cx="339883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5776913"/>
                        <a:ext cx="3398838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7" name="Object 3"/>
          <p:cNvGraphicFramePr>
            <a:graphicFrameLocks noChangeAspect="1"/>
          </p:cNvGraphicFramePr>
          <p:nvPr/>
        </p:nvGraphicFramePr>
        <p:xfrm>
          <a:off x="4724400" y="5754688"/>
          <a:ext cx="37655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5" imgW="1549080" imgH="431640" progId="Equation.DSMT4">
                  <p:embed/>
                </p:oleObj>
              </mc:Choice>
              <mc:Fallback>
                <p:oleObj name="Equation" r:id="rId5" imgW="15490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54688"/>
                        <a:ext cx="37655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468313" y="5373688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解得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 i="1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的关系：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20675" y="966788"/>
            <a:ext cx="620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耦合电感并联时的去耦等效</a:t>
            </a:r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1365250" y="1716088"/>
            <a:ext cx="2636838" cy="2454275"/>
            <a:chOff x="1940" y="-1394"/>
            <a:chExt cx="1661" cy="1546"/>
          </a:xfrm>
        </p:grpSpPr>
        <p:sp>
          <p:nvSpPr>
            <p:cNvPr id="39948" name="Oval 130"/>
            <p:cNvSpPr>
              <a:spLocks noChangeArrowheads="1"/>
            </p:cNvSpPr>
            <p:nvPr/>
          </p:nvSpPr>
          <p:spPr bwMode="auto">
            <a:xfrm>
              <a:off x="2048" y="-86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9949" name="Oval 131"/>
            <p:cNvSpPr>
              <a:spLocks noChangeArrowheads="1"/>
            </p:cNvSpPr>
            <p:nvPr/>
          </p:nvSpPr>
          <p:spPr bwMode="auto">
            <a:xfrm>
              <a:off x="2054" y="1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9950" name="Text Box 134"/>
            <p:cNvSpPr txBox="1">
              <a:spLocks noChangeArrowheads="1"/>
            </p:cNvSpPr>
            <p:nvPr/>
          </p:nvSpPr>
          <p:spPr bwMode="auto">
            <a:xfrm>
              <a:off x="2796" y="-128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9951" name="Rectangle 135"/>
            <p:cNvSpPr>
              <a:spLocks noChangeArrowheads="1"/>
            </p:cNvSpPr>
            <p:nvPr/>
          </p:nvSpPr>
          <p:spPr bwMode="auto">
            <a:xfrm>
              <a:off x="2029" y="-48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39952" name="Arc 136"/>
            <p:cNvSpPr>
              <a:spLocks/>
            </p:cNvSpPr>
            <p:nvPr/>
          </p:nvSpPr>
          <p:spPr bwMode="auto">
            <a:xfrm>
              <a:off x="2667" y="-1031"/>
              <a:ext cx="533" cy="469"/>
            </a:xfrm>
            <a:custGeom>
              <a:avLst/>
              <a:gdLst>
                <a:gd name="T0" fmla="*/ 0 w 30489"/>
                <a:gd name="T1" fmla="*/ 136 h 21600"/>
                <a:gd name="T2" fmla="*/ 533 w 30489"/>
                <a:gd name="T3" fmla="*/ 138 h 21600"/>
                <a:gd name="T4" fmla="*/ 266 w 30489"/>
                <a:gd name="T5" fmla="*/ 469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53" name="Rectangle 137"/>
            <p:cNvSpPr>
              <a:spLocks noChangeArrowheads="1"/>
            </p:cNvSpPr>
            <p:nvPr/>
          </p:nvSpPr>
          <p:spPr bwMode="auto">
            <a:xfrm>
              <a:off x="2668" y="-474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39954" name="Text Box 138"/>
            <p:cNvSpPr txBox="1">
              <a:spLocks noChangeArrowheads="1"/>
            </p:cNvSpPr>
            <p:nvPr/>
          </p:nvSpPr>
          <p:spPr bwMode="auto">
            <a:xfrm>
              <a:off x="3000" y="-71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9955" name="Text Box 139"/>
            <p:cNvSpPr txBox="1">
              <a:spLocks noChangeArrowheads="1"/>
            </p:cNvSpPr>
            <p:nvPr/>
          </p:nvSpPr>
          <p:spPr bwMode="auto">
            <a:xfrm>
              <a:off x="2388" y="-70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39956" name="Group 140"/>
            <p:cNvGrpSpPr>
              <a:grpSpLocks/>
            </p:cNvGrpSpPr>
            <p:nvPr/>
          </p:nvGrpSpPr>
          <p:grpSpPr bwMode="auto">
            <a:xfrm>
              <a:off x="2203" y="-1394"/>
              <a:ext cx="239" cy="472"/>
              <a:chOff x="2392" y="2323"/>
              <a:chExt cx="239" cy="472"/>
            </a:xfrm>
          </p:grpSpPr>
          <p:sp>
            <p:nvSpPr>
              <p:cNvPr id="39977" name="Text Box 141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9978" name="Text Box 142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39957" name="Text Box 146"/>
            <p:cNvSpPr txBox="1">
              <a:spLocks noChangeArrowheads="1"/>
            </p:cNvSpPr>
            <p:nvPr/>
          </p:nvSpPr>
          <p:spPr bwMode="auto">
            <a:xfrm>
              <a:off x="1963" y="-8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9958" name="Text Box 147"/>
            <p:cNvSpPr txBox="1">
              <a:spLocks noChangeArrowheads="1"/>
            </p:cNvSpPr>
            <p:nvPr/>
          </p:nvSpPr>
          <p:spPr bwMode="auto">
            <a:xfrm>
              <a:off x="1987" y="-2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39959" name="Group 155"/>
            <p:cNvGrpSpPr>
              <a:grpSpLocks/>
            </p:cNvGrpSpPr>
            <p:nvPr/>
          </p:nvGrpSpPr>
          <p:grpSpPr bwMode="auto">
            <a:xfrm>
              <a:off x="1940" y="-661"/>
              <a:ext cx="408" cy="469"/>
              <a:chOff x="1156" y="187"/>
              <a:chExt cx="408" cy="469"/>
            </a:xfrm>
          </p:grpSpPr>
          <p:sp>
            <p:nvSpPr>
              <p:cNvPr id="39975" name="Text Box 15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9976" name="Text Box 15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39960" name="Line 161"/>
            <p:cNvSpPr>
              <a:spLocks noChangeShapeType="1"/>
            </p:cNvSpPr>
            <p:nvPr/>
          </p:nvSpPr>
          <p:spPr bwMode="auto">
            <a:xfrm>
              <a:off x="2088" y="-847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162"/>
            <p:cNvSpPr>
              <a:spLocks noChangeShapeType="1"/>
            </p:cNvSpPr>
            <p:nvPr/>
          </p:nvSpPr>
          <p:spPr bwMode="auto">
            <a:xfrm>
              <a:off x="2628" y="-846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163"/>
            <p:cNvSpPr>
              <a:spLocks noChangeShapeType="1"/>
            </p:cNvSpPr>
            <p:nvPr/>
          </p:nvSpPr>
          <p:spPr bwMode="auto">
            <a:xfrm>
              <a:off x="3240" y="-846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164"/>
            <p:cNvSpPr>
              <a:spLocks noChangeShapeType="1"/>
            </p:cNvSpPr>
            <p:nvPr/>
          </p:nvSpPr>
          <p:spPr bwMode="auto">
            <a:xfrm>
              <a:off x="2088" y="129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Freeform 165"/>
            <p:cNvSpPr>
              <a:spLocks/>
            </p:cNvSpPr>
            <p:nvPr/>
          </p:nvSpPr>
          <p:spPr bwMode="auto">
            <a:xfrm rot="10800000">
              <a:off x="2610" y="-51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65" name="Freeform 166"/>
            <p:cNvSpPr>
              <a:spLocks/>
            </p:cNvSpPr>
            <p:nvPr/>
          </p:nvSpPr>
          <p:spPr bwMode="auto">
            <a:xfrm rot="10800000">
              <a:off x="3218" y="-50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66" name="Line 167"/>
            <p:cNvSpPr>
              <a:spLocks noChangeShapeType="1"/>
            </p:cNvSpPr>
            <p:nvPr/>
          </p:nvSpPr>
          <p:spPr bwMode="auto">
            <a:xfrm>
              <a:off x="2742" y="-78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Line 168"/>
            <p:cNvSpPr>
              <a:spLocks noChangeShapeType="1"/>
            </p:cNvSpPr>
            <p:nvPr/>
          </p:nvSpPr>
          <p:spPr bwMode="auto">
            <a:xfrm>
              <a:off x="3350" y="-7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Line 169"/>
            <p:cNvSpPr>
              <a:spLocks noChangeShapeType="1"/>
            </p:cNvSpPr>
            <p:nvPr/>
          </p:nvSpPr>
          <p:spPr bwMode="auto">
            <a:xfrm>
              <a:off x="2222" y="-919"/>
              <a:ext cx="2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69" name="Group 170"/>
            <p:cNvGrpSpPr>
              <a:grpSpLocks/>
            </p:cNvGrpSpPr>
            <p:nvPr/>
          </p:nvGrpSpPr>
          <p:grpSpPr bwMode="auto">
            <a:xfrm>
              <a:off x="2746" y="-934"/>
              <a:ext cx="255" cy="472"/>
              <a:chOff x="2392" y="2323"/>
              <a:chExt cx="255" cy="472"/>
            </a:xfrm>
          </p:grpSpPr>
          <p:sp>
            <p:nvSpPr>
              <p:cNvPr id="39973" name="Text Box 171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9974" name="Text Box 172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39970" name="Group 173"/>
            <p:cNvGrpSpPr>
              <a:grpSpLocks/>
            </p:cNvGrpSpPr>
            <p:nvPr/>
          </p:nvGrpSpPr>
          <p:grpSpPr bwMode="auto">
            <a:xfrm>
              <a:off x="3346" y="-952"/>
              <a:ext cx="255" cy="472"/>
              <a:chOff x="2392" y="2323"/>
              <a:chExt cx="255" cy="472"/>
            </a:xfrm>
          </p:grpSpPr>
          <p:sp>
            <p:nvSpPr>
              <p:cNvPr id="39971" name="Text Box 174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9972" name="Text Box 175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67938" name="Object 4"/>
          <p:cNvGraphicFramePr>
            <a:graphicFrameLocks noChangeAspect="1"/>
          </p:cNvGraphicFramePr>
          <p:nvPr/>
        </p:nvGraphicFramePr>
        <p:xfrm>
          <a:off x="5651500" y="4343400"/>
          <a:ext cx="14922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Equation" r:id="rId7" imgW="634680" imgH="279360" progId="Equation.DSMT4">
                  <p:embed/>
                </p:oleObj>
              </mc:Choice>
              <mc:Fallback>
                <p:oleObj name="Equation" r:id="rId7" imgW="6346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343400"/>
                        <a:ext cx="14922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5"/>
          <p:cNvGraphicFramePr>
            <a:graphicFrameLocks noChangeAspect="1"/>
          </p:cNvGraphicFramePr>
          <p:nvPr/>
        </p:nvGraphicFramePr>
        <p:xfrm>
          <a:off x="1900238" y="4127500"/>
          <a:ext cx="3181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name="Equation" r:id="rId9" imgW="1333440" imgH="317160" progId="Equation.DSMT4">
                  <p:embed/>
                </p:oleObj>
              </mc:Choice>
              <mc:Fallback>
                <p:oleObj name="Equation" r:id="rId9" imgW="133344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127500"/>
                        <a:ext cx="31813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6"/>
          <p:cNvGraphicFramePr>
            <a:graphicFrameLocks noChangeAspect="1"/>
          </p:cNvGraphicFramePr>
          <p:nvPr/>
        </p:nvGraphicFramePr>
        <p:xfrm>
          <a:off x="1905000" y="4665663"/>
          <a:ext cx="3165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Equation" r:id="rId11" imgW="1346040" imgH="317160" progId="Equation.DSMT4">
                  <p:embed/>
                </p:oleObj>
              </mc:Choice>
              <mc:Fallback>
                <p:oleObj name="Equation" r:id="rId11" imgW="134604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65663"/>
                        <a:ext cx="31654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410075" y="1538288"/>
            <a:ext cx="419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2.  </a:t>
            </a:r>
            <a:r>
              <a:rPr lang="zh-CN" altLang="en-US">
                <a:ea typeface="楷体_GB2312" pitchFamily="49" charset="-122"/>
              </a:rPr>
              <a:t>同名端在异侧</a:t>
            </a:r>
            <a:endParaRPr lang="zh-CN" altLang="en-US" b="0">
              <a:ea typeface="楷体_GB2312" pitchFamily="49" charset="-122"/>
            </a:endParaRP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5343525" y="1708150"/>
            <a:ext cx="2636838" cy="2454275"/>
            <a:chOff x="860" y="519"/>
            <a:chExt cx="1661" cy="1546"/>
          </a:xfrm>
        </p:grpSpPr>
        <p:sp>
          <p:nvSpPr>
            <p:cNvPr id="39982" name="Oval 48"/>
            <p:cNvSpPr>
              <a:spLocks noChangeArrowheads="1"/>
            </p:cNvSpPr>
            <p:nvPr/>
          </p:nvSpPr>
          <p:spPr bwMode="auto">
            <a:xfrm>
              <a:off x="968" y="104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9983" name="Oval 49"/>
            <p:cNvSpPr>
              <a:spLocks noChangeArrowheads="1"/>
            </p:cNvSpPr>
            <p:nvPr/>
          </p:nvSpPr>
          <p:spPr bwMode="auto">
            <a:xfrm>
              <a:off x="974" y="202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9984" name="Text Box 50"/>
            <p:cNvSpPr txBox="1">
              <a:spLocks noChangeArrowheads="1"/>
            </p:cNvSpPr>
            <p:nvPr/>
          </p:nvSpPr>
          <p:spPr bwMode="auto">
            <a:xfrm>
              <a:off x="1716" y="627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9985" name="Rectangle 51"/>
            <p:cNvSpPr>
              <a:spLocks noChangeArrowheads="1"/>
            </p:cNvSpPr>
            <p:nvPr/>
          </p:nvSpPr>
          <p:spPr bwMode="auto">
            <a:xfrm>
              <a:off x="949" y="1426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39986" name="Arc 52"/>
            <p:cNvSpPr>
              <a:spLocks/>
            </p:cNvSpPr>
            <p:nvPr/>
          </p:nvSpPr>
          <p:spPr bwMode="auto">
            <a:xfrm>
              <a:off x="1587" y="882"/>
              <a:ext cx="533" cy="469"/>
            </a:xfrm>
            <a:custGeom>
              <a:avLst/>
              <a:gdLst>
                <a:gd name="T0" fmla="*/ 0 w 30489"/>
                <a:gd name="T1" fmla="*/ 136 h 21600"/>
                <a:gd name="T2" fmla="*/ 533 w 30489"/>
                <a:gd name="T3" fmla="*/ 138 h 21600"/>
                <a:gd name="T4" fmla="*/ 266 w 30489"/>
                <a:gd name="T5" fmla="*/ 469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87" name="Rectangle 53"/>
            <p:cNvSpPr>
              <a:spLocks noChangeArrowheads="1"/>
            </p:cNvSpPr>
            <p:nvPr/>
          </p:nvSpPr>
          <p:spPr bwMode="auto">
            <a:xfrm>
              <a:off x="1588" y="1439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39988" name="Text Box 54"/>
            <p:cNvSpPr txBox="1">
              <a:spLocks noChangeArrowheads="1"/>
            </p:cNvSpPr>
            <p:nvPr/>
          </p:nvSpPr>
          <p:spPr bwMode="auto">
            <a:xfrm>
              <a:off x="1920" y="167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9989" name="Text Box 55"/>
            <p:cNvSpPr txBox="1">
              <a:spLocks noChangeArrowheads="1"/>
            </p:cNvSpPr>
            <p:nvPr/>
          </p:nvSpPr>
          <p:spPr bwMode="auto">
            <a:xfrm>
              <a:off x="1308" y="120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39990" name="Group 56"/>
            <p:cNvGrpSpPr>
              <a:grpSpLocks/>
            </p:cNvGrpSpPr>
            <p:nvPr/>
          </p:nvGrpSpPr>
          <p:grpSpPr bwMode="auto">
            <a:xfrm>
              <a:off x="1123" y="519"/>
              <a:ext cx="239" cy="472"/>
              <a:chOff x="2392" y="2323"/>
              <a:chExt cx="239" cy="472"/>
            </a:xfrm>
          </p:grpSpPr>
          <p:sp>
            <p:nvSpPr>
              <p:cNvPr id="39991" name="Text Box 57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9992" name="Text Box 58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39993" name="Text Box 59"/>
            <p:cNvSpPr txBox="1">
              <a:spLocks noChangeArrowheads="1"/>
            </p:cNvSpPr>
            <p:nvPr/>
          </p:nvSpPr>
          <p:spPr bwMode="auto">
            <a:xfrm>
              <a:off x="883" y="106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39994" name="Text Box 60"/>
            <p:cNvSpPr txBox="1">
              <a:spLocks noChangeArrowheads="1"/>
            </p:cNvSpPr>
            <p:nvPr/>
          </p:nvSpPr>
          <p:spPr bwMode="auto">
            <a:xfrm>
              <a:off x="907" y="16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39995" name="Group 61"/>
            <p:cNvGrpSpPr>
              <a:grpSpLocks/>
            </p:cNvGrpSpPr>
            <p:nvPr/>
          </p:nvGrpSpPr>
          <p:grpSpPr bwMode="auto">
            <a:xfrm>
              <a:off x="860" y="1252"/>
              <a:ext cx="408" cy="469"/>
              <a:chOff x="1156" y="187"/>
              <a:chExt cx="408" cy="469"/>
            </a:xfrm>
          </p:grpSpPr>
          <p:sp>
            <p:nvSpPr>
              <p:cNvPr id="39996" name="Text Box 62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39997" name="Text Box 63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39998" name="Line 64"/>
            <p:cNvSpPr>
              <a:spLocks noChangeShapeType="1"/>
            </p:cNvSpPr>
            <p:nvPr/>
          </p:nvSpPr>
          <p:spPr bwMode="auto">
            <a:xfrm>
              <a:off x="1008" y="106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Line 65"/>
            <p:cNvSpPr>
              <a:spLocks noChangeShapeType="1"/>
            </p:cNvSpPr>
            <p:nvPr/>
          </p:nvSpPr>
          <p:spPr bwMode="auto">
            <a:xfrm>
              <a:off x="1548" y="1067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Line 66"/>
            <p:cNvSpPr>
              <a:spLocks noChangeShapeType="1"/>
            </p:cNvSpPr>
            <p:nvPr/>
          </p:nvSpPr>
          <p:spPr bwMode="auto">
            <a:xfrm>
              <a:off x="2160" y="1067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1" name="Line 67"/>
            <p:cNvSpPr>
              <a:spLocks noChangeShapeType="1"/>
            </p:cNvSpPr>
            <p:nvPr/>
          </p:nvSpPr>
          <p:spPr bwMode="auto">
            <a:xfrm>
              <a:off x="1008" y="204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Freeform 68"/>
            <p:cNvSpPr>
              <a:spLocks/>
            </p:cNvSpPr>
            <p:nvPr/>
          </p:nvSpPr>
          <p:spPr bwMode="auto">
            <a:xfrm rot="10800000">
              <a:off x="1530" y="140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003" name="Freeform 69"/>
            <p:cNvSpPr>
              <a:spLocks/>
            </p:cNvSpPr>
            <p:nvPr/>
          </p:nvSpPr>
          <p:spPr bwMode="auto">
            <a:xfrm rot="10800000">
              <a:off x="2138" y="140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004" name="Line 70"/>
            <p:cNvSpPr>
              <a:spLocks noChangeShapeType="1"/>
            </p:cNvSpPr>
            <p:nvPr/>
          </p:nvSpPr>
          <p:spPr bwMode="auto">
            <a:xfrm>
              <a:off x="1662" y="113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Line 71"/>
            <p:cNvSpPr>
              <a:spLocks noChangeShapeType="1"/>
            </p:cNvSpPr>
            <p:nvPr/>
          </p:nvSpPr>
          <p:spPr bwMode="auto">
            <a:xfrm>
              <a:off x="2270" y="11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Line 72"/>
            <p:cNvSpPr>
              <a:spLocks noChangeShapeType="1"/>
            </p:cNvSpPr>
            <p:nvPr/>
          </p:nvSpPr>
          <p:spPr bwMode="auto">
            <a:xfrm>
              <a:off x="1142" y="994"/>
              <a:ext cx="2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007" name="Group 73"/>
            <p:cNvGrpSpPr>
              <a:grpSpLocks/>
            </p:cNvGrpSpPr>
            <p:nvPr/>
          </p:nvGrpSpPr>
          <p:grpSpPr bwMode="auto">
            <a:xfrm>
              <a:off x="1666" y="979"/>
              <a:ext cx="255" cy="472"/>
              <a:chOff x="2392" y="2323"/>
              <a:chExt cx="255" cy="472"/>
            </a:xfrm>
          </p:grpSpPr>
          <p:sp>
            <p:nvSpPr>
              <p:cNvPr id="40008" name="Text Box 74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0009" name="Text Box 75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0010" name="Group 76"/>
            <p:cNvGrpSpPr>
              <a:grpSpLocks/>
            </p:cNvGrpSpPr>
            <p:nvPr/>
          </p:nvGrpSpPr>
          <p:grpSpPr bwMode="auto">
            <a:xfrm>
              <a:off x="2266" y="961"/>
              <a:ext cx="255" cy="472"/>
              <a:chOff x="2392" y="2323"/>
              <a:chExt cx="255" cy="472"/>
            </a:xfrm>
          </p:grpSpPr>
          <p:sp>
            <p:nvSpPr>
              <p:cNvPr id="40011" name="Text Box 77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0012" name="Text Box 78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71" grpId="0" animBg="1"/>
      <p:bldP spid="14378" grpId="0" autoUpdateAnimBg="0"/>
      <p:bldP spid="14382" grpId="0" autoUpdateAnimBg="0"/>
      <p:bldP spid="593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95288" y="1316038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使</a:t>
            </a:r>
            <a:r>
              <a:rPr lang="en-US" altLang="zh-CN" i="1">
                <a:ea typeface="楷体_GB2312" pitchFamily="49" charset="-122"/>
              </a:rPr>
              <a:t>RLC</a:t>
            </a:r>
            <a:r>
              <a:rPr lang="zh-CN" altLang="en-US">
                <a:ea typeface="楷体_GB2312" pitchFamily="49" charset="-122"/>
              </a:rPr>
              <a:t>串联电路发生谐振的方法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22263" y="2719388"/>
            <a:ext cx="849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L C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不变，改变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87338" y="4591050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电源频率不变，改变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L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或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C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(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常改变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C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431800" y="3179763"/>
            <a:ext cx="83073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latin typeface="Symbol" pitchFamily="18" charset="2"/>
              </a:rPr>
              <a:t>w</a:t>
            </a:r>
            <a:r>
              <a:rPr lang="en-US" altLang="zh-CN" baseline="-25000"/>
              <a:t>0</a:t>
            </a:r>
            <a:r>
              <a:rPr lang="zh-CN" altLang="en-US">
                <a:ea typeface="楷体_GB2312" pitchFamily="49" charset="-122"/>
              </a:rPr>
              <a:t>由电路本身的参数决定，一个</a:t>
            </a:r>
            <a:r>
              <a:rPr lang="en-US" altLang="zh-CN" i="1">
                <a:ea typeface="楷体_GB2312" pitchFamily="49" charset="-122"/>
              </a:rPr>
              <a:t>RLC</a:t>
            </a:r>
            <a:r>
              <a:rPr lang="zh-CN" altLang="en-US">
                <a:ea typeface="楷体_GB2312" pitchFamily="49" charset="-122"/>
              </a:rPr>
              <a:t>串联电路只能有一个对应的</a:t>
            </a:r>
            <a:r>
              <a:rPr lang="en-US" altLang="zh-CN" i="1">
                <a:latin typeface="Symbol" pitchFamily="18" charset="2"/>
              </a:rPr>
              <a:t>w</a:t>
            </a:r>
            <a:r>
              <a:rPr lang="en-US" altLang="zh-CN" baseline="-25000"/>
              <a:t>0 </a:t>
            </a:r>
            <a:r>
              <a:rPr lang="en-US" altLang="zh-CN"/>
              <a:t> 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zh-CN" altLang="en-US">
                <a:ea typeface="楷体_GB2312" pitchFamily="49" charset="-122"/>
              </a:rPr>
              <a:t>当外加频率等于谐振频率时，电路发生谐振。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6875" y="5016500"/>
            <a:ext cx="8388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通常收音机选台，即选择不同频率的信号，就采用改变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使电路达到谐振。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295400" y="1952625"/>
            <a:ext cx="410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谐振角频率的表达式为：</a:t>
            </a: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4946650" y="1865313"/>
          <a:ext cx="135413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3" imgW="723600" imgH="393480" progId="Equation.3">
                  <p:embed/>
                </p:oleObj>
              </mc:Choice>
              <mc:Fallback>
                <p:oleObj name="公式" r:id="rId3" imgW="7236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865313"/>
                        <a:ext cx="135413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 dirty="0">
                <a:ea typeface="楷体_GB2312" pitchFamily="49" charset="-122"/>
              </a:rPr>
              <a:t>正弦稳态电路中的串联谐振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59" grpId="0" autoUpdateAnimBg="0"/>
      <p:bldP spid="147460" grpId="0" autoUpdateAnimBg="0"/>
      <p:bldP spid="147461" grpId="0" autoUpdateAnimBg="0"/>
      <p:bldP spid="147462" grpId="0" autoUpdateAnimBg="0"/>
      <p:bldP spid="1474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81050" y="1512888"/>
            <a:ext cx="382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1.  </a:t>
            </a:r>
            <a:r>
              <a:rPr lang="zh-CN" altLang="en-US">
                <a:ea typeface="楷体_GB2312" pitchFamily="49" charset="-122"/>
              </a:rPr>
              <a:t>同名端在同侧</a:t>
            </a:r>
          </a:p>
        </p:txBody>
      </p:sp>
      <p:graphicFrame>
        <p:nvGraphicFramePr>
          <p:cNvPr id="167937" name="Object 3"/>
          <p:cNvGraphicFramePr>
            <a:graphicFrameLocks noChangeAspect="1"/>
          </p:cNvGraphicFramePr>
          <p:nvPr/>
        </p:nvGraphicFramePr>
        <p:xfrm>
          <a:off x="2519363" y="4113213"/>
          <a:ext cx="37655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5" name="Equation" r:id="rId3" imgW="1549080" imgH="431640" progId="Equation.DSMT4">
                  <p:embed/>
                </p:oleObj>
              </mc:Choice>
              <mc:Fallback>
                <p:oleObj name="Equation" r:id="rId3" imgW="15490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113213"/>
                        <a:ext cx="3765550" cy="10477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20675" y="960438"/>
            <a:ext cx="620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耦合电感并联时的去耦等效</a:t>
            </a:r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1365250" y="1709738"/>
            <a:ext cx="2636838" cy="2454275"/>
            <a:chOff x="1940" y="-1394"/>
            <a:chExt cx="1661" cy="1546"/>
          </a:xfrm>
        </p:grpSpPr>
        <p:sp>
          <p:nvSpPr>
            <p:cNvPr id="94217" name="Oval 130"/>
            <p:cNvSpPr>
              <a:spLocks noChangeArrowheads="1"/>
            </p:cNvSpPr>
            <p:nvPr/>
          </p:nvSpPr>
          <p:spPr bwMode="auto">
            <a:xfrm>
              <a:off x="2048" y="-86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4218" name="Oval 131"/>
            <p:cNvSpPr>
              <a:spLocks noChangeArrowheads="1"/>
            </p:cNvSpPr>
            <p:nvPr/>
          </p:nvSpPr>
          <p:spPr bwMode="auto">
            <a:xfrm>
              <a:off x="2054" y="1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4219" name="Text Box 134"/>
            <p:cNvSpPr txBox="1">
              <a:spLocks noChangeArrowheads="1"/>
            </p:cNvSpPr>
            <p:nvPr/>
          </p:nvSpPr>
          <p:spPr bwMode="auto">
            <a:xfrm>
              <a:off x="2796" y="-128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4220" name="Rectangle 135"/>
            <p:cNvSpPr>
              <a:spLocks noChangeArrowheads="1"/>
            </p:cNvSpPr>
            <p:nvPr/>
          </p:nvSpPr>
          <p:spPr bwMode="auto">
            <a:xfrm>
              <a:off x="2029" y="-48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4221" name="Arc 136"/>
            <p:cNvSpPr>
              <a:spLocks/>
            </p:cNvSpPr>
            <p:nvPr/>
          </p:nvSpPr>
          <p:spPr bwMode="auto">
            <a:xfrm>
              <a:off x="2667" y="-1031"/>
              <a:ext cx="533" cy="469"/>
            </a:xfrm>
            <a:custGeom>
              <a:avLst/>
              <a:gdLst>
                <a:gd name="T0" fmla="*/ 0 w 30489"/>
                <a:gd name="T1" fmla="*/ 136 h 21600"/>
                <a:gd name="T2" fmla="*/ 533 w 30489"/>
                <a:gd name="T3" fmla="*/ 138 h 21600"/>
                <a:gd name="T4" fmla="*/ 266 w 30489"/>
                <a:gd name="T5" fmla="*/ 469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4222" name="Rectangle 137"/>
            <p:cNvSpPr>
              <a:spLocks noChangeArrowheads="1"/>
            </p:cNvSpPr>
            <p:nvPr/>
          </p:nvSpPr>
          <p:spPr bwMode="auto">
            <a:xfrm>
              <a:off x="2668" y="-474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4223" name="Text Box 138"/>
            <p:cNvSpPr txBox="1">
              <a:spLocks noChangeArrowheads="1"/>
            </p:cNvSpPr>
            <p:nvPr/>
          </p:nvSpPr>
          <p:spPr bwMode="auto">
            <a:xfrm>
              <a:off x="3000" y="-71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4224" name="Text Box 139"/>
            <p:cNvSpPr txBox="1">
              <a:spLocks noChangeArrowheads="1"/>
            </p:cNvSpPr>
            <p:nvPr/>
          </p:nvSpPr>
          <p:spPr bwMode="auto">
            <a:xfrm>
              <a:off x="2388" y="-70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94225" name="Group 140"/>
            <p:cNvGrpSpPr>
              <a:grpSpLocks/>
            </p:cNvGrpSpPr>
            <p:nvPr/>
          </p:nvGrpSpPr>
          <p:grpSpPr bwMode="auto">
            <a:xfrm>
              <a:off x="2203" y="-1394"/>
              <a:ext cx="239" cy="472"/>
              <a:chOff x="2392" y="2323"/>
              <a:chExt cx="239" cy="472"/>
            </a:xfrm>
          </p:grpSpPr>
          <p:sp>
            <p:nvSpPr>
              <p:cNvPr id="94226" name="Text Box 141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4227" name="Text Box 142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4228" name="Text Box 146"/>
            <p:cNvSpPr txBox="1">
              <a:spLocks noChangeArrowheads="1"/>
            </p:cNvSpPr>
            <p:nvPr/>
          </p:nvSpPr>
          <p:spPr bwMode="auto">
            <a:xfrm>
              <a:off x="1963" y="-85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4229" name="Text Box 147"/>
            <p:cNvSpPr txBox="1">
              <a:spLocks noChangeArrowheads="1"/>
            </p:cNvSpPr>
            <p:nvPr/>
          </p:nvSpPr>
          <p:spPr bwMode="auto">
            <a:xfrm>
              <a:off x="1987" y="-2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94230" name="Group 155"/>
            <p:cNvGrpSpPr>
              <a:grpSpLocks/>
            </p:cNvGrpSpPr>
            <p:nvPr/>
          </p:nvGrpSpPr>
          <p:grpSpPr bwMode="auto">
            <a:xfrm>
              <a:off x="1940" y="-661"/>
              <a:ext cx="408" cy="469"/>
              <a:chOff x="1156" y="187"/>
              <a:chExt cx="408" cy="469"/>
            </a:xfrm>
          </p:grpSpPr>
          <p:sp>
            <p:nvSpPr>
              <p:cNvPr id="94231" name="Text Box 15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4232" name="Text Box 15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4233" name="Line 161"/>
            <p:cNvSpPr>
              <a:spLocks noChangeShapeType="1"/>
            </p:cNvSpPr>
            <p:nvPr/>
          </p:nvSpPr>
          <p:spPr bwMode="auto">
            <a:xfrm>
              <a:off x="2088" y="-847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4" name="Line 162"/>
            <p:cNvSpPr>
              <a:spLocks noChangeShapeType="1"/>
            </p:cNvSpPr>
            <p:nvPr/>
          </p:nvSpPr>
          <p:spPr bwMode="auto">
            <a:xfrm>
              <a:off x="2628" y="-846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5" name="Line 163"/>
            <p:cNvSpPr>
              <a:spLocks noChangeShapeType="1"/>
            </p:cNvSpPr>
            <p:nvPr/>
          </p:nvSpPr>
          <p:spPr bwMode="auto">
            <a:xfrm>
              <a:off x="3240" y="-846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Line 164"/>
            <p:cNvSpPr>
              <a:spLocks noChangeShapeType="1"/>
            </p:cNvSpPr>
            <p:nvPr/>
          </p:nvSpPr>
          <p:spPr bwMode="auto">
            <a:xfrm>
              <a:off x="2088" y="129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Freeform 165"/>
            <p:cNvSpPr>
              <a:spLocks/>
            </p:cNvSpPr>
            <p:nvPr/>
          </p:nvSpPr>
          <p:spPr bwMode="auto">
            <a:xfrm rot="10800000">
              <a:off x="2610" y="-51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4238" name="Freeform 166"/>
            <p:cNvSpPr>
              <a:spLocks/>
            </p:cNvSpPr>
            <p:nvPr/>
          </p:nvSpPr>
          <p:spPr bwMode="auto">
            <a:xfrm rot="10800000">
              <a:off x="3218" y="-50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4239" name="Line 167"/>
            <p:cNvSpPr>
              <a:spLocks noChangeShapeType="1"/>
            </p:cNvSpPr>
            <p:nvPr/>
          </p:nvSpPr>
          <p:spPr bwMode="auto">
            <a:xfrm>
              <a:off x="2742" y="-78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0" name="Line 168"/>
            <p:cNvSpPr>
              <a:spLocks noChangeShapeType="1"/>
            </p:cNvSpPr>
            <p:nvPr/>
          </p:nvSpPr>
          <p:spPr bwMode="auto">
            <a:xfrm>
              <a:off x="3350" y="-7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1" name="Line 169"/>
            <p:cNvSpPr>
              <a:spLocks noChangeShapeType="1"/>
            </p:cNvSpPr>
            <p:nvPr/>
          </p:nvSpPr>
          <p:spPr bwMode="auto">
            <a:xfrm>
              <a:off x="2222" y="-919"/>
              <a:ext cx="2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242" name="Group 170"/>
            <p:cNvGrpSpPr>
              <a:grpSpLocks/>
            </p:cNvGrpSpPr>
            <p:nvPr/>
          </p:nvGrpSpPr>
          <p:grpSpPr bwMode="auto">
            <a:xfrm>
              <a:off x="2746" y="-934"/>
              <a:ext cx="255" cy="472"/>
              <a:chOff x="2392" y="2323"/>
              <a:chExt cx="255" cy="472"/>
            </a:xfrm>
          </p:grpSpPr>
          <p:sp>
            <p:nvSpPr>
              <p:cNvPr id="94243" name="Text Box 171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4244" name="Text Box 172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4245" name="Group 173"/>
            <p:cNvGrpSpPr>
              <a:grpSpLocks/>
            </p:cNvGrpSpPr>
            <p:nvPr/>
          </p:nvGrpSpPr>
          <p:grpSpPr bwMode="auto">
            <a:xfrm>
              <a:off x="3346" y="-952"/>
              <a:ext cx="255" cy="472"/>
              <a:chOff x="2392" y="2323"/>
              <a:chExt cx="255" cy="472"/>
            </a:xfrm>
          </p:grpSpPr>
          <p:sp>
            <p:nvSpPr>
              <p:cNvPr id="94246" name="Text Box 174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4247" name="Text Box 175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410075" y="1531938"/>
            <a:ext cx="419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2.  </a:t>
            </a:r>
            <a:r>
              <a:rPr lang="zh-CN" altLang="en-US">
                <a:ea typeface="楷体_GB2312" pitchFamily="49" charset="-122"/>
              </a:rPr>
              <a:t>同名端在异侧</a:t>
            </a:r>
            <a:endParaRPr lang="zh-CN" altLang="en-US" b="0">
              <a:ea typeface="楷体_GB2312" pitchFamily="49" charset="-122"/>
            </a:endParaRP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5343525" y="1701800"/>
            <a:ext cx="2636838" cy="2454275"/>
            <a:chOff x="860" y="519"/>
            <a:chExt cx="1661" cy="1546"/>
          </a:xfrm>
        </p:grpSpPr>
        <p:sp>
          <p:nvSpPr>
            <p:cNvPr id="94253" name="Oval 48"/>
            <p:cNvSpPr>
              <a:spLocks noChangeArrowheads="1"/>
            </p:cNvSpPr>
            <p:nvPr/>
          </p:nvSpPr>
          <p:spPr bwMode="auto">
            <a:xfrm>
              <a:off x="968" y="104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4254" name="Oval 49"/>
            <p:cNvSpPr>
              <a:spLocks noChangeArrowheads="1"/>
            </p:cNvSpPr>
            <p:nvPr/>
          </p:nvSpPr>
          <p:spPr bwMode="auto">
            <a:xfrm>
              <a:off x="974" y="202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4255" name="Text Box 50"/>
            <p:cNvSpPr txBox="1">
              <a:spLocks noChangeArrowheads="1"/>
            </p:cNvSpPr>
            <p:nvPr/>
          </p:nvSpPr>
          <p:spPr bwMode="auto">
            <a:xfrm>
              <a:off x="1716" y="627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4256" name="Rectangle 51"/>
            <p:cNvSpPr>
              <a:spLocks noChangeArrowheads="1"/>
            </p:cNvSpPr>
            <p:nvPr/>
          </p:nvSpPr>
          <p:spPr bwMode="auto">
            <a:xfrm>
              <a:off x="949" y="1426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4257" name="Arc 52"/>
            <p:cNvSpPr>
              <a:spLocks/>
            </p:cNvSpPr>
            <p:nvPr/>
          </p:nvSpPr>
          <p:spPr bwMode="auto">
            <a:xfrm>
              <a:off x="1587" y="882"/>
              <a:ext cx="533" cy="469"/>
            </a:xfrm>
            <a:custGeom>
              <a:avLst/>
              <a:gdLst>
                <a:gd name="T0" fmla="*/ 0 w 30489"/>
                <a:gd name="T1" fmla="*/ 136 h 21600"/>
                <a:gd name="T2" fmla="*/ 533 w 30489"/>
                <a:gd name="T3" fmla="*/ 138 h 21600"/>
                <a:gd name="T4" fmla="*/ 266 w 30489"/>
                <a:gd name="T5" fmla="*/ 469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4258" name="Rectangle 53"/>
            <p:cNvSpPr>
              <a:spLocks noChangeArrowheads="1"/>
            </p:cNvSpPr>
            <p:nvPr/>
          </p:nvSpPr>
          <p:spPr bwMode="auto">
            <a:xfrm>
              <a:off x="1588" y="1439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94259" name="Text Box 54"/>
            <p:cNvSpPr txBox="1">
              <a:spLocks noChangeArrowheads="1"/>
            </p:cNvSpPr>
            <p:nvPr/>
          </p:nvSpPr>
          <p:spPr bwMode="auto">
            <a:xfrm>
              <a:off x="1920" y="167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94260" name="Text Box 55"/>
            <p:cNvSpPr txBox="1">
              <a:spLocks noChangeArrowheads="1"/>
            </p:cNvSpPr>
            <p:nvPr/>
          </p:nvSpPr>
          <p:spPr bwMode="auto">
            <a:xfrm>
              <a:off x="1308" y="120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94261" name="Group 56"/>
            <p:cNvGrpSpPr>
              <a:grpSpLocks/>
            </p:cNvGrpSpPr>
            <p:nvPr/>
          </p:nvGrpSpPr>
          <p:grpSpPr bwMode="auto">
            <a:xfrm>
              <a:off x="1123" y="519"/>
              <a:ext cx="239" cy="472"/>
              <a:chOff x="2392" y="2323"/>
              <a:chExt cx="239" cy="472"/>
            </a:xfrm>
          </p:grpSpPr>
          <p:sp>
            <p:nvSpPr>
              <p:cNvPr id="94262" name="Text Box 57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4263" name="Text Box 58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4264" name="Text Box 59"/>
            <p:cNvSpPr txBox="1">
              <a:spLocks noChangeArrowheads="1"/>
            </p:cNvSpPr>
            <p:nvPr/>
          </p:nvSpPr>
          <p:spPr bwMode="auto">
            <a:xfrm>
              <a:off x="883" y="106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4265" name="Text Box 60"/>
            <p:cNvSpPr txBox="1">
              <a:spLocks noChangeArrowheads="1"/>
            </p:cNvSpPr>
            <p:nvPr/>
          </p:nvSpPr>
          <p:spPr bwMode="auto">
            <a:xfrm>
              <a:off x="907" y="16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94266" name="Group 61"/>
            <p:cNvGrpSpPr>
              <a:grpSpLocks/>
            </p:cNvGrpSpPr>
            <p:nvPr/>
          </p:nvGrpSpPr>
          <p:grpSpPr bwMode="auto">
            <a:xfrm>
              <a:off x="860" y="1252"/>
              <a:ext cx="408" cy="469"/>
              <a:chOff x="1156" y="187"/>
              <a:chExt cx="408" cy="469"/>
            </a:xfrm>
          </p:grpSpPr>
          <p:sp>
            <p:nvSpPr>
              <p:cNvPr id="94267" name="Text Box 62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4268" name="Text Box 63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4269" name="Line 64"/>
            <p:cNvSpPr>
              <a:spLocks noChangeShapeType="1"/>
            </p:cNvSpPr>
            <p:nvPr/>
          </p:nvSpPr>
          <p:spPr bwMode="auto">
            <a:xfrm>
              <a:off x="1008" y="106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0" name="Line 65"/>
            <p:cNvSpPr>
              <a:spLocks noChangeShapeType="1"/>
            </p:cNvSpPr>
            <p:nvPr/>
          </p:nvSpPr>
          <p:spPr bwMode="auto">
            <a:xfrm>
              <a:off x="1548" y="1067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1" name="Line 66"/>
            <p:cNvSpPr>
              <a:spLocks noChangeShapeType="1"/>
            </p:cNvSpPr>
            <p:nvPr/>
          </p:nvSpPr>
          <p:spPr bwMode="auto">
            <a:xfrm>
              <a:off x="2160" y="1067"/>
              <a:ext cx="0" cy="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2" name="Line 67"/>
            <p:cNvSpPr>
              <a:spLocks noChangeShapeType="1"/>
            </p:cNvSpPr>
            <p:nvPr/>
          </p:nvSpPr>
          <p:spPr bwMode="auto">
            <a:xfrm>
              <a:off x="1008" y="204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3" name="Freeform 68"/>
            <p:cNvSpPr>
              <a:spLocks/>
            </p:cNvSpPr>
            <p:nvPr/>
          </p:nvSpPr>
          <p:spPr bwMode="auto">
            <a:xfrm rot="10800000">
              <a:off x="1530" y="140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4274" name="Freeform 69"/>
            <p:cNvSpPr>
              <a:spLocks/>
            </p:cNvSpPr>
            <p:nvPr/>
          </p:nvSpPr>
          <p:spPr bwMode="auto">
            <a:xfrm rot="10800000">
              <a:off x="2138" y="140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4275" name="Line 70"/>
            <p:cNvSpPr>
              <a:spLocks noChangeShapeType="1"/>
            </p:cNvSpPr>
            <p:nvPr/>
          </p:nvSpPr>
          <p:spPr bwMode="auto">
            <a:xfrm>
              <a:off x="1662" y="113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6" name="Line 71"/>
            <p:cNvSpPr>
              <a:spLocks noChangeShapeType="1"/>
            </p:cNvSpPr>
            <p:nvPr/>
          </p:nvSpPr>
          <p:spPr bwMode="auto">
            <a:xfrm>
              <a:off x="2270" y="11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7" name="Line 72"/>
            <p:cNvSpPr>
              <a:spLocks noChangeShapeType="1"/>
            </p:cNvSpPr>
            <p:nvPr/>
          </p:nvSpPr>
          <p:spPr bwMode="auto">
            <a:xfrm>
              <a:off x="1142" y="994"/>
              <a:ext cx="2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278" name="Group 73"/>
            <p:cNvGrpSpPr>
              <a:grpSpLocks/>
            </p:cNvGrpSpPr>
            <p:nvPr/>
          </p:nvGrpSpPr>
          <p:grpSpPr bwMode="auto">
            <a:xfrm>
              <a:off x="1666" y="979"/>
              <a:ext cx="255" cy="472"/>
              <a:chOff x="2392" y="2323"/>
              <a:chExt cx="255" cy="472"/>
            </a:xfrm>
          </p:grpSpPr>
          <p:sp>
            <p:nvSpPr>
              <p:cNvPr id="94279" name="Text Box 74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4280" name="Text Box 75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4281" name="Group 76"/>
            <p:cNvGrpSpPr>
              <a:grpSpLocks/>
            </p:cNvGrpSpPr>
            <p:nvPr/>
          </p:nvGrpSpPr>
          <p:grpSpPr bwMode="auto">
            <a:xfrm>
              <a:off x="2266" y="961"/>
              <a:ext cx="255" cy="472"/>
              <a:chOff x="2392" y="2323"/>
              <a:chExt cx="255" cy="472"/>
            </a:xfrm>
          </p:grpSpPr>
          <p:sp>
            <p:nvSpPr>
              <p:cNvPr id="94282" name="Text Box 77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94283" name="Text Box 78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pSp>
        <p:nvGrpSpPr>
          <p:cNvPr id="94284" name="Group 76"/>
          <p:cNvGrpSpPr>
            <a:grpSpLocks/>
          </p:cNvGrpSpPr>
          <p:nvPr/>
        </p:nvGrpSpPr>
        <p:grpSpPr bwMode="auto">
          <a:xfrm>
            <a:off x="395288" y="5084763"/>
            <a:ext cx="5151437" cy="719137"/>
            <a:chOff x="249" y="2704"/>
            <a:chExt cx="3245" cy="453"/>
          </a:xfrm>
        </p:grpSpPr>
        <p:sp>
          <p:nvSpPr>
            <p:cNvPr id="94285" name="Text Box 77"/>
            <p:cNvSpPr txBox="1">
              <a:spLocks noChangeArrowheads="1"/>
            </p:cNvSpPr>
            <p:nvPr/>
          </p:nvSpPr>
          <p:spPr bwMode="auto">
            <a:xfrm>
              <a:off x="249" y="2795"/>
              <a:ext cx="19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耦合电感并联时储能 </a:t>
              </a:r>
            </a:p>
          </p:txBody>
        </p:sp>
        <p:graphicFrame>
          <p:nvGraphicFramePr>
            <p:cNvPr id="94286" name="Object 78"/>
            <p:cNvGraphicFramePr>
              <a:graphicFrameLocks noChangeAspect="1"/>
            </p:cNvGraphicFramePr>
            <p:nvPr/>
          </p:nvGraphicFramePr>
          <p:xfrm>
            <a:off x="2290" y="2704"/>
            <a:ext cx="120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6" name="公式" r:id="rId5" imgW="927000" imgH="393480" progId="Equation.3">
                    <p:embed/>
                  </p:oleObj>
                </mc:Choice>
                <mc:Fallback>
                  <p:oleObj name="公式" r:id="rId5" imgW="927000" imgH="39348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704"/>
                          <a:ext cx="1204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88" name="Object 80"/>
          <p:cNvGraphicFramePr>
            <a:graphicFrameLocks noChangeAspect="1"/>
          </p:cNvGraphicFramePr>
          <p:nvPr/>
        </p:nvGraphicFramePr>
        <p:xfrm>
          <a:off x="6408738" y="5218113"/>
          <a:ext cx="1871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7" name="公式" r:id="rId7" imgW="939800" imgH="228600" progId="Equation.3">
                  <p:embed/>
                </p:oleObj>
              </mc:Choice>
              <mc:Fallback>
                <p:oleObj name="公式" r:id="rId7" imgW="939800" imgH="228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5218113"/>
                        <a:ext cx="18716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91" name="Object 83"/>
          <p:cNvGraphicFramePr>
            <a:graphicFrameLocks noChangeAspect="1"/>
          </p:cNvGraphicFramePr>
          <p:nvPr/>
        </p:nvGraphicFramePr>
        <p:xfrm>
          <a:off x="1116013" y="6059488"/>
          <a:ext cx="22320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8" name="公式" r:id="rId9" imgW="1015920" imgH="393480" progId="Equation.3">
                  <p:embed/>
                </p:oleObj>
              </mc:Choice>
              <mc:Fallback>
                <p:oleObj name="公式" r:id="rId9" imgW="1015920" imgH="39348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059488"/>
                        <a:ext cx="223202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95" name="Text Box 87"/>
          <p:cNvSpPr txBox="1">
            <a:spLocks noChangeArrowheads="1"/>
          </p:cNvSpPr>
          <p:nvPr/>
        </p:nvSpPr>
        <p:spPr bwMode="auto">
          <a:xfrm>
            <a:off x="4464050" y="6138863"/>
            <a:ext cx="255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2F1B77"/>
                </a:solidFill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2F1B77"/>
                </a:solidFill>
                <a:ea typeface="楷体_GB2312" pitchFamily="49" charset="-122"/>
              </a:rPr>
              <a:t>的最大值为：</a:t>
            </a:r>
          </a:p>
        </p:txBody>
      </p:sp>
      <p:graphicFrame>
        <p:nvGraphicFramePr>
          <p:cNvPr id="94296" name="Object 88"/>
          <p:cNvGraphicFramePr>
            <a:graphicFrameLocks noChangeAspect="1"/>
          </p:cNvGraphicFramePr>
          <p:nvPr/>
        </p:nvGraphicFramePr>
        <p:xfrm>
          <a:off x="6750050" y="6129338"/>
          <a:ext cx="1709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9" name="公式" r:id="rId11" imgW="901440" imgH="253800" progId="Equation.3">
                  <p:embed/>
                </p:oleObj>
              </mc:Choice>
              <mc:Fallback>
                <p:oleObj name="公式" r:id="rId11" imgW="901440" imgH="253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6129338"/>
                        <a:ext cx="17097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98" name="Text Box 90"/>
          <p:cNvSpPr txBox="1">
            <a:spLocks noChangeArrowheads="1"/>
          </p:cNvSpPr>
          <p:nvPr/>
        </p:nvSpPr>
        <p:spPr bwMode="auto">
          <a:xfrm>
            <a:off x="395288" y="5683250"/>
            <a:ext cx="838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2F1B77"/>
                </a:solidFill>
                <a:latin typeface="楷体_GB2312" pitchFamily="49" charset="-122"/>
                <a:ea typeface="楷体_GB2312" pitchFamily="49" charset="-122"/>
              </a:rPr>
              <a:t>耦合电感的互感不能大于两自感的几何平均值 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95" grpId="0"/>
      <p:bldP spid="942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1027"/>
          <p:cNvSpPr txBox="1">
            <a:spLocks noChangeArrowheads="1"/>
          </p:cNvSpPr>
          <p:nvPr/>
        </p:nvSpPr>
        <p:spPr bwMode="auto">
          <a:xfrm>
            <a:off x="358775" y="1149350"/>
            <a:ext cx="839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型去耦等效电路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具有公共连接端的耦合电感去耦等效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05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46863"/>
              </p:ext>
            </p:extLst>
          </p:nvPr>
        </p:nvGraphicFramePr>
        <p:xfrm>
          <a:off x="614363" y="4481513"/>
          <a:ext cx="29416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2" name="Equation" r:id="rId3" imgW="1409400" imgH="317160" progId="Equation.DSMT4">
                  <p:embed/>
                </p:oleObj>
              </mc:Choice>
              <mc:Fallback>
                <p:oleObj name="Equation" r:id="rId3" imgW="140940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481513"/>
                        <a:ext cx="2941637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35619"/>
              </p:ext>
            </p:extLst>
          </p:nvPr>
        </p:nvGraphicFramePr>
        <p:xfrm>
          <a:off x="576263" y="5133975"/>
          <a:ext cx="3019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3" name="Equation" r:id="rId5" imgW="1447560" imgH="317160" progId="Equation.DSMT4">
                  <p:embed/>
                </p:oleObj>
              </mc:Choice>
              <mc:Fallback>
                <p:oleObj name="Equation" r:id="rId5" imgW="1447560" imgH="317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133975"/>
                        <a:ext cx="30194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" name="Object 4"/>
          <p:cNvGraphicFramePr>
            <a:graphicFrameLocks noChangeAspect="1"/>
          </p:cNvGraphicFramePr>
          <p:nvPr/>
        </p:nvGraphicFramePr>
        <p:xfrm>
          <a:off x="442913" y="5761038"/>
          <a:ext cx="14843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4" name="公式" r:id="rId7" imgW="711000" imgH="279360" progId="Equation.3">
                  <p:embed/>
                </p:oleObj>
              </mc:Choice>
              <mc:Fallback>
                <p:oleObj name="公式" r:id="rId7" imgW="7110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761038"/>
                        <a:ext cx="14843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9" name="AutoShape 1127"/>
          <p:cNvSpPr>
            <a:spLocks/>
          </p:cNvSpPr>
          <p:nvPr/>
        </p:nvSpPr>
        <p:spPr bwMode="auto">
          <a:xfrm>
            <a:off x="304800" y="4732338"/>
            <a:ext cx="138113" cy="1612900"/>
          </a:xfrm>
          <a:prstGeom prst="leftBrace">
            <a:avLst>
              <a:gd name="adj1" fmla="val 9731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60521" name="Text Box 1129"/>
          <p:cNvSpPr txBox="1">
            <a:spLocks noChangeArrowheads="1"/>
          </p:cNvSpPr>
          <p:nvPr/>
        </p:nvSpPr>
        <p:spPr bwMode="auto">
          <a:xfrm>
            <a:off x="3711885" y="4922838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ea typeface="楷体_GB2312" pitchFamily="49" charset="-122"/>
              </a:rPr>
              <a:t>整理得</a:t>
            </a:r>
          </a:p>
        </p:txBody>
      </p:sp>
      <p:graphicFrame>
        <p:nvGraphicFramePr>
          <p:cNvPr id="605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6712"/>
              </p:ext>
            </p:extLst>
          </p:nvPr>
        </p:nvGraphicFramePr>
        <p:xfrm>
          <a:off x="5076825" y="4505325"/>
          <a:ext cx="37099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Equation" r:id="rId9" imgW="1777680" imgH="317160" progId="Equation.DSMT4">
                  <p:embed/>
                </p:oleObj>
              </mc:Choice>
              <mc:Fallback>
                <p:oleObj name="Equation" r:id="rId9" imgW="177768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505325"/>
                        <a:ext cx="37099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41956"/>
              </p:ext>
            </p:extLst>
          </p:nvPr>
        </p:nvGraphicFramePr>
        <p:xfrm>
          <a:off x="5067300" y="5119688"/>
          <a:ext cx="37893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6" name="Equation" r:id="rId11" imgW="1815840" imgH="317160" progId="Equation.DSMT4">
                  <p:embed/>
                </p:oleObj>
              </mc:Choice>
              <mc:Fallback>
                <p:oleObj name="Equation" r:id="rId11" imgW="181584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5119688"/>
                        <a:ext cx="37893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24" name="AutoShape 1132"/>
          <p:cNvSpPr>
            <a:spLocks/>
          </p:cNvSpPr>
          <p:nvPr/>
        </p:nvSpPr>
        <p:spPr bwMode="auto">
          <a:xfrm>
            <a:off x="4752975" y="4654550"/>
            <a:ext cx="195263" cy="1690688"/>
          </a:xfrm>
          <a:prstGeom prst="leftBrace">
            <a:avLst>
              <a:gd name="adj1" fmla="val 72154"/>
              <a:gd name="adj2" fmla="val 5079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60525" name="Text Box 1133"/>
          <p:cNvSpPr txBox="1">
            <a:spLocks noChangeArrowheads="1"/>
          </p:cNvSpPr>
          <p:nvPr/>
        </p:nvSpPr>
        <p:spPr bwMode="auto">
          <a:xfrm>
            <a:off x="719138" y="1701800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ea typeface="楷体_GB2312" pitchFamily="49" charset="-122"/>
              </a:rPr>
              <a:t>1. </a:t>
            </a:r>
            <a:r>
              <a:rPr lang="zh-CN" altLang="zh-CN" dirty="0">
                <a:ea typeface="楷体_GB2312" pitchFamily="49" charset="-122"/>
              </a:rPr>
              <a:t>同名</a:t>
            </a:r>
            <a:r>
              <a:rPr lang="zh-CN" altLang="zh-CN" dirty="0" smtClean="0">
                <a:ea typeface="楷体_GB2312" pitchFamily="49" charset="-122"/>
              </a:rPr>
              <a:t>端</a:t>
            </a:r>
            <a:r>
              <a:rPr lang="zh-CN" altLang="en-US" dirty="0" smtClean="0">
                <a:ea typeface="楷体_GB2312" pitchFamily="49" charset="-122"/>
              </a:rPr>
              <a:t>同侧相接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60526" name="Object 7"/>
          <p:cNvGraphicFramePr>
            <a:graphicFrameLocks noChangeAspect="1"/>
          </p:cNvGraphicFramePr>
          <p:nvPr/>
        </p:nvGraphicFramePr>
        <p:xfrm>
          <a:off x="5038725" y="5741988"/>
          <a:ext cx="1484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7" name="公式" r:id="rId13" imgW="711000" imgH="279360" progId="Equation.3">
                  <p:embed/>
                </p:oleObj>
              </mc:Choice>
              <mc:Fallback>
                <p:oleObj name="公式" r:id="rId13" imgW="7110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5741988"/>
                        <a:ext cx="14843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45"/>
          <p:cNvGrpSpPr>
            <a:grpSpLocks/>
          </p:cNvGrpSpPr>
          <p:nvPr/>
        </p:nvGrpSpPr>
        <p:grpSpPr bwMode="auto">
          <a:xfrm>
            <a:off x="524012" y="2084388"/>
            <a:ext cx="3363912" cy="2393950"/>
            <a:chOff x="893" y="-1372"/>
            <a:chExt cx="2119" cy="1508"/>
          </a:xfrm>
        </p:grpSpPr>
        <p:sp>
          <p:nvSpPr>
            <p:cNvPr id="42028" name="Line 1136"/>
            <p:cNvSpPr>
              <a:spLocks noChangeShapeType="1"/>
            </p:cNvSpPr>
            <p:nvPr/>
          </p:nvSpPr>
          <p:spPr bwMode="auto">
            <a:xfrm>
              <a:off x="1139" y="-771"/>
              <a:ext cx="1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Line 1137"/>
            <p:cNvSpPr>
              <a:spLocks noChangeShapeType="1"/>
            </p:cNvSpPr>
            <p:nvPr/>
          </p:nvSpPr>
          <p:spPr bwMode="auto">
            <a:xfrm>
              <a:off x="1962" y="-771"/>
              <a:ext cx="0" cy="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Oval 1138"/>
            <p:cNvSpPr>
              <a:spLocks noChangeArrowheads="1"/>
            </p:cNvSpPr>
            <p:nvPr/>
          </p:nvSpPr>
          <p:spPr bwMode="auto">
            <a:xfrm>
              <a:off x="1937" y="-8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2031" name="Oval 1139"/>
            <p:cNvSpPr>
              <a:spLocks noChangeArrowheads="1"/>
            </p:cNvSpPr>
            <p:nvPr/>
          </p:nvSpPr>
          <p:spPr bwMode="auto">
            <a:xfrm>
              <a:off x="1101" y="-79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2032" name="Oval 1140"/>
            <p:cNvSpPr>
              <a:spLocks noChangeArrowheads="1"/>
            </p:cNvSpPr>
            <p:nvPr/>
          </p:nvSpPr>
          <p:spPr bwMode="auto">
            <a:xfrm>
              <a:off x="2766" y="-79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2033" name="Oval 1141"/>
            <p:cNvSpPr>
              <a:spLocks noChangeArrowheads="1"/>
            </p:cNvSpPr>
            <p:nvPr/>
          </p:nvSpPr>
          <p:spPr bwMode="auto">
            <a:xfrm>
              <a:off x="1938" y="-797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2034" name="Freeform 1143"/>
            <p:cNvSpPr>
              <a:spLocks/>
            </p:cNvSpPr>
            <p:nvPr/>
          </p:nvSpPr>
          <p:spPr bwMode="auto">
            <a:xfrm rot="5400000">
              <a:off x="1483" y="-96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2035" name="Freeform 1144"/>
            <p:cNvSpPr>
              <a:spLocks/>
            </p:cNvSpPr>
            <p:nvPr/>
          </p:nvSpPr>
          <p:spPr bwMode="auto">
            <a:xfrm rot="5400000">
              <a:off x="2343" y="-96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2036" name="Text Box 1152"/>
            <p:cNvSpPr txBox="1">
              <a:spLocks noChangeArrowheads="1"/>
            </p:cNvSpPr>
            <p:nvPr/>
          </p:nvSpPr>
          <p:spPr bwMode="auto">
            <a:xfrm>
              <a:off x="1832" y="-1293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2037" name="Text Box 1162"/>
            <p:cNvSpPr txBox="1">
              <a:spLocks noChangeArrowheads="1"/>
            </p:cNvSpPr>
            <p:nvPr/>
          </p:nvSpPr>
          <p:spPr bwMode="auto">
            <a:xfrm>
              <a:off x="893" y="-889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2038" name="Rectangle 1164"/>
            <p:cNvSpPr>
              <a:spLocks noChangeArrowheads="1"/>
            </p:cNvSpPr>
            <p:nvPr/>
          </p:nvSpPr>
          <p:spPr bwMode="auto">
            <a:xfrm>
              <a:off x="1114" y="-754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2039" name="Arc 1165"/>
            <p:cNvSpPr>
              <a:spLocks/>
            </p:cNvSpPr>
            <p:nvPr/>
          </p:nvSpPr>
          <p:spPr bwMode="auto">
            <a:xfrm>
              <a:off x="1802" y="-998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42040" name="Group 1171"/>
            <p:cNvGrpSpPr>
              <a:grpSpLocks/>
            </p:cNvGrpSpPr>
            <p:nvPr/>
          </p:nvGrpSpPr>
          <p:grpSpPr bwMode="auto">
            <a:xfrm>
              <a:off x="1095" y="-1362"/>
              <a:ext cx="255" cy="472"/>
              <a:chOff x="2392" y="2323"/>
              <a:chExt cx="255" cy="472"/>
            </a:xfrm>
          </p:grpSpPr>
          <p:sp>
            <p:nvSpPr>
              <p:cNvPr id="42055" name="Text Box 117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2056" name="Text Box 117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2041" name="Group 1174"/>
            <p:cNvGrpSpPr>
              <a:grpSpLocks/>
            </p:cNvGrpSpPr>
            <p:nvPr/>
          </p:nvGrpSpPr>
          <p:grpSpPr bwMode="auto">
            <a:xfrm>
              <a:off x="2571" y="-1372"/>
              <a:ext cx="255" cy="472"/>
              <a:chOff x="2392" y="2323"/>
              <a:chExt cx="255" cy="472"/>
            </a:xfrm>
          </p:grpSpPr>
          <p:sp>
            <p:nvSpPr>
              <p:cNvPr id="42053" name="Text Box 1175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2054" name="Text Box 1176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2042" name="Rectangle 1180"/>
            <p:cNvSpPr>
              <a:spLocks noChangeArrowheads="1"/>
            </p:cNvSpPr>
            <p:nvPr/>
          </p:nvSpPr>
          <p:spPr bwMode="auto">
            <a:xfrm>
              <a:off x="1996" y="-736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2043" name="Text Box 1190"/>
            <p:cNvSpPr txBox="1">
              <a:spLocks noChangeArrowheads="1"/>
            </p:cNvSpPr>
            <p:nvPr/>
          </p:nvSpPr>
          <p:spPr bwMode="auto">
            <a:xfrm>
              <a:off x="2024" y="-102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2044" name="Text Box 1191"/>
            <p:cNvSpPr txBox="1">
              <a:spLocks noChangeArrowheads="1"/>
            </p:cNvSpPr>
            <p:nvPr/>
          </p:nvSpPr>
          <p:spPr bwMode="auto">
            <a:xfrm>
              <a:off x="1582" y="-1025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2045" name="Line 1203"/>
            <p:cNvSpPr>
              <a:spLocks noChangeShapeType="1"/>
            </p:cNvSpPr>
            <p:nvPr/>
          </p:nvSpPr>
          <p:spPr bwMode="auto">
            <a:xfrm flipH="1">
              <a:off x="2566" y="-869"/>
              <a:ext cx="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Line 1204"/>
            <p:cNvSpPr>
              <a:spLocks noChangeShapeType="1"/>
            </p:cNvSpPr>
            <p:nvPr/>
          </p:nvSpPr>
          <p:spPr bwMode="auto">
            <a:xfrm>
              <a:off x="1127" y="-852"/>
              <a:ext cx="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Text Box 1205"/>
            <p:cNvSpPr txBox="1">
              <a:spLocks noChangeArrowheads="1"/>
            </p:cNvSpPr>
            <p:nvPr/>
          </p:nvSpPr>
          <p:spPr bwMode="auto">
            <a:xfrm>
              <a:off x="2812" y="-895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2048" name="Text Box 1206"/>
            <p:cNvSpPr txBox="1">
              <a:spLocks noChangeArrowheads="1"/>
            </p:cNvSpPr>
            <p:nvPr/>
          </p:nvSpPr>
          <p:spPr bwMode="auto">
            <a:xfrm>
              <a:off x="2030" y="-15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2049" name="Line 1237"/>
            <p:cNvSpPr>
              <a:spLocks noChangeShapeType="1"/>
            </p:cNvSpPr>
            <p:nvPr/>
          </p:nvSpPr>
          <p:spPr bwMode="auto">
            <a:xfrm>
              <a:off x="2030" y="-39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50" name="Group 1238"/>
            <p:cNvGrpSpPr>
              <a:grpSpLocks/>
            </p:cNvGrpSpPr>
            <p:nvPr/>
          </p:nvGrpSpPr>
          <p:grpSpPr bwMode="auto">
            <a:xfrm>
              <a:off x="2055" y="-625"/>
              <a:ext cx="239" cy="472"/>
              <a:chOff x="2392" y="2323"/>
              <a:chExt cx="239" cy="472"/>
            </a:xfrm>
          </p:grpSpPr>
          <p:sp>
            <p:nvSpPr>
              <p:cNvPr id="42051" name="Text Box 1239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2052" name="Text Box 1240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60640" name="AutoShape 1248"/>
          <p:cNvSpPr>
            <a:spLocks noChangeArrowheads="1"/>
          </p:cNvSpPr>
          <p:nvPr/>
        </p:nvSpPr>
        <p:spPr bwMode="auto">
          <a:xfrm>
            <a:off x="3845235" y="547211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  <p:sp>
        <p:nvSpPr>
          <p:cNvPr id="76" name="AutoShape 1247"/>
          <p:cNvSpPr>
            <a:spLocks noChangeArrowheads="1"/>
          </p:cNvSpPr>
          <p:nvPr/>
        </p:nvSpPr>
        <p:spPr bwMode="auto">
          <a:xfrm>
            <a:off x="3924871" y="3356992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" name="Group 1246"/>
          <p:cNvGrpSpPr>
            <a:grpSpLocks/>
          </p:cNvGrpSpPr>
          <p:nvPr/>
        </p:nvGrpSpPr>
        <p:grpSpPr bwMode="auto">
          <a:xfrm>
            <a:off x="4968044" y="2079166"/>
            <a:ext cx="3471862" cy="2393950"/>
            <a:chOff x="3668" y="-1155"/>
            <a:chExt cx="2187" cy="1508"/>
          </a:xfrm>
        </p:grpSpPr>
        <p:sp>
          <p:nvSpPr>
            <p:cNvPr id="78" name="Line 1208"/>
            <p:cNvSpPr>
              <a:spLocks noChangeShapeType="1"/>
            </p:cNvSpPr>
            <p:nvPr/>
          </p:nvSpPr>
          <p:spPr bwMode="auto">
            <a:xfrm>
              <a:off x="4775" y="-554"/>
              <a:ext cx="0" cy="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142"/>
            <p:cNvSpPr>
              <a:spLocks/>
            </p:cNvSpPr>
            <p:nvPr/>
          </p:nvSpPr>
          <p:spPr bwMode="auto">
            <a:xfrm rot="10800000">
              <a:off x="4753" y="-36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0" name="Line 1207"/>
            <p:cNvSpPr>
              <a:spLocks noChangeShapeType="1"/>
            </p:cNvSpPr>
            <p:nvPr/>
          </p:nvSpPr>
          <p:spPr bwMode="auto">
            <a:xfrm>
              <a:off x="3952" y="-554"/>
              <a:ext cx="1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1209"/>
            <p:cNvSpPr>
              <a:spLocks noChangeArrowheads="1"/>
            </p:cNvSpPr>
            <p:nvPr/>
          </p:nvSpPr>
          <p:spPr bwMode="auto">
            <a:xfrm>
              <a:off x="4750" y="13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" name="Oval 1210"/>
            <p:cNvSpPr>
              <a:spLocks noChangeArrowheads="1"/>
            </p:cNvSpPr>
            <p:nvPr/>
          </p:nvSpPr>
          <p:spPr bwMode="auto">
            <a:xfrm>
              <a:off x="3914" y="-5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3" name="Oval 1211"/>
            <p:cNvSpPr>
              <a:spLocks noChangeArrowheads="1"/>
            </p:cNvSpPr>
            <p:nvPr/>
          </p:nvSpPr>
          <p:spPr bwMode="auto">
            <a:xfrm>
              <a:off x="5579" y="-57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4" name="Oval 1212"/>
            <p:cNvSpPr>
              <a:spLocks noChangeArrowheads="1"/>
            </p:cNvSpPr>
            <p:nvPr/>
          </p:nvSpPr>
          <p:spPr bwMode="auto">
            <a:xfrm>
              <a:off x="4751" y="-580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5" name="Freeform 1213"/>
            <p:cNvSpPr>
              <a:spLocks/>
            </p:cNvSpPr>
            <p:nvPr/>
          </p:nvSpPr>
          <p:spPr bwMode="auto">
            <a:xfrm rot="5400000">
              <a:off x="4296" y="-74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" name="Freeform 1214"/>
            <p:cNvSpPr>
              <a:spLocks/>
            </p:cNvSpPr>
            <p:nvPr/>
          </p:nvSpPr>
          <p:spPr bwMode="auto">
            <a:xfrm rot="5400000">
              <a:off x="5156" y="-74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7" name="Text Box 1216"/>
            <p:cNvSpPr txBox="1">
              <a:spLocks noChangeArrowheads="1"/>
            </p:cNvSpPr>
            <p:nvPr/>
          </p:nvSpPr>
          <p:spPr bwMode="auto">
            <a:xfrm>
              <a:off x="3706" y="-67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88" name="Rectangle 1217"/>
            <p:cNvSpPr>
              <a:spLocks noChangeArrowheads="1"/>
            </p:cNvSpPr>
            <p:nvPr/>
          </p:nvSpPr>
          <p:spPr bwMode="auto">
            <a:xfrm>
              <a:off x="3916" y="-95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–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  <p:grpSp>
          <p:nvGrpSpPr>
            <p:cNvPr id="89" name="Group 1219"/>
            <p:cNvGrpSpPr>
              <a:grpSpLocks/>
            </p:cNvGrpSpPr>
            <p:nvPr/>
          </p:nvGrpSpPr>
          <p:grpSpPr bwMode="auto">
            <a:xfrm>
              <a:off x="3668" y="-1145"/>
              <a:ext cx="255" cy="472"/>
              <a:chOff x="2392" y="2323"/>
              <a:chExt cx="255" cy="472"/>
            </a:xfrm>
          </p:grpSpPr>
          <p:sp>
            <p:nvSpPr>
              <p:cNvPr id="103" name="Text Box 1220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4" name="Text Box 1221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0" name="Group 1222"/>
            <p:cNvGrpSpPr>
              <a:grpSpLocks/>
            </p:cNvGrpSpPr>
            <p:nvPr/>
          </p:nvGrpSpPr>
          <p:grpSpPr bwMode="auto">
            <a:xfrm>
              <a:off x="5600" y="-1155"/>
              <a:ext cx="255" cy="472"/>
              <a:chOff x="2392" y="2323"/>
              <a:chExt cx="255" cy="472"/>
            </a:xfrm>
          </p:grpSpPr>
          <p:sp>
            <p:nvSpPr>
              <p:cNvPr id="101" name="Text Box 1223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2" name="Text Box 1224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1" name="Line 1228"/>
            <p:cNvSpPr>
              <a:spLocks noChangeShapeType="1"/>
            </p:cNvSpPr>
            <p:nvPr/>
          </p:nvSpPr>
          <p:spPr bwMode="auto">
            <a:xfrm flipH="1">
              <a:off x="5379" y="-652"/>
              <a:ext cx="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229"/>
            <p:cNvSpPr>
              <a:spLocks noChangeShapeType="1"/>
            </p:cNvSpPr>
            <p:nvPr/>
          </p:nvSpPr>
          <p:spPr bwMode="auto">
            <a:xfrm>
              <a:off x="3940" y="-635"/>
              <a:ext cx="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230"/>
            <p:cNvSpPr txBox="1">
              <a:spLocks noChangeArrowheads="1"/>
            </p:cNvSpPr>
            <p:nvPr/>
          </p:nvSpPr>
          <p:spPr bwMode="auto">
            <a:xfrm>
              <a:off x="5625" y="-678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94" name="Text Box 1231"/>
            <p:cNvSpPr txBox="1">
              <a:spLocks noChangeArrowheads="1"/>
            </p:cNvSpPr>
            <p:nvPr/>
          </p:nvSpPr>
          <p:spPr bwMode="auto">
            <a:xfrm>
              <a:off x="4843" y="65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95" name="Rectangle 1232"/>
            <p:cNvSpPr>
              <a:spLocks noChangeArrowheads="1"/>
            </p:cNvSpPr>
            <p:nvPr/>
          </p:nvSpPr>
          <p:spPr bwMode="auto">
            <a:xfrm>
              <a:off x="4724" y="-97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–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96" name="Rectangle 1233"/>
            <p:cNvSpPr>
              <a:spLocks noChangeArrowheads="1"/>
            </p:cNvSpPr>
            <p:nvPr/>
          </p:nvSpPr>
          <p:spPr bwMode="auto">
            <a:xfrm>
              <a:off x="4789" y="-330"/>
              <a:ext cx="4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97" name="Line 1241"/>
            <p:cNvSpPr>
              <a:spLocks noChangeShapeType="1"/>
            </p:cNvSpPr>
            <p:nvPr/>
          </p:nvSpPr>
          <p:spPr bwMode="auto">
            <a:xfrm>
              <a:off x="4638" y="-24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" name="Group 1242"/>
            <p:cNvGrpSpPr>
              <a:grpSpLocks/>
            </p:cNvGrpSpPr>
            <p:nvPr/>
          </p:nvGrpSpPr>
          <p:grpSpPr bwMode="auto">
            <a:xfrm>
              <a:off x="4423" y="-477"/>
              <a:ext cx="239" cy="472"/>
              <a:chOff x="2392" y="2323"/>
              <a:chExt cx="239" cy="472"/>
            </a:xfrm>
          </p:grpSpPr>
          <p:sp>
            <p:nvSpPr>
              <p:cNvPr id="99" name="Text Box 1243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0" name="Text Box 1244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519" grpId="0" animBg="1"/>
      <p:bldP spid="60521" grpId="0" autoUpdateAnimBg="0"/>
      <p:bldP spid="60524" grpId="0" animBg="1"/>
      <p:bldP spid="60525" grpId="0" autoUpdateAnimBg="0"/>
      <p:bldP spid="60640" grpId="0" animBg="1"/>
      <p:bldP spid="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1027"/>
          <p:cNvSpPr txBox="1">
            <a:spLocks noChangeArrowheads="1"/>
          </p:cNvSpPr>
          <p:nvPr/>
        </p:nvSpPr>
        <p:spPr bwMode="auto">
          <a:xfrm>
            <a:off x="358775" y="1149350"/>
            <a:ext cx="839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型去耦等效电路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具有公共连接端的耦合电感去耦等效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05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09213"/>
              </p:ext>
            </p:extLst>
          </p:nvPr>
        </p:nvGraphicFramePr>
        <p:xfrm>
          <a:off x="588963" y="4481513"/>
          <a:ext cx="29940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Equation" r:id="rId3" imgW="1434960" imgH="317160" progId="Equation.DSMT4">
                  <p:embed/>
                </p:oleObj>
              </mc:Choice>
              <mc:Fallback>
                <p:oleObj name="Equation" r:id="rId3" imgW="1434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481513"/>
                        <a:ext cx="2994025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3190"/>
              </p:ext>
            </p:extLst>
          </p:nvPr>
        </p:nvGraphicFramePr>
        <p:xfrm>
          <a:off x="576263" y="5133975"/>
          <a:ext cx="3019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5" imgW="1447560" imgH="317160" progId="Equation.DSMT4">
                  <p:embed/>
                </p:oleObj>
              </mc:Choice>
              <mc:Fallback>
                <p:oleObj name="Equation" r:id="rId5" imgW="1447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133975"/>
                        <a:ext cx="30194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" name="Object 4"/>
          <p:cNvGraphicFramePr>
            <a:graphicFrameLocks noChangeAspect="1"/>
          </p:cNvGraphicFramePr>
          <p:nvPr/>
        </p:nvGraphicFramePr>
        <p:xfrm>
          <a:off x="442913" y="5761038"/>
          <a:ext cx="14843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公式" r:id="rId7" imgW="711000" imgH="279360" progId="Equation.3">
                  <p:embed/>
                </p:oleObj>
              </mc:Choice>
              <mc:Fallback>
                <p:oleObj name="公式" r:id="rId7" imgW="711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761038"/>
                        <a:ext cx="14843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9" name="AutoShape 1127"/>
          <p:cNvSpPr>
            <a:spLocks/>
          </p:cNvSpPr>
          <p:nvPr/>
        </p:nvSpPr>
        <p:spPr bwMode="auto">
          <a:xfrm>
            <a:off x="304800" y="4732338"/>
            <a:ext cx="138113" cy="1612900"/>
          </a:xfrm>
          <a:prstGeom prst="leftBrace">
            <a:avLst>
              <a:gd name="adj1" fmla="val 9731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60521" name="Text Box 1129"/>
          <p:cNvSpPr txBox="1">
            <a:spLocks noChangeArrowheads="1"/>
          </p:cNvSpPr>
          <p:nvPr/>
        </p:nvSpPr>
        <p:spPr bwMode="auto">
          <a:xfrm>
            <a:off x="3770313" y="4922838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整理得</a:t>
            </a:r>
          </a:p>
        </p:txBody>
      </p:sp>
      <p:graphicFrame>
        <p:nvGraphicFramePr>
          <p:cNvPr id="605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19519"/>
              </p:ext>
            </p:extLst>
          </p:nvPr>
        </p:nvGraphicFramePr>
        <p:xfrm>
          <a:off x="5076825" y="4505325"/>
          <a:ext cx="37099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9" imgW="1777680" imgH="317160" progId="Equation.DSMT4">
                  <p:embed/>
                </p:oleObj>
              </mc:Choice>
              <mc:Fallback>
                <p:oleObj name="Equation" r:id="rId9" imgW="1777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505325"/>
                        <a:ext cx="37099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86119"/>
              </p:ext>
            </p:extLst>
          </p:nvPr>
        </p:nvGraphicFramePr>
        <p:xfrm>
          <a:off x="5067300" y="5119688"/>
          <a:ext cx="37893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11" imgW="1815840" imgH="317160" progId="Equation.DSMT4">
                  <p:embed/>
                </p:oleObj>
              </mc:Choice>
              <mc:Fallback>
                <p:oleObj name="Equation" r:id="rId11" imgW="1815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5119688"/>
                        <a:ext cx="37893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24" name="AutoShape 1132"/>
          <p:cNvSpPr>
            <a:spLocks/>
          </p:cNvSpPr>
          <p:nvPr/>
        </p:nvSpPr>
        <p:spPr bwMode="auto">
          <a:xfrm>
            <a:off x="4752975" y="4654550"/>
            <a:ext cx="195263" cy="1690688"/>
          </a:xfrm>
          <a:prstGeom prst="leftBrace">
            <a:avLst>
              <a:gd name="adj1" fmla="val 72154"/>
              <a:gd name="adj2" fmla="val 5079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0526" name="Object 7"/>
          <p:cNvGraphicFramePr>
            <a:graphicFrameLocks noChangeAspect="1"/>
          </p:cNvGraphicFramePr>
          <p:nvPr/>
        </p:nvGraphicFramePr>
        <p:xfrm>
          <a:off x="5038725" y="5741988"/>
          <a:ext cx="1484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公式" r:id="rId13" imgW="711000" imgH="279360" progId="Equation.3">
                  <p:embed/>
                </p:oleObj>
              </mc:Choice>
              <mc:Fallback>
                <p:oleObj name="公式" r:id="rId13" imgW="711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5741988"/>
                        <a:ext cx="14843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40" name="AutoShape 1248"/>
          <p:cNvSpPr>
            <a:spLocks noChangeArrowheads="1"/>
          </p:cNvSpPr>
          <p:nvPr/>
        </p:nvSpPr>
        <p:spPr bwMode="auto">
          <a:xfrm>
            <a:off x="3903663" y="547211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61533" name="Text Box 93"/>
          <p:cNvSpPr txBox="1">
            <a:spLocks noChangeArrowheads="1"/>
          </p:cNvSpPr>
          <p:nvPr/>
        </p:nvSpPr>
        <p:spPr bwMode="auto">
          <a:xfrm>
            <a:off x="467544" y="1676400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ea typeface="楷体_GB2312" pitchFamily="49" charset="-122"/>
              </a:rPr>
              <a:t>2. </a:t>
            </a:r>
            <a:r>
              <a:rPr lang="zh-CN" altLang="en-US" dirty="0">
                <a:ea typeface="楷体_GB2312" pitchFamily="49" charset="-122"/>
              </a:rPr>
              <a:t>异</a:t>
            </a:r>
            <a:r>
              <a:rPr lang="zh-CN" altLang="zh-CN" dirty="0">
                <a:ea typeface="楷体_GB2312" pitchFamily="49" charset="-122"/>
              </a:rPr>
              <a:t>名</a:t>
            </a:r>
            <a:r>
              <a:rPr lang="zh-CN" altLang="zh-CN" dirty="0" smtClean="0">
                <a:ea typeface="楷体_GB2312" pitchFamily="49" charset="-122"/>
              </a:rPr>
              <a:t>端</a:t>
            </a:r>
            <a:r>
              <a:rPr lang="zh-CN" altLang="en-US" dirty="0" smtClean="0">
                <a:ea typeface="楷体_GB2312" pitchFamily="49" charset="-122"/>
              </a:rPr>
              <a:t>同侧相</a:t>
            </a:r>
            <a:r>
              <a:rPr lang="zh-CN" altLang="zh-CN" dirty="0" smtClean="0">
                <a:ea typeface="楷体_GB2312" pitchFamily="49" charset="-122"/>
              </a:rPr>
              <a:t>接</a:t>
            </a:r>
            <a:endParaRPr lang="zh-CN" altLang="en-US" dirty="0">
              <a:ea typeface="楷体_GB2312" pitchFamily="49" charset="-122"/>
            </a:endParaRPr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23119" y="2027238"/>
            <a:ext cx="3363913" cy="2459037"/>
            <a:chOff x="446" y="644"/>
            <a:chExt cx="2119" cy="1549"/>
          </a:xfrm>
        </p:grpSpPr>
        <p:sp>
          <p:nvSpPr>
            <p:cNvPr id="42060" name="Line 99"/>
            <p:cNvSpPr>
              <a:spLocks noChangeShapeType="1"/>
            </p:cNvSpPr>
            <p:nvPr/>
          </p:nvSpPr>
          <p:spPr bwMode="auto">
            <a:xfrm>
              <a:off x="692" y="1286"/>
              <a:ext cx="1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1" name="Line 100"/>
            <p:cNvSpPr>
              <a:spLocks noChangeShapeType="1"/>
            </p:cNvSpPr>
            <p:nvPr/>
          </p:nvSpPr>
          <p:spPr bwMode="auto">
            <a:xfrm>
              <a:off x="1515" y="1286"/>
              <a:ext cx="0" cy="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2" name="Oval 101"/>
            <p:cNvSpPr>
              <a:spLocks noChangeArrowheads="1"/>
            </p:cNvSpPr>
            <p:nvPr/>
          </p:nvSpPr>
          <p:spPr bwMode="auto">
            <a:xfrm>
              <a:off x="1490" y="197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2063" name="Oval 102"/>
            <p:cNvSpPr>
              <a:spLocks noChangeArrowheads="1"/>
            </p:cNvSpPr>
            <p:nvPr/>
          </p:nvSpPr>
          <p:spPr bwMode="auto">
            <a:xfrm>
              <a:off x="654" y="126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2064" name="Oval 103"/>
            <p:cNvSpPr>
              <a:spLocks noChangeArrowheads="1"/>
            </p:cNvSpPr>
            <p:nvPr/>
          </p:nvSpPr>
          <p:spPr bwMode="auto">
            <a:xfrm>
              <a:off x="2319" y="126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2065" name="Oval 104"/>
            <p:cNvSpPr>
              <a:spLocks noChangeArrowheads="1"/>
            </p:cNvSpPr>
            <p:nvPr/>
          </p:nvSpPr>
          <p:spPr bwMode="auto">
            <a:xfrm>
              <a:off x="1491" y="1260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2066" name="Freeform 105"/>
            <p:cNvSpPr>
              <a:spLocks/>
            </p:cNvSpPr>
            <p:nvPr/>
          </p:nvSpPr>
          <p:spPr bwMode="auto">
            <a:xfrm rot="5400000">
              <a:off x="1036" y="109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2067" name="Freeform 106"/>
            <p:cNvSpPr>
              <a:spLocks/>
            </p:cNvSpPr>
            <p:nvPr/>
          </p:nvSpPr>
          <p:spPr bwMode="auto">
            <a:xfrm rot="5400000">
              <a:off x="1896" y="109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2068" name="Text Box 107"/>
            <p:cNvSpPr txBox="1">
              <a:spLocks noChangeArrowheads="1"/>
            </p:cNvSpPr>
            <p:nvPr/>
          </p:nvSpPr>
          <p:spPr bwMode="auto">
            <a:xfrm>
              <a:off x="1229" y="64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2069" name="Text Box 108"/>
            <p:cNvSpPr txBox="1">
              <a:spLocks noChangeArrowheads="1"/>
            </p:cNvSpPr>
            <p:nvPr/>
          </p:nvSpPr>
          <p:spPr bwMode="auto">
            <a:xfrm>
              <a:off x="446" y="1168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2070" name="Rectangle 109"/>
            <p:cNvSpPr>
              <a:spLocks noChangeArrowheads="1"/>
            </p:cNvSpPr>
            <p:nvPr/>
          </p:nvSpPr>
          <p:spPr bwMode="auto">
            <a:xfrm>
              <a:off x="667" y="1303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2071" name="Arc 110"/>
            <p:cNvSpPr>
              <a:spLocks/>
            </p:cNvSpPr>
            <p:nvPr/>
          </p:nvSpPr>
          <p:spPr bwMode="auto">
            <a:xfrm>
              <a:off x="868" y="911"/>
              <a:ext cx="881" cy="211"/>
            </a:xfrm>
            <a:custGeom>
              <a:avLst/>
              <a:gdLst>
                <a:gd name="T0" fmla="*/ 0 w 41771"/>
                <a:gd name="T1" fmla="*/ 165 h 21600"/>
                <a:gd name="T2" fmla="*/ 881 w 41771"/>
                <a:gd name="T3" fmla="*/ 151 h 21600"/>
                <a:gd name="T4" fmla="*/ 444 w 41771"/>
                <a:gd name="T5" fmla="*/ 211 h 21600"/>
                <a:gd name="T6" fmla="*/ 0 60000 65536"/>
                <a:gd name="T7" fmla="*/ 0 60000 65536"/>
                <a:gd name="T8" fmla="*/ 0 60000 65536"/>
                <a:gd name="T9" fmla="*/ 0 w 41771"/>
                <a:gd name="T10" fmla="*/ 0 h 21600"/>
                <a:gd name="T11" fmla="*/ 41771 w 417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71" h="21600" fill="none" extrusionOk="0">
                  <a:moveTo>
                    <a:pt x="0" y="16860"/>
                  </a:moveTo>
                  <a:cubicBezTo>
                    <a:pt x="2217" y="7003"/>
                    <a:pt x="10970" y="-1"/>
                    <a:pt x="21074" y="0"/>
                  </a:cubicBezTo>
                  <a:cubicBezTo>
                    <a:pt x="30623" y="0"/>
                    <a:pt x="39039" y="6270"/>
                    <a:pt x="41771" y="15420"/>
                  </a:cubicBezTo>
                </a:path>
                <a:path w="41771" h="21600" stroke="0" extrusionOk="0">
                  <a:moveTo>
                    <a:pt x="0" y="16860"/>
                  </a:moveTo>
                  <a:cubicBezTo>
                    <a:pt x="2217" y="7003"/>
                    <a:pt x="10970" y="-1"/>
                    <a:pt x="21074" y="0"/>
                  </a:cubicBezTo>
                  <a:cubicBezTo>
                    <a:pt x="30623" y="0"/>
                    <a:pt x="39039" y="6270"/>
                    <a:pt x="41771" y="15420"/>
                  </a:cubicBezTo>
                  <a:lnTo>
                    <a:pt x="21074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42072" name="Group 111"/>
            <p:cNvGrpSpPr>
              <a:grpSpLocks/>
            </p:cNvGrpSpPr>
            <p:nvPr/>
          </p:nvGrpSpPr>
          <p:grpSpPr bwMode="auto">
            <a:xfrm>
              <a:off x="504" y="659"/>
              <a:ext cx="255" cy="472"/>
              <a:chOff x="2392" y="2323"/>
              <a:chExt cx="255" cy="472"/>
            </a:xfrm>
          </p:grpSpPr>
          <p:sp>
            <p:nvSpPr>
              <p:cNvPr id="42073" name="Text Box 11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2074" name="Text Box 11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2075" name="Group 114"/>
            <p:cNvGrpSpPr>
              <a:grpSpLocks/>
            </p:cNvGrpSpPr>
            <p:nvPr/>
          </p:nvGrpSpPr>
          <p:grpSpPr bwMode="auto">
            <a:xfrm>
              <a:off x="2124" y="685"/>
              <a:ext cx="255" cy="472"/>
              <a:chOff x="2392" y="2323"/>
              <a:chExt cx="255" cy="472"/>
            </a:xfrm>
          </p:grpSpPr>
          <p:sp>
            <p:nvSpPr>
              <p:cNvPr id="42076" name="Text Box 115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2077" name="Text Box 116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2078" name="Rectangle 117"/>
            <p:cNvSpPr>
              <a:spLocks noChangeArrowheads="1"/>
            </p:cNvSpPr>
            <p:nvPr/>
          </p:nvSpPr>
          <p:spPr bwMode="auto">
            <a:xfrm>
              <a:off x="1549" y="1321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2079" name="Text Box 118"/>
            <p:cNvSpPr txBox="1">
              <a:spLocks noChangeArrowheads="1"/>
            </p:cNvSpPr>
            <p:nvPr/>
          </p:nvSpPr>
          <p:spPr bwMode="auto">
            <a:xfrm>
              <a:off x="1565" y="1045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2080" name="Text Box 119"/>
            <p:cNvSpPr txBox="1">
              <a:spLocks noChangeArrowheads="1"/>
            </p:cNvSpPr>
            <p:nvPr/>
          </p:nvSpPr>
          <p:spPr bwMode="auto">
            <a:xfrm>
              <a:off x="714" y="104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2081" name="Line 120"/>
            <p:cNvSpPr>
              <a:spLocks noChangeShapeType="1"/>
            </p:cNvSpPr>
            <p:nvPr/>
          </p:nvSpPr>
          <p:spPr bwMode="auto">
            <a:xfrm flipH="1">
              <a:off x="2119" y="1188"/>
              <a:ext cx="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2" name="Line 121"/>
            <p:cNvSpPr>
              <a:spLocks noChangeShapeType="1"/>
            </p:cNvSpPr>
            <p:nvPr/>
          </p:nvSpPr>
          <p:spPr bwMode="auto">
            <a:xfrm>
              <a:off x="536" y="1169"/>
              <a:ext cx="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3" name="Text Box 122"/>
            <p:cNvSpPr txBox="1">
              <a:spLocks noChangeArrowheads="1"/>
            </p:cNvSpPr>
            <p:nvPr/>
          </p:nvSpPr>
          <p:spPr bwMode="auto">
            <a:xfrm>
              <a:off x="2365" y="116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2084" name="Text Box 123"/>
            <p:cNvSpPr txBox="1">
              <a:spLocks noChangeArrowheads="1"/>
            </p:cNvSpPr>
            <p:nvPr/>
          </p:nvSpPr>
          <p:spPr bwMode="auto">
            <a:xfrm>
              <a:off x="1583" y="1905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2085" name="Line 124"/>
            <p:cNvSpPr>
              <a:spLocks noChangeShapeType="1"/>
            </p:cNvSpPr>
            <p:nvPr/>
          </p:nvSpPr>
          <p:spPr bwMode="auto">
            <a:xfrm>
              <a:off x="1583" y="166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86" name="Group 125"/>
            <p:cNvGrpSpPr>
              <a:grpSpLocks/>
            </p:cNvGrpSpPr>
            <p:nvPr/>
          </p:nvGrpSpPr>
          <p:grpSpPr bwMode="auto">
            <a:xfrm>
              <a:off x="1608" y="1432"/>
              <a:ext cx="239" cy="472"/>
              <a:chOff x="2392" y="2323"/>
              <a:chExt cx="239" cy="472"/>
            </a:xfrm>
          </p:grpSpPr>
          <p:sp>
            <p:nvSpPr>
              <p:cNvPr id="42087" name="Text Box 126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2088" name="Text Box 127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  <p:sp>
        <p:nvSpPr>
          <p:cNvPr id="76" name="AutoShape 1247"/>
          <p:cNvSpPr>
            <a:spLocks noChangeArrowheads="1"/>
          </p:cNvSpPr>
          <p:nvPr/>
        </p:nvSpPr>
        <p:spPr bwMode="auto">
          <a:xfrm>
            <a:off x="3924871" y="3356992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" name="Group 130"/>
          <p:cNvGrpSpPr>
            <a:grpSpLocks/>
          </p:cNvGrpSpPr>
          <p:nvPr/>
        </p:nvGrpSpPr>
        <p:grpSpPr bwMode="auto">
          <a:xfrm>
            <a:off x="4916562" y="2096852"/>
            <a:ext cx="3471862" cy="2393950"/>
            <a:chOff x="3668" y="-1155"/>
            <a:chExt cx="2187" cy="1508"/>
          </a:xfrm>
        </p:grpSpPr>
        <p:sp>
          <p:nvSpPr>
            <p:cNvPr id="78" name="Line 131"/>
            <p:cNvSpPr>
              <a:spLocks noChangeShapeType="1"/>
            </p:cNvSpPr>
            <p:nvPr/>
          </p:nvSpPr>
          <p:spPr bwMode="auto">
            <a:xfrm>
              <a:off x="4775" y="-554"/>
              <a:ext cx="0" cy="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2"/>
            <p:cNvSpPr>
              <a:spLocks/>
            </p:cNvSpPr>
            <p:nvPr/>
          </p:nvSpPr>
          <p:spPr bwMode="auto">
            <a:xfrm rot="10800000">
              <a:off x="4753" y="-36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0" name="Line 133"/>
            <p:cNvSpPr>
              <a:spLocks noChangeShapeType="1"/>
            </p:cNvSpPr>
            <p:nvPr/>
          </p:nvSpPr>
          <p:spPr bwMode="auto">
            <a:xfrm>
              <a:off x="3952" y="-554"/>
              <a:ext cx="1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134"/>
            <p:cNvSpPr>
              <a:spLocks noChangeArrowheads="1"/>
            </p:cNvSpPr>
            <p:nvPr/>
          </p:nvSpPr>
          <p:spPr bwMode="auto">
            <a:xfrm>
              <a:off x="4750" y="13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2" name="Oval 135"/>
            <p:cNvSpPr>
              <a:spLocks noChangeArrowheads="1"/>
            </p:cNvSpPr>
            <p:nvPr/>
          </p:nvSpPr>
          <p:spPr bwMode="auto">
            <a:xfrm>
              <a:off x="3914" y="-5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3" name="Oval 136"/>
            <p:cNvSpPr>
              <a:spLocks noChangeArrowheads="1"/>
            </p:cNvSpPr>
            <p:nvPr/>
          </p:nvSpPr>
          <p:spPr bwMode="auto">
            <a:xfrm>
              <a:off x="5579" y="-57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4" name="Oval 137"/>
            <p:cNvSpPr>
              <a:spLocks noChangeArrowheads="1"/>
            </p:cNvSpPr>
            <p:nvPr/>
          </p:nvSpPr>
          <p:spPr bwMode="auto">
            <a:xfrm>
              <a:off x="4751" y="-580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5" name="Freeform 138"/>
            <p:cNvSpPr>
              <a:spLocks/>
            </p:cNvSpPr>
            <p:nvPr/>
          </p:nvSpPr>
          <p:spPr bwMode="auto">
            <a:xfrm rot="5400000">
              <a:off x="4296" y="-74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" name="Freeform 139"/>
            <p:cNvSpPr>
              <a:spLocks/>
            </p:cNvSpPr>
            <p:nvPr/>
          </p:nvSpPr>
          <p:spPr bwMode="auto">
            <a:xfrm rot="5400000">
              <a:off x="5156" y="-74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7" name="Text Box 140"/>
            <p:cNvSpPr txBox="1">
              <a:spLocks noChangeArrowheads="1"/>
            </p:cNvSpPr>
            <p:nvPr/>
          </p:nvSpPr>
          <p:spPr bwMode="auto">
            <a:xfrm>
              <a:off x="3706" y="-67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88" name="Rectangle 141"/>
            <p:cNvSpPr>
              <a:spLocks noChangeArrowheads="1"/>
            </p:cNvSpPr>
            <p:nvPr/>
          </p:nvSpPr>
          <p:spPr bwMode="auto">
            <a:xfrm>
              <a:off x="3916" y="-95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+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  <p:grpSp>
          <p:nvGrpSpPr>
            <p:cNvPr id="89" name="Group 142"/>
            <p:cNvGrpSpPr>
              <a:grpSpLocks/>
            </p:cNvGrpSpPr>
            <p:nvPr/>
          </p:nvGrpSpPr>
          <p:grpSpPr bwMode="auto">
            <a:xfrm>
              <a:off x="3668" y="-1145"/>
              <a:ext cx="255" cy="472"/>
              <a:chOff x="2392" y="2323"/>
              <a:chExt cx="255" cy="472"/>
            </a:xfrm>
          </p:grpSpPr>
          <p:sp>
            <p:nvSpPr>
              <p:cNvPr id="103" name="Text Box 143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4" name="Text Box 144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90" name="Group 145"/>
            <p:cNvGrpSpPr>
              <a:grpSpLocks/>
            </p:cNvGrpSpPr>
            <p:nvPr/>
          </p:nvGrpSpPr>
          <p:grpSpPr bwMode="auto">
            <a:xfrm>
              <a:off x="5600" y="-1155"/>
              <a:ext cx="255" cy="472"/>
              <a:chOff x="2392" y="2323"/>
              <a:chExt cx="255" cy="472"/>
            </a:xfrm>
          </p:grpSpPr>
          <p:sp>
            <p:nvSpPr>
              <p:cNvPr id="101" name="Text Box 146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2" name="Text Box 147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91" name="Line 148"/>
            <p:cNvSpPr>
              <a:spLocks noChangeShapeType="1"/>
            </p:cNvSpPr>
            <p:nvPr/>
          </p:nvSpPr>
          <p:spPr bwMode="auto">
            <a:xfrm flipH="1">
              <a:off x="5379" y="-652"/>
              <a:ext cx="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49"/>
            <p:cNvSpPr>
              <a:spLocks noChangeShapeType="1"/>
            </p:cNvSpPr>
            <p:nvPr/>
          </p:nvSpPr>
          <p:spPr bwMode="auto">
            <a:xfrm>
              <a:off x="3940" y="-635"/>
              <a:ext cx="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50"/>
            <p:cNvSpPr txBox="1">
              <a:spLocks noChangeArrowheads="1"/>
            </p:cNvSpPr>
            <p:nvPr/>
          </p:nvSpPr>
          <p:spPr bwMode="auto">
            <a:xfrm>
              <a:off x="5625" y="-678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94" name="Text Box 151"/>
            <p:cNvSpPr txBox="1">
              <a:spLocks noChangeArrowheads="1"/>
            </p:cNvSpPr>
            <p:nvPr/>
          </p:nvSpPr>
          <p:spPr bwMode="auto">
            <a:xfrm>
              <a:off x="4843" y="65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  <p:sp>
          <p:nvSpPr>
            <p:cNvPr id="95" name="Rectangle 152"/>
            <p:cNvSpPr>
              <a:spLocks noChangeArrowheads="1"/>
            </p:cNvSpPr>
            <p:nvPr/>
          </p:nvSpPr>
          <p:spPr bwMode="auto">
            <a:xfrm>
              <a:off x="4724" y="-97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+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96" name="Rectangle 153"/>
            <p:cNvSpPr>
              <a:spLocks noChangeArrowheads="1"/>
            </p:cNvSpPr>
            <p:nvPr/>
          </p:nvSpPr>
          <p:spPr bwMode="auto">
            <a:xfrm>
              <a:off x="4789" y="-330"/>
              <a:ext cx="4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-M</a:t>
              </a:r>
            </a:p>
          </p:txBody>
        </p:sp>
        <p:sp>
          <p:nvSpPr>
            <p:cNvPr id="97" name="Line 154"/>
            <p:cNvSpPr>
              <a:spLocks noChangeShapeType="1"/>
            </p:cNvSpPr>
            <p:nvPr/>
          </p:nvSpPr>
          <p:spPr bwMode="auto">
            <a:xfrm>
              <a:off x="4638" y="-24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" name="Group 155"/>
            <p:cNvGrpSpPr>
              <a:grpSpLocks/>
            </p:cNvGrpSpPr>
            <p:nvPr/>
          </p:nvGrpSpPr>
          <p:grpSpPr bwMode="auto">
            <a:xfrm>
              <a:off x="4423" y="-477"/>
              <a:ext cx="239" cy="472"/>
              <a:chOff x="2392" y="2323"/>
              <a:chExt cx="239" cy="472"/>
            </a:xfrm>
          </p:grpSpPr>
          <p:sp>
            <p:nvSpPr>
              <p:cNvPr id="99" name="Text Box 156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0" name="Text Box 157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1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519" grpId="0" animBg="1"/>
      <p:bldP spid="60521" grpId="0" autoUpdateAnimBg="0"/>
      <p:bldP spid="60524" grpId="0" animBg="1"/>
      <p:bldP spid="60640" grpId="0" animBg="1"/>
      <p:bldP spid="61533" grpId="0" autoUpdateAnimBg="0"/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09600" y="1284288"/>
            <a:ext cx="485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两种等效电路的特点：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19150" y="1970088"/>
            <a:ext cx="76390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去耦等效电路简单，等值电路与参考方向无关，但必须有公共端；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57250" y="311626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受控源等效电路，与参考方向有关，不需公共端。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 autoUpdateAnimBg="0"/>
      <p:bldP spid="6349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12750" y="479425"/>
            <a:ext cx="83359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ea typeface="楷体_GB2312" pitchFamily="49" charset="-122"/>
              </a:rPr>
              <a:t>例：如图所示电路，已知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=7H, 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=4H, 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</a:rPr>
              <a:t>=2H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=8Ω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S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)=20sin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V</a:t>
            </a:r>
            <a:r>
              <a:rPr lang="zh-CN" altLang="en-US">
                <a:ea typeface="楷体_GB2312" pitchFamily="49" charset="-122"/>
              </a:rPr>
              <a:t>，求电流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(t) </a:t>
            </a:r>
            <a:r>
              <a:rPr lang="zh-CN" altLang="en-US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92100" y="1397000"/>
            <a:ext cx="4017963" cy="2451100"/>
            <a:chOff x="-32" y="1613"/>
            <a:chExt cx="2531" cy="1544"/>
          </a:xfrm>
        </p:grpSpPr>
        <p:sp>
          <p:nvSpPr>
            <p:cNvPr id="44092" name="Line 41"/>
            <p:cNvSpPr>
              <a:spLocks noChangeShapeType="1"/>
            </p:cNvSpPr>
            <p:nvPr/>
          </p:nvSpPr>
          <p:spPr bwMode="auto">
            <a:xfrm>
              <a:off x="104" y="2124"/>
              <a:ext cx="2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3" name="Oval 11"/>
            <p:cNvSpPr>
              <a:spLocks noChangeArrowheads="1"/>
            </p:cNvSpPr>
            <p:nvPr/>
          </p:nvSpPr>
          <p:spPr bwMode="auto">
            <a:xfrm>
              <a:off x="1318" y="2099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94" name="Freeform 12"/>
            <p:cNvSpPr>
              <a:spLocks/>
            </p:cNvSpPr>
            <p:nvPr/>
          </p:nvSpPr>
          <p:spPr bwMode="auto">
            <a:xfrm rot="5400000">
              <a:off x="863" y="193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95" name="Freeform 13"/>
            <p:cNvSpPr>
              <a:spLocks/>
            </p:cNvSpPr>
            <p:nvPr/>
          </p:nvSpPr>
          <p:spPr bwMode="auto">
            <a:xfrm rot="5400000">
              <a:off x="1723" y="193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96" name="Text Box 14"/>
            <p:cNvSpPr txBox="1">
              <a:spLocks noChangeArrowheads="1"/>
            </p:cNvSpPr>
            <p:nvPr/>
          </p:nvSpPr>
          <p:spPr bwMode="auto">
            <a:xfrm>
              <a:off x="1202" y="1613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4097" name="Text Box 15"/>
            <p:cNvSpPr txBox="1">
              <a:spLocks noChangeArrowheads="1"/>
            </p:cNvSpPr>
            <p:nvPr/>
          </p:nvSpPr>
          <p:spPr bwMode="auto">
            <a:xfrm>
              <a:off x="318" y="1789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44098" name="Rectangle 16"/>
            <p:cNvSpPr>
              <a:spLocks noChangeArrowheads="1"/>
            </p:cNvSpPr>
            <p:nvPr/>
          </p:nvSpPr>
          <p:spPr bwMode="auto">
            <a:xfrm>
              <a:off x="494" y="2142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4099" name="Arc 17"/>
            <p:cNvSpPr>
              <a:spLocks/>
            </p:cNvSpPr>
            <p:nvPr/>
          </p:nvSpPr>
          <p:spPr bwMode="auto">
            <a:xfrm>
              <a:off x="1182" y="1898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100" name="Rectangle 24"/>
            <p:cNvSpPr>
              <a:spLocks noChangeArrowheads="1"/>
            </p:cNvSpPr>
            <p:nvPr/>
          </p:nvSpPr>
          <p:spPr bwMode="auto">
            <a:xfrm>
              <a:off x="1376" y="2160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4101" name="Text Box 25"/>
            <p:cNvSpPr txBox="1">
              <a:spLocks noChangeArrowheads="1"/>
            </p:cNvSpPr>
            <p:nvPr/>
          </p:nvSpPr>
          <p:spPr bwMode="auto">
            <a:xfrm>
              <a:off x="1404" y="187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4102" name="Text Box 26"/>
            <p:cNvSpPr txBox="1">
              <a:spLocks noChangeArrowheads="1"/>
            </p:cNvSpPr>
            <p:nvPr/>
          </p:nvSpPr>
          <p:spPr bwMode="auto">
            <a:xfrm>
              <a:off x="962" y="187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4103" name="Line 31"/>
            <p:cNvSpPr>
              <a:spLocks noChangeShapeType="1"/>
            </p:cNvSpPr>
            <p:nvPr/>
          </p:nvSpPr>
          <p:spPr bwMode="auto">
            <a:xfrm>
              <a:off x="2261" y="2532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4" name="Rectangle 35"/>
            <p:cNvSpPr>
              <a:spLocks noChangeArrowheads="1"/>
            </p:cNvSpPr>
            <p:nvPr/>
          </p:nvSpPr>
          <p:spPr bwMode="auto">
            <a:xfrm>
              <a:off x="306" y="207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105" name="Oval 36"/>
            <p:cNvSpPr>
              <a:spLocks noChangeArrowheads="1"/>
            </p:cNvSpPr>
            <p:nvPr/>
          </p:nvSpPr>
          <p:spPr bwMode="auto">
            <a:xfrm>
              <a:off x="-32" y="253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4106" name="Text Box 37"/>
            <p:cNvSpPr txBox="1">
              <a:spLocks noChangeArrowheads="1"/>
            </p:cNvSpPr>
            <p:nvPr/>
          </p:nvSpPr>
          <p:spPr bwMode="auto">
            <a:xfrm>
              <a:off x="240" y="2508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S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)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4107" name="Line 38"/>
            <p:cNvSpPr>
              <a:spLocks noChangeShapeType="1"/>
            </p:cNvSpPr>
            <p:nvPr/>
          </p:nvSpPr>
          <p:spPr bwMode="auto">
            <a:xfrm>
              <a:off x="104" y="2123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8" name="Line 39"/>
            <p:cNvSpPr>
              <a:spLocks noChangeShapeType="1"/>
            </p:cNvSpPr>
            <p:nvPr/>
          </p:nvSpPr>
          <p:spPr bwMode="auto">
            <a:xfrm>
              <a:off x="2262" y="2123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9" name="Line 40"/>
            <p:cNvSpPr>
              <a:spLocks noChangeShapeType="1"/>
            </p:cNvSpPr>
            <p:nvPr/>
          </p:nvSpPr>
          <p:spPr bwMode="auto">
            <a:xfrm>
              <a:off x="1340" y="2119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0" name="Line 42"/>
            <p:cNvSpPr>
              <a:spLocks noChangeShapeType="1"/>
            </p:cNvSpPr>
            <p:nvPr/>
          </p:nvSpPr>
          <p:spPr bwMode="auto">
            <a:xfrm>
              <a:off x="104" y="3155"/>
              <a:ext cx="2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1" name="Text Box 43"/>
            <p:cNvSpPr txBox="1">
              <a:spLocks noChangeArrowheads="1"/>
            </p:cNvSpPr>
            <p:nvPr/>
          </p:nvSpPr>
          <p:spPr bwMode="auto">
            <a:xfrm>
              <a:off x="157" y="230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4112" name="Text Box 44"/>
            <p:cNvSpPr txBox="1">
              <a:spLocks noChangeArrowheads="1"/>
            </p:cNvSpPr>
            <p:nvPr/>
          </p:nvSpPr>
          <p:spPr bwMode="auto">
            <a:xfrm>
              <a:off x="152" y="26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4113" name="Text Box 45"/>
            <p:cNvSpPr txBox="1">
              <a:spLocks noChangeArrowheads="1"/>
            </p:cNvSpPr>
            <p:nvPr/>
          </p:nvSpPr>
          <p:spPr bwMode="auto">
            <a:xfrm>
              <a:off x="1792" y="2526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)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4764088" y="1568450"/>
            <a:ext cx="4017962" cy="2289175"/>
            <a:chOff x="442" y="4019"/>
            <a:chExt cx="2531" cy="1442"/>
          </a:xfrm>
        </p:grpSpPr>
        <p:sp>
          <p:nvSpPr>
            <p:cNvPr id="44072" name="Line 46"/>
            <p:cNvSpPr>
              <a:spLocks noChangeShapeType="1"/>
            </p:cNvSpPr>
            <p:nvPr/>
          </p:nvSpPr>
          <p:spPr bwMode="auto">
            <a:xfrm>
              <a:off x="578" y="4428"/>
              <a:ext cx="2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Oval 47"/>
            <p:cNvSpPr>
              <a:spLocks noChangeArrowheads="1"/>
            </p:cNvSpPr>
            <p:nvPr/>
          </p:nvSpPr>
          <p:spPr bwMode="auto">
            <a:xfrm>
              <a:off x="1792" y="4403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74" name="Freeform 48"/>
            <p:cNvSpPr>
              <a:spLocks/>
            </p:cNvSpPr>
            <p:nvPr/>
          </p:nvSpPr>
          <p:spPr bwMode="auto">
            <a:xfrm rot="5400000">
              <a:off x="1337" y="423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75" name="Freeform 49"/>
            <p:cNvSpPr>
              <a:spLocks/>
            </p:cNvSpPr>
            <p:nvPr/>
          </p:nvSpPr>
          <p:spPr bwMode="auto">
            <a:xfrm rot="5400000">
              <a:off x="2197" y="423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76" name="Text Box 51"/>
            <p:cNvSpPr txBox="1">
              <a:spLocks noChangeArrowheads="1"/>
            </p:cNvSpPr>
            <p:nvPr/>
          </p:nvSpPr>
          <p:spPr bwMode="auto">
            <a:xfrm>
              <a:off x="792" y="4093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44077" name="Line 57"/>
            <p:cNvSpPr>
              <a:spLocks noChangeShapeType="1"/>
            </p:cNvSpPr>
            <p:nvPr/>
          </p:nvSpPr>
          <p:spPr bwMode="auto">
            <a:xfrm>
              <a:off x="2747" y="483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Rectangle 58"/>
            <p:cNvSpPr>
              <a:spLocks noChangeArrowheads="1"/>
            </p:cNvSpPr>
            <p:nvPr/>
          </p:nvSpPr>
          <p:spPr bwMode="auto">
            <a:xfrm>
              <a:off x="780" y="43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79" name="Oval 59"/>
            <p:cNvSpPr>
              <a:spLocks noChangeArrowheads="1"/>
            </p:cNvSpPr>
            <p:nvPr/>
          </p:nvSpPr>
          <p:spPr bwMode="auto">
            <a:xfrm>
              <a:off x="442" y="483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4080" name="Text Box 60"/>
            <p:cNvSpPr txBox="1">
              <a:spLocks noChangeArrowheads="1"/>
            </p:cNvSpPr>
            <p:nvPr/>
          </p:nvSpPr>
          <p:spPr bwMode="auto">
            <a:xfrm>
              <a:off x="714" y="4812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S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)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4081" name="Line 61"/>
            <p:cNvSpPr>
              <a:spLocks noChangeShapeType="1"/>
            </p:cNvSpPr>
            <p:nvPr/>
          </p:nvSpPr>
          <p:spPr bwMode="auto">
            <a:xfrm>
              <a:off x="578" y="4427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Line 62"/>
            <p:cNvSpPr>
              <a:spLocks noChangeShapeType="1"/>
            </p:cNvSpPr>
            <p:nvPr/>
          </p:nvSpPr>
          <p:spPr bwMode="auto">
            <a:xfrm>
              <a:off x="2736" y="4427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Line 63"/>
            <p:cNvSpPr>
              <a:spLocks noChangeShapeType="1"/>
            </p:cNvSpPr>
            <p:nvPr/>
          </p:nvSpPr>
          <p:spPr bwMode="auto">
            <a:xfrm>
              <a:off x="1814" y="4423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Line 64"/>
            <p:cNvSpPr>
              <a:spLocks noChangeShapeType="1"/>
            </p:cNvSpPr>
            <p:nvPr/>
          </p:nvSpPr>
          <p:spPr bwMode="auto">
            <a:xfrm>
              <a:off x="578" y="5459"/>
              <a:ext cx="2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Text Box 65"/>
            <p:cNvSpPr txBox="1">
              <a:spLocks noChangeArrowheads="1"/>
            </p:cNvSpPr>
            <p:nvPr/>
          </p:nvSpPr>
          <p:spPr bwMode="auto">
            <a:xfrm>
              <a:off x="631" y="461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4086" name="Text Box 66"/>
            <p:cNvSpPr txBox="1">
              <a:spLocks noChangeArrowheads="1"/>
            </p:cNvSpPr>
            <p:nvPr/>
          </p:nvSpPr>
          <p:spPr bwMode="auto">
            <a:xfrm>
              <a:off x="626" y="49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4087" name="Text Box 67"/>
            <p:cNvSpPr txBox="1">
              <a:spLocks noChangeArrowheads="1"/>
            </p:cNvSpPr>
            <p:nvPr/>
          </p:nvSpPr>
          <p:spPr bwMode="auto">
            <a:xfrm>
              <a:off x="2266" y="4830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t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)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4088" name="Freeform 71"/>
            <p:cNvSpPr>
              <a:spLocks/>
            </p:cNvSpPr>
            <p:nvPr/>
          </p:nvSpPr>
          <p:spPr bwMode="auto">
            <a:xfrm rot="10800000">
              <a:off x="1792" y="477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89" name="Rectangle 80"/>
            <p:cNvSpPr>
              <a:spLocks noChangeArrowheads="1"/>
            </p:cNvSpPr>
            <p:nvPr/>
          </p:nvSpPr>
          <p:spPr bwMode="auto">
            <a:xfrm>
              <a:off x="978" y="4031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–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44090" name="Rectangle 91"/>
            <p:cNvSpPr>
              <a:spLocks noChangeArrowheads="1"/>
            </p:cNvSpPr>
            <p:nvPr/>
          </p:nvSpPr>
          <p:spPr bwMode="auto">
            <a:xfrm>
              <a:off x="1817" y="4019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–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44091" name="Rectangle 92"/>
            <p:cNvSpPr>
              <a:spLocks noChangeArrowheads="1"/>
            </p:cNvSpPr>
            <p:nvPr/>
          </p:nvSpPr>
          <p:spPr bwMode="auto">
            <a:xfrm>
              <a:off x="1798" y="4798"/>
              <a:ext cx="4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</p:grpSp>
      <p:graphicFrame>
        <p:nvGraphicFramePr>
          <p:cNvPr id="139363" name="Object 2"/>
          <p:cNvGraphicFramePr>
            <a:graphicFrameLocks noChangeAspect="1"/>
          </p:cNvGraphicFramePr>
          <p:nvPr/>
        </p:nvGraphicFramePr>
        <p:xfrm>
          <a:off x="647700" y="3952875"/>
          <a:ext cx="18446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" name="Equation" r:id="rId3" imgW="723600" imgH="444240" progId="Equation.DSMT4">
                  <p:embed/>
                </p:oleObj>
              </mc:Choice>
              <mc:Fallback>
                <p:oleObj name="Equation" r:id="rId3" imgW="72360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952875"/>
                        <a:ext cx="18446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64" name="Object 3"/>
          <p:cNvGraphicFramePr>
            <a:graphicFrameLocks noChangeAspect="1"/>
          </p:cNvGraphicFramePr>
          <p:nvPr/>
        </p:nvGraphicFramePr>
        <p:xfrm>
          <a:off x="576263" y="5516563"/>
          <a:ext cx="37861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1" name="Equation" r:id="rId5" imgW="1638000" imgH="393480" progId="Equation.DSMT4">
                  <p:embed/>
                </p:oleObj>
              </mc:Choice>
              <mc:Fallback>
                <p:oleObj name="Equation" r:id="rId5" imgW="16380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516563"/>
                        <a:ext cx="3786187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65" name="Object 4"/>
          <p:cNvGraphicFramePr>
            <a:graphicFrameLocks noChangeAspect="1"/>
          </p:cNvGraphicFramePr>
          <p:nvPr/>
        </p:nvGraphicFramePr>
        <p:xfrm>
          <a:off x="2547938" y="6200775"/>
          <a:ext cx="34575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" name="Equation" r:id="rId7" imgW="1333440" imgH="241200" progId="Equation.DSMT4">
                  <p:embed/>
                </p:oleObj>
              </mc:Choice>
              <mc:Fallback>
                <p:oleObj name="Equation" r:id="rId7" imgW="13334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6200775"/>
                        <a:ext cx="34575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66" name="Rectangle 102"/>
          <p:cNvSpPr>
            <a:spLocks noChangeArrowheads="1"/>
          </p:cNvSpPr>
          <p:nvPr/>
        </p:nvSpPr>
        <p:spPr bwMode="auto">
          <a:xfrm>
            <a:off x="344488" y="396875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4703763" y="3648075"/>
            <a:ext cx="4368800" cy="2595563"/>
            <a:chOff x="5516" y="2550"/>
            <a:chExt cx="2752" cy="1635"/>
          </a:xfrm>
        </p:grpSpPr>
        <p:sp>
          <p:nvSpPr>
            <p:cNvPr id="44045" name="Line 104"/>
            <p:cNvSpPr>
              <a:spLocks noChangeShapeType="1"/>
            </p:cNvSpPr>
            <p:nvPr/>
          </p:nvSpPr>
          <p:spPr bwMode="auto">
            <a:xfrm>
              <a:off x="5712" y="3152"/>
              <a:ext cx="2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Oval 105"/>
            <p:cNvSpPr>
              <a:spLocks noChangeArrowheads="1"/>
            </p:cNvSpPr>
            <p:nvPr/>
          </p:nvSpPr>
          <p:spPr bwMode="auto">
            <a:xfrm>
              <a:off x="6926" y="3127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47" name="Freeform 106"/>
            <p:cNvSpPr>
              <a:spLocks/>
            </p:cNvSpPr>
            <p:nvPr/>
          </p:nvSpPr>
          <p:spPr bwMode="auto">
            <a:xfrm rot="5400000">
              <a:off x="6471" y="2959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48" name="Freeform 107"/>
            <p:cNvSpPr>
              <a:spLocks/>
            </p:cNvSpPr>
            <p:nvPr/>
          </p:nvSpPr>
          <p:spPr bwMode="auto">
            <a:xfrm rot="5400000">
              <a:off x="7331" y="296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49" name="Line 109"/>
            <p:cNvSpPr>
              <a:spLocks noChangeShapeType="1"/>
            </p:cNvSpPr>
            <p:nvPr/>
          </p:nvSpPr>
          <p:spPr bwMode="auto">
            <a:xfrm>
              <a:off x="7869" y="356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Rectangle 110"/>
            <p:cNvSpPr>
              <a:spLocks noChangeArrowheads="1"/>
            </p:cNvSpPr>
            <p:nvPr/>
          </p:nvSpPr>
          <p:spPr bwMode="auto">
            <a:xfrm>
              <a:off x="5938" y="310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51" name="Oval 111"/>
            <p:cNvSpPr>
              <a:spLocks noChangeArrowheads="1"/>
            </p:cNvSpPr>
            <p:nvPr/>
          </p:nvSpPr>
          <p:spPr bwMode="auto">
            <a:xfrm>
              <a:off x="5576" y="356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4052" name="Line 113"/>
            <p:cNvSpPr>
              <a:spLocks noChangeShapeType="1"/>
            </p:cNvSpPr>
            <p:nvPr/>
          </p:nvSpPr>
          <p:spPr bwMode="auto">
            <a:xfrm>
              <a:off x="5712" y="3151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Line 114"/>
            <p:cNvSpPr>
              <a:spLocks noChangeShapeType="1"/>
            </p:cNvSpPr>
            <p:nvPr/>
          </p:nvSpPr>
          <p:spPr bwMode="auto">
            <a:xfrm>
              <a:off x="7870" y="3151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115"/>
            <p:cNvSpPr>
              <a:spLocks noChangeShapeType="1"/>
            </p:cNvSpPr>
            <p:nvPr/>
          </p:nvSpPr>
          <p:spPr bwMode="auto">
            <a:xfrm>
              <a:off x="6948" y="3147"/>
              <a:ext cx="0" cy="1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116"/>
            <p:cNvSpPr>
              <a:spLocks noChangeShapeType="1"/>
            </p:cNvSpPr>
            <p:nvPr/>
          </p:nvSpPr>
          <p:spPr bwMode="auto">
            <a:xfrm>
              <a:off x="5712" y="4183"/>
              <a:ext cx="2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117"/>
            <p:cNvSpPr txBox="1">
              <a:spLocks noChangeArrowheads="1"/>
            </p:cNvSpPr>
            <p:nvPr/>
          </p:nvSpPr>
          <p:spPr bwMode="auto">
            <a:xfrm>
              <a:off x="5765" y="333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4057" name="Text Box 118"/>
            <p:cNvSpPr txBox="1">
              <a:spLocks noChangeArrowheads="1"/>
            </p:cNvSpPr>
            <p:nvPr/>
          </p:nvSpPr>
          <p:spPr bwMode="auto">
            <a:xfrm>
              <a:off x="5760" y="36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4058" name="Freeform 120"/>
            <p:cNvSpPr>
              <a:spLocks/>
            </p:cNvSpPr>
            <p:nvPr/>
          </p:nvSpPr>
          <p:spPr bwMode="auto">
            <a:xfrm rot="10800000">
              <a:off x="6926" y="350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4059" name="Text Box 124"/>
            <p:cNvSpPr txBox="1">
              <a:spLocks noChangeArrowheads="1"/>
            </p:cNvSpPr>
            <p:nvPr/>
          </p:nvSpPr>
          <p:spPr bwMode="auto">
            <a:xfrm>
              <a:off x="6304" y="2781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j5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4060" name="Text Box 125"/>
            <p:cNvSpPr txBox="1">
              <a:spLocks noChangeArrowheads="1"/>
            </p:cNvSpPr>
            <p:nvPr/>
          </p:nvSpPr>
          <p:spPr bwMode="auto">
            <a:xfrm>
              <a:off x="7160" y="2773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4061" name="Text Box 126"/>
            <p:cNvSpPr txBox="1">
              <a:spLocks noChangeArrowheads="1"/>
            </p:cNvSpPr>
            <p:nvPr/>
          </p:nvSpPr>
          <p:spPr bwMode="auto">
            <a:xfrm>
              <a:off x="5847" y="2791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  <a:sym typeface="Symbol" pitchFamily="18" charset="2"/>
                </a:rPr>
                <a:t>8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4062" name="Text Box 127"/>
            <p:cNvSpPr txBox="1">
              <a:spLocks noChangeArrowheads="1"/>
            </p:cNvSpPr>
            <p:nvPr/>
          </p:nvSpPr>
          <p:spPr bwMode="auto">
            <a:xfrm>
              <a:off x="7044" y="3477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j2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>
                <a:ea typeface="楷体_GB2312" pitchFamily="49" charset="-122"/>
              </a:endParaRPr>
            </a:p>
          </p:txBody>
        </p:sp>
        <p:grpSp>
          <p:nvGrpSpPr>
            <p:cNvPr id="44063" name="Group 128"/>
            <p:cNvGrpSpPr>
              <a:grpSpLocks/>
            </p:cNvGrpSpPr>
            <p:nvPr/>
          </p:nvGrpSpPr>
          <p:grpSpPr bwMode="auto">
            <a:xfrm>
              <a:off x="7906" y="3324"/>
              <a:ext cx="362" cy="472"/>
              <a:chOff x="2392" y="2323"/>
              <a:chExt cx="362" cy="472"/>
            </a:xfrm>
          </p:grpSpPr>
          <p:sp>
            <p:nvSpPr>
              <p:cNvPr id="44070" name="Text Box 129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4071" name="Text Box 130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2m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4064" name="Text Box 132"/>
            <p:cNvSpPr txBox="1">
              <a:spLocks noChangeArrowheads="1"/>
            </p:cNvSpPr>
            <p:nvPr/>
          </p:nvSpPr>
          <p:spPr bwMode="auto">
            <a:xfrm>
              <a:off x="5886" y="3373"/>
              <a:ext cx="2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3600" i="1">
                  <a:ea typeface="楷体_GB2312" pitchFamily="49" charset="-122"/>
                </a:rPr>
                <a:t>·</a:t>
              </a:r>
              <a:endParaRPr lang="en-US" altLang="zh-CN" sz="3600" baseline="-25000">
                <a:ea typeface="楷体_GB2312" pitchFamily="49" charset="-122"/>
              </a:endParaRPr>
            </a:p>
          </p:txBody>
        </p:sp>
        <p:sp>
          <p:nvSpPr>
            <p:cNvPr id="44065" name="Text Box 133"/>
            <p:cNvSpPr txBox="1">
              <a:spLocks noChangeArrowheads="1"/>
            </p:cNvSpPr>
            <p:nvPr/>
          </p:nvSpPr>
          <p:spPr bwMode="auto">
            <a:xfrm>
              <a:off x="5830" y="3566"/>
              <a:ext cx="5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SM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4066" name="Line 134"/>
            <p:cNvSpPr>
              <a:spLocks noChangeShapeType="1"/>
            </p:cNvSpPr>
            <p:nvPr/>
          </p:nvSpPr>
          <p:spPr bwMode="auto">
            <a:xfrm>
              <a:off x="5612" y="3061"/>
              <a:ext cx="2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67" name="Group 135"/>
            <p:cNvGrpSpPr>
              <a:grpSpLocks/>
            </p:cNvGrpSpPr>
            <p:nvPr/>
          </p:nvGrpSpPr>
          <p:grpSpPr bwMode="auto">
            <a:xfrm>
              <a:off x="5516" y="2550"/>
              <a:ext cx="298" cy="472"/>
              <a:chOff x="2392" y="2323"/>
              <a:chExt cx="298" cy="472"/>
            </a:xfrm>
          </p:grpSpPr>
          <p:sp>
            <p:nvSpPr>
              <p:cNvPr id="44068" name="Text Box 136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4069" name="Text Box 137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m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39404" name="Object 5"/>
          <p:cNvGraphicFramePr>
            <a:graphicFrameLocks noChangeAspect="1"/>
          </p:cNvGraphicFramePr>
          <p:nvPr/>
        </p:nvGraphicFramePr>
        <p:xfrm>
          <a:off x="2608263" y="4017963"/>
          <a:ext cx="17589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Equation" r:id="rId9" imgW="761760" imgH="419040" progId="Equation.DSMT4">
                  <p:embed/>
                </p:oleObj>
              </mc:Choice>
              <mc:Fallback>
                <p:oleObj name="Equation" r:id="rId9" imgW="761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017963"/>
                        <a:ext cx="17589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419" name="Object 7"/>
          <p:cNvGraphicFramePr>
            <a:graphicFrameLocks noChangeAspect="1"/>
          </p:cNvGraphicFramePr>
          <p:nvPr/>
        </p:nvGraphicFramePr>
        <p:xfrm>
          <a:off x="1198563" y="5081588"/>
          <a:ext cx="24447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" name="Equation" r:id="rId11" imgW="1015920" imgH="228600" progId="Equation.DSMT4">
                  <p:embed/>
                </p:oleObj>
              </mc:Choice>
              <mc:Fallback>
                <p:oleObj name="Equation" r:id="rId11" imgW="10159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5081588"/>
                        <a:ext cx="244475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05" name="Group 153"/>
          <p:cNvGrpSpPr>
            <a:grpSpLocks/>
          </p:cNvGrpSpPr>
          <p:nvPr/>
        </p:nvGrpSpPr>
        <p:grpSpPr bwMode="auto">
          <a:xfrm>
            <a:off x="323850" y="461963"/>
            <a:ext cx="8280400" cy="590550"/>
            <a:chOff x="272" y="291"/>
            <a:chExt cx="5216" cy="372"/>
          </a:xfrm>
        </p:grpSpPr>
        <p:sp>
          <p:nvSpPr>
            <p:cNvPr id="100354" name="Text Box 2"/>
            <p:cNvSpPr txBox="1">
              <a:spLocks noChangeArrowheads="1"/>
            </p:cNvSpPr>
            <p:nvPr/>
          </p:nvSpPr>
          <p:spPr bwMode="auto">
            <a:xfrm>
              <a:off x="272" y="375"/>
              <a:ext cx="5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例：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求图所示电路的输出电压的大小和相位。</a:t>
              </a:r>
            </a:p>
          </p:txBody>
        </p:sp>
        <p:graphicFrame>
          <p:nvGraphicFramePr>
            <p:cNvPr id="100383" name="Object 31"/>
            <p:cNvGraphicFramePr>
              <a:graphicFrameLocks noChangeAspect="1"/>
            </p:cNvGraphicFramePr>
            <p:nvPr/>
          </p:nvGraphicFramePr>
          <p:xfrm>
            <a:off x="4263" y="291"/>
            <a:ext cx="119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3" name="Equation" r:id="rId3" imgW="965160" imgH="279360" progId="Equation.DSMT4">
                    <p:embed/>
                  </p:oleObj>
                </mc:Choice>
                <mc:Fallback>
                  <p:oleObj name="Equation" r:id="rId3" imgW="965160" imgH="27936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291"/>
                          <a:ext cx="119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444" name="Text Box 92"/>
          <p:cNvSpPr txBox="1">
            <a:spLocks noChangeArrowheads="1"/>
          </p:cNvSpPr>
          <p:nvPr/>
        </p:nvSpPr>
        <p:spPr bwMode="auto">
          <a:xfrm>
            <a:off x="358775" y="4051300"/>
            <a:ext cx="849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解：去耦等效电路如图所示 。</a:t>
            </a:r>
          </a:p>
        </p:txBody>
      </p:sp>
      <p:graphicFrame>
        <p:nvGraphicFramePr>
          <p:cNvPr id="100445" name="Object 93"/>
          <p:cNvGraphicFramePr>
            <a:graphicFrameLocks noChangeAspect="1"/>
          </p:cNvGraphicFramePr>
          <p:nvPr/>
        </p:nvGraphicFramePr>
        <p:xfrm>
          <a:off x="1547813" y="4757738"/>
          <a:ext cx="64801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4" name="公式" r:id="rId5" imgW="2857500" imgH="419100" progId="Equation.3">
                  <p:embed/>
                </p:oleObj>
              </mc:Choice>
              <mc:Fallback>
                <p:oleObj name="公式" r:id="rId5" imgW="2857500" imgH="4191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57738"/>
                        <a:ext cx="6480175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551" name="Group 199"/>
          <p:cNvGrpSpPr>
            <a:grpSpLocks/>
          </p:cNvGrpSpPr>
          <p:nvPr/>
        </p:nvGrpSpPr>
        <p:grpSpPr bwMode="auto">
          <a:xfrm>
            <a:off x="1476375" y="5995988"/>
            <a:ext cx="5867400" cy="457200"/>
            <a:chOff x="340" y="3612"/>
            <a:chExt cx="3696" cy="288"/>
          </a:xfrm>
        </p:grpSpPr>
        <p:sp>
          <p:nvSpPr>
            <p:cNvPr id="100446" name="Text Box 94"/>
            <p:cNvSpPr txBox="1">
              <a:spLocks noChangeArrowheads="1"/>
            </p:cNvSpPr>
            <p:nvPr/>
          </p:nvSpPr>
          <p:spPr bwMode="auto">
            <a:xfrm>
              <a:off x="340" y="3612"/>
              <a:ext cx="3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所以输出电压的大小为</a:t>
              </a:r>
              <a:r>
                <a:rPr lang="en-US" altLang="zh-CN">
                  <a:ea typeface="楷体_GB2312" pitchFamily="49" charset="-122"/>
                </a:rPr>
                <a:t>100V</a:t>
              </a:r>
              <a:r>
                <a:rPr lang="zh-CN" altLang="en-US">
                  <a:ea typeface="楷体_GB2312" pitchFamily="49" charset="-122"/>
                </a:rPr>
                <a:t>，相位为 </a:t>
              </a:r>
            </a:p>
          </p:txBody>
        </p:sp>
        <p:graphicFrame>
          <p:nvGraphicFramePr>
            <p:cNvPr id="100447" name="Object 95"/>
            <p:cNvGraphicFramePr>
              <a:graphicFrameLocks noChangeAspect="1"/>
            </p:cNvGraphicFramePr>
            <p:nvPr/>
          </p:nvGraphicFramePr>
          <p:xfrm>
            <a:off x="3560" y="3612"/>
            <a:ext cx="4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5" name="公式" r:id="rId7" imgW="355292" imgH="203024" progId="Equation.3">
                    <p:embed/>
                  </p:oleObj>
                </mc:Choice>
                <mc:Fallback>
                  <p:oleObj name="公式" r:id="rId7" imgW="355292" imgH="203024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612"/>
                          <a:ext cx="4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549" name="Group 197"/>
          <p:cNvGrpSpPr>
            <a:grpSpLocks/>
          </p:cNvGrpSpPr>
          <p:nvPr/>
        </p:nvGrpSpPr>
        <p:grpSpPr bwMode="auto">
          <a:xfrm>
            <a:off x="287338" y="1203325"/>
            <a:ext cx="4333875" cy="2359025"/>
            <a:chOff x="249" y="674"/>
            <a:chExt cx="2730" cy="1486"/>
          </a:xfrm>
        </p:grpSpPr>
        <p:sp>
          <p:nvSpPr>
            <p:cNvPr id="100497" name="Line 44"/>
            <p:cNvSpPr>
              <a:spLocks noChangeShapeType="1"/>
            </p:cNvSpPr>
            <p:nvPr/>
          </p:nvSpPr>
          <p:spPr bwMode="auto">
            <a:xfrm flipH="1">
              <a:off x="2502" y="1024"/>
              <a:ext cx="1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4" name="Line 28"/>
            <p:cNvSpPr>
              <a:spLocks noChangeShapeType="1"/>
            </p:cNvSpPr>
            <p:nvPr/>
          </p:nvSpPr>
          <p:spPr bwMode="auto">
            <a:xfrm>
              <a:off x="1572" y="1706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9" name="Line 27"/>
            <p:cNvSpPr>
              <a:spLocks noChangeShapeType="1"/>
            </p:cNvSpPr>
            <p:nvPr/>
          </p:nvSpPr>
          <p:spPr bwMode="auto">
            <a:xfrm>
              <a:off x="711" y="1028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1" name="Line 29"/>
            <p:cNvSpPr>
              <a:spLocks noChangeShapeType="1"/>
            </p:cNvSpPr>
            <p:nvPr/>
          </p:nvSpPr>
          <p:spPr bwMode="auto">
            <a:xfrm>
              <a:off x="711" y="2152"/>
              <a:ext cx="17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2" name="Line 30"/>
            <p:cNvSpPr>
              <a:spLocks noChangeShapeType="1"/>
            </p:cNvSpPr>
            <p:nvPr/>
          </p:nvSpPr>
          <p:spPr bwMode="auto">
            <a:xfrm>
              <a:off x="1717" y="102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3" name="Line 31"/>
            <p:cNvSpPr>
              <a:spLocks noChangeShapeType="1"/>
            </p:cNvSpPr>
            <p:nvPr/>
          </p:nvSpPr>
          <p:spPr bwMode="auto">
            <a:xfrm>
              <a:off x="1438" y="1029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6" name="Oval 34"/>
            <p:cNvSpPr>
              <a:spLocks noChangeArrowheads="1"/>
            </p:cNvSpPr>
            <p:nvPr/>
          </p:nvSpPr>
          <p:spPr bwMode="auto">
            <a:xfrm>
              <a:off x="1334" y="1131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0457" name="Oval 35"/>
            <p:cNvSpPr>
              <a:spLocks noChangeArrowheads="1"/>
            </p:cNvSpPr>
            <p:nvPr/>
          </p:nvSpPr>
          <p:spPr bwMode="auto">
            <a:xfrm>
              <a:off x="1779" y="1134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0458" name="Freeform 36"/>
            <p:cNvSpPr>
              <a:spLocks/>
            </p:cNvSpPr>
            <p:nvPr/>
          </p:nvSpPr>
          <p:spPr bwMode="auto">
            <a:xfrm rot="10800000">
              <a:off x="1430" y="121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0459" name="Freeform 37"/>
            <p:cNvSpPr>
              <a:spLocks/>
            </p:cNvSpPr>
            <p:nvPr/>
          </p:nvSpPr>
          <p:spPr bwMode="auto">
            <a:xfrm>
              <a:off x="1638" y="121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0460" name="Oval 38"/>
            <p:cNvSpPr>
              <a:spLocks noChangeArrowheads="1"/>
            </p:cNvSpPr>
            <p:nvPr/>
          </p:nvSpPr>
          <p:spPr bwMode="auto">
            <a:xfrm>
              <a:off x="575" y="147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0461" name="Text Box 39"/>
            <p:cNvSpPr txBox="1">
              <a:spLocks noChangeArrowheads="1"/>
            </p:cNvSpPr>
            <p:nvPr/>
          </p:nvSpPr>
          <p:spPr bwMode="auto">
            <a:xfrm>
              <a:off x="415" y="125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00462" name="Text Box 40"/>
            <p:cNvSpPr txBox="1">
              <a:spLocks noChangeArrowheads="1"/>
            </p:cNvSpPr>
            <p:nvPr/>
          </p:nvSpPr>
          <p:spPr bwMode="auto">
            <a:xfrm>
              <a:off x="416" y="156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00463" name="Rectangle 41"/>
            <p:cNvSpPr>
              <a:spLocks noChangeArrowheads="1"/>
            </p:cNvSpPr>
            <p:nvPr/>
          </p:nvSpPr>
          <p:spPr bwMode="auto">
            <a:xfrm rot="-5400000">
              <a:off x="2366" y="154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0466" name="Line 44"/>
            <p:cNvSpPr>
              <a:spLocks noChangeShapeType="1"/>
            </p:cNvSpPr>
            <p:nvPr/>
          </p:nvSpPr>
          <p:spPr bwMode="auto">
            <a:xfrm flipH="1">
              <a:off x="711" y="1026"/>
              <a:ext cx="1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7" name="Rectangle 45"/>
            <p:cNvSpPr>
              <a:spLocks noChangeArrowheads="1"/>
            </p:cNvSpPr>
            <p:nvPr/>
          </p:nvSpPr>
          <p:spPr bwMode="auto">
            <a:xfrm>
              <a:off x="960" y="1259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8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  <p:sp>
          <p:nvSpPr>
            <p:cNvPr id="100468" name="Arc 46"/>
            <p:cNvSpPr>
              <a:spLocks/>
            </p:cNvSpPr>
            <p:nvPr/>
          </p:nvSpPr>
          <p:spPr bwMode="auto">
            <a:xfrm>
              <a:off x="1421" y="904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00471" name="Group 49"/>
            <p:cNvGrpSpPr>
              <a:grpSpLocks/>
            </p:cNvGrpSpPr>
            <p:nvPr/>
          </p:nvGrpSpPr>
          <p:grpSpPr bwMode="auto">
            <a:xfrm>
              <a:off x="249" y="1269"/>
              <a:ext cx="408" cy="469"/>
              <a:chOff x="1156" y="187"/>
              <a:chExt cx="408" cy="469"/>
            </a:xfrm>
          </p:grpSpPr>
          <p:sp>
            <p:nvSpPr>
              <p:cNvPr id="100472" name="Text Box 5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0473" name="Text Box 5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S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100480" name="Line 58"/>
            <p:cNvSpPr>
              <a:spLocks noChangeShapeType="1"/>
            </p:cNvSpPr>
            <p:nvPr/>
          </p:nvSpPr>
          <p:spPr bwMode="auto">
            <a:xfrm>
              <a:off x="1714" y="1020"/>
              <a:ext cx="7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5" name="Rectangle 45"/>
            <p:cNvSpPr>
              <a:spLocks noChangeArrowheads="1"/>
            </p:cNvSpPr>
            <p:nvPr/>
          </p:nvSpPr>
          <p:spPr bwMode="auto">
            <a:xfrm>
              <a:off x="1690" y="1262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4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  <p:grpSp>
          <p:nvGrpSpPr>
            <p:cNvPr id="100486" name="Group 61"/>
            <p:cNvGrpSpPr>
              <a:grpSpLocks/>
            </p:cNvGrpSpPr>
            <p:nvPr/>
          </p:nvGrpSpPr>
          <p:grpSpPr bwMode="auto">
            <a:xfrm>
              <a:off x="1481" y="1789"/>
              <a:ext cx="182" cy="317"/>
              <a:chOff x="4059" y="1873"/>
              <a:chExt cx="182" cy="317"/>
            </a:xfrm>
          </p:grpSpPr>
          <p:sp useBgFill="1">
            <p:nvSpPr>
              <p:cNvPr id="100487" name="Rectangle 62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88" name="Line 63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89" name="Rectangle 64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90" name="Rectangle 65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91" name="Line 66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492" name="Rectangle 45"/>
            <p:cNvSpPr>
              <a:spLocks noChangeArrowheads="1"/>
            </p:cNvSpPr>
            <p:nvPr/>
          </p:nvSpPr>
          <p:spPr bwMode="auto">
            <a:xfrm>
              <a:off x="1373" y="674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4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  <p:sp>
          <p:nvSpPr>
            <p:cNvPr id="100493" name="Line 59"/>
            <p:cNvSpPr>
              <a:spLocks noChangeShapeType="1"/>
            </p:cNvSpPr>
            <p:nvPr/>
          </p:nvSpPr>
          <p:spPr bwMode="auto">
            <a:xfrm>
              <a:off x="1441" y="1714"/>
              <a:ext cx="2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8" name="Text Box 39"/>
            <p:cNvSpPr txBox="1">
              <a:spLocks noChangeArrowheads="1"/>
            </p:cNvSpPr>
            <p:nvPr/>
          </p:nvSpPr>
          <p:spPr bwMode="auto">
            <a:xfrm>
              <a:off x="2548" y="111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00499" name="Text Box 40"/>
            <p:cNvSpPr txBox="1">
              <a:spLocks noChangeArrowheads="1"/>
            </p:cNvSpPr>
            <p:nvPr/>
          </p:nvSpPr>
          <p:spPr bwMode="auto">
            <a:xfrm>
              <a:off x="2548" y="16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00500" name="Group 49"/>
            <p:cNvGrpSpPr>
              <a:grpSpLocks/>
            </p:cNvGrpSpPr>
            <p:nvPr/>
          </p:nvGrpSpPr>
          <p:grpSpPr bwMode="auto">
            <a:xfrm>
              <a:off x="2571" y="1283"/>
              <a:ext cx="408" cy="469"/>
              <a:chOff x="1156" y="187"/>
              <a:chExt cx="408" cy="469"/>
            </a:xfrm>
          </p:grpSpPr>
          <p:sp>
            <p:nvSpPr>
              <p:cNvPr id="100501" name="Text Box 5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0502" name="Text Box 5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O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100503" name="Rectangle 45"/>
            <p:cNvSpPr>
              <a:spLocks noChangeArrowheads="1"/>
            </p:cNvSpPr>
            <p:nvPr/>
          </p:nvSpPr>
          <p:spPr bwMode="auto">
            <a:xfrm>
              <a:off x="2053" y="1480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  <a:sym typeface="Symbol" pitchFamily="18" charset="2"/>
                </a:rPr>
                <a:t>4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  <p:sp>
          <p:nvSpPr>
            <p:cNvPr id="100504" name="Rectangle 45"/>
            <p:cNvSpPr>
              <a:spLocks noChangeArrowheads="1"/>
            </p:cNvSpPr>
            <p:nvPr/>
          </p:nvSpPr>
          <p:spPr bwMode="auto">
            <a:xfrm>
              <a:off x="983" y="1831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-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8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</p:grpSp>
      <p:grpSp>
        <p:nvGrpSpPr>
          <p:cNvPr id="100548" name="Group 196"/>
          <p:cNvGrpSpPr>
            <a:grpSpLocks/>
          </p:cNvGrpSpPr>
          <p:nvPr/>
        </p:nvGrpSpPr>
        <p:grpSpPr bwMode="auto">
          <a:xfrm>
            <a:off x="4751388" y="1214438"/>
            <a:ext cx="4333875" cy="2359025"/>
            <a:chOff x="2947" y="681"/>
            <a:chExt cx="2730" cy="1486"/>
          </a:xfrm>
        </p:grpSpPr>
        <p:sp>
          <p:nvSpPr>
            <p:cNvPr id="100547" name="Line 29"/>
            <p:cNvSpPr>
              <a:spLocks noChangeShapeType="1"/>
            </p:cNvSpPr>
            <p:nvPr/>
          </p:nvSpPr>
          <p:spPr bwMode="auto">
            <a:xfrm>
              <a:off x="3402" y="1026"/>
              <a:ext cx="17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46" name="Line 44"/>
            <p:cNvSpPr>
              <a:spLocks noChangeShapeType="1"/>
            </p:cNvSpPr>
            <p:nvPr/>
          </p:nvSpPr>
          <p:spPr bwMode="auto">
            <a:xfrm flipH="1">
              <a:off x="4263" y="1026"/>
              <a:ext cx="1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6" name="Line 44"/>
            <p:cNvSpPr>
              <a:spLocks noChangeShapeType="1"/>
            </p:cNvSpPr>
            <p:nvPr/>
          </p:nvSpPr>
          <p:spPr bwMode="auto">
            <a:xfrm flipH="1">
              <a:off x="5200" y="1031"/>
              <a:ext cx="1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9" name="Line 29"/>
            <p:cNvSpPr>
              <a:spLocks noChangeShapeType="1"/>
            </p:cNvSpPr>
            <p:nvPr/>
          </p:nvSpPr>
          <p:spPr bwMode="auto">
            <a:xfrm>
              <a:off x="3409" y="2159"/>
              <a:ext cx="17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14" name="Freeform 36"/>
            <p:cNvSpPr>
              <a:spLocks/>
            </p:cNvSpPr>
            <p:nvPr/>
          </p:nvSpPr>
          <p:spPr bwMode="auto">
            <a:xfrm rot="10800000">
              <a:off x="4241" y="121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0516" name="Oval 38"/>
            <p:cNvSpPr>
              <a:spLocks noChangeArrowheads="1"/>
            </p:cNvSpPr>
            <p:nvPr/>
          </p:nvSpPr>
          <p:spPr bwMode="auto">
            <a:xfrm>
              <a:off x="3273" y="148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0517" name="Text Box 39"/>
            <p:cNvSpPr txBox="1">
              <a:spLocks noChangeArrowheads="1"/>
            </p:cNvSpPr>
            <p:nvPr/>
          </p:nvSpPr>
          <p:spPr bwMode="auto">
            <a:xfrm>
              <a:off x="3113" y="126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00518" name="Text Box 40"/>
            <p:cNvSpPr txBox="1">
              <a:spLocks noChangeArrowheads="1"/>
            </p:cNvSpPr>
            <p:nvPr/>
          </p:nvSpPr>
          <p:spPr bwMode="auto">
            <a:xfrm>
              <a:off x="3114" y="15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00519" name="Rectangle 41"/>
            <p:cNvSpPr>
              <a:spLocks noChangeArrowheads="1"/>
            </p:cNvSpPr>
            <p:nvPr/>
          </p:nvSpPr>
          <p:spPr bwMode="auto">
            <a:xfrm rot="-5400000">
              <a:off x="5064" y="157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0520" name="Line 44"/>
            <p:cNvSpPr>
              <a:spLocks noChangeShapeType="1"/>
            </p:cNvSpPr>
            <p:nvPr/>
          </p:nvSpPr>
          <p:spPr bwMode="auto">
            <a:xfrm flipH="1">
              <a:off x="3409" y="1033"/>
              <a:ext cx="1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523" name="Group 49"/>
            <p:cNvGrpSpPr>
              <a:grpSpLocks/>
            </p:cNvGrpSpPr>
            <p:nvPr/>
          </p:nvGrpSpPr>
          <p:grpSpPr bwMode="auto">
            <a:xfrm>
              <a:off x="2947" y="1276"/>
              <a:ext cx="408" cy="469"/>
              <a:chOff x="1156" y="187"/>
              <a:chExt cx="408" cy="469"/>
            </a:xfrm>
          </p:grpSpPr>
          <p:sp>
            <p:nvSpPr>
              <p:cNvPr id="100524" name="Text Box 5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0525" name="Text Box 5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S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100527" name="Rectangle 45"/>
            <p:cNvSpPr>
              <a:spLocks noChangeArrowheads="1"/>
            </p:cNvSpPr>
            <p:nvPr/>
          </p:nvSpPr>
          <p:spPr bwMode="auto">
            <a:xfrm>
              <a:off x="3787" y="1269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4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  <p:grpSp>
          <p:nvGrpSpPr>
            <p:cNvPr id="100528" name="Group 61"/>
            <p:cNvGrpSpPr>
              <a:grpSpLocks/>
            </p:cNvGrpSpPr>
            <p:nvPr/>
          </p:nvGrpSpPr>
          <p:grpSpPr bwMode="auto">
            <a:xfrm>
              <a:off x="4173" y="1661"/>
              <a:ext cx="182" cy="317"/>
              <a:chOff x="4059" y="1873"/>
              <a:chExt cx="182" cy="317"/>
            </a:xfrm>
          </p:grpSpPr>
          <p:sp useBgFill="1">
            <p:nvSpPr>
              <p:cNvPr id="100529" name="Rectangle 62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30" name="Line 63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531" name="Rectangle 64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32" name="Rectangle 65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33" name="Line 66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534" name="Rectangle 45"/>
            <p:cNvSpPr>
              <a:spLocks noChangeArrowheads="1"/>
            </p:cNvSpPr>
            <p:nvPr/>
          </p:nvSpPr>
          <p:spPr bwMode="auto">
            <a:xfrm>
              <a:off x="3565" y="681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4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  <p:sp>
          <p:nvSpPr>
            <p:cNvPr id="100536" name="Text Box 39"/>
            <p:cNvSpPr txBox="1">
              <a:spLocks noChangeArrowheads="1"/>
            </p:cNvSpPr>
            <p:nvPr/>
          </p:nvSpPr>
          <p:spPr bwMode="auto">
            <a:xfrm>
              <a:off x="5246" y="113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00537" name="Text Box 40"/>
            <p:cNvSpPr txBox="1">
              <a:spLocks noChangeArrowheads="1"/>
            </p:cNvSpPr>
            <p:nvPr/>
          </p:nvSpPr>
          <p:spPr bwMode="auto">
            <a:xfrm>
              <a:off x="5246" y="17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00538" name="Group 49"/>
            <p:cNvGrpSpPr>
              <a:grpSpLocks/>
            </p:cNvGrpSpPr>
            <p:nvPr/>
          </p:nvGrpSpPr>
          <p:grpSpPr bwMode="auto">
            <a:xfrm>
              <a:off x="5269" y="1292"/>
              <a:ext cx="408" cy="469"/>
              <a:chOff x="1156" y="187"/>
              <a:chExt cx="408" cy="469"/>
            </a:xfrm>
          </p:grpSpPr>
          <p:sp>
            <p:nvSpPr>
              <p:cNvPr id="100539" name="Text Box 5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00540" name="Text Box 5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O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100541" name="Rectangle 45"/>
            <p:cNvSpPr>
              <a:spLocks noChangeArrowheads="1"/>
            </p:cNvSpPr>
            <p:nvPr/>
          </p:nvSpPr>
          <p:spPr bwMode="auto">
            <a:xfrm>
              <a:off x="4751" y="1502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  <a:sym typeface="Symbol" pitchFamily="18" charset="2"/>
                </a:rPr>
                <a:t>4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  <p:sp>
          <p:nvSpPr>
            <p:cNvPr id="100542" name="Rectangle 45"/>
            <p:cNvSpPr>
              <a:spLocks noChangeArrowheads="1"/>
            </p:cNvSpPr>
            <p:nvPr/>
          </p:nvSpPr>
          <p:spPr bwMode="auto">
            <a:xfrm>
              <a:off x="3681" y="1703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-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8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  <p:sp>
          <p:nvSpPr>
            <p:cNvPr id="100543" name="Freeform 60"/>
            <p:cNvSpPr>
              <a:spLocks/>
            </p:cNvSpPr>
            <p:nvPr/>
          </p:nvSpPr>
          <p:spPr bwMode="auto">
            <a:xfrm rot="5400000">
              <a:off x="3764" y="84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algn="ctr"/>
              <a:endParaRPr lang="zh-CN" altLang="en-US"/>
            </a:p>
          </p:txBody>
        </p:sp>
        <p:sp>
          <p:nvSpPr>
            <p:cNvPr id="100544" name="Freeform 60"/>
            <p:cNvSpPr>
              <a:spLocks/>
            </p:cNvSpPr>
            <p:nvPr/>
          </p:nvSpPr>
          <p:spPr bwMode="auto">
            <a:xfrm rot="5400000">
              <a:off x="4717" y="84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algn="ctr"/>
              <a:endParaRPr lang="zh-CN" altLang="en-US"/>
            </a:p>
          </p:txBody>
        </p:sp>
        <p:sp>
          <p:nvSpPr>
            <p:cNvPr id="100545" name="Rectangle 45"/>
            <p:cNvSpPr>
              <a:spLocks noChangeArrowheads="1"/>
            </p:cNvSpPr>
            <p:nvPr/>
          </p:nvSpPr>
          <p:spPr bwMode="auto">
            <a:xfrm>
              <a:off x="4536" y="683"/>
              <a:ext cx="4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0</a:t>
              </a:r>
              <a:r>
                <a:rPr lang="en-US" altLang="zh-CN">
                  <a:ea typeface="楷体_GB2312" pitchFamily="49" charset="-122"/>
                </a:rPr>
                <a:t>Ω</a:t>
              </a:r>
            </a:p>
          </p:txBody>
        </p:sp>
      </p:grpSp>
      <p:sp>
        <p:nvSpPr>
          <p:cNvPr id="140405" name="AutoShape 117"/>
          <p:cNvSpPr>
            <a:spLocks noChangeArrowheads="1"/>
          </p:cNvSpPr>
          <p:nvPr/>
        </p:nvSpPr>
        <p:spPr bwMode="auto">
          <a:xfrm>
            <a:off x="4535488" y="1863725"/>
            <a:ext cx="406400" cy="222250"/>
          </a:xfrm>
          <a:prstGeom prst="rightArrow">
            <a:avLst>
              <a:gd name="adj1" fmla="val 50000"/>
              <a:gd name="adj2" fmla="val 4571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44" grpId="0"/>
      <p:bldP spid="14040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338263" y="1393825"/>
            <a:ext cx="2208212" cy="1924050"/>
            <a:chOff x="2855" y="310"/>
            <a:chExt cx="1391" cy="1212"/>
          </a:xfrm>
        </p:grpSpPr>
        <p:sp>
          <p:nvSpPr>
            <p:cNvPr id="61527" name="Oval 34"/>
            <p:cNvSpPr>
              <a:spLocks noChangeArrowheads="1"/>
            </p:cNvSpPr>
            <p:nvPr/>
          </p:nvSpPr>
          <p:spPr bwMode="auto">
            <a:xfrm>
              <a:off x="3030" y="7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528" name="Oval 35"/>
            <p:cNvSpPr>
              <a:spLocks noChangeArrowheads="1"/>
            </p:cNvSpPr>
            <p:nvPr/>
          </p:nvSpPr>
          <p:spPr bwMode="auto">
            <a:xfrm>
              <a:off x="3034" y="136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529" name="Line 38"/>
            <p:cNvSpPr>
              <a:spLocks noChangeShapeType="1"/>
            </p:cNvSpPr>
            <p:nvPr/>
          </p:nvSpPr>
          <p:spPr bwMode="auto">
            <a:xfrm>
              <a:off x="3518" y="730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0" name="Line 39"/>
            <p:cNvSpPr>
              <a:spLocks noChangeShapeType="1"/>
            </p:cNvSpPr>
            <p:nvPr/>
          </p:nvSpPr>
          <p:spPr bwMode="auto">
            <a:xfrm>
              <a:off x="3798" y="73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1" name="Freeform 40"/>
            <p:cNvSpPr>
              <a:spLocks/>
            </p:cNvSpPr>
            <p:nvPr/>
          </p:nvSpPr>
          <p:spPr bwMode="auto">
            <a:xfrm rot="10800000">
              <a:off x="3511" y="90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532" name="Line 41"/>
            <p:cNvSpPr>
              <a:spLocks noChangeShapeType="1"/>
            </p:cNvSpPr>
            <p:nvPr/>
          </p:nvSpPr>
          <p:spPr bwMode="auto">
            <a:xfrm>
              <a:off x="3069" y="728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3" name="Line 42"/>
            <p:cNvSpPr>
              <a:spLocks noChangeShapeType="1"/>
            </p:cNvSpPr>
            <p:nvPr/>
          </p:nvSpPr>
          <p:spPr bwMode="auto">
            <a:xfrm>
              <a:off x="3067" y="138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4" name="Line 43"/>
            <p:cNvSpPr>
              <a:spLocks noChangeShapeType="1"/>
            </p:cNvSpPr>
            <p:nvPr/>
          </p:nvSpPr>
          <p:spPr bwMode="auto">
            <a:xfrm>
              <a:off x="3795" y="73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5" name="Line 44"/>
            <p:cNvSpPr>
              <a:spLocks noChangeShapeType="1"/>
            </p:cNvSpPr>
            <p:nvPr/>
          </p:nvSpPr>
          <p:spPr bwMode="auto">
            <a:xfrm>
              <a:off x="3795" y="139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6" name="Freeform 45"/>
            <p:cNvSpPr>
              <a:spLocks/>
            </p:cNvSpPr>
            <p:nvPr/>
          </p:nvSpPr>
          <p:spPr bwMode="auto">
            <a:xfrm>
              <a:off x="3719" y="90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537" name="Text Box 48"/>
            <p:cNvSpPr txBox="1">
              <a:spLocks noChangeArrowheads="1"/>
            </p:cNvSpPr>
            <p:nvPr/>
          </p:nvSpPr>
          <p:spPr bwMode="auto">
            <a:xfrm>
              <a:off x="3233" y="92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538" name="Text Box 49"/>
            <p:cNvSpPr txBox="1">
              <a:spLocks noChangeArrowheads="1"/>
            </p:cNvSpPr>
            <p:nvPr/>
          </p:nvSpPr>
          <p:spPr bwMode="auto">
            <a:xfrm>
              <a:off x="3822" y="91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539" name="Text Box 58"/>
            <p:cNvSpPr txBox="1">
              <a:spLocks noChangeArrowheads="1"/>
            </p:cNvSpPr>
            <p:nvPr/>
          </p:nvSpPr>
          <p:spPr bwMode="auto">
            <a:xfrm>
              <a:off x="3525" y="31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540" name="Arc 59"/>
            <p:cNvSpPr>
              <a:spLocks/>
            </p:cNvSpPr>
            <p:nvPr/>
          </p:nvSpPr>
          <p:spPr bwMode="auto">
            <a:xfrm>
              <a:off x="3455" y="605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541" name="Text Box 60"/>
            <p:cNvSpPr txBox="1">
              <a:spLocks noChangeArrowheads="1"/>
            </p:cNvSpPr>
            <p:nvPr/>
          </p:nvSpPr>
          <p:spPr bwMode="auto">
            <a:xfrm>
              <a:off x="3738" y="73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542" name="Text Box 61"/>
            <p:cNvSpPr txBox="1">
              <a:spLocks noChangeArrowheads="1"/>
            </p:cNvSpPr>
            <p:nvPr/>
          </p:nvSpPr>
          <p:spPr bwMode="auto">
            <a:xfrm>
              <a:off x="3281" y="73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543" name="Line 62"/>
            <p:cNvSpPr>
              <a:spLocks noChangeShapeType="1"/>
            </p:cNvSpPr>
            <p:nvPr/>
          </p:nvSpPr>
          <p:spPr bwMode="auto">
            <a:xfrm>
              <a:off x="4246" y="738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4" name="Line 64"/>
            <p:cNvSpPr>
              <a:spLocks noChangeShapeType="1"/>
            </p:cNvSpPr>
            <p:nvPr/>
          </p:nvSpPr>
          <p:spPr bwMode="auto">
            <a:xfrm>
              <a:off x="2855" y="1230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5" name="Line 65"/>
            <p:cNvSpPr>
              <a:spLocks noChangeShapeType="1"/>
            </p:cNvSpPr>
            <p:nvPr/>
          </p:nvSpPr>
          <p:spPr bwMode="auto">
            <a:xfrm>
              <a:off x="2855" y="1230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6" name="Text Box 108"/>
            <p:cNvSpPr txBox="1">
              <a:spLocks noChangeArrowheads="1"/>
            </p:cNvSpPr>
            <p:nvPr/>
          </p:nvSpPr>
          <p:spPr bwMode="auto">
            <a:xfrm>
              <a:off x="2855" y="91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277938" y="3160713"/>
            <a:ext cx="2247900" cy="1924050"/>
            <a:chOff x="3144" y="2326"/>
            <a:chExt cx="1416" cy="1212"/>
          </a:xfrm>
        </p:grpSpPr>
        <p:sp>
          <p:nvSpPr>
            <p:cNvPr id="61507" name="Oval 87"/>
            <p:cNvSpPr>
              <a:spLocks noChangeArrowheads="1"/>
            </p:cNvSpPr>
            <p:nvPr/>
          </p:nvSpPr>
          <p:spPr bwMode="auto">
            <a:xfrm>
              <a:off x="3344" y="27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508" name="Oval 88"/>
            <p:cNvSpPr>
              <a:spLocks noChangeArrowheads="1"/>
            </p:cNvSpPr>
            <p:nvPr/>
          </p:nvSpPr>
          <p:spPr bwMode="auto">
            <a:xfrm>
              <a:off x="3348" y="338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509" name="Line 89"/>
            <p:cNvSpPr>
              <a:spLocks noChangeShapeType="1"/>
            </p:cNvSpPr>
            <p:nvPr/>
          </p:nvSpPr>
          <p:spPr bwMode="auto">
            <a:xfrm>
              <a:off x="3832" y="2746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0" name="Line 90"/>
            <p:cNvSpPr>
              <a:spLocks noChangeShapeType="1"/>
            </p:cNvSpPr>
            <p:nvPr/>
          </p:nvSpPr>
          <p:spPr bwMode="auto">
            <a:xfrm>
              <a:off x="4112" y="2750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1" name="Freeform 91"/>
            <p:cNvSpPr>
              <a:spLocks/>
            </p:cNvSpPr>
            <p:nvPr/>
          </p:nvSpPr>
          <p:spPr bwMode="auto">
            <a:xfrm rot="10800000">
              <a:off x="3825" y="291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512" name="Line 92"/>
            <p:cNvSpPr>
              <a:spLocks noChangeShapeType="1"/>
            </p:cNvSpPr>
            <p:nvPr/>
          </p:nvSpPr>
          <p:spPr bwMode="auto">
            <a:xfrm>
              <a:off x="3383" y="2744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3" name="Line 93"/>
            <p:cNvSpPr>
              <a:spLocks noChangeShapeType="1"/>
            </p:cNvSpPr>
            <p:nvPr/>
          </p:nvSpPr>
          <p:spPr bwMode="auto">
            <a:xfrm>
              <a:off x="3381" y="340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4" name="Line 94"/>
            <p:cNvSpPr>
              <a:spLocks noChangeShapeType="1"/>
            </p:cNvSpPr>
            <p:nvPr/>
          </p:nvSpPr>
          <p:spPr bwMode="auto">
            <a:xfrm>
              <a:off x="4109" y="275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5" name="Line 95"/>
            <p:cNvSpPr>
              <a:spLocks noChangeShapeType="1"/>
            </p:cNvSpPr>
            <p:nvPr/>
          </p:nvSpPr>
          <p:spPr bwMode="auto">
            <a:xfrm>
              <a:off x="4109" y="340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6" name="Freeform 96"/>
            <p:cNvSpPr>
              <a:spLocks/>
            </p:cNvSpPr>
            <p:nvPr/>
          </p:nvSpPr>
          <p:spPr bwMode="auto">
            <a:xfrm>
              <a:off x="4033" y="292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517" name="Text Box 97"/>
            <p:cNvSpPr txBox="1">
              <a:spLocks noChangeArrowheads="1"/>
            </p:cNvSpPr>
            <p:nvPr/>
          </p:nvSpPr>
          <p:spPr bwMode="auto">
            <a:xfrm>
              <a:off x="3547" y="293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518" name="Text Box 98"/>
            <p:cNvSpPr txBox="1">
              <a:spLocks noChangeArrowheads="1"/>
            </p:cNvSpPr>
            <p:nvPr/>
          </p:nvSpPr>
          <p:spPr bwMode="auto">
            <a:xfrm>
              <a:off x="4136" y="292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519" name="Text Box 99"/>
            <p:cNvSpPr txBox="1">
              <a:spLocks noChangeArrowheads="1"/>
            </p:cNvSpPr>
            <p:nvPr/>
          </p:nvSpPr>
          <p:spPr bwMode="auto">
            <a:xfrm>
              <a:off x="3839" y="232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520" name="Arc 100"/>
            <p:cNvSpPr>
              <a:spLocks/>
            </p:cNvSpPr>
            <p:nvPr/>
          </p:nvSpPr>
          <p:spPr bwMode="auto">
            <a:xfrm>
              <a:off x="3769" y="2621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521" name="Text Box 101"/>
            <p:cNvSpPr txBox="1">
              <a:spLocks noChangeArrowheads="1"/>
            </p:cNvSpPr>
            <p:nvPr/>
          </p:nvSpPr>
          <p:spPr bwMode="auto">
            <a:xfrm>
              <a:off x="4046" y="314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522" name="Text Box 102"/>
            <p:cNvSpPr txBox="1">
              <a:spLocks noChangeArrowheads="1"/>
            </p:cNvSpPr>
            <p:nvPr/>
          </p:nvSpPr>
          <p:spPr bwMode="auto">
            <a:xfrm>
              <a:off x="3595" y="275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523" name="Line 103"/>
            <p:cNvSpPr>
              <a:spLocks noChangeShapeType="1"/>
            </p:cNvSpPr>
            <p:nvPr/>
          </p:nvSpPr>
          <p:spPr bwMode="auto">
            <a:xfrm>
              <a:off x="4560" y="275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4" name="Line 104"/>
            <p:cNvSpPr>
              <a:spLocks noChangeShapeType="1"/>
            </p:cNvSpPr>
            <p:nvPr/>
          </p:nvSpPr>
          <p:spPr bwMode="auto">
            <a:xfrm>
              <a:off x="3169" y="3246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5" name="Line 105"/>
            <p:cNvSpPr>
              <a:spLocks noChangeShapeType="1"/>
            </p:cNvSpPr>
            <p:nvPr/>
          </p:nvSpPr>
          <p:spPr bwMode="auto">
            <a:xfrm>
              <a:off x="3169" y="3246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6" name="Text Box 109"/>
            <p:cNvSpPr txBox="1">
              <a:spLocks noChangeArrowheads="1"/>
            </p:cNvSpPr>
            <p:nvPr/>
          </p:nvSpPr>
          <p:spPr bwMode="auto">
            <a:xfrm>
              <a:off x="3144" y="292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140400" name="Text Box 112"/>
          <p:cNvSpPr txBox="1">
            <a:spLocks noChangeArrowheads="1"/>
          </p:cNvSpPr>
          <p:nvPr/>
        </p:nvSpPr>
        <p:spPr bwMode="auto">
          <a:xfrm>
            <a:off x="328613" y="584200"/>
            <a:ext cx="8529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例：图示电路中，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18H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9H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12H</a:t>
            </a:r>
            <a:r>
              <a:rPr lang="zh-CN" altLang="en-US">
                <a:ea typeface="楷体_GB2312" pitchFamily="49" charset="-122"/>
              </a:rPr>
              <a:t>，试求等效阻抗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(</a:t>
            </a:r>
            <a:r>
              <a:rPr lang="el-GR" altLang="zh-CN">
                <a:ea typeface="楷体_GB2312" pitchFamily="49" charset="-122"/>
                <a:cs typeface="Times New Roman" pitchFamily="18" charset="0"/>
              </a:rPr>
              <a:t>ω</a:t>
            </a:r>
            <a:r>
              <a:rPr lang="en-US" altLang="zh-CN">
                <a:ea typeface="楷体_GB2312" pitchFamily="49" charset="-122"/>
              </a:rPr>
              <a:t>=1rad/s)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40401" name="Rectangle 113"/>
          <p:cNvSpPr>
            <a:spLocks noChangeArrowheads="1"/>
          </p:cNvSpPr>
          <p:nvPr/>
        </p:nvSpPr>
        <p:spPr bwMode="auto">
          <a:xfrm>
            <a:off x="381000" y="5084763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40402" name="Text Box 114"/>
          <p:cNvSpPr txBox="1">
            <a:spLocks noChangeArrowheads="1"/>
          </p:cNvSpPr>
          <p:nvPr/>
        </p:nvSpPr>
        <p:spPr bwMode="auto">
          <a:xfrm>
            <a:off x="585788" y="2292350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(a)</a:t>
            </a:r>
          </a:p>
        </p:txBody>
      </p:sp>
      <p:sp>
        <p:nvSpPr>
          <p:cNvPr id="140403" name="Text Box 115"/>
          <p:cNvSpPr txBox="1">
            <a:spLocks noChangeArrowheads="1"/>
          </p:cNvSpPr>
          <p:nvPr/>
        </p:nvSpPr>
        <p:spPr bwMode="auto">
          <a:xfrm>
            <a:off x="608013" y="410051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(b)</a:t>
            </a:r>
          </a:p>
        </p:txBody>
      </p:sp>
      <p:sp>
        <p:nvSpPr>
          <p:cNvPr id="140404" name="Text Box 116"/>
          <p:cNvSpPr txBox="1">
            <a:spLocks noChangeArrowheads="1"/>
          </p:cNvSpPr>
          <p:nvPr/>
        </p:nvSpPr>
        <p:spPr bwMode="auto">
          <a:xfrm>
            <a:off x="1201738" y="5084763"/>
            <a:ext cx="432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采用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型去耦等效电路</a:t>
            </a:r>
          </a:p>
        </p:txBody>
      </p:sp>
      <p:sp>
        <p:nvSpPr>
          <p:cNvPr id="140405" name="AutoShape 117"/>
          <p:cNvSpPr>
            <a:spLocks noChangeArrowheads="1"/>
          </p:cNvSpPr>
          <p:nvPr/>
        </p:nvSpPr>
        <p:spPr bwMode="auto">
          <a:xfrm>
            <a:off x="3784600" y="2441575"/>
            <a:ext cx="406400" cy="222250"/>
          </a:xfrm>
          <a:prstGeom prst="rightArrow">
            <a:avLst>
              <a:gd name="adj1" fmla="val 50000"/>
              <a:gd name="adj2" fmla="val 4571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40406" name="Line 118"/>
          <p:cNvSpPr>
            <a:spLocks noChangeShapeType="1"/>
          </p:cNvSpPr>
          <p:nvPr/>
        </p:nvSpPr>
        <p:spPr bwMode="auto">
          <a:xfrm>
            <a:off x="2270125" y="3106738"/>
            <a:ext cx="6635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4176713" y="1393825"/>
            <a:ext cx="1930400" cy="1746250"/>
            <a:chOff x="2823" y="670"/>
            <a:chExt cx="1216" cy="1100"/>
          </a:xfrm>
        </p:grpSpPr>
        <p:sp>
          <p:nvSpPr>
            <p:cNvPr id="61489" name="Line 141"/>
            <p:cNvSpPr>
              <a:spLocks noChangeShapeType="1"/>
            </p:cNvSpPr>
            <p:nvPr/>
          </p:nvSpPr>
          <p:spPr bwMode="auto">
            <a:xfrm>
              <a:off x="3312" y="1086"/>
              <a:ext cx="0" cy="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0" name="Oval 120"/>
            <p:cNvSpPr>
              <a:spLocks noChangeArrowheads="1"/>
            </p:cNvSpPr>
            <p:nvPr/>
          </p:nvSpPr>
          <p:spPr bwMode="auto">
            <a:xfrm>
              <a:off x="2823" y="106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491" name="Oval 121"/>
            <p:cNvSpPr>
              <a:spLocks noChangeArrowheads="1"/>
            </p:cNvSpPr>
            <p:nvPr/>
          </p:nvSpPr>
          <p:spPr bwMode="auto">
            <a:xfrm>
              <a:off x="2827" y="172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492" name="Freeform 124"/>
            <p:cNvSpPr>
              <a:spLocks/>
            </p:cNvSpPr>
            <p:nvPr/>
          </p:nvSpPr>
          <p:spPr bwMode="auto">
            <a:xfrm rot="10800000">
              <a:off x="3304" y="119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493" name="Line 125"/>
            <p:cNvSpPr>
              <a:spLocks noChangeShapeType="1"/>
            </p:cNvSpPr>
            <p:nvPr/>
          </p:nvSpPr>
          <p:spPr bwMode="auto">
            <a:xfrm>
              <a:off x="2862" y="1088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4" name="Line 127"/>
            <p:cNvSpPr>
              <a:spLocks noChangeShapeType="1"/>
            </p:cNvSpPr>
            <p:nvPr/>
          </p:nvSpPr>
          <p:spPr bwMode="auto">
            <a:xfrm>
              <a:off x="3588" y="109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5" name="Text Box 130"/>
            <p:cNvSpPr txBox="1">
              <a:spLocks noChangeArrowheads="1"/>
            </p:cNvSpPr>
            <p:nvPr/>
          </p:nvSpPr>
          <p:spPr bwMode="auto">
            <a:xfrm>
              <a:off x="3026" y="121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496" name="Text Box 131"/>
            <p:cNvSpPr txBox="1">
              <a:spLocks noChangeArrowheads="1"/>
            </p:cNvSpPr>
            <p:nvPr/>
          </p:nvSpPr>
          <p:spPr bwMode="auto">
            <a:xfrm>
              <a:off x="3615" y="120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497" name="Text Box 132"/>
            <p:cNvSpPr txBox="1">
              <a:spLocks noChangeArrowheads="1"/>
            </p:cNvSpPr>
            <p:nvPr/>
          </p:nvSpPr>
          <p:spPr bwMode="auto">
            <a:xfrm>
              <a:off x="3318" y="67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498" name="Arc 133"/>
            <p:cNvSpPr>
              <a:spLocks/>
            </p:cNvSpPr>
            <p:nvPr/>
          </p:nvSpPr>
          <p:spPr bwMode="auto">
            <a:xfrm>
              <a:off x="3248" y="965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499" name="Text Box 134"/>
            <p:cNvSpPr txBox="1">
              <a:spLocks noChangeArrowheads="1"/>
            </p:cNvSpPr>
            <p:nvPr/>
          </p:nvSpPr>
          <p:spPr bwMode="auto">
            <a:xfrm>
              <a:off x="3531" y="102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500" name="Text Box 135"/>
            <p:cNvSpPr txBox="1">
              <a:spLocks noChangeArrowheads="1"/>
            </p:cNvSpPr>
            <p:nvPr/>
          </p:nvSpPr>
          <p:spPr bwMode="auto">
            <a:xfrm>
              <a:off x="3074" y="102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61501" name="Line 136"/>
            <p:cNvSpPr>
              <a:spLocks noChangeShapeType="1"/>
            </p:cNvSpPr>
            <p:nvPr/>
          </p:nvSpPr>
          <p:spPr bwMode="auto">
            <a:xfrm>
              <a:off x="4039" y="1098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2" name="Line 140"/>
            <p:cNvSpPr>
              <a:spLocks noChangeShapeType="1"/>
            </p:cNvSpPr>
            <p:nvPr/>
          </p:nvSpPr>
          <p:spPr bwMode="auto">
            <a:xfrm>
              <a:off x="3304" y="158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3" name="Line 142"/>
            <p:cNvSpPr>
              <a:spLocks noChangeShapeType="1"/>
            </p:cNvSpPr>
            <p:nvPr/>
          </p:nvSpPr>
          <p:spPr bwMode="auto">
            <a:xfrm>
              <a:off x="3586" y="1096"/>
              <a:ext cx="0" cy="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Freeform 129"/>
            <p:cNvSpPr>
              <a:spLocks/>
            </p:cNvSpPr>
            <p:nvPr/>
          </p:nvSpPr>
          <p:spPr bwMode="auto">
            <a:xfrm>
              <a:off x="3512" y="119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505" name="Line 143"/>
            <p:cNvSpPr>
              <a:spLocks noChangeShapeType="1"/>
            </p:cNvSpPr>
            <p:nvPr/>
          </p:nvSpPr>
          <p:spPr bwMode="auto">
            <a:xfrm>
              <a:off x="2862" y="1750"/>
              <a:ext cx="1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6" name="Line 144"/>
            <p:cNvSpPr>
              <a:spLocks noChangeShapeType="1"/>
            </p:cNvSpPr>
            <p:nvPr/>
          </p:nvSpPr>
          <p:spPr bwMode="auto">
            <a:xfrm>
              <a:off x="3444" y="1578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1"/>
          <p:cNvGrpSpPr>
            <a:grpSpLocks/>
          </p:cNvGrpSpPr>
          <p:nvPr/>
        </p:nvGrpSpPr>
        <p:grpSpPr bwMode="auto">
          <a:xfrm>
            <a:off x="6630988" y="1466850"/>
            <a:ext cx="2174875" cy="1677988"/>
            <a:chOff x="4195" y="722"/>
            <a:chExt cx="1370" cy="1057"/>
          </a:xfrm>
        </p:grpSpPr>
        <p:sp>
          <p:nvSpPr>
            <p:cNvPr id="61477" name="Oval 148"/>
            <p:cNvSpPr>
              <a:spLocks noChangeArrowheads="1"/>
            </p:cNvSpPr>
            <p:nvPr/>
          </p:nvSpPr>
          <p:spPr bwMode="auto">
            <a:xfrm>
              <a:off x="4229" y="108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478" name="Oval 149"/>
            <p:cNvSpPr>
              <a:spLocks noChangeArrowheads="1"/>
            </p:cNvSpPr>
            <p:nvPr/>
          </p:nvSpPr>
          <p:spPr bwMode="auto">
            <a:xfrm>
              <a:off x="4233" y="173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479" name="Text Box 153"/>
            <p:cNvSpPr txBox="1">
              <a:spLocks noChangeArrowheads="1"/>
            </p:cNvSpPr>
            <p:nvPr/>
          </p:nvSpPr>
          <p:spPr bwMode="auto">
            <a:xfrm>
              <a:off x="4195" y="742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 </a:t>
              </a:r>
              <a:r>
                <a:rPr lang="en-US" altLang="zh-CN" i="1">
                  <a:ea typeface="楷体_GB2312" pitchFamily="49" charset="-122"/>
                </a:rPr>
                <a:t>-M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480" name="Line 159"/>
            <p:cNvSpPr>
              <a:spLocks noChangeShapeType="1"/>
            </p:cNvSpPr>
            <p:nvPr/>
          </p:nvSpPr>
          <p:spPr bwMode="auto">
            <a:xfrm>
              <a:off x="5445" y="1101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1" name="Line 163"/>
            <p:cNvSpPr>
              <a:spLocks noChangeShapeType="1"/>
            </p:cNvSpPr>
            <p:nvPr/>
          </p:nvSpPr>
          <p:spPr bwMode="auto">
            <a:xfrm>
              <a:off x="4268" y="1759"/>
              <a:ext cx="1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2" name="Line 165"/>
            <p:cNvSpPr>
              <a:spLocks noChangeShapeType="1"/>
            </p:cNvSpPr>
            <p:nvPr/>
          </p:nvSpPr>
          <p:spPr bwMode="auto">
            <a:xfrm>
              <a:off x="4850" y="110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3" name="Line 166"/>
            <p:cNvSpPr>
              <a:spLocks noChangeShapeType="1"/>
            </p:cNvSpPr>
            <p:nvPr/>
          </p:nvSpPr>
          <p:spPr bwMode="auto">
            <a:xfrm>
              <a:off x="4272" y="1104"/>
              <a:ext cx="1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Freeform 167"/>
            <p:cNvSpPr>
              <a:spLocks/>
            </p:cNvSpPr>
            <p:nvPr/>
          </p:nvSpPr>
          <p:spPr bwMode="auto">
            <a:xfrm rot="5400000">
              <a:off x="4515" y="91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485" name="Freeform 168"/>
            <p:cNvSpPr>
              <a:spLocks/>
            </p:cNvSpPr>
            <p:nvPr/>
          </p:nvSpPr>
          <p:spPr bwMode="auto">
            <a:xfrm rot="5400000">
              <a:off x="5107" y="91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486" name="Freeform 150"/>
            <p:cNvSpPr>
              <a:spLocks/>
            </p:cNvSpPr>
            <p:nvPr/>
          </p:nvSpPr>
          <p:spPr bwMode="auto">
            <a:xfrm rot="10800000">
              <a:off x="4838" y="126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487" name="Text Box 169"/>
            <p:cNvSpPr txBox="1">
              <a:spLocks noChangeArrowheads="1"/>
            </p:cNvSpPr>
            <p:nvPr/>
          </p:nvSpPr>
          <p:spPr bwMode="auto">
            <a:xfrm>
              <a:off x="4862" y="722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 </a:t>
              </a:r>
              <a:r>
                <a:rPr lang="en-US" altLang="zh-CN" i="1">
                  <a:ea typeface="楷体_GB2312" pitchFamily="49" charset="-122"/>
                </a:rPr>
                <a:t>-M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488" name="Text Box 170"/>
            <p:cNvSpPr txBox="1">
              <a:spLocks noChangeArrowheads="1"/>
            </p:cNvSpPr>
            <p:nvPr/>
          </p:nvSpPr>
          <p:spPr bwMode="auto">
            <a:xfrm>
              <a:off x="4917" y="1264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M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140460" name="AutoShape 172"/>
          <p:cNvSpPr>
            <a:spLocks noChangeArrowheads="1"/>
          </p:cNvSpPr>
          <p:nvPr/>
        </p:nvSpPr>
        <p:spPr bwMode="auto">
          <a:xfrm>
            <a:off x="6462713" y="2451100"/>
            <a:ext cx="406400" cy="222250"/>
          </a:xfrm>
          <a:prstGeom prst="rightArrow">
            <a:avLst>
              <a:gd name="adj1" fmla="val 50000"/>
              <a:gd name="adj2" fmla="val 45714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6" name="Group 173"/>
          <p:cNvGrpSpPr>
            <a:grpSpLocks/>
          </p:cNvGrpSpPr>
          <p:nvPr/>
        </p:nvGrpSpPr>
        <p:grpSpPr bwMode="auto">
          <a:xfrm>
            <a:off x="6648450" y="3275013"/>
            <a:ext cx="2174875" cy="1677987"/>
            <a:chOff x="4195" y="722"/>
            <a:chExt cx="1370" cy="1057"/>
          </a:xfrm>
        </p:grpSpPr>
        <p:sp>
          <p:nvSpPr>
            <p:cNvPr id="61465" name="Oval 174"/>
            <p:cNvSpPr>
              <a:spLocks noChangeArrowheads="1"/>
            </p:cNvSpPr>
            <p:nvPr/>
          </p:nvSpPr>
          <p:spPr bwMode="auto">
            <a:xfrm>
              <a:off x="4229" y="108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466" name="Oval 175"/>
            <p:cNvSpPr>
              <a:spLocks noChangeArrowheads="1"/>
            </p:cNvSpPr>
            <p:nvPr/>
          </p:nvSpPr>
          <p:spPr bwMode="auto">
            <a:xfrm>
              <a:off x="4233" y="173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467" name="Text Box 176"/>
            <p:cNvSpPr txBox="1">
              <a:spLocks noChangeArrowheads="1"/>
            </p:cNvSpPr>
            <p:nvPr/>
          </p:nvSpPr>
          <p:spPr bwMode="auto">
            <a:xfrm>
              <a:off x="4195" y="742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 </a:t>
              </a:r>
              <a:r>
                <a:rPr lang="en-US" altLang="zh-CN" i="1">
                  <a:ea typeface="楷体_GB2312" pitchFamily="49" charset="-122"/>
                </a:rPr>
                <a:t>+M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468" name="Line 177"/>
            <p:cNvSpPr>
              <a:spLocks noChangeShapeType="1"/>
            </p:cNvSpPr>
            <p:nvPr/>
          </p:nvSpPr>
          <p:spPr bwMode="auto">
            <a:xfrm>
              <a:off x="5445" y="1101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Line 178"/>
            <p:cNvSpPr>
              <a:spLocks noChangeShapeType="1"/>
            </p:cNvSpPr>
            <p:nvPr/>
          </p:nvSpPr>
          <p:spPr bwMode="auto">
            <a:xfrm>
              <a:off x="4268" y="1759"/>
              <a:ext cx="1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Line 179"/>
            <p:cNvSpPr>
              <a:spLocks noChangeShapeType="1"/>
            </p:cNvSpPr>
            <p:nvPr/>
          </p:nvSpPr>
          <p:spPr bwMode="auto">
            <a:xfrm>
              <a:off x="4850" y="110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1" name="Line 180"/>
            <p:cNvSpPr>
              <a:spLocks noChangeShapeType="1"/>
            </p:cNvSpPr>
            <p:nvPr/>
          </p:nvSpPr>
          <p:spPr bwMode="auto">
            <a:xfrm>
              <a:off x="4272" y="1104"/>
              <a:ext cx="1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Freeform 181"/>
            <p:cNvSpPr>
              <a:spLocks/>
            </p:cNvSpPr>
            <p:nvPr/>
          </p:nvSpPr>
          <p:spPr bwMode="auto">
            <a:xfrm rot="5400000">
              <a:off x="4515" y="91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473" name="Freeform 182"/>
            <p:cNvSpPr>
              <a:spLocks/>
            </p:cNvSpPr>
            <p:nvPr/>
          </p:nvSpPr>
          <p:spPr bwMode="auto">
            <a:xfrm rot="5400000">
              <a:off x="5107" y="91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474" name="Freeform 183"/>
            <p:cNvSpPr>
              <a:spLocks/>
            </p:cNvSpPr>
            <p:nvPr/>
          </p:nvSpPr>
          <p:spPr bwMode="auto">
            <a:xfrm rot="10800000">
              <a:off x="4838" y="1260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475" name="Text Box 184"/>
            <p:cNvSpPr txBox="1">
              <a:spLocks noChangeArrowheads="1"/>
            </p:cNvSpPr>
            <p:nvPr/>
          </p:nvSpPr>
          <p:spPr bwMode="auto">
            <a:xfrm>
              <a:off x="4862" y="722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 </a:t>
              </a:r>
              <a:r>
                <a:rPr lang="en-US" altLang="zh-CN" i="1">
                  <a:ea typeface="楷体_GB2312" pitchFamily="49" charset="-122"/>
                </a:rPr>
                <a:t>+M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61476" name="Text Box 185"/>
            <p:cNvSpPr txBox="1">
              <a:spLocks noChangeArrowheads="1"/>
            </p:cNvSpPr>
            <p:nvPr/>
          </p:nvSpPr>
          <p:spPr bwMode="auto">
            <a:xfrm>
              <a:off x="4917" y="1264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-M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140474" name="AutoShape 186"/>
          <p:cNvSpPr>
            <a:spLocks noChangeArrowheads="1"/>
          </p:cNvSpPr>
          <p:nvPr/>
        </p:nvSpPr>
        <p:spPr bwMode="auto">
          <a:xfrm>
            <a:off x="4689475" y="419735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40475" name="Text Box 187"/>
          <p:cNvSpPr txBox="1">
            <a:spLocks noChangeArrowheads="1"/>
          </p:cNvSpPr>
          <p:nvPr/>
        </p:nvSpPr>
        <p:spPr bwMode="auto">
          <a:xfrm>
            <a:off x="625475" y="56483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(a)</a:t>
            </a:r>
          </a:p>
        </p:txBody>
      </p:sp>
      <p:sp>
        <p:nvSpPr>
          <p:cNvPr id="140476" name="Text Box 188"/>
          <p:cNvSpPr txBox="1">
            <a:spLocks noChangeArrowheads="1"/>
          </p:cNvSpPr>
          <p:nvPr/>
        </p:nvSpPr>
        <p:spPr bwMode="auto">
          <a:xfrm>
            <a:off x="1338263" y="5648325"/>
            <a:ext cx="450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=j</a:t>
            </a:r>
            <a:r>
              <a:rPr lang="el-GR" altLang="zh-CN">
                <a:ea typeface="楷体_GB2312" pitchFamily="49" charset="-122"/>
                <a:cs typeface="Times New Roman" pitchFamily="18" charset="0"/>
              </a:rPr>
              <a:t>ω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－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</a:rPr>
              <a:t>)+(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－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</a:rPr>
              <a:t>)//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40477" name="Text Box 189"/>
          <p:cNvSpPr txBox="1">
            <a:spLocks noChangeArrowheads="1"/>
          </p:cNvSpPr>
          <p:nvPr/>
        </p:nvSpPr>
        <p:spPr bwMode="auto">
          <a:xfrm>
            <a:off x="5256213" y="5624513"/>
            <a:ext cx="341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=j(6+(-3)//12) </a:t>
            </a:r>
            <a:r>
              <a:rPr lang="en-US" altLang="zh-CN"/>
              <a:t>=j2(Ω)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40479" name="Text Box 191"/>
          <p:cNvSpPr txBox="1">
            <a:spLocks noChangeArrowheads="1"/>
          </p:cNvSpPr>
          <p:nvPr/>
        </p:nvSpPr>
        <p:spPr bwMode="auto">
          <a:xfrm>
            <a:off x="650875" y="614997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(b)</a:t>
            </a:r>
          </a:p>
        </p:txBody>
      </p:sp>
      <p:sp>
        <p:nvSpPr>
          <p:cNvPr id="140480" name="Text Box 192"/>
          <p:cNvSpPr txBox="1">
            <a:spLocks noChangeArrowheads="1"/>
          </p:cNvSpPr>
          <p:nvPr/>
        </p:nvSpPr>
        <p:spPr bwMode="auto">
          <a:xfrm>
            <a:off x="1363663" y="6149975"/>
            <a:ext cx="450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=j </a:t>
            </a:r>
            <a:r>
              <a:rPr lang="el-GR" altLang="zh-CN"/>
              <a:t>ω</a:t>
            </a:r>
            <a:r>
              <a:rPr lang="en-US" altLang="zh-CN"/>
              <a:t> (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</a:rPr>
              <a:t>)+(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</a:rPr>
              <a:t>)//(</a:t>
            </a:r>
            <a:r>
              <a:rPr lang="zh-CN" altLang="en-US">
                <a:ea typeface="楷体_GB2312" pitchFamily="49" charset="-122"/>
              </a:rPr>
              <a:t>－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</a:rPr>
              <a:t>))</a:t>
            </a:r>
          </a:p>
        </p:txBody>
      </p:sp>
      <p:sp>
        <p:nvSpPr>
          <p:cNvPr id="140481" name="Text Box 193"/>
          <p:cNvSpPr txBox="1">
            <a:spLocks noChangeArrowheads="1"/>
          </p:cNvSpPr>
          <p:nvPr/>
        </p:nvSpPr>
        <p:spPr bwMode="auto">
          <a:xfrm>
            <a:off x="5573713" y="6129338"/>
            <a:ext cx="339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=j(30+21//(-12)) </a:t>
            </a:r>
            <a:r>
              <a:rPr lang="en-US" altLang="zh-CN"/>
              <a:t>=j2(Ω)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40483" name="Oval 195"/>
          <p:cNvSpPr>
            <a:spLocks noChangeArrowheads="1"/>
          </p:cNvSpPr>
          <p:nvPr/>
        </p:nvSpPr>
        <p:spPr bwMode="auto">
          <a:xfrm>
            <a:off x="4354513" y="1425575"/>
            <a:ext cx="1627187" cy="15367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endParaRPr lang="zh-CN" altLang="zh-CN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0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0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0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0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0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0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00" grpId="0"/>
      <p:bldP spid="140401" grpId="0"/>
      <p:bldP spid="140402" grpId="0"/>
      <p:bldP spid="140403" grpId="0"/>
      <p:bldP spid="140404" grpId="0"/>
      <p:bldP spid="140405" grpId="0" animBg="1"/>
      <p:bldP spid="140406" grpId="0" animBg="1"/>
      <p:bldP spid="140460" grpId="0" animBg="1"/>
      <p:bldP spid="140474" grpId="0" animBg="1"/>
      <p:bldP spid="140475" grpId="0"/>
      <p:bldP spid="140476" grpId="0"/>
      <p:bldP spid="140477" grpId="0"/>
      <p:bldP spid="140479" grpId="0"/>
      <p:bldP spid="140480" grpId="0"/>
      <p:bldP spid="140481" grpId="0"/>
      <p:bldP spid="1404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10" name="Text Box 58"/>
          <p:cNvSpPr txBox="1">
            <a:spLocks noChangeArrowheads="1"/>
          </p:cNvSpPr>
          <p:nvPr/>
        </p:nvSpPr>
        <p:spPr bwMode="auto">
          <a:xfrm>
            <a:off x="569913" y="1685925"/>
            <a:ext cx="833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变压器也是电路中常用的一种器件，其电路模型由耦合电感构成。</a:t>
            </a:r>
          </a:p>
        </p:txBody>
      </p:sp>
      <p:sp>
        <p:nvSpPr>
          <p:cNvPr id="151612" name="Text Box 60"/>
          <p:cNvSpPr txBox="1">
            <a:spLocks noChangeArrowheads="1"/>
          </p:cNvSpPr>
          <p:nvPr/>
        </p:nvSpPr>
        <p:spPr bwMode="auto">
          <a:xfrm>
            <a:off x="569913" y="2725738"/>
            <a:ext cx="80645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空芯变压器：</a:t>
            </a:r>
            <a:r>
              <a:rPr lang="zh-CN" altLang="en-US">
                <a:ea typeface="楷体_GB2312" pitchFamily="49" charset="-122"/>
              </a:rPr>
              <a:t>耦合电感中的两个线圈绕在非铁磁性材料的</a:t>
            </a:r>
          </a:p>
          <a:p>
            <a:r>
              <a:rPr lang="zh-CN" altLang="en-US">
                <a:ea typeface="楷体_GB2312" pitchFamily="49" charset="-122"/>
              </a:rPr>
              <a:t>            芯子上，则构成空芯变压器</a:t>
            </a:r>
          </a:p>
        </p:txBody>
      </p:sp>
      <p:sp>
        <p:nvSpPr>
          <p:cNvPr id="151613" name="Text Box 61"/>
          <p:cNvSpPr txBox="1">
            <a:spLocks noChangeArrowheads="1"/>
          </p:cNvSpPr>
          <p:nvPr/>
        </p:nvSpPr>
        <p:spPr bwMode="auto">
          <a:xfrm>
            <a:off x="522288" y="3870325"/>
            <a:ext cx="80645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铁芯变压器：</a:t>
            </a:r>
            <a:r>
              <a:rPr lang="zh-CN" altLang="en-US">
                <a:ea typeface="楷体_GB2312" pitchFamily="49" charset="-122"/>
              </a:rPr>
              <a:t>耦合电感中的两个线圈绕在铁芯上，则构成</a:t>
            </a:r>
          </a:p>
          <a:p>
            <a:r>
              <a:rPr lang="zh-CN" altLang="en-US">
                <a:ea typeface="楷体_GB2312" pitchFamily="49" charset="-122"/>
              </a:rPr>
              <a:t>            铁芯变压器</a:t>
            </a:r>
          </a:p>
        </p:txBody>
      </p:sp>
      <p:sp>
        <p:nvSpPr>
          <p:cNvPr id="151614" name="Text Box 62"/>
          <p:cNvSpPr txBox="1">
            <a:spLocks noChangeArrowheads="1"/>
          </p:cNvSpPr>
          <p:nvPr/>
        </p:nvSpPr>
        <p:spPr bwMode="auto">
          <a:xfrm>
            <a:off x="508000" y="5045075"/>
            <a:ext cx="8399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空芯变压器和铁芯变压器的主要区别：</a:t>
            </a:r>
          </a:p>
          <a:p>
            <a:r>
              <a:rPr lang="zh-CN" altLang="en-US">
                <a:ea typeface="楷体_GB2312" pitchFamily="49" charset="-122"/>
              </a:rPr>
              <a:t>            前者属松耦合，耦合系数</a:t>
            </a:r>
            <a:r>
              <a:rPr lang="en-US" altLang="zh-CN">
                <a:ea typeface="楷体_GB2312" pitchFamily="49" charset="-122"/>
              </a:rPr>
              <a:t>K</a:t>
            </a:r>
            <a:r>
              <a:rPr lang="zh-CN" altLang="en-US">
                <a:ea typeface="楷体_GB2312" pitchFamily="49" charset="-122"/>
              </a:rPr>
              <a:t>较小，</a:t>
            </a:r>
          </a:p>
          <a:p>
            <a:r>
              <a:rPr lang="zh-CN" altLang="en-US">
                <a:ea typeface="楷体_GB2312" pitchFamily="49" charset="-122"/>
              </a:rPr>
              <a:t>            后者属紧耦合，耦合系数</a:t>
            </a:r>
            <a:r>
              <a:rPr lang="en-US" altLang="zh-CN">
                <a:ea typeface="楷体_GB2312" pitchFamily="49" charset="-122"/>
              </a:rPr>
              <a:t>K</a:t>
            </a:r>
            <a:r>
              <a:rPr lang="zh-CN" altLang="en-US">
                <a:ea typeface="楷体_GB2312" pitchFamily="49" charset="-122"/>
              </a:rPr>
              <a:t>接近于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51615" name="Text Box 63"/>
          <p:cNvSpPr txBox="1">
            <a:spLocks noChangeArrowheads="1"/>
          </p:cNvSpPr>
          <p:nvPr/>
        </p:nvSpPr>
        <p:spPr bwMode="auto">
          <a:xfrm>
            <a:off x="400050" y="1135063"/>
            <a:ext cx="657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 smtClean="0">
                <a:ea typeface="楷体_GB2312" pitchFamily="49" charset="-122"/>
              </a:rPr>
              <a:t>空</a:t>
            </a:r>
            <a:r>
              <a:rPr lang="zh-CN" altLang="en-US" dirty="0">
                <a:ea typeface="楷体_GB2312" pitchFamily="49" charset="-122"/>
              </a:rPr>
              <a:t>芯变压器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0" grpId="0"/>
      <p:bldP spid="151612" grpId="0"/>
      <p:bldP spid="151613" grpId="0"/>
      <p:bldP spid="151614" grpId="0"/>
      <p:bldP spid="15161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02" name="Object 2"/>
          <p:cNvGraphicFramePr>
            <a:graphicFrameLocks noChangeAspect="1"/>
          </p:cNvGraphicFramePr>
          <p:nvPr/>
        </p:nvGraphicFramePr>
        <p:xfrm>
          <a:off x="2101850" y="5124450"/>
          <a:ext cx="4451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3" imgW="1803240" imgH="317160" progId="Equation.DSMT4">
                  <p:embed/>
                </p:oleObj>
              </mc:Choice>
              <mc:Fallback>
                <p:oleObj name="Equation" r:id="rId3" imgW="180324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124450"/>
                        <a:ext cx="44513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3" name="Object 3"/>
          <p:cNvGraphicFramePr>
            <a:graphicFrameLocks noChangeAspect="1"/>
          </p:cNvGraphicFramePr>
          <p:nvPr/>
        </p:nvGraphicFramePr>
        <p:xfrm>
          <a:off x="2000250" y="5800725"/>
          <a:ext cx="53705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5" imgW="2133360" imgH="317160" progId="Equation.DSMT4">
                  <p:embed/>
                </p:oleObj>
              </mc:Choice>
              <mc:Fallback>
                <p:oleObj name="Equation" r:id="rId5" imgW="2133360" imgH="317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800725"/>
                        <a:ext cx="5370513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4" name="AutoShape 120"/>
          <p:cNvSpPr>
            <a:spLocks/>
          </p:cNvSpPr>
          <p:nvPr/>
        </p:nvSpPr>
        <p:spPr bwMode="auto">
          <a:xfrm>
            <a:off x="1809750" y="5437188"/>
            <a:ext cx="133350" cy="1009650"/>
          </a:xfrm>
          <a:prstGeom prst="leftBrace">
            <a:avLst>
              <a:gd name="adj1" fmla="val 63095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561" name="Text Box 177"/>
          <p:cNvSpPr txBox="1">
            <a:spLocks noChangeArrowheads="1"/>
          </p:cNvSpPr>
          <p:nvPr/>
        </p:nvSpPr>
        <p:spPr bwMode="auto">
          <a:xfrm>
            <a:off x="423863" y="1281113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变压器中的两个线圈，其电路模型如图所示 </a:t>
            </a:r>
          </a:p>
        </p:txBody>
      </p:sp>
      <p:grpSp>
        <p:nvGrpSpPr>
          <p:cNvPr id="2" name="Group 283"/>
          <p:cNvGrpSpPr>
            <a:grpSpLocks/>
          </p:cNvGrpSpPr>
          <p:nvPr/>
        </p:nvGrpSpPr>
        <p:grpSpPr bwMode="auto">
          <a:xfrm>
            <a:off x="4900613" y="1955800"/>
            <a:ext cx="4068762" cy="2309813"/>
            <a:chOff x="555" y="1082"/>
            <a:chExt cx="2563" cy="1455"/>
          </a:xfrm>
        </p:grpSpPr>
        <p:sp>
          <p:nvSpPr>
            <p:cNvPr id="45068" name="Line 224"/>
            <p:cNvSpPr>
              <a:spLocks noChangeShapeType="1"/>
            </p:cNvSpPr>
            <p:nvPr/>
          </p:nvSpPr>
          <p:spPr bwMode="auto">
            <a:xfrm>
              <a:off x="1018" y="159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225"/>
            <p:cNvSpPr>
              <a:spLocks noChangeShapeType="1"/>
            </p:cNvSpPr>
            <p:nvPr/>
          </p:nvSpPr>
          <p:spPr bwMode="auto">
            <a:xfrm>
              <a:off x="2769" y="158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226"/>
            <p:cNvSpPr>
              <a:spLocks noChangeShapeType="1"/>
            </p:cNvSpPr>
            <p:nvPr/>
          </p:nvSpPr>
          <p:spPr bwMode="auto">
            <a:xfrm>
              <a:off x="1022" y="2537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227"/>
            <p:cNvSpPr>
              <a:spLocks noChangeShapeType="1"/>
            </p:cNvSpPr>
            <p:nvPr/>
          </p:nvSpPr>
          <p:spPr bwMode="auto">
            <a:xfrm>
              <a:off x="1970" y="158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228"/>
            <p:cNvSpPr>
              <a:spLocks noChangeShapeType="1"/>
            </p:cNvSpPr>
            <p:nvPr/>
          </p:nvSpPr>
          <p:spPr bwMode="auto">
            <a:xfrm>
              <a:off x="1691" y="1592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Rectangle 229"/>
            <p:cNvSpPr>
              <a:spLocks noChangeArrowheads="1"/>
            </p:cNvSpPr>
            <p:nvPr/>
          </p:nvSpPr>
          <p:spPr bwMode="auto">
            <a:xfrm>
              <a:off x="1239" y="154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5074" name="Text Box 230"/>
            <p:cNvSpPr txBox="1">
              <a:spLocks noChangeArrowheads="1"/>
            </p:cNvSpPr>
            <p:nvPr/>
          </p:nvSpPr>
          <p:spPr bwMode="auto">
            <a:xfrm>
              <a:off x="1612" y="1173"/>
              <a:ext cx="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5075" name="Oval 231"/>
            <p:cNvSpPr>
              <a:spLocks noChangeArrowheads="1"/>
            </p:cNvSpPr>
            <p:nvPr/>
          </p:nvSpPr>
          <p:spPr bwMode="auto">
            <a:xfrm>
              <a:off x="1587" y="1835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5076" name="Oval 232"/>
            <p:cNvSpPr>
              <a:spLocks noChangeArrowheads="1"/>
            </p:cNvSpPr>
            <p:nvPr/>
          </p:nvSpPr>
          <p:spPr bwMode="auto">
            <a:xfrm>
              <a:off x="2032" y="1838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5077" name="Freeform 233"/>
            <p:cNvSpPr>
              <a:spLocks/>
            </p:cNvSpPr>
            <p:nvPr/>
          </p:nvSpPr>
          <p:spPr bwMode="auto">
            <a:xfrm rot="10800000">
              <a:off x="1683" y="191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5078" name="Freeform 234"/>
            <p:cNvSpPr>
              <a:spLocks/>
            </p:cNvSpPr>
            <p:nvPr/>
          </p:nvSpPr>
          <p:spPr bwMode="auto">
            <a:xfrm>
              <a:off x="1891" y="1919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5079" name="Oval 235"/>
            <p:cNvSpPr>
              <a:spLocks noChangeArrowheads="1"/>
            </p:cNvSpPr>
            <p:nvPr/>
          </p:nvSpPr>
          <p:spPr bwMode="auto">
            <a:xfrm>
              <a:off x="881" y="193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5080" name="Text Box 236"/>
            <p:cNvSpPr txBox="1">
              <a:spLocks noChangeArrowheads="1"/>
            </p:cNvSpPr>
            <p:nvPr/>
          </p:nvSpPr>
          <p:spPr bwMode="auto">
            <a:xfrm>
              <a:off x="721" y="17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5081" name="Text Box 237"/>
            <p:cNvSpPr txBox="1">
              <a:spLocks noChangeArrowheads="1"/>
            </p:cNvSpPr>
            <p:nvPr/>
          </p:nvSpPr>
          <p:spPr bwMode="auto">
            <a:xfrm>
              <a:off x="722" y="20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5082" name="Rectangle 238"/>
            <p:cNvSpPr>
              <a:spLocks noChangeArrowheads="1"/>
            </p:cNvSpPr>
            <p:nvPr/>
          </p:nvSpPr>
          <p:spPr bwMode="auto">
            <a:xfrm rot="-5400000">
              <a:off x="2631" y="203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5083" name="Text Box 239"/>
            <p:cNvSpPr txBox="1">
              <a:spLocks noChangeArrowheads="1"/>
            </p:cNvSpPr>
            <p:nvPr/>
          </p:nvSpPr>
          <p:spPr bwMode="auto">
            <a:xfrm>
              <a:off x="1251" y="123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45084" name="Text Box 240"/>
            <p:cNvSpPr txBox="1">
              <a:spLocks noChangeArrowheads="1"/>
            </p:cNvSpPr>
            <p:nvPr/>
          </p:nvSpPr>
          <p:spPr bwMode="auto">
            <a:xfrm>
              <a:off x="2804" y="1955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45085" name="Line 248"/>
            <p:cNvSpPr>
              <a:spLocks noChangeShapeType="1"/>
            </p:cNvSpPr>
            <p:nvPr/>
          </p:nvSpPr>
          <p:spPr bwMode="auto">
            <a:xfrm>
              <a:off x="1018" y="1589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Rectangle 251"/>
            <p:cNvSpPr>
              <a:spLocks noChangeArrowheads="1"/>
            </p:cNvSpPr>
            <p:nvPr/>
          </p:nvSpPr>
          <p:spPr bwMode="auto">
            <a:xfrm>
              <a:off x="1013" y="1939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L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baseline="-25000">
                <a:ea typeface="楷体_GB2312" pitchFamily="49" charset="-122"/>
              </a:endParaRPr>
            </a:p>
          </p:txBody>
        </p:sp>
        <p:sp>
          <p:nvSpPr>
            <p:cNvPr id="45087" name="Arc 256"/>
            <p:cNvSpPr>
              <a:spLocks/>
            </p:cNvSpPr>
            <p:nvPr/>
          </p:nvSpPr>
          <p:spPr bwMode="auto">
            <a:xfrm>
              <a:off x="1674" y="1468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5088" name="Line 257"/>
            <p:cNvSpPr>
              <a:spLocks noChangeShapeType="1"/>
            </p:cNvSpPr>
            <p:nvPr/>
          </p:nvSpPr>
          <p:spPr bwMode="auto">
            <a:xfrm>
              <a:off x="2112" y="1581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Line 258"/>
            <p:cNvSpPr>
              <a:spLocks noChangeShapeType="1"/>
            </p:cNvSpPr>
            <p:nvPr/>
          </p:nvSpPr>
          <p:spPr bwMode="auto">
            <a:xfrm>
              <a:off x="1037" y="1590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90" name="Group 265"/>
            <p:cNvGrpSpPr>
              <a:grpSpLocks/>
            </p:cNvGrpSpPr>
            <p:nvPr/>
          </p:nvGrpSpPr>
          <p:grpSpPr bwMode="auto">
            <a:xfrm>
              <a:off x="555" y="1722"/>
              <a:ext cx="408" cy="469"/>
              <a:chOff x="1156" y="187"/>
              <a:chExt cx="408" cy="469"/>
            </a:xfrm>
          </p:grpSpPr>
          <p:sp>
            <p:nvSpPr>
              <p:cNvPr id="45102" name="Text Box 26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5103" name="Text Box 26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S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5091" name="Group 268"/>
            <p:cNvGrpSpPr>
              <a:grpSpLocks/>
            </p:cNvGrpSpPr>
            <p:nvPr/>
          </p:nvGrpSpPr>
          <p:grpSpPr bwMode="auto">
            <a:xfrm>
              <a:off x="984" y="1090"/>
              <a:ext cx="255" cy="472"/>
              <a:chOff x="2392" y="2323"/>
              <a:chExt cx="255" cy="472"/>
            </a:xfrm>
          </p:grpSpPr>
          <p:sp>
            <p:nvSpPr>
              <p:cNvPr id="45100" name="Text Box 269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5101" name="Text Box 270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5092" name="Group 271"/>
            <p:cNvGrpSpPr>
              <a:grpSpLocks/>
            </p:cNvGrpSpPr>
            <p:nvPr/>
          </p:nvGrpSpPr>
          <p:grpSpPr bwMode="auto">
            <a:xfrm>
              <a:off x="2098" y="1082"/>
              <a:ext cx="255" cy="472"/>
              <a:chOff x="2392" y="2323"/>
              <a:chExt cx="255" cy="472"/>
            </a:xfrm>
          </p:grpSpPr>
          <p:sp>
            <p:nvSpPr>
              <p:cNvPr id="45098" name="Text Box 27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5099" name="Text Box 27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5093" name="Line 274"/>
            <p:cNvSpPr>
              <a:spLocks noChangeShapeType="1"/>
            </p:cNvSpPr>
            <p:nvPr/>
          </p:nvSpPr>
          <p:spPr bwMode="auto">
            <a:xfrm>
              <a:off x="1967" y="1583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4" name="Line 275"/>
            <p:cNvSpPr>
              <a:spLocks noChangeShapeType="1"/>
            </p:cNvSpPr>
            <p:nvPr/>
          </p:nvSpPr>
          <p:spPr bwMode="auto">
            <a:xfrm>
              <a:off x="1967" y="2530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5" name="Rectangle 276"/>
            <p:cNvSpPr>
              <a:spLocks noChangeArrowheads="1"/>
            </p:cNvSpPr>
            <p:nvPr/>
          </p:nvSpPr>
          <p:spPr bwMode="auto">
            <a:xfrm>
              <a:off x="2368" y="154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5096" name="Rectangle 277"/>
            <p:cNvSpPr>
              <a:spLocks noChangeArrowheads="1"/>
            </p:cNvSpPr>
            <p:nvPr/>
          </p:nvSpPr>
          <p:spPr bwMode="auto">
            <a:xfrm>
              <a:off x="1806" y="193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L</a:t>
              </a:r>
              <a:r>
                <a:rPr lang="en-US" altLang="zh-CN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baseline="-25000">
                <a:ea typeface="楷体_GB2312" pitchFamily="49" charset="-122"/>
              </a:endParaRPr>
            </a:p>
          </p:txBody>
        </p:sp>
        <p:sp>
          <p:nvSpPr>
            <p:cNvPr id="45097" name="Text Box 278"/>
            <p:cNvSpPr txBox="1">
              <a:spLocks noChangeArrowheads="1"/>
            </p:cNvSpPr>
            <p:nvPr/>
          </p:nvSpPr>
          <p:spPr bwMode="auto">
            <a:xfrm>
              <a:off x="2427" y="123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 i="1">
                <a:ea typeface="楷体_GB2312" pitchFamily="49" charset="-122"/>
              </a:endParaRPr>
            </a:p>
          </p:txBody>
        </p:sp>
      </p:grpSp>
      <p:sp>
        <p:nvSpPr>
          <p:cNvPr id="16663" name="Text Box 279"/>
          <p:cNvSpPr txBox="1">
            <a:spLocks noChangeArrowheads="1"/>
          </p:cNvSpPr>
          <p:nvPr/>
        </p:nvSpPr>
        <p:spPr bwMode="auto">
          <a:xfrm>
            <a:off x="474663" y="4521200"/>
            <a:ext cx="509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两回路的</a:t>
            </a:r>
            <a:r>
              <a:rPr lang="en-US" altLang="zh-CN">
                <a:ea typeface="楷体_GB2312" pitchFamily="49" charset="-122"/>
              </a:rPr>
              <a:t>KVL</a:t>
            </a:r>
            <a:r>
              <a:rPr lang="zh-CN" altLang="en-US">
                <a:ea typeface="楷体_GB2312" pitchFamily="49" charset="-122"/>
              </a:rPr>
              <a:t>方程为：</a:t>
            </a:r>
          </a:p>
        </p:txBody>
      </p:sp>
      <p:sp>
        <p:nvSpPr>
          <p:cNvPr id="16668" name="Text Box 284"/>
          <p:cNvSpPr txBox="1">
            <a:spLocks noChangeArrowheads="1"/>
          </p:cNvSpPr>
          <p:nvPr/>
        </p:nvSpPr>
        <p:spPr bwMode="auto">
          <a:xfrm>
            <a:off x="400050" y="2165350"/>
            <a:ext cx="490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一个与电源相连，称为初级线圈；</a:t>
            </a:r>
          </a:p>
        </p:txBody>
      </p:sp>
      <p:sp>
        <p:nvSpPr>
          <p:cNvPr id="16669" name="Text Box 285"/>
          <p:cNvSpPr txBox="1">
            <a:spLocks noChangeArrowheads="1"/>
          </p:cNvSpPr>
          <p:nvPr/>
        </p:nvSpPr>
        <p:spPr bwMode="auto">
          <a:xfrm>
            <a:off x="438150" y="3321050"/>
            <a:ext cx="531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一个与负载相连，称为次级线圈。</a:t>
            </a:r>
          </a:p>
        </p:txBody>
      </p:sp>
      <p:sp>
        <p:nvSpPr>
          <p:cNvPr id="16686" name="Text Box 302"/>
          <p:cNvSpPr txBox="1">
            <a:spLocks noChangeArrowheads="1"/>
          </p:cNvSpPr>
          <p:nvPr/>
        </p:nvSpPr>
        <p:spPr bwMode="auto">
          <a:xfrm>
            <a:off x="1244600" y="262255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或称原方</a:t>
            </a:r>
          </a:p>
        </p:txBody>
      </p:sp>
      <p:sp>
        <p:nvSpPr>
          <p:cNvPr id="16687" name="Text Box 303"/>
          <p:cNvSpPr txBox="1">
            <a:spLocks noChangeArrowheads="1"/>
          </p:cNvSpPr>
          <p:nvPr/>
        </p:nvSpPr>
        <p:spPr bwMode="auto">
          <a:xfrm>
            <a:off x="1250950" y="3841750"/>
            <a:ext cx="192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或称副方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4" grpId="0" animBg="1"/>
      <p:bldP spid="16561" grpId="0"/>
      <p:bldP spid="16663" grpId="0"/>
      <p:bldP spid="16668" grpId="0"/>
      <p:bldP spid="16669" grpId="0"/>
      <p:bldP spid="16686" grpId="0"/>
      <p:bldP spid="166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77" name="AutoShape 81"/>
          <p:cNvSpPr>
            <a:spLocks noChangeArrowheads="1"/>
          </p:cNvSpPr>
          <p:nvPr/>
        </p:nvSpPr>
        <p:spPr bwMode="auto">
          <a:xfrm>
            <a:off x="712788" y="6353175"/>
            <a:ext cx="2232025" cy="820738"/>
          </a:xfrm>
          <a:prstGeom prst="wedgeRoundRectCallout">
            <a:avLst>
              <a:gd name="adj1" fmla="val 102986"/>
              <a:gd name="adj2" fmla="val 18278"/>
              <a:gd name="adj3" fmla="val 16667"/>
            </a:avLst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初级回路的自阻抗</a:t>
            </a:r>
          </a:p>
        </p:txBody>
      </p:sp>
      <p:graphicFrame>
        <p:nvGraphicFramePr>
          <p:cNvPr id="106501" name="Object 2"/>
          <p:cNvGraphicFramePr>
            <a:graphicFrameLocks noChangeAspect="1"/>
          </p:cNvGraphicFramePr>
          <p:nvPr/>
        </p:nvGraphicFramePr>
        <p:xfrm>
          <a:off x="6481763" y="4540250"/>
          <a:ext cx="241141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3" imgW="1155600" imgH="723600" progId="Equation.DSMT4">
                  <p:embed/>
                </p:oleObj>
              </mc:Choice>
              <mc:Fallback>
                <p:oleObj name="Equation" r:id="rId3" imgW="1155600" imgH="72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4540250"/>
                        <a:ext cx="2411412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003300" y="1103313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11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+j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 L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1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49300" y="1855788"/>
            <a:ext cx="4068763" cy="2309812"/>
            <a:chOff x="555" y="1082"/>
            <a:chExt cx="2563" cy="1455"/>
          </a:xfrm>
        </p:grpSpPr>
        <p:sp>
          <p:nvSpPr>
            <p:cNvPr id="46116" name="Line 27"/>
            <p:cNvSpPr>
              <a:spLocks noChangeShapeType="1"/>
            </p:cNvSpPr>
            <p:nvPr/>
          </p:nvSpPr>
          <p:spPr bwMode="auto">
            <a:xfrm>
              <a:off x="1018" y="159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28"/>
            <p:cNvSpPr>
              <a:spLocks noChangeShapeType="1"/>
            </p:cNvSpPr>
            <p:nvPr/>
          </p:nvSpPr>
          <p:spPr bwMode="auto">
            <a:xfrm>
              <a:off x="2769" y="158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29"/>
            <p:cNvSpPr>
              <a:spLocks noChangeShapeType="1"/>
            </p:cNvSpPr>
            <p:nvPr/>
          </p:nvSpPr>
          <p:spPr bwMode="auto">
            <a:xfrm>
              <a:off x="1022" y="2537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Line 30"/>
            <p:cNvSpPr>
              <a:spLocks noChangeShapeType="1"/>
            </p:cNvSpPr>
            <p:nvPr/>
          </p:nvSpPr>
          <p:spPr bwMode="auto">
            <a:xfrm>
              <a:off x="1970" y="158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0" name="Line 31"/>
            <p:cNvSpPr>
              <a:spLocks noChangeShapeType="1"/>
            </p:cNvSpPr>
            <p:nvPr/>
          </p:nvSpPr>
          <p:spPr bwMode="auto">
            <a:xfrm>
              <a:off x="1691" y="1592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Rectangle 32"/>
            <p:cNvSpPr>
              <a:spLocks noChangeArrowheads="1"/>
            </p:cNvSpPr>
            <p:nvPr/>
          </p:nvSpPr>
          <p:spPr bwMode="auto">
            <a:xfrm>
              <a:off x="1239" y="154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22" name="Text Box 33"/>
            <p:cNvSpPr txBox="1">
              <a:spLocks noChangeArrowheads="1"/>
            </p:cNvSpPr>
            <p:nvPr/>
          </p:nvSpPr>
          <p:spPr bwMode="auto">
            <a:xfrm>
              <a:off x="1612" y="1173"/>
              <a:ext cx="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6123" name="Oval 34"/>
            <p:cNvSpPr>
              <a:spLocks noChangeArrowheads="1"/>
            </p:cNvSpPr>
            <p:nvPr/>
          </p:nvSpPr>
          <p:spPr bwMode="auto">
            <a:xfrm>
              <a:off x="1587" y="1835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24" name="Oval 35"/>
            <p:cNvSpPr>
              <a:spLocks noChangeArrowheads="1"/>
            </p:cNvSpPr>
            <p:nvPr/>
          </p:nvSpPr>
          <p:spPr bwMode="auto">
            <a:xfrm>
              <a:off x="2032" y="1838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25" name="Freeform 36"/>
            <p:cNvSpPr>
              <a:spLocks/>
            </p:cNvSpPr>
            <p:nvPr/>
          </p:nvSpPr>
          <p:spPr bwMode="auto">
            <a:xfrm rot="10800000">
              <a:off x="1683" y="191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26" name="Freeform 37"/>
            <p:cNvSpPr>
              <a:spLocks/>
            </p:cNvSpPr>
            <p:nvPr/>
          </p:nvSpPr>
          <p:spPr bwMode="auto">
            <a:xfrm>
              <a:off x="1891" y="1919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27" name="Oval 38"/>
            <p:cNvSpPr>
              <a:spLocks noChangeArrowheads="1"/>
            </p:cNvSpPr>
            <p:nvPr/>
          </p:nvSpPr>
          <p:spPr bwMode="auto">
            <a:xfrm>
              <a:off x="881" y="193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6128" name="Text Box 39"/>
            <p:cNvSpPr txBox="1">
              <a:spLocks noChangeArrowheads="1"/>
            </p:cNvSpPr>
            <p:nvPr/>
          </p:nvSpPr>
          <p:spPr bwMode="auto">
            <a:xfrm>
              <a:off x="721" y="17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6129" name="Text Box 40"/>
            <p:cNvSpPr txBox="1">
              <a:spLocks noChangeArrowheads="1"/>
            </p:cNvSpPr>
            <p:nvPr/>
          </p:nvSpPr>
          <p:spPr bwMode="auto">
            <a:xfrm>
              <a:off x="722" y="20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6130" name="Rectangle 41"/>
            <p:cNvSpPr>
              <a:spLocks noChangeArrowheads="1"/>
            </p:cNvSpPr>
            <p:nvPr/>
          </p:nvSpPr>
          <p:spPr bwMode="auto">
            <a:xfrm rot="-5400000">
              <a:off x="2631" y="203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31" name="Text Box 42"/>
            <p:cNvSpPr txBox="1">
              <a:spLocks noChangeArrowheads="1"/>
            </p:cNvSpPr>
            <p:nvPr/>
          </p:nvSpPr>
          <p:spPr bwMode="auto">
            <a:xfrm>
              <a:off x="1251" y="123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46132" name="Text Box 43"/>
            <p:cNvSpPr txBox="1">
              <a:spLocks noChangeArrowheads="1"/>
            </p:cNvSpPr>
            <p:nvPr/>
          </p:nvSpPr>
          <p:spPr bwMode="auto">
            <a:xfrm>
              <a:off x="2804" y="1955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46133" name="Line 44"/>
            <p:cNvSpPr>
              <a:spLocks noChangeShapeType="1"/>
            </p:cNvSpPr>
            <p:nvPr/>
          </p:nvSpPr>
          <p:spPr bwMode="auto">
            <a:xfrm>
              <a:off x="1018" y="1589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4" name="Rectangle 45"/>
            <p:cNvSpPr>
              <a:spLocks noChangeArrowheads="1"/>
            </p:cNvSpPr>
            <p:nvPr/>
          </p:nvSpPr>
          <p:spPr bwMode="auto">
            <a:xfrm>
              <a:off x="1013" y="1939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6135" name="Arc 46"/>
            <p:cNvSpPr>
              <a:spLocks/>
            </p:cNvSpPr>
            <p:nvPr/>
          </p:nvSpPr>
          <p:spPr bwMode="auto">
            <a:xfrm>
              <a:off x="1674" y="1468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36" name="Line 47"/>
            <p:cNvSpPr>
              <a:spLocks noChangeShapeType="1"/>
            </p:cNvSpPr>
            <p:nvPr/>
          </p:nvSpPr>
          <p:spPr bwMode="auto">
            <a:xfrm>
              <a:off x="2112" y="1581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7" name="Line 48"/>
            <p:cNvSpPr>
              <a:spLocks noChangeShapeType="1"/>
            </p:cNvSpPr>
            <p:nvPr/>
          </p:nvSpPr>
          <p:spPr bwMode="auto">
            <a:xfrm>
              <a:off x="1037" y="1590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38" name="Group 49"/>
            <p:cNvGrpSpPr>
              <a:grpSpLocks/>
            </p:cNvGrpSpPr>
            <p:nvPr/>
          </p:nvGrpSpPr>
          <p:grpSpPr bwMode="auto">
            <a:xfrm>
              <a:off x="555" y="1722"/>
              <a:ext cx="408" cy="469"/>
              <a:chOff x="1156" y="187"/>
              <a:chExt cx="408" cy="469"/>
            </a:xfrm>
          </p:grpSpPr>
          <p:sp>
            <p:nvSpPr>
              <p:cNvPr id="46150" name="Text Box 5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6151" name="Text Box 5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S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6139" name="Group 52"/>
            <p:cNvGrpSpPr>
              <a:grpSpLocks/>
            </p:cNvGrpSpPr>
            <p:nvPr/>
          </p:nvGrpSpPr>
          <p:grpSpPr bwMode="auto">
            <a:xfrm>
              <a:off x="984" y="1090"/>
              <a:ext cx="255" cy="472"/>
              <a:chOff x="2392" y="2323"/>
              <a:chExt cx="255" cy="472"/>
            </a:xfrm>
          </p:grpSpPr>
          <p:sp>
            <p:nvSpPr>
              <p:cNvPr id="46148" name="Text Box 53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6149" name="Text Box 54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6140" name="Group 55"/>
            <p:cNvGrpSpPr>
              <a:grpSpLocks/>
            </p:cNvGrpSpPr>
            <p:nvPr/>
          </p:nvGrpSpPr>
          <p:grpSpPr bwMode="auto">
            <a:xfrm>
              <a:off x="2098" y="1082"/>
              <a:ext cx="255" cy="472"/>
              <a:chOff x="2392" y="2323"/>
              <a:chExt cx="255" cy="472"/>
            </a:xfrm>
          </p:grpSpPr>
          <p:sp>
            <p:nvSpPr>
              <p:cNvPr id="46146" name="Text Box 56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6147" name="Text Box 57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6141" name="Line 58"/>
            <p:cNvSpPr>
              <a:spLocks noChangeShapeType="1"/>
            </p:cNvSpPr>
            <p:nvPr/>
          </p:nvSpPr>
          <p:spPr bwMode="auto">
            <a:xfrm>
              <a:off x="1967" y="1583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2" name="Line 59"/>
            <p:cNvSpPr>
              <a:spLocks noChangeShapeType="1"/>
            </p:cNvSpPr>
            <p:nvPr/>
          </p:nvSpPr>
          <p:spPr bwMode="auto">
            <a:xfrm>
              <a:off x="1967" y="2530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3" name="Rectangle 60"/>
            <p:cNvSpPr>
              <a:spLocks noChangeArrowheads="1"/>
            </p:cNvSpPr>
            <p:nvPr/>
          </p:nvSpPr>
          <p:spPr bwMode="auto">
            <a:xfrm>
              <a:off x="2368" y="154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44" name="Rectangle 61"/>
            <p:cNvSpPr>
              <a:spLocks noChangeArrowheads="1"/>
            </p:cNvSpPr>
            <p:nvPr/>
          </p:nvSpPr>
          <p:spPr bwMode="auto">
            <a:xfrm>
              <a:off x="1806" y="193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6145" name="Text Box 62"/>
            <p:cNvSpPr txBox="1">
              <a:spLocks noChangeArrowheads="1"/>
            </p:cNvSpPr>
            <p:nvPr/>
          </p:nvSpPr>
          <p:spPr bwMode="auto">
            <a:xfrm>
              <a:off x="2427" y="123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 i="1">
                <a:ea typeface="楷体_GB2312" pitchFamily="49" charset="-122"/>
              </a:endParaRPr>
            </a:p>
          </p:txBody>
        </p:sp>
      </p:grpSp>
      <p:sp>
        <p:nvSpPr>
          <p:cNvPr id="106562" name="Text Box 66"/>
          <p:cNvSpPr txBox="1">
            <a:spLocks noChangeArrowheads="1"/>
          </p:cNvSpPr>
          <p:nvPr/>
        </p:nvSpPr>
        <p:spPr bwMode="auto">
          <a:xfrm>
            <a:off x="1022350" y="1565275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22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＋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+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L</a:t>
            </a:r>
          </a:p>
        </p:txBody>
      </p:sp>
      <p:sp>
        <p:nvSpPr>
          <p:cNvPr id="106563" name="Text Box 67"/>
          <p:cNvSpPr txBox="1">
            <a:spLocks noChangeArrowheads="1"/>
          </p:cNvSpPr>
          <p:nvPr/>
        </p:nvSpPr>
        <p:spPr bwMode="auto">
          <a:xfrm>
            <a:off x="407988" y="11255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令：</a:t>
            </a:r>
          </a:p>
        </p:txBody>
      </p:sp>
      <p:sp>
        <p:nvSpPr>
          <p:cNvPr id="106564" name="Text Box 68"/>
          <p:cNvSpPr txBox="1">
            <a:spLocks noChangeArrowheads="1"/>
          </p:cNvSpPr>
          <p:nvPr/>
        </p:nvSpPr>
        <p:spPr bwMode="auto">
          <a:xfrm>
            <a:off x="3948113" y="1084263"/>
            <a:ext cx="434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初级回路的自阻抗</a:t>
            </a:r>
          </a:p>
        </p:txBody>
      </p:sp>
      <p:sp>
        <p:nvSpPr>
          <p:cNvPr id="106565" name="Text Box 69"/>
          <p:cNvSpPr txBox="1">
            <a:spLocks noChangeArrowheads="1"/>
          </p:cNvSpPr>
          <p:nvPr/>
        </p:nvSpPr>
        <p:spPr bwMode="auto">
          <a:xfrm>
            <a:off x="3943350" y="1543050"/>
            <a:ext cx="435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次级回路的自阻抗</a:t>
            </a:r>
          </a:p>
        </p:txBody>
      </p:sp>
      <p:graphicFrame>
        <p:nvGraphicFramePr>
          <p:cNvPr id="106567" name="Object 3"/>
          <p:cNvGraphicFramePr>
            <a:graphicFrameLocks noChangeAspect="1"/>
          </p:cNvGraphicFramePr>
          <p:nvPr/>
        </p:nvGraphicFramePr>
        <p:xfrm>
          <a:off x="533400" y="4654550"/>
          <a:ext cx="350361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54550"/>
                        <a:ext cx="3503613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68" name="Text Box 72"/>
          <p:cNvSpPr txBox="1">
            <a:spLocks noChangeArrowheads="1"/>
          </p:cNvSpPr>
          <p:nvPr/>
        </p:nvSpPr>
        <p:spPr bwMode="auto">
          <a:xfrm>
            <a:off x="407988" y="4240213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则上式可变换为：</a:t>
            </a:r>
          </a:p>
        </p:txBody>
      </p:sp>
      <p:graphicFrame>
        <p:nvGraphicFramePr>
          <p:cNvPr id="106572" name="Object 4"/>
          <p:cNvGraphicFramePr>
            <a:graphicFrameLocks noChangeAspect="1"/>
          </p:cNvGraphicFramePr>
          <p:nvPr/>
        </p:nvGraphicFramePr>
        <p:xfrm>
          <a:off x="4121150" y="4711700"/>
          <a:ext cx="21701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7" imgW="825480" imgH="431640" progId="Equation.DSMT4">
                  <p:embed/>
                </p:oleObj>
              </mc:Choice>
              <mc:Fallback>
                <p:oleObj name="Equation" r:id="rId7" imgW="825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711700"/>
                        <a:ext cx="21701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75" name="Text Box 79"/>
          <p:cNvSpPr txBox="1">
            <a:spLocks noChangeArrowheads="1"/>
          </p:cNvSpPr>
          <p:nvPr/>
        </p:nvSpPr>
        <p:spPr bwMode="auto">
          <a:xfrm>
            <a:off x="382588" y="5872163"/>
            <a:ext cx="789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空芯变压器从电源端看进去的输入阻抗为：</a:t>
            </a:r>
            <a:r>
              <a:rPr lang="zh-CN" altLang="en-US">
                <a:solidFill>
                  <a:srgbClr val="2F1B77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106576" name="Object 5"/>
          <p:cNvGraphicFramePr>
            <a:graphicFrameLocks noChangeAspect="1"/>
          </p:cNvGraphicFramePr>
          <p:nvPr/>
        </p:nvGraphicFramePr>
        <p:xfrm>
          <a:off x="3457575" y="6592888"/>
          <a:ext cx="22177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公式" r:id="rId9" imgW="1155700" imgH="457200" progId="Equation.3">
                  <p:embed/>
                </p:oleObj>
              </mc:Choice>
              <mc:Fallback>
                <p:oleObj name="公式" r:id="rId9" imgW="1155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6592888"/>
                        <a:ext cx="2217738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78" name="AutoShape 82"/>
          <p:cNvSpPr>
            <a:spLocks noChangeArrowheads="1"/>
          </p:cNvSpPr>
          <p:nvPr/>
        </p:nvSpPr>
        <p:spPr bwMode="auto">
          <a:xfrm>
            <a:off x="6553200" y="6035675"/>
            <a:ext cx="2232025" cy="1176338"/>
          </a:xfrm>
          <a:prstGeom prst="wedgeRoundRectCallout">
            <a:avLst>
              <a:gd name="adj1" fmla="val -93741"/>
              <a:gd name="adj2" fmla="val 42306"/>
              <a:gd name="adj3" fmla="val 16667"/>
            </a:avLst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次级回路在初级回路的反映阻抗</a:t>
            </a:r>
          </a:p>
        </p:txBody>
      </p: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5027613" y="1692275"/>
            <a:ext cx="3754437" cy="2424113"/>
            <a:chOff x="3167" y="-423"/>
            <a:chExt cx="2365" cy="1527"/>
          </a:xfrm>
        </p:grpSpPr>
        <p:grpSp>
          <p:nvGrpSpPr>
            <p:cNvPr id="46099" name="Group 129"/>
            <p:cNvGrpSpPr>
              <a:grpSpLocks/>
            </p:cNvGrpSpPr>
            <p:nvPr/>
          </p:nvGrpSpPr>
          <p:grpSpPr bwMode="auto">
            <a:xfrm>
              <a:off x="3766" y="-423"/>
              <a:ext cx="255" cy="472"/>
              <a:chOff x="2392" y="2323"/>
              <a:chExt cx="255" cy="472"/>
            </a:xfrm>
          </p:grpSpPr>
          <p:sp>
            <p:nvSpPr>
              <p:cNvPr id="46114" name="Text Box 130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6115" name="Text Box 131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6100" name="Line 105"/>
            <p:cNvSpPr>
              <a:spLocks noChangeShapeType="1"/>
            </p:cNvSpPr>
            <p:nvPr/>
          </p:nvSpPr>
          <p:spPr bwMode="auto">
            <a:xfrm>
              <a:off x="4715" y="160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Oval 115"/>
            <p:cNvSpPr>
              <a:spLocks noChangeArrowheads="1"/>
            </p:cNvSpPr>
            <p:nvPr/>
          </p:nvSpPr>
          <p:spPr bwMode="auto">
            <a:xfrm>
              <a:off x="3493" y="49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6102" name="Text Box 116"/>
            <p:cNvSpPr txBox="1">
              <a:spLocks noChangeArrowheads="1"/>
            </p:cNvSpPr>
            <p:nvPr/>
          </p:nvSpPr>
          <p:spPr bwMode="auto">
            <a:xfrm>
              <a:off x="3333" y="27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6103" name="Text Box 117"/>
            <p:cNvSpPr txBox="1">
              <a:spLocks noChangeArrowheads="1"/>
            </p:cNvSpPr>
            <p:nvPr/>
          </p:nvSpPr>
          <p:spPr bwMode="auto">
            <a:xfrm>
              <a:off x="3334" y="5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6104" name="Rectangle 118"/>
            <p:cNvSpPr>
              <a:spLocks noChangeArrowheads="1"/>
            </p:cNvSpPr>
            <p:nvPr/>
          </p:nvSpPr>
          <p:spPr bwMode="auto">
            <a:xfrm rot="-5400000">
              <a:off x="4583" y="62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05" name="Text Box 119"/>
            <p:cNvSpPr txBox="1">
              <a:spLocks noChangeArrowheads="1"/>
            </p:cNvSpPr>
            <p:nvPr/>
          </p:nvSpPr>
          <p:spPr bwMode="auto">
            <a:xfrm>
              <a:off x="4115" y="-19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11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46106" name="Line 121"/>
            <p:cNvSpPr>
              <a:spLocks noChangeShapeType="1"/>
            </p:cNvSpPr>
            <p:nvPr/>
          </p:nvSpPr>
          <p:spPr bwMode="auto">
            <a:xfrm>
              <a:off x="3630" y="157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07" name="Group 126"/>
            <p:cNvGrpSpPr>
              <a:grpSpLocks/>
            </p:cNvGrpSpPr>
            <p:nvPr/>
          </p:nvGrpSpPr>
          <p:grpSpPr bwMode="auto">
            <a:xfrm>
              <a:off x="3167" y="290"/>
              <a:ext cx="408" cy="469"/>
              <a:chOff x="1156" y="187"/>
              <a:chExt cx="408" cy="469"/>
            </a:xfrm>
          </p:grpSpPr>
          <p:sp>
            <p:nvSpPr>
              <p:cNvPr id="46112" name="Text Box 127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6113" name="Text Box 128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S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6108" name="Line 140"/>
            <p:cNvSpPr>
              <a:spLocks noChangeShapeType="1"/>
            </p:cNvSpPr>
            <p:nvPr/>
          </p:nvSpPr>
          <p:spPr bwMode="auto">
            <a:xfrm>
              <a:off x="3622" y="159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141"/>
            <p:cNvSpPr>
              <a:spLocks noChangeShapeType="1"/>
            </p:cNvSpPr>
            <p:nvPr/>
          </p:nvSpPr>
          <p:spPr bwMode="auto">
            <a:xfrm>
              <a:off x="3625" y="1104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Rectangle 109"/>
            <p:cNvSpPr>
              <a:spLocks noChangeArrowheads="1"/>
            </p:cNvSpPr>
            <p:nvPr/>
          </p:nvSpPr>
          <p:spPr bwMode="auto">
            <a:xfrm>
              <a:off x="4091" y="11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6111" name="Line 142"/>
            <p:cNvSpPr>
              <a:spLocks noChangeShapeType="1"/>
            </p:cNvSpPr>
            <p:nvPr/>
          </p:nvSpPr>
          <p:spPr bwMode="auto">
            <a:xfrm>
              <a:off x="3692" y="89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4766" y="362"/>
            <a:ext cx="766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3" name="Equation" r:id="rId11" imgW="495000" imgH="457200" progId="Equation.DSMT4">
                    <p:embed/>
                  </p:oleObj>
                </mc:Choice>
                <mc:Fallback>
                  <p:oleObj name="Equation" r:id="rId11" imgW="49500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362"/>
                          <a:ext cx="766" cy="6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642" name="Text Box 146"/>
          <p:cNvSpPr txBox="1">
            <a:spLocks noChangeArrowheads="1"/>
          </p:cNvSpPr>
          <p:nvPr/>
        </p:nvSpPr>
        <p:spPr bwMode="auto">
          <a:xfrm>
            <a:off x="5675313" y="4116388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原边等效电路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77" grpId="0" animBg="1"/>
      <p:bldP spid="106502" grpId="0" autoUpdateAnimBg="0"/>
      <p:bldP spid="106562" grpId="0" autoUpdateAnimBg="0"/>
      <p:bldP spid="106563" grpId="0"/>
      <p:bldP spid="106564" grpId="0"/>
      <p:bldP spid="106565" grpId="0"/>
      <p:bldP spid="106568" grpId="0"/>
      <p:bldP spid="106575" grpId="0"/>
      <p:bldP spid="106578" grpId="0" animBg="1"/>
      <p:bldP spid="1066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381000" y="1189038"/>
            <a:ext cx="563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RLC</a:t>
            </a:r>
            <a:r>
              <a:rPr lang="zh-CN" altLang="en-US">
                <a:ea typeface="楷体_GB2312" pitchFamily="49" charset="-122"/>
              </a:rPr>
              <a:t>串联电路谐振时的特点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625475" y="1614488"/>
          <a:ext cx="2147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公式" r:id="rId3" imgW="1104840" imgH="304560" progId="Equation.3">
                  <p:embed/>
                </p:oleObj>
              </mc:Choice>
              <mc:Fallback>
                <p:oleObj name="公式" r:id="rId3" imgW="110484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614488"/>
                        <a:ext cx="21478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539750" y="2325688"/>
            <a:ext cx="4932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(2). </a:t>
            </a:r>
            <a:r>
              <a:rPr lang="zh-CN" altLang="zh-CN">
                <a:ea typeface="楷体_GB2312" pitchFamily="49" charset="-122"/>
              </a:rPr>
              <a:t>入端阻抗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Z</a:t>
            </a:r>
            <a:r>
              <a:rPr lang="zh-CN" altLang="zh-CN">
                <a:ea typeface="楷体_GB2312" pitchFamily="49" charset="-122"/>
              </a:rPr>
              <a:t>为</a:t>
            </a:r>
            <a:r>
              <a:rPr lang="zh-CN" altLang="en-US">
                <a:ea typeface="楷体_GB2312" pitchFamily="49" charset="-122"/>
              </a:rPr>
              <a:t>纯电阻，即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，电路中阻抗值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zh-CN" altLang="en-US">
                <a:ea typeface="楷体_GB2312" pitchFamily="49" charset="-122"/>
              </a:rPr>
              <a:t>最小。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56275" y="3794125"/>
            <a:ext cx="2644775" cy="1790700"/>
            <a:chOff x="3350" y="1292"/>
            <a:chExt cx="1666" cy="1128"/>
          </a:xfrm>
        </p:grpSpPr>
        <p:sp>
          <p:nvSpPr>
            <p:cNvPr id="20530" name="Line 7"/>
            <p:cNvSpPr>
              <a:spLocks noChangeShapeType="1"/>
            </p:cNvSpPr>
            <p:nvPr/>
          </p:nvSpPr>
          <p:spPr bwMode="auto">
            <a:xfrm>
              <a:off x="3428" y="2156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Line 8"/>
            <p:cNvSpPr>
              <a:spLocks noChangeShapeType="1"/>
            </p:cNvSpPr>
            <p:nvPr/>
          </p:nvSpPr>
          <p:spPr bwMode="auto">
            <a:xfrm flipV="1">
              <a:off x="3668" y="1340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2" name="Freeform 9"/>
            <p:cNvSpPr>
              <a:spLocks/>
            </p:cNvSpPr>
            <p:nvPr/>
          </p:nvSpPr>
          <p:spPr bwMode="auto">
            <a:xfrm>
              <a:off x="3816" y="1386"/>
              <a:ext cx="966" cy="578"/>
            </a:xfrm>
            <a:custGeom>
              <a:avLst/>
              <a:gdLst>
                <a:gd name="T0" fmla="*/ 0 w 966"/>
                <a:gd name="T1" fmla="*/ 78 h 578"/>
                <a:gd name="T2" fmla="*/ 198 w 966"/>
                <a:gd name="T3" fmla="*/ 402 h 578"/>
                <a:gd name="T4" fmla="*/ 396 w 966"/>
                <a:gd name="T5" fmla="*/ 570 h 578"/>
                <a:gd name="T6" fmla="*/ 552 w 966"/>
                <a:gd name="T7" fmla="*/ 450 h 578"/>
                <a:gd name="T8" fmla="*/ 702 w 966"/>
                <a:gd name="T9" fmla="*/ 264 h 578"/>
                <a:gd name="T10" fmla="*/ 966 w 966"/>
                <a:gd name="T11" fmla="*/ 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6"/>
                <a:gd name="T19" fmla="*/ 0 h 578"/>
                <a:gd name="T20" fmla="*/ 966 w 966"/>
                <a:gd name="T21" fmla="*/ 578 h 5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6" h="578">
                  <a:moveTo>
                    <a:pt x="0" y="78"/>
                  </a:moveTo>
                  <a:cubicBezTo>
                    <a:pt x="33" y="132"/>
                    <a:pt x="132" y="320"/>
                    <a:pt x="198" y="402"/>
                  </a:cubicBezTo>
                  <a:cubicBezTo>
                    <a:pt x="264" y="484"/>
                    <a:pt x="337" y="562"/>
                    <a:pt x="396" y="570"/>
                  </a:cubicBezTo>
                  <a:cubicBezTo>
                    <a:pt x="455" y="578"/>
                    <a:pt x="501" y="501"/>
                    <a:pt x="552" y="450"/>
                  </a:cubicBezTo>
                  <a:cubicBezTo>
                    <a:pt x="603" y="399"/>
                    <a:pt x="633" y="339"/>
                    <a:pt x="702" y="264"/>
                  </a:cubicBezTo>
                  <a:cubicBezTo>
                    <a:pt x="771" y="189"/>
                    <a:pt x="911" y="55"/>
                    <a:pt x="966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33" name="Line 10"/>
            <p:cNvSpPr>
              <a:spLocks noChangeShapeType="1"/>
            </p:cNvSpPr>
            <p:nvPr/>
          </p:nvSpPr>
          <p:spPr bwMode="auto">
            <a:xfrm>
              <a:off x="4268" y="1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11"/>
            <p:cNvSpPr txBox="1">
              <a:spLocks noChangeArrowheads="1"/>
            </p:cNvSpPr>
            <p:nvPr/>
          </p:nvSpPr>
          <p:spPr bwMode="auto">
            <a:xfrm>
              <a:off x="3350" y="129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|Z|</a:t>
              </a:r>
            </a:p>
          </p:txBody>
        </p:sp>
        <p:sp>
          <p:nvSpPr>
            <p:cNvPr id="20535" name="Text Box 12"/>
            <p:cNvSpPr txBox="1">
              <a:spLocks noChangeArrowheads="1"/>
            </p:cNvSpPr>
            <p:nvPr/>
          </p:nvSpPr>
          <p:spPr bwMode="auto">
            <a:xfrm>
              <a:off x="4772" y="210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w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536" name="Text Box 13"/>
            <p:cNvSpPr txBox="1">
              <a:spLocks noChangeArrowheads="1"/>
            </p:cNvSpPr>
            <p:nvPr/>
          </p:nvSpPr>
          <p:spPr bwMode="auto">
            <a:xfrm>
              <a:off x="4100" y="210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w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37" name="Text Box 14"/>
            <p:cNvSpPr txBox="1">
              <a:spLocks noChangeArrowheads="1"/>
            </p:cNvSpPr>
            <p:nvPr/>
          </p:nvSpPr>
          <p:spPr bwMode="auto">
            <a:xfrm>
              <a:off x="3398" y="2132"/>
              <a:ext cx="3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O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538" name="Line 15"/>
            <p:cNvSpPr>
              <a:spLocks noChangeShapeType="1"/>
            </p:cNvSpPr>
            <p:nvPr/>
          </p:nvSpPr>
          <p:spPr bwMode="auto">
            <a:xfrm>
              <a:off x="3668" y="1974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Text Box 16"/>
            <p:cNvSpPr txBox="1">
              <a:spLocks noChangeArrowheads="1"/>
            </p:cNvSpPr>
            <p:nvPr/>
          </p:nvSpPr>
          <p:spPr bwMode="auto">
            <a:xfrm>
              <a:off x="3410" y="1799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R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539750" y="3243263"/>
            <a:ext cx="539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(3). </a:t>
            </a:r>
            <a:r>
              <a:rPr lang="zh-CN" altLang="en-US">
                <a:ea typeface="楷体_GB2312" pitchFamily="49" charset="-122"/>
              </a:rPr>
              <a:t>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达到最大值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/</a:t>
            </a:r>
            <a:r>
              <a:rPr lang="en-US" altLang="zh-CN" i="1">
                <a:ea typeface="楷体_GB2312" pitchFamily="49" charset="-122"/>
              </a:rPr>
              <a:t>R 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一定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48533" name="Object 53"/>
          <p:cNvGraphicFramePr>
            <a:graphicFrameLocks noChangeAspect="1"/>
          </p:cNvGraphicFramePr>
          <p:nvPr/>
        </p:nvGraphicFramePr>
        <p:xfrm>
          <a:off x="777875" y="4133850"/>
          <a:ext cx="40782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公式" r:id="rId5" imgW="2031840" imgH="368280" progId="Equation.3">
                  <p:embed/>
                </p:oleObj>
              </mc:Choice>
              <mc:Fallback>
                <p:oleObj name="公式" r:id="rId5" imgW="203184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133850"/>
                        <a:ext cx="407828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34" name="Text Box 54"/>
          <p:cNvSpPr txBox="1">
            <a:spLocks noChangeArrowheads="1"/>
          </p:cNvSpPr>
          <p:nvPr/>
        </p:nvSpPr>
        <p:spPr bwMode="auto">
          <a:xfrm>
            <a:off x="539750" y="3789363"/>
            <a:ext cx="4625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(4). </a:t>
            </a:r>
            <a:r>
              <a:rPr lang="en-US" altLang="zh-CN" i="1">
                <a:ea typeface="楷体_GB2312" pitchFamily="49" charset="-122"/>
              </a:rPr>
              <a:t>LC</a:t>
            </a:r>
            <a:r>
              <a:rPr lang="zh-CN" altLang="zh-CN">
                <a:ea typeface="楷体_GB2312" pitchFamily="49" charset="-122"/>
              </a:rPr>
              <a:t>上串联总电压为零，</a:t>
            </a:r>
            <a:r>
              <a:rPr lang="zh-CN" altLang="en-US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48535" name="Object 55"/>
          <p:cNvGraphicFramePr>
            <a:graphicFrameLocks noChangeAspect="1"/>
          </p:cNvGraphicFramePr>
          <p:nvPr/>
        </p:nvGraphicFramePr>
        <p:xfrm>
          <a:off x="611188" y="4976813"/>
          <a:ext cx="4937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7" imgW="2323800" imgH="228600" progId="Equation.DSMT4">
                  <p:embed/>
                </p:oleObj>
              </mc:Choice>
              <mc:Fallback>
                <p:oleObj name="Equation" r:id="rId7" imgW="2323800" imgH="228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76813"/>
                        <a:ext cx="49371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508625" y="831850"/>
            <a:ext cx="3614738" cy="2255838"/>
            <a:chOff x="3461" y="-1434"/>
            <a:chExt cx="2277" cy="1421"/>
          </a:xfrm>
        </p:grpSpPr>
        <p:sp>
          <p:nvSpPr>
            <p:cNvPr id="20497" name="Line 57"/>
            <p:cNvSpPr>
              <a:spLocks noChangeShapeType="1"/>
            </p:cNvSpPr>
            <p:nvPr/>
          </p:nvSpPr>
          <p:spPr bwMode="auto">
            <a:xfrm>
              <a:off x="3733" y="-846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58"/>
            <p:cNvSpPr>
              <a:spLocks noChangeShapeType="1"/>
            </p:cNvSpPr>
            <p:nvPr/>
          </p:nvSpPr>
          <p:spPr bwMode="auto">
            <a:xfrm>
              <a:off x="5230" y="-846"/>
              <a:ext cx="0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6" name="Object 59"/>
            <p:cNvGraphicFramePr>
              <a:graphicFrameLocks noChangeAspect="1"/>
            </p:cNvGraphicFramePr>
            <p:nvPr/>
          </p:nvGraphicFramePr>
          <p:xfrm>
            <a:off x="3696" y="-1434"/>
            <a:ext cx="15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4" name="公式" r:id="rId9" imgW="126720" imgH="330120" progId="Equation.3">
                    <p:embed/>
                  </p:oleObj>
                </mc:Choice>
                <mc:Fallback>
                  <p:oleObj name="公式" r:id="rId9" imgW="126720" imgH="3301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-1434"/>
                          <a:ext cx="159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Text Box 60"/>
            <p:cNvSpPr txBox="1">
              <a:spLocks noChangeArrowheads="1"/>
            </p:cNvSpPr>
            <p:nvPr/>
          </p:nvSpPr>
          <p:spPr bwMode="auto">
            <a:xfrm>
              <a:off x="4051" y="-8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0500" name="Text Box 61"/>
            <p:cNvSpPr txBox="1">
              <a:spLocks noChangeArrowheads="1"/>
            </p:cNvSpPr>
            <p:nvPr/>
          </p:nvSpPr>
          <p:spPr bwMode="auto">
            <a:xfrm>
              <a:off x="4580" y="-856"/>
              <a:ext cx="3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j</a:t>
              </a:r>
              <a:r>
                <a:rPr lang="en-US" altLang="zh-CN" sz="1800" i="1">
                  <a:ea typeface="楷体_GB2312" pitchFamily="49" charset="-122"/>
                  <a:sym typeface="Symbol" pitchFamily="18" charset="2"/>
                </a:rPr>
                <a:t> </a:t>
              </a:r>
              <a:r>
                <a:rPr lang="en-US" altLang="zh-CN" sz="1800" i="1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0501" name="Line 62"/>
            <p:cNvSpPr>
              <a:spLocks noChangeShapeType="1"/>
            </p:cNvSpPr>
            <p:nvPr/>
          </p:nvSpPr>
          <p:spPr bwMode="auto">
            <a:xfrm>
              <a:off x="3649" y="-959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Text Box 63"/>
            <p:cNvSpPr txBox="1">
              <a:spLocks noChangeArrowheads="1"/>
            </p:cNvSpPr>
            <p:nvPr/>
          </p:nvSpPr>
          <p:spPr bwMode="auto">
            <a:xfrm>
              <a:off x="3463" y="-100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03" name="Text Box 64"/>
            <p:cNvSpPr txBox="1">
              <a:spLocks noChangeArrowheads="1"/>
            </p:cNvSpPr>
            <p:nvPr/>
          </p:nvSpPr>
          <p:spPr bwMode="auto">
            <a:xfrm>
              <a:off x="3461" y="-3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_</a:t>
              </a:r>
            </a:p>
          </p:txBody>
        </p:sp>
        <p:graphicFrame>
          <p:nvGraphicFramePr>
            <p:cNvPr id="20487" name="Object 65"/>
            <p:cNvGraphicFramePr>
              <a:graphicFrameLocks noChangeAspect="1"/>
            </p:cNvGraphicFramePr>
            <p:nvPr/>
          </p:nvGraphicFramePr>
          <p:xfrm>
            <a:off x="4754" y="-655"/>
            <a:ext cx="371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5" name="公式" r:id="rId11" imgW="368280" imgH="431640" progId="Equation.3">
                    <p:embed/>
                  </p:oleObj>
                </mc:Choice>
                <mc:Fallback>
                  <p:oleObj name="公式" r:id="rId11" imgW="368280" imgH="43164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-655"/>
                          <a:ext cx="371" cy="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66"/>
            <p:cNvGraphicFramePr>
              <a:graphicFrameLocks noChangeAspect="1"/>
            </p:cNvGraphicFramePr>
            <p:nvPr/>
          </p:nvGraphicFramePr>
          <p:xfrm>
            <a:off x="3484" y="-755"/>
            <a:ext cx="207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6" name="公式" r:id="rId13" imgW="164880" imgH="342720" progId="Equation.3">
                    <p:embed/>
                  </p:oleObj>
                </mc:Choice>
                <mc:Fallback>
                  <p:oleObj name="公式" r:id="rId13" imgW="164880" imgH="34272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-755"/>
                          <a:ext cx="207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Rectangle 67"/>
            <p:cNvSpPr>
              <a:spLocks noChangeArrowheads="1"/>
            </p:cNvSpPr>
            <p:nvPr/>
          </p:nvSpPr>
          <p:spPr bwMode="auto">
            <a:xfrm>
              <a:off x="4037" y="-89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05" name="Freeform 68"/>
            <p:cNvSpPr>
              <a:spLocks/>
            </p:cNvSpPr>
            <p:nvPr/>
          </p:nvSpPr>
          <p:spPr bwMode="auto">
            <a:xfrm rot="5400000">
              <a:off x="4716" y="-103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0506" name="Group 69"/>
            <p:cNvGrpSpPr>
              <a:grpSpLocks/>
            </p:cNvGrpSpPr>
            <p:nvPr/>
          </p:nvGrpSpPr>
          <p:grpSpPr bwMode="auto">
            <a:xfrm>
              <a:off x="5139" y="-618"/>
              <a:ext cx="182" cy="317"/>
              <a:chOff x="4059" y="1873"/>
              <a:chExt cx="182" cy="317"/>
            </a:xfrm>
          </p:grpSpPr>
          <p:sp useBgFill="1">
            <p:nvSpPr>
              <p:cNvPr id="20525" name="Rectangle 7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26" name="Line 7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Rectangle 7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28" name="Rectangle 7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0529" name="Line 7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7" name="Oval 75"/>
            <p:cNvSpPr>
              <a:spLocks noChangeArrowheads="1"/>
            </p:cNvSpPr>
            <p:nvPr/>
          </p:nvSpPr>
          <p:spPr bwMode="auto">
            <a:xfrm>
              <a:off x="3688" y="-7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0508" name="Oval 76"/>
            <p:cNvSpPr>
              <a:spLocks noChangeArrowheads="1"/>
            </p:cNvSpPr>
            <p:nvPr/>
          </p:nvSpPr>
          <p:spPr bwMode="auto">
            <a:xfrm>
              <a:off x="3688" y="-86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0509" name="Line 77"/>
            <p:cNvSpPr>
              <a:spLocks noChangeShapeType="1"/>
            </p:cNvSpPr>
            <p:nvPr/>
          </p:nvSpPr>
          <p:spPr bwMode="auto">
            <a:xfrm>
              <a:off x="3733" y="-52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0" name="Group 78"/>
            <p:cNvGrpSpPr>
              <a:grpSpLocks/>
            </p:cNvGrpSpPr>
            <p:nvPr/>
          </p:nvGrpSpPr>
          <p:grpSpPr bwMode="auto">
            <a:xfrm>
              <a:off x="4037" y="-1333"/>
              <a:ext cx="408" cy="412"/>
              <a:chOff x="1156" y="187"/>
              <a:chExt cx="408" cy="412"/>
            </a:xfrm>
          </p:grpSpPr>
          <p:sp>
            <p:nvSpPr>
              <p:cNvPr id="20523" name="Text Box 79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0524" name="Text Box 80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R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grpSp>
          <p:nvGrpSpPr>
            <p:cNvPr id="20511" name="Group 81"/>
            <p:cNvGrpSpPr>
              <a:grpSpLocks/>
            </p:cNvGrpSpPr>
            <p:nvPr/>
          </p:nvGrpSpPr>
          <p:grpSpPr bwMode="auto">
            <a:xfrm>
              <a:off x="4627" y="-1336"/>
              <a:ext cx="408" cy="412"/>
              <a:chOff x="1156" y="187"/>
              <a:chExt cx="408" cy="412"/>
            </a:xfrm>
          </p:grpSpPr>
          <p:sp>
            <p:nvSpPr>
              <p:cNvPr id="20521" name="Text Box 82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0522" name="Text Box 83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L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grpSp>
          <p:nvGrpSpPr>
            <p:cNvPr id="20512" name="Group 84"/>
            <p:cNvGrpSpPr>
              <a:grpSpLocks/>
            </p:cNvGrpSpPr>
            <p:nvPr/>
          </p:nvGrpSpPr>
          <p:grpSpPr bwMode="auto">
            <a:xfrm>
              <a:off x="5330" y="-743"/>
              <a:ext cx="408" cy="412"/>
              <a:chOff x="1156" y="187"/>
              <a:chExt cx="408" cy="412"/>
            </a:xfrm>
          </p:grpSpPr>
          <p:sp>
            <p:nvSpPr>
              <p:cNvPr id="20519" name="Text Box 85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0520" name="Text Box 86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0513" name="Text Box 87"/>
            <p:cNvSpPr txBox="1">
              <a:spLocks noChangeArrowheads="1"/>
            </p:cNvSpPr>
            <p:nvPr/>
          </p:nvSpPr>
          <p:spPr bwMode="auto">
            <a:xfrm>
              <a:off x="5261" y="-8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514" name="Text Box 88"/>
            <p:cNvSpPr txBox="1">
              <a:spLocks noChangeArrowheads="1"/>
            </p:cNvSpPr>
            <p:nvPr/>
          </p:nvSpPr>
          <p:spPr bwMode="auto">
            <a:xfrm>
              <a:off x="5261" y="-4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0515" name="Text Box 89"/>
            <p:cNvSpPr txBox="1">
              <a:spLocks noChangeArrowheads="1"/>
            </p:cNvSpPr>
            <p:nvPr/>
          </p:nvSpPr>
          <p:spPr bwMode="auto">
            <a:xfrm>
              <a:off x="4447" y="-117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516" name="Text Box 90"/>
            <p:cNvSpPr txBox="1">
              <a:spLocks noChangeArrowheads="1"/>
            </p:cNvSpPr>
            <p:nvPr/>
          </p:nvSpPr>
          <p:spPr bwMode="auto">
            <a:xfrm>
              <a:off x="4845" y="-12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0517" name="Text Box 91"/>
            <p:cNvSpPr txBox="1">
              <a:spLocks noChangeArrowheads="1"/>
            </p:cNvSpPr>
            <p:nvPr/>
          </p:nvSpPr>
          <p:spPr bwMode="auto">
            <a:xfrm>
              <a:off x="3857" y="-115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518" name="Text Box 92"/>
            <p:cNvSpPr txBox="1">
              <a:spLocks noChangeArrowheads="1"/>
            </p:cNvSpPr>
            <p:nvPr/>
          </p:nvSpPr>
          <p:spPr bwMode="auto">
            <a:xfrm>
              <a:off x="4241" y="-125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</p:grpSp>
      <p:sp>
        <p:nvSpPr>
          <p:cNvPr id="148574" name="Text Box 94"/>
          <p:cNvSpPr txBox="1">
            <a:spLocks noChangeArrowheads="1"/>
          </p:cNvSpPr>
          <p:nvPr/>
        </p:nvSpPr>
        <p:spPr bwMode="auto">
          <a:xfrm>
            <a:off x="539750" y="5553075"/>
            <a:ext cx="609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即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与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交换能量，与电源间无能量交换。</a:t>
            </a:r>
          </a:p>
        </p:txBody>
      </p:sp>
      <p:graphicFrame>
        <p:nvGraphicFramePr>
          <p:cNvPr id="148575" name="Object 95"/>
          <p:cNvGraphicFramePr>
            <a:graphicFrameLocks noChangeAspect="1"/>
          </p:cNvGraphicFramePr>
          <p:nvPr/>
        </p:nvGraphicFramePr>
        <p:xfrm>
          <a:off x="827088" y="5949950"/>
          <a:ext cx="62626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公式" r:id="rId15" imgW="3022560" imgH="444240" progId="Equation.3">
                  <p:embed/>
                </p:oleObj>
              </mc:Choice>
              <mc:Fallback>
                <p:oleObj name="公式" r:id="rId15" imgW="3022560" imgH="44424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49950"/>
                        <a:ext cx="6262687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 dirty="0">
                <a:ea typeface="楷体_GB2312" pitchFamily="49" charset="-122"/>
              </a:rPr>
              <a:t>正弦稳态电路中的串联谐振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5" grpId="0" autoUpdateAnimBg="0"/>
      <p:bldP spid="148497" grpId="0" autoUpdateAnimBg="0"/>
      <p:bldP spid="148534" grpId="0" autoUpdateAnimBg="0"/>
      <p:bldP spid="14857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49238" y="446088"/>
            <a:ext cx="423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同样可得副边等效电路：</a:t>
            </a:r>
          </a:p>
        </p:txBody>
      </p:sp>
      <p:graphicFrame>
        <p:nvGraphicFramePr>
          <p:cNvPr id="169984" name="Object 2"/>
          <p:cNvGraphicFramePr>
            <a:graphicFrameLocks noChangeAspect="1"/>
          </p:cNvGraphicFramePr>
          <p:nvPr/>
        </p:nvGraphicFramePr>
        <p:xfrm>
          <a:off x="1274763" y="5043488"/>
          <a:ext cx="199548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" name="公式" r:id="rId3" imgW="1028520" imgH="533160" progId="Equation.3">
                  <p:embed/>
                </p:oleObj>
              </mc:Choice>
              <mc:Fallback>
                <p:oleObj name="公式" r:id="rId3" imgW="102852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5043488"/>
                        <a:ext cx="199548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5" name="Object 3"/>
          <p:cNvGraphicFramePr>
            <a:graphicFrameLocks noChangeAspect="1"/>
          </p:cNvGraphicFramePr>
          <p:nvPr/>
        </p:nvGraphicFramePr>
        <p:xfrm>
          <a:off x="1323975" y="5911850"/>
          <a:ext cx="10144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" name="公式" r:id="rId5" imgW="495000" imgH="457200" progId="Equation.3">
                  <p:embed/>
                </p:oleObj>
              </mc:Choice>
              <mc:Fallback>
                <p:oleObj name="公式" r:id="rId5" imgW="495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911850"/>
                        <a:ext cx="1014413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3452813" y="6164263"/>
            <a:ext cx="4037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原边对副边的引入阻抗。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6308725" y="3054350"/>
            <a:ext cx="262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副边等效电路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478213" y="5227638"/>
            <a:ext cx="4406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副边开路时，原边电流在副边产生的互感电压。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39750" y="641350"/>
            <a:ext cx="4068763" cy="2309813"/>
            <a:chOff x="555" y="1082"/>
            <a:chExt cx="2563" cy="1455"/>
          </a:xfrm>
        </p:grpSpPr>
        <p:sp>
          <p:nvSpPr>
            <p:cNvPr id="47138" name="Line 33"/>
            <p:cNvSpPr>
              <a:spLocks noChangeShapeType="1"/>
            </p:cNvSpPr>
            <p:nvPr/>
          </p:nvSpPr>
          <p:spPr bwMode="auto">
            <a:xfrm>
              <a:off x="1018" y="159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Line 34"/>
            <p:cNvSpPr>
              <a:spLocks noChangeShapeType="1"/>
            </p:cNvSpPr>
            <p:nvPr/>
          </p:nvSpPr>
          <p:spPr bwMode="auto">
            <a:xfrm>
              <a:off x="2769" y="158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35"/>
            <p:cNvSpPr>
              <a:spLocks noChangeShapeType="1"/>
            </p:cNvSpPr>
            <p:nvPr/>
          </p:nvSpPr>
          <p:spPr bwMode="auto">
            <a:xfrm>
              <a:off x="1022" y="2537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36"/>
            <p:cNvSpPr>
              <a:spLocks noChangeShapeType="1"/>
            </p:cNvSpPr>
            <p:nvPr/>
          </p:nvSpPr>
          <p:spPr bwMode="auto">
            <a:xfrm>
              <a:off x="1970" y="158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37"/>
            <p:cNvSpPr>
              <a:spLocks noChangeShapeType="1"/>
            </p:cNvSpPr>
            <p:nvPr/>
          </p:nvSpPr>
          <p:spPr bwMode="auto">
            <a:xfrm>
              <a:off x="1691" y="1592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Rectangle 38"/>
            <p:cNvSpPr>
              <a:spLocks noChangeArrowheads="1"/>
            </p:cNvSpPr>
            <p:nvPr/>
          </p:nvSpPr>
          <p:spPr bwMode="auto">
            <a:xfrm>
              <a:off x="1239" y="154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44" name="Text Box 39"/>
            <p:cNvSpPr txBox="1">
              <a:spLocks noChangeArrowheads="1"/>
            </p:cNvSpPr>
            <p:nvPr/>
          </p:nvSpPr>
          <p:spPr bwMode="auto">
            <a:xfrm>
              <a:off x="1612" y="1173"/>
              <a:ext cx="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M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7145" name="Oval 40"/>
            <p:cNvSpPr>
              <a:spLocks noChangeArrowheads="1"/>
            </p:cNvSpPr>
            <p:nvPr/>
          </p:nvSpPr>
          <p:spPr bwMode="auto">
            <a:xfrm>
              <a:off x="1587" y="1835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46" name="Oval 41"/>
            <p:cNvSpPr>
              <a:spLocks noChangeArrowheads="1"/>
            </p:cNvSpPr>
            <p:nvPr/>
          </p:nvSpPr>
          <p:spPr bwMode="auto">
            <a:xfrm>
              <a:off x="2032" y="1838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47" name="Freeform 42"/>
            <p:cNvSpPr>
              <a:spLocks/>
            </p:cNvSpPr>
            <p:nvPr/>
          </p:nvSpPr>
          <p:spPr bwMode="auto">
            <a:xfrm rot="10800000">
              <a:off x="1683" y="191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48" name="Freeform 43"/>
            <p:cNvSpPr>
              <a:spLocks/>
            </p:cNvSpPr>
            <p:nvPr/>
          </p:nvSpPr>
          <p:spPr bwMode="auto">
            <a:xfrm>
              <a:off x="1891" y="1919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49" name="Oval 44"/>
            <p:cNvSpPr>
              <a:spLocks noChangeArrowheads="1"/>
            </p:cNvSpPr>
            <p:nvPr/>
          </p:nvSpPr>
          <p:spPr bwMode="auto">
            <a:xfrm>
              <a:off x="881" y="193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7150" name="Text Box 45"/>
            <p:cNvSpPr txBox="1">
              <a:spLocks noChangeArrowheads="1"/>
            </p:cNvSpPr>
            <p:nvPr/>
          </p:nvSpPr>
          <p:spPr bwMode="auto">
            <a:xfrm>
              <a:off x="721" y="17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7151" name="Text Box 46"/>
            <p:cNvSpPr txBox="1">
              <a:spLocks noChangeArrowheads="1"/>
            </p:cNvSpPr>
            <p:nvPr/>
          </p:nvSpPr>
          <p:spPr bwMode="auto">
            <a:xfrm>
              <a:off x="722" y="20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7152" name="Rectangle 47"/>
            <p:cNvSpPr>
              <a:spLocks noChangeArrowheads="1"/>
            </p:cNvSpPr>
            <p:nvPr/>
          </p:nvSpPr>
          <p:spPr bwMode="auto">
            <a:xfrm rot="-5400000">
              <a:off x="2631" y="203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53" name="Text Box 48"/>
            <p:cNvSpPr txBox="1">
              <a:spLocks noChangeArrowheads="1"/>
            </p:cNvSpPr>
            <p:nvPr/>
          </p:nvSpPr>
          <p:spPr bwMode="auto">
            <a:xfrm>
              <a:off x="1251" y="123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47154" name="Text Box 49"/>
            <p:cNvSpPr txBox="1">
              <a:spLocks noChangeArrowheads="1"/>
            </p:cNvSpPr>
            <p:nvPr/>
          </p:nvSpPr>
          <p:spPr bwMode="auto">
            <a:xfrm>
              <a:off x="2804" y="1955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L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47155" name="Line 50"/>
            <p:cNvSpPr>
              <a:spLocks noChangeShapeType="1"/>
            </p:cNvSpPr>
            <p:nvPr/>
          </p:nvSpPr>
          <p:spPr bwMode="auto">
            <a:xfrm>
              <a:off x="1018" y="1589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Rectangle 51"/>
            <p:cNvSpPr>
              <a:spLocks noChangeArrowheads="1"/>
            </p:cNvSpPr>
            <p:nvPr/>
          </p:nvSpPr>
          <p:spPr bwMode="auto">
            <a:xfrm>
              <a:off x="1013" y="1939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1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7157" name="Arc 52"/>
            <p:cNvSpPr>
              <a:spLocks/>
            </p:cNvSpPr>
            <p:nvPr/>
          </p:nvSpPr>
          <p:spPr bwMode="auto">
            <a:xfrm>
              <a:off x="1674" y="1468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>
              <a:off x="2112" y="1581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54"/>
            <p:cNvSpPr>
              <a:spLocks noChangeShapeType="1"/>
            </p:cNvSpPr>
            <p:nvPr/>
          </p:nvSpPr>
          <p:spPr bwMode="auto">
            <a:xfrm>
              <a:off x="1037" y="1590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60" name="Group 55"/>
            <p:cNvGrpSpPr>
              <a:grpSpLocks/>
            </p:cNvGrpSpPr>
            <p:nvPr/>
          </p:nvGrpSpPr>
          <p:grpSpPr bwMode="auto">
            <a:xfrm>
              <a:off x="555" y="1722"/>
              <a:ext cx="408" cy="469"/>
              <a:chOff x="1156" y="187"/>
              <a:chExt cx="408" cy="469"/>
            </a:xfrm>
          </p:grpSpPr>
          <p:sp>
            <p:nvSpPr>
              <p:cNvPr id="47172" name="Text Box 5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7173" name="Text Box 5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S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7161" name="Group 58"/>
            <p:cNvGrpSpPr>
              <a:grpSpLocks/>
            </p:cNvGrpSpPr>
            <p:nvPr/>
          </p:nvGrpSpPr>
          <p:grpSpPr bwMode="auto">
            <a:xfrm>
              <a:off x="984" y="1090"/>
              <a:ext cx="255" cy="472"/>
              <a:chOff x="2392" y="2323"/>
              <a:chExt cx="255" cy="472"/>
            </a:xfrm>
          </p:grpSpPr>
          <p:sp>
            <p:nvSpPr>
              <p:cNvPr id="47170" name="Text Box 59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7171" name="Text Box 60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1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47162" name="Group 61"/>
            <p:cNvGrpSpPr>
              <a:grpSpLocks/>
            </p:cNvGrpSpPr>
            <p:nvPr/>
          </p:nvGrpSpPr>
          <p:grpSpPr bwMode="auto">
            <a:xfrm>
              <a:off x="2098" y="1082"/>
              <a:ext cx="255" cy="472"/>
              <a:chOff x="2392" y="2323"/>
              <a:chExt cx="255" cy="472"/>
            </a:xfrm>
          </p:grpSpPr>
          <p:sp>
            <p:nvSpPr>
              <p:cNvPr id="47168" name="Text Box 6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7169" name="Text Box 6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7163" name="Line 64"/>
            <p:cNvSpPr>
              <a:spLocks noChangeShapeType="1"/>
            </p:cNvSpPr>
            <p:nvPr/>
          </p:nvSpPr>
          <p:spPr bwMode="auto">
            <a:xfrm>
              <a:off x="1967" y="1583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Line 65"/>
            <p:cNvSpPr>
              <a:spLocks noChangeShapeType="1"/>
            </p:cNvSpPr>
            <p:nvPr/>
          </p:nvSpPr>
          <p:spPr bwMode="auto">
            <a:xfrm>
              <a:off x="1967" y="2530"/>
              <a:ext cx="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Rectangle 66"/>
            <p:cNvSpPr>
              <a:spLocks noChangeArrowheads="1"/>
            </p:cNvSpPr>
            <p:nvPr/>
          </p:nvSpPr>
          <p:spPr bwMode="auto">
            <a:xfrm>
              <a:off x="2368" y="154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66" name="Rectangle 67"/>
            <p:cNvSpPr>
              <a:spLocks noChangeArrowheads="1"/>
            </p:cNvSpPr>
            <p:nvPr/>
          </p:nvSpPr>
          <p:spPr bwMode="auto">
            <a:xfrm>
              <a:off x="1806" y="1937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j</a:t>
              </a:r>
              <a:r>
                <a:rPr lang="en-US" altLang="zh-CN" i="1">
                  <a:ea typeface="楷体_GB2312" pitchFamily="49" charset="-122"/>
                  <a:sym typeface="Symbol" pitchFamily="18" charset="2"/>
                </a:rPr>
                <a:t>L</a:t>
              </a:r>
              <a:r>
                <a:rPr lang="en-US" altLang="zh-CN" i="1" baseline="-25000">
                  <a:ea typeface="楷体_GB2312" pitchFamily="49" charset="-122"/>
                  <a:sym typeface="Symbol" pitchFamily="18" charset="2"/>
                </a:rPr>
                <a:t>2</a:t>
              </a:r>
              <a:endParaRPr lang="en-US" altLang="zh-CN" i="1" baseline="-25000">
                <a:ea typeface="楷体_GB2312" pitchFamily="49" charset="-122"/>
              </a:endParaRPr>
            </a:p>
          </p:txBody>
        </p:sp>
        <p:sp>
          <p:nvSpPr>
            <p:cNvPr id="47167" name="Text Box 68"/>
            <p:cNvSpPr txBox="1">
              <a:spLocks noChangeArrowheads="1"/>
            </p:cNvSpPr>
            <p:nvPr/>
          </p:nvSpPr>
          <p:spPr bwMode="auto">
            <a:xfrm>
              <a:off x="2427" y="123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endParaRPr lang="en-US" altLang="zh-CN" i="1">
                <a:ea typeface="楷体_GB2312" pitchFamily="49" charset="-122"/>
              </a:endParaRPr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5508625" y="393700"/>
            <a:ext cx="3349625" cy="2546350"/>
            <a:chOff x="3050" y="-68"/>
            <a:chExt cx="2110" cy="1604"/>
          </a:xfrm>
        </p:grpSpPr>
        <p:grpSp>
          <p:nvGrpSpPr>
            <p:cNvPr id="47122" name="Group 70"/>
            <p:cNvGrpSpPr>
              <a:grpSpLocks/>
            </p:cNvGrpSpPr>
            <p:nvPr/>
          </p:nvGrpSpPr>
          <p:grpSpPr bwMode="auto">
            <a:xfrm>
              <a:off x="4486" y="9"/>
              <a:ext cx="255" cy="472"/>
              <a:chOff x="2392" y="2323"/>
              <a:chExt cx="255" cy="472"/>
            </a:xfrm>
          </p:grpSpPr>
          <p:sp>
            <p:nvSpPr>
              <p:cNvPr id="47136" name="Text Box 71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47137" name="Text Box 72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47123" name="Line 73"/>
            <p:cNvSpPr>
              <a:spLocks noChangeShapeType="1"/>
            </p:cNvSpPr>
            <p:nvPr/>
          </p:nvSpPr>
          <p:spPr bwMode="auto">
            <a:xfrm>
              <a:off x="4715" y="592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Oval 74"/>
            <p:cNvSpPr>
              <a:spLocks noChangeArrowheads="1"/>
            </p:cNvSpPr>
            <p:nvPr/>
          </p:nvSpPr>
          <p:spPr bwMode="auto">
            <a:xfrm>
              <a:off x="3493" y="93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7125" name="Text Box 75"/>
            <p:cNvSpPr txBox="1">
              <a:spLocks noChangeArrowheads="1"/>
            </p:cNvSpPr>
            <p:nvPr/>
          </p:nvSpPr>
          <p:spPr bwMode="auto">
            <a:xfrm>
              <a:off x="3333" y="7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7126" name="Text Box 76"/>
            <p:cNvSpPr txBox="1">
              <a:spLocks noChangeArrowheads="1"/>
            </p:cNvSpPr>
            <p:nvPr/>
          </p:nvSpPr>
          <p:spPr bwMode="auto">
            <a:xfrm>
              <a:off x="3334" y="108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7127" name="Rectangle 77"/>
            <p:cNvSpPr>
              <a:spLocks noChangeArrowheads="1"/>
            </p:cNvSpPr>
            <p:nvPr/>
          </p:nvSpPr>
          <p:spPr bwMode="auto">
            <a:xfrm rot="-5400000">
              <a:off x="4583" y="105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28" name="Text Box 78"/>
            <p:cNvSpPr txBox="1">
              <a:spLocks noChangeArrowheads="1"/>
            </p:cNvSpPr>
            <p:nvPr/>
          </p:nvSpPr>
          <p:spPr bwMode="auto">
            <a:xfrm>
              <a:off x="4776" y="9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22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47129" name="Line 79"/>
            <p:cNvSpPr>
              <a:spLocks noChangeShapeType="1"/>
            </p:cNvSpPr>
            <p:nvPr/>
          </p:nvSpPr>
          <p:spPr bwMode="auto">
            <a:xfrm>
              <a:off x="3630" y="589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81"/>
            <p:cNvSpPr txBox="1">
              <a:spLocks noChangeArrowheads="1"/>
            </p:cNvSpPr>
            <p:nvPr/>
          </p:nvSpPr>
          <p:spPr bwMode="auto">
            <a:xfrm>
              <a:off x="3139" y="746"/>
              <a:ext cx="2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3600" i="1">
                  <a:ea typeface="楷体_GB2312" pitchFamily="49" charset="-122"/>
                </a:rPr>
                <a:t>·</a:t>
              </a:r>
              <a:endParaRPr lang="en-US" altLang="zh-CN" sz="3600" baseline="-25000">
                <a:ea typeface="楷体_GB2312" pitchFamily="49" charset="-122"/>
              </a:endParaRPr>
            </a:p>
          </p:txBody>
        </p:sp>
        <p:sp>
          <p:nvSpPr>
            <p:cNvPr id="47131" name="Text Box 82"/>
            <p:cNvSpPr txBox="1">
              <a:spLocks noChangeArrowheads="1"/>
            </p:cNvSpPr>
            <p:nvPr/>
          </p:nvSpPr>
          <p:spPr bwMode="auto">
            <a:xfrm>
              <a:off x="3050" y="939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OC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47132" name="Line 83"/>
            <p:cNvSpPr>
              <a:spLocks noChangeShapeType="1"/>
            </p:cNvSpPr>
            <p:nvPr/>
          </p:nvSpPr>
          <p:spPr bwMode="auto">
            <a:xfrm>
              <a:off x="3622" y="591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84"/>
            <p:cNvSpPr>
              <a:spLocks noChangeShapeType="1"/>
            </p:cNvSpPr>
            <p:nvPr/>
          </p:nvSpPr>
          <p:spPr bwMode="auto">
            <a:xfrm>
              <a:off x="3625" y="1536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Rectangle 85"/>
            <p:cNvSpPr>
              <a:spLocks noChangeArrowheads="1"/>
            </p:cNvSpPr>
            <p:nvPr/>
          </p:nvSpPr>
          <p:spPr bwMode="auto">
            <a:xfrm>
              <a:off x="3935" y="54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7135" name="Line 86"/>
            <p:cNvSpPr>
              <a:spLocks noChangeShapeType="1"/>
            </p:cNvSpPr>
            <p:nvPr/>
          </p:nvSpPr>
          <p:spPr bwMode="auto">
            <a:xfrm>
              <a:off x="4412" y="521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3683" y="-68"/>
            <a:ext cx="766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9" name="Equation" r:id="rId7" imgW="495000" imgH="457200" progId="Equation.DSMT4">
                    <p:embed/>
                  </p:oleObj>
                </mc:Choice>
                <mc:Fallback>
                  <p:oleObj name="Equation" r:id="rId7" imgW="49500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-68"/>
                          <a:ext cx="766" cy="6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625" name="AutoShape 89"/>
          <p:cNvSpPr>
            <a:spLocks noChangeArrowheads="1"/>
          </p:cNvSpPr>
          <p:nvPr/>
        </p:nvSpPr>
        <p:spPr bwMode="auto">
          <a:xfrm>
            <a:off x="4625975" y="2217738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69986" name="Object 4"/>
          <p:cNvGraphicFramePr>
            <a:graphicFrameLocks noChangeAspect="1"/>
          </p:cNvGraphicFramePr>
          <p:nvPr/>
        </p:nvGraphicFramePr>
        <p:xfrm>
          <a:off x="1187450" y="2878138"/>
          <a:ext cx="26066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Equation" r:id="rId9" imgW="1155600" imgH="723600" progId="Equation.DSMT4">
                  <p:embed/>
                </p:oleObj>
              </mc:Choice>
              <mc:Fallback>
                <p:oleObj name="Equation" r:id="rId9" imgW="115560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78138"/>
                        <a:ext cx="2606675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5"/>
          <p:cNvGraphicFramePr>
            <a:graphicFrameLocks noChangeAspect="1"/>
          </p:cNvGraphicFramePr>
          <p:nvPr/>
        </p:nvGraphicFramePr>
        <p:xfrm>
          <a:off x="1135063" y="4359275"/>
          <a:ext cx="20351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Equation" r:id="rId11" imgW="825480" imgH="431640" progId="Equation.DSMT4">
                  <p:embed/>
                </p:oleObj>
              </mc:Choice>
              <mc:Fallback>
                <p:oleObj name="Equation" r:id="rId11" imgW="825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359275"/>
                        <a:ext cx="20351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29" name="AutoShape 93"/>
          <p:cNvSpPr>
            <a:spLocks/>
          </p:cNvSpPr>
          <p:nvPr/>
        </p:nvSpPr>
        <p:spPr bwMode="auto">
          <a:xfrm>
            <a:off x="815975" y="3429000"/>
            <a:ext cx="311150" cy="1414463"/>
          </a:xfrm>
          <a:prstGeom prst="leftBrace">
            <a:avLst>
              <a:gd name="adj1" fmla="val 37883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65630" name="AutoShape 94"/>
          <p:cNvSpPr>
            <a:spLocks noChangeArrowheads="1"/>
          </p:cNvSpPr>
          <p:nvPr/>
        </p:nvSpPr>
        <p:spPr bwMode="auto">
          <a:xfrm>
            <a:off x="4016375" y="403225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69988" name="Object 6"/>
          <p:cNvGraphicFramePr>
            <a:graphicFrameLocks noChangeAspect="1"/>
          </p:cNvGraphicFramePr>
          <p:nvPr/>
        </p:nvGraphicFramePr>
        <p:xfrm>
          <a:off x="4772025" y="3627438"/>
          <a:ext cx="339883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Equation" r:id="rId13" imgW="1752480" imgH="723600" progId="Equation.DSMT4">
                  <p:embed/>
                </p:oleObj>
              </mc:Choice>
              <mc:Fallback>
                <p:oleObj name="Equation" r:id="rId13" imgW="175248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3627438"/>
                        <a:ext cx="3398838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9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58" grpId="0" autoUpdateAnimBg="0"/>
      <p:bldP spid="65566" grpId="0" autoUpdateAnimBg="0"/>
      <p:bldP spid="65567" grpId="0" autoUpdateAnimBg="0"/>
      <p:bldP spid="65625" grpId="0" animBg="1"/>
      <p:bldP spid="65629" grpId="0" animBg="1"/>
      <p:bldP spid="656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3400" y="1147763"/>
            <a:ext cx="710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含空芯变压器的正弦稳态电路的分析方法：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74663" y="1838325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(1). </a:t>
            </a:r>
            <a:r>
              <a:rPr lang="zh-CN" altLang="en-US">
                <a:ea typeface="楷体_GB2312" pitchFamily="49" charset="-122"/>
              </a:rPr>
              <a:t>利用反映阻抗的概念，通过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初次级等效电路</a:t>
            </a:r>
            <a:r>
              <a:rPr lang="zh-CN" altLang="en-US">
                <a:ea typeface="楷体_GB2312" pitchFamily="49" charset="-122"/>
              </a:rPr>
              <a:t>求解。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68313" y="4340225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(2). </a:t>
            </a:r>
            <a:r>
              <a:rPr lang="zh-CN" altLang="en-US"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去耦等效电路</a:t>
            </a:r>
            <a:r>
              <a:rPr lang="zh-CN" altLang="en-US">
                <a:ea typeface="楷体_GB2312" pitchFamily="49" charset="-122"/>
              </a:rPr>
              <a:t>求解。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68313" y="5059363"/>
            <a:ext cx="831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ea typeface="楷体_GB2312" pitchFamily="49" charset="-122"/>
              </a:rPr>
              <a:t>(3). </a:t>
            </a:r>
            <a:r>
              <a:rPr lang="zh-CN" altLang="en-US"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戴维南等效电路</a:t>
            </a:r>
            <a:r>
              <a:rPr lang="zh-CN" altLang="en-US">
                <a:ea typeface="楷体_GB2312" pitchFamily="49" charset="-122"/>
              </a:rPr>
              <a:t>求解。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411163" y="2349500"/>
            <a:ext cx="83375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副边回路对初级回路的影响可以用引入阻抗来考虑。从物理意义讲，虽然原副边没有电的联系，但由于互感作用使闭合的副边产生电流，反过来这个电流又影响原边电流电压。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8" grpId="0"/>
      <p:bldP spid="108559" grpId="0"/>
      <p:bldP spid="10856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8113" y="1454150"/>
            <a:ext cx="2208212" cy="1924050"/>
            <a:chOff x="2855" y="310"/>
            <a:chExt cx="1391" cy="1212"/>
          </a:xfrm>
        </p:grpSpPr>
        <p:sp>
          <p:nvSpPr>
            <p:cNvPr id="48175" name="Oval 5"/>
            <p:cNvSpPr>
              <a:spLocks noChangeArrowheads="1"/>
            </p:cNvSpPr>
            <p:nvPr/>
          </p:nvSpPr>
          <p:spPr bwMode="auto">
            <a:xfrm>
              <a:off x="3030" y="70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48176" name="Oval 6"/>
            <p:cNvSpPr>
              <a:spLocks noChangeArrowheads="1"/>
            </p:cNvSpPr>
            <p:nvPr/>
          </p:nvSpPr>
          <p:spPr bwMode="auto">
            <a:xfrm>
              <a:off x="3034" y="136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48177" name="Line 7"/>
            <p:cNvSpPr>
              <a:spLocks noChangeShapeType="1"/>
            </p:cNvSpPr>
            <p:nvPr/>
          </p:nvSpPr>
          <p:spPr bwMode="auto">
            <a:xfrm>
              <a:off x="3518" y="730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Line 8"/>
            <p:cNvSpPr>
              <a:spLocks noChangeShapeType="1"/>
            </p:cNvSpPr>
            <p:nvPr/>
          </p:nvSpPr>
          <p:spPr bwMode="auto">
            <a:xfrm>
              <a:off x="3798" y="73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Freeform 9"/>
            <p:cNvSpPr>
              <a:spLocks/>
            </p:cNvSpPr>
            <p:nvPr/>
          </p:nvSpPr>
          <p:spPr bwMode="auto">
            <a:xfrm rot="10800000">
              <a:off x="3511" y="90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180" name="Line 10"/>
            <p:cNvSpPr>
              <a:spLocks noChangeShapeType="1"/>
            </p:cNvSpPr>
            <p:nvPr/>
          </p:nvSpPr>
          <p:spPr bwMode="auto">
            <a:xfrm>
              <a:off x="3069" y="728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Line 11"/>
            <p:cNvSpPr>
              <a:spLocks noChangeShapeType="1"/>
            </p:cNvSpPr>
            <p:nvPr/>
          </p:nvSpPr>
          <p:spPr bwMode="auto">
            <a:xfrm>
              <a:off x="3067" y="138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Line 12"/>
            <p:cNvSpPr>
              <a:spLocks noChangeShapeType="1"/>
            </p:cNvSpPr>
            <p:nvPr/>
          </p:nvSpPr>
          <p:spPr bwMode="auto">
            <a:xfrm>
              <a:off x="3795" y="73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Line 13"/>
            <p:cNvSpPr>
              <a:spLocks noChangeShapeType="1"/>
            </p:cNvSpPr>
            <p:nvPr/>
          </p:nvSpPr>
          <p:spPr bwMode="auto">
            <a:xfrm>
              <a:off x="3795" y="139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Freeform 14"/>
            <p:cNvSpPr>
              <a:spLocks/>
            </p:cNvSpPr>
            <p:nvPr/>
          </p:nvSpPr>
          <p:spPr bwMode="auto">
            <a:xfrm>
              <a:off x="3719" y="90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185" name="Text Box 15"/>
            <p:cNvSpPr txBox="1">
              <a:spLocks noChangeArrowheads="1"/>
            </p:cNvSpPr>
            <p:nvPr/>
          </p:nvSpPr>
          <p:spPr bwMode="auto">
            <a:xfrm>
              <a:off x="3233" y="92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L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48186" name="Text Box 16"/>
            <p:cNvSpPr txBox="1">
              <a:spLocks noChangeArrowheads="1"/>
            </p:cNvSpPr>
            <p:nvPr/>
          </p:nvSpPr>
          <p:spPr bwMode="auto">
            <a:xfrm>
              <a:off x="3822" y="91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L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48187" name="Text Box 17"/>
            <p:cNvSpPr txBox="1">
              <a:spLocks noChangeArrowheads="1"/>
            </p:cNvSpPr>
            <p:nvPr/>
          </p:nvSpPr>
          <p:spPr bwMode="auto">
            <a:xfrm>
              <a:off x="3525" y="31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ym typeface="Symbol" pitchFamily="18" charset="2"/>
                </a:rPr>
                <a:t>M</a:t>
              </a:r>
              <a:endParaRPr lang="en-US" altLang="zh-CN" sz="1800"/>
            </a:p>
          </p:txBody>
        </p:sp>
        <p:sp>
          <p:nvSpPr>
            <p:cNvPr id="48188" name="Arc 18"/>
            <p:cNvSpPr>
              <a:spLocks/>
            </p:cNvSpPr>
            <p:nvPr/>
          </p:nvSpPr>
          <p:spPr bwMode="auto">
            <a:xfrm>
              <a:off x="3455" y="605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189" name="Text Box 19"/>
            <p:cNvSpPr txBox="1">
              <a:spLocks noChangeArrowheads="1"/>
            </p:cNvSpPr>
            <p:nvPr/>
          </p:nvSpPr>
          <p:spPr bwMode="auto">
            <a:xfrm>
              <a:off x="3738" y="73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﹡</a:t>
              </a:r>
              <a:endParaRPr lang="en-US" altLang="zh-CN" sz="1800"/>
            </a:p>
          </p:txBody>
        </p:sp>
        <p:sp>
          <p:nvSpPr>
            <p:cNvPr id="48190" name="Text Box 20"/>
            <p:cNvSpPr txBox="1">
              <a:spLocks noChangeArrowheads="1"/>
            </p:cNvSpPr>
            <p:nvPr/>
          </p:nvSpPr>
          <p:spPr bwMode="auto">
            <a:xfrm>
              <a:off x="3281" y="73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﹡</a:t>
              </a:r>
              <a:endParaRPr lang="en-US" altLang="zh-CN" sz="1800"/>
            </a:p>
          </p:txBody>
        </p:sp>
        <p:sp>
          <p:nvSpPr>
            <p:cNvPr id="48191" name="Line 21"/>
            <p:cNvSpPr>
              <a:spLocks noChangeShapeType="1"/>
            </p:cNvSpPr>
            <p:nvPr/>
          </p:nvSpPr>
          <p:spPr bwMode="auto">
            <a:xfrm>
              <a:off x="4246" y="738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Line 22"/>
            <p:cNvSpPr>
              <a:spLocks noChangeShapeType="1"/>
            </p:cNvSpPr>
            <p:nvPr/>
          </p:nvSpPr>
          <p:spPr bwMode="auto">
            <a:xfrm>
              <a:off x="2855" y="1230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Line 23"/>
            <p:cNvSpPr>
              <a:spLocks noChangeShapeType="1"/>
            </p:cNvSpPr>
            <p:nvPr/>
          </p:nvSpPr>
          <p:spPr bwMode="auto">
            <a:xfrm>
              <a:off x="2855" y="1230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Text Box 24"/>
            <p:cNvSpPr txBox="1">
              <a:spLocks noChangeArrowheads="1"/>
            </p:cNvSpPr>
            <p:nvPr/>
          </p:nvSpPr>
          <p:spPr bwMode="auto">
            <a:xfrm>
              <a:off x="2855" y="91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Z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565775" y="1449388"/>
            <a:ext cx="2247900" cy="1924050"/>
            <a:chOff x="3144" y="2326"/>
            <a:chExt cx="1416" cy="1212"/>
          </a:xfrm>
        </p:grpSpPr>
        <p:sp>
          <p:nvSpPr>
            <p:cNvPr id="48155" name="Oval 26"/>
            <p:cNvSpPr>
              <a:spLocks noChangeArrowheads="1"/>
            </p:cNvSpPr>
            <p:nvPr/>
          </p:nvSpPr>
          <p:spPr bwMode="auto">
            <a:xfrm>
              <a:off x="3344" y="27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48156" name="Oval 27"/>
            <p:cNvSpPr>
              <a:spLocks noChangeArrowheads="1"/>
            </p:cNvSpPr>
            <p:nvPr/>
          </p:nvSpPr>
          <p:spPr bwMode="auto">
            <a:xfrm>
              <a:off x="3348" y="338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48157" name="Line 28"/>
            <p:cNvSpPr>
              <a:spLocks noChangeShapeType="1"/>
            </p:cNvSpPr>
            <p:nvPr/>
          </p:nvSpPr>
          <p:spPr bwMode="auto">
            <a:xfrm>
              <a:off x="3832" y="2746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Line 29"/>
            <p:cNvSpPr>
              <a:spLocks noChangeShapeType="1"/>
            </p:cNvSpPr>
            <p:nvPr/>
          </p:nvSpPr>
          <p:spPr bwMode="auto">
            <a:xfrm>
              <a:off x="4112" y="2750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Freeform 30"/>
            <p:cNvSpPr>
              <a:spLocks/>
            </p:cNvSpPr>
            <p:nvPr/>
          </p:nvSpPr>
          <p:spPr bwMode="auto">
            <a:xfrm rot="10800000">
              <a:off x="3825" y="291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160" name="Line 31"/>
            <p:cNvSpPr>
              <a:spLocks noChangeShapeType="1"/>
            </p:cNvSpPr>
            <p:nvPr/>
          </p:nvSpPr>
          <p:spPr bwMode="auto">
            <a:xfrm>
              <a:off x="3383" y="2744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Line 32"/>
            <p:cNvSpPr>
              <a:spLocks noChangeShapeType="1"/>
            </p:cNvSpPr>
            <p:nvPr/>
          </p:nvSpPr>
          <p:spPr bwMode="auto">
            <a:xfrm>
              <a:off x="3381" y="340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Line 33"/>
            <p:cNvSpPr>
              <a:spLocks noChangeShapeType="1"/>
            </p:cNvSpPr>
            <p:nvPr/>
          </p:nvSpPr>
          <p:spPr bwMode="auto">
            <a:xfrm>
              <a:off x="4109" y="2752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Line 34"/>
            <p:cNvSpPr>
              <a:spLocks noChangeShapeType="1"/>
            </p:cNvSpPr>
            <p:nvPr/>
          </p:nvSpPr>
          <p:spPr bwMode="auto">
            <a:xfrm>
              <a:off x="4109" y="340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Freeform 35"/>
            <p:cNvSpPr>
              <a:spLocks/>
            </p:cNvSpPr>
            <p:nvPr/>
          </p:nvSpPr>
          <p:spPr bwMode="auto">
            <a:xfrm>
              <a:off x="4033" y="292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165" name="Text Box 36"/>
            <p:cNvSpPr txBox="1">
              <a:spLocks noChangeArrowheads="1"/>
            </p:cNvSpPr>
            <p:nvPr/>
          </p:nvSpPr>
          <p:spPr bwMode="auto">
            <a:xfrm>
              <a:off x="3547" y="293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L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48166" name="Text Box 37"/>
            <p:cNvSpPr txBox="1">
              <a:spLocks noChangeArrowheads="1"/>
            </p:cNvSpPr>
            <p:nvPr/>
          </p:nvSpPr>
          <p:spPr bwMode="auto">
            <a:xfrm>
              <a:off x="4136" y="292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L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48167" name="Text Box 38"/>
            <p:cNvSpPr txBox="1">
              <a:spLocks noChangeArrowheads="1"/>
            </p:cNvSpPr>
            <p:nvPr/>
          </p:nvSpPr>
          <p:spPr bwMode="auto">
            <a:xfrm>
              <a:off x="3839" y="232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sym typeface="Symbol" pitchFamily="18" charset="2"/>
                </a:rPr>
                <a:t>M</a:t>
              </a:r>
              <a:endParaRPr lang="en-US" altLang="zh-CN" sz="1800"/>
            </a:p>
          </p:txBody>
        </p:sp>
        <p:sp>
          <p:nvSpPr>
            <p:cNvPr id="48168" name="Arc 39"/>
            <p:cNvSpPr>
              <a:spLocks/>
            </p:cNvSpPr>
            <p:nvPr/>
          </p:nvSpPr>
          <p:spPr bwMode="auto">
            <a:xfrm>
              <a:off x="3769" y="2621"/>
              <a:ext cx="405" cy="342"/>
            </a:xfrm>
            <a:custGeom>
              <a:avLst/>
              <a:gdLst>
                <a:gd name="T0" fmla="*/ 0 w 30489"/>
                <a:gd name="T1" fmla="*/ 99 h 21600"/>
                <a:gd name="T2" fmla="*/ 405 w 30489"/>
                <a:gd name="T3" fmla="*/ 100 h 21600"/>
                <a:gd name="T4" fmla="*/ 202 w 30489"/>
                <a:gd name="T5" fmla="*/ 342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169" name="Text Box 40"/>
            <p:cNvSpPr txBox="1">
              <a:spLocks noChangeArrowheads="1"/>
            </p:cNvSpPr>
            <p:nvPr/>
          </p:nvSpPr>
          <p:spPr bwMode="auto">
            <a:xfrm>
              <a:off x="4046" y="314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﹡</a:t>
              </a:r>
              <a:endParaRPr lang="en-US" altLang="zh-CN" sz="1800"/>
            </a:p>
          </p:txBody>
        </p:sp>
        <p:sp>
          <p:nvSpPr>
            <p:cNvPr id="48170" name="Text Box 41"/>
            <p:cNvSpPr txBox="1">
              <a:spLocks noChangeArrowheads="1"/>
            </p:cNvSpPr>
            <p:nvPr/>
          </p:nvSpPr>
          <p:spPr bwMode="auto">
            <a:xfrm>
              <a:off x="3595" y="275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﹡</a:t>
              </a:r>
              <a:endParaRPr lang="en-US" altLang="zh-CN" sz="1800"/>
            </a:p>
          </p:txBody>
        </p:sp>
        <p:sp>
          <p:nvSpPr>
            <p:cNvPr id="48171" name="Line 42"/>
            <p:cNvSpPr>
              <a:spLocks noChangeShapeType="1"/>
            </p:cNvSpPr>
            <p:nvPr/>
          </p:nvSpPr>
          <p:spPr bwMode="auto">
            <a:xfrm>
              <a:off x="4560" y="275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43"/>
            <p:cNvSpPr>
              <a:spLocks noChangeShapeType="1"/>
            </p:cNvSpPr>
            <p:nvPr/>
          </p:nvSpPr>
          <p:spPr bwMode="auto">
            <a:xfrm>
              <a:off x="3169" y="3246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44"/>
            <p:cNvSpPr>
              <a:spLocks noChangeShapeType="1"/>
            </p:cNvSpPr>
            <p:nvPr/>
          </p:nvSpPr>
          <p:spPr bwMode="auto">
            <a:xfrm>
              <a:off x="3169" y="3246"/>
              <a:ext cx="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Text Box 45"/>
            <p:cNvSpPr txBox="1">
              <a:spLocks noChangeArrowheads="1"/>
            </p:cNvSpPr>
            <p:nvPr/>
          </p:nvSpPr>
          <p:spPr bwMode="auto">
            <a:xfrm>
              <a:off x="3144" y="292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Z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398463" y="628650"/>
            <a:ext cx="83867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楷体_GB2312" pitchFamily="49" charset="-122"/>
              </a:rPr>
              <a:t>例：图示电路中，</a:t>
            </a:r>
            <a:r>
              <a:rPr lang="en-US" altLang="zh-CN" i="1"/>
              <a:t>L</a:t>
            </a:r>
            <a:r>
              <a:rPr lang="en-US" altLang="zh-CN" baseline="-25000"/>
              <a:t>1</a:t>
            </a:r>
            <a:r>
              <a:rPr lang="zh-CN" altLang="en-US"/>
              <a:t>＝</a:t>
            </a:r>
            <a:r>
              <a:rPr lang="en-US" altLang="zh-CN"/>
              <a:t>18H</a:t>
            </a:r>
            <a:r>
              <a:rPr lang="zh-CN" altLang="en-US"/>
              <a:t>，</a:t>
            </a:r>
            <a:r>
              <a:rPr lang="en-US" altLang="zh-CN" i="1"/>
              <a:t>L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9H</a:t>
            </a:r>
            <a:r>
              <a:rPr lang="zh-CN" altLang="en-US"/>
              <a:t>，</a:t>
            </a:r>
            <a:r>
              <a:rPr lang="en-US" altLang="zh-CN" i="1"/>
              <a:t>M</a:t>
            </a:r>
            <a:r>
              <a:rPr lang="zh-CN" altLang="en-US"/>
              <a:t>＝</a:t>
            </a:r>
            <a:r>
              <a:rPr lang="en-US" altLang="zh-CN"/>
              <a:t>12H</a:t>
            </a:r>
            <a:r>
              <a:rPr lang="zh-CN" altLang="en-US">
                <a:ea typeface="楷体_GB2312" pitchFamily="49" charset="-122"/>
              </a:rPr>
              <a:t>，试求等效阻抗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en-US" altLang="zh-CN"/>
              <a:t> (</a:t>
            </a:r>
            <a:r>
              <a:rPr lang="en-US" altLang="zh-CN">
                <a:latin typeface="Symbol" pitchFamily="18" charset="2"/>
              </a:rPr>
              <a:t>w=1</a:t>
            </a:r>
            <a:r>
              <a:rPr lang="en-US" altLang="zh-CN">
                <a:latin typeface="宋体" pitchFamily="2" charset="-122"/>
              </a:rPr>
              <a:t>rad/s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  <p:sp>
        <p:nvSpPr>
          <p:cNvPr id="159791" name="Rectangle 47"/>
          <p:cNvSpPr>
            <a:spLocks noChangeArrowheads="1"/>
          </p:cNvSpPr>
          <p:nvPr/>
        </p:nvSpPr>
        <p:spPr bwMode="auto">
          <a:xfrm>
            <a:off x="431800" y="3414713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59792" name="Text Box 48"/>
          <p:cNvSpPr txBox="1">
            <a:spLocks noChangeArrowheads="1"/>
          </p:cNvSpPr>
          <p:nvPr/>
        </p:nvSpPr>
        <p:spPr bwMode="auto">
          <a:xfrm>
            <a:off x="655638" y="235267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(a)</a:t>
            </a:r>
          </a:p>
        </p:txBody>
      </p:sp>
      <p:sp>
        <p:nvSpPr>
          <p:cNvPr id="159793" name="Text Box 49"/>
          <p:cNvSpPr txBox="1">
            <a:spLocks noChangeArrowheads="1"/>
          </p:cNvSpPr>
          <p:nvPr/>
        </p:nvSpPr>
        <p:spPr bwMode="auto">
          <a:xfrm>
            <a:off x="4895850" y="239871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(b)</a:t>
            </a:r>
          </a:p>
        </p:txBody>
      </p:sp>
      <p:sp>
        <p:nvSpPr>
          <p:cNvPr id="159794" name="Text Box 50"/>
          <p:cNvSpPr txBox="1">
            <a:spLocks noChangeArrowheads="1"/>
          </p:cNvSpPr>
          <p:nvPr/>
        </p:nvSpPr>
        <p:spPr bwMode="auto">
          <a:xfrm>
            <a:off x="1252538" y="3436938"/>
            <a:ext cx="432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采用原边等效电路</a:t>
            </a:r>
          </a:p>
        </p:txBody>
      </p:sp>
      <p:sp>
        <p:nvSpPr>
          <p:cNvPr id="159843" name="AutoShape 99"/>
          <p:cNvSpPr>
            <a:spLocks noChangeArrowheads="1"/>
          </p:cNvSpPr>
          <p:nvPr/>
        </p:nvSpPr>
        <p:spPr bwMode="auto">
          <a:xfrm>
            <a:off x="2533650" y="4348163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59844" name="Text Box 100"/>
          <p:cNvSpPr txBox="1">
            <a:spLocks noChangeArrowheads="1"/>
          </p:cNvSpPr>
          <p:nvPr/>
        </p:nvSpPr>
        <p:spPr bwMode="auto">
          <a:xfrm>
            <a:off x="695325" y="51784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(a)</a:t>
            </a:r>
          </a:p>
        </p:txBody>
      </p:sp>
      <p:sp>
        <p:nvSpPr>
          <p:cNvPr id="159845" name="Text Box 101"/>
          <p:cNvSpPr txBox="1">
            <a:spLocks noChangeArrowheads="1"/>
          </p:cNvSpPr>
          <p:nvPr/>
        </p:nvSpPr>
        <p:spPr bwMode="auto">
          <a:xfrm>
            <a:off x="1408113" y="5178425"/>
            <a:ext cx="348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en-US" altLang="zh-CN"/>
              <a:t>=j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 i="1"/>
              <a:t>L</a:t>
            </a:r>
            <a:r>
              <a:rPr lang="en-US" altLang="zh-CN" baseline="-25000"/>
              <a:t>1</a:t>
            </a:r>
            <a:r>
              <a:rPr lang="en-US" altLang="zh-CN"/>
              <a:t>+(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 i="1"/>
              <a:t>M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/j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 i="1"/>
              <a:t>L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159846" name="Text Box 102"/>
          <p:cNvSpPr txBox="1">
            <a:spLocks noChangeArrowheads="1"/>
          </p:cNvSpPr>
          <p:nvPr/>
        </p:nvSpPr>
        <p:spPr bwMode="auto">
          <a:xfrm>
            <a:off x="4248150" y="5167313"/>
            <a:ext cx="392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=j18+12</a:t>
            </a:r>
            <a:r>
              <a:rPr lang="en-US" altLang="zh-CN" baseline="30000"/>
              <a:t>2</a:t>
            </a:r>
            <a:r>
              <a:rPr lang="en-US" altLang="zh-CN"/>
              <a:t>//(j9) =j2(Ω)</a:t>
            </a:r>
          </a:p>
        </p:txBody>
      </p:sp>
      <p:sp>
        <p:nvSpPr>
          <p:cNvPr id="159849" name="Text Box 105"/>
          <p:cNvSpPr txBox="1">
            <a:spLocks noChangeArrowheads="1"/>
          </p:cNvSpPr>
          <p:nvPr/>
        </p:nvSpPr>
        <p:spPr bwMode="auto">
          <a:xfrm>
            <a:off x="2509838" y="585152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en-US" altLang="zh-CN"/>
              <a:t>=j2(Ω)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4105275" y="3400425"/>
            <a:ext cx="2395538" cy="1641475"/>
            <a:chOff x="1886" y="-1298"/>
            <a:chExt cx="1509" cy="1034"/>
          </a:xfrm>
        </p:grpSpPr>
        <p:sp>
          <p:nvSpPr>
            <p:cNvPr id="48147" name="Line 127"/>
            <p:cNvSpPr>
              <a:spLocks noChangeShapeType="1"/>
            </p:cNvSpPr>
            <p:nvPr/>
          </p:nvSpPr>
          <p:spPr bwMode="auto">
            <a:xfrm>
              <a:off x="1925" y="-93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Oval 55"/>
            <p:cNvSpPr>
              <a:spLocks noChangeArrowheads="1"/>
            </p:cNvSpPr>
            <p:nvPr/>
          </p:nvSpPr>
          <p:spPr bwMode="auto">
            <a:xfrm>
              <a:off x="1886" y="-96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48149" name="Oval 56"/>
            <p:cNvSpPr>
              <a:spLocks noChangeArrowheads="1"/>
            </p:cNvSpPr>
            <p:nvPr/>
          </p:nvSpPr>
          <p:spPr bwMode="auto">
            <a:xfrm>
              <a:off x="1890" y="-30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48150" name="Line 66"/>
            <p:cNvSpPr>
              <a:spLocks noChangeShapeType="1"/>
            </p:cNvSpPr>
            <p:nvPr/>
          </p:nvSpPr>
          <p:spPr bwMode="auto">
            <a:xfrm>
              <a:off x="2654" y="-942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Rectangle 116"/>
            <p:cNvSpPr>
              <a:spLocks noChangeArrowheads="1"/>
            </p:cNvSpPr>
            <p:nvPr/>
          </p:nvSpPr>
          <p:spPr bwMode="auto">
            <a:xfrm rot="-5400000">
              <a:off x="2515" y="-67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152" name="Text Box 117"/>
            <p:cNvSpPr txBox="1">
              <a:spLocks noChangeArrowheads="1"/>
            </p:cNvSpPr>
            <p:nvPr/>
          </p:nvSpPr>
          <p:spPr bwMode="auto">
            <a:xfrm>
              <a:off x="2147" y="-129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Z</a:t>
              </a:r>
              <a:r>
                <a:rPr lang="en-US" altLang="zh-CN" baseline="-25000"/>
                <a:t>11</a:t>
              </a:r>
              <a:endParaRPr lang="en-US" altLang="zh-CN" i="1"/>
            </a:p>
          </p:txBody>
        </p:sp>
        <p:sp>
          <p:nvSpPr>
            <p:cNvPr id="48153" name="Rectangle 124"/>
            <p:cNvSpPr>
              <a:spLocks noChangeArrowheads="1"/>
            </p:cNvSpPr>
            <p:nvPr/>
          </p:nvSpPr>
          <p:spPr bwMode="auto">
            <a:xfrm>
              <a:off x="2147" y="-98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48130" name="Object 2"/>
            <p:cNvGraphicFramePr>
              <a:graphicFrameLocks noChangeAspect="1"/>
            </p:cNvGraphicFramePr>
            <p:nvPr/>
          </p:nvGraphicFramePr>
          <p:xfrm>
            <a:off x="2698" y="-897"/>
            <a:ext cx="69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3" name="Equation" r:id="rId3" imgW="495000" imgH="457200" progId="Equation.DSMT4">
                    <p:embed/>
                  </p:oleObj>
                </mc:Choice>
                <mc:Fallback>
                  <p:oleObj name="Equation" r:id="rId3" imgW="495000" imgH="457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-897"/>
                          <a:ext cx="697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4" name="Line 128"/>
            <p:cNvSpPr>
              <a:spLocks noChangeShapeType="1"/>
            </p:cNvSpPr>
            <p:nvPr/>
          </p:nvSpPr>
          <p:spPr bwMode="auto">
            <a:xfrm>
              <a:off x="1928" y="-284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874" name="Text Box 130"/>
          <p:cNvSpPr txBox="1">
            <a:spLocks noChangeArrowheads="1"/>
          </p:cNvSpPr>
          <p:nvPr/>
        </p:nvSpPr>
        <p:spPr bwMode="auto">
          <a:xfrm>
            <a:off x="1385888" y="5851525"/>
            <a:ext cx="1709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同理：</a:t>
            </a:r>
          </a:p>
        </p:txBody>
      </p:sp>
      <p:sp>
        <p:nvSpPr>
          <p:cNvPr id="159875" name="Text Box 131"/>
          <p:cNvSpPr txBox="1">
            <a:spLocks noChangeArrowheads="1"/>
          </p:cNvSpPr>
          <p:nvPr/>
        </p:nvSpPr>
        <p:spPr bwMode="auto">
          <a:xfrm>
            <a:off x="712788" y="58515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91" grpId="0"/>
      <p:bldP spid="159794" grpId="0"/>
      <p:bldP spid="159843" grpId="0" animBg="1"/>
      <p:bldP spid="159844" grpId="0"/>
      <p:bldP spid="159845" grpId="0"/>
      <p:bldP spid="159846" grpId="0"/>
      <p:bldP spid="159849" grpId="0"/>
      <p:bldP spid="159874" grpId="0"/>
      <p:bldP spid="15987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61950" y="584200"/>
            <a:ext cx="8350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例：如图电路，已知</a:t>
            </a:r>
            <a:r>
              <a:rPr lang="en-US" altLang="zh-CN" i="1" dirty="0">
                <a:ea typeface="楷体_GB2312" pitchFamily="49" charset="-122"/>
              </a:rPr>
              <a:t>R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=7.5Ω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ω</a:t>
            </a:r>
            <a:r>
              <a:rPr lang="en-US" altLang="zh-CN" i="1" dirty="0">
                <a:ea typeface="楷体_GB2312" pitchFamily="49" charset="-122"/>
              </a:rPr>
              <a:t>L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=30Ω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1/(ω</a:t>
            </a:r>
            <a:r>
              <a:rPr lang="en-US" altLang="zh-CN" i="1" dirty="0">
                <a:ea typeface="楷体_GB2312" pitchFamily="49" charset="-122"/>
              </a:rPr>
              <a:t>C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)=22.5Ω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i="1" dirty="0">
                <a:ea typeface="楷体_GB2312" pitchFamily="49" charset="-122"/>
              </a:rPr>
              <a:t>R</a:t>
            </a:r>
            <a:r>
              <a:rPr lang="en-US" altLang="zh-CN" baseline="-25000" dirty="0">
                <a:ea typeface="楷体_GB2312" pitchFamily="49" charset="-122"/>
              </a:rPr>
              <a:t>2</a:t>
            </a:r>
            <a:r>
              <a:rPr lang="en-US" altLang="zh-CN" dirty="0">
                <a:ea typeface="楷体_GB2312" pitchFamily="49" charset="-122"/>
              </a:rPr>
              <a:t>=60Ω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ω</a:t>
            </a:r>
            <a:r>
              <a:rPr lang="en-US" altLang="zh-CN" i="1" dirty="0">
                <a:ea typeface="楷体_GB2312" pitchFamily="49" charset="-122"/>
              </a:rPr>
              <a:t>L</a:t>
            </a:r>
            <a:r>
              <a:rPr lang="en-US" altLang="zh-CN" baseline="-25000" dirty="0">
                <a:ea typeface="楷体_GB2312" pitchFamily="49" charset="-122"/>
              </a:rPr>
              <a:t>2</a:t>
            </a:r>
            <a:r>
              <a:rPr lang="en-US" altLang="zh-CN" dirty="0">
                <a:ea typeface="楷体_GB2312" pitchFamily="49" charset="-122"/>
              </a:rPr>
              <a:t>=60Ω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 err="1">
                <a:ea typeface="楷体_GB2312" pitchFamily="49" charset="-122"/>
              </a:rPr>
              <a:t>ω</a:t>
            </a:r>
            <a:r>
              <a:rPr lang="en-US" altLang="zh-CN" i="1" dirty="0" err="1">
                <a:ea typeface="楷体_GB2312" pitchFamily="49" charset="-122"/>
              </a:rPr>
              <a:t>M</a:t>
            </a:r>
            <a:r>
              <a:rPr lang="en-US" altLang="zh-CN" dirty="0">
                <a:ea typeface="楷体_GB2312" pitchFamily="49" charset="-122"/>
              </a:rPr>
              <a:t>=30Ω</a:t>
            </a:r>
            <a:r>
              <a:rPr lang="zh-CN" altLang="en-US" dirty="0" smtClean="0">
                <a:ea typeface="楷体_GB2312" pitchFamily="49" charset="-122"/>
              </a:rPr>
              <a:t>，                              。    求</a:t>
            </a:r>
            <a:r>
              <a:rPr lang="zh-CN" altLang="en-US" dirty="0">
                <a:ea typeface="楷体_GB2312" pitchFamily="49" charset="-122"/>
              </a:rPr>
              <a:t>电流              </a:t>
            </a:r>
            <a:r>
              <a:rPr lang="zh-CN" altLang="en-US" dirty="0" smtClean="0">
                <a:ea typeface="楷体_GB2312" pitchFamily="49" charset="-122"/>
              </a:rPr>
              <a:t>               及</a:t>
            </a:r>
            <a:r>
              <a:rPr lang="en-US" altLang="zh-CN" i="1" dirty="0">
                <a:ea typeface="楷体_GB2312" pitchFamily="49" charset="-122"/>
              </a:rPr>
              <a:t>R</a:t>
            </a:r>
            <a:r>
              <a:rPr lang="en-US" altLang="zh-CN" baseline="-25000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上消耗的功率</a:t>
            </a:r>
            <a:r>
              <a:rPr lang="en-US" altLang="zh-CN" i="1" dirty="0">
                <a:ea typeface="楷体_GB2312" pitchFamily="49" charset="-122"/>
              </a:rPr>
              <a:t>P</a:t>
            </a:r>
            <a:r>
              <a:rPr lang="en-US" altLang="zh-CN" baseline="-25000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。</a:t>
            </a:r>
            <a:r>
              <a:rPr lang="zh-CN" altLang="en-US" b="0" dirty="0">
                <a:ea typeface="楷体_GB2312" pitchFamily="49" charset="-122"/>
              </a:rPr>
              <a:t> </a:t>
            </a:r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331788" y="2024063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pSp>
        <p:nvGrpSpPr>
          <p:cNvPr id="2" name="Group 232"/>
          <p:cNvGrpSpPr>
            <a:grpSpLocks/>
          </p:cNvGrpSpPr>
          <p:nvPr/>
        </p:nvGrpSpPr>
        <p:grpSpPr bwMode="auto">
          <a:xfrm>
            <a:off x="5329238" y="1508125"/>
            <a:ext cx="3711575" cy="2233613"/>
            <a:chOff x="562" y="654"/>
            <a:chExt cx="2338" cy="1407"/>
          </a:xfrm>
        </p:grpSpPr>
        <p:sp>
          <p:nvSpPr>
            <p:cNvPr id="49195" name="Line 115"/>
            <p:cNvSpPr>
              <a:spLocks noChangeShapeType="1"/>
            </p:cNvSpPr>
            <p:nvPr/>
          </p:nvSpPr>
          <p:spPr bwMode="auto">
            <a:xfrm>
              <a:off x="1018" y="1027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123"/>
            <p:cNvSpPr>
              <a:spLocks noChangeShapeType="1"/>
            </p:cNvSpPr>
            <p:nvPr/>
          </p:nvSpPr>
          <p:spPr bwMode="auto">
            <a:xfrm>
              <a:off x="2469" y="101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116"/>
            <p:cNvSpPr>
              <a:spLocks noChangeShapeType="1"/>
            </p:cNvSpPr>
            <p:nvPr/>
          </p:nvSpPr>
          <p:spPr bwMode="auto">
            <a:xfrm>
              <a:off x="1022" y="197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118"/>
            <p:cNvSpPr>
              <a:spLocks noChangeShapeType="1"/>
            </p:cNvSpPr>
            <p:nvPr/>
          </p:nvSpPr>
          <p:spPr bwMode="auto">
            <a:xfrm>
              <a:off x="1970" y="1022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117"/>
            <p:cNvSpPr>
              <a:spLocks noChangeShapeType="1"/>
            </p:cNvSpPr>
            <p:nvPr/>
          </p:nvSpPr>
          <p:spPr bwMode="auto">
            <a:xfrm>
              <a:off x="1691" y="1028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Rectangle 32"/>
            <p:cNvSpPr>
              <a:spLocks noChangeArrowheads="1"/>
            </p:cNvSpPr>
            <p:nvPr/>
          </p:nvSpPr>
          <p:spPr bwMode="auto">
            <a:xfrm>
              <a:off x="1239" y="98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201" name="Text Box 50"/>
            <p:cNvSpPr txBox="1">
              <a:spLocks noChangeArrowheads="1"/>
            </p:cNvSpPr>
            <p:nvPr/>
          </p:nvSpPr>
          <p:spPr bwMode="auto">
            <a:xfrm>
              <a:off x="1710" y="667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ea typeface="楷体_GB2312" pitchFamily="49" charset="-122"/>
                </a:rPr>
                <a:t>M</a:t>
              </a:r>
            </a:p>
          </p:txBody>
        </p:sp>
        <p:sp>
          <p:nvSpPr>
            <p:cNvPr id="49202" name="Oval 65"/>
            <p:cNvSpPr>
              <a:spLocks noChangeArrowheads="1"/>
            </p:cNvSpPr>
            <p:nvPr/>
          </p:nvSpPr>
          <p:spPr bwMode="auto">
            <a:xfrm>
              <a:off x="1587" y="1271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203" name="Oval 66"/>
            <p:cNvSpPr>
              <a:spLocks noChangeArrowheads="1"/>
            </p:cNvSpPr>
            <p:nvPr/>
          </p:nvSpPr>
          <p:spPr bwMode="auto">
            <a:xfrm>
              <a:off x="2032" y="1274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204" name="Freeform 73"/>
            <p:cNvSpPr>
              <a:spLocks/>
            </p:cNvSpPr>
            <p:nvPr/>
          </p:nvSpPr>
          <p:spPr bwMode="auto">
            <a:xfrm rot="10800000">
              <a:off x="1683" y="135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205" name="Freeform 78"/>
            <p:cNvSpPr>
              <a:spLocks/>
            </p:cNvSpPr>
            <p:nvPr/>
          </p:nvSpPr>
          <p:spPr bwMode="auto">
            <a:xfrm>
              <a:off x="1891" y="135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206" name="Oval 80"/>
            <p:cNvSpPr>
              <a:spLocks noChangeArrowheads="1"/>
            </p:cNvSpPr>
            <p:nvPr/>
          </p:nvSpPr>
          <p:spPr bwMode="auto">
            <a:xfrm>
              <a:off x="881" y="136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9207" name="Text Box 88"/>
            <p:cNvSpPr txBox="1">
              <a:spLocks noChangeArrowheads="1"/>
            </p:cNvSpPr>
            <p:nvPr/>
          </p:nvSpPr>
          <p:spPr bwMode="auto">
            <a:xfrm>
              <a:off x="721" y="115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9208" name="Text Box 89"/>
            <p:cNvSpPr txBox="1">
              <a:spLocks noChangeArrowheads="1"/>
            </p:cNvSpPr>
            <p:nvPr/>
          </p:nvSpPr>
          <p:spPr bwMode="auto">
            <a:xfrm>
              <a:off x="722" y="14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9209" name="Rectangle 90"/>
            <p:cNvSpPr>
              <a:spLocks noChangeArrowheads="1"/>
            </p:cNvSpPr>
            <p:nvPr/>
          </p:nvSpPr>
          <p:spPr bwMode="auto">
            <a:xfrm rot="-5400000">
              <a:off x="2331" y="14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210" name="Text Box 93"/>
            <p:cNvSpPr txBox="1">
              <a:spLocks noChangeArrowheads="1"/>
            </p:cNvSpPr>
            <p:nvPr/>
          </p:nvSpPr>
          <p:spPr bwMode="auto">
            <a:xfrm>
              <a:off x="1245" y="107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49211" name="Text Box 94"/>
            <p:cNvSpPr txBox="1">
              <a:spLocks noChangeArrowheads="1"/>
            </p:cNvSpPr>
            <p:nvPr/>
          </p:nvSpPr>
          <p:spPr bwMode="auto">
            <a:xfrm>
              <a:off x="2516" y="1397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49212" name="Text Box 104"/>
            <p:cNvSpPr txBox="1">
              <a:spLocks noChangeArrowheads="1"/>
            </p:cNvSpPr>
            <p:nvPr/>
          </p:nvSpPr>
          <p:spPr bwMode="auto">
            <a:xfrm>
              <a:off x="1235" y="16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C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grpSp>
          <p:nvGrpSpPr>
            <p:cNvPr id="49213" name="Group 108"/>
            <p:cNvGrpSpPr>
              <a:grpSpLocks/>
            </p:cNvGrpSpPr>
            <p:nvPr/>
          </p:nvGrpSpPr>
          <p:grpSpPr bwMode="auto">
            <a:xfrm>
              <a:off x="1199" y="1873"/>
              <a:ext cx="317" cy="188"/>
              <a:chOff x="3334" y="1911"/>
              <a:chExt cx="317" cy="188"/>
            </a:xfrm>
          </p:grpSpPr>
          <p:sp useBgFill="1">
            <p:nvSpPr>
              <p:cNvPr id="49222" name="Rectangle 109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49223" name="Line 110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4" name="Rectangle 111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49225" name="Rectangle 112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49226" name="Line 113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14" name="Line 119"/>
            <p:cNvSpPr>
              <a:spLocks noChangeShapeType="1"/>
            </p:cNvSpPr>
            <p:nvPr/>
          </p:nvSpPr>
          <p:spPr bwMode="auto">
            <a:xfrm>
              <a:off x="1018" y="102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Line 121"/>
            <p:cNvSpPr>
              <a:spLocks noChangeShapeType="1"/>
            </p:cNvSpPr>
            <p:nvPr/>
          </p:nvSpPr>
          <p:spPr bwMode="auto">
            <a:xfrm>
              <a:off x="1970" y="1019"/>
              <a:ext cx="5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Line 122"/>
            <p:cNvSpPr>
              <a:spLocks noChangeShapeType="1"/>
            </p:cNvSpPr>
            <p:nvPr/>
          </p:nvSpPr>
          <p:spPr bwMode="auto">
            <a:xfrm>
              <a:off x="1967" y="1965"/>
              <a:ext cx="5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7" name="Rectangle 126"/>
            <p:cNvSpPr>
              <a:spLocks noChangeArrowheads="1"/>
            </p:cNvSpPr>
            <p:nvPr/>
          </p:nvSpPr>
          <p:spPr bwMode="auto">
            <a:xfrm>
              <a:off x="1397" y="1423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L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49174" name="Object 22"/>
            <p:cNvGraphicFramePr>
              <a:graphicFrameLocks noChangeAspect="1"/>
            </p:cNvGraphicFramePr>
            <p:nvPr/>
          </p:nvGraphicFramePr>
          <p:xfrm>
            <a:off x="562" y="1277"/>
            <a:ext cx="26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0" name="Equation" r:id="rId3" imgW="228600" imgH="279360" progId="Equation.DSMT4">
                    <p:embed/>
                  </p:oleObj>
                </mc:Choice>
                <mc:Fallback>
                  <p:oleObj name="Equation" r:id="rId3" imgW="228600" imgH="27936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1277"/>
                          <a:ext cx="260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23"/>
            <p:cNvGraphicFramePr>
              <a:graphicFrameLocks noChangeAspect="1"/>
            </p:cNvGraphicFramePr>
            <p:nvPr/>
          </p:nvGraphicFramePr>
          <p:xfrm>
            <a:off x="1021" y="660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1" name="公式" r:id="rId5" imgW="177480" imgH="279360" progId="Equation.3">
                    <p:embed/>
                  </p:oleObj>
                </mc:Choice>
                <mc:Fallback>
                  <p:oleObj name="公式" r:id="rId5" imgW="177480" imgH="2793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660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Object 24"/>
            <p:cNvGraphicFramePr>
              <a:graphicFrameLocks noChangeAspect="1"/>
            </p:cNvGraphicFramePr>
            <p:nvPr/>
          </p:nvGraphicFramePr>
          <p:xfrm>
            <a:off x="2205" y="654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2" name="公式" r:id="rId7" imgW="177480" imgH="279360" progId="Equation.3">
                    <p:embed/>
                  </p:oleObj>
                </mc:Choice>
                <mc:Fallback>
                  <p:oleObj name="公式" r:id="rId7" imgW="177480" imgH="2793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654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18" name="Rectangle 148"/>
            <p:cNvSpPr>
              <a:spLocks noChangeArrowheads="1"/>
            </p:cNvSpPr>
            <p:nvPr/>
          </p:nvSpPr>
          <p:spPr bwMode="auto">
            <a:xfrm>
              <a:off x="1961" y="1428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L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49219" name="Arc 154"/>
            <p:cNvSpPr>
              <a:spLocks/>
            </p:cNvSpPr>
            <p:nvPr/>
          </p:nvSpPr>
          <p:spPr bwMode="auto">
            <a:xfrm>
              <a:off x="1674" y="904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220" name="Line 158"/>
            <p:cNvSpPr>
              <a:spLocks noChangeShapeType="1"/>
            </p:cNvSpPr>
            <p:nvPr/>
          </p:nvSpPr>
          <p:spPr bwMode="auto">
            <a:xfrm>
              <a:off x="2220" y="1023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Line 159"/>
            <p:cNvSpPr>
              <a:spLocks noChangeShapeType="1"/>
            </p:cNvSpPr>
            <p:nvPr/>
          </p:nvSpPr>
          <p:spPr bwMode="auto">
            <a:xfrm>
              <a:off x="1037" y="1026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33"/>
          <p:cNvGrpSpPr>
            <a:grpSpLocks/>
          </p:cNvGrpSpPr>
          <p:nvPr/>
        </p:nvGrpSpPr>
        <p:grpSpPr bwMode="auto">
          <a:xfrm>
            <a:off x="6789738" y="4141788"/>
            <a:ext cx="2454275" cy="2084387"/>
            <a:chOff x="3331" y="785"/>
            <a:chExt cx="1546" cy="1313"/>
          </a:xfrm>
        </p:grpSpPr>
        <p:sp>
          <p:nvSpPr>
            <p:cNvPr id="49183" name="Line 195"/>
            <p:cNvSpPr>
              <a:spLocks noChangeShapeType="1"/>
            </p:cNvSpPr>
            <p:nvPr/>
          </p:nvSpPr>
          <p:spPr bwMode="auto">
            <a:xfrm>
              <a:off x="3787" y="115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196"/>
            <p:cNvSpPr>
              <a:spLocks noChangeShapeType="1"/>
            </p:cNvSpPr>
            <p:nvPr/>
          </p:nvSpPr>
          <p:spPr bwMode="auto">
            <a:xfrm>
              <a:off x="4458" y="1147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197"/>
            <p:cNvSpPr>
              <a:spLocks noChangeShapeType="1"/>
            </p:cNvSpPr>
            <p:nvPr/>
          </p:nvSpPr>
          <p:spPr bwMode="auto">
            <a:xfrm>
              <a:off x="3791" y="209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Rectangle 200"/>
            <p:cNvSpPr>
              <a:spLocks noChangeArrowheads="1"/>
            </p:cNvSpPr>
            <p:nvPr/>
          </p:nvSpPr>
          <p:spPr bwMode="auto">
            <a:xfrm>
              <a:off x="4008" y="11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187" name="Oval 206"/>
            <p:cNvSpPr>
              <a:spLocks noChangeArrowheads="1"/>
            </p:cNvSpPr>
            <p:nvPr/>
          </p:nvSpPr>
          <p:spPr bwMode="auto">
            <a:xfrm>
              <a:off x="3644" y="149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9188" name="Text Box 207"/>
            <p:cNvSpPr txBox="1">
              <a:spLocks noChangeArrowheads="1"/>
            </p:cNvSpPr>
            <p:nvPr/>
          </p:nvSpPr>
          <p:spPr bwMode="auto">
            <a:xfrm>
              <a:off x="3490" y="12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9189" name="Text Box 208"/>
            <p:cNvSpPr txBox="1">
              <a:spLocks noChangeArrowheads="1"/>
            </p:cNvSpPr>
            <p:nvPr/>
          </p:nvSpPr>
          <p:spPr bwMode="auto">
            <a:xfrm>
              <a:off x="3491" y="15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49190" name="Rectangle 209"/>
            <p:cNvSpPr>
              <a:spLocks noChangeArrowheads="1"/>
            </p:cNvSpPr>
            <p:nvPr/>
          </p:nvSpPr>
          <p:spPr bwMode="auto">
            <a:xfrm rot="-5400000">
              <a:off x="4320" y="16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9191" name="Text Box 210"/>
            <p:cNvSpPr txBox="1">
              <a:spLocks noChangeArrowheads="1"/>
            </p:cNvSpPr>
            <p:nvPr/>
          </p:nvSpPr>
          <p:spPr bwMode="auto">
            <a:xfrm>
              <a:off x="4002" y="118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11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49192" name="Line 219"/>
            <p:cNvSpPr>
              <a:spLocks noChangeShapeType="1"/>
            </p:cNvSpPr>
            <p:nvPr/>
          </p:nvSpPr>
          <p:spPr bwMode="auto">
            <a:xfrm>
              <a:off x="3787" y="1150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72" name="Object 20"/>
            <p:cNvGraphicFramePr>
              <a:graphicFrameLocks noChangeAspect="1"/>
            </p:cNvGraphicFramePr>
            <p:nvPr/>
          </p:nvGraphicFramePr>
          <p:xfrm>
            <a:off x="3331" y="1402"/>
            <a:ext cx="26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3" name="Equation" r:id="rId9" imgW="228600" imgH="279360" progId="Equation.DSMT4">
                    <p:embed/>
                  </p:oleObj>
                </mc:Choice>
                <mc:Fallback>
                  <p:oleObj name="Equation" r:id="rId9" imgW="228600" imgH="27936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1402"/>
                          <a:ext cx="260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21"/>
            <p:cNvGraphicFramePr>
              <a:graphicFrameLocks noChangeAspect="1"/>
            </p:cNvGraphicFramePr>
            <p:nvPr/>
          </p:nvGraphicFramePr>
          <p:xfrm>
            <a:off x="3790" y="785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4" name="公式" r:id="rId10" imgW="177480" imgH="279360" progId="Equation.3">
                    <p:embed/>
                  </p:oleObj>
                </mc:Choice>
                <mc:Fallback>
                  <p:oleObj name="公式" r:id="rId10" imgW="17748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785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3" name="Line 229"/>
            <p:cNvSpPr>
              <a:spLocks noChangeShapeType="1"/>
            </p:cNvSpPr>
            <p:nvPr/>
          </p:nvSpPr>
          <p:spPr bwMode="auto">
            <a:xfrm>
              <a:off x="3806" y="1151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Text Box 231"/>
            <p:cNvSpPr txBox="1">
              <a:spLocks noChangeArrowheads="1"/>
            </p:cNvSpPr>
            <p:nvPr/>
          </p:nvSpPr>
          <p:spPr bwMode="auto">
            <a:xfrm>
              <a:off x="4493" y="151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f1</a:t>
              </a:r>
              <a:endParaRPr lang="en-US" altLang="zh-CN" sz="1800" i="1">
                <a:ea typeface="楷体_GB2312" pitchFamily="49" charset="-122"/>
              </a:endParaRPr>
            </a:p>
          </p:txBody>
        </p:sp>
      </p:grpSp>
      <p:graphicFrame>
        <p:nvGraphicFramePr>
          <p:cNvPr id="104683" name="Object 2"/>
          <p:cNvGraphicFramePr>
            <a:graphicFrameLocks noChangeAspect="1"/>
          </p:cNvGraphicFramePr>
          <p:nvPr/>
        </p:nvGraphicFramePr>
        <p:xfrm>
          <a:off x="1547813" y="2673350"/>
          <a:ext cx="21605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11" imgW="977760" imgH="203040" progId="Equation.DSMT4">
                  <p:embed/>
                </p:oleObj>
              </mc:Choice>
              <mc:Fallback>
                <p:oleObj name="Equation" r:id="rId11" imgW="9777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73350"/>
                        <a:ext cx="216058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07167"/>
              </p:ext>
            </p:extLst>
          </p:nvPr>
        </p:nvGraphicFramePr>
        <p:xfrm>
          <a:off x="5230813" y="885914"/>
          <a:ext cx="18780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6" name="Equation" r:id="rId13" imgW="876240" imgH="279360" progId="Equation.DSMT4">
                  <p:embed/>
                </p:oleObj>
              </mc:Choice>
              <mc:Fallback>
                <p:oleObj name="Equation" r:id="rId13" imgW="8762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885914"/>
                        <a:ext cx="18780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86" name="Object 5"/>
          <p:cNvGraphicFramePr>
            <a:graphicFrameLocks noChangeAspect="1"/>
          </p:cNvGraphicFramePr>
          <p:nvPr/>
        </p:nvGraphicFramePr>
        <p:xfrm>
          <a:off x="2268538" y="5788025"/>
          <a:ext cx="42989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Equation" r:id="rId15" imgW="1968480" imgH="419040" progId="Equation.DSMT4">
                  <p:embed/>
                </p:oleObj>
              </mc:Choice>
              <mc:Fallback>
                <p:oleObj name="Equation" r:id="rId15" imgW="19684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788025"/>
                        <a:ext cx="429895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89" name="Object 7"/>
          <p:cNvGraphicFramePr>
            <a:graphicFrameLocks noChangeAspect="1"/>
          </p:cNvGraphicFramePr>
          <p:nvPr/>
        </p:nvGraphicFramePr>
        <p:xfrm>
          <a:off x="2438400" y="4695825"/>
          <a:ext cx="4302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8" name="Equation" r:id="rId17" imgW="2158920" imgH="444240" progId="Equation.DSMT4">
                  <p:embed/>
                </p:oleObj>
              </mc:Choice>
              <mc:Fallback>
                <p:oleObj name="Equation" r:id="rId17" imgW="215892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95825"/>
                        <a:ext cx="43021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91" name="Object 9"/>
          <p:cNvGraphicFramePr>
            <a:graphicFrameLocks noChangeAspect="1"/>
          </p:cNvGraphicFramePr>
          <p:nvPr/>
        </p:nvGraphicFramePr>
        <p:xfrm>
          <a:off x="2484438" y="3679825"/>
          <a:ext cx="33162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9" name="Equation" r:id="rId19" imgW="1663560" imgH="444240" progId="Equation.DSMT4">
                  <p:embed/>
                </p:oleObj>
              </mc:Choice>
              <mc:Fallback>
                <p:oleObj name="Equation" r:id="rId19" imgW="166356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679825"/>
                        <a:ext cx="331628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99" name="Object 1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28538010"/>
              </p:ext>
            </p:extLst>
          </p:nvPr>
        </p:nvGraphicFramePr>
        <p:xfrm>
          <a:off x="1403648" y="1412081"/>
          <a:ext cx="7889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0" name="Equation" r:id="rId21" imgW="317160" imgH="241200" progId="Equation.DSMT4">
                  <p:embed/>
                </p:oleObj>
              </mc:Choice>
              <mc:Fallback>
                <p:oleObj name="Equation" r:id="rId21" imgW="317160" imgH="2412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12081"/>
                        <a:ext cx="7889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2" name="Object 14"/>
          <p:cNvGraphicFramePr>
            <a:graphicFrameLocks noChangeAspect="1"/>
          </p:cNvGraphicFramePr>
          <p:nvPr/>
        </p:nvGraphicFramePr>
        <p:xfrm>
          <a:off x="1008063" y="1844675"/>
          <a:ext cx="33115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1" name="Equation" r:id="rId23" imgW="1473120" imgH="431640" progId="Equation.DSMT4">
                  <p:embed/>
                </p:oleObj>
              </mc:Choice>
              <mc:Fallback>
                <p:oleObj name="Equation" r:id="rId23" imgW="14731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844675"/>
                        <a:ext cx="33115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3" name="Object 15"/>
          <p:cNvGraphicFramePr>
            <a:graphicFrameLocks noChangeAspect="1"/>
          </p:cNvGraphicFramePr>
          <p:nvPr/>
        </p:nvGraphicFramePr>
        <p:xfrm>
          <a:off x="611188" y="3141663"/>
          <a:ext cx="41005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2" name="Equation" r:id="rId25" imgW="1904760" imgH="228600" progId="Equation.DSMT4">
                  <p:embed/>
                </p:oleObj>
              </mc:Choice>
              <mc:Fallback>
                <p:oleObj name="Equation" r:id="rId25" imgW="190476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41663"/>
                        <a:ext cx="410051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4" name="Object 16"/>
          <p:cNvGraphicFramePr>
            <a:graphicFrameLocks noChangeAspect="1"/>
          </p:cNvGraphicFramePr>
          <p:nvPr/>
        </p:nvGraphicFramePr>
        <p:xfrm>
          <a:off x="565150" y="3644900"/>
          <a:ext cx="18669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3" name="Equation" r:id="rId27" imgW="812520" imgH="457200" progId="Equation.DSMT4">
                  <p:embed/>
                </p:oleObj>
              </mc:Choice>
              <mc:Fallback>
                <p:oleObj name="Equation" r:id="rId27" imgW="81252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644900"/>
                        <a:ext cx="18669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5" name="Object 17"/>
          <p:cNvGraphicFramePr>
            <a:graphicFrameLocks noChangeAspect="1"/>
          </p:cNvGraphicFramePr>
          <p:nvPr/>
        </p:nvGraphicFramePr>
        <p:xfrm>
          <a:off x="576263" y="4652963"/>
          <a:ext cx="18161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4" name="Equation" r:id="rId29" imgW="863280" imgH="469800" progId="Equation.DSMT4">
                  <p:embed/>
                </p:oleObj>
              </mc:Choice>
              <mc:Fallback>
                <p:oleObj name="Equation" r:id="rId29" imgW="863280" imgH="469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652963"/>
                        <a:ext cx="181610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6" name="Object 18"/>
          <p:cNvGraphicFramePr>
            <a:graphicFrameLocks noChangeAspect="1"/>
          </p:cNvGraphicFramePr>
          <p:nvPr/>
        </p:nvGraphicFramePr>
        <p:xfrm>
          <a:off x="565150" y="5768975"/>
          <a:ext cx="16033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5" name="Equation" r:id="rId31" imgW="761760" imgH="457200" progId="Equation.DSMT4">
                  <p:embed/>
                </p:oleObj>
              </mc:Choice>
              <mc:Fallback>
                <p:oleObj name="Equation" r:id="rId31" imgW="76176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768975"/>
                        <a:ext cx="16033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08" name="AutoShape 260"/>
          <p:cNvSpPr>
            <a:spLocks noChangeArrowheads="1"/>
          </p:cNvSpPr>
          <p:nvPr/>
        </p:nvSpPr>
        <p:spPr bwMode="auto">
          <a:xfrm rot="5400000">
            <a:off x="7823200" y="3868738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05" grpId="0"/>
      <p:bldP spid="10470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61950" y="584200"/>
            <a:ext cx="83502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例：如图电路，已知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=7.5Ω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ω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=30Ω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1/(ω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)=22.5Ω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=60Ω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ω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=60Ω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ω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zh-CN">
                <a:ea typeface="楷体_GB2312" pitchFamily="49" charset="-122"/>
              </a:rPr>
              <a:t>=30Ω</a:t>
            </a:r>
            <a:r>
              <a:rPr lang="zh-CN" altLang="en-US">
                <a:ea typeface="楷体_GB2312" pitchFamily="49" charset="-122"/>
              </a:rPr>
              <a:t>，                         。求电流              及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上消耗的功率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。</a:t>
            </a:r>
            <a:r>
              <a:rPr lang="zh-CN" altLang="en-US" b="0">
                <a:ea typeface="楷体_GB2312" pitchFamily="49" charset="-122"/>
              </a:rPr>
              <a:t> </a:t>
            </a:r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331788" y="2024063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4509" name="Rectangle 61"/>
          <p:cNvSpPr>
            <a:spLocks noChangeArrowheads="1"/>
          </p:cNvSpPr>
          <p:nvPr/>
        </p:nvSpPr>
        <p:spPr bwMode="auto">
          <a:xfrm>
            <a:off x="1044575" y="5265738"/>
            <a:ext cx="5364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变压器不消耗功率，也可以根据原边电流来计算。</a:t>
            </a:r>
          </a:p>
        </p:txBody>
      </p:sp>
      <p:grpSp>
        <p:nvGrpSpPr>
          <p:cNvPr id="2" name="Group 232"/>
          <p:cNvGrpSpPr>
            <a:grpSpLocks/>
          </p:cNvGrpSpPr>
          <p:nvPr/>
        </p:nvGrpSpPr>
        <p:grpSpPr bwMode="auto">
          <a:xfrm>
            <a:off x="5329238" y="1508125"/>
            <a:ext cx="3711575" cy="2233613"/>
            <a:chOff x="562" y="654"/>
            <a:chExt cx="2338" cy="1407"/>
          </a:xfrm>
        </p:grpSpPr>
        <p:sp>
          <p:nvSpPr>
            <p:cNvPr id="86022" name="Line 115"/>
            <p:cNvSpPr>
              <a:spLocks noChangeShapeType="1"/>
            </p:cNvSpPr>
            <p:nvPr/>
          </p:nvSpPr>
          <p:spPr bwMode="auto">
            <a:xfrm>
              <a:off x="1018" y="1027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Line 123"/>
            <p:cNvSpPr>
              <a:spLocks noChangeShapeType="1"/>
            </p:cNvSpPr>
            <p:nvPr/>
          </p:nvSpPr>
          <p:spPr bwMode="auto">
            <a:xfrm>
              <a:off x="2469" y="101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4" name="Line 116"/>
            <p:cNvSpPr>
              <a:spLocks noChangeShapeType="1"/>
            </p:cNvSpPr>
            <p:nvPr/>
          </p:nvSpPr>
          <p:spPr bwMode="auto">
            <a:xfrm>
              <a:off x="1022" y="197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5" name="Line 118"/>
            <p:cNvSpPr>
              <a:spLocks noChangeShapeType="1"/>
            </p:cNvSpPr>
            <p:nvPr/>
          </p:nvSpPr>
          <p:spPr bwMode="auto">
            <a:xfrm>
              <a:off x="1970" y="1022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Line 117"/>
            <p:cNvSpPr>
              <a:spLocks noChangeShapeType="1"/>
            </p:cNvSpPr>
            <p:nvPr/>
          </p:nvSpPr>
          <p:spPr bwMode="auto">
            <a:xfrm>
              <a:off x="1691" y="1028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7" name="Rectangle 32"/>
            <p:cNvSpPr>
              <a:spLocks noChangeArrowheads="1"/>
            </p:cNvSpPr>
            <p:nvPr/>
          </p:nvSpPr>
          <p:spPr bwMode="auto">
            <a:xfrm>
              <a:off x="1239" y="98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28" name="Text Box 50"/>
            <p:cNvSpPr txBox="1">
              <a:spLocks noChangeArrowheads="1"/>
            </p:cNvSpPr>
            <p:nvPr/>
          </p:nvSpPr>
          <p:spPr bwMode="auto">
            <a:xfrm>
              <a:off x="1710" y="667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ea typeface="楷体_GB2312" pitchFamily="49" charset="-122"/>
                </a:rPr>
                <a:t>M</a:t>
              </a:r>
            </a:p>
          </p:txBody>
        </p:sp>
        <p:sp>
          <p:nvSpPr>
            <p:cNvPr id="86029" name="Oval 65"/>
            <p:cNvSpPr>
              <a:spLocks noChangeArrowheads="1"/>
            </p:cNvSpPr>
            <p:nvPr/>
          </p:nvSpPr>
          <p:spPr bwMode="auto">
            <a:xfrm>
              <a:off x="1587" y="1271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30" name="Oval 66"/>
            <p:cNvSpPr>
              <a:spLocks noChangeArrowheads="1"/>
            </p:cNvSpPr>
            <p:nvPr/>
          </p:nvSpPr>
          <p:spPr bwMode="auto">
            <a:xfrm>
              <a:off x="2032" y="1274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31" name="Freeform 73"/>
            <p:cNvSpPr>
              <a:spLocks/>
            </p:cNvSpPr>
            <p:nvPr/>
          </p:nvSpPr>
          <p:spPr bwMode="auto">
            <a:xfrm rot="10800000">
              <a:off x="1683" y="135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32" name="Freeform 78"/>
            <p:cNvSpPr>
              <a:spLocks/>
            </p:cNvSpPr>
            <p:nvPr/>
          </p:nvSpPr>
          <p:spPr bwMode="auto">
            <a:xfrm>
              <a:off x="1891" y="135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33" name="Oval 80"/>
            <p:cNvSpPr>
              <a:spLocks noChangeArrowheads="1"/>
            </p:cNvSpPr>
            <p:nvPr/>
          </p:nvSpPr>
          <p:spPr bwMode="auto">
            <a:xfrm>
              <a:off x="881" y="136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6034" name="Text Box 88"/>
            <p:cNvSpPr txBox="1">
              <a:spLocks noChangeArrowheads="1"/>
            </p:cNvSpPr>
            <p:nvPr/>
          </p:nvSpPr>
          <p:spPr bwMode="auto">
            <a:xfrm>
              <a:off x="721" y="115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6035" name="Text Box 89"/>
            <p:cNvSpPr txBox="1">
              <a:spLocks noChangeArrowheads="1"/>
            </p:cNvSpPr>
            <p:nvPr/>
          </p:nvSpPr>
          <p:spPr bwMode="auto">
            <a:xfrm>
              <a:off x="722" y="14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86036" name="Rectangle 90"/>
            <p:cNvSpPr>
              <a:spLocks noChangeArrowheads="1"/>
            </p:cNvSpPr>
            <p:nvPr/>
          </p:nvSpPr>
          <p:spPr bwMode="auto">
            <a:xfrm rot="-5400000">
              <a:off x="2331" y="14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37" name="Text Box 93"/>
            <p:cNvSpPr txBox="1">
              <a:spLocks noChangeArrowheads="1"/>
            </p:cNvSpPr>
            <p:nvPr/>
          </p:nvSpPr>
          <p:spPr bwMode="auto">
            <a:xfrm>
              <a:off x="1245" y="107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86038" name="Text Box 94"/>
            <p:cNvSpPr txBox="1">
              <a:spLocks noChangeArrowheads="1"/>
            </p:cNvSpPr>
            <p:nvPr/>
          </p:nvSpPr>
          <p:spPr bwMode="auto">
            <a:xfrm>
              <a:off x="2516" y="1397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86039" name="Text Box 104"/>
            <p:cNvSpPr txBox="1">
              <a:spLocks noChangeArrowheads="1"/>
            </p:cNvSpPr>
            <p:nvPr/>
          </p:nvSpPr>
          <p:spPr bwMode="auto">
            <a:xfrm>
              <a:off x="1235" y="16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C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grpSp>
          <p:nvGrpSpPr>
            <p:cNvPr id="86040" name="Group 108"/>
            <p:cNvGrpSpPr>
              <a:grpSpLocks/>
            </p:cNvGrpSpPr>
            <p:nvPr/>
          </p:nvGrpSpPr>
          <p:grpSpPr bwMode="auto">
            <a:xfrm>
              <a:off x="1199" y="1873"/>
              <a:ext cx="317" cy="188"/>
              <a:chOff x="3334" y="1911"/>
              <a:chExt cx="317" cy="188"/>
            </a:xfrm>
          </p:grpSpPr>
          <p:sp useBgFill="1">
            <p:nvSpPr>
              <p:cNvPr id="86041" name="Rectangle 109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6042" name="Line 110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3" name="Rectangle 111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6044" name="Rectangle 112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86045" name="Line 113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46" name="Line 119"/>
            <p:cNvSpPr>
              <a:spLocks noChangeShapeType="1"/>
            </p:cNvSpPr>
            <p:nvPr/>
          </p:nvSpPr>
          <p:spPr bwMode="auto">
            <a:xfrm>
              <a:off x="1018" y="102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7" name="Line 121"/>
            <p:cNvSpPr>
              <a:spLocks noChangeShapeType="1"/>
            </p:cNvSpPr>
            <p:nvPr/>
          </p:nvSpPr>
          <p:spPr bwMode="auto">
            <a:xfrm>
              <a:off x="1970" y="1019"/>
              <a:ext cx="5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8" name="Line 122"/>
            <p:cNvSpPr>
              <a:spLocks noChangeShapeType="1"/>
            </p:cNvSpPr>
            <p:nvPr/>
          </p:nvSpPr>
          <p:spPr bwMode="auto">
            <a:xfrm>
              <a:off x="1967" y="1965"/>
              <a:ext cx="5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9" name="Rectangle 126"/>
            <p:cNvSpPr>
              <a:spLocks noChangeArrowheads="1"/>
            </p:cNvSpPr>
            <p:nvPr/>
          </p:nvSpPr>
          <p:spPr bwMode="auto">
            <a:xfrm>
              <a:off x="1397" y="1423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L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86050" name="Object 22"/>
            <p:cNvGraphicFramePr>
              <a:graphicFrameLocks noChangeAspect="1"/>
            </p:cNvGraphicFramePr>
            <p:nvPr/>
          </p:nvGraphicFramePr>
          <p:xfrm>
            <a:off x="562" y="1277"/>
            <a:ext cx="26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79" name="Equation" r:id="rId3" imgW="228600" imgH="279360" progId="Equation.DSMT4">
                    <p:embed/>
                  </p:oleObj>
                </mc:Choice>
                <mc:Fallback>
                  <p:oleObj name="Equation" r:id="rId3" imgW="228600" imgH="27936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1277"/>
                          <a:ext cx="260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1" name="Object 23"/>
            <p:cNvGraphicFramePr>
              <a:graphicFrameLocks noChangeAspect="1"/>
            </p:cNvGraphicFramePr>
            <p:nvPr/>
          </p:nvGraphicFramePr>
          <p:xfrm>
            <a:off x="1021" y="660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0" name="公式" r:id="rId5" imgW="177480" imgH="279360" progId="Equation.3">
                    <p:embed/>
                  </p:oleObj>
                </mc:Choice>
                <mc:Fallback>
                  <p:oleObj name="公式" r:id="rId5" imgW="177480" imgH="2793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660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2" name="Object 24"/>
            <p:cNvGraphicFramePr>
              <a:graphicFrameLocks noChangeAspect="1"/>
            </p:cNvGraphicFramePr>
            <p:nvPr/>
          </p:nvGraphicFramePr>
          <p:xfrm>
            <a:off x="2205" y="654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1" name="公式" r:id="rId7" imgW="177480" imgH="279360" progId="Equation.3">
                    <p:embed/>
                  </p:oleObj>
                </mc:Choice>
                <mc:Fallback>
                  <p:oleObj name="公式" r:id="rId7" imgW="177480" imgH="2793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654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53" name="Rectangle 148"/>
            <p:cNvSpPr>
              <a:spLocks noChangeArrowheads="1"/>
            </p:cNvSpPr>
            <p:nvPr/>
          </p:nvSpPr>
          <p:spPr bwMode="auto">
            <a:xfrm>
              <a:off x="1961" y="1428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L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86054" name="Arc 154"/>
            <p:cNvSpPr>
              <a:spLocks/>
            </p:cNvSpPr>
            <p:nvPr/>
          </p:nvSpPr>
          <p:spPr bwMode="auto">
            <a:xfrm>
              <a:off x="1674" y="904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55" name="Line 158"/>
            <p:cNvSpPr>
              <a:spLocks noChangeShapeType="1"/>
            </p:cNvSpPr>
            <p:nvPr/>
          </p:nvSpPr>
          <p:spPr bwMode="auto">
            <a:xfrm>
              <a:off x="2220" y="1023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6" name="Line 159"/>
            <p:cNvSpPr>
              <a:spLocks noChangeShapeType="1"/>
            </p:cNvSpPr>
            <p:nvPr/>
          </p:nvSpPr>
          <p:spPr bwMode="auto">
            <a:xfrm>
              <a:off x="1037" y="1026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33"/>
          <p:cNvGrpSpPr>
            <a:grpSpLocks/>
          </p:cNvGrpSpPr>
          <p:nvPr/>
        </p:nvGrpSpPr>
        <p:grpSpPr bwMode="auto">
          <a:xfrm>
            <a:off x="6789738" y="4141788"/>
            <a:ext cx="2454275" cy="2084387"/>
            <a:chOff x="3331" y="785"/>
            <a:chExt cx="1546" cy="1313"/>
          </a:xfrm>
        </p:grpSpPr>
        <p:sp>
          <p:nvSpPr>
            <p:cNvPr id="86058" name="Line 195"/>
            <p:cNvSpPr>
              <a:spLocks noChangeShapeType="1"/>
            </p:cNvSpPr>
            <p:nvPr/>
          </p:nvSpPr>
          <p:spPr bwMode="auto">
            <a:xfrm>
              <a:off x="3787" y="115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9" name="Line 196"/>
            <p:cNvSpPr>
              <a:spLocks noChangeShapeType="1"/>
            </p:cNvSpPr>
            <p:nvPr/>
          </p:nvSpPr>
          <p:spPr bwMode="auto">
            <a:xfrm>
              <a:off x="4458" y="1147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0" name="Line 197"/>
            <p:cNvSpPr>
              <a:spLocks noChangeShapeType="1"/>
            </p:cNvSpPr>
            <p:nvPr/>
          </p:nvSpPr>
          <p:spPr bwMode="auto">
            <a:xfrm>
              <a:off x="3791" y="209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1" name="Rectangle 200"/>
            <p:cNvSpPr>
              <a:spLocks noChangeArrowheads="1"/>
            </p:cNvSpPr>
            <p:nvPr/>
          </p:nvSpPr>
          <p:spPr bwMode="auto">
            <a:xfrm>
              <a:off x="4008" y="110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62" name="Oval 206"/>
            <p:cNvSpPr>
              <a:spLocks noChangeArrowheads="1"/>
            </p:cNvSpPr>
            <p:nvPr/>
          </p:nvSpPr>
          <p:spPr bwMode="auto">
            <a:xfrm>
              <a:off x="3644" y="149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86063" name="Text Box 207"/>
            <p:cNvSpPr txBox="1">
              <a:spLocks noChangeArrowheads="1"/>
            </p:cNvSpPr>
            <p:nvPr/>
          </p:nvSpPr>
          <p:spPr bwMode="auto">
            <a:xfrm>
              <a:off x="3490" y="12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86064" name="Text Box 208"/>
            <p:cNvSpPr txBox="1">
              <a:spLocks noChangeArrowheads="1"/>
            </p:cNvSpPr>
            <p:nvPr/>
          </p:nvSpPr>
          <p:spPr bwMode="auto">
            <a:xfrm>
              <a:off x="3491" y="15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86065" name="Rectangle 209"/>
            <p:cNvSpPr>
              <a:spLocks noChangeArrowheads="1"/>
            </p:cNvSpPr>
            <p:nvPr/>
          </p:nvSpPr>
          <p:spPr bwMode="auto">
            <a:xfrm rot="-5400000">
              <a:off x="4320" y="160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86066" name="Text Box 210"/>
            <p:cNvSpPr txBox="1">
              <a:spLocks noChangeArrowheads="1"/>
            </p:cNvSpPr>
            <p:nvPr/>
          </p:nvSpPr>
          <p:spPr bwMode="auto">
            <a:xfrm>
              <a:off x="4002" y="118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11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86067" name="Line 219"/>
            <p:cNvSpPr>
              <a:spLocks noChangeShapeType="1"/>
            </p:cNvSpPr>
            <p:nvPr/>
          </p:nvSpPr>
          <p:spPr bwMode="auto">
            <a:xfrm>
              <a:off x="3787" y="1150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6068" name="Object 20"/>
            <p:cNvGraphicFramePr>
              <a:graphicFrameLocks noChangeAspect="1"/>
            </p:cNvGraphicFramePr>
            <p:nvPr/>
          </p:nvGraphicFramePr>
          <p:xfrm>
            <a:off x="3331" y="1402"/>
            <a:ext cx="26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2" name="Equation" r:id="rId9" imgW="228600" imgH="279360" progId="Equation.DSMT4">
                    <p:embed/>
                  </p:oleObj>
                </mc:Choice>
                <mc:Fallback>
                  <p:oleObj name="Equation" r:id="rId9" imgW="228600" imgH="27936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1402"/>
                          <a:ext cx="260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9" name="Object 21"/>
            <p:cNvGraphicFramePr>
              <a:graphicFrameLocks noChangeAspect="1"/>
            </p:cNvGraphicFramePr>
            <p:nvPr/>
          </p:nvGraphicFramePr>
          <p:xfrm>
            <a:off x="3790" y="785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3" name="公式" r:id="rId10" imgW="177480" imgH="279360" progId="Equation.3">
                    <p:embed/>
                  </p:oleObj>
                </mc:Choice>
                <mc:Fallback>
                  <p:oleObj name="公式" r:id="rId10" imgW="17748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785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70" name="Line 229"/>
            <p:cNvSpPr>
              <a:spLocks noChangeShapeType="1"/>
            </p:cNvSpPr>
            <p:nvPr/>
          </p:nvSpPr>
          <p:spPr bwMode="auto">
            <a:xfrm>
              <a:off x="3806" y="1151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71" name="Text Box 231"/>
            <p:cNvSpPr txBox="1">
              <a:spLocks noChangeArrowheads="1"/>
            </p:cNvSpPr>
            <p:nvPr/>
          </p:nvSpPr>
          <p:spPr bwMode="auto">
            <a:xfrm>
              <a:off x="4493" y="151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Z</a:t>
              </a:r>
              <a:r>
                <a:rPr lang="en-US" altLang="zh-CN" sz="1800" baseline="-25000">
                  <a:ea typeface="楷体_GB2312" pitchFamily="49" charset="-122"/>
                </a:rPr>
                <a:t>f1</a:t>
              </a:r>
              <a:endParaRPr lang="en-US" altLang="zh-CN" sz="1800" i="1">
                <a:ea typeface="楷体_GB2312" pitchFamily="49" charset="-122"/>
              </a:endParaRPr>
            </a:p>
          </p:txBody>
        </p:sp>
      </p:grpSp>
      <p:graphicFrame>
        <p:nvGraphicFramePr>
          <p:cNvPr id="104684" name="Object 3"/>
          <p:cNvGraphicFramePr>
            <a:graphicFrameLocks noChangeAspect="1"/>
          </p:cNvGraphicFramePr>
          <p:nvPr/>
        </p:nvGraphicFramePr>
        <p:xfrm>
          <a:off x="1727200" y="4473575"/>
          <a:ext cx="35734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4" name="Equation" r:id="rId11" imgW="1638000" imgH="241200" progId="Equation.DSMT4">
                  <p:embed/>
                </p:oleObj>
              </mc:Choice>
              <mc:Fallback>
                <p:oleObj name="Equation" r:id="rId11" imgW="16380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473575"/>
                        <a:ext cx="357346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85" name="Object 4"/>
          <p:cNvGraphicFramePr>
            <a:graphicFrameLocks noChangeAspect="1"/>
          </p:cNvGraphicFramePr>
          <p:nvPr/>
        </p:nvGraphicFramePr>
        <p:xfrm>
          <a:off x="5502275" y="852488"/>
          <a:ext cx="18780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5" name="Equation" r:id="rId13" imgW="876240" imgH="279360" progId="Equation.DSMT4">
                  <p:embed/>
                </p:oleObj>
              </mc:Choice>
              <mc:Fallback>
                <p:oleObj name="Equation" r:id="rId13" imgW="8762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852488"/>
                        <a:ext cx="18780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99" name="Object 1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352550"/>
          <a:ext cx="7889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6" name="Equation" r:id="rId15" imgW="317160" imgH="241200" progId="Equation.DSMT4">
                  <p:embed/>
                </p:oleObj>
              </mc:Choice>
              <mc:Fallback>
                <p:oleObj name="Equation" r:id="rId15" imgW="317160" imgH="2412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2550"/>
                        <a:ext cx="7889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2" name="Object 14"/>
          <p:cNvGraphicFramePr>
            <a:graphicFrameLocks noChangeAspect="1"/>
          </p:cNvGraphicFramePr>
          <p:nvPr/>
        </p:nvGraphicFramePr>
        <p:xfrm>
          <a:off x="1322388" y="2073275"/>
          <a:ext cx="2682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7" name="Equation" r:id="rId17" imgW="1193760" imgH="228600" progId="Equation.DSMT4">
                  <p:embed/>
                </p:oleObj>
              </mc:Choice>
              <mc:Fallback>
                <p:oleObj name="Equation" r:id="rId17" imgW="119376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073275"/>
                        <a:ext cx="2682875" cy="5143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4" name="Object 16"/>
          <p:cNvGraphicFramePr>
            <a:graphicFrameLocks noChangeAspect="1"/>
          </p:cNvGraphicFramePr>
          <p:nvPr/>
        </p:nvGraphicFramePr>
        <p:xfrm>
          <a:off x="1331913" y="2565400"/>
          <a:ext cx="27003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8" name="Equation" r:id="rId19" imgW="1218960" imgH="241200" progId="Equation.DSMT4">
                  <p:embed/>
                </p:oleObj>
              </mc:Choice>
              <mc:Fallback>
                <p:oleObj name="Equation" r:id="rId19" imgW="121896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2700337" cy="5349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5" name="Object 17"/>
          <p:cNvGraphicFramePr>
            <a:graphicFrameLocks noChangeAspect="1"/>
          </p:cNvGraphicFramePr>
          <p:nvPr/>
        </p:nvGraphicFramePr>
        <p:xfrm>
          <a:off x="1331913" y="3068638"/>
          <a:ext cx="18351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9" name="Equation" r:id="rId21" imgW="812520" imgH="241200" progId="Equation.DSMT4">
                  <p:embed/>
                </p:oleObj>
              </mc:Choice>
              <mc:Fallback>
                <p:oleObj name="Equation" r:id="rId21" imgW="81252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1835150" cy="5445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6" name="Object 18"/>
          <p:cNvGraphicFramePr>
            <a:graphicFrameLocks noChangeAspect="1"/>
          </p:cNvGraphicFramePr>
          <p:nvPr/>
        </p:nvGraphicFramePr>
        <p:xfrm>
          <a:off x="1331913" y="3621088"/>
          <a:ext cx="3060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0" name="Equation" r:id="rId23" imgW="1295280" imgH="253800" progId="Equation.DSMT4">
                  <p:embed/>
                </p:oleObj>
              </mc:Choice>
              <mc:Fallback>
                <p:oleObj name="Equation" r:id="rId23" imgW="129528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21088"/>
                        <a:ext cx="3060700" cy="6000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07" name="Object 19"/>
          <p:cNvGraphicFramePr>
            <a:graphicFrameLocks noChangeAspect="1"/>
          </p:cNvGraphicFramePr>
          <p:nvPr/>
        </p:nvGraphicFramePr>
        <p:xfrm>
          <a:off x="438150" y="4494213"/>
          <a:ext cx="13128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1" name="Equation" r:id="rId25" imgW="609480" imgH="241200" progId="Equation.DSMT4">
                  <p:embed/>
                </p:oleObj>
              </mc:Choice>
              <mc:Fallback>
                <p:oleObj name="Equation" r:id="rId25" imgW="60948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494213"/>
                        <a:ext cx="1312863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08" name="AutoShape 260"/>
          <p:cNvSpPr>
            <a:spLocks noChangeArrowheads="1"/>
          </p:cNvSpPr>
          <p:nvPr/>
        </p:nvSpPr>
        <p:spPr bwMode="auto">
          <a:xfrm rot="5400000">
            <a:off x="7823200" y="3868738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0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6"/>
          <p:cNvGrpSpPr>
            <a:grpSpLocks/>
          </p:cNvGrpSpPr>
          <p:nvPr/>
        </p:nvGrpSpPr>
        <p:grpSpPr bwMode="auto">
          <a:xfrm>
            <a:off x="341313" y="404813"/>
            <a:ext cx="8534400" cy="2066925"/>
            <a:chOff x="215" y="24"/>
            <a:chExt cx="5376" cy="1302"/>
          </a:xfrm>
        </p:grpSpPr>
        <p:sp>
          <p:nvSpPr>
            <p:cNvPr id="50254" name="Text Box 2"/>
            <p:cNvSpPr txBox="1">
              <a:spLocks noChangeArrowheads="1"/>
            </p:cNvSpPr>
            <p:nvPr/>
          </p:nvSpPr>
          <p:spPr bwMode="auto">
            <a:xfrm>
              <a:off x="215" y="24"/>
              <a:ext cx="5376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35000"/>
                </a:lnSpc>
              </a:pPr>
              <a:r>
                <a:rPr lang="zh-CN" altLang="en-US">
                  <a:ea typeface="楷体_GB2312" pitchFamily="49" charset="-122"/>
                </a:rPr>
                <a:t>例：如图所示电路，已知 </a:t>
              </a:r>
              <a:r>
                <a:rPr lang="en-US" altLang="zh-CN">
                  <a:ea typeface="楷体_GB2312" pitchFamily="49" charset="-122"/>
                </a:rPr>
                <a:t>=10∠0°V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zh-CN" altLang="en-US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>
                  <a:ea typeface="楷体_GB2312" pitchFamily="49" charset="-122"/>
                </a:rPr>
                <a:t>=10</a:t>
              </a:r>
              <a:r>
                <a:rPr lang="en-US" altLang="zh-CN" baseline="30000">
                  <a:ea typeface="楷体_GB2312" pitchFamily="49" charset="-122"/>
                </a:rPr>
                <a:t>6</a:t>
              </a:r>
              <a:r>
                <a:rPr lang="en-US" altLang="zh-CN">
                  <a:ea typeface="楷体_GB2312" pitchFamily="49" charset="-122"/>
                </a:rPr>
                <a:t>rad/s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=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</a:rPr>
                <a:t>=1mH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C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=</a:t>
              </a:r>
              <a:r>
                <a:rPr lang="en-US" altLang="zh-CN" i="1">
                  <a:ea typeface="楷体_GB2312" pitchFamily="49" charset="-122"/>
                </a:rPr>
                <a:t>C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</a:rPr>
                <a:t>=1000pF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=10Ω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M</a:t>
              </a:r>
              <a:r>
                <a:rPr lang="en-US" altLang="zh-CN">
                  <a:ea typeface="楷体_GB2312" pitchFamily="49" charset="-122"/>
                </a:rPr>
                <a:t>=20μH</a:t>
              </a:r>
              <a:r>
                <a:rPr lang="zh-CN" altLang="en-US">
                  <a:ea typeface="楷体_GB2312" pitchFamily="49" charset="-122"/>
                </a:rPr>
                <a:t>。负载电阻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r>
                <a:rPr lang="zh-CN" altLang="en-US">
                  <a:ea typeface="楷体_GB2312" pitchFamily="49" charset="-122"/>
                </a:rPr>
                <a:t>可任意改变，问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r>
                <a:rPr lang="zh-CN" altLang="en-US">
                  <a:ea typeface="楷体_GB2312" pitchFamily="49" charset="-122"/>
                </a:rPr>
                <a:t>等于多大时其上可获得最大功率，并求出此时的最大功率</a:t>
              </a:r>
              <a:r>
                <a:rPr lang="en-US" altLang="zh-CN" i="1">
                  <a:ea typeface="楷体_GB2312" pitchFamily="49" charset="-122"/>
                </a:rPr>
                <a:t>P</a:t>
              </a:r>
              <a:r>
                <a:rPr lang="en-US" altLang="zh-CN" baseline="-25000">
                  <a:ea typeface="楷体_GB2312" pitchFamily="49" charset="-122"/>
                </a:rPr>
                <a:t>L max</a:t>
              </a:r>
              <a:r>
                <a:rPr lang="zh-CN" altLang="en-US">
                  <a:ea typeface="楷体_GB2312" pitchFamily="49" charset="-122"/>
                </a:rPr>
                <a:t>及电容</a:t>
              </a:r>
              <a:r>
                <a:rPr lang="en-US" altLang="zh-CN" i="1">
                  <a:ea typeface="楷体_GB2312" pitchFamily="49" charset="-122"/>
                </a:rPr>
                <a:t>C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zh-CN" altLang="en-US">
                  <a:ea typeface="楷体_GB2312" pitchFamily="49" charset="-122"/>
                </a:rPr>
                <a:t>上的电压有效值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C2 </a:t>
              </a:r>
              <a:r>
                <a:rPr lang="zh-CN" altLang="en-US">
                  <a:ea typeface="楷体_GB2312" pitchFamily="49" charset="-122"/>
                </a:rPr>
                <a:t>。 </a:t>
              </a:r>
            </a:p>
          </p:txBody>
        </p:sp>
        <p:graphicFrame>
          <p:nvGraphicFramePr>
            <p:cNvPr id="50188" name="Object 12"/>
            <p:cNvGraphicFramePr>
              <a:graphicFrameLocks noChangeAspect="1"/>
            </p:cNvGraphicFramePr>
            <p:nvPr/>
          </p:nvGraphicFramePr>
          <p:xfrm>
            <a:off x="2863" y="48"/>
            <a:ext cx="28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9" name="Equation" r:id="rId3" imgW="190440" imgH="241200" progId="Equation.3">
                    <p:embed/>
                  </p:oleObj>
                </mc:Choice>
                <mc:Fallback>
                  <p:oleObj name="Equation" r:id="rId3" imgW="19044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48"/>
                          <a:ext cx="287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777875" y="2433638"/>
            <a:ext cx="3992563" cy="2152650"/>
            <a:chOff x="2076" y="2457"/>
            <a:chExt cx="2515" cy="1356"/>
          </a:xfrm>
        </p:grpSpPr>
        <p:sp>
          <p:nvSpPr>
            <p:cNvPr id="50214" name="Line 7"/>
            <p:cNvSpPr>
              <a:spLocks noChangeShapeType="1"/>
            </p:cNvSpPr>
            <p:nvPr/>
          </p:nvSpPr>
          <p:spPr bwMode="auto">
            <a:xfrm>
              <a:off x="2532" y="283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8"/>
            <p:cNvSpPr>
              <a:spLocks noChangeShapeType="1"/>
            </p:cNvSpPr>
            <p:nvPr/>
          </p:nvSpPr>
          <p:spPr bwMode="auto">
            <a:xfrm>
              <a:off x="4157" y="282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9"/>
            <p:cNvSpPr>
              <a:spLocks noChangeShapeType="1"/>
            </p:cNvSpPr>
            <p:nvPr/>
          </p:nvSpPr>
          <p:spPr bwMode="auto">
            <a:xfrm>
              <a:off x="2536" y="377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Line 10"/>
            <p:cNvSpPr>
              <a:spLocks noChangeShapeType="1"/>
            </p:cNvSpPr>
            <p:nvPr/>
          </p:nvSpPr>
          <p:spPr bwMode="auto">
            <a:xfrm>
              <a:off x="3484" y="282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Line 11"/>
            <p:cNvSpPr>
              <a:spLocks noChangeShapeType="1"/>
            </p:cNvSpPr>
            <p:nvPr/>
          </p:nvSpPr>
          <p:spPr bwMode="auto">
            <a:xfrm>
              <a:off x="3205" y="2831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Rectangle 12"/>
            <p:cNvSpPr>
              <a:spLocks noChangeArrowheads="1"/>
            </p:cNvSpPr>
            <p:nvPr/>
          </p:nvSpPr>
          <p:spPr bwMode="auto">
            <a:xfrm>
              <a:off x="2727" y="372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20" name="Text Box 13"/>
            <p:cNvSpPr txBox="1">
              <a:spLocks noChangeArrowheads="1"/>
            </p:cNvSpPr>
            <p:nvPr/>
          </p:nvSpPr>
          <p:spPr bwMode="auto">
            <a:xfrm>
              <a:off x="3224" y="2470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ea typeface="楷体_GB2312" pitchFamily="49" charset="-122"/>
                </a:rPr>
                <a:t>M</a:t>
              </a:r>
            </a:p>
          </p:txBody>
        </p:sp>
        <p:sp>
          <p:nvSpPr>
            <p:cNvPr id="50221" name="Oval 14"/>
            <p:cNvSpPr>
              <a:spLocks noChangeArrowheads="1"/>
            </p:cNvSpPr>
            <p:nvPr/>
          </p:nvSpPr>
          <p:spPr bwMode="auto">
            <a:xfrm>
              <a:off x="3101" y="3074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22" name="Oval 15"/>
            <p:cNvSpPr>
              <a:spLocks noChangeArrowheads="1"/>
            </p:cNvSpPr>
            <p:nvPr/>
          </p:nvSpPr>
          <p:spPr bwMode="auto">
            <a:xfrm>
              <a:off x="3546" y="3077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23" name="Freeform 16"/>
            <p:cNvSpPr>
              <a:spLocks/>
            </p:cNvSpPr>
            <p:nvPr/>
          </p:nvSpPr>
          <p:spPr bwMode="auto">
            <a:xfrm rot="10800000">
              <a:off x="3197" y="315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24" name="Freeform 17"/>
            <p:cNvSpPr>
              <a:spLocks/>
            </p:cNvSpPr>
            <p:nvPr/>
          </p:nvSpPr>
          <p:spPr bwMode="auto">
            <a:xfrm>
              <a:off x="3405" y="315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25" name="Oval 18"/>
            <p:cNvSpPr>
              <a:spLocks noChangeArrowheads="1"/>
            </p:cNvSpPr>
            <p:nvPr/>
          </p:nvSpPr>
          <p:spPr bwMode="auto">
            <a:xfrm>
              <a:off x="2395" y="317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0226" name="Text Box 19"/>
            <p:cNvSpPr txBox="1">
              <a:spLocks noChangeArrowheads="1"/>
            </p:cNvSpPr>
            <p:nvPr/>
          </p:nvSpPr>
          <p:spPr bwMode="auto">
            <a:xfrm>
              <a:off x="2235" y="295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0227" name="Text Box 20"/>
            <p:cNvSpPr txBox="1">
              <a:spLocks noChangeArrowheads="1"/>
            </p:cNvSpPr>
            <p:nvPr/>
          </p:nvSpPr>
          <p:spPr bwMode="auto">
            <a:xfrm>
              <a:off x="2236" y="3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0228" name="Text Box 22"/>
            <p:cNvSpPr txBox="1">
              <a:spLocks noChangeArrowheads="1"/>
            </p:cNvSpPr>
            <p:nvPr/>
          </p:nvSpPr>
          <p:spPr bwMode="auto">
            <a:xfrm>
              <a:off x="2733" y="347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50229" name="Text Box 24"/>
            <p:cNvSpPr txBox="1">
              <a:spLocks noChangeArrowheads="1"/>
            </p:cNvSpPr>
            <p:nvPr/>
          </p:nvSpPr>
          <p:spPr bwMode="auto">
            <a:xfrm>
              <a:off x="2751" y="290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C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50230" name="Line 31"/>
            <p:cNvSpPr>
              <a:spLocks noChangeShapeType="1"/>
            </p:cNvSpPr>
            <p:nvPr/>
          </p:nvSpPr>
          <p:spPr bwMode="auto">
            <a:xfrm>
              <a:off x="2532" y="2828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Rectangle 34"/>
            <p:cNvSpPr>
              <a:spLocks noChangeArrowheads="1"/>
            </p:cNvSpPr>
            <p:nvPr/>
          </p:nvSpPr>
          <p:spPr bwMode="auto">
            <a:xfrm>
              <a:off x="2911" y="3226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L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50185" name="Object 9"/>
            <p:cNvGraphicFramePr>
              <a:graphicFrameLocks noChangeAspect="1"/>
            </p:cNvGraphicFramePr>
            <p:nvPr/>
          </p:nvGraphicFramePr>
          <p:xfrm>
            <a:off x="2076" y="3080"/>
            <a:ext cx="26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0" name="Equation" r:id="rId5" imgW="228600" imgH="279360" progId="Equation.DSMT4">
                    <p:embed/>
                  </p:oleObj>
                </mc:Choice>
                <mc:Fallback>
                  <p:oleObj name="Equation" r:id="rId5" imgW="228600" imgH="2793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3080"/>
                          <a:ext cx="260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6" name="Object 10"/>
            <p:cNvGraphicFramePr>
              <a:graphicFrameLocks noChangeAspect="1"/>
            </p:cNvGraphicFramePr>
            <p:nvPr/>
          </p:nvGraphicFramePr>
          <p:xfrm>
            <a:off x="2535" y="2463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1" name="公式" r:id="rId7" imgW="177480" imgH="279360" progId="Equation.3">
                    <p:embed/>
                  </p:oleObj>
                </mc:Choice>
                <mc:Fallback>
                  <p:oleObj name="公式" r:id="rId7" imgW="177480" imgH="2793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2463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7" name="Object 11"/>
            <p:cNvGraphicFramePr>
              <a:graphicFrameLocks noChangeAspect="1"/>
            </p:cNvGraphicFramePr>
            <p:nvPr/>
          </p:nvGraphicFramePr>
          <p:xfrm>
            <a:off x="3587" y="2457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2" name="公式" r:id="rId9" imgW="177480" imgH="279360" progId="Equation.3">
                    <p:embed/>
                  </p:oleObj>
                </mc:Choice>
                <mc:Fallback>
                  <p:oleObj name="公式" r:id="rId9" imgW="177480" imgH="2793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2457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32" name="Rectangle 38"/>
            <p:cNvSpPr>
              <a:spLocks noChangeArrowheads="1"/>
            </p:cNvSpPr>
            <p:nvPr/>
          </p:nvSpPr>
          <p:spPr bwMode="auto">
            <a:xfrm>
              <a:off x="3481" y="3237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L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50233" name="Arc 39"/>
            <p:cNvSpPr>
              <a:spLocks/>
            </p:cNvSpPr>
            <p:nvPr/>
          </p:nvSpPr>
          <p:spPr bwMode="auto">
            <a:xfrm>
              <a:off x="3188" y="2707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34" name="Line 40"/>
            <p:cNvSpPr>
              <a:spLocks noChangeShapeType="1"/>
            </p:cNvSpPr>
            <p:nvPr/>
          </p:nvSpPr>
          <p:spPr bwMode="auto">
            <a:xfrm>
              <a:off x="3602" y="2826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5" name="Line 41"/>
            <p:cNvSpPr>
              <a:spLocks noChangeShapeType="1"/>
            </p:cNvSpPr>
            <p:nvPr/>
          </p:nvSpPr>
          <p:spPr bwMode="auto">
            <a:xfrm>
              <a:off x="2551" y="2829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6" name="Line 42"/>
            <p:cNvSpPr>
              <a:spLocks noChangeShapeType="1"/>
            </p:cNvSpPr>
            <p:nvPr/>
          </p:nvSpPr>
          <p:spPr bwMode="auto">
            <a:xfrm>
              <a:off x="3484" y="376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7" name="Line 43"/>
            <p:cNvSpPr>
              <a:spLocks noChangeShapeType="1"/>
            </p:cNvSpPr>
            <p:nvPr/>
          </p:nvSpPr>
          <p:spPr bwMode="auto">
            <a:xfrm>
              <a:off x="3487" y="2825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8" name="Rectangle 79"/>
            <p:cNvSpPr>
              <a:spLocks noChangeArrowheads="1"/>
            </p:cNvSpPr>
            <p:nvPr/>
          </p:nvSpPr>
          <p:spPr bwMode="auto">
            <a:xfrm rot="5400000">
              <a:off x="4027" y="326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39" name="Text Box 99"/>
            <p:cNvSpPr txBox="1">
              <a:spLocks noChangeArrowheads="1"/>
            </p:cNvSpPr>
            <p:nvPr/>
          </p:nvSpPr>
          <p:spPr bwMode="auto">
            <a:xfrm>
              <a:off x="4207" y="324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50240" name="Line 100"/>
            <p:cNvSpPr>
              <a:spLocks noChangeShapeType="1"/>
            </p:cNvSpPr>
            <p:nvPr/>
          </p:nvSpPr>
          <p:spPr bwMode="auto">
            <a:xfrm flipV="1">
              <a:off x="4054" y="3175"/>
              <a:ext cx="269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41" name="Group 101"/>
            <p:cNvGrpSpPr>
              <a:grpSpLocks/>
            </p:cNvGrpSpPr>
            <p:nvPr/>
          </p:nvGrpSpPr>
          <p:grpSpPr bwMode="auto">
            <a:xfrm>
              <a:off x="2724" y="2731"/>
              <a:ext cx="317" cy="188"/>
              <a:chOff x="3334" y="1911"/>
              <a:chExt cx="317" cy="188"/>
            </a:xfrm>
          </p:grpSpPr>
          <p:sp useBgFill="1">
            <p:nvSpPr>
              <p:cNvPr id="50249" name="Rectangle 102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0250" name="Line 103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1" name="Rectangle 104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0252" name="Rectangle 105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0253" name="Line 106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42" name="Text Box 107"/>
            <p:cNvSpPr txBox="1">
              <a:spLocks noChangeArrowheads="1"/>
            </p:cNvSpPr>
            <p:nvPr/>
          </p:nvSpPr>
          <p:spPr bwMode="auto">
            <a:xfrm>
              <a:off x="3748" y="29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C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grpSp>
          <p:nvGrpSpPr>
            <p:cNvPr id="50243" name="Group 25"/>
            <p:cNvGrpSpPr>
              <a:grpSpLocks/>
            </p:cNvGrpSpPr>
            <p:nvPr/>
          </p:nvGrpSpPr>
          <p:grpSpPr bwMode="auto">
            <a:xfrm>
              <a:off x="3716" y="2729"/>
              <a:ext cx="317" cy="188"/>
              <a:chOff x="3334" y="1911"/>
              <a:chExt cx="317" cy="188"/>
            </a:xfrm>
          </p:grpSpPr>
          <p:sp useBgFill="1">
            <p:nvSpPr>
              <p:cNvPr id="50244" name="Rectangle 26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0245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6" name="Rectangle 28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0247" name="Rectangle 29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0248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3329" name="Rectangle 209"/>
          <p:cNvSpPr>
            <a:spLocks noChangeArrowheads="1"/>
          </p:cNvSpPr>
          <p:nvPr/>
        </p:nvSpPr>
        <p:spPr bwMode="auto">
          <a:xfrm>
            <a:off x="423863" y="48260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33335" name="Object 2"/>
          <p:cNvGraphicFramePr>
            <a:graphicFrameLocks noChangeAspect="1"/>
          </p:cNvGraphicFramePr>
          <p:nvPr/>
        </p:nvGraphicFramePr>
        <p:xfrm>
          <a:off x="3921125" y="4597400"/>
          <a:ext cx="4673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3" name="Equation" r:id="rId11" imgW="2108160" imgH="431640" progId="Equation.DSMT4">
                  <p:embed/>
                </p:oleObj>
              </mc:Choice>
              <mc:Fallback>
                <p:oleObj name="Equation" r:id="rId11" imgW="21081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4597400"/>
                        <a:ext cx="4673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1" name="Object 4"/>
          <p:cNvGraphicFramePr>
            <a:graphicFrameLocks noChangeAspect="1"/>
          </p:cNvGraphicFramePr>
          <p:nvPr/>
        </p:nvGraphicFramePr>
        <p:xfrm>
          <a:off x="1231900" y="5395913"/>
          <a:ext cx="20812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4" name="Equation" r:id="rId13" imgW="927000" imgH="304560" progId="Equation.DSMT4">
                  <p:embed/>
                </p:oleObj>
              </mc:Choice>
              <mc:Fallback>
                <p:oleObj name="Equation" r:id="rId13" imgW="92700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395913"/>
                        <a:ext cx="20812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2" name="Object 5"/>
          <p:cNvGraphicFramePr>
            <a:graphicFrameLocks noChangeAspect="1"/>
          </p:cNvGraphicFramePr>
          <p:nvPr/>
        </p:nvGraphicFramePr>
        <p:xfrm>
          <a:off x="3348038" y="5394325"/>
          <a:ext cx="34845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" name="Equation" r:id="rId15" imgW="1650960" imgH="317160" progId="Equation.DSMT4">
                  <p:embed/>
                </p:oleObj>
              </mc:Choice>
              <mc:Fallback>
                <p:oleObj name="Equation" r:id="rId15" imgW="165096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94325"/>
                        <a:ext cx="34845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3" name="Object 6"/>
          <p:cNvGraphicFramePr>
            <a:graphicFrameLocks noChangeAspect="1"/>
          </p:cNvGraphicFramePr>
          <p:nvPr/>
        </p:nvGraphicFramePr>
        <p:xfrm>
          <a:off x="4643438" y="6096000"/>
          <a:ext cx="26273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" name="Equation" r:id="rId17" imgW="1143000" imgH="228600" progId="Equation.DSMT4">
                  <p:embed/>
                </p:oleObj>
              </mc:Choice>
              <mc:Fallback>
                <p:oleObj name="Equation" r:id="rId17" imgW="1143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096000"/>
                        <a:ext cx="26273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6" name="Object 8"/>
          <p:cNvGraphicFramePr>
            <a:graphicFrameLocks noChangeAspect="1"/>
          </p:cNvGraphicFramePr>
          <p:nvPr/>
        </p:nvGraphicFramePr>
        <p:xfrm>
          <a:off x="1258888" y="6115050"/>
          <a:ext cx="33448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name="Equation" r:id="rId19" imgW="1434960" imgH="253800" progId="Equation.DSMT4">
                  <p:embed/>
                </p:oleObj>
              </mc:Choice>
              <mc:Fallback>
                <p:oleObj name="Equation" r:id="rId19" imgW="143496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115050"/>
                        <a:ext cx="33448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2" name="Text Box 272"/>
          <p:cNvSpPr txBox="1">
            <a:spLocks noChangeArrowheads="1"/>
          </p:cNvSpPr>
          <p:nvPr/>
        </p:nvSpPr>
        <p:spPr bwMode="auto">
          <a:xfrm>
            <a:off x="1190625" y="4826000"/>
            <a:ext cx="470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根据戴维南定理：</a:t>
            </a:r>
          </a:p>
        </p:txBody>
      </p:sp>
      <p:sp>
        <p:nvSpPr>
          <p:cNvPr id="133393" name="AutoShape 273"/>
          <p:cNvSpPr>
            <a:spLocks noChangeArrowheads="1"/>
          </p:cNvSpPr>
          <p:nvPr/>
        </p:nvSpPr>
        <p:spPr bwMode="auto">
          <a:xfrm>
            <a:off x="5024438" y="351631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6" name="Group 277"/>
          <p:cNvGrpSpPr>
            <a:grpSpLocks/>
          </p:cNvGrpSpPr>
          <p:nvPr/>
        </p:nvGrpSpPr>
        <p:grpSpPr bwMode="auto">
          <a:xfrm>
            <a:off x="5821363" y="2203450"/>
            <a:ext cx="2663825" cy="2351088"/>
            <a:chOff x="3619" y="1157"/>
            <a:chExt cx="1678" cy="1481"/>
          </a:xfrm>
        </p:grpSpPr>
        <p:grpSp>
          <p:nvGrpSpPr>
            <p:cNvPr id="50195" name="Group 141"/>
            <p:cNvGrpSpPr>
              <a:grpSpLocks/>
            </p:cNvGrpSpPr>
            <p:nvPr/>
          </p:nvGrpSpPr>
          <p:grpSpPr bwMode="auto">
            <a:xfrm>
              <a:off x="4205" y="1157"/>
              <a:ext cx="255" cy="472"/>
              <a:chOff x="2392" y="2323"/>
              <a:chExt cx="255" cy="472"/>
            </a:xfrm>
          </p:grpSpPr>
          <p:sp>
            <p:nvSpPr>
              <p:cNvPr id="50212" name="Text Box 14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50213" name="Text Box 14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50196" name="Line 157"/>
            <p:cNvSpPr>
              <a:spLocks noChangeShapeType="1"/>
            </p:cNvSpPr>
            <p:nvPr/>
          </p:nvSpPr>
          <p:spPr bwMode="auto">
            <a:xfrm>
              <a:off x="4196" y="1685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159"/>
            <p:cNvSpPr>
              <a:spLocks noChangeShapeType="1"/>
            </p:cNvSpPr>
            <p:nvPr/>
          </p:nvSpPr>
          <p:spPr bwMode="auto">
            <a:xfrm>
              <a:off x="4200" y="263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68"/>
            <p:cNvSpPr>
              <a:spLocks noChangeArrowheads="1"/>
            </p:cNvSpPr>
            <p:nvPr/>
          </p:nvSpPr>
          <p:spPr bwMode="auto">
            <a:xfrm>
              <a:off x="4059" y="219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0199" name="Text Box 169"/>
            <p:cNvSpPr txBox="1">
              <a:spLocks noChangeArrowheads="1"/>
            </p:cNvSpPr>
            <p:nvPr/>
          </p:nvSpPr>
          <p:spPr bwMode="auto">
            <a:xfrm>
              <a:off x="3899" y="195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0200" name="Text Box 170"/>
            <p:cNvSpPr txBox="1">
              <a:spLocks noChangeArrowheads="1"/>
            </p:cNvSpPr>
            <p:nvPr/>
          </p:nvSpPr>
          <p:spPr bwMode="auto">
            <a:xfrm>
              <a:off x="3894" y="23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0201" name="Text Box 171"/>
            <p:cNvSpPr txBox="1">
              <a:spLocks noChangeArrowheads="1"/>
            </p:cNvSpPr>
            <p:nvPr/>
          </p:nvSpPr>
          <p:spPr bwMode="auto">
            <a:xfrm>
              <a:off x="3806" y="168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eq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50202" name="Line 173"/>
            <p:cNvSpPr>
              <a:spLocks noChangeShapeType="1"/>
            </p:cNvSpPr>
            <p:nvPr/>
          </p:nvSpPr>
          <p:spPr bwMode="auto">
            <a:xfrm>
              <a:off x="4196" y="1683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181"/>
            <p:cNvSpPr>
              <a:spLocks noChangeShapeType="1"/>
            </p:cNvSpPr>
            <p:nvPr/>
          </p:nvSpPr>
          <p:spPr bwMode="auto">
            <a:xfrm>
              <a:off x="4215" y="1684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Rectangle 184"/>
            <p:cNvSpPr>
              <a:spLocks noChangeArrowheads="1"/>
            </p:cNvSpPr>
            <p:nvPr/>
          </p:nvSpPr>
          <p:spPr bwMode="auto">
            <a:xfrm rot="5400000">
              <a:off x="4058" y="188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5" name="Line 229"/>
            <p:cNvSpPr>
              <a:spLocks noChangeShapeType="1"/>
            </p:cNvSpPr>
            <p:nvPr/>
          </p:nvSpPr>
          <p:spPr bwMode="auto">
            <a:xfrm>
              <a:off x="4863" y="1683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Rectangle 255"/>
            <p:cNvSpPr>
              <a:spLocks noChangeArrowheads="1"/>
            </p:cNvSpPr>
            <p:nvPr/>
          </p:nvSpPr>
          <p:spPr bwMode="auto">
            <a:xfrm rot="5400000">
              <a:off x="4733" y="21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7" name="Text Box 256"/>
            <p:cNvSpPr txBox="1">
              <a:spLocks noChangeArrowheads="1"/>
            </p:cNvSpPr>
            <p:nvPr/>
          </p:nvSpPr>
          <p:spPr bwMode="auto">
            <a:xfrm>
              <a:off x="4913" y="2105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50208" name="Line 257"/>
            <p:cNvSpPr>
              <a:spLocks noChangeShapeType="1"/>
            </p:cNvSpPr>
            <p:nvPr/>
          </p:nvSpPr>
          <p:spPr bwMode="auto">
            <a:xfrm flipV="1">
              <a:off x="4760" y="2033"/>
              <a:ext cx="269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09" name="Group 274"/>
            <p:cNvGrpSpPr>
              <a:grpSpLocks/>
            </p:cNvGrpSpPr>
            <p:nvPr/>
          </p:nvGrpSpPr>
          <p:grpSpPr bwMode="auto">
            <a:xfrm>
              <a:off x="3619" y="1972"/>
              <a:ext cx="567" cy="493"/>
              <a:chOff x="3583" y="640"/>
              <a:chExt cx="567" cy="493"/>
            </a:xfrm>
          </p:grpSpPr>
          <p:sp>
            <p:nvSpPr>
              <p:cNvPr id="50210" name="Text Box 275"/>
              <p:cNvSpPr txBox="1">
                <a:spLocks noChangeArrowheads="1"/>
              </p:cNvSpPr>
              <p:nvPr/>
            </p:nvSpPr>
            <p:spPr bwMode="auto">
              <a:xfrm>
                <a:off x="3627" y="640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50211" name="Text Box 276"/>
              <p:cNvSpPr txBox="1">
                <a:spLocks noChangeArrowheads="1"/>
              </p:cNvSpPr>
              <p:nvPr/>
            </p:nvSpPr>
            <p:spPr bwMode="auto">
              <a:xfrm>
                <a:off x="3583" y="845"/>
                <a:ext cx="5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OC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9" grpId="0"/>
      <p:bldP spid="133392" grpId="0"/>
      <p:bldP spid="1333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3625" y="4662488"/>
          <a:ext cx="18875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4" name="Equation" r:id="rId3" imgW="901440" imgH="304560" progId="Equation.DSMT4">
                  <p:embed/>
                </p:oleObj>
              </mc:Choice>
              <mc:Fallback>
                <p:oleObj name="Equation" r:id="rId3" imgW="901440" imgH="30456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662488"/>
                        <a:ext cx="1887538" cy="6381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8" name="Object 4"/>
          <p:cNvGraphicFramePr>
            <a:graphicFrameLocks noChangeAspect="1"/>
          </p:cNvGraphicFramePr>
          <p:nvPr/>
        </p:nvGraphicFramePr>
        <p:xfrm>
          <a:off x="1008063" y="6402388"/>
          <a:ext cx="2254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5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6402388"/>
                        <a:ext cx="22542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9" name="Object 5"/>
          <p:cNvGraphicFramePr>
            <a:graphicFrameLocks noChangeAspect="1"/>
          </p:cNvGraphicFramePr>
          <p:nvPr/>
        </p:nvGraphicFramePr>
        <p:xfrm>
          <a:off x="3656013" y="5403850"/>
          <a:ext cx="2895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6" name="Equation" r:id="rId7" imgW="1346040" imgH="203040" progId="Equation.DSMT4">
                  <p:embed/>
                </p:oleObj>
              </mc:Choice>
              <mc:Fallback>
                <p:oleObj name="Equation" r:id="rId7" imgW="13460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5403850"/>
                        <a:ext cx="2895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51" name="Object 6"/>
          <p:cNvGraphicFramePr>
            <a:graphicFrameLocks noChangeAspect="1"/>
          </p:cNvGraphicFramePr>
          <p:nvPr/>
        </p:nvGraphicFramePr>
        <p:xfrm>
          <a:off x="3384550" y="6381750"/>
          <a:ext cx="2841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7" name="Equation" r:id="rId9" imgW="1333440" imgH="228600" progId="Equation.DSMT4">
                  <p:embed/>
                </p:oleObj>
              </mc:Choice>
              <mc:Fallback>
                <p:oleObj name="Equation" r:id="rId9" imgW="13334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6381750"/>
                        <a:ext cx="2841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52" name="Object 7"/>
          <p:cNvGraphicFramePr>
            <a:graphicFrameLocks noChangeAspect="1"/>
          </p:cNvGraphicFramePr>
          <p:nvPr/>
        </p:nvGraphicFramePr>
        <p:xfrm>
          <a:off x="2795588" y="5876925"/>
          <a:ext cx="30368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8" name="Equation" r:id="rId11" imgW="1447560" imgH="228600" progId="Equation.DSMT4">
                  <p:embed/>
                </p:oleObj>
              </mc:Choice>
              <mc:Fallback>
                <p:oleObj name="Equation" r:id="rId11" imgW="14475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5876925"/>
                        <a:ext cx="30368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54" name="Object 9"/>
          <p:cNvGraphicFramePr>
            <a:graphicFrameLocks noChangeAspect="1"/>
          </p:cNvGraphicFramePr>
          <p:nvPr/>
        </p:nvGraphicFramePr>
        <p:xfrm>
          <a:off x="1008063" y="5880100"/>
          <a:ext cx="17494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9" name="Equation" r:id="rId13" imgW="787320" imgH="241200" progId="Equation.DSMT4">
                  <p:embed/>
                </p:oleObj>
              </mc:Choice>
              <mc:Fallback>
                <p:oleObj name="Equation" r:id="rId13" imgW="7873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880100"/>
                        <a:ext cx="17494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3276600" y="4800600"/>
          <a:ext cx="17287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0" name="Equation" r:id="rId15" imgW="774360" imgH="241200" progId="Equation.DSMT4">
                  <p:embed/>
                </p:oleObj>
              </mc:Choice>
              <mc:Fallback>
                <p:oleObj name="Equation" r:id="rId15" imgW="7743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00600"/>
                        <a:ext cx="1728788" cy="5365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58" name="Object 13"/>
          <p:cNvGraphicFramePr>
            <a:graphicFrameLocks noChangeAspect="1"/>
          </p:cNvGraphicFramePr>
          <p:nvPr/>
        </p:nvGraphicFramePr>
        <p:xfrm>
          <a:off x="1028700" y="5192713"/>
          <a:ext cx="26431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1" name="Equation" r:id="rId17" imgW="1206360" imgH="330120" progId="Equation.DSMT4">
                  <p:embed/>
                </p:oleObj>
              </mc:Choice>
              <mc:Fallback>
                <p:oleObj name="Equation" r:id="rId17" imgW="1206360" imgH="330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192713"/>
                        <a:ext cx="26431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59" name="Text Box 63"/>
          <p:cNvSpPr txBox="1">
            <a:spLocks noChangeArrowheads="1"/>
          </p:cNvSpPr>
          <p:nvPr/>
        </p:nvSpPr>
        <p:spPr bwMode="auto">
          <a:xfrm>
            <a:off x="5256213" y="4808538"/>
            <a:ext cx="352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i="1">
                <a:solidFill>
                  <a:srgbClr val="0000FF"/>
                </a:solidFill>
              </a:rPr>
              <a:t>R</a:t>
            </a:r>
            <a:r>
              <a:rPr lang="en-US" altLang="zh-CN" baseline="-25000">
                <a:solidFill>
                  <a:srgbClr val="0000FF"/>
                </a:solidFill>
              </a:rPr>
              <a:t>L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40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Ω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时获最大功率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2" name="Group 206"/>
          <p:cNvGrpSpPr>
            <a:grpSpLocks/>
          </p:cNvGrpSpPr>
          <p:nvPr/>
        </p:nvGrpSpPr>
        <p:grpSpPr bwMode="auto">
          <a:xfrm>
            <a:off x="341313" y="404813"/>
            <a:ext cx="8534400" cy="2066925"/>
            <a:chOff x="215" y="24"/>
            <a:chExt cx="5376" cy="1302"/>
          </a:xfrm>
        </p:grpSpPr>
        <p:sp>
          <p:nvSpPr>
            <p:cNvPr id="51286" name="Text Box 2"/>
            <p:cNvSpPr txBox="1">
              <a:spLocks noChangeArrowheads="1"/>
            </p:cNvSpPr>
            <p:nvPr/>
          </p:nvSpPr>
          <p:spPr bwMode="auto">
            <a:xfrm>
              <a:off x="215" y="24"/>
              <a:ext cx="5376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35000"/>
                </a:lnSpc>
              </a:pPr>
              <a:r>
                <a:rPr lang="zh-CN" altLang="en-US">
                  <a:ea typeface="楷体_GB2312" pitchFamily="49" charset="-122"/>
                </a:rPr>
                <a:t>例：如图所示电路，已知 </a:t>
              </a:r>
              <a:r>
                <a:rPr lang="en-US" altLang="zh-CN">
                  <a:ea typeface="楷体_GB2312" pitchFamily="49" charset="-122"/>
                </a:rPr>
                <a:t>=10∠0°V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zh-CN" altLang="en-US" i="1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>
                  <a:ea typeface="楷体_GB2312" pitchFamily="49" charset="-122"/>
                </a:rPr>
                <a:t>=10</a:t>
              </a:r>
              <a:r>
                <a:rPr lang="en-US" altLang="zh-CN" baseline="30000">
                  <a:ea typeface="楷体_GB2312" pitchFamily="49" charset="-122"/>
                </a:rPr>
                <a:t>6</a:t>
              </a:r>
              <a:r>
                <a:rPr lang="en-US" altLang="zh-CN">
                  <a:ea typeface="楷体_GB2312" pitchFamily="49" charset="-122"/>
                </a:rPr>
                <a:t>rad/s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=</a:t>
              </a:r>
              <a:r>
                <a:rPr lang="en-US" altLang="zh-CN" i="1">
                  <a:ea typeface="楷体_GB2312" pitchFamily="49" charset="-122"/>
                </a:rPr>
                <a:t>L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</a:rPr>
                <a:t>=1mH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C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=</a:t>
              </a:r>
              <a:r>
                <a:rPr lang="en-US" altLang="zh-CN" i="1">
                  <a:ea typeface="楷体_GB2312" pitchFamily="49" charset="-122"/>
                </a:rPr>
                <a:t>C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</a:rPr>
                <a:t>=1000pF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=10Ω</a:t>
              </a:r>
              <a:r>
                <a:rPr lang="zh-CN" altLang="en-US">
                  <a:ea typeface="楷体_GB2312" pitchFamily="49" charset="-122"/>
                </a:rPr>
                <a:t>，</a:t>
              </a:r>
              <a:r>
                <a:rPr lang="en-US" altLang="zh-CN" i="1">
                  <a:ea typeface="楷体_GB2312" pitchFamily="49" charset="-122"/>
                </a:rPr>
                <a:t>M</a:t>
              </a:r>
              <a:r>
                <a:rPr lang="en-US" altLang="zh-CN">
                  <a:ea typeface="楷体_GB2312" pitchFamily="49" charset="-122"/>
                </a:rPr>
                <a:t>=20μH</a:t>
              </a:r>
              <a:r>
                <a:rPr lang="zh-CN" altLang="en-US">
                  <a:ea typeface="楷体_GB2312" pitchFamily="49" charset="-122"/>
                </a:rPr>
                <a:t>。负载电阻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r>
                <a:rPr lang="zh-CN" altLang="en-US">
                  <a:ea typeface="楷体_GB2312" pitchFamily="49" charset="-122"/>
                </a:rPr>
                <a:t>可任意改变，问</a:t>
              </a:r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r>
                <a:rPr lang="zh-CN" altLang="en-US">
                  <a:ea typeface="楷体_GB2312" pitchFamily="49" charset="-122"/>
                </a:rPr>
                <a:t>等于多大时其上可获得最大功率，并求出此时的最大功率</a:t>
              </a:r>
              <a:r>
                <a:rPr lang="en-US" altLang="zh-CN" i="1">
                  <a:ea typeface="楷体_GB2312" pitchFamily="49" charset="-122"/>
                </a:rPr>
                <a:t>P</a:t>
              </a:r>
              <a:r>
                <a:rPr lang="en-US" altLang="zh-CN" baseline="-25000">
                  <a:ea typeface="楷体_GB2312" pitchFamily="49" charset="-122"/>
                </a:rPr>
                <a:t>L max</a:t>
              </a:r>
              <a:r>
                <a:rPr lang="zh-CN" altLang="en-US">
                  <a:ea typeface="楷体_GB2312" pitchFamily="49" charset="-122"/>
                </a:rPr>
                <a:t>及电容</a:t>
              </a:r>
              <a:r>
                <a:rPr lang="en-US" altLang="zh-CN" i="1">
                  <a:ea typeface="楷体_GB2312" pitchFamily="49" charset="-122"/>
                </a:rPr>
                <a:t>C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zh-CN" altLang="en-US">
                  <a:ea typeface="楷体_GB2312" pitchFamily="49" charset="-122"/>
                </a:rPr>
                <a:t>上的电压有效值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C2 </a:t>
              </a:r>
              <a:r>
                <a:rPr lang="zh-CN" altLang="en-US">
                  <a:ea typeface="楷体_GB2312" pitchFamily="49" charset="-122"/>
                </a:rPr>
                <a:t>。 </a:t>
              </a:r>
            </a:p>
          </p:txBody>
        </p:sp>
        <p:graphicFrame>
          <p:nvGraphicFramePr>
            <p:cNvPr id="51287" name="Object 12"/>
            <p:cNvGraphicFramePr>
              <a:graphicFrameLocks noChangeAspect="1"/>
            </p:cNvGraphicFramePr>
            <p:nvPr/>
          </p:nvGraphicFramePr>
          <p:xfrm>
            <a:off x="2863" y="48"/>
            <a:ext cx="28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2" name="Equation" r:id="rId19" imgW="190440" imgH="241200" progId="Equation.3">
                    <p:embed/>
                  </p:oleObj>
                </mc:Choice>
                <mc:Fallback>
                  <p:oleObj name="Equation" r:id="rId19" imgW="19044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48"/>
                          <a:ext cx="287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777875" y="2433638"/>
            <a:ext cx="3992563" cy="2152650"/>
            <a:chOff x="2076" y="2457"/>
            <a:chExt cx="2515" cy="1356"/>
          </a:xfrm>
        </p:grpSpPr>
        <p:sp>
          <p:nvSpPr>
            <p:cNvPr id="51289" name="Line 7"/>
            <p:cNvSpPr>
              <a:spLocks noChangeShapeType="1"/>
            </p:cNvSpPr>
            <p:nvPr/>
          </p:nvSpPr>
          <p:spPr bwMode="auto">
            <a:xfrm>
              <a:off x="2532" y="283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0" name="Line 8"/>
            <p:cNvSpPr>
              <a:spLocks noChangeShapeType="1"/>
            </p:cNvSpPr>
            <p:nvPr/>
          </p:nvSpPr>
          <p:spPr bwMode="auto">
            <a:xfrm>
              <a:off x="4157" y="282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1" name="Line 9"/>
            <p:cNvSpPr>
              <a:spLocks noChangeShapeType="1"/>
            </p:cNvSpPr>
            <p:nvPr/>
          </p:nvSpPr>
          <p:spPr bwMode="auto">
            <a:xfrm>
              <a:off x="2536" y="377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2" name="Line 10"/>
            <p:cNvSpPr>
              <a:spLocks noChangeShapeType="1"/>
            </p:cNvSpPr>
            <p:nvPr/>
          </p:nvSpPr>
          <p:spPr bwMode="auto">
            <a:xfrm>
              <a:off x="3484" y="282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3" name="Line 11"/>
            <p:cNvSpPr>
              <a:spLocks noChangeShapeType="1"/>
            </p:cNvSpPr>
            <p:nvPr/>
          </p:nvSpPr>
          <p:spPr bwMode="auto">
            <a:xfrm>
              <a:off x="3205" y="2831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4" name="Rectangle 12"/>
            <p:cNvSpPr>
              <a:spLocks noChangeArrowheads="1"/>
            </p:cNvSpPr>
            <p:nvPr/>
          </p:nvSpPr>
          <p:spPr bwMode="auto">
            <a:xfrm>
              <a:off x="2727" y="372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95" name="Text Box 13"/>
            <p:cNvSpPr txBox="1">
              <a:spLocks noChangeArrowheads="1"/>
            </p:cNvSpPr>
            <p:nvPr/>
          </p:nvSpPr>
          <p:spPr bwMode="auto">
            <a:xfrm>
              <a:off x="3224" y="2470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ea typeface="楷体_GB2312" pitchFamily="49" charset="-122"/>
                </a:rPr>
                <a:t>M</a:t>
              </a:r>
            </a:p>
          </p:txBody>
        </p:sp>
        <p:sp>
          <p:nvSpPr>
            <p:cNvPr id="51296" name="Oval 14"/>
            <p:cNvSpPr>
              <a:spLocks noChangeArrowheads="1"/>
            </p:cNvSpPr>
            <p:nvPr/>
          </p:nvSpPr>
          <p:spPr bwMode="auto">
            <a:xfrm>
              <a:off x="3101" y="3074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97" name="Oval 15"/>
            <p:cNvSpPr>
              <a:spLocks noChangeArrowheads="1"/>
            </p:cNvSpPr>
            <p:nvPr/>
          </p:nvSpPr>
          <p:spPr bwMode="auto">
            <a:xfrm>
              <a:off x="3546" y="3077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98" name="Freeform 16"/>
            <p:cNvSpPr>
              <a:spLocks/>
            </p:cNvSpPr>
            <p:nvPr/>
          </p:nvSpPr>
          <p:spPr bwMode="auto">
            <a:xfrm rot="10800000">
              <a:off x="3197" y="315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99" name="Freeform 17"/>
            <p:cNvSpPr>
              <a:spLocks/>
            </p:cNvSpPr>
            <p:nvPr/>
          </p:nvSpPr>
          <p:spPr bwMode="auto">
            <a:xfrm>
              <a:off x="3405" y="315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300" name="Oval 18"/>
            <p:cNvSpPr>
              <a:spLocks noChangeArrowheads="1"/>
            </p:cNvSpPr>
            <p:nvPr/>
          </p:nvSpPr>
          <p:spPr bwMode="auto">
            <a:xfrm>
              <a:off x="2395" y="317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301" name="Text Box 19"/>
            <p:cNvSpPr txBox="1">
              <a:spLocks noChangeArrowheads="1"/>
            </p:cNvSpPr>
            <p:nvPr/>
          </p:nvSpPr>
          <p:spPr bwMode="auto">
            <a:xfrm>
              <a:off x="2235" y="295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302" name="Text Box 20"/>
            <p:cNvSpPr txBox="1">
              <a:spLocks noChangeArrowheads="1"/>
            </p:cNvSpPr>
            <p:nvPr/>
          </p:nvSpPr>
          <p:spPr bwMode="auto">
            <a:xfrm>
              <a:off x="2236" y="32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1303" name="Text Box 22"/>
            <p:cNvSpPr txBox="1">
              <a:spLocks noChangeArrowheads="1"/>
            </p:cNvSpPr>
            <p:nvPr/>
          </p:nvSpPr>
          <p:spPr bwMode="auto">
            <a:xfrm>
              <a:off x="2733" y="347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51304" name="Text Box 24"/>
            <p:cNvSpPr txBox="1">
              <a:spLocks noChangeArrowheads="1"/>
            </p:cNvSpPr>
            <p:nvPr/>
          </p:nvSpPr>
          <p:spPr bwMode="auto">
            <a:xfrm>
              <a:off x="2751" y="290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C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sp>
          <p:nvSpPr>
            <p:cNvPr id="51305" name="Line 31"/>
            <p:cNvSpPr>
              <a:spLocks noChangeShapeType="1"/>
            </p:cNvSpPr>
            <p:nvPr/>
          </p:nvSpPr>
          <p:spPr bwMode="auto">
            <a:xfrm>
              <a:off x="2532" y="2828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" name="Rectangle 34"/>
            <p:cNvSpPr>
              <a:spLocks noChangeArrowheads="1"/>
            </p:cNvSpPr>
            <p:nvPr/>
          </p:nvSpPr>
          <p:spPr bwMode="auto">
            <a:xfrm>
              <a:off x="2911" y="3226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L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graphicFrame>
          <p:nvGraphicFramePr>
            <p:cNvPr id="51307" name="Object 9"/>
            <p:cNvGraphicFramePr>
              <a:graphicFrameLocks noChangeAspect="1"/>
            </p:cNvGraphicFramePr>
            <p:nvPr/>
          </p:nvGraphicFramePr>
          <p:xfrm>
            <a:off x="2076" y="3080"/>
            <a:ext cx="26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3" name="Equation" r:id="rId21" imgW="228600" imgH="279360" progId="Equation.DSMT4">
                    <p:embed/>
                  </p:oleObj>
                </mc:Choice>
                <mc:Fallback>
                  <p:oleObj name="Equation" r:id="rId21" imgW="228600" imgH="2793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3080"/>
                          <a:ext cx="260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8" name="Object 10"/>
            <p:cNvGraphicFramePr>
              <a:graphicFrameLocks noChangeAspect="1"/>
            </p:cNvGraphicFramePr>
            <p:nvPr/>
          </p:nvGraphicFramePr>
          <p:xfrm>
            <a:off x="2535" y="2463"/>
            <a:ext cx="1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4" name="公式" r:id="rId23" imgW="177480" imgH="279360" progId="Equation.3">
                    <p:embed/>
                  </p:oleObj>
                </mc:Choice>
                <mc:Fallback>
                  <p:oleObj name="公式" r:id="rId23" imgW="177480" imgH="2793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2463"/>
                          <a:ext cx="19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9" name="Object 11"/>
            <p:cNvGraphicFramePr>
              <a:graphicFrameLocks noChangeAspect="1"/>
            </p:cNvGraphicFramePr>
            <p:nvPr/>
          </p:nvGraphicFramePr>
          <p:xfrm>
            <a:off x="3587" y="2457"/>
            <a:ext cx="1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5" name="公式" r:id="rId25" imgW="177480" imgH="279360" progId="Equation.3">
                    <p:embed/>
                  </p:oleObj>
                </mc:Choice>
                <mc:Fallback>
                  <p:oleObj name="公式" r:id="rId25" imgW="177480" imgH="2793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2457"/>
                          <a:ext cx="1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0" name="Rectangle 38"/>
            <p:cNvSpPr>
              <a:spLocks noChangeArrowheads="1"/>
            </p:cNvSpPr>
            <p:nvPr/>
          </p:nvSpPr>
          <p:spPr bwMode="auto">
            <a:xfrm>
              <a:off x="3481" y="3237"/>
              <a:ext cx="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 L</a:t>
              </a:r>
              <a:r>
                <a:rPr lang="en-US" altLang="zh-CN" sz="1800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51311" name="Arc 39"/>
            <p:cNvSpPr>
              <a:spLocks/>
            </p:cNvSpPr>
            <p:nvPr/>
          </p:nvSpPr>
          <p:spPr bwMode="auto">
            <a:xfrm>
              <a:off x="3188" y="2707"/>
              <a:ext cx="307" cy="328"/>
            </a:xfrm>
            <a:custGeom>
              <a:avLst/>
              <a:gdLst>
                <a:gd name="T0" fmla="*/ 0 w 30489"/>
                <a:gd name="T1" fmla="*/ 95 h 21600"/>
                <a:gd name="T2" fmla="*/ 307 w 30489"/>
                <a:gd name="T3" fmla="*/ 96 h 21600"/>
                <a:gd name="T4" fmla="*/ 153 w 30489"/>
                <a:gd name="T5" fmla="*/ 328 h 21600"/>
                <a:gd name="T6" fmla="*/ 0 60000 65536"/>
                <a:gd name="T7" fmla="*/ 0 60000 65536"/>
                <a:gd name="T8" fmla="*/ 0 60000 65536"/>
                <a:gd name="T9" fmla="*/ 0 w 30489"/>
                <a:gd name="T10" fmla="*/ 0 h 21600"/>
                <a:gd name="T11" fmla="*/ 30489 w 304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89" h="21600" fill="none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</a:path>
                <a:path w="30489" h="21600" stroke="0" extrusionOk="0">
                  <a:moveTo>
                    <a:pt x="-1" y="6258"/>
                  </a:moveTo>
                  <a:cubicBezTo>
                    <a:pt x="4044" y="2249"/>
                    <a:pt x="9509" y="-1"/>
                    <a:pt x="15205" y="0"/>
                  </a:cubicBezTo>
                  <a:cubicBezTo>
                    <a:pt x="20938" y="0"/>
                    <a:pt x="26437" y="2279"/>
                    <a:pt x="30489" y="6336"/>
                  </a:cubicBezTo>
                  <a:lnTo>
                    <a:pt x="152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312" name="Line 40"/>
            <p:cNvSpPr>
              <a:spLocks noChangeShapeType="1"/>
            </p:cNvSpPr>
            <p:nvPr/>
          </p:nvSpPr>
          <p:spPr bwMode="auto">
            <a:xfrm>
              <a:off x="3602" y="2826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3" name="Line 41"/>
            <p:cNvSpPr>
              <a:spLocks noChangeShapeType="1"/>
            </p:cNvSpPr>
            <p:nvPr/>
          </p:nvSpPr>
          <p:spPr bwMode="auto">
            <a:xfrm>
              <a:off x="2551" y="2829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4" name="Line 42"/>
            <p:cNvSpPr>
              <a:spLocks noChangeShapeType="1"/>
            </p:cNvSpPr>
            <p:nvPr/>
          </p:nvSpPr>
          <p:spPr bwMode="auto">
            <a:xfrm>
              <a:off x="3484" y="376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5" name="Line 43"/>
            <p:cNvSpPr>
              <a:spLocks noChangeShapeType="1"/>
            </p:cNvSpPr>
            <p:nvPr/>
          </p:nvSpPr>
          <p:spPr bwMode="auto">
            <a:xfrm>
              <a:off x="3487" y="2825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6" name="Rectangle 79"/>
            <p:cNvSpPr>
              <a:spLocks noChangeArrowheads="1"/>
            </p:cNvSpPr>
            <p:nvPr/>
          </p:nvSpPr>
          <p:spPr bwMode="auto">
            <a:xfrm rot="5400000">
              <a:off x="4027" y="326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317" name="Text Box 99"/>
            <p:cNvSpPr txBox="1">
              <a:spLocks noChangeArrowheads="1"/>
            </p:cNvSpPr>
            <p:nvPr/>
          </p:nvSpPr>
          <p:spPr bwMode="auto">
            <a:xfrm>
              <a:off x="4207" y="324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51318" name="Line 100"/>
            <p:cNvSpPr>
              <a:spLocks noChangeShapeType="1"/>
            </p:cNvSpPr>
            <p:nvPr/>
          </p:nvSpPr>
          <p:spPr bwMode="auto">
            <a:xfrm flipV="1">
              <a:off x="4054" y="3175"/>
              <a:ext cx="269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319" name="Group 101"/>
            <p:cNvGrpSpPr>
              <a:grpSpLocks/>
            </p:cNvGrpSpPr>
            <p:nvPr/>
          </p:nvGrpSpPr>
          <p:grpSpPr bwMode="auto">
            <a:xfrm>
              <a:off x="2724" y="2731"/>
              <a:ext cx="317" cy="188"/>
              <a:chOff x="3334" y="1911"/>
              <a:chExt cx="317" cy="188"/>
            </a:xfrm>
          </p:grpSpPr>
          <p:sp useBgFill="1">
            <p:nvSpPr>
              <p:cNvPr id="51320" name="Rectangle 102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1321" name="Line 103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2" name="Rectangle 104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1323" name="Rectangle 105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1324" name="Line 106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25" name="Text Box 107"/>
            <p:cNvSpPr txBox="1">
              <a:spLocks noChangeArrowheads="1"/>
            </p:cNvSpPr>
            <p:nvPr/>
          </p:nvSpPr>
          <p:spPr bwMode="auto">
            <a:xfrm>
              <a:off x="3748" y="291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800" i="1">
                  <a:ea typeface="楷体_GB2312" pitchFamily="49" charset="-122"/>
                </a:rPr>
                <a:t>C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  <a:endParaRPr lang="en-US" altLang="zh-CN" sz="1800" i="1">
                <a:ea typeface="楷体_GB2312" pitchFamily="49" charset="-122"/>
              </a:endParaRPr>
            </a:p>
          </p:txBody>
        </p:sp>
        <p:grpSp>
          <p:nvGrpSpPr>
            <p:cNvPr id="51326" name="Group 25"/>
            <p:cNvGrpSpPr>
              <a:grpSpLocks/>
            </p:cNvGrpSpPr>
            <p:nvPr/>
          </p:nvGrpSpPr>
          <p:grpSpPr bwMode="auto">
            <a:xfrm>
              <a:off x="3716" y="2729"/>
              <a:ext cx="317" cy="188"/>
              <a:chOff x="3334" y="1911"/>
              <a:chExt cx="317" cy="188"/>
            </a:xfrm>
          </p:grpSpPr>
          <p:sp useBgFill="1">
            <p:nvSpPr>
              <p:cNvPr id="51327" name="Rectangle 26"/>
              <p:cNvSpPr>
                <a:spLocks noChangeArrowheads="1"/>
              </p:cNvSpPr>
              <p:nvPr/>
            </p:nvSpPr>
            <p:spPr bwMode="auto">
              <a:xfrm rot="5400000">
                <a:off x="3401" y="1957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1328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3379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9" name="Rectangle 28"/>
              <p:cNvSpPr>
                <a:spLocks noChangeArrowheads="1"/>
              </p:cNvSpPr>
              <p:nvPr/>
            </p:nvSpPr>
            <p:spPr bwMode="auto">
              <a:xfrm rot="-5400000">
                <a:off x="3356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1330" name="Rectangle 29"/>
              <p:cNvSpPr>
                <a:spLocks noChangeArrowheads="1"/>
              </p:cNvSpPr>
              <p:nvPr/>
            </p:nvSpPr>
            <p:spPr bwMode="auto">
              <a:xfrm rot="-5400000">
                <a:off x="3447" y="1986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51331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3606" y="1965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3329" name="Rectangle 209"/>
          <p:cNvSpPr>
            <a:spLocks noChangeArrowheads="1"/>
          </p:cNvSpPr>
          <p:nvPr/>
        </p:nvSpPr>
        <p:spPr bwMode="auto">
          <a:xfrm>
            <a:off x="423863" y="48260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33393" name="AutoShape 273"/>
          <p:cNvSpPr>
            <a:spLocks noChangeArrowheads="1"/>
          </p:cNvSpPr>
          <p:nvPr/>
        </p:nvSpPr>
        <p:spPr bwMode="auto">
          <a:xfrm>
            <a:off x="5024438" y="351631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6" name="Group 277"/>
          <p:cNvGrpSpPr>
            <a:grpSpLocks/>
          </p:cNvGrpSpPr>
          <p:nvPr/>
        </p:nvGrpSpPr>
        <p:grpSpPr bwMode="auto">
          <a:xfrm>
            <a:off x="5821363" y="2203450"/>
            <a:ext cx="2663825" cy="2351088"/>
            <a:chOff x="3619" y="1157"/>
            <a:chExt cx="1678" cy="1481"/>
          </a:xfrm>
        </p:grpSpPr>
        <p:grpSp>
          <p:nvGrpSpPr>
            <p:cNvPr id="51337" name="Group 141"/>
            <p:cNvGrpSpPr>
              <a:grpSpLocks/>
            </p:cNvGrpSpPr>
            <p:nvPr/>
          </p:nvGrpSpPr>
          <p:grpSpPr bwMode="auto">
            <a:xfrm>
              <a:off x="4205" y="1157"/>
              <a:ext cx="255" cy="472"/>
              <a:chOff x="2392" y="2323"/>
              <a:chExt cx="255" cy="472"/>
            </a:xfrm>
          </p:grpSpPr>
          <p:sp>
            <p:nvSpPr>
              <p:cNvPr id="51338" name="Text Box 14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51339" name="Text Box 14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ea typeface="楷体_GB2312" pitchFamily="49" charset="-122"/>
                  </a:rPr>
                  <a:t>2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sp>
          <p:nvSpPr>
            <p:cNvPr id="51340" name="Line 157"/>
            <p:cNvSpPr>
              <a:spLocks noChangeShapeType="1"/>
            </p:cNvSpPr>
            <p:nvPr/>
          </p:nvSpPr>
          <p:spPr bwMode="auto">
            <a:xfrm>
              <a:off x="4196" y="1685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1" name="Line 159"/>
            <p:cNvSpPr>
              <a:spLocks noChangeShapeType="1"/>
            </p:cNvSpPr>
            <p:nvPr/>
          </p:nvSpPr>
          <p:spPr bwMode="auto">
            <a:xfrm>
              <a:off x="4200" y="263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2" name="Oval 168"/>
            <p:cNvSpPr>
              <a:spLocks noChangeArrowheads="1"/>
            </p:cNvSpPr>
            <p:nvPr/>
          </p:nvSpPr>
          <p:spPr bwMode="auto">
            <a:xfrm>
              <a:off x="4059" y="219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343" name="Text Box 169"/>
            <p:cNvSpPr txBox="1">
              <a:spLocks noChangeArrowheads="1"/>
            </p:cNvSpPr>
            <p:nvPr/>
          </p:nvSpPr>
          <p:spPr bwMode="auto">
            <a:xfrm>
              <a:off x="3899" y="195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51344" name="Text Box 170"/>
            <p:cNvSpPr txBox="1">
              <a:spLocks noChangeArrowheads="1"/>
            </p:cNvSpPr>
            <p:nvPr/>
          </p:nvSpPr>
          <p:spPr bwMode="auto">
            <a:xfrm>
              <a:off x="3894" y="23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51345" name="Text Box 171"/>
            <p:cNvSpPr txBox="1">
              <a:spLocks noChangeArrowheads="1"/>
            </p:cNvSpPr>
            <p:nvPr/>
          </p:nvSpPr>
          <p:spPr bwMode="auto">
            <a:xfrm>
              <a:off x="3806" y="168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eq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51346" name="Line 173"/>
            <p:cNvSpPr>
              <a:spLocks noChangeShapeType="1"/>
            </p:cNvSpPr>
            <p:nvPr/>
          </p:nvSpPr>
          <p:spPr bwMode="auto">
            <a:xfrm>
              <a:off x="4196" y="1683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7" name="Line 181"/>
            <p:cNvSpPr>
              <a:spLocks noChangeShapeType="1"/>
            </p:cNvSpPr>
            <p:nvPr/>
          </p:nvSpPr>
          <p:spPr bwMode="auto">
            <a:xfrm>
              <a:off x="4215" y="1684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8" name="Rectangle 184"/>
            <p:cNvSpPr>
              <a:spLocks noChangeArrowheads="1"/>
            </p:cNvSpPr>
            <p:nvPr/>
          </p:nvSpPr>
          <p:spPr bwMode="auto">
            <a:xfrm rot="5400000">
              <a:off x="4058" y="188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349" name="Line 229"/>
            <p:cNvSpPr>
              <a:spLocks noChangeShapeType="1"/>
            </p:cNvSpPr>
            <p:nvPr/>
          </p:nvSpPr>
          <p:spPr bwMode="auto">
            <a:xfrm>
              <a:off x="4863" y="1683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0" name="Rectangle 255"/>
            <p:cNvSpPr>
              <a:spLocks noChangeArrowheads="1"/>
            </p:cNvSpPr>
            <p:nvPr/>
          </p:nvSpPr>
          <p:spPr bwMode="auto">
            <a:xfrm rot="5400000">
              <a:off x="4733" y="211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351" name="Text Box 256"/>
            <p:cNvSpPr txBox="1">
              <a:spLocks noChangeArrowheads="1"/>
            </p:cNvSpPr>
            <p:nvPr/>
          </p:nvSpPr>
          <p:spPr bwMode="auto">
            <a:xfrm>
              <a:off x="4913" y="2105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endParaRPr lang="en-US" altLang="zh-CN" i="1">
                <a:ea typeface="楷体_GB2312" pitchFamily="49" charset="-122"/>
              </a:endParaRPr>
            </a:p>
          </p:txBody>
        </p:sp>
        <p:sp>
          <p:nvSpPr>
            <p:cNvPr id="51352" name="Line 257"/>
            <p:cNvSpPr>
              <a:spLocks noChangeShapeType="1"/>
            </p:cNvSpPr>
            <p:nvPr/>
          </p:nvSpPr>
          <p:spPr bwMode="auto">
            <a:xfrm flipV="1">
              <a:off x="4760" y="2033"/>
              <a:ext cx="269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353" name="Group 274"/>
            <p:cNvGrpSpPr>
              <a:grpSpLocks/>
            </p:cNvGrpSpPr>
            <p:nvPr/>
          </p:nvGrpSpPr>
          <p:grpSpPr bwMode="auto">
            <a:xfrm>
              <a:off x="3619" y="1972"/>
              <a:ext cx="567" cy="493"/>
              <a:chOff x="3583" y="640"/>
              <a:chExt cx="567" cy="493"/>
            </a:xfrm>
          </p:grpSpPr>
          <p:sp>
            <p:nvSpPr>
              <p:cNvPr id="51354" name="Text Box 275"/>
              <p:cNvSpPr txBox="1">
                <a:spLocks noChangeArrowheads="1"/>
              </p:cNvSpPr>
              <p:nvPr/>
            </p:nvSpPr>
            <p:spPr bwMode="auto">
              <a:xfrm>
                <a:off x="3627" y="640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51355" name="Text Box 276"/>
              <p:cNvSpPr txBox="1">
                <a:spLocks noChangeArrowheads="1"/>
              </p:cNvSpPr>
              <p:nvPr/>
            </p:nvSpPr>
            <p:spPr bwMode="auto">
              <a:xfrm>
                <a:off x="3583" y="845"/>
                <a:ext cx="5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OC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9588" y="2010432"/>
            <a:ext cx="517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charset="-122"/>
              </a:rPr>
              <a:t>耦合电感元件满足：</a:t>
            </a: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539750" y="1589744"/>
            <a:ext cx="624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理想化条件：</a:t>
            </a: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3424238" y="2110444"/>
            <a:ext cx="3321050" cy="1804988"/>
            <a:chOff x="3329" y="1839"/>
            <a:chExt cx="2092" cy="1137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3329" y="211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349" y="24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5094" y="209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5099" y="24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3528" y="2169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4831" y="217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3349" y="2295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3511" y="183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5063" y="2287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4895" y="1853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3850" y="1958"/>
              <a:ext cx="939" cy="101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4076" y="2181"/>
              <a:ext cx="497" cy="580"/>
            </a:xfrm>
            <a:prstGeom prst="rect">
              <a:avLst/>
            </a:prstGeom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39"/>
            <p:cNvSpPr>
              <a:spLocks noChangeArrowheads="1"/>
            </p:cNvSpPr>
            <p:nvPr/>
          </p:nvSpPr>
          <p:spPr bwMode="auto">
            <a:xfrm>
              <a:off x="3951" y="2048"/>
              <a:ext cx="747" cy="8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4711" y="2393"/>
              <a:ext cx="0" cy="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1"/>
            <p:cNvGrpSpPr>
              <a:grpSpLocks/>
            </p:cNvGrpSpPr>
            <p:nvPr/>
          </p:nvGrpSpPr>
          <p:grpSpPr bwMode="auto">
            <a:xfrm>
              <a:off x="3564" y="2252"/>
              <a:ext cx="554" cy="450"/>
              <a:chOff x="862" y="2612"/>
              <a:chExt cx="423" cy="450"/>
            </a:xfrm>
          </p:grpSpPr>
          <p:sp>
            <p:nvSpPr>
              <p:cNvPr id="35" name="Freeform 42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44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45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46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47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Oval 48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Oval 49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Text Box 51"/>
            <p:cNvSpPr txBox="1">
              <a:spLocks noChangeArrowheads="1"/>
            </p:cNvSpPr>
            <p:nvPr/>
          </p:nvSpPr>
          <p:spPr bwMode="auto">
            <a:xfrm>
              <a:off x="4219" y="1889"/>
              <a:ext cx="33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i="1">
                  <a:sym typeface="Symbol" pitchFamily="18" charset="2"/>
                </a:rPr>
                <a:t></a:t>
              </a:r>
              <a:endParaRPr lang="en-US" altLang="zh-CN"/>
            </a:p>
          </p:txBody>
        </p:sp>
        <p:grpSp>
          <p:nvGrpSpPr>
            <p:cNvPr id="26" name="Group 53"/>
            <p:cNvGrpSpPr>
              <a:grpSpLocks/>
            </p:cNvGrpSpPr>
            <p:nvPr/>
          </p:nvGrpSpPr>
          <p:grpSpPr bwMode="auto">
            <a:xfrm flipH="1">
              <a:off x="4532" y="2252"/>
              <a:ext cx="528" cy="456"/>
              <a:chOff x="862" y="2612"/>
              <a:chExt cx="423" cy="450"/>
            </a:xfrm>
          </p:grpSpPr>
          <p:sp>
            <p:nvSpPr>
              <p:cNvPr id="27" name="Freeform 54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5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56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57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58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Oval 60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Oval 61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" name="Text Box 68"/>
          <p:cNvSpPr txBox="1">
            <a:spLocks noChangeArrowheads="1"/>
          </p:cNvSpPr>
          <p:nvPr/>
        </p:nvSpPr>
        <p:spPr bwMode="auto">
          <a:xfrm>
            <a:off x="498475" y="4015444"/>
            <a:ext cx="833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charset="-122"/>
              </a:rPr>
              <a:t>①</a:t>
            </a: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耦合系数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K=1</a:t>
            </a:r>
            <a:r>
              <a:rPr lang="zh-CN" altLang="en-US" dirty="0">
                <a:latin typeface="宋体" charset="-122"/>
              </a:rPr>
              <a:t>，为全耦合；即每个线圈产生的磁通集中在铁芯内，</a:t>
            </a: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没有漏磁通</a:t>
            </a:r>
            <a:r>
              <a:rPr lang="zh-CN" altLang="en-US" dirty="0">
                <a:latin typeface="宋体" charset="-122"/>
              </a:rPr>
              <a:t>；</a:t>
            </a:r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490538" y="4956832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charset="-122"/>
              </a:rPr>
              <a:t>②</a:t>
            </a:r>
            <a:r>
              <a:rPr lang="zh-CN" altLang="en-US">
                <a:latin typeface="宋体" charset="-122"/>
              </a:rPr>
              <a:t>自感系数</a:t>
            </a:r>
            <a:r>
              <a:rPr lang="en-US" altLang="zh-CN">
                <a:latin typeface="宋体" charset="-122"/>
              </a:rPr>
              <a:t>L</a:t>
            </a:r>
            <a:r>
              <a:rPr lang="en-US" altLang="zh-CN" baseline="-25000">
                <a:latin typeface="宋体" charset="-122"/>
              </a:rPr>
              <a:t>1</a:t>
            </a:r>
            <a:r>
              <a:rPr lang="zh-CN" altLang="en-US">
                <a:latin typeface="宋体" charset="-122"/>
              </a:rPr>
              <a:t>、</a:t>
            </a:r>
            <a:r>
              <a:rPr lang="en-US" altLang="zh-CN">
                <a:latin typeface="宋体" charset="-122"/>
              </a:rPr>
              <a:t>L</a:t>
            </a:r>
            <a:r>
              <a:rPr lang="en-US" altLang="zh-CN" baseline="-25000">
                <a:latin typeface="宋体" charset="-122"/>
              </a:rPr>
              <a:t>2</a:t>
            </a:r>
            <a:r>
              <a:rPr lang="zh-CN" altLang="en-US">
                <a:latin typeface="宋体" charset="-122"/>
              </a:rPr>
              <a:t>为无穷大，但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L</a:t>
            </a:r>
            <a:r>
              <a:rPr lang="en-US" altLang="zh-CN" baseline="-25000">
                <a:solidFill>
                  <a:srgbClr val="0000FF"/>
                </a:solidFill>
                <a:latin typeface="宋体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/L</a:t>
            </a:r>
            <a:r>
              <a:rPr lang="en-US" altLang="zh-CN" baseline="-25000">
                <a:solidFill>
                  <a:srgbClr val="0000FF"/>
                </a:solidFill>
                <a:latin typeface="宋体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宋体" charset="-122"/>
              </a:rPr>
              <a:t>为常数</a:t>
            </a:r>
            <a:r>
              <a:rPr lang="zh-CN" altLang="en-US">
                <a:latin typeface="宋体" charset="-122"/>
              </a:rPr>
              <a:t>；</a:t>
            </a:r>
          </a:p>
        </p:txBody>
      </p:sp>
      <p:sp>
        <p:nvSpPr>
          <p:cNvPr id="45" name="Text Box 71"/>
          <p:cNvSpPr txBox="1">
            <a:spLocks noChangeArrowheads="1"/>
          </p:cNvSpPr>
          <p:nvPr/>
        </p:nvSpPr>
        <p:spPr bwMode="auto">
          <a:xfrm>
            <a:off x="479425" y="5595007"/>
            <a:ext cx="8315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③</a:t>
            </a:r>
            <a:r>
              <a:rPr lang="zh-CN" altLang="en-US"/>
              <a:t>无任何损耗，这意味着绕线圈的金属导线无任何电阻，铁磁材料的磁导率</a:t>
            </a:r>
            <a:r>
              <a:rPr lang="en-US" altLang="zh-CN"/>
              <a:t>μ</a:t>
            </a:r>
            <a:r>
              <a:rPr lang="zh-CN" altLang="en-US"/>
              <a:t>无穷大。</a:t>
            </a:r>
          </a:p>
        </p:txBody>
      </p:sp>
      <p:sp>
        <p:nvSpPr>
          <p:cNvPr id="46" name="Text Box 72"/>
          <p:cNvSpPr txBox="1">
            <a:spLocks noChangeArrowheads="1"/>
          </p:cNvSpPr>
          <p:nvPr/>
        </p:nvSpPr>
        <p:spPr bwMode="auto">
          <a:xfrm>
            <a:off x="320675" y="1115082"/>
            <a:ext cx="620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一、理想变压器的特性方程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 dirty="0">
                <a:ea typeface="楷体_GB2312" pitchFamily="49" charset="-122"/>
              </a:rPr>
              <a:t>耦合电路分析</a:t>
            </a:r>
          </a:p>
        </p:txBody>
      </p:sp>
    </p:spTree>
    <p:extLst>
      <p:ext uri="{BB962C8B-B14F-4D97-AF65-F5344CB8AC3E}">
        <p14:creationId xmlns:p14="http://schemas.microsoft.com/office/powerpoint/2010/main" val="240411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3" grpId="0"/>
      <p:bldP spid="44" grpId="0"/>
      <p:bldP spid="45" grpId="0"/>
      <p:bldP spid="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6"/>
          <p:cNvGraphicFramePr>
            <a:graphicFrameLocks noChangeAspect="1"/>
          </p:cNvGraphicFramePr>
          <p:nvPr/>
        </p:nvGraphicFramePr>
        <p:xfrm>
          <a:off x="765175" y="2819400"/>
          <a:ext cx="53927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Equation" r:id="rId3" imgW="1981080" imgH="228600" progId="Equation.DSMT4">
                  <p:embed/>
                </p:oleObj>
              </mc:Choice>
              <mc:Fallback>
                <p:oleObj name="Equation" r:id="rId3" imgW="1981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819400"/>
                        <a:ext cx="53927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7"/>
          <p:cNvGraphicFramePr>
            <a:graphicFrameLocks noChangeAspect="1"/>
          </p:cNvGraphicFramePr>
          <p:nvPr/>
        </p:nvGraphicFramePr>
        <p:xfrm>
          <a:off x="1435100" y="2181225"/>
          <a:ext cx="3409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7" name="Equation" r:id="rId5" imgW="1358640" imgH="228600" progId="Equation.DSMT4">
                  <p:embed/>
                </p:oleObj>
              </mc:Choice>
              <mc:Fallback>
                <p:oleObj name="Equation" r:id="rId5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181225"/>
                        <a:ext cx="3409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8"/>
          <p:cNvGraphicFramePr>
            <a:graphicFrameLocks noChangeAspect="1"/>
          </p:cNvGraphicFramePr>
          <p:nvPr/>
        </p:nvGraphicFramePr>
        <p:xfrm>
          <a:off x="7126288" y="2811463"/>
          <a:ext cx="1501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8"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2811463"/>
                        <a:ext cx="15017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0"/>
          <p:cNvGrpSpPr>
            <a:grpSpLocks/>
          </p:cNvGrpSpPr>
          <p:nvPr/>
        </p:nvGrpSpPr>
        <p:grpSpPr bwMode="auto">
          <a:xfrm>
            <a:off x="5595938" y="673100"/>
            <a:ext cx="3321050" cy="1804988"/>
            <a:chOff x="3329" y="1839"/>
            <a:chExt cx="2092" cy="1137"/>
          </a:xfrm>
        </p:grpSpPr>
        <p:sp>
          <p:nvSpPr>
            <p:cNvPr id="6" name="Text Box 201"/>
            <p:cNvSpPr txBox="1">
              <a:spLocks noChangeArrowheads="1"/>
            </p:cNvSpPr>
            <p:nvPr/>
          </p:nvSpPr>
          <p:spPr bwMode="auto">
            <a:xfrm>
              <a:off x="3329" y="211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7" name="Text Box 202"/>
            <p:cNvSpPr txBox="1">
              <a:spLocks noChangeArrowheads="1"/>
            </p:cNvSpPr>
            <p:nvPr/>
          </p:nvSpPr>
          <p:spPr bwMode="auto">
            <a:xfrm>
              <a:off x="3349" y="24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8" name="Text Box 203"/>
            <p:cNvSpPr txBox="1">
              <a:spLocks noChangeArrowheads="1"/>
            </p:cNvSpPr>
            <p:nvPr/>
          </p:nvSpPr>
          <p:spPr bwMode="auto">
            <a:xfrm>
              <a:off x="5094" y="209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9" name="Text Box 204"/>
            <p:cNvSpPr txBox="1">
              <a:spLocks noChangeArrowheads="1"/>
            </p:cNvSpPr>
            <p:nvPr/>
          </p:nvSpPr>
          <p:spPr bwMode="auto">
            <a:xfrm>
              <a:off x="5099" y="24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10" name="Line 205"/>
            <p:cNvSpPr>
              <a:spLocks noChangeShapeType="1"/>
            </p:cNvSpPr>
            <p:nvPr/>
          </p:nvSpPr>
          <p:spPr bwMode="auto">
            <a:xfrm>
              <a:off x="3528" y="2169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06"/>
            <p:cNvSpPr>
              <a:spLocks noChangeShapeType="1"/>
            </p:cNvSpPr>
            <p:nvPr/>
          </p:nvSpPr>
          <p:spPr bwMode="auto">
            <a:xfrm flipH="1">
              <a:off x="4831" y="217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07"/>
            <p:cNvSpPr txBox="1">
              <a:spLocks noChangeArrowheads="1"/>
            </p:cNvSpPr>
            <p:nvPr/>
          </p:nvSpPr>
          <p:spPr bwMode="auto">
            <a:xfrm>
              <a:off x="3349" y="2295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3" name="Text Box 208"/>
            <p:cNvSpPr txBox="1">
              <a:spLocks noChangeArrowheads="1"/>
            </p:cNvSpPr>
            <p:nvPr/>
          </p:nvSpPr>
          <p:spPr bwMode="auto">
            <a:xfrm>
              <a:off x="3511" y="183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4" name="Text Box 209"/>
            <p:cNvSpPr txBox="1">
              <a:spLocks noChangeArrowheads="1"/>
            </p:cNvSpPr>
            <p:nvPr/>
          </p:nvSpPr>
          <p:spPr bwMode="auto">
            <a:xfrm>
              <a:off x="5063" y="2287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5" name="Text Box 210"/>
            <p:cNvSpPr txBox="1">
              <a:spLocks noChangeArrowheads="1"/>
            </p:cNvSpPr>
            <p:nvPr/>
          </p:nvSpPr>
          <p:spPr bwMode="auto">
            <a:xfrm>
              <a:off x="4895" y="1853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3850" y="1958"/>
              <a:ext cx="939" cy="101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4076" y="2181"/>
              <a:ext cx="497" cy="580"/>
            </a:xfrm>
            <a:prstGeom prst="rect">
              <a:avLst/>
            </a:prstGeom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213"/>
            <p:cNvSpPr>
              <a:spLocks noChangeArrowheads="1"/>
            </p:cNvSpPr>
            <p:nvPr/>
          </p:nvSpPr>
          <p:spPr bwMode="auto">
            <a:xfrm>
              <a:off x="3951" y="2048"/>
              <a:ext cx="747" cy="8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4"/>
            <p:cNvSpPr>
              <a:spLocks noChangeShapeType="1"/>
            </p:cNvSpPr>
            <p:nvPr/>
          </p:nvSpPr>
          <p:spPr bwMode="auto">
            <a:xfrm>
              <a:off x="4711" y="2393"/>
              <a:ext cx="0" cy="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215"/>
            <p:cNvGrpSpPr>
              <a:grpSpLocks/>
            </p:cNvGrpSpPr>
            <p:nvPr/>
          </p:nvGrpSpPr>
          <p:grpSpPr bwMode="auto">
            <a:xfrm>
              <a:off x="3564" y="2252"/>
              <a:ext cx="554" cy="450"/>
              <a:chOff x="862" y="2612"/>
              <a:chExt cx="423" cy="450"/>
            </a:xfrm>
          </p:grpSpPr>
          <p:sp>
            <p:nvSpPr>
              <p:cNvPr id="31" name="Freeform 216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17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218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19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20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221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Oval 222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Oval 223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 Box 224"/>
            <p:cNvSpPr txBox="1">
              <a:spLocks noChangeArrowheads="1"/>
            </p:cNvSpPr>
            <p:nvPr/>
          </p:nvSpPr>
          <p:spPr bwMode="auto">
            <a:xfrm>
              <a:off x="4219" y="1889"/>
              <a:ext cx="33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i="1">
                  <a:sym typeface="Symbol" pitchFamily="18" charset="2"/>
                </a:rPr>
                <a:t></a:t>
              </a:r>
              <a:endParaRPr lang="en-US" altLang="zh-CN"/>
            </a:p>
          </p:txBody>
        </p:sp>
        <p:grpSp>
          <p:nvGrpSpPr>
            <p:cNvPr id="22" name="Group 225"/>
            <p:cNvGrpSpPr>
              <a:grpSpLocks/>
            </p:cNvGrpSpPr>
            <p:nvPr/>
          </p:nvGrpSpPr>
          <p:grpSpPr bwMode="auto">
            <a:xfrm flipH="1">
              <a:off x="4532" y="2252"/>
              <a:ext cx="528" cy="456"/>
              <a:chOff x="862" y="2612"/>
              <a:chExt cx="423" cy="450"/>
            </a:xfrm>
          </p:grpSpPr>
          <p:sp>
            <p:nvSpPr>
              <p:cNvPr id="23" name="Freeform 226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27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28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29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230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231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Oval 232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Oval 233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" name="Text Box 234"/>
          <p:cNvSpPr txBox="1">
            <a:spLocks noChangeArrowheads="1"/>
          </p:cNvSpPr>
          <p:nvPr/>
        </p:nvSpPr>
        <p:spPr bwMode="auto">
          <a:xfrm>
            <a:off x="558800" y="776288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变压关系： </a:t>
            </a:r>
          </a:p>
        </p:txBody>
      </p:sp>
      <p:graphicFrame>
        <p:nvGraphicFramePr>
          <p:cNvPr id="40" name="Object 235"/>
          <p:cNvGraphicFramePr>
            <a:graphicFrameLocks noChangeAspect="1"/>
          </p:cNvGraphicFramePr>
          <p:nvPr/>
        </p:nvGraphicFramePr>
        <p:xfrm>
          <a:off x="836613" y="4211638"/>
          <a:ext cx="27193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Equation" r:id="rId9" imgW="1104840" imgH="393480" progId="Equation.DSMT4">
                  <p:embed/>
                </p:oleObj>
              </mc:Choice>
              <mc:Fallback>
                <p:oleObj name="Equation" r:id="rId9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211638"/>
                        <a:ext cx="271938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36"/>
          <p:cNvGraphicFramePr>
            <a:graphicFrameLocks noChangeAspect="1"/>
          </p:cNvGraphicFramePr>
          <p:nvPr/>
        </p:nvGraphicFramePr>
        <p:xfrm>
          <a:off x="4940300" y="4611688"/>
          <a:ext cx="21923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Equation" r:id="rId11" imgW="799920" imgH="431640" progId="Equation.3">
                  <p:embed/>
                </p:oleObj>
              </mc:Choice>
              <mc:Fallback>
                <p:oleObj name="Equation" r:id="rId11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611688"/>
                        <a:ext cx="219233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38"/>
          <p:cNvSpPr txBox="1">
            <a:spLocks noChangeArrowheads="1"/>
          </p:cNvSpPr>
          <p:nvPr/>
        </p:nvSpPr>
        <p:spPr bwMode="auto">
          <a:xfrm>
            <a:off x="974725" y="1330325"/>
            <a:ext cx="4403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宋体" charset="-122"/>
              </a:rPr>
              <a:t>每个线圈产生的磁通集中在铁芯内，</a:t>
            </a:r>
            <a:r>
              <a:rPr lang="zh-CN" altLang="en-US">
                <a:solidFill>
                  <a:srgbClr val="0000FF"/>
                </a:solidFill>
                <a:latin typeface="宋体" charset="-122"/>
              </a:rPr>
              <a:t>没有漏磁通</a:t>
            </a:r>
            <a:r>
              <a:rPr lang="zh-CN" altLang="en-US">
                <a:latin typeface="宋体" charset="-122"/>
              </a:rPr>
              <a:t>；</a:t>
            </a:r>
          </a:p>
        </p:txBody>
      </p:sp>
      <p:graphicFrame>
        <p:nvGraphicFramePr>
          <p:cNvPr id="43" name="Object 239"/>
          <p:cNvGraphicFramePr>
            <a:graphicFrameLocks noChangeAspect="1"/>
          </p:cNvGraphicFramePr>
          <p:nvPr/>
        </p:nvGraphicFramePr>
        <p:xfrm>
          <a:off x="768350" y="3625850"/>
          <a:ext cx="53467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1" name="Equation" r:id="rId13" imgW="2082600" imgH="228600" progId="Equation.DSMT4">
                  <p:embed/>
                </p:oleObj>
              </mc:Choice>
              <mc:Fallback>
                <p:oleObj name="Equation" r:id="rId13" imgW="208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625850"/>
                        <a:ext cx="53467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41"/>
          <p:cNvGraphicFramePr>
            <a:graphicFrameLocks noChangeAspect="1"/>
          </p:cNvGraphicFramePr>
          <p:nvPr/>
        </p:nvGraphicFramePr>
        <p:xfrm>
          <a:off x="787400" y="5172075"/>
          <a:ext cx="29083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2" name="Equation" r:id="rId15" imgW="1155600" imgH="393480" progId="Equation.DSMT4">
                  <p:embed/>
                </p:oleObj>
              </mc:Choice>
              <mc:Fallback>
                <p:oleObj name="Equation" r:id="rId15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172075"/>
                        <a:ext cx="29083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54"/>
          <p:cNvGraphicFramePr>
            <a:graphicFrameLocks noChangeAspect="1"/>
          </p:cNvGraphicFramePr>
          <p:nvPr/>
        </p:nvGraphicFramePr>
        <p:xfrm>
          <a:off x="7146925" y="3546475"/>
          <a:ext cx="13922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3" name="Equation" r:id="rId17" imgW="609480" imgH="228600" progId="Equation.DSMT4">
                  <p:embed/>
                </p:oleObj>
              </mc:Choice>
              <mc:Fallback>
                <p:oleObj name="Equation" r:id="rId17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546475"/>
                        <a:ext cx="13922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255"/>
          <p:cNvSpPr>
            <a:spLocks/>
          </p:cNvSpPr>
          <p:nvPr/>
        </p:nvSpPr>
        <p:spPr bwMode="auto">
          <a:xfrm>
            <a:off x="571500" y="3028950"/>
            <a:ext cx="133350" cy="1009650"/>
          </a:xfrm>
          <a:prstGeom prst="leftBrace">
            <a:avLst>
              <a:gd name="adj1" fmla="val 63095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256"/>
          <p:cNvSpPr>
            <a:spLocks/>
          </p:cNvSpPr>
          <p:nvPr/>
        </p:nvSpPr>
        <p:spPr bwMode="auto">
          <a:xfrm>
            <a:off x="587375" y="4592638"/>
            <a:ext cx="212725" cy="1223962"/>
          </a:xfrm>
          <a:prstGeom prst="leftBrace">
            <a:avLst>
              <a:gd name="adj1" fmla="val 47948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57"/>
          <p:cNvSpPr>
            <a:spLocks/>
          </p:cNvSpPr>
          <p:nvPr/>
        </p:nvSpPr>
        <p:spPr bwMode="auto">
          <a:xfrm>
            <a:off x="6961188" y="3022600"/>
            <a:ext cx="133350" cy="1009650"/>
          </a:xfrm>
          <a:prstGeom prst="leftBrace">
            <a:avLst>
              <a:gd name="adj1" fmla="val 63095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258"/>
          <p:cNvSpPr>
            <a:spLocks noChangeArrowheads="1"/>
          </p:cNvSpPr>
          <p:nvPr/>
        </p:nvSpPr>
        <p:spPr bwMode="auto">
          <a:xfrm>
            <a:off x="6297613" y="3379788"/>
            <a:ext cx="468312" cy="288925"/>
          </a:xfrm>
          <a:prstGeom prst="rightArrow">
            <a:avLst>
              <a:gd name="adj1" fmla="val 50000"/>
              <a:gd name="adj2" fmla="val 40522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259"/>
          <p:cNvSpPr>
            <a:spLocks noChangeArrowheads="1"/>
          </p:cNvSpPr>
          <p:nvPr/>
        </p:nvSpPr>
        <p:spPr bwMode="auto">
          <a:xfrm>
            <a:off x="4059238" y="5037138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86"/>
          <p:cNvSpPr txBox="1">
            <a:spLocks noChangeArrowheads="1"/>
          </p:cNvSpPr>
          <p:nvPr/>
        </p:nvSpPr>
        <p:spPr bwMode="auto">
          <a:xfrm>
            <a:off x="1527175" y="6197600"/>
            <a:ext cx="714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宋体" charset="-122"/>
              </a:rPr>
              <a:t>理想变压器的电压之比等于线圈匝数之比。</a:t>
            </a:r>
          </a:p>
        </p:txBody>
      </p:sp>
    </p:spTree>
    <p:extLst>
      <p:ext uri="{BB962C8B-B14F-4D97-AF65-F5344CB8AC3E}">
        <p14:creationId xmlns:p14="http://schemas.microsoft.com/office/powerpoint/2010/main" val="3893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0458"/>
              </p:ext>
            </p:extLst>
          </p:nvPr>
        </p:nvGraphicFramePr>
        <p:xfrm>
          <a:off x="2693988" y="2760663"/>
          <a:ext cx="40513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name="Equation" r:id="rId3" imgW="1536480" imgH="431640" progId="Equation.DSMT4">
                  <p:embed/>
                </p:oleObj>
              </mc:Choice>
              <mc:Fallback>
                <p:oleObj name="Equation" r:id="rId3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2760663"/>
                        <a:ext cx="40513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376613" y="520700"/>
            <a:ext cx="3321050" cy="1804988"/>
            <a:chOff x="3329" y="1839"/>
            <a:chExt cx="2092" cy="1137"/>
          </a:xfrm>
        </p:grpSpPr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3329" y="211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5" name="Text Box 78"/>
            <p:cNvSpPr txBox="1">
              <a:spLocks noChangeArrowheads="1"/>
            </p:cNvSpPr>
            <p:nvPr/>
          </p:nvSpPr>
          <p:spPr bwMode="auto">
            <a:xfrm>
              <a:off x="3349" y="24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6" name="Text Box 79"/>
            <p:cNvSpPr txBox="1">
              <a:spLocks noChangeArrowheads="1"/>
            </p:cNvSpPr>
            <p:nvPr/>
          </p:nvSpPr>
          <p:spPr bwMode="auto">
            <a:xfrm>
              <a:off x="5094" y="209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7" name="Text Box 80"/>
            <p:cNvSpPr txBox="1">
              <a:spLocks noChangeArrowheads="1"/>
            </p:cNvSpPr>
            <p:nvPr/>
          </p:nvSpPr>
          <p:spPr bwMode="auto">
            <a:xfrm>
              <a:off x="5099" y="24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8" name="Line 81"/>
            <p:cNvSpPr>
              <a:spLocks noChangeShapeType="1"/>
            </p:cNvSpPr>
            <p:nvPr/>
          </p:nvSpPr>
          <p:spPr bwMode="auto">
            <a:xfrm>
              <a:off x="3528" y="2169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2"/>
            <p:cNvSpPr>
              <a:spLocks noChangeShapeType="1"/>
            </p:cNvSpPr>
            <p:nvPr/>
          </p:nvSpPr>
          <p:spPr bwMode="auto">
            <a:xfrm flipH="1">
              <a:off x="4831" y="217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349" y="2295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3511" y="183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5063" y="2287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4895" y="1853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4" name="Rectangle 87"/>
            <p:cNvSpPr>
              <a:spLocks noChangeArrowheads="1"/>
            </p:cNvSpPr>
            <p:nvPr/>
          </p:nvSpPr>
          <p:spPr bwMode="auto">
            <a:xfrm>
              <a:off x="3850" y="1958"/>
              <a:ext cx="939" cy="101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5" name="Rectangle 88"/>
            <p:cNvSpPr>
              <a:spLocks noChangeArrowheads="1"/>
            </p:cNvSpPr>
            <p:nvPr/>
          </p:nvSpPr>
          <p:spPr bwMode="auto">
            <a:xfrm>
              <a:off x="4076" y="2181"/>
              <a:ext cx="497" cy="580"/>
            </a:xfrm>
            <a:prstGeom prst="rect">
              <a:avLst/>
            </a:prstGeom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89"/>
            <p:cNvSpPr>
              <a:spLocks noChangeArrowheads="1"/>
            </p:cNvSpPr>
            <p:nvPr/>
          </p:nvSpPr>
          <p:spPr bwMode="auto">
            <a:xfrm>
              <a:off x="3951" y="2048"/>
              <a:ext cx="747" cy="8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4711" y="2393"/>
              <a:ext cx="0" cy="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3564" y="2252"/>
              <a:ext cx="554" cy="450"/>
              <a:chOff x="862" y="2612"/>
              <a:chExt cx="423" cy="450"/>
            </a:xfrm>
          </p:grpSpPr>
          <p:sp>
            <p:nvSpPr>
              <p:cNvPr id="29" name="Freeform 92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4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95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96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97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Oval 98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Text Box 100"/>
            <p:cNvSpPr txBox="1">
              <a:spLocks noChangeArrowheads="1"/>
            </p:cNvSpPr>
            <p:nvPr/>
          </p:nvSpPr>
          <p:spPr bwMode="auto">
            <a:xfrm>
              <a:off x="4219" y="1889"/>
              <a:ext cx="33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i="1">
                  <a:sym typeface="Symbol" pitchFamily="18" charset="2"/>
                </a:rPr>
                <a:t></a:t>
              </a:r>
              <a:endParaRPr lang="en-US" altLang="zh-CN"/>
            </a:p>
          </p:txBody>
        </p:sp>
        <p:grpSp>
          <p:nvGrpSpPr>
            <p:cNvPr id="20" name="Group 101"/>
            <p:cNvGrpSpPr>
              <a:grpSpLocks/>
            </p:cNvGrpSpPr>
            <p:nvPr/>
          </p:nvGrpSpPr>
          <p:grpSpPr bwMode="auto">
            <a:xfrm flipH="1">
              <a:off x="4532" y="2252"/>
              <a:ext cx="528" cy="456"/>
              <a:chOff x="862" y="2612"/>
              <a:chExt cx="423" cy="450"/>
            </a:xfrm>
          </p:grpSpPr>
          <p:sp>
            <p:nvSpPr>
              <p:cNvPr id="21" name="Freeform 102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3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04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05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06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07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108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Oval 109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7" name="Text Box 110"/>
          <p:cNvSpPr txBox="1">
            <a:spLocks noChangeArrowheads="1"/>
          </p:cNvSpPr>
          <p:nvPr/>
        </p:nvSpPr>
        <p:spPr bwMode="auto">
          <a:xfrm>
            <a:off x="501650" y="376238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原副方电流关系： </a:t>
            </a:r>
          </a:p>
        </p:txBody>
      </p:sp>
      <p:sp>
        <p:nvSpPr>
          <p:cNvPr id="38" name="Text Box 111"/>
          <p:cNvSpPr txBox="1">
            <a:spLocks noChangeArrowheads="1"/>
          </p:cNvSpPr>
          <p:nvPr/>
        </p:nvSpPr>
        <p:spPr bwMode="auto">
          <a:xfrm>
            <a:off x="522288" y="2378075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通过铁芯内部作一闭合路径，做磁场强度</a:t>
            </a:r>
            <a:r>
              <a:rPr lang="en-US" altLang="zh-CN" dirty="0">
                <a:latin typeface="宋体" charset="-122"/>
              </a:rPr>
              <a:t>H</a:t>
            </a:r>
            <a:r>
              <a:rPr lang="zh-CN" altLang="en-US" dirty="0">
                <a:latin typeface="宋体" charset="-122"/>
              </a:rPr>
              <a:t>的环量积分，根据</a:t>
            </a: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安培环路定律</a:t>
            </a:r>
            <a:r>
              <a:rPr lang="zh-CN" altLang="en-US" dirty="0">
                <a:latin typeface="宋体" charset="-122"/>
              </a:rPr>
              <a:t>：</a:t>
            </a:r>
          </a:p>
        </p:txBody>
      </p:sp>
      <p:graphicFrame>
        <p:nvGraphicFramePr>
          <p:cNvPr id="39" name="Object 114"/>
          <p:cNvGraphicFramePr>
            <a:graphicFrameLocks noChangeAspect="1"/>
          </p:cNvGraphicFramePr>
          <p:nvPr/>
        </p:nvGraphicFramePr>
        <p:xfrm>
          <a:off x="3305175" y="4660900"/>
          <a:ext cx="29035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4660900"/>
                        <a:ext cx="29035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22"/>
          <p:cNvGraphicFramePr>
            <a:graphicFrameLocks noChangeAspect="1"/>
          </p:cNvGraphicFramePr>
          <p:nvPr/>
        </p:nvGraphicFramePr>
        <p:xfrm>
          <a:off x="6926263" y="3048000"/>
          <a:ext cx="6572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048000"/>
                        <a:ext cx="6572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23"/>
          <p:cNvGraphicFramePr>
            <a:graphicFrameLocks noChangeAspect="1"/>
          </p:cNvGraphicFramePr>
          <p:nvPr/>
        </p:nvGraphicFramePr>
        <p:xfrm>
          <a:off x="3470275" y="3627438"/>
          <a:ext cx="26098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1" name="Equation" r:id="rId9" imgW="990360" imgH="431640" progId="Equation.DSMT4">
                  <p:embed/>
                </p:oleObj>
              </mc:Choice>
              <mc:Fallback>
                <p:oleObj name="Equation" r:id="rId9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3627438"/>
                        <a:ext cx="260985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124"/>
          <p:cNvSpPr>
            <a:spLocks noChangeArrowheads="1"/>
          </p:cNvSpPr>
          <p:nvPr/>
        </p:nvSpPr>
        <p:spPr bwMode="auto">
          <a:xfrm>
            <a:off x="1938338" y="4070350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125"/>
          <p:cNvSpPr txBox="1">
            <a:spLocks noChangeArrowheads="1"/>
          </p:cNvSpPr>
          <p:nvPr/>
        </p:nvSpPr>
        <p:spPr bwMode="auto">
          <a:xfrm>
            <a:off x="1546225" y="6229350"/>
            <a:ext cx="714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宋体" charset="-122"/>
              </a:rPr>
              <a:t>理想变压器的电流之比等于线圈匝数的反比。</a:t>
            </a:r>
          </a:p>
        </p:txBody>
      </p:sp>
      <p:sp>
        <p:nvSpPr>
          <p:cNvPr id="44" name="Text Box 126"/>
          <p:cNvSpPr txBox="1">
            <a:spLocks noChangeArrowheads="1"/>
          </p:cNvSpPr>
          <p:nvPr/>
        </p:nvSpPr>
        <p:spPr bwMode="auto">
          <a:xfrm>
            <a:off x="542925" y="4756150"/>
            <a:ext cx="349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charset="-122"/>
              </a:rPr>
              <a:t>或根据能量守恒：</a:t>
            </a:r>
          </a:p>
        </p:txBody>
      </p:sp>
      <p:sp>
        <p:nvSpPr>
          <p:cNvPr id="45" name="AutoShape 127"/>
          <p:cNvSpPr>
            <a:spLocks noChangeArrowheads="1"/>
          </p:cNvSpPr>
          <p:nvPr/>
        </p:nvSpPr>
        <p:spPr bwMode="auto">
          <a:xfrm>
            <a:off x="1909763" y="5530850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" name="Object 128"/>
          <p:cNvGraphicFramePr>
            <a:graphicFrameLocks noChangeAspect="1"/>
          </p:cNvGraphicFramePr>
          <p:nvPr/>
        </p:nvGraphicFramePr>
        <p:xfrm>
          <a:off x="3411538" y="5143500"/>
          <a:ext cx="26035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2" name="Equation" r:id="rId11" imgW="939600" imgH="431640" progId="Equation.DSMT4">
                  <p:embed/>
                </p:oleObj>
              </mc:Choice>
              <mc:Fallback>
                <p:oleObj name="Equation" r:id="rId11" imgW="93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5143500"/>
                        <a:ext cx="26035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2" grpId="0" animBg="1"/>
      <p:bldP spid="43" grpId="0"/>
      <p:bldP spid="44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90525" y="1017588"/>
            <a:ext cx="839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品质因数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quality factor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i="1">
                <a:ea typeface="楷体_GB2312" pitchFamily="49" charset="-122"/>
              </a:rPr>
              <a:t>Q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98463" y="4933950"/>
            <a:ext cx="8386762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       </a:t>
            </a:r>
            <a:r>
              <a:rPr lang="zh-CN" altLang="en-US">
                <a:ea typeface="楷体_GB2312" pitchFamily="49" charset="-122"/>
              </a:rPr>
              <a:t>它是说明谐振电路性能的一个指标，同样仅由电路的参数决定。维持一定量的振荡所消耗的能量愈小，则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振荡电路的品质</a:t>
            </a:r>
            <a:r>
              <a:rPr lang="zh-CN" altLang="en-US">
                <a:ea typeface="楷体_GB2312" pitchFamily="49" charset="-122"/>
              </a:rPr>
              <a:t>愈好。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6348413" y="41465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无量纲</a:t>
            </a:r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1755775" y="3860800"/>
          <a:ext cx="35480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3" imgW="1650960" imgH="469800" progId="Equation.DSMT4">
                  <p:embed/>
                </p:oleObj>
              </mc:Choice>
              <mc:Fallback>
                <p:oleObj name="Equation" r:id="rId3" imgW="165096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3860800"/>
                        <a:ext cx="3548063" cy="1009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865188" y="1520825"/>
            <a:ext cx="64785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 i="1">
                <a:latin typeface="Symbol" pitchFamily="18" charset="2"/>
              </a:rPr>
              <a:t>w</a:t>
            </a:r>
            <a:r>
              <a:rPr lang="en-US" altLang="zh-CN" baseline="-25000"/>
              <a:t>0</a:t>
            </a:r>
            <a:r>
              <a:rPr lang="en-US" altLang="zh-CN" i="1"/>
              <a:t>L</a:t>
            </a:r>
            <a:r>
              <a:rPr lang="en-US" altLang="zh-CN"/>
              <a:t>=1/(</a:t>
            </a:r>
            <a:r>
              <a:rPr lang="en-US" altLang="zh-CN" i="1">
                <a:latin typeface="Symbol" pitchFamily="18" charset="2"/>
              </a:rPr>
              <a:t>w</a:t>
            </a:r>
            <a:r>
              <a:rPr lang="en-US" altLang="zh-CN" baseline="-25000"/>
              <a:t>0</a:t>
            </a:r>
            <a:r>
              <a:rPr lang="en-US" altLang="zh-CN" i="1"/>
              <a:t>C</a:t>
            </a:r>
            <a:r>
              <a:rPr lang="en-US" altLang="zh-CN"/>
              <a:t> )&gt;&gt;</a:t>
            </a:r>
            <a:r>
              <a:rPr lang="en-US" altLang="zh-CN" i="1"/>
              <a:t>R</a:t>
            </a:r>
            <a:r>
              <a:rPr lang="zh-CN" altLang="en-US">
                <a:ea typeface="楷体_GB2312" pitchFamily="49" charset="-122"/>
              </a:rPr>
              <a:t>时，</a:t>
            </a:r>
            <a:r>
              <a:rPr lang="en-US" altLang="zh-CN" i="1"/>
              <a:t>U</a:t>
            </a:r>
            <a:r>
              <a:rPr lang="en-US" altLang="zh-CN" i="1" baseline="-25000"/>
              <a:t>L</a:t>
            </a:r>
            <a:r>
              <a:rPr lang="en-US" altLang="zh-CN" i="1"/>
              <a:t>= U</a:t>
            </a:r>
            <a:r>
              <a:rPr lang="en-US" altLang="zh-CN" i="1" baseline="-25000"/>
              <a:t>C </a:t>
            </a:r>
            <a:r>
              <a:rPr lang="en-US" altLang="zh-CN"/>
              <a:t>&gt;&gt;</a:t>
            </a:r>
            <a:r>
              <a:rPr lang="en-US" altLang="zh-CN" i="1"/>
              <a:t>U  </a:t>
            </a:r>
            <a:r>
              <a:rPr lang="zh-CN" altLang="en-US"/>
              <a:t>。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5940425" y="221615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即：</a:t>
            </a:r>
            <a:r>
              <a:rPr lang="en-US" altLang="zh-CN" i="1"/>
              <a:t>U</a:t>
            </a:r>
            <a:r>
              <a:rPr lang="en-US" altLang="zh-CN" i="1" baseline="-25000"/>
              <a:t>L</a:t>
            </a:r>
            <a:r>
              <a:rPr lang="en-US" altLang="zh-CN" baseline="-25000"/>
              <a:t>0 </a:t>
            </a:r>
            <a:r>
              <a:rPr lang="en-US" altLang="zh-CN"/>
              <a:t>= </a:t>
            </a:r>
            <a:r>
              <a:rPr lang="en-US" altLang="zh-CN" i="1"/>
              <a:t>U</a:t>
            </a:r>
            <a:r>
              <a:rPr lang="en-US" altLang="zh-CN" i="1" baseline="-25000"/>
              <a:t>C</a:t>
            </a:r>
            <a:r>
              <a:rPr lang="en-US" altLang="zh-CN" baseline="-25000"/>
              <a:t>0</a:t>
            </a:r>
            <a:r>
              <a:rPr lang="en-US" altLang="zh-CN"/>
              <a:t>=</a:t>
            </a:r>
            <a:r>
              <a:rPr lang="en-US" altLang="zh-CN" i="1"/>
              <a:t>QU</a:t>
            </a:r>
            <a:endParaRPr lang="en-US" altLang="zh-CN" baseline="-25000"/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358775" y="2967038"/>
            <a:ext cx="8461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        </a:t>
            </a:r>
            <a:r>
              <a:rPr lang="zh-CN" altLang="en-US">
                <a:ea typeface="楷体_GB2312" pitchFamily="49" charset="-122"/>
              </a:rPr>
              <a:t>谐振时电感电压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L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或电容电压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与电源电压之比。表明谐振时的电压放大倍数。</a:t>
            </a:r>
            <a:endParaRPr lang="zh-CN" altLang="en-US" baseline="-25000">
              <a:ea typeface="楷体_GB2312" pitchFamily="49" charset="-122"/>
            </a:endParaRP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863600" y="2241550"/>
            <a:ext cx="154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定义：</a:t>
            </a:r>
          </a:p>
        </p:txBody>
      </p:sp>
      <p:graphicFrame>
        <p:nvGraphicFramePr>
          <p:cNvPr id="150549" name="Object 21"/>
          <p:cNvGraphicFramePr>
            <a:graphicFrameLocks noChangeAspect="1"/>
          </p:cNvGraphicFramePr>
          <p:nvPr/>
        </p:nvGraphicFramePr>
        <p:xfrm>
          <a:off x="1800225" y="2063750"/>
          <a:ext cx="1816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5" imgW="876240" imgH="393480" progId="Equation.DSMT4">
                  <p:embed/>
                </p:oleObj>
              </mc:Choice>
              <mc:Fallback>
                <p:oleObj name="Equation" r:id="rId5" imgW="87624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063750"/>
                        <a:ext cx="18161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0" name="Object 22"/>
          <p:cNvGraphicFramePr>
            <a:graphicFrameLocks noChangeAspect="1"/>
          </p:cNvGraphicFramePr>
          <p:nvPr/>
        </p:nvGraphicFramePr>
        <p:xfrm>
          <a:off x="4813300" y="2062163"/>
          <a:ext cx="10001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7" imgW="482400" imgH="393480" progId="Equation.DSMT4">
                  <p:embed/>
                </p:oleObj>
              </mc:Choice>
              <mc:Fallback>
                <p:oleObj name="Equation" r:id="rId7" imgW="48240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062163"/>
                        <a:ext cx="100012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5" name="Object 27"/>
          <p:cNvGraphicFramePr>
            <a:graphicFrameLocks noChangeAspect="1"/>
          </p:cNvGraphicFramePr>
          <p:nvPr/>
        </p:nvGraphicFramePr>
        <p:xfrm>
          <a:off x="3589338" y="2062163"/>
          <a:ext cx="1131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9" imgW="545760" imgH="393480" progId="Equation.DSMT4">
                  <p:embed/>
                </p:oleObj>
              </mc:Choice>
              <mc:Fallback>
                <p:oleObj name="Equation" r:id="rId9" imgW="545760" imgH="3934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2062163"/>
                        <a:ext cx="1131887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9" name="Object 31"/>
          <p:cNvGraphicFramePr>
            <a:graphicFrameLocks noChangeAspect="1"/>
          </p:cNvGraphicFramePr>
          <p:nvPr/>
        </p:nvGraphicFramePr>
        <p:xfrm>
          <a:off x="1295400" y="6200775"/>
          <a:ext cx="1804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1" imgW="863280" imgH="279360" progId="Equation.DSMT4">
                  <p:embed/>
                </p:oleObj>
              </mc:Choice>
              <mc:Fallback>
                <p:oleObj name="Equation" r:id="rId11" imgW="863280" imgH="27936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00775"/>
                        <a:ext cx="180498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0" name="Object 32"/>
          <p:cNvGraphicFramePr>
            <a:graphicFrameLocks noChangeAspect="1"/>
          </p:cNvGraphicFramePr>
          <p:nvPr/>
        </p:nvGraphicFramePr>
        <p:xfrm>
          <a:off x="3516313" y="6205538"/>
          <a:ext cx="13922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13" imgW="685800" imgH="317160" progId="Equation.DSMT4">
                  <p:embed/>
                </p:oleObj>
              </mc:Choice>
              <mc:Fallback>
                <p:oleObj name="Equation" r:id="rId13" imgW="685800" imgH="3171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6205538"/>
                        <a:ext cx="13922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1" name="Object 33"/>
          <p:cNvGraphicFramePr>
            <a:graphicFrameLocks noChangeAspect="1"/>
          </p:cNvGraphicFramePr>
          <p:nvPr/>
        </p:nvGraphicFramePr>
        <p:xfrm>
          <a:off x="5497513" y="6210300"/>
          <a:ext cx="15970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15" imgW="787320" imgH="317160" progId="Equation.DSMT4">
                  <p:embed/>
                </p:oleObj>
              </mc:Choice>
              <mc:Fallback>
                <p:oleObj name="Equation" r:id="rId15" imgW="787320" imgH="31716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6210300"/>
                        <a:ext cx="15970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 dirty="0">
                <a:ea typeface="楷体_GB2312" pitchFamily="49" charset="-122"/>
              </a:rPr>
              <a:t>正弦稳态电路中的串联谐振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 autoUpdateAnimBg="0"/>
      <p:bldP spid="150536" grpId="0" autoUpdateAnimBg="0"/>
      <p:bldP spid="150537" grpId="0" autoUpdateAnimBg="0"/>
      <p:bldP spid="150540" grpId="0" autoUpdateAnimBg="0"/>
      <p:bldP spid="150546" grpId="0" autoUpdateAnimBg="0"/>
      <p:bldP spid="150547" grpId="0" autoUpdateAnimBg="0"/>
      <p:bldP spid="15054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395913" y="1063327"/>
            <a:ext cx="2927350" cy="1765300"/>
            <a:chOff x="3364" y="285"/>
            <a:chExt cx="1844" cy="1112"/>
          </a:xfrm>
        </p:grpSpPr>
        <p:sp>
          <p:nvSpPr>
            <p:cNvPr id="3" name="Rectangle 47"/>
            <p:cNvSpPr>
              <a:spLocks noChangeArrowheads="1"/>
            </p:cNvSpPr>
            <p:nvPr/>
          </p:nvSpPr>
          <p:spPr bwMode="auto">
            <a:xfrm>
              <a:off x="4057" y="462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r>
                <a:rPr lang="en-US" altLang="zh-CN">
                  <a:solidFill>
                    <a:srgbClr val="000000"/>
                  </a:solidFill>
                </a:rPr>
                <a:t>:1</a:t>
              </a:r>
              <a:endParaRPr lang="en-US" altLang="zh-CN"/>
            </a:p>
          </p:txBody>
        </p:sp>
        <p:sp>
          <p:nvSpPr>
            <p:cNvPr id="4" name="Oval 48"/>
            <p:cNvSpPr>
              <a:spLocks noChangeArrowheads="1"/>
            </p:cNvSpPr>
            <p:nvPr/>
          </p:nvSpPr>
          <p:spPr bwMode="auto">
            <a:xfrm>
              <a:off x="4128" y="759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4282" y="759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50"/>
            <p:cNvSpPr>
              <a:spLocks noChangeArrowheads="1"/>
            </p:cNvSpPr>
            <p:nvPr/>
          </p:nvSpPr>
          <p:spPr bwMode="auto">
            <a:xfrm>
              <a:off x="3594" y="68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" name="Oval 51"/>
            <p:cNvSpPr>
              <a:spLocks noChangeArrowheads="1"/>
            </p:cNvSpPr>
            <p:nvPr/>
          </p:nvSpPr>
          <p:spPr bwMode="auto">
            <a:xfrm>
              <a:off x="3598" y="133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" name="Oval 52"/>
            <p:cNvSpPr>
              <a:spLocks noChangeArrowheads="1"/>
            </p:cNvSpPr>
            <p:nvPr/>
          </p:nvSpPr>
          <p:spPr bwMode="auto">
            <a:xfrm>
              <a:off x="4804" y="68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" name="Oval 53"/>
            <p:cNvSpPr>
              <a:spLocks noChangeArrowheads="1"/>
            </p:cNvSpPr>
            <p:nvPr/>
          </p:nvSpPr>
          <p:spPr bwMode="auto">
            <a:xfrm>
              <a:off x="4808" y="134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" name="Line 54"/>
            <p:cNvSpPr>
              <a:spLocks noChangeShapeType="1"/>
            </p:cNvSpPr>
            <p:nvPr/>
          </p:nvSpPr>
          <p:spPr bwMode="auto">
            <a:xfrm>
              <a:off x="4082" y="703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5"/>
            <p:cNvSpPr>
              <a:spLocks noChangeShapeType="1"/>
            </p:cNvSpPr>
            <p:nvPr/>
          </p:nvSpPr>
          <p:spPr bwMode="auto">
            <a:xfrm>
              <a:off x="4362" y="707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6"/>
            <p:cNvSpPr>
              <a:spLocks/>
            </p:cNvSpPr>
            <p:nvPr/>
          </p:nvSpPr>
          <p:spPr bwMode="auto">
            <a:xfrm rot="-10800000">
              <a:off x="4075" y="87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3633" y="701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3631" y="1359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9"/>
            <p:cNvSpPr>
              <a:spLocks noChangeShapeType="1"/>
            </p:cNvSpPr>
            <p:nvPr/>
          </p:nvSpPr>
          <p:spPr bwMode="auto">
            <a:xfrm>
              <a:off x="4359" y="709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4359" y="1363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1"/>
            <p:cNvSpPr>
              <a:spLocks/>
            </p:cNvSpPr>
            <p:nvPr/>
          </p:nvSpPr>
          <p:spPr bwMode="auto">
            <a:xfrm>
              <a:off x="4283" y="879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62"/>
            <p:cNvSpPr txBox="1">
              <a:spLocks noChangeArrowheads="1"/>
            </p:cNvSpPr>
            <p:nvPr/>
          </p:nvSpPr>
          <p:spPr bwMode="auto">
            <a:xfrm>
              <a:off x="3368" y="55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3382" y="11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20" name="Text Box 64"/>
            <p:cNvSpPr txBox="1">
              <a:spLocks noChangeArrowheads="1"/>
            </p:cNvSpPr>
            <p:nvPr/>
          </p:nvSpPr>
          <p:spPr bwMode="auto">
            <a:xfrm>
              <a:off x="4848" y="54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4850" y="110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22" name="Line 66"/>
            <p:cNvSpPr>
              <a:spLocks noChangeShapeType="1"/>
            </p:cNvSpPr>
            <p:nvPr/>
          </p:nvSpPr>
          <p:spPr bwMode="auto">
            <a:xfrm>
              <a:off x="3642" y="617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 flipH="1">
              <a:off x="4522" y="609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3364" y="84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5" name="Text Box 69"/>
            <p:cNvSpPr txBox="1">
              <a:spLocks noChangeArrowheads="1"/>
            </p:cNvSpPr>
            <p:nvPr/>
          </p:nvSpPr>
          <p:spPr bwMode="auto">
            <a:xfrm>
              <a:off x="3662" y="291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6" name="Text Box 70"/>
            <p:cNvSpPr txBox="1">
              <a:spLocks noChangeArrowheads="1"/>
            </p:cNvSpPr>
            <p:nvPr/>
          </p:nvSpPr>
          <p:spPr bwMode="auto">
            <a:xfrm>
              <a:off x="4850" y="865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4608" y="285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425450" y="591840"/>
            <a:ext cx="582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理想变压器特性说明：</a:t>
            </a:r>
          </a:p>
        </p:txBody>
      </p:sp>
      <p:grpSp>
        <p:nvGrpSpPr>
          <p:cNvPr id="29" name="Group 73"/>
          <p:cNvGrpSpPr>
            <a:grpSpLocks/>
          </p:cNvGrpSpPr>
          <p:nvPr/>
        </p:nvGrpSpPr>
        <p:grpSpPr bwMode="auto">
          <a:xfrm>
            <a:off x="1411288" y="1191915"/>
            <a:ext cx="3321050" cy="1804987"/>
            <a:chOff x="3329" y="1839"/>
            <a:chExt cx="2092" cy="1137"/>
          </a:xfrm>
        </p:grpSpPr>
        <p:sp>
          <p:nvSpPr>
            <p:cNvPr id="30" name="Text Box 74"/>
            <p:cNvSpPr txBox="1">
              <a:spLocks noChangeArrowheads="1"/>
            </p:cNvSpPr>
            <p:nvPr/>
          </p:nvSpPr>
          <p:spPr bwMode="auto">
            <a:xfrm>
              <a:off x="3329" y="211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31" name="Text Box 75"/>
            <p:cNvSpPr txBox="1">
              <a:spLocks noChangeArrowheads="1"/>
            </p:cNvSpPr>
            <p:nvPr/>
          </p:nvSpPr>
          <p:spPr bwMode="auto">
            <a:xfrm>
              <a:off x="3349" y="24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5094" y="209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5099" y="24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3528" y="2169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 flipH="1">
              <a:off x="4831" y="217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3349" y="2295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7" name="Text Box 81"/>
            <p:cNvSpPr txBox="1">
              <a:spLocks noChangeArrowheads="1"/>
            </p:cNvSpPr>
            <p:nvPr/>
          </p:nvSpPr>
          <p:spPr bwMode="auto">
            <a:xfrm>
              <a:off x="3511" y="1839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8" name="Text Box 82"/>
            <p:cNvSpPr txBox="1">
              <a:spLocks noChangeArrowheads="1"/>
            </p:cNvSpPr>
            <p:nvPr/>
          </p:nvSpPr>
          <p:spPr bwMode="auto">
            <a:xfrm>
              <a:off x="5063" y="2287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9" name="Text Box 83"/>
            <p:cNvSpPr txBox="1">
              <a:spLocks noChangeArrowheads="1"/>
            </p:cNvSpPr>
            <p:nvPr/>
          </p:nvSpPr>
          <p:spPr bwMode="auto">
            <a:xfrm>
              <a:off x="4895" y="1853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40" name="Rectangle 84"/>
            <p:cNvSpPr>
              <a:spLocks noChangeArrowheads="1"/>
            </p:cNvSpPr>
            <p:nvPr/>
          </p:nvSpPr>
          <p:spPr bwMode="auto">
            <a:xfrm>
              <a:off x="3850" y="1958"/>
              <a:ext cx="939" cy="1018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" name="Rectangle 85"/>
            <p:cNvSpPr>
              <a:spLocks noChangeArrowheads="1"/>
            </p:cNvSpPr>
            <p:nvPr/>
          </p:nvSpPr>
          <p:spPr bwMode="auto">
            <a:xfrm>
              <a:off x="4076" y="2181"/>
              <a:ext cx="497" cy="580"/>
            </a:xfrm>
            <a:prstGeom prst="rect">
              <a:avLst/>
            </a:prstGeom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AutoShape 86"/>
            <p:cNvSpPr>
              <a:spLocks noChangeArrowheads="1"/>
            </p:cNvSpPr>
            <p:nvPr/>
          </p:nvSpPr>
          <p:spPr bwMode="auto">
            <a:xfrm>
              <a:off x="3951" y="2048"/>
              <a:ext cx="747" cy="8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7"/>
            <p:cNvSpPr>
              <a:spLocks noChangeShapeType="1"/>
            </p:cNvSpPr>
            <p:nvPr/>
          </p:nvSpPr>
          <p:spPr bwMode="auto">
            <a:xfrm>
              <a:off x="4711" y="2393"/>
              <a:ext cx="0" cy="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" name="Group 88"/>
            <p:cNvGrpSpPr>
              <a:grpSpLocks/>
            </p:cNvGrpSpPr>
            <p:nvPr/>
          </p:nvGrpSpPr>
          <p:grpSpPr bwMode="auto">
            <a:xfrm>
              <a:off x="3564" y="2252"/>
              <a:ext cx="554" cy="450"/>
              <a:chOff x="862" y="2612"/>
              <a:chExt cx="423" cy="450"/>
            </a:xfrm>
          </p:grpSpPr>
          <p:sp>
            <p:nvSpPr>
              <p:cNvPr id="55" name="Freeform 89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90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91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92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93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94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95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Oval 96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" name="Text Box 97"/>
            <p:cNvSpPr txBox="1">
              <a:spLocks noChangeArrowheads="1"/>
            </p:cNvSpPr>
            <p:nvPr/>
          </p:nvSpPr>
          <p:spPr bwMode="auto">
            <a:xfrm>
              <a:off x="4219" y="1889"/>
              <a:ext cx="33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i="1">
                  <a:sym typeface="Symbol" pitchFamily="18" charset="2"/>
                </a:rPr>
                <a:t></a:t>
              </a:r>
              <a:endParaRPr lang="en-US" altLang="zh-CN"/>
            </a:p>
          </p:txBody>
        </p:sp>
        <p:grpSp>
          <p:nvGrpSpPr>
            <p:cNvPr id="46" name="Group 98"/>
            <p:cNvGrpSpPr>
              <a:grpSpLocks/>
            </p:cNvGrpSpPr>
            <p:nvPr/>
          </p:nvGrpSpPr>
          <p:grpSpPr bwMode="auto">
            <a:xfrm flipH="1">
              <a:off x="4532" y="2252"/>
              <a:ext cx="528" cy="456"/>
              <a:chOff x="862" y="2612"/>
              <a:chExt cx="423" cy="450"/>
            </a:xfrm>
          </p:grpSpPr>
          <p:sp>
            <p:nvSpPr>
              <p:cNvPr id="47" name="Freeform 99"/>
              <p:cNvSpPr>
                <a:spLocks/>
              </p:cNvSpPr>
              <p:nvPr/>
            </p:nvSpPr>
            <p:spPr bwMode="auto">
              <a:xfrm>
                <a:off x="892" y="2626"/>
                <a:ext cx="348" cy="1"/>
              </a:xfrm>
              <a:custGeom>
                <a:avLst/>
                <a:gdLst>
                  <a:gd name="T0" fmla="*/ 0 w 739"/>
                  <a:gd name="T1" fmla="*/ 0 h 1"/>
                  <a:gd name="T2" fmla="*/ 739 w 7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00"/>
              <p:cNvSpPr>
                <a:spLocks noChangeShapeType="1"/>
              </p:cNvSpPr>
              <p:nvPr/>
            </p:nvSpPr>
            <p:spPr bwMode="auto">
              <a:xfrm>
                <a:off x="888" y="3036"/>
                <a:ext cx="204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01"/>
              <p:cNvSpPr>
                <a:spLocks/>
              </p:cNvSpPr>
              <p:nvPr/>
            </p:nvSpPr>
            <p:spPr bwMode="auto">
              <a:xfrm>
                <a:off x="1239" y="2624"/>
                <a:ext cx="45" cy="36"/>
              </a:xfrm>
              <a:custGeom>
                <a:avLst/>
                <a:gdLst>
                  <a:gd name="T0" fmla="*/ 0 w 95"/>
                  <a:gd name="T1" fmla="*/ 0 h 60"/>
                  <a:gd name="T2" fmla="*/ 90 w 95"/>
                  <a:gd name="T3" fmla="*/ 18 h 60"/>
                  <a:gd name="T4" fmla="*/ 30 w 95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02"/>
              <p:cNvSpPr>
                <a:spLocks/>
              </p:cNvSpPr>
              <p:nvPr/>
            </p:nvSpPr>
            <p:spPr bwMode="auto">
              <a:xfrm>
                <a:off x="1061" y="2697"/>
                <a:ext cx="223" cy="75"/>
              </a:xfrm>
              <a:custGeom>
                <a:avLst/>
                <a:gdLst>
                  <a:gd name="T0" fmla="*/ 62 w 474"/>
                  <a:gd name="T1" fmla="*/ 0 h 126"/>
                  <a:gd name="T2" fmla="*/ 2 w 474"/>
                  <a:gd name="T3" fmla="*/ 14 h 126"/>
                  <a:gd name="T4" fmla="*/ 73 w 474"/>
                  <a:gd name="T5" fmla="*/ 57 h 126"/>
                  <a:gd name="T6" fmla="*/ 416 w 474"/>
                  <a:gd name="T7" fmla="*/ 82 h 126"/>
                  <a:gd name="T8" fmla="*/ 422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03"/>
              <p:cNvSpPr>
                <a:spLocks/>
              </p:cNvSpPr>
              <p:nvPr/>
            </p:nvSpPr>
            <p:spPr bwMode="auto">
              <a:xfrm>
                <a:off x="1061" y="2801"/>
                <a:ext cx="223" cy="75"/>
              </a:xfrm>
              <a:custGeom>
                <a:avLst/>
                <a:gdLst>
                  <a:gd name="T0" fmla="*/ 61 w 474"/>
                  <a:gd name="T1" fmla="*/ 0 h 126"/>
                  <a:gd name="T2" fmla="*/ 1 w 474"/>
                  <a:gd name="T3" fmla="*/ 14 h 126"/>
                  <a:gd name="T4" fmla="*/ 69 w 474"/>
                  <a:gd name="T5" fmla="*/ 57 h 126"/>
                  <a:gd name="T6" fmla="*/ 415 w 474"/>
                  <a:gd name="T7" fmla="*/ 82 h 126"/>
                  <a:gd name="T8" fmla="*/ 421 w 474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04"/>
              <p:cNvSpPr>
                <a:spLocks/>
              </p:cNvSpPr>
              <p:nvPr/>
            </p:nvSpPr>
            <p:spPr bwMode="auto">
              <a:xfrm>
                <a:off x="1055" y="2913"/>
                <a:ext cx="230" cy="86"/>
              </a:xfrm>
              <a:custGeom>
                <a:avLst/>
                <a:gdLst>
                  <a:gd name="T0" fmla="*/ 51 w 487"/>
                  <a:gd name="T1" fmla="*/ 0 h 144"/>
                  <a:gd name="T2" fmla="*/ 12 w 487"/>
                  <a:gd name="T3" fmla="*/ 21 h 144"/>
                  <a:gd name="T4" fmla="*/ 69 w 487"/>
                  <a:gd name="T5" fmla="*/ 54 h 144"/>
                  <a:gd name="T6" fmla="*/ 427 w 487"/>
                  <a:gd name="T7" fmla="*/ 81 h 144"/>
                  <a:gd name="T8" fmla="*/ 429 w 48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05"/>
              <p:cNvSpPr>
                <a:spLocks noChangeArrowheads="1"/>
              </p:cNvSpPr>
              <p:nvPr/>
            </p:nvSpPr>
            <p:spPr bwMode="auto">
              <a:xfrm>
                <a:off x="862" y="2612"/>
                <a:ext cx="29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Oval 106"/>
              <p:cNvSpPr>
                <a:spLocks noChangeArrowheads="1"/>
              </p:cNvSpPr>
              <p:nvPr/>
            </p:nvSpPr>
            <p:spPr bwMode="auto">
              <a:xfrm>
                <a:off x="866" y="3022"/>
                <a:ext cx="28" cy="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" name="Text Box 108"/>
          <p:cNvSpPr txBox="1">
            <a:spLocks noChangeArrowheads="1"/>
          </p:cNvSpPr>
          <p:nvPr/>
        </p:nvSpPr>
        <p:spPr bwMode="auto">
          <a:xfrm>
            <a:off x="708025" y="4292302"/>
            <a:ext cx="392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(2).</a:t>
            </a:r>
            <a:r>
              <a:rPr lang="zh-CN" altLang="en-US">
                <a:latin typeface="宋体" charset="-122"/>
              </a:rPr>
              <a:t>理想变压器的参数： </a:t>
            </a:r>
          </a:p>
        </p:txBody>
      </p:sp>
      <p:graphicFrame>
        <p:nvGraphicFramePr>
          <p:cNvPr id="6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50078"/>
              </p:ext>
            </p:extLst>
          </p:nvPr>
        </p:nvGraphicFramePr>
        <p:xfrm>
          <a:off x="4398963" y="4238327"/>
          <a:ext cx="18129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公式" r:id="rId3" imgW="723586" imgH="215806" progId="Equation.3">
                  <p:embed/>
                </p:oleObj>
              </mc:Choice>
              <mc:Fallback>
                <p:oleObj name="公式" r:id="rId3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4238327"/>
                        <a:ext cx="18129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708025" y="3612852"/>
            <a:ext cx="666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(1). </a:t>
            </a:r>
            <a:r>
              <a:rPr lang="zh-CN" altLang="en-US"/>
              <a:t>电压电流的参考方向；</a:t>
            </a:r>
            <a:endParaRPr lang="zh-CN" altLang="en-US">
              <a:latin typeface="宋体" charset="-122"/>
            </a:endParaRPr>
          </a:p>
        </p:txBody>
      </p:sp>
      <p:sp>
        <p:nvSpPr>
          <p:cNvPr id="66" name="Text Box 111"/>
          <p:cNvSpPr txBox="1">
            <a:spLocks noChangeArrowheads="1"/>
          </p:cNvSpPr>
          <p:nvPr/>
        </p:nvSpPr>
        <p:spPr bwMode="auto">
          <a:xfrm>
            <a:off x="708025" y="4927302"/>
            <a:ext cx="628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(3).</a:t>
            </a:r>
            <a:r>
              <a:rPr lang="zh-CN" altLang="en-US">
                <a:latin typeface="宋体" charset="-122"/>
              </a:rPr>
              <a:t>理想变压器的能量特性： </a:t>
            </a:r>
          </a:p>
        </p:txBody>
      </p:sp>
      <p:graphicFrame>
        <p:nvGraphicFramePr>
          <p:cNvPr id="67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73444"/>
              </p:ext>
            </p:extLst>
          </p:nvPr>
        </p:nvGraphicFramePr>
        <p:xfrm>
          <a:off x="3328988" y="5346402"/>
          <a:ext cx="29035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346402"/>
                        <a:ext cx="29035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113"/>
          <p:cNvSpPr txBox="1">
            <a:spLocks noChangeArrowheads="1"/>
          </p:cNvSpPr>
          <p:nvPr/>
        </p:nvSpPr>
        <p:spPr bwMode="auto">
          <a:xfrm>
            <a:off x="2027238" y="6140152"/>
            <a:ext cx="628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宋体" charset="-122"/>
              </a:rPr>
              <a:t>在任意时刻，既不储能，也不耗能。</a:t>
            </a:r>
          </a:p>
        </p:txBody>
      </p:sp>
    </p:spTree>
    <p:extLst>
      <p:ext uri="{BB962C8B-B14F-4D97-AF65-F5344CB8AC3E}">
        <p14:creationId xmlns:p14="http://schemas.microsoft.com/office/powerpoint/2010/main" val="3893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3" grpId="0"/>
      <p:bldP spid="65" grpId="0"/>
      <p:bldP spid="66" grpId="0"/>
      <p:bldP spid="6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87979"/>
              </p:ext>
            </p:extLst>
          </p:nvPr>
        </p:nvGraphicFramePr>
        <p:xfrm>
          <a:off x="1543050" y="4065353"/>
          <a:ext cx="611048" cy="141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6" name="Equation" r:id="rId3" imgW="241200" imgH="558720" progId="Equation.DSMT4">
                  <p:embed/>
                </p:oleObj>
              </mc:Choice>
              <mc:Fallback>
                <p:oleObj name="Equation" r:id="rId3" imgW="241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065353"/>
                        <a:ext cx="611048" cy="1415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66738" y="1625364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1. </a:t>
            </a:r>
            <a:r>
              <a:rPr lang="zh-CN" altLang="en-US"/>
              <a:t>副方折算到原方的阻抗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" y="844314"/>
            <a:ext cx="697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二、理想变压器的</a:t>
            </a:r>
            <a:r>
              <a:rPr lang="zh-CN" altLang="en-US">
                <a:solidFill>
                  <a:srgbClr val="0000FF"/>
                </a:solidFill>
              </a:rPr>
              <a:t>阻抗变换特性</a:t>
            </a:r>
            <a:r>
              <a:rPr lang="zh-CN" altLang="en-US"/>
              <a:t>：</a:t>
            </a:r>
          </a:p>
        </p:txBody>
      </p: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1447800" y="2127014"/>
            <a:ext cx="3394075" cy="1885950"/>
            <a:chOff x="682" y="3688"/>
            <a:chExt cx="2138" cy="1188"/>
          </a:xfrm>
        </p:grpSpPr>
        <p:sp>
          <p:nvSpPr>
            <p:cNvPr id="6" name="Rectangle 59"/>
            <p:cNvSpPr>
              <a:spLocks noChangeArrowheads="1"/>
            </p:cNvSpPr>
            <p:nvPr/>
          </p:nvSpPr>
          <p:spPr bwMode="auto">
            <a:xfrm>
              <a:off x="1371" y="3941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r>
                <a:rPr lang="en-US" altLang="zh-CN">
                  <a:solidFill>
                    <a:srgbClr val="000000"/>
                  </a:solidFill>
                </a:rPr>
                <a:t>:1</a:t>
              </a:r>
              <a:endParaRPr lang="en-US" altLang="zh-CN"/>
            </a:p>
          </p:txBody>
        </p:sp>
        <p:sp>
          <p:nvSpPr>
            <p:cNvPr id="7" name="Oval 60"/>
            <p:cNvSpPr>
              <a:spLocks noChangeArrowheads="1"/>
            </p:cNvSpPr>
            <p:nvPr/>
          </p:nvSpPr>
          <p:spPr bwMode="auto">
            <a:xfrm>
              <a:off x="1442" y="4238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1"/>
            <p:cNvSpPr>
              <a:spLocks noChangeArrowheads="1"/>
            </p:cNvSpPr>
            <p:nvPr/>
          </p:nvSpPr>
          <p:spPr bwMode="auto">
            <a:xfrm>
              <a:off x="1596" y="4238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62"/>
            <p:cNvSpPr>
              <a:spLocks noChangeArrowheads="1"/>
            </p:cNvSpPr>
            <p:nvPr/>
          </p:nvSpPr>
          <p:spPr bwMode="auto">
            <a:xfrm>
              <a:off x="908" y="415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" name="Oval 63"/>
            <p:cNvSpPr>
              <a:spLocks noChangeArrowheads="1"/>
            </p:cNvSpPr>
            <p:nvPr/>
          </p:nvSpPr>
          <p:spPr bwMode="auto">
            <a:xfrm>
              <a:off x="912" y="481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" name="Line 66"/>
            <p:cNvSpPr>
              <a:spLocks noChangeShapeType="1"/>
            </p:cNvSpPr>
            <p:nvPr/>
          </p:nvSpPr>
          <p:spPr bwMode="auto">
            <a:xfrm>
              <a:off x="1396" y="4182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1676" y="4186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8"/>
            <p:cNvSpPr>
              <a:spLocks/>
            </p:cNvSpPr>
            <p:nvPr/>
          </p:nvSpPr>
          <p:spPr bwMode="auto">
            <a:xfrm rot="-10800000">
              <a:off x="1389" y="435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69"/>
            <p:cNvSpPr>
              <a:spLocks noChangeShapeType="1"/>
            </p:cNvSpPr>
            <p:nvPr/>
          </p:nvSpPr>
          <p:spPr bwMode="auto">
            <a:xfrm>
              <a:off x="947" y="4180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0"/>
            <p:cNvSpPr>
              <a:spLocks noChangeShapeType="1"/>
            </p:cNvSpPr>
            <p:nvPr/>
          </p:nvSpPr>
          <p:spPr bwMode="auto">
            <a:xfrm>
              <a:off x="945" y="4838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3"/>
            <p:cNvSpPr>
              <a:spLocks/>
            </p:cNvSpPr>
            <p:nvPr/>
          </p:nvSpPr>
          <p:spPr bwMode="auto">
            <a:xfrm>
              <a:off x="1597" y="435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682" y="403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auto">
            <a:xfrm>
              <a:off x="696" y="45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19" name="Text Box 76"/>
            <p:cNvSpPr txBox="1">
              <a:spLocks noChangeArrowheads="1"/>
            </p:cNvSpPr>
            <p:nvPr/>
          </p:nvSpPr>
          <p:spPr bwMode="auto">
            <a:xfrm>
              <a:off x="1946" y="411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942" y="4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21" name="Line 78"/>
            <p:cNvSpPr>
              <a:spLocks noChangeShapeType="1"/>
            </p:cNvSpPr>
            <p:nvPr/>
          </p:nvSpPr>
          <p:spPr bwMode="auto">
            <a:xfrm>
              <a:off x="956" y="4096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79"/>
            <p:cNvSpPr>
              <a:spLocks noChangeShapeType="1"/>
            </p:cNvSpPr>
            <p:nvPr/>
          </p:nvSpPr>
          <p:spPr bwMode="auto">
            <a:xfrm flipH="1">
              <a:off x="2004" y="4088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85"/>
            <p:cNvGraphicFramePr>
              <a:graphicFrameLocks noChangeAspect="1"/>
            </p:cNvGraphicFramePr>
            <p:nvPr/>
          </p:nvGraphicFramePr>
          <p:xfrm>
            <a:off x="683" y="4302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7" name="公式" r:id="rId5" imgW="215640" imgH="279360" progId="Equation.3">
                    <p:embed/>
                  </p:oleObj>
                </mc:Choice>
                <mc:Fallback>
                  <p:oleObj name="公式" r:id="rId5" imgW="215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4302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86"/>
            <p:cNvGraphicFramePr>
              <a:graphicFrameLocks noChangeAspect="1"/>
            </p:cNvGraphicFramePr>
            <p:nvPr/>
          </p:nvGraphicFramePr>
          <p:xfrm>
            <a:off x="965" y="3688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8" name="公式" r:id="rId7" imgW="177480" imgH="279360" progId="Equation.3">
                    <p:embed/>
                  </p:oleObj>
                </mc:Choice>
                <mc:Fallback>
                  <p:oleObj name="公式" r:id="rId7" imgW="1774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3688"/>
                          <a:ext cx="2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87"/>
            <p:cNvGraphicFramePr>
              <a:graphicFrameLocks noChangeAspect="1"/>
            </p:cNvGraphicFramePr>
            <p:nvPr/>
          </p:nvGraphicFramePr>
          <p:xfrm>
            <a:off x="2075" y="3706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9" name="公式" r:id="rId9" imgW="177480" imgH="279360" progId="Equation.3">
                    <p:embed/>
                  </p:oleObj>
                </mc:Choice>
                <mc:Fallback>
                  <p:oleObj name="公式" r:id="rId9" imgW="1774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3706"/>
                          <a:ext cx="2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88"/>
            <p:cNvGraphicFramePr>
              <a:graphicFrameLocks noChangeAspect="1"/>
            </p:cNvGraphicFramePr>
            <p:nvPr/>
          </p:nvGraphicFramePr>
          <p:xfrm>
            <a:off x="1947" y="4295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90" name="公式" r:id="rId11" imgW="215640" imgH="279360" progId="Equation.3">
                    <p:embed/>
                  </p:oleObj>
                </mc:Choice>
                <mc:Fallback>
                  <p:oleObj name="公式" r:id="rId11" imgW="215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" y="4295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12"/>
            <p:cNvSpPr>
              <a:spLocks noChangeShapeType="1"/>
            </p:cNvSpPr>
            <p:nvPr/>
          </p:nvSpPr>
          <p:spPr bwMode="auto">
            <a:xfrm>
              <a:off x="1676" y="4841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13"/>
            <p:cNvSpPr>
              <a:spLocks noChangeShapeType="1"/>
            </p:cNvSpPr>
            <p:nvPr/>
          </p:nvSpPr>
          <p:spPr bwMode="auto">
            <a:xfrm>
              <a:off x="1676" y="4186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14"/>
            <p:cNvSpPr>
              <a:spLocks noChangeShapeType="1"/>
            </p:cNvSpPr>
            <p:nvPr/>
          </p:nvSpPr>
          <p:spPr bwMode="auto">
            <a:xfrm>
              <a:off x="2375" y="4185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111"/>
            <p:cNvSpPr>
              <a:spLocks noChangeArrowheads="1"/>
            </p:cNvSpPr>
            <p:nvPr/>
          </p:nvSpPr>
          <p:spPr bwMode="auto">
            <a:xfrm rot="5400000">
              <a:off x="2239" y="446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15"/>
            <p:cNvSpPr txBox="1">
              <a:spLocks noChangeArrowheads="1"/>
            </p:cNvSpPr>
            <p:nvPr/>
          </p:nvSpPr>
          <p:spPr bwMode="auto">
            <a:xfrm>
              <a:off x="2400" y="4339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Z</a:t>
              </a:r>
              <a:r>
                <a:rPr lang="en-US" altLang="zh-CN" baseline="-25000"/>
                <a:t>L</a:t>
              </a:r>
              <a:endParaRPr lang="en-US" altLang="zh-CN"/>
            </a:p>
          </p:txBody>
        </p:sp>
      </p:grpSp>
      <p:grpSp>
        <p:nvGrpSpPr>
          <p:cNvPr id="32" name="Group 143"/>
          <p:cNvGrpSpPr>
            <a:grpSpLocks/>
          </p:cNvGrpSpPr>
          <p:nvPr/>
        </p:nvGrpSpPr>
        <p:grpSpPr bwMode="auto">
          <a:xfrm>
            <a:off x="5819775" y="2288939"/>
            <a:ext cx="2724150" cy="1728788"/>
            <a:chOff x="4458" y="1200"/>
            <a:chExt cx="1716" cy="1089"/>
          </a:xfrm>
        </p:grpSpPr>
        <p:sp>
          <p:nvSpPr>
            <p:cNvPr id="33" name="Oval 119"/>
            <p:cNvSpPr>
              <a:spLocks noChangeArrowheads="1"/>
            </p:cNvSpPr>
            <p:nvPr/>
          </p:nvSpPr>
          <p:spPr bwMode="auto">
            <a:xfrm>
              <a:off x="4684" y="157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34" name="Oval 120"/>
            <p:cNvSpPr>
              <a:spLocks noChangeArrowheads="1"/>
            </p:cNvSpPr>
            <p:nvPr/>
          </p:nvSpPr>
          <p:spPr bwMode="auto">
            <a:xfrm>
              <a:off x="4688" y="223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35" name="Text Box 127"/>
            <p:cNvSpPr txBox="1">
              <a:spLocks noChangeArrowheads="1"/>
            </p:cNvSpPr>
            <p:nvPr/>
          </p:nvSpPr>
          <p:spPr bwMode="auto">
            <a:xfrm>
              <a:off x="4458" y="144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36" name="Text Box 128"/>
            <p:cNvSpPr txBox="1">
              <a:spLocks noChangeArrowheads="1"/>
            </p:cNvSpPr>
            <p:nvPr/>
          </p:nvSpPr>
          <p:spPr bwMode="auto">
            <a:xfrm>
              <a:off x="4472" y="20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37" name="Line 131"/>
            <p:cNvSpPr>
              <a:spLocks noChangeShapeType="1"/>
            </p:cNvSpPr>
            <p:nvPr/>
          </p:nvSpPr>
          <p:spPr bwMode="auto">
            <a:xfrm>
              <a:off x="4732" y="1509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" name="Object 133"/>
            <p:cNvGraphicFramePr>
              <a:graphicFrameLocks noChangeAspect="1"/>
            </p:cNvGraphicFramePr>
            <p:nvPr/>
          </p:nvGraphicFramePr>
          <p:xfrm>
            <a:off x="4459" y="1715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91" name="公式" r:id="rId13" imgW="215640" imgH="279360" progId="Equation.3">
                    <p:embed/>
                  </p:oleObj>
                </mc:Choice>
                <mc:Fallback>
                  <p:oleObj name="公式" r:id="rId13" imgW="215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715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34"/>
            <p:cNvGraphicFramePr>
              <a:graphicFrameLocks noChangeAspect="1"/>
            </p:cNvGraphicFramePr>
            <p:nvPr/>
          </p:nvGraphicFramePr>
          <p:xfrm>
            <a:off x="5054" y="1200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92" name="公式" r:id="rId14" imgW="177480" imgH="279360" progId="Equation.3">
                    <p:embed/>
                  </p:oleObj>
                </mc:Choice>
                <mc:Fallback>
                  <p:oleObj name="公式" r:id="rId14" imgW="1774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4" y="1200"/>
                          <a:ext cx="2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137"/>
            <p:cNvSpPr>
              <a:spLocks noChangeShapeType="1"/>
            </p:cNvSpPr>
            <p:nvPr/>
          </p:nvSpPr>
          <p:spPr bwMode="auto">
            <a:xfrm>
              <a:off x="4720" y="2248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38"/>
            <p:cNvSpPr>
              <a:spLocks noChangeShapeType="1"/>
            </p:cNvSpPr>
            <p:nvPr/>
          </p:nvSpPr>
          <p:spPr bwMode="auto">
            <a:xfrm>
              <a:off x="4720" y="1593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9"/>
            <p:cNvSpPr>
              <a:spLocks noChangeShapeType="1"/>
            </p:cNvSpPr>
            <p:nvPr/>
          </p:nvSpPr>
          <p:spPr bwMode="auto">
            <a:xfrm>
              <a:off x="5419" y="1592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140"/>
            <p:cNvSpPr>
              <a:spLocks noChangeArrowheads="1"/>
            </p:cNvSpPr>
            <p:nvPr/>
          </p:nvSpPr>
          <p:spPr bwMode="auto">
            <a:xfrm rot="5400000">
              <a:off x="5283" y="186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141"/>
            <p:cNvSpPr txBox="1">
              <a:spLocks noChangeArrowheads="1"/>
            </p:cNvSpPr>
            <p:nvPr/>
          </p:nvSpPr>
          <p:spPr bwMode="auto">
            <a:xfrm>
              <a:off x="5444" y="1746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n</a:t>
              </a:r>
              <a:r>
                <a:rPr lang="en-US" altLang="zh-CN" i="1" baseline="30000"/>
                <a:t>2</a:t>
              </a:r>
              <a:r>
                <a:rPr lang="en-US" altLang="zh-CN" i="1"/>
                <a:t>Z</a:t>
              </a:r>
              <a:r>
                <a:rPr lang="en-US" altLang="zh-CN" baseline="-25000"/>
                <a:t>L</a:t>
              </a:r>
              <a:endParaRPr lang="en-US" altLang="zh-CN"/>
            </a:p>
          </p:txBody>
        </p:sp>
      </p:grpSp>
      <p:sp>
        <p:nvSpPr>
          <p:cNvPr id="45" name="AutoShape 144"/>
          <p:cNvSpPr>
            <a:spLocks noChangeArrowheads="1"/>
          </p:cNvSpPr>
          <p:nvPr/>
        </p:nvSpPr>
        <p:spPr bwMode="auto">
          <a:xfrm>
            <a:off x="4876800" y="3284302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" name="Object 14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678058616"/>
              </p:ext>
            </p:extLst>
          </p:nvPr>
        </p:nvGraphicFramePr>
        <p:xfrm>
          <a:off x="2217738" y="4084402"/>
          <a:ext cx="1776412" cy="143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3" name="Equation" r:id="rId15" imgW="660240" imgH="533160" progId="Equation.DSMT4">
                  <p:embed/>
                </p:oleObj>
              </mc:Choice>
              <mc:Fallback>
                <p:oleObj name="Equation" r:id="rId15" imgW="660240" imgH="5331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084402"/>
                        <a:ext cx="1776412" cy="1435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31690"/>
              </p:ext>
            </p:extLst>
          </p:nvPr>
        </p:nvGraphicFramePr>
        <p:xfrm>
          <a:off x="6375400" y="4487627"/>
          <a:ext cx="1272040" cy="66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4" name="Equation" r:id="rId17" imgW="457200" imgH="241200" progId="Equation.DSMT4">
                  <p:embed/>
                </p:oleObj>
              </mc:Choice>
              <mc:Fallback>
                <p:oleObj name="Equation" r:id="rId17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487627"/>
                        <a:ext cx="1272040" cy="669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07276"/>
              </p:ext>
            </p:extLst>
          </p:nvPr>
        </p:nvGraphicFramePr>
        <p:xfrm>
          <a:off x="4270375" y="4052652"/>
          <a:ext cx="1914525" cy="147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5" name="Equation" r:id="rId19" imgW="723600" imgH="558720" progId="Equation.DSMT4">
                  <p:embed/>
                </p:oleObj>
              </mc:Choice>
              <mc:Fallback>
                <p:oleObj name="Equation" r:id="rId19" imgW="7236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052652"/>
                        <a:ext cx="1914525" cy="1473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55"/>
          <p:cNvSpPr txBox="1">
            <a:spLocks noChangeArrowheads="1"/>
          </p:cNvSpPr>
          <p:nvPr/>
        </p:nvSpPr>
        <p:spPr bwMode="auto">
          <a:xfrm>
            <a:off x="687388" y="5883039"/>
            <a:ext cx="7970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原方端口的阻抗为负载阻抗的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 baseline="30000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倍，这种特性常用来实现功率匹配。</a:t>
            </a:r>
          </a:p>
        </p:txBody>
      </p:sp>
    </p:spTree>
    <p:extLst>
      <p:ext uri="{BB962C8B-B14F-4D97-AF65-F5344CB8AC3E}">
        <p14:creationId xmlns:p14="http://schemas.microsoft.com/office/powerpoint/2010/main" val="3893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45" grpId="0" animBg="1"/>
      <p:bldP spid="4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4"/>
          <p:cNvSpPr txBox="1">
            <a:spLocks noChangeArrowheads="1"/>
          </p:cNvSpPr>
          <p:nvPr/>
        </p:nvSpPr>
        <p:spPr bwMode="auto">
          <a:xfrm>
            <a:off x="757238" y="1012825"/>
            <a:ext cx="758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同理，原方折算到副方的阻抗为： </a:t>
            </a: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911225" y="1590675"/>
            <a:ext cx="3352800" cy="1885950"/>
            <a:chOff x="574" y="1086"/>
            <a:chExt cx="2112" cy="1188"/>
          </a:xfrm>
        </p:grpSpPr>
        <p:sp>
          <p:nvSpPr>
            <p:cNvPr id="4" name="Rectangle 97"/>
            <p:cNvSpPr>
              <a:spLocks noChangeArrowheads="1"/>
            </p:cNvSpPr>
            <p:nvPr/>
          </p:nvSpPr>
          <p:spPr bwMode="auto">
            <a:xfrm>
              <a:off x="1601" y="1339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r>
                <a:rPr lang="en-US" altLang="zh-CN">
                  <a:solidFill>
                    <a:srgbClr val="000000"/>
                  </a:solidFill>
                </a:rPr>
                <a:t>:1</a:t>
              </a:r>
              <a:endParaRPr lang="en-US" altLang="zh-CN"/>
            </a:p>
          </p:txBody>
        </p:sp>
        <p:sp>
          <p:nvSpPr>
            <p:cNvPr id="5" name="Oval 98"/>
            <p:cNvSpPr>
              <a:spLocks noChangeArrowheads="1"/>
            </p:cNvSpPr>
            <p:nvPr/>
          </p:nvSpPr>
          <p:spPr bwMode="auto">
            <a:xfrm>
              <a:off x="1672" y="1636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99"/>
            <p:cNvSpPr>
              <a:spLocks noChangeArrowheads="1"/>
            </p:cNvSpPr>
            <p:nvPr/>
          </p:nvSpPr>
          <p:spPr bwMode="auto">
            <a:xfrm>
              <a:off x="1826" y="1636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0"/>
            <p:cNvSpPr>
              <a:spLocks noChangeArrowheads="1"/>
            </p:cNvSpPr>
            <p:nvPr/>
          </p:nvSpPr>
          <p:spPr bwMode="auto">
            <a:xfrm>
              <a:off x="2347" y="155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" name="Oval 101"/>
            <p:cNvSpPr>
              <a:spLocks noChangeArrowheads="1"/>
            </p:cNvSpPr>
            <p:nvPr/>
          </p:nvSpPr>
          <p:spPr bwMode="auto">
            <a:xfrm>
              <a:off x="2351" y="22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" name="Line 102"/>
            <p:cNvSpPr>
              <a:spLocks noChangeShapeType="1"/>
            </p:cNvSpPr>
            <p:nvPr/>
          </p:nvSpPr>
          <p:spPr bwMode="auto">
            <a:xfrm>
              <a:off x="1626" y="1580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3"/>
            <p:cNvSpPr>
              <a:spLocks noChangeShapeType="1"/>
            </p:cNvSpPr>
            <p:nvPr/>
          </p:nvSpPr>
          <p:spPr bwMode="auto">
            <a:xfrm>
              <a:off x="1906" y="1584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4"/>
            <p:cNvSpPr>
              <a:spLocks/>
            </p:cNvSpPr>
            <p:nvPr/>
          </p:nvSpPr>
          <p:spPr bwMode="auto">
            <a:xfrm rot="-10800000">
              <a:off x="1619" y="1752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5"/>
            <p:cNvSpPr>
              <a:spLocks noChangeShapeType="1"/>
            </p:cNvSpPr>
            <p:nvPr/>
          </p:nvSpPr>
          <p:spPr bwMode="auto">
            <a:xfrm>
              <a:off x="1906" y="1584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6"/>
            <p:cNvSpPr>
              <a:spLocks noChangeShapeType="1"/>
            </p:cNvSpPr>
            <p:nvPr/>
          </p:nvSpPr>
          <p:spPr bwMode="auto">
            <a:xfrm>
              <a:off x="1906" y="2236"/>
              <a:ext cx="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07"/>
            <p:cNvSpPr>
              <a:spLocks/>
            </p:cNvSpPr>
            <p:nvPr/>
          </p:nvSpPr>
          <p:spPr bwMode="auto">
            <a:xfrm>
              <a:off x="1827" y="175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08"/>
            <p:cNvSpPr txBox="1">
              <a:spLocks noChangeArrowheads="1"/>
            </p:cNvSpPr>
            <p:nvPr/>
          </p:nvSpPr>
          <p:spPr bwMode="auto">
            <a:xfrm>
              <a:off x="2384" y="142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16" name="Text Box 109"/>
            <p:cNvSpPr txBox="1">
              <a:spLocks noChangeArrowheads="1"/>
            </p:cNvSpPr>
            <p:nvPr/>
          </p:nvSpPr>
          <p:spPr bwMode="auto">
            <a:xfrm>
              <a:off x="2398" y="19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17" name="Text Box 110"/>
            <p:cNvSpPr txBox="1">
              <a:spLocks noChangeArrowheads="1"/>
            </p:cNvSpPr>
            <p:nvPr/>
          </p:nvSpPr>
          <p:spPr bwMode="auto">
            <a:xfrm>
              <a:off x="1070" y="151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18" name="Text Box 111"/>
            <p:cNvSpPr txBox="1">
              <a:spLocks noChangeArrowheads="1"/>
            </p:cNvSpPr>
            <p:nvPr/>
          </p:nvSpPr>
          <p:spPr bwMode="auto">
            <a:xfrm>
              <a:off x="1066" y="18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19" name="Line 112"/>
            <p:cNvSpPr>
              <a:spLocks noChangeShapeType="1"/>
            </p:cNvSpPr>
            <p:nvPr/>
          </p:nvSpPr>
          <p:spPr bwMode="auto">
            <a:xfrm>
              <a:off x="1186" y="1494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13"/>
            <p:cNvSpPr>
              <a:spLocks noChangeShapeType="1"/>
            </p:cNvSpPr>
            <p:nvPr/>
          </p:nvSpPr>
          <p:spPr bwMode="auto">
            <a:xfrm flipH="1">
              <a:off x="2042" y="1486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" name="Object 114"/>
            <p:cNvGraphicFramePr>
              <a:graphicFrameLocks noChangeAspect="1"/>
            </p:cNvGraphicFramePr>
            <p:nvPr/>
          </p:nvGraphicFramePr>
          <p:xfrm>
            <a:off x="1057" y="1700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0" name="公式" r:id="rId3" imgW="215640" imgH="279360" progId="Equation.3">
                    <p:embed/>
                  </p:oleObj>
                </mc:Choice>
                <mc:Fallback>
                  <p:oleObj name="公式" r:id="rId3" imgW="215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1700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15"/>
            <p:cNvGraphicFramePr>
              <a:graphicFrameLocks noChangeAspect="1"/>
            </p:cNvGraphicFramePr>
            <p:nvPr/>
          </p:nvGraphicFramePr>
          <p:xfrm>
            <a:off x="1195" y="1086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1" name="公式" r:id="rId5" imgW="177480" imgH="279360" progId="Equation.3">
                    <p:embed/>
                  </p:oleObj>
                </mc:Choice>
                <mc:Fallback>
                  <p:oleObj name="公式" r:id="rId5" imgW="1774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1086"/>
                          <a:ext cx="2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16"/>
            <p:cNvGraphicFramePr>
              <a:graphicFrameLocks noChangeAspect="1"/>
            </p:cNvGraphicFramePr>
            <p:nvPr/>
          </p:nvGraphicFramePr>
          <p:xfrm>
            <a:off x="2113" y="1104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2" name="公式" r:id="rId7" imgW="177480" imgH="279360" progId="Equation.3">
                    <p:embed/>
                  </p:oleObj>
                </mc:Choice>
                <mc:Fallback>
                  <p:oleObj name="公式" r:id="rId7" imgW="1774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1104"/>
                          <a:ext cx="2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17"/>
            <p:cNvGraphicFramePr>
              <a:graphicFrameLocks noChangeAspect="1"/>
            </p:cNvGraphicFramePr>
            <p:nvPr/>
          </p:nvGraphicFramePr>
          <p:xfrm>
            <a:off x="2414" y="1700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3" name="公式" r:id="rId9" imgW="215640" imgH="279360" progId="Equation.3">
                    <p:embed/>
                  </p:oleObj>
                </mc:Choice>
                <mc:Fallback>
                  <p:oleObj name="公式" r:id="rId9" imgW="215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" y="1700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18"/>
            <p:cNvSpPr>
              <a:spLocks noChangeShapeType="1"/>
            </p:cNvSpPr>
            <p:nvPr/>
          </p:nvSpPr>
          <p:spPr bwMode="auto">
            <a:xfrm>
              <a:off x="928" y="2233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9"/>
            <p:cNvSpPr>
              <a:spLocks noChangeShapeType="1"/>
            </p:cNvSpPr>
            <p:nvPr/>
          </p:nvSpPr>
          <p:spPr bwMode="auto">
            <a:xfrm>
              <a:off x="928" y="1578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20"/>
            <p:cNvSpPr>
              <a:spLocks noChangeShapeType="1"/>
            </p:cNvSpPr>
            <p:nvPr/>
          </p:nvSpPr>
          <p:spPr bwMode="auto">
            <a:xfrm>
              <a:off x="931" y="1579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21"/>
            <p:cNvSpPr>
              <a:spLocks noChangeArrowheads="1"/>
            </p:cNvSpPr>
            <p:nvPr/>
          </p:nvSpPr>
          <p:spPr bwMode="auto">
            <a:xfrm rot="5400000">
              <a:off x="795" y="1854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122"/>
            <p:cNvSpPr txBox="1">
              <a:spLocks noChangeArrowheads="1"/>
            </p:cNvSpPr>
            <p:nvPr/>
          </p:nvSpPr>
          <p:spPr bwMode="auto">
            <a:xfrm>
              <a:off x="574" y="1738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Z</a:t>
              </a:r>
              <a:r>
                <a:rPr lang="en-US" altLang="zh-CN" baseline="-25000"/>
                <a:t>L</a:t>
              </a:r>
              <a:endParaRPr lang="en-US" altLang="zh-CN"/>
            </a:p>
          </p:txBody>
        </p:sp>
      </p:grpSp>
      <p:sp>
        <p:nvSpPr>
          <p:cNvPr id="30" name="AutoShape 136"/>
          <p:cNvSpPr>
            <a:spLocks noChangeArrowheads="1"/>
          </p:cNvSpPr>
          <p:nvPr/>
        </p:nvSpPr>
        <p:spPr bwMode="auto">
          <a:xfrm>
            <a:off x="4592638" y="2701925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140"/>
          <p:cNvGrpSpPr>
            <a:grpSpLocks/>
          </p:cNvGrpSpPr>
          <p:nvPr/>
        </p:nvGrpSpPr>
        <p:grpSpPr bwMode="auto">
          <a:xfrm>
            <a:off x="5224463" y="1776413"/>
            <a:ext cx="2620962" cy="1690687"/>
            <a:chOff x="3291" y="1167"/>
            <a:chExt cx="1651" cy="1065"/>
          </a:xfrm>
        </p:grpSpPr>
        <p:sp>
          <p:nvSpPr>
            <p:cNvPr id="32" name="Oval 124"/>
            <p:cNvSpPr>
              <a:spLocks noChangeArrowheads="1"/>
            </p:cNvSpPr>
            <p:nvPr/>
          </p:nvSpPr>
          <p:spPr bwMode="auto">
            <a:xfrm>
              <a:off x="4619" y="152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33" name="Oval 125"/>
            <p:cNvSpPr>
              <a:spLocks noChangeArrowheads="1"/>
            </p:cNvSpPr>
            <p:nvPr/>
          </p:nvSpPr>
          <p:spPr bwMode="auto">
            <a:xfrm>
              <a:off x="4623" y="217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>
              <a:off x="4681" y="138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35" name="Text Box 127"/>
            <p:cNvSpPr txBox="1">
              <a:spLocks noChangeArrowheads="1"/>
            </p:cNvSpPr>
            <p:nvPr/>
          </p:nvSpPr>
          <p:spPr bwMode="auto">
            <a:xfrm>
              <a:off x="4695" y="19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36" name="Line 131"/>
            <p:cNvSpPr>
              <a:spLocks noChangeShapeType="1"/>
            </p:cNvSpPr>
            <p:nvPr/>
          </p:nvSpPr>
          <p:spPr bwMode="auto">
            <a:xfrm>
              <a:off x="3928" y="2200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32"/>
            <p:cNvSpPr>
              <a:spLocks noChangeShapeType="1"/>
            </p:cNvSpPr>
            <p:nvPr/>
          </p:nvSpPr>
          <p:spPr bwMode="auto">
            <a:xfrm>
              <a:off x="3928" y="1545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33"/>
            <p:cNvSpPr>
              <a:spLocks noChangeShapeType="1"/>
            </p:cNvSpPr>
            <p:nvPr/>
          </p:nvSpPr>
          <p:spPr bwMode="auto">
            <a:xfrm>
              <a:off x="3932" y="1547"/>
              <a:ext cx="0" cy="6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134"/>
            <p:cNvSpPr>
              <a:spLocks noChangeArrowheads="1"/>
            </p:cNvSpPr>
            <p:nvPr/>
          </p:nvSpPr>
          <p:spPr bwMode="auto">
            <a:xfrm rot="5400000">
              <a:off x="3796" y="182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35"/>
            <p:cNvSpPr txBox="1">
              <a:spLocks noChangeArrowheads="1"/>
            </p:cNvSpPr>
            <p:nvPr/>
          </p:nvSpPr>
          <p:spPr bwMode="auto">
            <a:xfrm>
              <a:off x="3291" y="1748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Z</a:t>
              </a:r>
              <a:r>
                <a:rPr lang="en-US" altLang="zh-CN" baseline="-25000"/>
                <a:t>L </a:t>
              </a:r>
              <a:r>
                <a:rPr lang="en-US" altLang="zh-CN" i="1"/>
                <a:t>/ n</a:t>
              </a:r>
              <a:r>
                <a:rPr lang="en-US" altLang="zh-CN" i="1" baseline="30000"/>
                <a:t>2</a:t>
              </a:r>
            </a:p>
          </p:txBody>
        </p:sp>
        <p:sp>
          <p:nvSpPr>
            <p:cNvPr id="41" name="Line 137"/>
            <p:cNvSpPr>
              <a:spLocks noChangeShapeType="1"/>
            </p:cNvSpPr>
            <p:nvPr/>
          </p:nvSpPr>
          <p:spPr bwMode="auto">
            <a:xfrm flipH="1">
              <a:off x="4298" y="1464"/>
              <a:ext cx="2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" name="Object 138"/>
            <p:cNvGraphicFramePr>
              <a:graphicFrameLocks noChangeAspect="1"/>
            </p:cNvGraphicFramePr>
            <p:nvPr/>
          </p:nvGraphicFramePr>
          <p:xfrm>
            <a:off x="4050" y="1167"/>
            <a:ext cx="2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4" name="公式" r:id="rId11" imgW="177480" imgH="279360" progId="Equation.3">
                    <p:embed/>
                  </p:oleObj>
                </mc:Choice>
                <mc:Fallback>
                  <p:oleObj name="公式" r:id="rId11" imgW="1774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1167"/>
                          <a:ext cx="2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39"/>
            <p:cNvGraphicFramePr>
              <a:graphicFrameLocks noChangeAspect="1"/>
            </p:cNvGraphicFramePr>
            <p:nvPr/>
          </p:nvGraphicFramePr>
          <p:xfrm>
            <a:off x="4670" y="1666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5" name="公式" r:id="rId12" imgW="215640" imgH="279360" progId="Equation.3">
                    <p:embed/>
                  </p:oleObj>
                </mc:Choice>
                <mc:Fallback>
                  <p:oleObj name="公式" r:id="rId12" imgW="215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1666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Object 142"/>
          <p:cNvGraphicFramePr>
            <a:graphicFrameLocks noChangeAspect="1"/>
          </p:cNvGraphicFramePr>
          <p:nvPr/>
        </p:nvGraphicFramePr>
        <p:xfrm>
          <a:off x="2454275" y="3665538"/>
          <a:ext cx="1606550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6" name="Equation" r:id="rId13" imgW="596880" imgH="558720" progId="Equation.DSMT4">
                  <p:embed/>
                </p:oleObj>
              </mc:Choice>
              <mc:Fallback>
                <p:oleObj name="Equation" r:id="rId13" imgW="596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665538"/>
                        <a:ext cx="1606550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45"/>
          <p:cNvGraphicFramePr>
            <a:graphicFrameLocks noChangeAspect="1"/>
          </p:cNvGraphicFramePr>
          <p:nvPr/>
        </p:nvGraphicFramePr>
        <p:xfrm>
          <a:off x="1528763" y="3589338"/>
          <a:ext cx="75088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7" name="Equation" r:id="rId15" imgW="253800" imgH="558720" progId="Equation.DSMT4">
                  <p:embed/>
                </p:oleObj>
              </mc:Choice>
              <mc:Fallback>
                <p:oleObj name="Equation" r:id="rId15" imgW="253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589338"/>
                        <a:ext cx="750887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52"/>
          <p:cNvGraphicFramePr>
            <a:graphicFrameLocks noChangeAspect="1"/>
          </p:cNvGraphicFramePr>
          <p:nvPr/>
        </p:nvGraphicFramePr>
        <p:xfrm>
          <a:off x="4060825" y="3646488"/>
          <a:ext cx="2081213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Equation" r:id="rId17" imgW="749160" imgH="558720" progId="Equation.DSMT4">
                  <p:embed/>
                </p:oleObj>
              </mc:Choice>
              <mc:Fallback>
                <p:oleObj name="Equation" r:id="rId17" imgW="7491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646488"/>
                        <a:ext cx="2081213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54"/>
          <p:cNvGraphicFramePr>
            <a:graphicFrameLocks noChangeAspect="1"/>
          </p:cNvGraphicFramePr>
          <p:nvPr/>
        </p:nvGraphicFramePr>
        <p:xfrm>
          <a:off x="6327775" y="3722688"/>
          <a:ext cx="167163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9" name="Equation" r:id="rId19" imgW="507960" imgH="393480" progId="Equation.DSMT4">
                  <p:embed/>
                </p:oleObj>
              </mc:Choice>
              <mc:Fallback>
                <p:oleObj name="Equation" r:id="rId19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3722688"/>
                        <a:ext cx="1671638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56"/>
          <p:cNvSpPr txBox="1">
            <a:spLocks noChangeArrowheads="1"/>
          </p:cNvSpPr>
          <p:nvPr/>
        </p:nvSpPr>
        <p:spPr bwMode="auto">
          <a:xfrm>
            <a:off x="2097088" y="5499100"/>
            <a:ext cx="545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副方端口的阻抗为负载阻抗的</a:t>
            </a:r>
            <a:r>
              <a:rPr lang="en-US" altLang="zh-CN">
                <a:solidFill>
                  <a:srgbClr val="0000FF"/>
                </a:solidFill>
              </a:rPr>
              <a:t>1/n</a:t>
            </a:r>
            <a:r>
              <a:rPr lang="en-US" altLang="zh-CN" baseline="30000">
                <a:solidFill>
                  <a:srgbClr val="0000FF"/>
                </a:solidFill>
              </a:rPr>
              <a:t>2  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3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0" grpId="0" animBg="1"/>
      <p:bldP spid="4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23900" y="3077988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charset="-122"/>
              </a:rPr>
              <a:t>理想变压器次级短路相当于初级亦短路；次级开路相当于初级亦开路。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2206451"/>
            <a:ext cx="83058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(3). </a:t>
            </a:r>
            <a:r>
              <a:rPr lang="zh-CN" altLang="en-US"/>
              <a:t>理想变压器在任意时刻吸收的功率为零， 这说明它是不耗能、不贮能、只起能量传输作用的电路元件。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9100" y="296688"/>
            <a:ext cx="329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总结：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654001"/>
            <a:ext cx="83058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(2). </a:t>
            </a:r>
            <a:r>
              <a:rPr lang="zh-CN" altLang="en-US"/>
              <a:t>理想变压器的</a:t>
            </a:r>
            <a:r>
              <a:rPr lang="en-US" altLang="zh-CN"/>
              <a:t>3</a:t>
            </a:r>
            <a:r>
              <a:rPr lang="zh-CN" altLang="en-US"/>
              <a:t>个主要性能：变压、变流、变阻抗。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76250" y="715788"/>
            <a:ext cx="8763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(1). </a:t>
            </a:r>
            <a:r>
              <a:rPr lang="zh-CN" altLang="en-US"/>
              <a:t>理想变压器的</a:t>
            </a:r>
            <a:r>
              <a:rPr lang="en-US" altLang="zh-CN"/>
              <a:t>3</a:t>
            </a:r>
            <a:r>
              <a:rPr lang="zh-CN" altLang="en-US"/>
              <a:t>个理想条件：全耦合、参数无穷大、无损耗。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8150" y="4179713"/>
            <a:ext cx="73914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/>
              <a:t>(4).</a:t>
            </a:r>
            <a:r>
              <a:rPr lang="zh-CN" altLang="en-US">
                <a:solidFill>
                  <a:srgbClr val="000000"/>
                </a:solidFill>
                <a:latin typeface="宋体" charset="-122"/>
              </a:rPr>
              <a:t>理想变压器的应用：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028700" y="4670251"/>
            <a:ext cx="73914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000000"/>
                </a:solidFill>
                <a:latin typeface="宋体" charset="-122"/>
              </a:rPr>
              <a:t>应用变压关系</a:t>
            </a:r>
            <a:r>
              <a:rPr lang="en-US" altLang="zh-CN">
                <a:solidFill>
                  <a:srgbClr val="000000"/>
                </a:solidFill>
                <a:latin typeface="宋体" charset="-122"/>
              </a:rPr>
              <a:t>——</a:t>
            </a:r>
            <a:r>
              <a:rPr lang="zh-CN" altLang="en-US">
                <a:solidFill>
                  <a:srgbClr val="000000"/>
                </a:solidFill>
                <a:latin typeface="宋体" charset="-122"/>
              </a:rPr>
              <a:t>供配电系统中的变压器；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47750" y="5243338"/>
            <a:ext cx="78676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000000"/>
                </a:solidFill>
                <a:latin typeface="宋体" charset="-122"/>
              </a:rPr>
              <a:t>应用变流关系</a:t>
            </a:r>
            <a:r>
              <a:rPr lang="en-US" altLang="zh-CN">
                <a:solidFill>
                  <a:srgbClr val="000000"/>
                </a:solidFill>
                <a:latin typeface="宋体" charset="-122"/>
              </a:rPr>
              <a:t>——</a:t>
            </a:r>
            <a:r>
              <a:rPr lang="zh-CN" altLang="en-US">
                <a:solidFill>
                  <a:srgbClr val="000000"/>
                </a:solidFill>
                <a:latin typeface="宋体" charset="-122"/>
              </a:rPr>
              <a:t>测量中常常用到的电流互感器（测大电流，保证安全）和测流钳；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047750" y="6246638"/>
            <a:ext cx="80581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rgbClr val="000000"/>
                </a:solidFill>
                <a:latin typeface="宋体" charset="-122"/>
              </a:rPr>
              <a:t>应用变阻抗关系</a:t>
            </a:r>
            <a:r>
              <a:rPr lang="en-US" altLang="zh-CN">
                <a:solidFill>
                  <a:srgbClr val="000000"/>
                </a:solidFill>
                <a:latin typeface="宋体" charset="-122"/>
              </a:rPr>
              <a:t>——</a:t>
            </a:r>
            <a:r>
              <a:rPr lang="zh-CN" altLang="en-US">
                <a:solidFill>
                  <a:srgbClr val="000000"/>
                </a:solidFill>
                <a:latin typeface="宋体" charset="-122"/>
              </a:rPr>
              <a:t>电子技术中常用它进行阻抗匹配。 </a:t>
            </a:r>
          </a:p>
        </p:txBody>
      </p:sp>
    </p:spTree>
    <p:extLst>
      <p:ext uri="{BB962C8B-B14F-4D97-AF65-F5344CB8AC3E}">
        <p14:creationId xmlns:p14="http://schemas.microsoft.com/office/powerpoint/2010/main" val="3893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4"/>
          <p:cNvGrpSpPr>
            <a:grpSpLocks/>
          </p:cNvGrpSpPr>
          <p:nvPr/>
        </p:nvGrpSpPr>
        <p:grpSpPr bwMode="auto">
          <a:xfrm>
            <a:off x="3721100" y="-20688"/>
            <a:ext cx="5384800" cy="2370138"/>
            <a:chOff x="2956" y="92"/>
            <a:chExt cx="3392" cy="1493"/>
          </a:xfrm>
        </p:grpSpPr>
        <p:sp>
          <p:nvSpPr>
            <p:cNvPr id="3" name="Line 264"/>
            <p:cNvSpPr>
              <a:spLocks noChangeShapeType="1"/>
            </p:cNvSpPr>
            <p:nvPr/>
          </p:nvSpPr>
          <p:spPr bwMode="auto">
            <a:xfrm>
              <a:off x="4620" y="637"/>
              <a:ext cx="1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181"/>
            <p:cNvSpPr>
              <a:spLocks noChangeShapeType="1"/>
            </p:cNvSpPr>
            <p:nvPr/>
          </p:nvSpPr>
          <p:spPr bwMode="auto">
            <a:xfrm>
              <a:off x="3643" y="633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166"/>
            <p:cNvSpPr>
              <a:spLocks noChangeShapeType="1"/>
            </p:cNvSpPr>
            <p:nvPr/>
          </p:nvSpPr>
          <p:spPr bwMode="auto">
            <a:xfrm>
              <a:off x="5219" y="637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68"/>
            <p:cNvSpPr>
              <a:spLocks noChangeArrowheads="1"/>
            </p:cNvSpPr>
            <p:nvPr/>
          </p:nvSpPr>
          <p:spPr bwMode="auto">
            <a:xfrm>
              <a:off x="4336" y="392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1:5</a:t>
              </a:r>
              <a:endParaRPr lang="en-US" altLang="zh-CN"/>
            </a:p>
          </p:txBody>
        </p:sp>
        <p:sp>
          <p:nvSpPr>
            <p:cNvPr id="7" name="Text Box 173"/>
            <p:cNvSpPr txBox="1">
              <a:spLocks noChangeArrowheads="1"/>
            </p:cNvSpPr>
            <p:nvPr/>
          </p:nvSpPr>
          <p:spPr bwMode="auto">
            <a:xfrm>
              <a:off x="4778" y="66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4778" y="11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9" name="Rectangle 177"/>
            <p:cNvSpPr>
              <a:spLocks noChangeArrowheads="1"/>
            </p:cNvSpPr>
            <p:nvPr/>
          </p:nvSpPr>
          <p:spPr bwMode="auto">
            <a:xfrm rot="5400000">
              <a:off x="5088" y="87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78"/>
            <p:cNvSpPr>
              <a:spLocks noChangeArrowheads="1"/>
            </p:cNvSpPr>
            <p:nvPr/>
          </p:nvSpPr>
          <p:spPr bwMode="auto">
            <a:xfrm>
              <a:off x="3820" y="58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79"/>
            <p:cNvSpPr txBox="1">
              <a:spLocks noChangeArrowheads="1"/>
            </p:cNvSpPr>
            <p:nvPr/>
          </p:nvSpPr>
          <p:spPr bwMode="auto">
            <a:xfrm>
              <a:off x="5239" y="765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10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12" name="Line 180"/>
            <p:cNvSpPr>
              <a:spLocks noChangeShapeType="1"/>
            </p:cNvSpPr>
            <p:nvPr/>
          </p:nvSpPr>
          <p:spPr bwMode="auto">
            <a:xfrm>
              <a:off x="3642" y="1575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7"/>
            <p:cNvSpPr>
              <a:spLocks noChangeShapeType="1"/>
            </p:cNvSpPr>
            <p:nvPr/>
          </p:nvSpPr>
          <p:spPr bwMode="auto">
            <a:xfrm>
              <a:off x="4170" y="634"/>
              <a:ext cx="1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91"/>
            <p:cNvSpPr txBox="1">
              <a:spLocks noChangeArrowheads="1"/>
            </p:cNvSpPr>
            <p:nvPr/>
          </p:nvSpPr>
          <p:spPr bwMode="auto">
            <a:xfrm>
              <a:off x="3973" y="68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15" name="Text Box 192"/>
            <p:cNvSpPr txBox="1">
              <a:spLocks noChangeArrowheads="1"/>
            </p:cNvSpPr>
            <p:nvPr/>
          </p:nvSpPr>
          <p:spPr bwMode="auto">
            <a:xfrm>
              <a:off x="3982" y="11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16" name="Line 202"/>
            <p:cNvSpPr>
              <a:spLocks noChangeShapeType="1"/>
            </p:cNvSpPr>
            <p:nvPr/>
          </p:nvSpPr>
          <p:spPr bwMode="auto">
            <a:xfrm>
              <a:off x="4622" y="637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3"/>
            <p:cNvSpPr>
              <a:spLocks noChangeShapeType="1"/>
            </p:cNvSpPr>
            <p:nvPr/>
          </p:nvSpPr>
          <p:spPr bwMode="auto">
            <a:xfrm>
              <a:off x="4343" y="637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204"/>
            <p:cNvSpPr>
              <a:spLocks noChangeArrowheads="1"/>
            </p:cNvSpPr>
            <p:nvPr/>
          </p:nvSpPr>
          <p:spPr bwMode="auto">
            <a:xfrm>
              <a:off x="4239" y="886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05"/>
            <p:cNvSpPr>
              <a:spLocks noChangeArrowheads="1"/>
            </p:cNvSpPr>
            <p:nvPr/>
          </p:nvSpPr>
          <p:spPr bwMode="auto">
            <a:xfrm>
              <a:off x="4684" y="889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 rot="-10800000">
              <a:off x="4335" y="954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4543" y="95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 rot="5400000">
              <a:off x="5536" y="451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209"/>
            <p:cNvGrpSpPr>
              <a:grpSpLocks/>
            </p:cNvGrpSpPr>
            <p:nvPr/>
          </p:nvGrpSpPr>
          <p:grpSpPr bwMode="auto">
            <a:xfrm>
              <a:off x="5130" y="1131"/>
              <a:ext cx="182" cy="317"/>
              <a:chOff x="4059" y="1873"/>
              <a:chExt cx="182" cy="317"/>
            </a:xfrm>
          </p:grpSpPr>
          <p:sp useBgFill="1">
            <p:nvSpPr>
              <p:cNvPr id="54" name="Rectangle 21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1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21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21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1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239"/>
            <p:cNvGrpSpPr>
              <a:grpSpLocks/>
            </p:cNvGrpSpPr>
            <p:nvPr/>
          </p:nvGrpSpPr>
          <p:grpSpPr bwMode="auto">
            <a:xfrm>
              <a:off x="3922" y="804"/>
              <a:ext cx="408" cy="469"/>
              <a:chOff x="1156" y="187"/>
              <a:chExt cx="408" cy="469"/>
            </a:xfrm>
          </p:grpSpPr>
          <p:sp>
            <p:nvSpPr>
              <p:cNvPr id="52" name="Text Box 24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i="1"/>
                  <a:t>·</a:t>
                </a:r>
                <a:endParaRPr lang="en-US" altLang="zh-CN" sz="3600" baseline="-25000"/>
              </a:p>
            </p:txBody>
          </p:sp>
          <p:sp>
            <p:nvSpPr>
              <p:cNvPr id="53" name="Text Box 24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U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</p:grpSp>
        <p:grpSp>
          <p:nvGrpSpPr>
            <p:cNvPr id="25" name="Group 245"/>
            <p:cNvGrpSpPr>
              <a:grpSpLocks/>
            </p:cNvGrpSpPr>
            <p:nvPr/>
          </p:nvGrpSpPr>
          <p:grpSpPr bwMode="auto">
            <a:xfrm>
              <a:off x="4744" y="789"/>
              <a:ext cx="408" cy="469"/>
              <a:chOff x="1156" y="187"/>
              <a:chExt cx="408" cy="469"/>
            </a:xfrm>
          </p:grpSpPr>
          <p:sp>
            <p:nvSpPr>
              <p:cNvPr id="50" name="Text Box 24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i="1"/>
                  <a:t>·</a:t>
                </a:r>
                <a:endParaRPr lang="en-US" altLang="zh-CN" sz="3600" baseline="-25000"/>
              </a:p>
            </p:txBody>
          </p:sp>
          <p:sp>
            <p:nvSpPr>
              <p:cNvPr id="51" name="Text Box 24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U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</p:grpSp>
        <p:sp>
          <p:nvSpPr>
            <p:cNvPr id="26" name="Line 253"/>
            <p:cNvSpPr>
              <a:spLocks noChangeShapeType="1"/>
            </p:cNvSpPr>
            <p:nvPr/>
          </p:nvSpPr>
          <p:spPr bwMode="auto">
            <a:xfrm>
              <a:off x="5923" y="63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54"/>
            <p:cNvSpPr txBox="1">
              <a:spLocks noChangeArrowheads="1"/>
            </p:cNvSpPr>
            <p:nvPr/>
          </p:nvSpPr>
          <p:spPr bwMode="auto">
            <a:xfrm>
              <a:off x="5224" y="1274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-j10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28" name="Rectangle 255"/>
            <p:cNvSpPr>
              <a:spLocks noChangeArrowheads="1"/>
            </p:cNvSpPr>
            <p:nvPr/>
          </p:nvSpPr>
          <p:spPr bwMode="auto">
            <a:xfrm rot="5400000">
              <a:off x="5784" y="10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60"/>
            <p:cNvSpPr>
              <a:spLocks noChangeShapeType="1"/>
            </p:cNvSpPr>
            <p:nvPr/>
          </p:nvSpPr>
          <p:spPr bwMode="auto">
            <a:xfrm>
              <a:off x="3641" y="63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261"/>
            <p:cNvGrpSpPr>
              <a:grpSpLocks/>
            </p:cNvGrpSpPr>
            <p:nvPr/>
          </p:nvGrpSpPr>
          <p:grpSpPr bwMode="auto">
            <a:xfrm>
              <a:off x="3346" y="521"/>
              <a:ext cx="262" cy="472"/>
              <a:chOff x="2392" y="2323"/>
              <a:chExt cx="262" cy="472"/>
            </a:xfrm>
          </p:grpSpPr>
          <p:sp>
            <p:nvSpPr>
              <p:cNvPr id="48" name="Text Box 26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i="1"/>
                  <a:t>·</a:t>
                </a:r>
                <a:endParaRPr lang="en-US" altLang="zh-CN" sz="3600" baseline="-25000"/>
              </a:p>
            </p:txBody>
          </p:sp>
          <p:sp>
            <p:nvSpPr>
              <p:cNvPr id="49" name="Text Box 26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S</a:t>
                </a:r>
                <a:endParaRPr lang="en-US" altLang="zh-CN"/>
              </a:p>
            </p:txBody>
          </p:sp>
        </p:grpSp>
        <p:sp>
          <p:nvSpPr>
            <p:cNvPr id="31" name="Line 265"/>
            <p:cNvSpPr>
              <a:spLocks noChangeShapeType="1"/>
            </p:cNvSpPr>
            <p:nvPr/>
          </p:nvSpPr>
          <p:spPr bwMode="auto">
            <a:xfrm>
              <a:off x="4620" y="1585"/>
              <a:ext cx="1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" name="Group 256"/>
            <p:cNvGrpSpPr>
              <a:grpSpLocks/>
            </p:cNvGrpSpPr>
            <p:nvPr/>
          </p:nvGrpSpPr>
          <p:grpSpPr bwMode="auto">
            <a:xfrm>
              <a:off x="3505" y="834"/>
              <a:ext cx="272" cy="408"/>
              <a:chOff x="1383" y="2432"/>
              <a:chExt cx="272" cy="408"/>
            </a:xfrm>
          </p:grpSpPr>
          <p:sp>
            <p:nvSpPr>
              <p:cNvPr id="45" name="Line 257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Oval 258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47" name="Line 259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Line 266"/>
            <p:cNvSpPr>
              <a:spLocks noChangeShapeType="1"/>
            </p:cNvSpPr>
            <p:nvPr/>
          </p:nvSpPr>
          <p:spPr bwMode="auto">
            <a:xfrm flipH="1">
              <a:off x="4898" y="639"/>
              <a:ext cx="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273"/>
            <p:cNvGrpSpPr>
              <a:grpSpLocks/>
            </p:cNvGrpSpPr>
            <p:nvPr/>
          </p:nvGrpSpPr>
          <p:grpSpPr bwMode="auto">
            <a:xfrm>
              <a:off x="4037" y="92"/>
              <a:ext cx="255" cy="472"/>
              <a:chOff x="2392" y="2323"/>
              <a:chExt cx="255" cy="472"/>
            </a:xfrm>
          </p:grpSpPr>
          <p:sp>
            <p:nvSpPr>
              <p:cNvPr id="43" name="Text Box 274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i="1"/>
                  <a:t>·</a:t>
                </a:r>
                <a:endParaRPr lang="en-US" altLang="zh-CN" sz="3600" baseline="-25000"/>
              </a:p>
            </p:txBody>
          </p:sp>
          <p:sp>
            <p:nvSpPr>
              <p:cNvPr id="44" name="Text Box 275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</p:grpSp>
        <p:grpSp>
          <p:nvGrpSpPr>
            <p:cNvPr id="35" name="Group 276"/>
            <p:cNvGrpSpPr>
              <a:grpSpLocks/>
            </p:cNvGrpSpPr>
            <p:nvPr/>
          </p:nvGrpSpPr>
          <p:grpSpPr bwMode="auto">
            <a:xfrm>
              <a:off x="4811" y="128"/>
              <a:ext cx="255" cy="472"/>
              <a:chOff x="2392" y="2323"/>
              <a:chExt cx="255" cy="472"/>
            </a:xfrm>
          </p:grpSpPr>
          <p:sp>
            <p:nvSpPr>
              <p:cNvPr id="41" name="Text Box 277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i="1"/>
                  <a:t>·</a:t>
                </a:r>
                <a:endParaRPr lang="en-US" altLang="zh-CN" sz="3600" baseline="-25000"/>
              </a:p>
            </p:txBody>
          </p:sp>
          <p:sp>
            <p:nvSpPr>
              <p:cNvPr id="42" name="Text Box 278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</p:grpSp>
        <p:sp>
          <p:nvSpPr>
            <p:cNvPr id="36" name="Text Box 279"/>
            <p:cNvSpPr txBox="1">
              <a:spLocks noChangeArrowheads="1"/>
            </p:cNvSpPr>
            <p:nvPr/>
          </p:nvSpPr>
          <p:spPr bwMode="auto">
            <a:xfrm>
              <a:off x="3762" y="325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5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37" name="Text Box 280"/>
            <p:cNvSpPr txBox="1">
              <a:spLocks noChangeArrowheads="1"/>
            </p:cNvSpPr>
            <p:nvPr/>
          </p:nvSpPr>
          <p:spPr bwMode="auto">
            <a:xfrm>
              <a:off x="2956" y="1252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10∠0°A</a:t>
              </a:r>
            </a:p>
          </p:txBody>
        </p:sp>
        <p:sp>
          <p:nvSpPr>
            <p:cNvPr id="38" name="Text Box 281"/>
            <p:cNvSpPr txBox="1">
              <a:spLocks noChangeArrowheads="1"/>
            </p:cNvSpPr>
            <p:nvPr/>
          </p:nvSpPr>
          <p:spPr bwMode="auto">
            <a:xfrm>
              <a:off x="5388" y="317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j20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39" name="Text Box 282"/>
            <p:cNvSpPr txBox="1">
              <a:spLocks noChangeArrowheads="1"/>
            </p:cNvSpPr>
            <p:nvPr/>
          </p:nvSpPr>
          <p:spPr bwMode="auto">
            <a:xfrm>
              <a:off x="5964" y="105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Z</a:t>
              </a:r>
              <a:r>
                <a:rPr lang="en-US" altLang="zh-CN" baseline="-25000"/>
                <a:t>L</a:t>
              </a:r>
              <a:endParaRPr lang="en-US" altLang="zh-CN" i="1"/>
            </a:p>
          </p:txBody>
        </p:sp>
        <p:sp>
          <p:nvSpPr>
            <p:cNvPr id="40" name="Line 283"/>
            <p:cNvSpPr>
              <a:spLocks noChangeShapeType="1"/>
            </p:cNvSpPr>
            <p:nvPr/>
          </p:nvSpPr>
          <p:spPr bwMode="auto">
            <a:xfrm flipV="1">
              <a:off x="5811" y="985"/>
              <a:ext cx="269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285"/>
          <p:cNvSpPr txBox="1">
            <a:spLocks noChangeArrowheads="1"/>
          </p:cNvSpPr>
          <p:nvPr/>
        </p:nvSpPr>
        <p:spPr bwMode="auto">
          <a:xfrm>
            <a:off x="266700" y="423812"/>
            <a:ext cx="3951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例：如图所示电路，</a:t>
            </a:r>
            <a:r>
              <a:rPr lang="en-US" altLang="zh-CN"/>
              <a:t>Z</a:t>
            </a:r>
            <a:r>
              <a:rPr lang="en-US" altLang="zh-CN" baseline="-25000"/>
              <a:t>L</a:t>
            </a:r>
            <a:r>
              <a:rPr lang="zh-CN" altLang="en-US"/>
              <a:t>为多少时获最大功率，求此功率</a:t>
            </a:r>
            <a:r>
              <a:rPr lang="en-US" altLang="zh-CN"/>
              <a:t>P</a:t>
            </a:r>
            <a:r>
              <a:rPr lang="en-US" altLang="zh-CN" baseline="-25000"/>
              <a:t>Lmax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</p:txBody>
      </p:sp>
      <p:grpSp>
        <p:nvGrpSpPr>
          <p:cNvPr id="60" name="Group 355"/>
          <p:cNvGrpSpPr>
            <a:grpSpLocks/>
          </p:cNvGrpSpPr>
          <p:nvPr/>
        </p:nvGrpSpPr>
        <p:grpSpPr bwMode="auto">
          <a:xfrm>
            <a:off x="5405438" y="2422475"/>
            <a:ext cx="3729037" cy="2041525"/>
            <a:chOff x="3393" y="1883"/>
            <a:chExt cx="2349" cy="1286"/>
          </a:xfrm>
        </p:grpSpPr>
        <p:sp>
          <p:nvSpPr>
            <p:cNvPr id="61" name="Line 287"/>
            <p:cNvSpPr>
              <a:spLocks noChangeShapeType="1"/>
            </p:cNvSpPr>
            <p:nvPr/>
          </p:nvSpPr>
          <p:spPr bwMode="auto">
            <a:xfrm>
              <a:off x="4015" y="2203"/>
              <a:ext cx="1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9"/>
            <p:cNvSpPr>
              <a:spLocks noChangeShapeType="1"/>
            </p:cNvSpPr>
            <p:nvPr/>
          </p:nvSpPr>
          <p:spPr bwMode="auto">
            <a:xfrm>
              <a:off x="4614" y="2203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293"/>
            <p:cNvSpPr>
              <a:spLocks noChangeArrowheads="1"/>
            </p:cNvSpPr>
            <p:nvPr/>
          </p:nvSpPr>
          <p:spPr bwMode="auto">
            <a:xfrm rot="5400000">
              <a:off x="4483" y="24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95"/>
            <p:cNvSpPr txBox="1">
              <a:spLocks noChangeArrowheads="1"/>
            </p:cNvSpPr>
            <p:nvPr/>
          </p:nvSpPr>
          <p:spPr bwMode="auto">
            <a:xfrm>
              <a:off x="4634" y="2331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10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65" name="Freeform 306"/>
            <p:cNvSpPr>
              <a:spLocks/>
            </p:cNvSpPr>
            <p:nvPr/>
          </p:nvSpPr>
          <p:spPr bwMode="auto">
            <a:xfrm rot="5400000">
              <a:off x="4931" y="201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" name="Group 307"/>
            <p:cNvGrpSpPr>
              <a:grpSpLocks/>
            </p:cNvGrpSpPr>
            <p:nvPr/>
          </p:nvGrpSpPr>
          <p:grpSpPr bwMode="auto">
            <a:xfrm>
              <a:off x="4525" y="2697"/>
              <a:ext cx="182" cy="317"/>
              <a:chOff x="4059" y="1873"/>
              <a:chExt cx="182" cy="317"/>
            </a:xfrm>
          </p:grpSpPr>
          <p:sp useBgFill="1">
            <p:nvSpPr>
              <p:cNvPr id="86" name="Rectangle 308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309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Rectangle 310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311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312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" name="Text Box 320"/>
            <p:cNvSpPr txBox="1">
              <a:spLocks noChangeArrowheads="1"/>
            </p:cNvSpPr>
            <p:nvPr/>
          </p:nvSpPr>
          <p:spPr bwMode="auto">
            <a:xfrm>
              <a:off x="4619" y="284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-j10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sp>
          <p:nvSpPr>
            <p:cNvPr id="68" name="Line 326"/>
            <p:cNvSpPr>
              <a:spLocks noChangeShapeType="1"/>
            </p:cNvSpPr>
            <p:nvPr/>
          </p:nvSpPr>
          <p:spPr bwMode="auto">
            <a:xfrm>
              <a:off x="4015" y="3151"/>
              <a:ext cx="1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" name="Group 335"/>
            <p:cNvGrpSpPr>
              <a:grpSpLocks/>
            </p:cNvGrpSpPr>
            <p:nvPr/>
          </p:nvGrpSpPr>
          <p:grpSpPr bwMode="auto">
            <a:xfrm>
              <a:off x="3678" y="2077"/>
              <a:ext cx="255" cy="472"/>
              <a:chOff x="2392" y="2323"/>
              <a:chExt cx="255" cy="472"/>
            </a:xfrm>
          </p:grpSpPr>
          <p:sp>
            <p:nvSpPr>
              <p:cNvPr id="84" name="Text Box 336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i="1"/>
                  <a:t>·</a:t>
                </a:r>
                <a:endParaRPr lang="en-US" altLang="zh-CN" sz="3600" baseline="-25000"/>
              </a:p>
            </p:txBody>
          </p:sp>
          <p:sp>
            <p:nvSpPr>
              <p:cNvPr id="85" name="Text Box 337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</p:grpSp>
        <p:sp>
          <p:nvSpPr>
            <p:cNvPr id="70" name="Text Box 339"/>
            <p:cNvSpPr txBox="1">
              <a:spLocks noChangeArrowheads="1"/>
            </p:cNvSpPr>
            <p:nvPr/>
          </p:nvSpPr>
          <p:spPr bwMode="auto">
            <a:xfrm>
              <a:off x="3393" y="2855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-2∠0°A</a:t>
              </a:r>
            </a:p>
          </p:txBody>
        </p:sp>
        <p:sp>
          <p:nvSpPr>
            <p:cNvPr id="71" name="Text Box 340"/>
            <p:cNvSpPr txBox="1">
              <a:spLocks noChangeArrowheads="1"/>
            </p:cNvSpPr>
            <p:nvPr/>
          </p:nvSpPr>
          <p:spPr bwMode="auto">
            <a:xfrm>
              <a:off x="4783" y="1883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j20</a:t>
              </a:r>
              <a:r>
                <a:rPr lang="en-US" altLang="zh-CN" sz="1800">
                  <a:sym typeface="Symbol" pitchFamily="18" charset="2"/>
                </a:rPr>
                <a:t></a:t>
              </a:r>
              <a:endParaRPr lang="en-US" altLang="zh-CN" sz="1800"/>
            </a:p>
          </p:txBody>
        </p:sp>
        <p:grpSp>
          <p:nvGrpSpPr>
            <p:cNvPr id="72" name="Group 343"/>
            <p:cNvGrpSpPr>
              <a:grpSpLocks/>
            </p:cNvGrpSpPr>
            <p:nvPr/>
          </p:nvGrpSpPr>
          <p:grpSpPr bwMode="auto">
            <a:xfrm>
              <a:off x="5175" y="2361"/>
              <a:ext cx="567" cy="493"/>
              <a:chOff x="3583" y="640"/>
              <a:chExt cx="567" cy="493"/>
            </a:xfrm>
          </p:grpSpPr>
          <p:sp>
            <p:nvSpPr>
              <p:cNvPr id="82" name="Text Box 344"/>
              <p:cNvSpPr txBox="1">
                <a:spLocks noChangeArrowheads="1"/>
              </p:cNvSpPr>
              <p:nvPr/>
            </p:nvSpPr>
            <p:spPr bwMode="auto">
              <a:xfrm>
                <a:off x="3627" y="640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i="1"/>
                  <a:t>·</a:t>
                </a:r>
                <a:endParaRPr lang="en-US" altLang="zh-CN" sz="3600" baseline="-25000"/>
              </a:p>
            </p:txBody>
          </p:sp>
          <p:sp>
            <p:nvSpPr>
              <p:cNvPr id="83" name="Text Box 345"/>
              <p:cNvSpPr txBox="1">
                <a:spLocks noChangeArrowheads="1"/>
              </p:cNvSpPr>
              <p:nvPr/>
            </p:nvSpPr>
            <p:spPr bwMode="auto">
              <a:xfrm>
                <a:off x="3583" y="845"/>
                <a:ext cx="5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U</a:t>
                </a:r>
                <a:r>
                  <a:rPr lang="en-US" altLang="zh-CN" baseline="-25000"/>
                  <a:t>OC</a:t>
                </a:r>
                <a:endParaRPr lang="en-US" altLang="zh-CN"/>
              </a:p>
            </p:txBody>
          </p:sp>
        </p:grpSp>
        <p:sp>
          <p:nvSpPr>
            <p:cNvPr id="73" name="Oval 346"/>
            <p:cNvSpPr>
              <a:spLocks noChangeArrowheads="1"/>
            </p:cNvSpPr>
            <p:nvPr/>
          </p:nvSpPr>
          <p:spPr bwMode="auto">
            <a:xfrm>
              <a:off x="5305" y="312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4" name="Oval 347"/>
            <p:cNvSpPr>
              <a:spLocks noChangeArrowheads="1"/>
            </p:cNvSpPr>
            <p:nvPr/>
          </p:nvSpPr>
          <p:spPr bwMode="auto">
            <a:xfrm>
              <a:off x="5305" y="218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5" name="Line 352"/>
            <p:cNvSpPr>
              <a:spLocks noChangeShapeType="1"/>
            </p:cNvSpPr>
            <p:nvPr/>
          </p:nvSpPr>
          <p:spPr bwMode="auto">
            <a:xfrm>
              <a:off x="4015" y="220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" name="Group 348"/>
            <p:cNvGrpSpPr>
              <a:grpSpLocks/>
            </p:cNvGrpSpPr>
            <p:nvPr/>
          </p:nvGrpSpPr>
          <p:grpSpPr bwMode="auto">
            <a:xfrm>
              <a:off x="3879" y="2506"/>
              <a:ext cx="272" cy="408"/>
              <a:chOff x="2018" y="2568"/>
              <a:chExt cx="272" cy="408"/>
            </a:xfrm>
          </p:grpSpPr>
          <p:sp>
            <p:nvSpPr>
              <p:cNvPr id="79" name="Line 349"/>
              <p:cNvSpPr>
                <a:spLocks noChangeShapeType="1"/>
              </p:cNvSpPr>
              <p:nvPr/>
            </p:nvSpPr>
            <p:spPr bwMode="auto">
              <a:xfrm rot="-5400000">
                <a:off x="2086" y="290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Oval 350"/>
              <p:cNvSpPr>
                <a:spLocks noChangeArrowheads="1"/>
              </p:cNvSpPr>
              <p:nvPr/>
            </p:nvSpPr>
            <p:spPr bwMode="auto">
              <a:xfrm rot="-5400000">
                <a:off x="2018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81" name="Line 351"/>
              <p:cNvSpPr>
                <a:spLocks noChangeShapeType="1"/>
              </p:cNvSpPr>
              <p:nvPr/>
            </p:nvSpPr>
            <p:spPr bwMode="auto">
              <a:xfrm rot="-5400000">
                <a:off x="2154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" name="Text Box 353"/>
            <p:cNvSpPr txBox="1">
              <a:spLocks noChangeArrowheads="1"/>
            </p:cNvSpPr>
            <p:nvPr/>
          </p:nvSpPr>
          <p:spPr bwMode="auto">
            <a:xfrm>
              <a:off x="5228" y="220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78" name="Text Box 354"/>
            <p:cNvSpPr txBox="1">
              <a:spLocks noChangeArrowheads="1"/>
            </p:cNvSpPr>
            <p:nvPr/>
          </p:nvSpPr>
          <p:spPr bwMode="auto">
            <a:xfrm>
              <a:off x="5241" y="27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</p:grpSp>
      <p:sp>
        <p:nvSpPr>
          <p:cNvPr id="91" name="Rectangle 383"/>
          <p:cNvSpPr>
            <a:spLocks noChangeArrowheads="1"/>
          </p:cNvSpPr>
          <p:nvPr/>
        </p:nvSpPr>
        <p:spPr bwMode="auto">
          <a:xfrm>
            <a:off x="1033463" y="1774775"/>
            <a:ext cx="2592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charset="-122"/>
              </a:rPr>
              <a:t>求戴维南等效电路</a:t>
            </a:r>
            <a:endParaRPr lang="zh-CN" altLang="en-US"/>
          </a:p>
        </p:txBody>
      </p:sp>
      <p:graphicFrame>
        <p:nvGraphicFramePr>
          <p:cNvPr id="92" name="Object 4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94452"/>
              </p:ext>
            </p:extLst>
          </p:nvPr>
        </p:nvGraphicFramePr>
        <p:xfrm>
          <a:off x="766763" y="4497337"/>
          <a:ext cx="3549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4" name="Equation" r:id="rId3" imgW="1358640" imgH="241200" progId="Equation.DSMT4">
                  <p:embed/>
                </p:oleObj>
              </mc:Choice>
              <mc:Fallback>
                <p:oleObj name="Equation" r:id="rId3" imgW="1358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497337"/>
                        <a:ext cx="35496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4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221426"/>
              </p:ext>
            </p:extLst>
          </p:nvPr>
        </p:nvGraphicFramePr>
        <p:xfrm>
          <a:off x="754063" y="3009850"/>
          <a:ext cx="34956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5" name="Equation" r:id="rId5" imgW="1295280" imgH="304560" progId="Equation.DSMT4">
                  <p:embed/>
                </p:oleObj>
              </mc:Choice>
              <mc:Fallback>
                <p:oleObj name="Equation" r:id="rId5" imgW="1295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009850"/>
                        <a:ext cx="34956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4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78257"/>
              </p:ext>
            </p:extLst>
          </p:nvPr>
        </p:nvGraphicFramePr>
        <p:xfrm>
          <a:off x="787400" y="4973587"/>
          <a:ext cx="37988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6" name="Equation" r:id="rId7" imgW="1434960" imgH="317160" progId="Equation.DSMT4">
                  <p:embed/>
                </p:oleObj>
              </mc:Choice>
              <mc:Fallback>
                <p:oleObj name="Equation" r:id="rId7" imgW="1434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973587"/>
                        <a:ext cx="37988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596928"/>
              </p:ext>
            </p:extLst>
          </p:nvPr>
        </p:nvGraphicFramePr>
        <p:xfrm>
          <a:off x="766763" y="2127200"/>
          <a:ext cx="18351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7" name="Equation" r:id="rId9" imgW="672840" imgH="393480" progId="Equation.DSMT4">
                  <p:embed/>
                </p:oleObj>
              </mc:Choice>
              <mc:Fallback>
                <p:oleObj name="Equation" r:id="rId9" imgW="672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127200"/>
                        <a:ext cx="18351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4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436592"/>
              </p:ext>
            </p:extLst>
          </p:nvPr>
        </p:nvGraphicFramePr>
        <p:xfrm>
          <a:off x="768350" y="5695900"/>
          <a:ext cx="23431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8" name="Equation" r:id="rId11" imgW="825480" imgH="469800" progId="Equation.DSMT4">
                  <p:embed/>
                </p:oleObj>
              </mc:Choice>
              <mc:Fallback>
                <p:oleObj name="Equation" r:id="rId11" imgW="82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695900"/>
                        <a:ext cx="23431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4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9173"/>
              </p:ext>
            </p:extLst>
          </p:nvPr>
        </p:nvGraphicFramePr>
        <p:xfrm>
          <a:off x="5105400" y="6080075"/>
          <a:ext cx="1549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9" name="Equation" r:id="rId13" imgW="558720" imgH="203040" progId="Equation.DSMT4">
                  <p:embed/>
                </p:oleObj>
              </mc:Choice>
              <mc:Fallback>
                <p:oleObj name="Equation" r:id="rId13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80075"/>
                        <a:ext cx="1549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4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23068"/>
              </p:ext>
            </p:extLst>
          </p:nvPr>
        </p:nvGraphicFramePr>
        <p:xfrm>
          <a:off x="1536700" y="3835350"/>
          <a:ext cx="28527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0" name="Equation" r:id="rId15" imgW="1091880" imgH="241200" progId="Equation.DSMT4">
                  <p:embed/>
                </p:oleObj>
              </mc:Choice>
              <mc:Fallback>
                <p:oleObj name="Equation" r:id="rId15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835350"/>
                        <a:ext cx="28527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4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72402"/>
              </p:ext>
            </p:extLst>
          </p:nvPr>
        </p:nvGraphicFramePr>
        <p:xfrm>
          <a:off x="2659063" y="2305000"/>
          <a:ext cx="22145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1" name="Equation" r:id="rId17" imgW="774360" imgH="228600" progId="Equation.DSMT4">
                  <p:embed/>
                </p:oleObj>
              </mc:Choice>
              <mc:Fallback>
                <p:oleObj name="Equation" r:id="rId17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305000"/>
                        <a:ext cx="22145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45619"/>
              </p:ext>
            </p:extLst>
          </p:nvPr>
        </p:nvGraphicFramePr>
        <p:xfrm>
          <a:off x="4343400" y="4486225"/>
          <a:ext cx="25082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2" name="Equation" r:id="rId19" imgW="876240" imgH="203040" progId="Equation.DSMT4">
                  <p:embed/>
                </p:oleObj>
              </mc:Choice>
              <mc:Fallback>
                <p:oleObj name="Equation" r:id="rId19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86225"/>
                        <a:ext cx="25082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343350"/>
              </p:ext>
            </p:extLst>
          </p:nvPr>
        </p:nvGraphicFramePr>
        <p:xfrm>
          <a:off x="3143250" y="5714950"/>
          <a:ext cx="19494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3" name="Equation" r:id="rId21" imgW="711000" imgH="431640" progId="Equation.DSMT4">
                  <p:embed/>
                </p:oleObj>
              </mc:Choice>
              <mc:Fallback>
                <p:oleObj name="Equation" r:id="rId21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714950"/>
                        <a:ext cx="194945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452"/>
          <p:cNvSpPr>
            <a:spLocks noChangeArrowheads="1"/>
          </p:cNvSpPr>
          <p:nvPr/>
        </p:nvSpPr>
        <p:spPr bwMode="auto">
          <a:xfrm>
            <a:off x="331788" y="1722387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103" name="Rectangle 453"/>
          <p:cNvSpPr>
            <a:spLocks noChangeArrowheads="1"/>
          </p:cNvSpPr>
          <p:nvPr/>
        </p:nvSpPr>
        <p:spPr bwMode="auto">
          <a:xfrm>
            <a:off x="4752975" y="5275212"/>
            <a:ext cx="3252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charset="-122"/>
              </a:rPr>
              <a:t>时获最大功率。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0"/>
      <p:bldP spid="102" grpId="0"/>
      <p:bldP spid="10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1313" y="382413"/>
            <a:ext cx="798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例：如图电路，求</a:t>
            </a:r>
            <a:r>
              <a:rPr lang="en-US" altLang="zh-CN" dirty="0" err="1">
                <a:latin typeface="宋体" charset="-122"/>
              </a:rPr>
              <a:t>ab</a:t>
            </a:r>
            <a:r>
              <a:rPr lang="zh-CN" altLang="en-US" dirty="0">
                <a:latin typeface="宋体" charset="-122"/>
              </a:rPr>
              <a:t>端等效电阻</a:t>
            </a:r>
            <a:r>
              <a:rPr lang="en-US" altLang="zh-CN" i="1" dirty="0" err="1">
                <a:latin typeface="宋体" charset="-122"/>
              </a:rPr>
              <a:t>R</a:t>
            </a:r>
            <a:r>
              <a:rPr lang="en-US" altLang="zh-CN" baseline="-25000" dirty="0" err="1">
                <a:latin typeface="宋体" charset="-122"/>
              </a:rPr>
              <a:t>ab</a:t>
            </a:r>
            <a:r>
              <a:rPr lang="en-US" altLang="zh-CN" baseline="-25000" dirty="0">
                <a:latin typeface="宋体" charset="-122"/>
              </a:rPr>
              <a:t> </a:t>
            </a:r>
            <a:r>
              <a:rPr lang="zh-CN" altLang="en-US" dirty="0">
                <a:latin typeface="宋体" charset="-122"/>
              </a:rPr>
              <a:t>。 </a:t>
            </a:r>
          </a:p>
        </p:txBody>
      </p:sp>
      <p:graphicFrame>
        <p:nvGraphicFramePr>
          <p:cNvPr id="3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06631"/>
              </p:ext>
            </p:extLst>
          </p:nvPr>
        </p:nvGraphicFramePr>
        <p:xfrm>
          <a:off x="1349375" y="1138063"/>
          <a:ext cx="10239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4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138063"/>
                        <a:ext cx="10239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59869"/>
              </p:ext>
            </p:extLst>
          </p:nvPr>
        </p:nvGraphicFramePr>
        <p:xfrm>
          <a:off x="727075" y="3125613"/>
          <a:ext cx="18176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5" name="Equation" r:id="rId5" imgW="711000" imgH="393480" progId="Equation.DSMT4">
                  <p:embed/>
                </p:oleObj>
              </mc:Choice>
              <mc:Fallback>
                <p:oleObj name="Equation" r:id="rId5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125613"/>
                        <a:ext cx="18176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10903"/>
              </p:ext>
            </p:extLst>
          </p:nvPr>
        </p:nvGraphicFramePr>
        <p:xfrm>
          <a:off x="765175" y="5813251"/>
          <a:ext cx="12271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6" name="Equation" r:id="rId7" imgW="482400" imgH="393480" progId="Equation.DSMT4">
                  <p:embed/>
                </p:oleObj>
              </mc:Choice>
              <mc:Fallback>
                <p:oleObj name="Equation" r:id="rId7" imgW="48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813251"/>
                        <a:ext cx="12271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0"/>
          <p:cNvSpPr>
            <a:spLocks noChangeArrowheads="1"/>
          </p:cNvSpPr>
          <p:nvPr/>
        </p:nvSpPr>
        <p:spPr bwMode="auto">
          <a:xfrm>
            <a:off x="388938" y="1242838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7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791223"/>
              </p:ext>
            </p:extLst>
          </p:nvPr>
        </p:nvGraphicFramePr>
        <p:xfrm>
          <a:off x="2322513" y="4130501"/>
          <a:ext cx="185578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7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130501"/>
                        <a:ext cx="185578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72004"/>
              </p:ext>
            </p:extLst>
          </p:nvPr>
        </p:nvGraphicFramePr>
        <p:xfrm>
          <a:off x="711200" y="1792113"/>
          <a:ext cx="1155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8" name="Equation" r:id="rId11" imgW="444240" imgH="393480" progId="Equation.DSMT4">
                  <p:embed/>
                </p:oleObj>
              </mc:Choice>
              <mc:Fallback>
                <p:oleObj name="Equation" r:id="rId11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792113"/>
                        <a:ext cx="11557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48915"/>
              </p:ext>
            </p:extLst>
          </p:nvPr>
        </p:nvGraphicFramePr>
        <p:xfrm>
          <a:off x="1973263" y="1763538"/>
          <a:ext cx="10144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9" name="Equation" r:id="rId13" imgW="368280" imgH="393480" progId="Equation.DSMT4">
                  <p:embed/>
                </p:oleObj>
              </mc:Choice>
              <mc:Fallback>
                <p:oleObj name="Equation" r:id="rId13" imgW="36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1763538"/>
                        <a:ext cx="1014412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48762"/>
              </p:ext>
            </p:extLst>
          </p:nvPr>
        </p:nvGraphicFramePr>
        <p:xfrm>
          <a:off x="2459038" y="2670001"/>
          <a:ext cx="15541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0" name="Equation" r:id="rId15" imgW="596880" imgH="571320" progId="Equation.DSMT4">
                  <p:embed/>
                </p:oleObj>
              </mc:Choice>
              <mc:Fallback>
                <p:oleObj name="Equation" r:id="rId15" imgW="5968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2670001"/>
                        <a:ext cx="1554162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92919"/>
              </p:ext>
            </p:extLst>
          </p:nvPr>
        </p:nvGraphicFramePr>
        <p:xfrm>
          <a:off x="2878138" y="830088"/>
          <a:ext cx="16256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1" name="Equation" r:id="rId17" imgW="533160" imgH="393480" progId="Equation.DSMT4">
                  <p:embed/>
                </p:oleObj>
              </mc:Choice>
              <mc:Fallback>
                <p:oleObj name="Equation" r:id="rId17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830088"/>
                        <a:ext cx="16256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81514"/>
              </p:ext>
            </p:extLst>
          </p:nvPr>
        </p:nvGraphicFramePr>
        <p:xfrm>
          <a:off x="4027488" y="3035126"/>
          <a:ext cx="10096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Equation" r:id="rId19" imgW="355320" imgH="393480" progId="Equation.DSMT4">
                  <p:embed/>
                </p:oleObj>
              </mc:Choice>
              <mc:Fallback>
                <p:oleObj name="Equation" r:id="rId19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035126"/>
                        <a:ext cx="10096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79629"/>
              </p:ext>
            </p:extLst>
          </p:nvPr>
        </p:nvGraphicFramePr>
        <p:xfrm>
          <a:off x="5999163" y="6246638"/>
          <a:ext cx="15700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3" name="Equation" r:id="rId21" imgW="583920" imgH="203040" progId="Equation.DSMT4">
                  <p:embed/>
                </p:oleObj>
              </mc:Choice>
              <mc:Fallback>
                <p:oleObj name="Equation" r:id="rId21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6246638"/>
                        <a:ext cx="15700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59526"/>
              </p:ext>
            </p:extLst>
          </p:nvPr>
        </p:nvGraphicFramePr>
        <p:xfrm>
          <a:off x="5994400" y="4354338"/>
          <a:ext cx="111918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4" name="Equation" r:id="rId23" imgW="444240" imgH="393480" progId="Equation.DSMT4">
                  <p:embed/>
                </p:oleObj>
              </mc:Choice>
              <mc:Fallback>
                <p:oleObj name="Equation" r:id="rId23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354338"/>
                        <a:ext cx="111918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39753"/>
              </p:ext>
            </p:extLst>
          </p:nvPr>
        </p:nvGraphicFramePr>
        <p:xfrm>
          <a:off x="727075" y="4386088"/>
          <a:ext cx="16017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5" name="Equation" r:id="rId25" imgW="596880" imgH="228600" progId="Equation.DSMT4">
                  <p:embed/>
                </p:oleObj>
              </mc:Choice>
              <mc:Fallback>
                <p:oleObj name="Equation" r:id="rId25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386088"/>
                        <a:ext cx="16017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41243"/>
              </p:ext>
            </p:extLst>
          </p:nvPr>
        </p:nvGraphicFramePr>
        <p:xfrm>
          <a:off x="1136650" y="4940126"/>
          <a:ext cx="9509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6" name="Equation" r:id="rId27" imgW="419040" imgH="393480" progId="Equation.DSMT4">
                  <p:embed/>
                </p:oleObj>
              </mc:Choice>
              <mc:Fallback>
                <p:oleObj name="Equation" r:id="rId27" imgW="41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940126"/>
                        <a:ext cx="9509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259466"/>
              </p:ext>
            </p:extLst>
          </p:nvPr>
        </p:nvGraphicFramePr>
        <p:xfrm>
          <a:off x="7189788" y="3608213"/>
          <a:ext cx="18399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7" name="Equation" r:id="rId29" imgW="774360" imgH="393480" progId="Equation.DSMT4">
                  <p:embed/>
                </p:oleObj>
              </mc:Choice>
              <mc:Fallback>
                <p:oleObj name="Equation" r:id="rId29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3608213"/>
                        <a:ext cx="18399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994145"/>
              </p:ext>
            </p:extLst>
          </p:nvPr>
        </p:nvGraphicFramePr>
        <p:xfrm>
          <a:off x="1973263" y="5813251"/>
          <a:ext cx="16081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8" name="Equation" r:id="rId31" imgW="647640" imgH="393480" progId="Equation.DSMT4">
                  <p:embed/>
                </p:oleObj>
              </mc:Choice>
              <mc:Fallback>
                <p:oleObj name="Equation" r:id="rId31" imgW="64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813251"/>
                        <a:ext cx="16081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446703"/>
              </p:ext>
            </p:extLst>
          </p:nvPr>
        </p:nvGraphicFramePr>
        <p:xfrm>
          <a:off x="5786438" y="3817763"/>
          <a:ext cx="1312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9" name="Equation" r:id="rId33" imgW="533160" imgH="228600" progId="Equation.DSMT4">
                  <p:embed/>
                </p:oleObj>
              </mc:Choice>
              <mc:Fallback>
                <p:oleObj name="Equation" r:id="rId33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817763"/>
                        <a:ext cx="13128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6206"/>
              </p:ext>
            </p:extLst>
          </p:nvPr>
        </p:nvGraphicFramePr>
        <p:xfrm>
          <a:off x="3698875" y="5800551"/>
          <a:ext cx="1123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0" name="Equation" r:id="rId35" imgW="444240" imgH="393480" progId="Equation.DSMT4">
                  <p:embed/>
                </p:oleObj>
              </mc:Choice>
              <mc:Fallback>
                <p:oleObj name="Equation" r:id="rId35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5800551"/>
                        <a:ext cx="112395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91065"/>
              </p:ext>
            </p:extLst>
          </p:nvPr>
        </p:nvGraphicFramePr>
        <p:xfrm>
          <a:off x="5362575" y="5240163"/>
          <a:ext cx="13636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1" name="Equation" r:id="rId37" imgW="507960" imgH="393480" progId="Equation.DSMT4">
                  <p:embed/>
                </p:oleObj>
              </mc:Choice>
              <mc:Fallback>
                <p:oleObj name="Equation" r:id="rId37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240163"/>
                        <a:ext cx="13636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662270"/>
              </p:ext>
            </p:extLst>
          </p:nvPr>
        </p:nvGraphicFramePr>
        <p:xfrm>
          <a:off x="6794500" y="5333826"/>
          <a:ext cx="8048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2" name="Equation" r:id="rId39" imgW="342720" imgH="393480" progId="Equation.DSMT4">
                  <p:embed/>
                </p:oleObj>
              </mc:Choice>
              <mc:Fallback>
                <p:oleObj name="Equation" r:id="rId39" imgW="342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333826"/>
                        <a:ext cx="8048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60"/>
          <p:cNvGrpSpPr>
            <a:grpSpLocks/>
          </p:cNvGrpSpPr>
          <p:nvPr/>
        </p:nvGrpSpPr>
        <p:grpSpPr bwMode="auto">
          <a:xfrm>
            <a:off x="4932040" y="552276"/>
            <a:ext cx="4200525" cy="2882900"/>
            <a:chOff x="3180" y="287"/>
            <a:chExt cx="2646" cy="1816"/>
          </a:xfrm>
        </p:grpSpPr>
        <p:sp>
          <p:nvSpPr>
            <p:cNvPr id="24" name="Line 91"/>
            <p:cNvSpPr>
              <a:spLocks noChangeShapeType="1"/>
            </p:cNvSpPr>
            <p:nvPr/>
          </p:nvSpPr>
          <p:spPr bwMode="auto">
            <a:xfrm>
              <a:off x="5143" y="104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5"/>
            <p:cNvSpPr>
              <a:spLocks noChangeShapeType="1"/>
            </p:cNvSpPr>
            <p:nvPr/>
          </p:nvSpPr>
          <p:spPr bwMode="auto">
            <a:xfrm>
              <a:off x="3877" y="635"/>
              <a:ext cx="8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4136" y="801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2:1</a:t>
              </a:r>
              <a:endParaRPr lang="en-US" altLang="zh-CN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3421" y="10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3419" y="195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333" y="99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335" y="16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4711" y="97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4707" y="16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4441" y="1046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 rot="5400000">
              <a:off x="5004" y="148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161" y="58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5158" y="1368"/>
              <a:ext cx="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  <a:r>
                <a:rPr lang="en-US" altLang="zh-CN"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>
              <a:off x="3461" y="1042"/>
              <a:ext cx="6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4"/>
            <p:cNvSpPr>
              <a:spLocks noChangeShapeType="1"/>
            </p:cNvSpPr>
            <p:nvPr/>
          </p:nvSpPr>
          <p:spPr bwMode="auto">
            <a:xfrm>
              <a:off x="3877" y="635"/>
              <a:ext cx="0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>
              <a:off x="4713" y="636"/>
              <a:ext cx="0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3627" y="1340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41" name="Line 72"/>
            <p:cNvSpPr>
              <a:spLocks noChangeShapeType="1"/>
            </p:cNvSpPr>
            <p:nvPr/>
          </p:nvSpPr>
          <p:spPr bwMode="auto">
            <a:xfrm>
              <a:off x="4900" y="1047"/>
              <a:ext cx="1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73"/>
            <p:cNvSpPr>
              <a:spLocks noChangeShapeType="1"/>
            </p:cNvSpPr>
            <p:nvPr/>
          </p:nvSpPr>
          <p:spPr bwMode="auto">
            <a:xfrm>
              <a:off x="3586" y="1043"/>
              <a:ext cx="1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74"/>
            <p:cNvSpPr>
              <a:spLocks noChangeShapeType="1"/>
            </p:cNvSpPr>
            <p:nvPr/>
          </p:nvSpPr>
          <p:spPr bwMode="auto">
            <a:xfrm>
              <a:off x="3988" y="1043"/>
              <a:ext cx="1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75"/>
            <p:cNvSpPr>
              <a:spLocks noChangeShapeType="1"/>
            </p:cNvSpPr>
            <p:nvPr/>
          </p:nvSpPr>
          <p:spPr bwMode="auto">
            <a:xfrm>
              <a:off x="4515" y="1046"/>
              <a:ext cx="1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76"/>
            <p:cNvSpPr>
              <a:spLocks noChangeShapeType="1"/>
            </p:cNvSpPr>
            <p:nvPr/>
          </p:nvSpPr>
          <p:spPr bwMode="auto">
            <a:xfrm>
              <a:off x="4487" y="636"/>
              <a:ext cx="1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4698" y="1328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3635" y="99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+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3631" y="16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_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3321" y="1344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u</a:t>
              </a:r>
              <a:endParaRPr lang="en-US" altLang="zh-CN"/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4530" y="1028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51" name="Text Box 82"/>
            <p:cNvSpPr txBox="1">
              <a:spLocks noChangeArrowheads="1"/>
            </p:cNvSpPr>
            <p:nvPr/>
          </p:nvSpPr>
          <p:spPr bwMode="auto">
            <a:xfrm>
              <a:off x="3849" y="104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52" name="Text Box 83"/>
            <p:cNvSpPr txBox="1">
              <a:spLocks noChangeArrowheads="1"/>
            </p:cNvSpPr>
            <p:nvPr/>
          </p:nvSpPr>
          <p:spPr bwMode="auto">
            <a:xfrm>
              <a:off x="4859" y="74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53" name="Text Box 84"/>
            <p:cNvSpPr txBox="1">
              <a:spLocks noChangeArrowheads="1"/>
            </p:cNvSpPr>
            <p:nvPr/>
          </p:nvSpPr>
          <p:spPr bwMode="auto">
            <a:xfrm>
              <a:off x="4441" y="298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54" name="Text Box 85"/>
            <p:cNvSpPr txBox="1">
              <a:spLocks noChangeArrowheads="1"/>
            </p:cNvSpPr>
            <p:nvPr/>
          </p:nvSpPr>
          <p:spPr bwMode="auto">
            <a:xfrm>
              <a:off x="4118" y="287"/>
              <a:ext cx="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  <a:r>
                <a:rPr lang="en-US" altLang="zh-CN">
                  <a:sym typeface="Symbol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55" name="Text Box 86"/>
            <p:cNvSpPr txBox="1">
              <a:spLocks noChangeArrowheads="1"/>
            </p:cNvSpPr>
            <p:nvPr/>
          </p:nvSpPr>
          <p:spPr bwMode="auto">
            <a:xfrm>
              <a:off x="3566" y="74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i</a:t>
              </a:r>
              <a:endParaRPr lang="en-US" altLang="zh-CN"/>
            </a:p>
          </p:txBody>
        </p:sp>
        <p:sp>
          <p:nvSpPr>
            <p:cNvPr id="56" name="Text Box 87"/>
            <p:cNvSpPr txBox="1">
              <a:spLocks noChangeArrowheads="1"/>
            </p:cNvSpPr>
            <p:nvPr/>
          </p:nvSpPr>
          <p:spPr bwMode="auto">
            <a:xfrm>
              <a:off x="3180" y="851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57" name="Text Box 88"/>
            <p:cNvSpPr txBox="1">
              <a:spLocks noChangeArrowheads="1"/>
            </p:cNvSpPr>
            <p:nvPr/>
          </p:nvSpPr>
          <p:spPr bwMode="auto">
            <a:xfrm>
              <a:off x="3195" y="1815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58" name="Line 93"/>
            <p:cNvSpPr>
              <a:spLocks noChangeShapeType="1"/>
            </p:cNvSpPr>
            <p:nvPr/>
          </p:nvSpPr>
          <p:spPr bwMode="auto">
            <a:xfrm>
              <a:off x="4440" y="104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94"/>
            <p:cNvSpPr>
              <a:spLocks noChangeShapeType="1"/>
            </p:cNvSpPr>
            <p:nvPr/>
          </p:nvSpPr>
          <p:spPr bwMode="auto">
            <a:xfrm>
              <a:off x="4161" y="1046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97"/>
            <p:cNvSpPr>
              <a:spLocks noChangeArrowheads="1"/>
            </p:cNvSpPr>
            <p:nvPr/>
          </p:nvSpPr>
          <p:spPr bwMode="auto">
            <a:xfrm>
              <a:off x="4057" y="1295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Oval 98"/>
            <p:cNvSpPr>
              <a:spLocks noChangeArrowheads="1"/>
            </p:cNvSpPr>
            <p:nvPr/>
          </p:nvSpPr>
          <p:spPr bwMode="auto">
            <a:xfrm>
              <a:off x="4502" y="1298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99"/>
            <p:cNvSpPr>
              <a:spLocks/>
            </p:cNvSpPr>
            <p:nvPr/>
          </p:nvSpPr>
          <p:spPr bwMode="auto">
            <a:xfrm rot="-10800000">
              <a:off x="4153" y="1363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00"/>
            <p:cNvSpPr>
              <a:spLocks/>
            </p:cNvSpPr>
            <p:nvPr/>
          </p:nvSpPr>
          <p:spPr bwMode="auto">
            <a:xfrm>
              <a:off x="4361" y="1367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156"/>
            <p:cNvSpPr>
              <a:spLocks noChangeArrowheads="1"/>
            </p:cNvSpPr>
            <p:nvPr/>
          </p:nvSpPr>
          <p:spPr bwMode="auto">
            <a:xfrm>
              <a:off x="4422" y="1962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157"/>
            <p:cNvSpPr>
              <a:spLocks noChangeArrowheads="1"/>
            </p:cNvSpPr>
            <p:nvPr/>
          </p:nvSpPr>
          <p:spPr bwMode="auto">
            <a:xfrm>
              <a:off x="4144" y="1960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159"/>
            <p:cNvSpPr>
              <a:spLocks noChangeShapeType="1"/>
            </p:cNvSpPr>
            <p:nvPr/>
          </p:nvSpPr>
          <p:spPr bwMode="auto">
            <a:xfrm>
              <a:off x="3469" y="1989"/>
              <a:ext cx="1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157"/>
          <p:cNvGrpSpPr>
            <a:grpSpLocks/>
          </p:cNvGrpSpPr>
          <p:nvPr/>
        </p:nvGrpSpPr>
        <p:grpSpPr bwMode="auto">
          <a:xfrm>
            <a:off x="6810375" y="5830888"/>
            <a:ext cx="1955800" cy="579437"/>
            <a:chOff x="3856" y="3722"/>
            <a:chExt cx="1232" cy="365"/>
          </a:xfrm>
        </p:grpSpPr>
        <p:sp>
          <p:nvSpPr>
            <p:cNvPr id="68" name="Text Box 158"/>
            <p:cNvSpPr txBox="1">
              <a:spLocks noChangeArrowheads="1"/>
            </p:cNvSpPr>
            <p:nvPr/>
          </p:nvSpPr>
          <p:spPr bwMode="auto">
            <a:xfrm>
              <a:off x="4166" y="3722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69" name="Line 159"/>
            <p:cNvSpPr>
              <a:spLocks noChangeShapeType="1"/>
            </p:cNvSpPr>
            <p:nvPr/>
          </p:nvSpPr>
          <p:spPr bwMode="auto">
            <a:xfrm>
              <a:off x="3856" y="3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6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58775" y="1628775"/>
            <a:ext cx="84613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是外施电压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zh-CN" altLang="en-US">
                <a:ea typeface="楷体_GB2312" pitchFamily="49" charset="-122"/>
              </a:rPr>
              <a:t>倍，如</a:t>
            </a:r>
            <a:r>
              <a:rPr lang="zh-CN" altLang="en-US"/>
              <a:t> </a:t>
            </a:r>
            <a:r>
              <a:rPr lang="en-US" altLang="zh-CN" i="1">
                <a:latin typeface="Symbol" pitchFamily="18" charset="2"/>
              </a:rPr>
              <a:t>w</a:t>
            </a:r>
            <a:r>
              <a:rPr lang="en-US" altLang="zh-CN" baseline="-25000"/>
              <a:t>0</a:t>
            </a:r>
            <a:r>
              <a:rPr lang="en-US" altLang="zh-CN" i="1"/>
              <a:t>L</a:t>
            </a:r>
            <a:r>
              <a:rPr lang="en-US" altLang="zh-CN"/>
              <a:t>=1/(</a:t>
            </a:r>
            <a:r>
              <a:rPr lang="en-US" altLang="zh-CN" i="1">
                <a:latin typeface="Symbol" pitchFamily="18" charset="2"/>
              </a:rPr>
              <a:t>w</a:t>
            </a:r>
            <a:r>
              <a:rPr lang="en-US" altLang="zh-CN" baseline="-25000"/>
              <a:t>0</a:t>
            </a:r>
            <a:r>
              <a:rPr lang="en-US" altLang="zh-CN" i="1"/>
              <a:t>C</a:t>
            </a:r>
            <a:r>
              <a:rPr lang="en-US" altLang="zh-CN"/>
              <a:t> )&gt;&gt;</a:t>
            </a:r>
            <a:r>
              <a:rPr lang="en-US" altLang="zh-CN" i="1"/>
              <a:t>R </a:t>
            </a:r>
            <a:r>
              <a:rPr lang="zh-CN" altLang="en-US"/>
              <a:t>，</a:t>
            </a:r>
            <a:r>
              <a:rPr lang="zh-CN" altLang="zh-CN">
                <a:ea typeface="楷体_GB2312" pitchFamily="49" charset="-122"/>
              </a:rPr>
              <a:t>则 </a:t>
            </a:r>
            <a:r>
              <a:rPr lang="en-US" altLang="zh-CN" i="1">
                <a:ea typeface="楷体_GB2312" pitchFamily="49" charset="-122"/>
              </a:rPr>
              <a:t>Q </a:t>
            </a:r>
            <a:r>
              <a:rPr lang="zh-CN" altLang="en-US">
                <a:ea typeface="楷体_GB2312" pitchFamily="49" charset="-122"/>
              </a:rPr>
              <a:t>很高，</a:t>
            </a:r>
            <a:r>
              <a:rPr lang="en-US" altLang="zh-CN" i="1">
                <a:ea typeface="楷体_GB2312" pitchFamily="49" charset="-122"/>
              </a:rPr>
              <a:t>L </a:t>
            </a:r>
            <a:r>
              <a:rPr lang="zh-CN" altLang="en-US">
                <a:ea typeface="楷体_GB2312" pitchFamily="49" charset="-122"/>
              </a:rPr>
              <a:t>和 </a:t>
            </a:r>
            <a:r>
              <a:rPr lang="en-US" altLang="zh-CN" i="1">
                <a:ea typeface="楷体_GB2312" pitchFamily="49" charset="-122"/>
              </a:rPr>
              <a:t>C </a:t>
            </a:r>
            <a:r>
              <a:rPr lang="zh-CN" altLang="en-US">
                <a:ea typeface="楷体_GB2312" pitchFamily="49" charset="-122"/>
              </a:rPr>
              <a:t>上出现高电压 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这一方面可以利用，另一方面要加以避免。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52425" y="3286125"/>
            <a:ext cx="619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例：某收音机 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=150pF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=250mH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=20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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60363" y="5648325"/>
            <a:ext cx="8388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但是在电力系统中，由于电源电压本身比较高，一旦发生谐振，会因过电压而击穿绝缘损坏设备。应尽量避免。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993775" y="5043488"/>
            <a:ext cx="779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如信号电压</a:t>
            </a:r>
            <a:r>
              <a:rPr lang="en-US" altLang="zh-CN">
                <a:ea typeface="楷体_GB2312" pitchFamily="49" charset="-122"/>
              </a:rPr>
              <a:t>10mV , </a:t>
            </a:r>
            <a:r>
              <a:rPr lang="zh-CN" altLang="en-US">
                <a:ea typeface="楷体_GB2312" pitchFamily="49" charset="-122"/>
              </a:rPr>
              <a:t>电感上电压</a:t>
            </a:r>
            <a:r>
              <a:rPr lang="en-US" altLang="zh-CN">
                <a:ea typeface="楷体_GB2312" pitchFamily="49" charset="-122"/>
              </a:rPr>
              <a:t>650mV  </a:t>
            </a:r>
            <a:r>
              <a:rPr lang="zh-CN" altLang="en-US">
                <a:ea typeface="楷体_GB2312" pitchFamily="49" charset="-122"/>
              </a:rPr>
              <a:t>这是所要的。</a:t>
            </a:r>
          </a:p>
        </p:txBody>
      </p:sp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3048000" y="3908425"/>
          <a:ext cx="23002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1054080" imgH="444240" progId="Equation.DSMT4">
                  <p:embed/>
                </p:oleObj>
              </mc:Choice>
              <mc:Fallback>
                <p:oleObj name="Equation" r:id="rId3" imgW="105408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08425"/>
                        <a:ext cx="230028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90525" y="1196975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品质因数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zh-CN" altLang="en-US">
                <a:ea typeface="楷体_GB2312" pitchFamily="49" charset="-122"/>
              </a:rPr>
              <a:t>的物理意义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 dirty="0">
                <a:ea typeface="楷体_GB2312" pitchFamily="49" charset="-122"/>
              </a:rPr>
              <a:t>正弦稳态电路中的串联谐振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80" grpId="0" autoUpdateAnimBg="0"/>
      <p:bldP spid="152581" grpId="0" autoUpdateAnimBg="0"/>
      <p:bldP spid="1525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9" name="Group 51"/>
          <p:cNvGrpSpPr>
            <a:grpSpLocks/>
          </p:cNvGrpSpPr>
          <p:nvPr/>
        </p:nvGrpSpPr>
        <p:grpSpPr bwMode="auto">
          <a:xfrm>
            <a:off x="468313" y="647700"/>
            <a:ext cx="7848600" cy="1881188"/>
            <a:chOff x="384" y="222"/>
            <a:chExt cx="4944" cy="1185"/>
          </a:xfrm>
        </p:grpSpPr>
        <p:sp>
          <p:nvSpPr>
            <p:cNvPr id="23592" name="Text Box 5"/>
            <p:cNvSpPr txBox="1">
              <a:spLocks noChangeArrowheads="1"/>
            </p:cNvSpPr>
            <p:nvPr/>
          </p:nvSpPr>
          <p:spPr bwMode="auto">
            <a:xfrm>
              <a:off x="384" y="222"/>
              <a:ext cx="4944" cy="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>
                  <a:ea typeface="楷体_GB2312" pitchFamily="49" charset="-122"/>
                </a:rPr>
                <a:t>例：电路如图所示，已知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>
                  <a:ea typeface="楷体_GB2312" pitchFamily="49" charset="-122"/>
                </a:rPr>
                <a:t>求： </a:t>
              </a:r>
              <a:r>
                <a:rPr lang="en-US" altLang="zh-CN">
                  <a:ea typeface="楷体_GB2312" pitchFamily="49" charset="-122"/>
                </a:rPr>
                <a:t>(l) </a:t>
              </a:r>
              <a:r>
                <a:rPr lang="zh-CN" altLang="en-US">
                  <a:ea typeface="楷体_GB2312" pitchFamily="49" charset="-122"/>
                </a:rPr>
                <a:t>频率</a:t>
              </a:r>
              <a:r>
                <a:rPr lang="zh-CN" altLang="en-US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zh-CN" altLang="en-US">
                  <a:ea typeface="楷体_GB2312" pitchFamily="49" charset="-122"/>
                </a:rPr>
                <a:t>为何值时，电路发生谐振。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>
                  <a:ea typeface="楷体_GB2312" pitchFamily="49" charset="-122"/>
                </a:rPr>
                <a:t>         </a:t>
              </a:r>
              <a:r>
                <a:rPr lang="en-US" altLang="zh-CN">
                  <a:ea typeface="楷体_GB2312" pitchFamily="49" charset="-122"/>
                </a:rPr>
                <a:t>(2)</a:t>
              </a:r>
              <a:r>
                <a:rPr lang="zh-CN" altLang="en-US">
                  <a:ea typeface="楷体_GB2312" pitchFamily="49" charset="-122"/>
                </a:rPr>
                <a:t>电路谐振时，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30000">
                  <a:ea typeface="楷体_GB2312" pitchFamily="49" charset="-122"/>
                </a:rPr>
                <a:t>L</a:t>
              </a:r>
              <a:r>
                <a:rPr lang="zh-CN" altLang="en-US">
                  <a:ea typeface="楷体_GB2312" pitchFamily="49" charset="-122"/>
                </a:rPr>
                <a:t>和</a:t>
              </a: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30000">
                  <a:ea typeface="楷体_GB2312" pitchFamily="49" charset="-122"/>
                </a:rPr>
                <a:t>C</a:t>
              </a:r>
              <a:r>
                <a:rPr lang="zh-CN" altLang="en-US">
                  <a:ea typeface="楷体_GB2312" pitchFamily="49" charset="-122"/>
                </a:rPr>
                <a:t>为何值。 </a:t>
              </a:r>
            </a:p>
          </p:txBody>
        </p:sp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2748" y="246"/>
            <a:ext cx="221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0" name="Equation" r:id="rId3" imgW="1346040" imgH="253800" progId="Equation.DSMT4">
                    <p:embed/>
                  </p:oleObj>
                </mc:Choice>
                <mc:Fallback>
                  <p:oleObj name="Equation" r:id="rId3" imgW="1346040" imgH="253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46"/>
                          <a:ext cx="2219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0" name="Group 65"/>
          <p:cNvGrpSpPr>
            <a:grpSpLocks/>
          </p:cNvGrpSpPr>
          <p:nvPr/>
        </p:nvGrpSpPr>
        <p:grpSpPr bwMode="auto">
          <a:xfrm>
            <a:off x="5040313" y="2636838"/>
            <a:ext cx="3852862" cy="1782762"/>
            <a:chOff x="3175" y="1434"/>
            <a:chExt cx="2427" cy="1123"/>
          </a:xfrm>
        </p:grpSpPr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3575" y="1756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5072" y="1763"/>
              <a:ext cx="0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3674" y="143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</a:p>
          </p:txBody>
        </p:sp>
        <p:sp>
          <p:nvSpPr>
            <p:cNvPr id="23568" name="Rectangle 21"/>
            <p:cNvSpPr>
              <a:spLocks noChangeArrowheads="1"/>
            </p:cNvSpPr>
            <p:nvPr/>
          </p:nvSpPr>
          <p:spPr bwMode="auto">
            <a:xfrm>
              <a:off x="3938" y="17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569" name="Freeform 22"/>
            <p:cNvSpPr>
              <a:spLocks/>
            </p:cNvSpPr>
            <p:nvPr/>
          </p:nvSpPr>
          <p:spPr bwMode="auto">
            <a:xfrm rot="5400000">
              <a:off x="4618" y="1575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3570" name="Group 23"/>
            <p:cNvGrpSpPr>
              <a:grpSpLocks/>
            </p:cNvGrpSpPr>
            <p:nvPr/>
          </p:nvGrpSpPr>
          <p:grpSpPr bwMode="auto">
            <a:xfrm>
              <a:off x="4981" y="1983"/>
              <a:ext cx="182" cy="317"/>
              <a:chOff x="4059" y="1873"/>
              <a:chExt cx="182" cy="317"/>
            </a:xfrm>
          </p:grpSpPr>
          <p:sp useBgFill="1">
            <p:nvSpPr>
              <p:cNvPr id="23587" name="Rectangle 24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588" name="Line 25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Rectangle 26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590" name="Rectangle 27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3591" name="Line 28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1" name="Line 31"/>
            <p:cNvSpPr>
              <a:spLocks noChangeShapeType="1"/>
            </p:cNvSpPr>
            <p:nvPr/>
          </p:nvSpPr>
          <p:spPr bwMode="auto">
            <a:xfrm>
              <a:off x="3575" y="2550"/>
              <a:ext cx="1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2"/>
            <p:cNvSpPr txBox="1">
              <a:spLocks noChangeArrowheads="1"/>
            </p:cNvSpPr>
            <p:nvPr/>
          </p:nvSpPr>
          <p:spPr bwMode="auto">
            <a:xfrm>
              <a:off x="4288" y="174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3573" name="Text Box 33"/>
            <p:cNvSpPr txBox="1">
              <a:spLocks noChangeArrowheads="1"/>
            </p:cNvSpPr>
            <p:nvPr/>
          </p:nvSpPr>
          <p:spPr bwMode="auto">
            <a:xfrm>
              <a:off x="4800" y="16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3574" name="Oval 34"/>
            <p:cNvSpPr>
              <a:spLocks noChangeArrowheads="1"/>
            </p:cNvSpPr>
            <p:nvPr/>
          </p:nvSpPr>
          <p:spPr bwMode="auto">
            <a:xfrm>
              <a:off x="3447" y="202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3575" name="Text Box 35"/>
            <p:cNvSpPr txBox="1">
              <a:spLocks noChangeArrowheads="1"/>
            </p:cNvSpPr>
            <p:nvPr/>
          </p:nvSpPr>
          <p:spPr bwMode="auto">
            <a:xfrm>
              <a:off x="5125" y="17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3576" name="Text Box 36"/>
            <p:cNvSpPr txBox="1">
              <a:spLocks noChangeArrowheads="1"/>
            </p:cNvSpPr>
            <p:nvPr/>
          </p:nvSpPr>
          <p:spPr bwMode="auto">
            <a:xfrm>
              <a:off x="5125" y="20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3577" name="Text Box 39"/>
            <p:cNvSpPr txBox="1">
              <a:spLocks noChangeArrowheads="1"/>
            </p:cNvSpPr>
            <p:nvPr/>
          </p:nvSpPr>
          <p:spPr bwMode="auto">
            <a:xfrm>
              <a:off x="3175" y="1960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S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3578" name="Text Box 40"/>
            <p:cNvSpPr txBox="1">
              <a:spLocks noChangeArrowheads="1"/>
            </p:cNvSpPr>
            <p:nvPr/>
          </p:nvSpPr>
          <p:spPr bwMode="auto">
            <a:xfrm>
              <a:off x="3929" y="1462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1</a:t>
              </a:r>
              <a:r>
                <a:rPr lang="en-US" altLang="zh-CN" sz="1800">
                  <a:ea typeface="楷体_GB2312" pitchFamily="49" charset="-122"/>
                  <a:sym typeface="Symbol" pitchFamily="18" charset="2"/>
                </a:rPr>
                <a:t>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3579" name="Line 41"/>
            <p:cNvSpPr>
              <a:spLocks noChangeShapeType="1"/>
            </p:cNvSpPr>
            <p:nvPr/>
          </p:nvSpPr>
          <p:spPr bwMode="auto">
            <a:xfrm>
              <a:off x="3719" y="175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2"/>
            <p:cNvSpPr>
              <a:spLocks noChangeShapeType="1"/>
            </p:cNvSpPr>
            <p:nvPr/>
          </p:nvSpPr>
          <p:spPr bwMode="auto">
            <a:xfrm>
              <a:off x="3583" y="1756"/>
              <a:ext cx="0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Text Box 44"/>
            <p:cNvSpPr txBox="1">
              <a:spLocks noChangeArrowheads="1"/>
            </p:cNvSpPr>
            <p:nvPr/>
          </p:nvSpPr>
          <p:spPr bwMode="auto">
            <a:xfrm>
              <a:off x="4400" y="1457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0.1mH</a:t>
              </a:r>
            </a:p>
          </p:txBody>
        </p:sp>
        <p:sp>
          <p:nvSpPr>
            <p:cNvPr id="23582" name="Text Box 45"/>
            <p:cNvSpPr txBox="1">
              <a:spLocks noChangeArrowheads="1"/>
            </p:cNvSpPr>
            <p:nvPr/>
          </p:nvSpPr>
          <p:spPr bwMode="auto">
            <a:xfrm>
              <a:off x="3335" y="17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3583" name="Text Box 46"/>
            <p:cNvSpPr txBox="1">
              <a:spLocks noChangeArrowheads="1"/>
            </p:cNvSpPr>
            <p:nvPr/>
          </p:nvSpPr>
          <p:spPr bwMode="auto">
            <a:xfrm>
              <a:off x="3348" y="20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3584" name="Text Box 47"/>
            <p:cNvSpPr txBox="1">
              <a:spLocks noChangeArrowheads="1"/>
            </p:cNvSpPr>
            <p:nvPr/>
          </p:nvSpPr>
          <p:spPr bwMode="auto">
            <a:xfrm>
              <a:off x="4536" y="1718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3585" name="Text Box 48"/>
            <p:cNvSpPr txBox="1">
              <a:spLocks noChangeArrowheads="1"/>
            </p:cNvSpPr>
            <p:nvPr/>
          </p:nvSpPr>
          <p:spPr bwMode="auto">
            <a:xfrm>
              <a:off x="4354" y="2042"/>
              <a:ext cx="7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0.01</a:t>
              </a:r>
              <a:r>
                <a:rPr lang="el-GR" altLang="zh-CN" sz="1800">
                  <a:ea typeface="楷体_GB2312" pitchFamily="49" charset="-122"/>
                  <a:cs typeface="Times New Roman" pitchFamily="18" charset="0"/>
                </a:rPr>
                <a:t>μ</a:t>
              </a:r>
              <a:r>
                <a:rPr lang="en-US" altLang="zh-CN" sz="1800">
                  <a:ea typeface="楷体_GB2312" pitchFamily="49" charset="-122"/>
                  <a:cs typeface="Times New Roman" pitchFamily="18" charset="0"/>
                </a:rPr>
                <a:t>F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3586" name="Text Box 49"/>
            <p:cNvSpPr txBox="1">
              <a:spLocks noChangeArrowheads="1"/>
            </p:cNvSpPr>
            <p:nvPr/>
          </p:nvSpPr>
          <p:spPr bwMode="auto">
            <a:xfrm>
              <a:off x="5194" y="196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</p:grpSp>
      <p:sp>
        <p:nvSpPr>
          <p:cNvPr id="227380" name="Text Box 52"/>
          <p:cNvSpPr txBox="1">
            <a:spLocks noChangeArrowheads="1"/>
          </p:cNvSpPr>
          <p:nvPr/>
        </p:nvSpPr>
        <p:spPr bwMode="auto">
          <a:xfrm>
            <a:off x="323850" y="2644775"/>
            <a:ext cx="10795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27381" name="Object 53"/>
          <p:cNvGraphicFramePr>
            <a:graphicFrameLocks noChangeAspect="1"/>
          </p:cNvGraphicFramePr>
          <p:nvPr/>
        </p:nvGraphicFramePr>
        <p:xfrm>
          <a:off x="1008063" y="3284538"/>
          <a:ext cx="39957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5" imgW="1866600" imgH="431640" progId="Equation.DSMT4">
                  <p:embed/>
                </p:oleObj>
              </mc:Choice>
              <mc:Fallback>
                <p:oleObj name="Equation" r:id="rId5" imgW="1866600" imgH="4316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284538"/>
                        <a:ext cx="3995737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2" name="Text Box 54"/>
          <p:cNvSpPr txBox="1">
            <a:spLocks noChangeArrowheads="1"/>
          </p:cNvSpPr>
          <p:nvPr/>
        </p:nvSpPr>
        <p:spPr bwMode="auto">
          <a:xfrm>
            <a:off x="1077913" y="4768850"/>
            <a:ext cx="50784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ea typeface="楷体_GB2312" pitchFamily="49" charset="-122"/>
              </a:rPr>
              <a:t>(2)</a:t>
            </a:r>
            <a:r>
              <a:rPr lang="zh-CN" altLang="en-US">
                <a:ea typeface="楷体_GB2312" pitchFamily="49" charset="-122"/>
              </a:rPr>
              <a:t>电路的品质因数为： </a:t>
            </a:r>
          </a:p>
        </p:txBody>
      </p:sp>
      <p:graphicFrame>
        <p:nvGraphicFramePr>
          <p:cNvPr id="227383" name="Object 55"/>
          <p:cNvGraphicFramePr>
            <a:graphicFrameLocks noChangeAspect="1"/>
          </p:cNvGraphicFramePr>
          <p:nvPr/>
        </p:nvGraphicFramePr>
        <p:xfrm>
          <a:off x="4594225" y="4670425"/>
          <a:ext cx="2209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7" imgW="977760" imgH="406080" progId="Equation.3">
                  <p:embed/>
                </p:oleObj>
              </mc:Choice>
              <mc:Fallback>
                <p:oleObj name="Equation" r:id="rId7" imgW="977760" imgH="4060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4670425"/>
                        <a:ext cx="22098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4" name="Text Box 56"/>
          <p:cNvSpPr txBox="1">
            <a:spLocks noChangeArrowheads="1"/>
          </p:cNvSpPr>
          <p:nvPr/>
        </p:nvSpPr>
        <p:spPr bwMode="auto">
          <a:xfrm>
            <a:off x="1223963" y="5561013"/>
            <a:ext cx="10445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ea typeface="楷体_GB2312" pitchFamily="49" charset="-122"/>
              </a:rPr>
              <a:t>则： </a:t>
            </a:r>
          </a:p>
        </p:txBody>
      </p:sp>
      <p:graphicFrame>
        <p:nvGraphicFramePr>
          <p:cNvPr id="227385" name="Object 57"/>
          <p:cNvGraphicFramePr>
            <a:graphicFrameLocks noChangeAspect="1"/>
          </p:cNvGraphicFramePr>
          <p:nvPr/>
        </p:nvGraphicFramePr>
        <p:xfrm>
          <a:off x="2411413" y="5651500"/>
          <a:ext cx="54927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9" imgW="2298600" imgH="228600" progId="Equation.DSMT4">
                  <p:embed/>
                </p:oleObj>
              </mc:Choice>
              <mc:Fallback>
                <p:oleObj name="Equation" r:id="rId9" imgW="229860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51500"/>
                        <a:ext cx="549275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6" name="Text Box 58"/>
          <p:cNvSpPr txBox="1">
            <a:spLocks noChangeArrowheads="1"/>
          </p:cNvSpPr>
          <p:nvPr/>
        </p:nvSpPr>
        <p:spPr bwMode="auto">
          <a:xfrm>
            <a:off x="1042988" y="2636838"/>
            <a:ext cx="42703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ea typeface="楷体_GB2312" pitchFamily="49" charset="-122"/>
              </a:rPr>
              <a:t>(l)</a:t>
            </a:r>
            <a:r>
              <a:rPr lang="zh-CN" altLang="en-US">
                <a:ea typeface="楷体_GB2312" pitchFamily="49" charset="-122"/>
              </a:rPr>
              <a:t>电压源的角频率应为： </a:t>
            </a:r>
          </a:p>
        </p:txBody>
      </p:sp>
      <p:graphicFrame>
        <p:nvGraphicFramePr>
          <p:cNvPr id="227394" name="Object 66"/>
          <p:cNvGraphicFramePr>
            <a:graphicFrameLocks noGrp="1" noChangeAspect="1"/>
          </p:cNvGraphicFramePr>
          <p:nvPr>
            <p:ph/>
          </p:nvPr>
        </p:nvGraphicFramePr>
        <p:xfrm>
          <a:off x="1258888" y="4251325"/>
          <a:ext cx="17621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0" name="Object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51325"/>
                        <a:ext cx="17621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7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0" grpId="0" build="p" autoUpdateAnimBg="0" advAuto="0"/>
      <p:bldP spid="227382" grpId="0" build="p" autoUpdateAnimBg="0"/>
      <p:bldP spid="227384" grpId="0" build="p" autoUpdateAnimBg="0"/>
      <p:bldP spid="227386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373063" y="1089025"/>
            <a:ext cx="8266112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5959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2.</a:t>
            </a:r>
            <a:r>
              <a:rPr lang="zh-CN" altLang="en-US">
                <a:ea typeface="楷体_GB2312" pitchFamily="49" charset="-122"/>
              </a:rPr>
              <a:t>并联电路的谐振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278438" y="1660525"/>
            <a:ext cx="3470275" cy="1512888"/>
            <a:chOff x="3696" y="368"/>
            <a:chExt cx="2186" cy="953"/>
          </a:xfrm>
        </p:grpSpPr>
        <p:sp>
          <p:nvSpPr>
            <p:cNvPr id="24589" name="Line 55"/>
            <p:cNvSpPr>
              <a:spLocks noChangeShapeType="1"/>
            </p:cNvSpPr>
            <p:nvPr/>
          </p:nvSpPr>
          <p:spPr bwMode="auto">
            <a:xfrm>
              <a:off x="4581" y="368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4309" y="36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4591" name="Text Box 12"/>
            <p:cNvSpPr txBox="1">
              <a:spLocks noChangeArrowheads="1"/>
            </p:cNvSpPr>
            <p:nvPr/>
          </p:nvSpPr>
          <p:spPr bwMode="auto">
            <a:xfrm>
              <a:off x="4315" y="9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aphicFrame>
          <p:nvGraphicFramePr>
            <p:cNvPr id="24582" name="Object 26"/>
            <p:cNvGraphicFramePr>
              <a:graphicFrameLocks noChangeAspect="1"/>
            </p:cNvGraphicFramePr>
            <p:nvPr/>
          </p:nvGraphicFramePr>
          <p:xfrm>
            <a:off x="3696" y="595"/>
            <a:ext cx="20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6" name="公式" r:id="rId3" imgW="177480" imgH="304560" progId="Equation.3">
                    <p:embed/>
                  </p:oleObj>
                </mc:Choice>
                <mc:Fallback>
                  <p:oleObj name="公式" r:id="rId3" imgW="17748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595"/>
                          <a:ext cx="205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Text Box 28"/>
            <p:cNvSpPr txBox="1">
              <a:spLocks noChangeArrowheads="1"/>
            </p:cNvSpPr>
            <p:nvPr/>
          </p:nvSpPr>
          <p:spPr bwMode="auto">
            <a:xfrm>
              <a:off x="4610" y="72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4593" name="Text Box 29"/>
            <p:cNvSpPr txBox="1">
              <a:spLocks noChangeArrowheads="1"/>
            </p:cNvSpPr>
            <p:nvPr/>
          </p:nvSpPr>
          <p:spPr bwMode="auto">
            <a:xfrm>
              <a:off x="5670" y="72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4594" name="Text Box 30"/>
            <p:cNvSpPr txBox="1">
              <a:spLocks noChangeArrowheads="1"/>
            </p:cNvSpPr>
            <p:nvPr/>
          </p:nvSpPr>
          <p:spPr bwMode="auto">
            <a:xfrm>
              <a:off x="5171" y="72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L</a:t>
              </a:r>
            </a:p>
          </p:txBody>
        </p:sp>
        <p:graphicFrame>
          <p:nvGraphicFramePr>
            <p:cNvPr id="24583" name="Object 37"/>
            <p:cNvGraphicFramePr>
              <a:graphicFrameLocks noChangeAspect="1"/>
            </p:cNvGraphicFramePr>
            <p:nvPr/>
          </p:nvGraphicFramePr>
          <p:xfrm>
            <a:off x="4323" y="618"/>
            <a:ext cx="19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7" name="公式" r:id="rId5" imgW="164880" imgH="279360" progId="Equation.3">
                    <p:embed/>
                  </p:oleObj>
                </mc:Choice>
                <mc:Fallback>
                  <p:oleObj name="公式" r:id="rId5" imgW="164880" imgH="2793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618"/>
                          <a:ext cx="19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Line 39"/>
            <p:cNvSpPr>
              <a:spLocks noChangeShapeType="1"/>
            </p:cNvSpPr>
            <p:nvPr/>
          </p:nvSpPr>
          <p:spPr bwMode="auto">
            <a:xfrm>
              <a:off x="4060" y="368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40"/>
            <p:cNvSpPr>
              <a:spLocks noChangeShapeType="1"/>
            </p:cNvSpPr>
            <p:nvPr/>
          </p:nvSpPr>
          <p:spPr bwMode="auto">
            <a:xfrm>
              <a:off x="5602" y="368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41"/>
            <p:cNvSpPr>
              <a:spLocks noChangeShapeType="1"/>
            </p:cNvSpPr>
            <p:nvPr/>
          </p:nvSpPr>
          <p:spPr bwMode="auto">
            <a:xfrm>
              <a:off x="4060" y="368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42"/>
            <p:cNvSpPr>
              <a:spLocks noChangeShapeType="1"/>
            </p:cNvSpPr>
            <p:nvPr/>
          </p:nvSpPr>
          <p:spPr bwMode="auto">
            <a:xfrm>
              <a:off x="4060" y="1321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Rectangle 43"/>
            <p:cNvSpPr>
              <a:spLocks noChangeArrowheads="1"/>
            </p:cNvSpPr>
            <p:nvPr/>
          </p:nvSpPr>
          <p:spPr bwMode="auto">
            <a:xfrm rot="5400000">
              <a:off x="4446" y="79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4600" name="Group 44"/>
            <p:cNvGrpSpPr>
              <a:grpSpLocks/>
            </p:cNvGrpSpPr>
            <p:nvPr/>
          </p:nvGrpSpPr>
          <p:grpSpPr bwMode="auto">
            <a:xfrm>
              <a:off x="3923" y="572"/>
              <a:ext cx="272" cy="408"/>
              <a:chOff x="1383" y="2432"/>
              <a:chExt cx="272" cy="408"/>
            </a:xfrm>
          </p:grpSpPr>
          <p:sp>
            <p:nvSpPr>
              <p:cNvPr id="24609" name="Line 45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Oval 46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4611" name="Line 47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1" name="Group 49"/>
            <p:cNvGrpSpPr>
              <a:grpSpLocks/>
            </p:cNvGrpSpPr>
            <p:nvPr/>
          </p:nvGrpSpPr>
          <p:grpSpPr bwMode="auto">
            <a:xfrm>
              <a:off x="5510" y="686"/>
              <a:ext cx="182" cy="317"/>
              <a:chOff x="4059" y="1873"/>
              <a:chExt cx="182" cy="317"/>
            </a:xfrm>
          </p:grpSpPr>
          <p:sp useBgFill="1">
            <p:nvSpPr>
              <p:cNvPr id="24604" name="Rectangle 5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4605" name="Line 5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Rectangle 5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4607" name="Rectangle 5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4608" name="Line 5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2" name="Line 57"/>
            <p:cNvSpPr>
              <a:spLocks noChangeShapeType="1"/>
            </p:cNvSpPr>
            <p:nvPr/>
          </p:nvSpPr>
          <p:spPr bwMode="auto">
            <a:xfrm>
              <a:off x="5125" y="368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Freeform 48"/>
            <p:cNvSpPr>
              <a:spLocks/>
            </p:cNvSpPr>
            <p:nvPr/>
          </p:nvSpPr>
          <p:spPr bwMode="auto">
            <a:xfrm rot="10800000">
              <a:off x="5103" y="70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aphicFrame>
        <p:nvGraphicFramePr>
          <p:cNvPr id="170045" name="Object 61"/>
          <p:cNvGraphicFramePr>
            <a:graphicFrameLocks noChangeAspect="1"/>
          </p:cNvGraphicFramePr>
          <p:nvPr/>
        </p:nvGraphicFramePr>
        <p:xfrm>
          <a:off x="4103688" y="5837238"/>
          <a:ext cx="3743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公式" r:id="rId7" imgW="1714320" imgH="431640" progId="Equation.3">
                  <p:embed/>
                </p:oleObj>
              </mc:Choice>
              <mc:Fallback>
                <p:oleObj name="公式" r:id="rId7" imgW="1714320" imgH="431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837238"/>
                        <a:ext cx="3743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46" name="Text Box 62"/>
          <p:cNvSpPr txBox="1">
            <a:spLocks noChangeArrowheads="1"/>
          </p:cNvSpPr>
          <p:nvPr/>
        </p:nvSpPr>
        <p:spPr bwMode="auto">
          <a:xfrm>
            <a:off x="446088" y="1841500"/>
            <a:ext cx="439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谐振条件：</a:t>
            </a:r>
          </a:p>
        </p:txBody>
      </p:sp>
      <p:graphicFrame>
        <p:nvGraphicFramePr>
          <p:cNvPr id="170049" name="Object 65"/>
          <p:cNvGraphicFramePr>
            <a:graphicFrameLocks noChangeAspect="1"/>
          </p:cNvGraphicFramePr>
          <p:nvPr/>
        </p:nvGraphicFramePr>
        <p:xfrm>
          <a:off x="1619250" y="4217988"/>
          <a:ext cx="23606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9" imgW="2819160" imgH="787320" progId="Equation.3">
                  <p:embed/>
                </p:oleObj>
              </mc:Choice>
              <mc:Fallback>
                <p:oleObj name="Equation" r:id="rId9" imgW="2819160" imgH="78732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17988"/>
                        <a:ext cx="236061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50" name="Object 66"/>
          <p:cNvGraphicFramePr>
            <a:graphicFrameLocks noChangeAspect="1"/>
          </p:cNvGraphicFramePr>
          <p:nvPr/>
        </p:nvGraphicFramePr>
        <p:xfrm>
          <a:off x="1611313" y="5053013"/>
          <a:ext cx="44735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Equation" r:id="rId11" imgW="5079960" imgH="850680" progId="Equation.DSMT4">
                  <p:embed/>
                </p:oleObj>
              </mc:Choice>
              <mc:Fallback>
                <p:oleObj name="Equation" r:id="rId11" imgW="5079960" imgH="8506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5053013"/>
                        <a:ext cx="447357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52" name="Object 68"/>
          <p:cNvGraphicFramePr>
            <a:graphicFrameLocks noChangeAspect="1"/>
          </p:cNvGraphicFramePr>
          <p:nvPr/>
        </p:nvGraphicFramePr>
        <p:xfrm>
          <a:off x="1470025" y="5878513"/>
          <a:ext cx="18780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13" imgW="1942920" imgH="850680" progId="Equation.3">
                  <p:embed/>
                </p:oleObj>
              </mc:Choice>
              <mc:Fallback>
                <p:oleObj name="Equation" r:id="rId13" imgW="1942920" imgH="8506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878513"/>
                        <a:ext cx="1878013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53" name="Text Box 69"/>
          <p:cNvSpPr txBox="1">
            <a:spLocks noChangeArrowheads="1"/>
          </p:cNvSpPr>
          <p:nvPr/>
        </p:nvSpPr>
        <p:spPr bwMode="auto">
          <a:xfrm>
            <a:off x="1008063" y="2338388"/>
            <a:ext cx="4140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电路参数为何值时，端口电压、电流同相。</a:t>
            </a:r>
          </a:p>
        </p:txBody>
      </p:sp>
      <p:sp>
        <p:nvSpPr>
          <p:cNvPr id="170054" name="Text Box 70"/>
          <p:cNvSpPr txBox="1">
            <a:spLocks noChangeArrowheads="1"/>
          </p:cNvSpPr>
          <p:nvPr/>
        </p:nvSpPr>
        <p:spPr bwMode="auto">
          <a:xfrm>
            <a:off x="434975" y="3417888"/>
            <a:ext cx="64420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或：</a:t>
            </a:r>
            <a:r>
              <a:rPr lang="zh-CN" altLang="en-US">
                <a:ea typeface="楷体_GB2312" pitchFamily="49" charset="-122"/>
              </a:rPr>
              <a:t>电路参数为何值时，端口电压最大。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 dirty="0">
                <a:ea typeface="楷体_GB2312" pitchFamily="49" charset="-122"/>
              </a:rPr>
              <a:t>正弦稳态电路中</a:t>
            </a:r>
            <a:r>
              <a:rPr lang="zh-CN" altLang="en-US" dirty="0" smtClean="0">
                <a:ea typeface="楷体_GB2312" pitchFamily="49" charset="-122"/>
              </a:rPr>
              <a:t>的并联谐振</a:t>
            </a:r>
            <a:endParaRPr lang="zh-CN" altLang="en-US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7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3" grpId="0"/>
      <p:bldP spid="170046" grpId="0" autoUpdateAnimBg="0"/>
      <p:bldP spid="170053" grpId="0" autoUpdateAnimBg="0"/>
      <p:bldP spid="1700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58775" y="1089025"/>
            <a:ext cx="842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并联谐振电路的特点：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23850" y="1906588"/>
            <a:ext cx="4606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）电流一定时，谐振时电压最大；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23850" y="4905375"/>
            <a:ext cx="842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）</a:t>
            </a:r>
            <a:r>
              <a:rPr lang="en-US" altLang="zh-CN" i="1">
                <a:ea typeface="楷体_GB2312" pitchFamily="49" charset="-122"/>
              </a:rPr>
              <a:t>LC</a:t>
            </a:r>
            <a:r>
              <a:rPr lang="zh-CN" altLang="en-US">
                <a:ea typeface="楷体_GB2312" pitchFamily="49" charset="-122"/>
              </a:rPr>
              <a:t>并联阻抗为无穷大，即</a:t>
            </a:r>
            <a:r>
              <a:rPr lang="en-US" altLang="zh-CN" i="1">
                <a:ea typeface="楷体_GB2312" pitchFamily="49" charset="-122"/>
              </a:rPr>
              <a:t>LC</a:t>
            </a:r>
            <a:r>
              <a:rPr lang="zh-CN" altLang="en-US">
                <a:ea typeface="楷体_GB2312" pitchFamily="49" charset="-122"/>
              </a:rPr>
              <a:t>并联相当于开路；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323850" y="2997200"/>
            <a:ext cx="551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电路呈电阻性，</a:t>
            </a:r>
            <a:r>
              <a:rPr lang="zh-CN" altLang="en-US">
                <a:ea typeface="楷体_GB2312" pitchFamily="49" charset="-122"/>
              </a:rPr>
              <a:t>总阻抗最大；</a:t>
            </a:r>
          </a:p>
        </p:txBody>
      </p:sp>
      <p:grpSp>
        <p:nvGrpSpPr>
          <p:cNvPr id="25609" name="Group 11"/>
          <p:cNvGrpSpPr>
            <a:grpSpLocks/>
          </p:cNvGrpSpPr>
          <p:nvPr/>
        </p:nvGrpSpPr>
        <p:grpSpPr bwMode="auto">
          <a:xfrm>
            <a:off x="5184775" y="1736725"/>
            <a:ext cx="3470275" cy="1512888"/>
            <a:chOff x="3696" y="368"/>
            <a:chExt cx="2186" cy="953"/>
          </a:xfrm>
        </p:grpSpPr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>
              <a:off x="4581" y="368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4309" y="36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4315" y="9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aphicFrame>
          <p:nvGraphicFramePr>
            <p:cNvPr id="25603" name="Object 15"/>
            <p:cNvGraphicFramePr>
              <a:graphicFrameLocks noChangeAspect="1"/>
            </p:cNvGraphicFramePr>
            <p:nvPr/>
          </p:nvGraphicFramePr>
          <p:xfrm>
            <a:off x="3696" y="595"/>
            <a:ext cx="20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name="公式" r:id="rId3" imgW="177480" imgH="304560" progId="Equation.3">
                    <p:embed/>
                  </p:oleObj>
                </mc:Choice>
                <mc:Fallback>
                  <p:oleObj name="公式" r:id="rId3" imgW="17748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595"/>
                          <a:ext cx="205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>
              <a:off x="4610" y="72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>
              <a:off x="5670" y="72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>
              <a:off x="5171" y="72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800" i="1">
                  <a:ea typeface="楷体_GB2312" pitchFamily="49" charset="-122"/>
                </a:rPr>
                <a:t>L</a:t>
              </a:r>
            </a:p>
          </p:txBody>
        </p:sp>
        <p:graphicFrame>
          <p:nvGraphicFramePr>
            <p:cNvPr id="25604" name="Object 19"/>
            <p:cNvGraphicFramePr>
              <a:graphicFrameLocks noChangeAspect="1"/>
            </p:cNvGraphicFramePr>
            <p:nvPr/>
          </p:nvGraphicFramePr>
          <p:xfrm>
            <a:off x="4323" y="618"/>
            <a:ext cx="19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公式" r:id="rId5" imgW="164880" imgH="279360" progId="Equation.3">
                    <p:embed/>
                  </p:oleObj>
                </mc:Choice>
                <mc:Fallback>
                  <p:oleObj name="公式" r:id="rId5" imgW="1648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618"/>
                          <a:ext cx="19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>
              <a:off x="4060" y="368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>
              <a:off x="5602" y="368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>
              <a:off x="4060" y="368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>
              <a:off x="4060" y="1321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Rectangle 24"/>
            <p:cNvSpPr>
              <a:spLocks noChangeArrowheads="1"/>
            </p:cNvSpPr>
            <p:nvPr/>
          </p:nvSpPr>
          <p:spPr bwMode="auto">
            <a:xfrm rot="5400000">
              <a:off x="4446" y="79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5622" name="Group 25"/>
            <p:cNvGrpSpPr>
              <a:grpSpLocks/>
            </p:cNvGrpSpPr>
            <p:nvPr/>
          </p:nvGrpSpPr>
          <p:grpSpPr bwMode="auto">
            <a:xfrm>
              <a:off x="3923" y="572"/>
              <a:ext cx="272" cy="408"/>
              <a:chOff x="1383" y="2432"/>
              <a:chExt cx="272" cy="408"/>
            </a:xfrm>
          </p:grpSpPr>
          <p:sp>
            <p:nvSpPr>
              <p:cNvPr id="25631" name="Line 26"/>
              <p:cNvSpPr>
                <a:spLocks noChangeShapeType="1"/>
              </p:cNvSpPr>
              <p:nvPr/>
            </p:nvSpPr>
            <p:spPr bwMode="auto">
              <a:xfrm rot="5400000">
                <a:off x="1451" y="250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2" name="Oval 27"/>
              <p:cNvSpPr>
                <a:spLocks noChangeArrowheads="1"/>
              </p:cNvSpPr>
              <p:nvPr/>
            </p:nvSpPr>
            <p:spPr bwMode="auto">
              <a:xfrm rot="5400000">
                <a:off x="1383" y="2568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5633" name="Line 28"/>
              <p:cNvSpPr>
                <a:spLocks noChangeShapeType="1"/>
              </p:cNvSpPr>
              <p:nvPr/>
            </p:nvSpPr>
            <p:spPr bwMode="auto">
              <a:xfrm rot="5400000">
                <a:off x="1519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3" name="Group 29"/>
            <p:cNvGrpSpPr>
              <a:grpSpLocks/>
            </p:cNvGrpSpPr>
            <p:nvPr/>
          </p:nvGrpSpPr>
          <p:grpSpPr bwMode="auto">
            <a:xfrm>
              <a:off x="5510" y="686"/>
              <a:ext cx="182" cy="317"/>
              <a:chOff x="4059" y="1873"/>
              <a:chExt cx="182" cy="317"/>
            </a:xfrm>
          </p:grpSpPr>
          <p:sp useBgFill="1">
            <p:nvSpPr>
              <p:cNvPr id="25626" name="Rectangle 30"/>
              <p:cNvSpPr>
                <a:spLocks noChangeArrowheads="1"/>
              </p:cNvSpPr>
              <p:nvPr/>
            </p:nvSpPr>
            <p:spPr bwMode="auto">
              <a:xfrm>
                <a:off x="4059" y="1979"/>
                <a:ext cx="182" cy="90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5627" name="Line 31"/>
              <p:cNvSpPr>
                <a:spLocks noChangeShapeType="1"/>
              </p:cNvSpPr>
              <p:nvPr/>
            </p:nvSpPr>
            <p:spPr bwMode="auto">
              <a:xfrm flipV="1">
                <a:off x="4150" y="187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Rectangle 32"/>
              <p:cNvSpPr>
                <a:spLocks noChangeArrowheads="1"/>
              </p:cNvSpPr>
              <p:nvPr/>
            </p:nvSpPr>
            <p:spPr bwMode="auto">
              <a:xfrm>
                <a:off x="4060" y="1963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5629" name="Rectangle 33"/>
              <p:cNvSpPr>
                <a:spLocks noChangeArrowheads="1"/>
              </p:cNvSpPr>
              <p:nvPr/>
            </p:nvSpPr>
            <p:spPr bwMode="auto">
              <a:xfrm>
                <a:off x="4060" y="2054"/>
                <a:ext cx="181" cy="45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5630" name="Line 34"/>
              <p:cNvSpPr>
                <a:spLocks noChangeShapeType="1"/>
              </p:cNvSpPr>
              <p:nvPr/>
            </p:nvSpPr>
            <p:spPr bwMode="auto">
              <a:xfrm flipV="1">
                <a:off x="4150" y="2100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4" name="Line 35"/>
            <p:cNvSpPr>
              <a:spLocks noChangeShapeType="1"/>
            </p:cNvSpPr>
            <p:nvPr/>
          </p:nvSpPr>
          <p:spPr bwMode="auto">
            <a:xfrm>
              <a:off x="5125" y="368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Freeform 36"/>
            <p:cNvSpPr>
              <a:spLocks/>
            </p:cNvSpPr>
            <p:nvPr/>
          </p:nvSpPr>
          <p:spPr bwMode="auto">
            <a:xfrm rot="10800000">
              <a:off x="5103" y="70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aphicFrame>
        <p:nvGraphicFramePr>
          <p:cNvPr id="226341" name="Object 37"/>
          <p:cNvGraphicFramePr>
            <a:graphicFrameLocks noGrp="1" noChangeAspect="1"/>
          </p:cNvGraphicFramePr>
          <p:nvPr>
            <p:ph/>
          </p:nvPr>
        </p:nvGraphicFramePr>
        <p:xfrm>
          <a:off x="1214438" y="3598863"/>
          <a:ext cx="36417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7" imgW="1587240" imgH="393480" progId="Equation.DSMT4">
                  <p:embed/>
                </p:oleObj>
              </mc:Choice>
              <mc:Fallback>
                <p:oleObj name="Equation" r:id="rId7" imgW="1587240" imgH="393480" progId="Equation.DSMT4">
                  <p:embed/>
                  <p:pic>
                    <p:nvPicPr>
                      <p:cNvPr id="0" name="Object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598863"/>
                        <a:ext cx="36417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43" name="Text Box 39"/>
          <p:cNvSpPr txBox="1">
            <a:spLocks noChangeArrowheads="1"/>
          </p:cNvSpPr>
          <p:nvPr/>
        </p:nvSpPr>
        <p:spPr bwMode="auto">
          <a:xfrm>
            <a:off x="322263" y="5578475"/>
            <a:ext cx="849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ea typeface="楷体_GB2312" pitchFamily="49" charset="-122"/>
              </a:rPr>
              <a:t>4</a:t>
            </a:r>
            <a:r>
              <a:rPr lang="zh-CN" altLang="en-US">
                <a:ea typeface="楷体_GB2312" pitchFamily="49" charset="-122"/>
              </a:rPr>
              <a:t>）支路电流可能会大于总电流。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二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ea typeface="楷体_GB2312" pitchFamily="49" charset="-122"/>
              </a:rPr>
              <a:t>正弦稳态电路中的并联谐振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utoUpdateAnimBg="0"/>
      <p:bldP spid="226310" grpId="0" build="p" autoUpdateAnimBg="0"/>
      <p:bldP spid="226311" grpId="0" build="p" autoUpdateAnimBg="0"/>
      <p:bldP spid="226312" grpId="0" build="p" autoUpdateAnimBg="0"/>
      <p:bldP spid="226343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</TotalTime>
  <Words>4236</Words>
  <Application>Microsoft Office PowerPoint</Application>
  <PresentationFormat>全屏显示(4:3)</PresentationFormat>
  <Paragraphs>1209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60" baseType="lpstr">
      <vt:lpstr>空演示文稿</vt:lpstr>
      <vt:lpstr>公式</vt:lpstr>
      <vt:lpstr>Equation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YDC</dc:creator>
  <cp:lastModifiedBy>AutoBVT</cp:lastModifiedBy>
  <cp:revision>327</cp:revision>
  <dcterms:created xsi:type="dcterms:W3CDTF">1999-09-07T09:11:43Z</dcterms:created>
  <dcterms:modified xsi:type="dcterms:W3CDTF">2016-10-31T02:52:57Z</dcterms:modified>
</cp:coreProperties>
</file>