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99" r:id="rId5"/>
    <p:sldId id="261" r:id="rId6"/>
    <p:sldId id="264" r:id="rId7"/>
    <p:sldId id="268" r:id="rId8"/>
    <p:sldId id="300" r:id="rId9"/>
    <p:sldId id="301" r:id="rId10"/>
    <p:sldId id="302" r:id="rId11"/>
    <p:sldId id="303" r:id="rId12"/>
    <p:sldId id="304" r:id="rId13"/>
    <p:sldId id="305" r:id="rId14"/>
    <p:sldId id="306" r:id="rId15"/>
    <p:sldId id="307" r:id="rId16"/>
    <p:sldId id="308" r:id="rId17"/>
    <p:sldId id="265" r:id="rId18"/>
    <p:sldId id="310" r:id="rId19"/>
    <p:sldId id="312" r:id="rId20"/>
    <p:sldId id="313" r:id="rId21"/>
    <p:sldId id="314" r:id="rId22"/>
    <p:sldId id="315" r:id="rId23"/>
    <p:sldId id="316" r:id="rId24"/>
    <p:sldId id="317" r:id="rId25"/>
    <p:sldId id="318" r:id="rId26"/>
    <p:sldId id="320" r:id="rId27"/>
    <p:sldId id="319" r:id="rId2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39" autoAdjust="0"/>
    <p:restoredTop sz="94628" autoAdjust="0"/>
  </p:normalViewPr>
  <p:slideViewPr>
    <p:cSldViewPr>
      <p:cViewPr varScale="1">
        <p:scale>
          <a:sx n="111" d="100"/>
          <a:sy n="111" d="100"/>
        </p:scale>
        <p:origin x="149" y="77"/>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85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556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 id="2147483675"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19872" y="699542"/>
            <a:ext cx="5292080" cy="1080121"/>
          </a:xfrm>
        </p:spPr>
        <p:txBody>
          <a:bodyPr/>
          <a:lstStyle/>
          <a:p>
            <a:r>
              <a:rPr lang="en-US" altLang="ko-KR" sz="3600">
                <a:latin typeface="Times New Roman" panose="02020603050405020304" pitchFamily="18" charset="0"/>
                <a:ea typeface="맑은 고딕" pitchFamily="50" charset="-127"/>
                <a:cs typeface="Times New Roman" panose="02020603050405020304" pitchFamily="18" charset="0"/>
              </a:rPr>
              <a:t>BÁO CÁO BÀI TẬP LỚN </a:t>
            </a:r>
          </a:p>
          <a:p>
            <a:r>
              <a:rPr lang="en-US" altLang="ko-KR" sz="3600">
                <a:latin typeface="Times New Roman" panose="02020603050405020304" pitchFamily="18" charset="0"/>
                <a:ea typeface="맑은 고딕" pitchFamily="50" charset="-127"/>
                <a:cs typeface="Times New Roman" panose="02020603050405020304" pitchFamily="18" charset="0"/>
              </a:rPr>
              <a:t>CUỐI KÌ MÔN PYTHON </a:t>
            </a:r>
          </a:p>
        </p:txBody>
      </p:sp>
      <p:sp>
        <p:nvSpPr>
          <p:cNvPr id="4" name="Text Placeholder 3"/>
          <p:cNvSpPr>
            <a:spLocks noGrp="1"/>
          </p:cNvSpPr>
          <p:nvPr>
            <p:ph type="body" sz="quarter" idx="11"/>
          </p:nvPr>
        </p:nvSpPr>
        <p:spPr>
          <a:xfrm>
            <a:off x="3419724" y="1851670"/>
            <a:ext cx="5292080" cy="488816"/>
          </a:xfrm>
        </p:spPr>
        <p:txBody>
          <a:bodyPr/>
          <a:lstStyle/>
          <a:p>
            <a:pPr>
              <a:spcBef>
                <a:spcPts val="0"/>
              </a:spcBef>
              <a:defRPr/>
            </a:pPr>
            <a:r>
              <a:rPr lang="en-US" altLang="ko-KR">
                <a:latin typeface="Times New Roman" panose="02020603050405020304" pitchFamily="18" charset="0"/>
                <a:cs typeface="Times New Roman" panose="02020603050405020304" pitchFamily="18" charset="0"/>
              </a:rPr>
              <a:t>XÂY DỰNG WEBSITE BÁN ĐỒ ĂN SỬ DỤNG PYTHON DJANGO</a:t>
            </a:r>
          </a:p>
        </p:txBody>
      </p:sp>
      <p:grpSp>
        <p:nvGrpSpPr>
          <p:cNvPr id="2" name="组合 16">
            <a:extLst>
              <a:ext uri="{FF2B5EF4-FFF2-40B4-BE49-F238E27FC236}">
                <a16:creationId xmlns:a16="http://schemas.microsoft.com/office/drawing/2014/main" id="{AF453AF4-51D6-3056-CCA6-D83F92F34758}"/>
              </a:ext>
            </a:extLst>
          </p:cNvPr>
          <p:cNvGrpSpPr/>
          <p:nvPr/>
        </p:nvGrpSpPr>
        <p:grpSpPr>
          <a:xfrm>
            <a:off x="3275278" y="3682274"/>
            <a:ext cx="4897122" cy="669460"/>
            <a:chOff x="3826357" y="4908268"/>
            <a:chExt cx="2172238" cy="555115"/>
          </a:xfrm>
          <a:solidFill>
            <a:srgbClr val="0B62C0"/>
          </a:solidFill>
        </p:grpSpPr>
        <p:sp>
          <p:nvSpPr>
            <p:cNvPr id="7" name="矩形: 圆角 17">
              <a:extLst>
                <a:ext uri="{FF2B5EF4-FFF2-40B4-BE49-F238E27FC236}">
                  <a16:creationId xmlns:a16="http://schemas.microsoft.com/office/drawing/2014/main" id="{AB008624-9A8A-19F5-8B78-935364E94F6A}"/>
                </a:ext>
              </a:extLst>
            </p:cNvPr>
            <p:cNvSpPr/>
            <p:nvPr/>
          </p:nvSpPr>
          <p:spPr>
            <a:xfrm>
              <a:off x="3881585" y="4924164"/>
              <a:ext cx="2012221" cy="5392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rgbClr val="4C4856"/>
                </a:solidFill>
                <a:latin typeface="字魂105号-简雅黑" panose="00000500000000000000" pitchFamily="2" charset="-122"/>
                <a:ea typeface="字魂105号-简雅黑" panose="00000500000000000000" pitchFamily="2" charset="-122"/>
                <a:cs typeface="+mn-ea"/>
                <a:sym typeface="+mn-lt"/>
              </a:endParaRPr>
            </a:p>
          </p:txBody>
        </p:sp>
        <p:sp>
          <p:nvSpPr>
            <p:cNvPr id="8" name="文本">
              <a:extLst>
                <a:ext uri="{FF2B5EF4-FFF2-40B4-BE49-F238E27FC236}">
                  <a16:creationId xmlns:a16="http://schemas.microsoft.com/office/drawing/2014/main" id="{055C68FC-DFBA-27A5-581D-CAA0EE8F973C}"/>
                </a:ext>
              </a:extLst>
            </p:cNvPr>
            <p:cNvSpPr/>
            <p:nvPr/>
          </p:nvSpPr>
          <p:spPr>
            <a:xfrm>
              <a:off x="3826357" y="4908268"/>
              <a:ext cx="2172238" cy="539219"/>
            </a:xfrm>
            <a:prstGeom prst="rect">
              <a:avLst/>
            </a:prstGeom>
            <a:noFill/>
          </p:spPr>
          <p:txBody>
            <a:bodyPr wrap="square">
              <a:noAutofit/>
            </a:bodyPr>
            <a:lstStyle/>
            <a:p>
              <a:pPr algn="ctr"/>
              <a: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t>Sinh </a:t>
              </a:r>
              <a:r>
                <a:rPr lang="en-US" altLang="vi-VN" sz="1700" err="1">
                  <a:solidFill>
                    <a:srgbClr val="4C4856"/>
                  </a:solidFill>
                  <a:latin typeface="Times New Roman" panose="02020603050405020304" pitchFamily="18" charset="0"/>
                  <a:ea typeface="Noto Sans"/>
                  <a:cs typeface="Times New Roman" panose="02020603050405020304" pitchFamily="18" charset="0"/>
                  <a:sym typeface="+mn-lt"/>
                </a:rPr>
                <a:t>viên</a:t>
              </a:r>
              <a: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t> </a:t>
              </a:r>
              <a:r>
                <a:rPr lang="en-US" altLang="vi-VN" sz="1700" err="1">
                  <a:solidFill>
                    <a:srgbClr val="4C4856"/>
                  </a:solidFill>
                  <a:latin typeface="Times New Roman" panose="02020603050405020304" pitchFamily="18" charset="0"/>
                  <a:ea typeface="Noto Sans"/>
                  <a:cs typeface="Times New Roman" panose="02020603050405020304" pitchFamily="18" charset="0"/>
                  <a:sym typeface="+mn-lt"/>
                </a:rPr>
                <a:t>thực</a:t>
              </a:r>
              <a: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t> </a:t>
              </a:r>
              <a:r>
                <a:rPr lang="en-US" altLang="vi-VN" sz="1700" err="1">
                  <a:solidFill>
                    <a:srgbClr val="4C4856"/>
                  </a:solidFill>
                  <a:latin typeface="Times New Roman" panose="02020603050405020304" pitchFamily="18" charset="0"/>
                  <a:ea typeface="Noto Sans"/>
                  <a:cs typeface="Times New Roman" panose="02020603050405020304" pitchFamily="18" charset="0"/>
                  <a:sym typeface="+mn-lt"/>
                </a:rPr>
                <a:t>hiện</a:t>
              </a:r>
              <a:r>
                <a:rPr lang="vi-VN" altLang="vi-VN" sz="1700">
                  <a:solidFill>
                    <a:srgbClr val="4C4856"/>
                  </a:solidFill>
                  <a:latin typeface="Times New Roman" panose="02020603050405020304" pitchFamily="18" charset="0"/>
                  <a:ea typeface="Noto Sans"/>
                  <a:cs typeface="Times New Roman" panose="02020603050405020304" pitchFamily="18" charset="0"/>
                  <a:sym typeface="+mn-lt"/>
                </a:rPr>
                <a:t>:</a:t>
              </a:r>
              <a: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t> A39166 Trương Thành </a:t>
              </a:r>
              <a:r>
                <a:rPr lang="en-US" altLang="vi-VN" sz="1700" err="1">
                  <a:solidFill>
                    <a:srgbClr val="4C4856"/>
                  </a:solidFill>
                  <a:latin typeface="Times New Roman" panose="02020603050405020304" pitchFamily="18" charset="0"/>
                  <a:ea typeface="Noto Sans"/>
                  <a:cs typeface="Times New Roman" panose="02020603050405020304" pitchFamily="18" charset="0"/>
                  <a:sym typeface="+mn-lt"/>
                </a:rPr>
                <a:t>Đô</a:t>
              </a:r>
              <a:b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br>
              <a: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t>                               A40651 Phùng Văn </a:t>
              </a:r>
              <a:r>
                <a:rPr lang="en-US" altLang="vi-VN" sz="1700" err="1">
                  <a:solidFill>
                    <a:srgbClr val="4C4856"/>
                  </a:solidFill>
                  <a:latin typeface="Times New Roman" panose="02020603050405020304" pitchFamily="18" charset="0"/>
                  <a:ea typeface="Noto Sans"/>
                  <a:cs typeface="Times New Roman" panose="02020603050405020304" pitchFamily="18" charset="0"/>
                  <a:sym typeface="+mn-lt"/>
                </a:rPr>
                <a:t>Hiệp</a:t>
              </a:r>
              <a:endParaRPr lang="en-US" altLang="vi-VN" sz="1700">
                <a:solidFill>
                  <a:srgbClr val="4C4856"/>
                </a:solidFill>
                <a:latin typeface="Times New Roman" panose="02020603050405020304" pitchFamily="18" charset="0"/>
                <a:ea typeface="Noto Sans"/>
                <a:cs typeface="Times New Roman" panose="02020603050405020304" pitchFamily="18" charset="0"/>
                <a:sym typeface="+mn-lt"/>
              </a:endParaRPr>
            </a:p>
          </p:txBody>
        </p:sp>
      </p:grpSp>
      <p:grpSp>
        <p:nvGrpSpPr>
          <p:cNvPr id="9" name="组合 19">
            <a:extLst>
              <a:ext uri="{FF2B5EF4-FFF2-40B4-BE49-F238E27FC236}">
                <a16:creationId xmlns:a16="http://schemas.microsoft.com/office/drawing/2014/main" id="{12954B18-96D8-983C-CF56-E5160E625E46}"/>
              </a:ext>
            </a:extLst>
          </p:cNvPr>
          <p:cNvGrpSpPr/>
          <p:nvPr/>
        </p:nvGrpSpPr>
        <p:grpSpPr>
          <a:xfrm>
            <a:off x="3275278" y="2462946"/>
            <a:ext cx="4442879" cy="422634"/>
            <a:chOff x="5971205" y="4946388"/>
            <a:chExt cx="2369742" cy="405225"/>
          </a:xfrm>
          <a:solidFill>
            <a:srgbClr val="0B62C0"/>
          </a:solidFill>
        </p:grpSpPr>
        <p:sp>
          <p:nvSpPr>
            <p:cNvPr id="10" name="矩形: 圆角 20">
              <a:extLst>
                <a:ext uri="{FF2B5EF4-FFF2-40B4-BE49-F238E27FC236}">
                  <a16:creationId xmlns:a16="http://schemas.microsoft.com/office/drawing/2014/main" id="{8F5E0D94-7DCD-08FB-4730-365DD36B3D05}"/>
                </a:ext>
              </a:extLst>
            </p:cNvPr>
            <p:cNvSpPr/>
            <p:nvPr/>
          </p:nvSpPr>
          <p:spPr>
            <a:xfrm>
              <a:off x="6041985" y="4946388"/>
              <a:ext cx="2298962" cy="4052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rgbClr val="4C4856"/>
                </a:solidFill>
                <a:latin typeface="字魂105号-简雅黑" panose="00000500000000000000" pitchFamily="2" charset="-122"/>
                <a:ea typeface="字魂105号-简雅黑" panose="00000500000000000000" pitchFamily="2" charset="-122"/>
                <a:cs typeface="+mn-ea"/>
                <a:sym typeface="+mn-lt"/>
              </a:endParaRPr>
            </a:p>
          </p:txBody>
        </p:sp>
        <p:sp>
          <p:nvSpPr>
            <p:cNvPr id="11" name="文本">
              <a:extLst>
                <a:ext uri="{FF2B5EF4-FFF2-40B4-BE49-F238E27FC236}">
                  <a16:creationId xmlns:a16="http://schemas.microsoft.com/office/drawing/2014/main" id="{55500EA8-9F53-885B-7710-5E3C9D4DCF3E}"/>
                </a:ext>
              </a:extLst>
            </p:cNvPr>
            <p:cNvSpPr/>
            <p:nvPr/>
          </p:nvSpPr>
          <p:spPr>
            <a:xfrm>
              <a:off x="5971205" y="4953830"/>
              <a:ext cx="2369742" cy="261202"/>
            </a:xfrm>
            <a:prstGeom prst="rect">
              <a:avLst/>
            </a:prstGeom>
            <a:noFill/>
          </p:spPr>
          <p:txBody>
            <a:bodyPr wrap="square">
              <a:noAutofit/>
            </a:bodyPr>
            <a:lstStyle/>
            <a:p>
              <a:pPr algn="ct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Giảng</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viên</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bộ</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môn</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Nguyễn</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Hùng</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Cường</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p>
          </p:txBody>
        </p:sp>
      </p:grpSp>
      <p:grpSp>
        <p:nvGrpSpPr>
          <p:cNvPr id="12" name="组合 16">
            <a:extLst>
              <a:ext uri="{FF2B5EF4-FFF2-40B4-BE49-F238E27FC236}">
                <a16:creationId xmlns:a16="http://schemas.microsoft.com/office/drawing/2014/main" id="{4B94B584-D51C-4CD8-97DF-36316458F2AC}"/>
              </a:ext>
            </a:extLst>
          </p:cNvPr>
          <p:cNvGrpSpPr/>
          <p:nvPr/>
        </p:nvGrpSpPr>
        <p:grpSpPr>
          <a:xfrm>
            <a:off x="3275278" y="3071167"/>
            <a:ext cx="2387942" cy="420047"/>
            <a:chOff x="3810930" y="4947216"/>
            <a:chExt cx="1059943" cy="560588"/>
          </a:xfrm>
          <a:solidFill>
            <a:srgbClr val="0B62C0"/>
          </a:solidFill>
        </p:grpSpPr>
        <p:sp>
          <p:nvSpPr>
            <p:cNvPr id="13" name="矩形: 圆角 17">
              <a:extLst>
                <a:ext uri="{FF2B5EF4-FFF2-40B4-BE49-F238E27FC236}">
                  <a16:creationId xmlns:a16="http://schemas.microsoft.com/office/drawing/2014/main" id="{07E93727-88FC-36EE-60BB-316F181142D4}"/>
                </a:ext>
              </a:extLst>
            </p:cNvPr>
            <p:cNvSpPr/>
            <p:nvPr/>
          </p:nvSpPr>
          <p:spPr>
            <a:xfrm>
              <a:off x="3910293" y="4968585"/>
              <a:ext cx="905374" cy="5392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rgbClr val="4C4856"/>
                </a:solidFill>
                <a:latin typeface="字魂105号-简雅黑" panose="00000500000000000000" pitchFamily="2" charset="-122"/>
                <a:ea typeface="字魂105号-简雅黑" panose="00000500000000000000" pitchFamily="2" charset="-122"/>
                <a:cs typeface="+mn-ea"/>
                <a:sym typeface="+mn-lt"/>
              </a:endParaRPr>
            </a:p>
          </p:txBody>
        </p:sp>
        <p:sp>
          <p:nvSpPr>
            <p:cNvPr id="14" name="文本">
              <a:extLst>
                <a:ext uri="{FF2B5EF4-FFF2-40B4-BE49-F238E27FC236}">
                  <a16:creationId xmlns:a16="http://schemas.microsoft.com/office/drawing/2014/main" id="{72C36E86-8405-0E2B-0C71-372A62521800}"/>
                </a:ext>
              </a:extLst>
            </p:cNvPr>
            <p:cNvSpPr/>
            <p:nvPr/>
          </p:nvSpPr>
          <p:spPr>
            <a:xfrm>
              <a:off x="3810930" y="4947216"/>
              <a:ext cx="1059943" cy="377783"/>
            </a:xfrm>
            <a:prstGeom prst="rect">
              <a:avLst/>
            </a:prstGeom>
            <a:noFill/>
          </p:spPr>
          <p:txBody>
            <a:bodyPr wrap="square">
              <a:noAutofit/>
            </a:bodyPr>
            <a:lstStyle/>
            <a:p>
              <a:pPr algn="ct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Môn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học</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Python</a:t>
              </a:r>
            </a:p>
          </p:txBody>
        </p:sp>
      </p:grpSp>
    </p:spTree>
    <p:extLst>
      <p:ext uri="{BB962C8B-B14F-4D97-AF65-F5344CB8AC3E}">
        <p14:creationId xmlns:p14="http://schemas.microsoft.com/office/powerpoint/2010/main" val="297184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28431-0C7A-4089-861B-84EC6DA78F9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DF67CBA-93C2-5DBD-6A75-892574C50CA6}"/>
              </a:ext>
            </a:extLst>
          </p:cNvPr>
          <p:cNvSpPr>
            <a:spLocks noGrp="1"/>
          </p:cNvSpPr>
          <p:nvPr>
            <p:ph type="body" sz="quarter" idx="10"/>
          </p:nvPr>
        </p:nvSpPr>
        <p:spPr>
          <a:xfrm>
            <a:off x="30415" y="123478"/>
            <a:ext cx="9144000" cy="576064"/>
          </a:xfrm>
        </p:spPr>
        <p:txBody>
          <a:bodyPr/>
          <a:lstStyle/>
          <a:p>
            <a:r>
              <a:rPr lang="en-US" altLang="ko-KR" sz="3400"/>
              <a:t>2.1. Xác định các tác nhân và chức năng</a:t>
            </a:r>
            <a:endParaRPr lang="ko-KR" altLang="en-US" sz="3400"/>
          </a:p>
        </p:txBody>
      </p:sp>
      <p:pic>
        <p:nvPicPr>
          <p:cNvPr id="5" name="Picture 4">
            <a:extLst>
              <a:ext uri="{FF2B5EF4-FFF2-40B4-BE49-F238E27FC236}">
                <a16:creationId xmlns:a16="http://schemas.microsoft.com/office/drawing/2014/main" id="{645A0F21-BED8-2744-3BD2-F41974618535}"/>
              </a:ext>
            </a:extLst>
          </p:cNvPr>
          <p:cNvPicPr>
            <a:picLocks noChangeAspect="1"/>
          </p:cNvPicPr>
          <p:nvPr/>
        </p:nvPicPr>
        <p:blipFill rotWithShape="1">
          <a:blip r:embed="rId2"/>
          <a:srcRect l="29525" t="32941" r="27163" b="9401"/>
          <a:stretch/>
        </p:blipFill>
        <p:spPr>
          <a:xfrm>
            <a:off x="1884851" y="742351"/>
            <a:ext cx="4798233" cy="3642300"/>
          </a:xfrm>
          <a:prstGeom prst="rect">
            <a:avLst/>
          </a:prstGeom>
        </p:spPr>
      </p:pic>
      <p:sp>
        <p:nvSpPr>
          <p:cNvPr id="9" name="文本框 32">
            <a:extLst>
              <a:ext uri="{FF2B5EF4-FFF2-40B4-BE49-F238E27FC236}">
                <a16:creationId xmlns:a16="http://schemas.microsoft.com/office/drawing/2014/main" id="{CABC94A5-7539-064F-D2EB-AC61B5B81CAE}"/>
              </a:ext>
            </a:extLst>
          </p:cNvPr>
          <p:cNvSpPr txBox="1"/>
          <p:nvPr/>
        </p:nvSpPr>
        <p:spPr bwMode="auto">
          <a:xfrm>
            <a:off x="2195736" y="4299942"/>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i="1">
                <a:latin typeface="Times New Roman" panose="02020603050405020304" pitchFamily="18" charset="0"/>
                <a:cs typeface="Times New Roman" panose="02020603050405020304" pitchFamily="18" charset="0"/>
              </a:rPr>
              <a:t>Bảng 1: Thiết lập kết nối với database</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60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9A119-D14D-4E21-3264-BB3D124DAA0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0C4D18F-3C17-2325-A821-978614C031F5}"/>
              </a:ext>
            </a:extLst>
          </p:cNvPr>
          <p:cNvSpPr>
            <a:spLocks noGrp="1"/>
          </p:cNvSpPr>
          <p:nvPr>
            <p:ph type="body" sz="quarter" idx="10"/>
          </p:nvPr>
        </p:nvSpPr>
        <p:spPr>
          <a:xfrm>
            <a:off x="30415" y="123478"/>
            <a:ext cx="9144000" cy="576064"/>
          </a:xfrm>
        </p:spPr>
        <p:txBody>
          <a:bodyPr/>
          <a:lstStyle/>
          <a:p>
            <a:r>
              <a:rPr lang="en-US" altLang="ko-KR" sz="3400"/>
              <a:t>2.2. Biểu đồ phân rã chức năng</a:t>
            </a:r>
            <a:endParaRPr lang="ko-KR" altLang="en-US" sz="3400"/>
          </a:p>
        </p:txBody>
      </p:sp>
      <p:pic>
        <p:nvPicPr>
          <p:cNvPr id="3" name="Picture 2" descr="A diagram of a company&#10;&#10;Description automatically generated">
            <a:extLst>
              <a:ext uri="{FF2B5EF4-FFF2-40B4-BE49-F238E27FC236}">
                <a16:creationId xmlns:a16="http://schemas.microsoft.com/office/drawing/2014/main" id="{64E90302-FDE9-5952-3458-09F152E423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5566"/>
            <a:ext cx="5943600" cy="2934970"/>
          </a:xfrm>
          <a:prstGeom prst="rect">
            <a:avLst/>
          </a:prstGeom>
          <a:noFill/>
          <a:ln>
            <a:noFill/>
          </a:ln>
        </p:spPr>
      </p:pic>
      <p:sp>
        <p:nvSpPr>
          <p:cNvPr id="4" name="文本框 32">
            <a:extLst>
              <a:ext uri="{FF2B5EF4-FFF2-40B4-BE49-F238E27FC236}">
                <a16:creationId xmlns:a16="http://schemas.microsoft.com/office/drawing/2014/main" id="{7A3A2F26-B763-70D0-1FF1-E7DC122A32C0}"/>
              </a:ext>
            </a:extLst>
          </p:cNvPr>
          <p:cNvSpPr txBox="1"/>
          <p:nvPr/>
        </p:nvSpPr>
        <p:spPr bwMode="auto">
          <a:xfrm>
            <a:off x="2638576" y="4155926"/>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3.  Biểu đồ phân rã chức năng</a:t>
            </a:r>
          </a:p>
        </p:txBody>
      </p:sp>
    </p:spTree>
    <p:extLst>
      <p:ext uri="{BB962C8B-B14F-4D97-AF65-F5344CB8AC3E}">
        <p14:creationId xmlns:p14="http://schemas.microsoft.com/office/powerpoint/2010/main" val="397246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FD0FE-D8B0-1D98-F243-8E08442D770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A3ACB13-972A-8E79-A3C1-176967ABA535}"/>
              </a:ext>
            </a:extLst>
          </p:cNvPr>
          <p:cNvSpPr>
            <a:spLocks noGrp="1"/>
          </p:cNvSpPr>
          <p:nvPr>
            <p:ph type="body" sz="quarter" idx="10"/>
          </p:nvPr>
        </p:nvSpPr>
        <p:spPr>
          <a:xfrm>
            <a:off x="30415" y="123478"/>
            <a:ext cx="9144000" cy="576064"/>
          </a:xfrm>
        </p:spPr>
        <p:txBody>
          <a:bodyPr/>
          <a:lstStyle/>
          <a:p>
            <a:r>
              <a:rPr lang="en-US" altLang="ko-KR" sz="3400"/>
              <a:t>2.3. Mô hình dữ liệu quan hệ</a:t>
            </a:r>
            <a:endParaRPr lang="ko-KR" altLang="en-US" sz="3400"/>
          </a:p>
        </p:txBody>
      </p:sp>
      <p:pic>
        <p:nvPicPr>
          <p:cNvPr id="4" name="Picture 3" descr="A screenshot of a computer&#10;&#10;Description automatically generated">
            <a:extLst>
              <a:ext uri="{FF2B5EF4-FFF2-40B4-BE49-F238E27FC236}">
                <a16:creationId xmlns:a16="http://schemas.microsoft.com/office/drawing/2014/main" id="{3F69035F-9537-315B-541B-436C01C1AD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918" y="843558"/>
            <a:ext cx="6986163" cy="3247521"/>
          </a:xfrm>
          <a:prstGeom prst="rect">
            <a:avLst/>
          </a:prstGeom>
        </p:spPr>
      </p:pic>
      <p:sp>
        <p:nvSpPr>
          <p:cNvPr id="5" name="文本框 32">
            <a:extLst>
              <a:ext uri="{FF2B5EF4-FFF2-40B4-BE49-F238E27FC236}">
                <a16:creationId xmlns:a16="http://schemas.microsoft.com/office/drawing/2014/main" id="{106AF1C5-DAFB-8289-1D54-2D73D57E0F85}"/>
              </a:ext>
            </a:extLst>
          </p:cNvPr>
          <p:cNvSpPr txBox="1"/>
          <p:nvPr/>
        </p:nvSpPr>
        <p:spPr bwMode="auto">
          <a:xfrm>
            <a:off x="2267744" y="4235095"/>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4.  Mô hình dữ liệu quan hệ</a:t>
            </a:r>
          </a:p>
        </p:txBody>
      </p:sp>
    </p:spTree>
    <p:extLst>
      <p:ext uri="{BB962C8B-B14F-4D97-AF65-F5344CB8AC3E}">
        <p14:creationId xmlns:p14="http://schemas.microsoft.com/office/powerpoint/2010/main" val="285107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A683F-A464-2633-9EB3-7F2D71AFAD9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40FD6EA-6DED-7655-E2E2-65389733BD24}"/>
              </a:ext>
            </a:extLst>
          </p:cNvPr>
          <p:cNvSpPr>
            <a:spLocks noGrp="1"/>
          </p:cNvSpPr>
          <p:nvPr>
            <p:ph type="body" sz="quarter" idx="10"/>
          </p:nvPr>
        </p:nvSpPr>
        <p:spPr>
          <a:xfrm>
            <a:off x="30415" y="123478"/>
            <a:ext cx="9144000" cy="576064"/>
          </a:xfrm>
        </p:spPr>
        <p:txBody>
          <a:bodyPr/>
          <a:lstStyle/>
          <a:p>
            <a:r>
              <a:rPr lang="en-US" altLang="ko-KR" sz="3400"/>
              <a:t>2.4. Biểu đồ Use case tổng quát</a:t>
            </a:r>
            <a:endParaRPr lang="ko-KR" altLang="en-US" sz="3400"/>
          </a:p>
        </p:txBody>
      </p:sp>
      <p:sp>
        <p:nvSpPr>
          <p:cNvPr id="3" name="文本框 32">
            <a:extLst>
              <a:ext uri="{FF2B5EF4-FFF2-40B4-BE49-F238E27FC236}">
                <a16:creationId xmlns:a16="http://schemas.microsoft.com/office/drawing/2014/main" id="{D7E65A54-EB94-2F17-C110-8DC8C887FC25}"/>
              </a:ext>
            </a:extLst>
          </p:cNvPr>
          <p:cNvSpPr txBox="1"/>
          <p:nvPr/>
        </p:nvSpPr>
        <p:spPr bwMode="auto">
          <a:xfrm>
            <a:off x="2638576" y="4462560"/>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5</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Biểu đồ Use case tổng quát</a:t>
            </a:r>
            <a:endParaRPr lang="vi-VN" sz="1400" i="1">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A5D053-D427-B108-96CA-0A367B02DBD8}"/>
              </a:ext>
            </a:extLst>
          </p:cNvPr>
          <p:cNvPicPr>
            <a:picLocks noChangeAspect="1"/>
          </p:cNvPicPr>
          <p:nvPr/>
        </p:nvPicPr>
        <p:blipFill>
          <a:blip r:embed="rId2"/>
          <a:stretch>
            <a:fillRect/>
          </a:stretch>
        </p:blipFill>
        <p:spPr>
          <a:xfrm>
            <a:off x="3329958" y="785504"/>
            <a:ext cx="2484083" cy="3653636"/>
          </a:xfrm>
          <a:prstGeom prst="rect">
            <a:avLst/>
          </a:prstGeom>
        </p:spPr>
      </p:pic>
    </p:spTree>
    <p:extLst>
      <p:ext uri="{BB962C8B-B14F-4D97-AF65-F5344CB8AC3E}">
        <p14:creationId xmlns:p14="http://schemas.microsoft.com/office/powerpoint/2010/main" val="242818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45271-5AEA-9AFE-A16A-03525ABFEDC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9FD8983-16C6-A98A-74ED-4FC8A9E69D23}"/>
              </a:ext>
            </a:extLst>
          </p:cNvPr>
          <p:cNvSpPr>
            <a:spLocks noGrp="1"/>
          </p:cNvSpPr>
          <p:nvPr>
            <p:ph type="body" sz="quarter" idx="10"/>
          </p:nvPr>
        </p:nvSpPr>
        <p:spPr/>
        <p:txBody>
          <a:bodyPr/>
          <a:lstStyle/>
          <a:p>
            <a:r>
              <a:rPr lang="en-US" altLang="ko-KR"/>
              <a:t>Chương 3:</a:t>
            </a:r>
            <a:endParaRPr lang="ko-KR" altLang="en-US"/>
          </a:p>
        </p:txBody>
      </p:sp>
      <p:sp>
        <p:nvSpPr>
          <p:cNvPr id="3" name="Text Placeholder 2">
            <a:extLst>
              <a:ext uri="{FF2B5EF4-FFF2-40B4-BE49-F238E27FC236}">
                <a16:creationId xmlns:a16="http://schemas.microsoft.com/office/drawing/2014/main" id="{E0A7495D-9271-DD12-A147-1B47D3EB5C36}"/>
              </a:ext>
            </a:extLst>
          </p:cNvPr>
          <p:cNvSpPr>
            <a:spLocks noGrp="1"/>
          </p:cNvSpPr>
          <p:nvPr>
            <p:ph type="body" sz="quarter" idx="11"/>
          </p:nvPr>
        </p:nvSpPr>
        <p:spPr/>
        <p:txBody>
          <a:bodyPr/>
          <a:lstStyle/>
          <a:p>
            <a:pPr lvl="0"/>
            <a:r>
              <a:rPr lang="en-US" altLang="ko-KR"/>
              <a:t>Xây dựng chương trình</a:t>
            </a:r>
          </a:p>
        </p:txBody>
      </p:sp>
    </p:spTree>
    <p:extLst>
      <p:ext uri="{BB962C8B-B14F-4D97-AF65-F5344CB8AC3E}">
        <p14:creationId xmlns:p14="http://schemas.microsoft.com/office/powerpoint/2010/main" val="2693183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1851"/>
            <a:ext cx="9144000" cy="576064"/>
          </a:xfrm>
        </p:spPr>
        <p:txBody>
          <a:bodyPr/>
          <a:lstStyle/>
          <a:p>
            <a:r>
              <a:rPr lang="en-US" altLang="ko-KR"/>
              <a:t>3.1. Xây dựng các chức năng</a:t>
            </a:r>
            <a:endParaRPr lang="ko-KR" altLang="en-US"/>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64296" cy="929628"/>
            <a:chOff x="803640" y="3362835"/>
            <a:chExt cx="2059657" cy="929628"/>
          </a:xfrm>
        </p:grpSpPr>
        <p:sp>
          <p:nvSpPr>
            <p:cNvPr id="12" name="TextBox 11"/>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Tầng Model định nghĩa các model,được sử dụng để tương tác với cơ sở dữ liệu.</a:t>
              </a:r>
              <a:endParaRPr lang="ko-KR" altLang="en-US" sz="120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Model</a:t>
              </a:r>
              <a:endParaRPr lang="ko-KR" altLang="en-US" sz="1400" b="1">
                <a:solidFill>
                  <a:schemeClr val="bg1"/>
                </a:solidFill>
                <a:cs typeface="Arial" pitchFamily="34" charset="0"/>
              </a:endParaRPr>
            </a:p>
          </p:txBody>
        </p:sp>
      </p:grpSp>
      <p:grpSp>
        <p:nvGrpSpPr>
          <p:cNvPr id="14" name="Group 13"/>
          <p:cNvGrpSpPr/>
          <p:nvPr/>
        </p:nvGrpSpPr>
        <p:grpSpPr>
          <a:xfrm>
            <a:off x="1300683" y="2538984"/>
            <a:ext cx="2664296" cy="929628"/>
            <a:chOff x="803640" y="3362835"/>
            <a:chExt cx="2059657" cy="929628"/>
          </a:xfrm>
        </p:grpSpPr>
        <p:sp>
          <p:nvSpPr>
            <p:cNvPr id="15" name="TextBox 14"/>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Tầng View định nghĩa các hàm Python xử lý yêu cầu HTTP và tạo ra các phản hồi tương ứng.</a:t>
              </a:r>
              <a:endParaRPr lang="ko-KR" altLang="en-US" sz="1200">
                <a:solidFill>
                  <a:schemeClr val="bg1"/>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View</a:t>
              </a:r>
              <a:endParaRPr lang="ko-KR" altLang="en-US" sz="1400" b="1">
                <a:solidFill>
                  <a:schemeClr val="bg1"/>
                </a:solidFill>
                <a:cs typeface="Arial" pitchFamily="34" charset="0"/>
              </a:endParaRPr>
            </a:p>
          </p:txBody>
        </p:sp>
      </p:gr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Tầng Template gồm các file HTML được sử dụng để hiển thị giao diện người dùng.</a:t>
              </a:r>
              <a:endParaRPr lang="ko-KR" altLang="en-US" sz="120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Template</a:t>
              </a:r>
              <a:endParaRPr lang="ko-KR" altLang="en-US" sz="1400" b="1">
                <a:solidFill>
                  <a:schemeClr val="bg1"/>
                </a:solidFill>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96719" y="1539255"/>
            <a:ext cx="2664296" cy="929628"/>
            <a:chOff x="803640" y="3362835"/>
            <a:chExt cx="2059657" cy="929628"/>
          </a:xfrm>
        </p:grpSpPr>
        <p:sp>
          <p:nvSpPr>
            <p:cNvPr id="24" name="TextBox 23"/>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Tầng URL có chức năng xác định các URL và liên kết chúng với các view cụ thể.</a:t>
              </a:r>
              <a:endParaRPr lang="ko-KR" altLang="en-US" sz="1200">
                <a:solidFill>
                  <a:schemeClr val="bg1"/>
                </a:solidFill>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URL</a:t>
              </a:r>
              <a:endParaRPr lang="ko-KR" altLang="en-US" sz="1400" b="1">
                <a:solidFill>
                  <a:schemeClr val="bg1"/>
                </a:solidFill>
                <a:cs typeface="Arial" pitchFamily="34" charset="0"/>
              </a:endParaRPr>
            </a:p>
          </p:txBody>
        </p:sp>
      </p:grpSp>
      <p:grpSp>
        <p:nvGrpSpPr>
          <p:cNvPr id="26" name="Group 25"/>
          <p:cNvGrpSpPr/>
          <p:nvPr/>
        </p:nvGrpSpPr>
        <p:grpSpPr>
          <a:xfrm>
            <a:off x="5896719" y="2547367"/>
            <a:ext cx="2664296" cy="1114294"/>
            <a:chOff x="803640" y="3362835"/>
            <a:chExt cx="2059657" cy="1114294"/>
          </a:xfrm>
        </p:grpSpPr>
        <p:sp>
          <p:nvSpPr>
            <p:cNvPr id="27" name="TextBox 26"/>
            <p:cNvSpPr txBox="1"/>
            <p:nvPr/>
          </p:nvSpPr>
          <p:spPr>
            <a:xfrm>
              <a:off x="803640" y="3646132"/>
              <a:ext cx="2059657" cy="830997"/>
            </a:xfrm>
            <a:prstGeom prst="rect">
              <a:avLst/>
            </a:prstGeom>
            <a:noFill/>
          </p:spPr>
          <p:txBody>
            <a:bodyPr wrap="square" rtlCol="0">
              <a:spAutoFit/>
            </a:bodyPr>
            <a:lstStyle/>
            <a:p>
              <a:r>
                <a:rPr lang="en-US" altLang="ko-KR" sz="1200">
                  <a:solidFill>
                    <a:schemeClr val="bg1"/>
                  </a:solidFill>
                  <a:cs typeface="Arial" pitchFamily="34" charset="0"/>
                </a:rPr>
                <a:t>Tầng Middleware có chức năng thực hiện các tác vụ để xử lý yêu cầu HTTP trước khi gửi chúng đến views.</a:t>
              </a:r>
              <a:endParaRPr lang="ko-KR" altLang="en-US" sz="1200">
                <a:solidFill>
                  <a:schemeClr val="bg1"/>
                </a:solidFill>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Middleware</a:t>
              </a:r>
              <a:endParaRPr lang="ko-KR" altLang="en-US" sz="1400" b="1">
                <a:solidFill>
                  <a:schemeClr val="bg1"/>
                </a:solidFill>
                <a:cs typeface="Arial" pitchFamily="34" charset="0"/>
              </a:endParaRPr>
            </a:p>
          </p:txBody>
        </p:sp>
      </p:grpSp>
      <p:grpSp>
        <p:nvGrpSpPr>
          <p:cNvPr id="29" name="Group 28"/>
          <p:cNvGrpSpPr/>
          <p:nvPr/>
        </p:nvGrpSpPr>
        <p:grpSpPr>
          <a:xfrm>
            <a:off x="5896719" y="3555479"/>
            <a:ext cx="2664296" cy="1114294"/>
            <a:chOff x="803640" y="3362835"/>
            <a:chExt cx="2059657" cy="1114294"/>
          </a:xfrm>
        </p:grpSpPr>
        <p:sp>
          <p:nvSpPr>
            <p:cNvPr id="30" name="TextBox 29"/>
            <p:cNvSpPr txBox="1"/>
            <p:nvPr/>
          </p:nvSpPr>
          <p:spPr>
            <a:xfrm>
              <a:off x="803640" y="3646132"/>
              <a:ext cx="2059657" cy="830997"/>
            </a:xfrm>
            <a:prstGeom prst="rect">
              <a:avLst/>
            </a:prstGeom>
            <a:noFill/>
          </p:spPr>
          <p:txBody>
            <a:bodyPr wrap="square" rtlCol="0">
              <a:spAutoFit/>
            </a:bodyPr>
            <a:lstStyle/>
            <a:p>
              <a:r>
                <a:rPr lang="en-US" altLang="ko-KR" sz="1200">
                  <a:solidFill>
                    <a:schemeClr val="bg1"/>
                  </a:solidFill>
                  <a:cs typeface="Arial" pitchFamily="34" charset="0"/>
                </a:rPr>
                <a:t>Tầng Admin được Django cung cấp một </a:t>
              </a:r>
              <a:r>
                <a:rPr lang="vi-VN" altLang="ko-KR" sz="1200">
                  <a:solidFill>
                    <a:schemeClr val="bg1"/>
                  </a:solidFill>
                  <a:cs typeface="Arial" pitchFamily="34" charset="0"/>
                </a:rPr>
                <a:t>giao diện quản trị sẵn có cho việc quản lý dữ liệu </a:t>
              </a:r>
              <a:r>
                <a:rPr lang="en-US" altLang="ko-KR" sz="1200">
                  <a:solidFill>
                    <a:schemeClr val="bg1"/>
                  </a:solidFill>
                  <a:cs typeface="Arial" pitchFamily="34" charset="0"/>
                </a:rPr>
                <a:t>và có thể thực hiện các thao tác CRUD trên đó.</a:t>
              </a:r>
              <a:endParaRPr lang="ko-KR" altLang="en-US" sz="1200">
                <a:solidFill>
                  <a:schemeClr val="bg1"/>
                </a:solidFill>
                <a:cs typeface="Arial" pitchFamily="34" charset="0"/>
              </a:endParaRPr>
            </a:p>
          </p:txBody>
        </p:sp>
        <p:sp>
          <p:nvSpPr>
            <p:cNvPr id="31" name="TextBox 30"/>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Admin</a:t>
              </a:r>
              <a:endParaRPr lang="ko-KR" altLang="en-US" sz="1400" b="1">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01</a:t>
            </a:r>
            <a:endParaRPr lang="ko-KR" altLang="en-US" sz="2400" b="1">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02</a:t>
            </a:r>
            <a:endParaRPr lang="ko-KR" altLang="en-US" sz="2400" b="1">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03</a:t>
            </a:r>
            <a:endParaRPr lang="ko-KR" altLang="en-US" sz="2400" b="1">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04</a:t>
            </a:r>
            <a:endParaRPr lang="ko-KR" altLang="en-US" sz="2400" b="1">
              <a:solidFill>
                <a:schemeClr val="accent1"/>
              </a:solidFill>
              <a:cs typeface="Arial" pitchFamily="34" charset="0"/>
            </a:endParaRPr>
          </a:p>
        </p:txBody>
      </p:sp>
      <p:sp>
        <p:nvSpPr>
          <p:cNvPr id="37" name="TextBox 36"/>
          <p:cNvSpPr txBox="1"/>
          <p:nvPr/>
        </p:nvSpPr>
        <p:spPr>
          <a:xfrm>
            <a:off x="5181972" y="2779391"/>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05</a:t>
            </a:r>
            <a:endParaRPr lang="ko-KR" altLang="en-US" sz="2400" b="1">
              <a:solidFill>
                <a:schemeClr val="accent1"/>
              </a:solidFill>
              <a:cs typeface="Arial" pitchFamily="34" charset="0"/>
            </a:endParaRPr>
          </a:p>
        </p:txBody>
      </p:sp>
      <p:sp>
        <p:nvSpPr>
          <p:cNvPr id="38" name="TextBox 37"/>
          <p:cNvSpPr txBox="1"/>
          <p:nvPr/>
        </p:nvSpPr>
        <p:spPr>
          <a:xfrm>
            <a:off x="5181972" y="3787503"/>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06</a:t>
            </a:r>
            <a:endParaRPr lang="ko-KR" altLang="en-US" sz="2400" b="1">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0D97-D493-A853-A6BD-7B5C241B7BD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7F1E5B2-94B2-14BE-4977-EBF47337E654}"/>
              </a:ext>
            </a:extLst>
          </p:cNvPr>
          <p:cNvSpPr>
            <a:spLocks noGrp="1"/>
          </p:cNvSpPr>
          <p:nvPr>
            <p:ph type="body" sz="quarter" idx="10"/>
          </p:nvPr>
        </p:nvSpPr>
        <p:spPr>
          <a:xfrm>
            <a:off x="30415" y="123478"/>
            <a:ext cx="9144000" cy="576064"/>
          </a:xfrm>
        </p:spPr>
        <p:txBody>
          <a:bodyPr/>
          <a:lstStyle/>
          <a:p>
            <a:r>
              <a:rPr lang="en-US" altLang="ko-KR" sz="3400"/>
              <a:t>3.2. Thiết lập kết nối</a:t>
            </a:r>
            <a:endParaRPr lang="ko-KR" altLang="en-US" sz="3400"/>
          </a:p>
        </p:txBody>
      </p:sp>
      <p:pic>
        <p:nvPicPr>
          <p:cNvPr id="3" name="Picture 2">
            <a:extLst>
              <a:ext uri="{FF2B5EF4-FFF2-40B4-BE49-F238E27FC236}">
                <a16:creationId xmlns:a16="http://schemas.microsoft.com/office/drawing/2014/main" id="{F22CF6D7-6BEF-5B17-8341-82357A43E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148" y="1203598"/>
            <a:ext cx="5999703" cy="2232248"/>
          </a:xfrm>
          <a:prstGeom prst="rect">
            <a:avLst/>
          </a:prstGeom>
        </p:spPr>
      </p:pic>
      <p:sp>
        <p:nvSpPr>
          <p:cNvPr id="5" name="文本框 32">
            <a:extLst>
              <a:ext uri="{FF2B5EF4-FFF2-40B4-BE49-F238E27FC236}">
                <a16:creationId xmlns:a16="http://schemas.microsoft.com/office/drawing/2014/main" id="{34D4BEC6-F0B7-790E-C24A-51E76416EFF7}"/>
              </a:ext>
            </a:extLst>
          </p:cNvPr>
          <p:cNvSpPr txBox="1"/>
          <p:nvPr/>
        </p:nvSpPr>
        <p:spPr bwMode="auto">
          <a:xfrm>
            <a:off x="2411760" y="3651870"/>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6. Thiết lập kết nối với database</a:t>
            </a:r>
          </a:p>
        </p:txBody>
      </p:sp>
    </p:spTree>
    <p:extLst>
      <p:ext uri="{BB962C8B-B14F-4D97-AF65-F5344CB8AC3E}">
        <p14:creationId xmlns:p14="http://schemas.microsoft.com/office/powerpoint/2010/main" val="93457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39EE9-7D3B-D8C3-59B6-721793E746E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BEA71CE-4511-29C2-8031-9678513FBED9}"/>
              </a:ext>
            </a:extLst>
          </p:cNvPr>
          <p:cNvSpPr>
            <a:spLocks noGrp="1"/>
          </p:cNvSpPr>
          <p:nvPr>
            <p:ph type="body" sz="quarter" idx="10"/>
          </p:nvPr>
        </p:nvSpPr>
        <p:spPr>
          <a:xfrm>
            <a:off x="30415" y="123478"/>
            <a:ext cx="9144000" cy="576064"/>
          </a:xfrm>
        </p:spPr>
        <p:txBody>
          <a:bodyPr/>
          <a:lstStyle/>
          <a:p>
            <a:r>
              <a:rPr lang="en-US" altLang="ko-KR" sz="3400"/>
              <a:t>3.3. Giao diện dự án</a:t>
            </a:r>
          </a:p>
        </p:txBody>
      </p:sp>
      <p:sp>
        <p:nvSpPr>
          <p:cNvPr id="3" name="文本框 32">
            <a:extLst>
              <a:ext uri="{FF2B5EF4-FFF2-40B4-BE49-F238E27FC236}">
                <a16:creationId xmlns:a16="http://schemas.microsoft.com/office/drawing/2014/main" id="{E8989248-17D9-5ABF-F12A-3385238003F2}"/>
              </a:ext>
            </a:extLst>
          </p:cNvPr>
          <p:cNvSpPr txBox="1"/>
          <p:nvPr/>
        </p:nvSpPr>
        <p:spPr bwMode="auto">
          <a:xfrm>
            <a:off x="-396552" y="4227934"/>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7</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đăng nhập</a:t>
            </a:r>
            <a:endParaRPr lang="vi-VN" sz="1400" i="1">
              <a:latin typeface="Times New Roman" panose="02020603050405020304" pitchFamily="18" charset="0"/>
              <a:cs typeface="Times New Roman" panose="02020603050405020304" pitchFamily="18" charset="0"/>
            </a:endParaRPr>
          </a:p>
        </p:txBody>
      </p:sp>
      <p:pic>
        <p:nvPicPr>
          <p:cNvPr id="5" name="Picture 4" descr="A screenshot of a login form&#10;&#10;Description automatically generated">
            <a:extLst>
              <a:ext uri="{FF2B5EF4-FFF2-40B4-BE49-F238E27FC236}">
                <a16:creationId xmlns:a16="http://schemas.microsoft.com/office/drawing/2014/main" id="{6FDB9E5B-375C-8BC2-FD19-918B1D2FCD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915566"/>
            <a:ext cx="3691880" cy="281624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9782AB4-32AA-A510-1342-55738630A7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3809" y="915566"/>
            <a:ext cx="2520280" cy="2980747"/>
          </a:xfrm>
          <a:prstGeom prst="rect">
            <a:avLst/>
          </a:prstGeom>
        </p:spPr>
      </p:pic>
      <p:sp>
        <p:nvSpPr>
          <p:cNvPr id="7" name="文本框 32">
            <a:extLst>
              <a:ext uri="{FF2B5EF4-FFF2-40B4-BE49-F238E27FC236}">
                <a16:creationId xmlns:a16="http://schemas.microsoft.com/office/drawing/2014/main" id="{96EE7953-C934-7388-F8E0-D709C6F7CC81}"/>
              </a:ext>
            </a:extLst>
          </p:cNvPr>
          <p:cNvSpPr txBox="1"/>
          <p:nvPr/>
        </p:nvSpPr>
        <p:spPr bwMode="auto">
          <a:xfrm>
            <a:off x="4427984" y="4227934"/>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8</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đăng ký</a:t>
            </a:r>
            <a:endParaRPr lang="vi-VN" sz="1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00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A2CA5-9475-F8EB-65DF-1889F17C43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1C1690B-0788-D5F2-71DC-30ED297522E8}"/>
              </a:ext>
            </a:extLst>
          </p:cNvPr>
          <p:cNvSpPr>
            <a:spLocks noGrp="1"/>
          </p:cNvSpPr>
          <p:nvPr>
            <p:ph type="body" sz="quarter" idx="10"/>
          </p:nvPr>
        </p:nvSpPr>
        <p:spPr>
          <a:xfrm>
            <a:off x="30415" y="123478"/>
            <a:ext cx="9144000" cy="576064"/>
          </a:xfrm>
        </p:spPr>
        <p:txBody>
          <a:bodyPr/>
          <a:lstStyle/>
          <a:p>
            <a:r>
              <a:rPr lang="en-US" altLang="ko-KR" sz="3400"/>
              <a:t>3.3. Giao diện dự án</a:t>
            </a:r>
          </a:p>
        </p:txBody>
      </p:sp>
      <p:sp>
        <p:nvSpPr>
          <p:cNvPr id="3" name="文本框 32">
            <a:extLst>
              <a:ext uri="{FF2B5EF4-FFF2-40B4-BE49-F238E27FC236}">
                <a16:creationId xmlns:a16="http://schemas.microsoft.com/office/drawing/2014/main" id="{5D41973C-68DB-13D9-32F4-EC9BFB222615}"/>
              </a:ext>
            </a:extLst>
          </p:cNvPr>
          <p:cNvSpPr txBox="1"/>
          <p:nvPr/>
        </p:nvSpPr>
        <p:spPr bwMode="auto">
          <a:xfrm>
            <a:off x="2638575" y="3847698"/>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9</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giỏ hàng</a:t>
            </a:r>
            <a:endParaRPr lang="vi-VN" sz="1400" i="1">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1CAF8545-0086-2FE3-868F-13BD169131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096" y="1059582"/>
            <a:ext cx="7931807" cy="2736304"/>
          </a:xfrm>
          <a:prstGeom prst="rect">
            <a:avLst/>
          </a:prstGeom>
        </p:spPr>
      </p:pic>
    </p:spTree>
    <p:extLst>
      <p:ext uri="{BB962C8B-B14F-4D97-AF65-F5344CB8AC3E}">
        <p14:creationId xmlns:p14="http://schemas.microsoft.com/office/powerpoint/2010/main" val="324461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CF9D4-A3CE-C855-7038-0BD570281CA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834C422-0278-2BA7-59C7-FB4CB305C8A5}"/>
              </a:ext>
            </a:extLst>
          </p:cNvPr>
          <p:cNvSpPr>
            <a:spLocks noGrp="1"/>
          </p:cNvSpPr>
          <p:nvPr>
            <p:ph type="body" sz="quarter" idx="10"/>
          </p:nvPr>
        </p:nvSpPr>
        <p:spPr>
          <a:xfrm>
            <a:off x="30415" y="123478"/>
            <a:ext cx="9144000" cy="576064"/>
          </a:xfrm>
        </p:spPr>
        <p:txBody>
          <a:bodyPr/>
          <a:lstStyle/>
          <a:p>
            <a:r>
              <a:rPr lang="en-US" altLang="ko-KR" sz="3400"/>
              <a:t>3.3. Giao diện dự án</a:t>
            </a:r>
          </a:p>
        </p:txBody>
      </p:sp>
      <p:sp>
        <p:nvSpPr>
          <p:cNvPr id="3" name="文本框 32">
            <a:extLst>
              <a:ext uri="{FF2B5EF4-FFF2-40B4-BE49-F238E27FC236}">
                <a16:creationId xmlns:a16="http://schemas.microsoft.com/office/drawing/2014/main" id="{1CC42C24-F75D-CC6C-C4A1-FF15630F1BB8}"/>
              </a:ext>
            </a:extLst>
          </p:cNvPr>
          <p:cNvSpPr txBox="1"/>
          <p:nvPr/>
        </p:nvSpPr>
        <p:spPr bwMode="auto">
          <a:xfrm>
            <a:off x="2411760" y="3867445"/>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10</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đặt hàng</a:t>
            </a:r>
            <a:endParaRPr lang="vi-VN" sz="1400" i="1">
              <a:latin typeface="Times New Roman" panose="02020603050405020304" pitchFamily="18" charset="0"/>
              <a:cs typeface="Times New Roman" panose="02020603050405020304" pitchFamily="18" charset="0"/>
            </a:endParaRPr>
          </a:p>
        </p:txBody>
      </p:sp>
      <p:pic>
        <p:nvPicPr>
          <p:cNvPr id="5" name="Picture 4" descr="A screenshot of a phone&#10;&#10;Description automatically generated">
            <a:extLst>
              <a:ext uri="{FF2B5EF4-FFF2-40B4-BE49-F238E27FC236}">
                <a16:creationId xmlns:a16="http://schemas.microsoft.com/office/drawing/2014/main" id="{0E8B6940-61F0-3C5A-6C1C-5540D6A9F3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634" y="951750"/>
            <a:ext cx="8018732" cy="2663487"/>
          </a:xfrm>
          <a:prstGeom prst="rect">
            <a:avLst/>
          </a:prstGeom>
        </p:spPr>
      </p:pic>
    </p:spTree>
    <p:extLst>
      <p:ext uri="{BB962C8B-B14F-4D97-AF65-F5344CB8AC3E}">
        <p14:creationId xmlns:p14="http://schemas.microsoft.com/office/powerpoint/2010/main" val="233418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720CB4-4F07-8513-E3F0-7AAA2B708987}"/>
              </a:ext>
            </a:extLst>
          </p:cNvPr>
          <p:cNvSpPr>
            <a:spLocks noGrp="1"/>
          </p:cNvSpPr>
          <p:nvPr>
            <p:ph type="body" sz="quarter" idx="10"/>
          </p:nvPr>
        </p:nvSpPr>
        <p:spPr>
          <a:xfrm>
            <a:off x="30415" y="123478"/>
            <a:ext cx="9144000" cy="576064"/>
          </a:xfrm>
        </p:spPr>
        <p:txBody>
          <a:bodyPr/>
          <a:lstStyle/>
          <a:p>
            <a:r>
              <a:rPr lang="en-US" altLang="ko-KR" err="1"/>
              <a:t>Lời</a:t>
            </a:r>
            <a:r>
              <a:rPr lang="en-US" altLang="ko-KR"/>
              <a:t> </a:t>
            </a:r>
            <a:r>
              <a:rPr lang="en-US" altLang="ko-KR" err="1"/>
              <a:t>mở</a:t>
            </a:r>
            <a:r>
              <a:rPr lang="en-US" altLang="ko-KR"/>
              <a:t> </a:t>
            </a:r>
            <a:r>
              <a:rPr lang="en-US" altLang="ko-KR" err="1"/>
              <a:t>đầu</a:t>
            </a:r>
            <a:endParaRPr lang="ko-KR" altLang="en-US"/>
          </a:p>
        </p:txBody>
      </p:sp>
      <p:sp>
        <p:nvSpPr>
          <p:cNvPr id="4" name="TextBox 3">
            <a:extLst>
              <a:ext uri="{FF2B5EF4-FFF2-40B4-BE49-F238E27FC236}">
                <a16:creationId xmlns:a16="http://schemas.microsoft.com/office/drawing/2014/main" id="{09732219-2C63-8A2D-85AD-CD6BB73F5ECC}"/>
              </a:ext>
            </a:extLst>
          </p:cNvPr>
          <p:cNvSpPr txBox="1"/>
          <p:nvPr/>
        </p:nvSpPr>
        <p:spPr>
          <a:xfrm>
            <a:off x="899592" y="1347614"/>
            <a:ext cx="7344816" cy="2246769"/>
          </a:xfrm>
          <a:prstGeom prst="rect">
            <a:avLst/>
          </a:prstGeom>
          <a:noFill/>
        </p:spPr>
        <p:txBody>
          <a:bodyPr wrap="square" rtlCol="0">
            <a:spAutoFit/>
          </a:bodyPr>
          <a:lstStyle/>
          <a:p>
            <a:pPr algn="ctr"/>
            <a:r>
              <a:rPr lang="vi-VN" altLang="ko-KR" sz="1400">
                <a:solidFill>
                  <a:schemeClr val="tx1">
                    <a:lumMod val="75000"/>
                    <a:lumOff val="25000"/>
                  </a:schemeClr>
                </a:solidFill>
                <a:cs typeface="Arial" pitchFamily="34" charset="0"/>
              </a:rPr>
              <a:t>Trong thời đại công nghệ 4.0, Internet đóng vai trò ngày càng quan trọng trong đời sống của mọi người, từ các lĩnh vực khoa học và kỹ thuật đến xã hội và văn hóa. Internet không chỉ đem lại sự tiện lợi mà còn tạo nên một cuộc cách mạng trong việc truyền tải thông tin, đáp ứng nhanh chóng các nhu cầu của con người.</a:t>
            </a:r>
          </a:p>
          <a:p>
            <a:pPr algn="ctr"/>
            <a:endParaRPr lang="vi-VN" altLang="ko-KR" sz="1400">
              <a:solidFill>
                <a:schemeClr val="tx1">
                  <a:lumMod val="75000"/>
                  <a:lumOff val="25000"/>
                </a:schemeClr>
              </a:solidFill>
              <a:cs typeface="Arial" pitchFamily="34" charset="0"/>
            </a:endParaRPr>
          </a:p>
          <a:p>
            <a:pPr algn="ctr"/>
            <a:r>
              <a:rPr lang="vi-VN" altLang="ko-KR" sz="1400">
                <a:solidFill>
                  <a:schemeClr val="tx1">
                    <a:lumMod val="75000"/>
                    <a:lumOff val="25000"/>
                  </a:schemeClr>
                </a:solidFill>
                <a:cs typeface="Arial" pitchFamily="34" charset="0"/>
              </a:rPr>
              <a:t>Trong bối cảnh đó, website thương mại trở thành một phần thiết yếu trong cuộc sống hàng ngày. Việc mua bán trực tuyến đã trở thành một công cụ hiệu quả giúp người tiêu dùng dễ dàng truy cập đến nhiều sản phẩm và tiết kiệm thời gian trong quá trình tìm kiếm và lựa chọn hàng hóa. Đồng thời, nó cũng mang lại cơ hội cho các doanh nghiệp để tiếp cận một lượng lớn người tiêu dùng và quảng bá sản phẩm của họ.</a:t>
            </a:r>
            <a:endParaRPr lang="en-US" altLang="ko-KR" sz="14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75869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5E562-AED6-8808-9C9F-DB74B91EAAF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838919E-6CF7-3656-E36E-968945C7A740}"/>
              </a:ext>
            </a:extLst>
          </p:cNvPr>
          <p:cNvSpPr>
            <a:spLocks noGrp="1"/>
          </p:cNvSpPr>
          <p:nvPr>
            <p:ph type="body" sz="quarter" idx="10"/>
          </p:nvPr>
        </p:nvSpPr>
        <p:spPr>
          <a:xfrm>
            <a:off x="30415" y="123478"/>
            <a:ext cx="9144000" cy="576064"/>
          </a:xfrm>
        </p:spPr>
        <p:txBody>
          <a:bodyPr/>
          <a:lstStyle/>
          <a:p>
            <a:r>
              <a:rPr lang="en-US" altLang="ko-KR" sz="3400"/>
              <a:t>3.3. Giao diện dự án</a:t>
            </a:r>
          </a:p>
        </p:txBody>
      </p:sp>
      <p:sp>
        <p:nvSpPr>
          <p:cNvPr id="3" name="文本框 32">
            <a:extLst>
              <a:ext uri="{FF2B5EF4-FFF2-40B4-BE49-F238E27FC236}">
                <a16:creationId xmlns:a16="http://schemas.microsoft.com/office/drawing/2014/main" id="{ACC59ECA-77ED-8A19-1406-8692E29BD005}"/>
              </a:ext>
            </a:extLst>
          </p:cNvPr>
          <p:cNvSpPr txBox="1"/>
          <p:nvPr/>
        </p:nvSpPr>
        <p:spPr bwMode="auto">
          <a:xfrm>
            <a:off x="2411760" y="4207737"/>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11</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tìm kiếm theo danh mục</a:t>
            </a:r>
            <a:endParaRPr lang="vi-VN" sz="1400" i="1">
              <a:latin typeface="Times New Roman" panose="02020603050405020304" pitchFamily="18" charset="0"/>
              <a:cs typeface="Times New Roman" panose="02020603050405020304" pitchFamily="18" charset="0"/>
            </a:endParaRPr>
          </a:p>
        </p:txBody>
      </p:sp>
      <p:pic>
        <p:nvPicPr>
          <p:cNvPr id="4" name="Picture 3" descr="A screenshot of a food sale&#10;&#10;Description automatically generated">
            <a:extLst>
              <a:ext uri="{FF2B5EF4-FFF2-40B4-BE49-F238E27FC236}">
                <a16:creationId xmlns:a16="http://schemas.microsoft.com/office/drawing/2014/main" id="{9789C081-E6DE-6FC0-9C8D-A2FF5CC111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624" y="771550"/>
            <a:ext cx="6992851" cy="3389590"/>
          </a:xfrm>
          <a:prstGeom prst="rect">
            <a:avLst/>
          </a:prstGeom>
        </p:spPr>
      </p:pic>
    </p:spTree>
    <p:extLst>
      <p:ext uri="{BB962C8B-B14F-4D97-AF65-F5344CB8AC3E}">
        <p14:creationId xmlns:p14="http://schemas.microsoft.com/office/powerpoint/2010/main" val="77178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12314-D2DE-CBBD-B434-F4FD9E593CF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29E59E8-8732-DA60-9BAC-94FB7D1C4595}"/>
              </a:ext>
            </a:extLst>
          </p:cNvPr>
          <p:cNvSpPr>
            <a:spLocks noGrp="1"/>
          </p:cNvSpPr>
          <p:nvPr>
            <p:ph type="body" sz="quarter" idx="10"/>
          </p:nvPr>
        </p:nvSpPr>
        <p:spPr>
          <a:xfrm>
            <a:off x="30415" y="123478"/>
            <a:ext cx="9144000" cy="576064"/>
          </a:xfrm>
        </p:spPr>
        <p:txBody>
          <a:bodyPr/>
          <a:lstStyle/>
          <a:p>
            <a:r>
              <a:rPr lang="en-US" altLang="ko-KR" sz="3400"/>
              <a:t>3.3. Giao diện dự án</a:t>
            </a:r>
          </a:p>
        </p:txBody>
      </p:sp>
      <p:sp>
        <p:nvSpPr>
          <p:cNvPr id="3" name="文本框 32">
            <a:extLst>
              <a:ext uri="{FF2B5EF4-FFF2-40B4-BE49-F238E27FC236}">
                <a16:creationId xmlns:a16="http://schemas.microsoft.com/office/drawing/2014/main" id="{9DF2F6E5-C480-E808-A5F1-2208B9AA495D}"/>
              </a:ext>
            </a:extLst>
          </p:cNvPr>
          <p:cNvSpPr txBox="1"/>
          <p:nvPr/>
        </p:nvSpPr>
        <p:spPr bwMode="auto">
          <a:xfrm>
            <a:off x="2411760" y="4207737"/>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12</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tìm kiếm theo tên</a:t>
            </a:r>
            <a:endParaRPr lang="vi-VN" sz="1400" i="1">
              <a:latin typeface="Times New Roman" panose="02020603050405020304" pitchFamily="18" charset="0"/>
              <a:cs typeface="Times New Roman" panose="02020603050405020304" pitchFamily="18" charset="0"/>
            </a:endParaRPr>
          </a:p>
        </p:txBody>
      </p:sp>
      <p:pic>
        <p:nvPicPr>
          <p:cNvPr id="5" name="Picture 4" descr="A screenshot of a food item&#10;&#10;Description automatically generated">
            <a:extLst>
              <a:ext uri="{FF2B5EF4-FFF2-40B4-BE49-F238E27FC236}">
                <a16:creationId xmlns:a16="http://schemas.microsoft.com/office/drawing/2014/main" id="{CDC767C0-996F-4D4E-33B3-230CC25575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2662" y="812844"/>
            <a:ext cx="6919505" cy="3281590"/>
          </a:xfrm>
          <a:prstGeom prst="rect">
            <a:avLst/>
          </a:prstGeom>
        </p:spPr>
      </p:pic>
    </p:spTree>
    <p:extLst>
      <p:ext uri="{BB962C8B-B14F-4D97-AF65-F5344CB8AC3E}">
        <p14:creationId xmlns:p14="http://schemas.microsoft.com/office/powerpoint/2010/main" val="110307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0EFFD-0C45-E3C5-5E64-B4869133523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C92DA1C-8707-F313-71E6-1C99603BD91B}"/>
              </a:ext>
            </a:extLst>
          </p:cNvPr>
          <p:cNvSpPr>
            <a:spLocks noGrp="1"/>
          </p:cNvSpPr>
          <p:nvPr>
            <p:ph type="body" sz="quarter" idx="10"/>
          </p:nvPr>
        </p:nvSpPr>
        <p:spPr/>
        <p:txBody>
          <a:bodyPr/>
          <a:lstStyle/>
          <a:p>
            <a:r>
              <a:rPr lang="en-US" altLang="ko-KR"/>
              <a:t>Chương 4:</a:t>
            </a:r>
            <a:endParaRPr lang="ko-KR" altLang="en-US"/>
          </a:p>
        </p:txBody>
      </p:sp>
      <p:sp>
        <p:nvSpPr>
          <p:cNvPr id="3" name="Text Placeholder 2">
            <a:extLst>
              <a:ext uri="{FF2B5EF4-FFF2-40B4-BE49-F238E27FC236}">
                <a16:creationId xmlns:a16="http://schemas.microsoft.com/office/drawing/2014/main" id="{B27279B4-3E19-8A6C-494C-8AF7188843D0}"/>
              </a:ext>
            </a:extLst>
          </p:cNvPr>
          <p:cNvSpPr>
            <a:spLocks noGrp="1"/>
          </p:cNvSpPr>
          <p:nvPr>
            <p:ph type="body" sz="quarter" idx="11"/>
          </p:nvPr>
        </p:nvSpPr>
        <p:spPr/>
        <p:txBody>
          <a:bodyPr/>
          <a:lstStyle/>
          <a:p>
            <a:pPr lvl="0"/>
            <a:r>
              <a:rPr lang="en-US" altLang="ko-KR"/>
              <a:t>Kết luận và hướng phát triển</a:t>
            </a:r>
          </a:p>
        </p:txBody>
      </p:sp>
    </p:spTree>
    <p:extLst>
      <p:ext uri="{BB962C8B-B14F-4D97-AF65-F5344CB8AC3E}">
        <p14:creationId xmlns:p14="http://schemas.microsoft.com/office/powerpoint/2010/main" val="241320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DD1DD-05A7-55BE-FB0D-DFBE6EC7588D}"/>
            </a:ext>
          </a:extLst>
        </p:cNvPr>
        <p:cNvGrpSpPr/>
        <p:nvPr/>
      </p:nvGrpSpPr>
      <p:grpSpPr>
        <a:xfrm>
          <a:off x="0" y="0"/>
          <a:ext cx="0" cy="0"/>
          <a:chOff x="0" y="0"/>
          <a:chExt cx="0" cy="0"/>
        </a:xfrm>
      </p:grpSpPr>
      <p:sp>
        <p:nvSpPr>
          <p:cNvPr id="17" name="Frame 16">
            <a:extLst>
              <a:ext uri="{FF2B5EF4-FFF2-40B4-BE49-F238E27FC236}">
                <a16:creationId xmlns:a16="http://schemas.microsoft.com/office/drawing/2014/main" id="{3F1C989C-D375-BD92-9DC6-1CF490D52D37}"/>
              </a:ext>
            </a:extLst>
          </p:cNvPr>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a:extLst>
              <a:ext uri="{FF2B5EF4-FFF2-40B4-BE49-F238E27FC236}">
                <a16:creationId xmlns:a16="http://schemas.microsoft.com/office/drawing/2014/main" id="{5751DED3-4C3C-9F57-F3CF-6A40FD3206BF}"/>
              </a:ext>
            </a:extLst>
          </p:cNvPr>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a:extLst>
              <a:ext uri="{FF2B5EF4-FFF2-40B4-BE49-F238E27FC236}">
                <a16:creationId xmlns:a16="http://schemas.microsoft.com/office/drawing/2014/main" id="{0793227C-08D8-0FCD-BC6A-5B1B0A8C3454}"/>
              </a:ext>
            </a:extLst>
          </p:cNvPr>
          <p:cNvSpPr txBox="1">
            <a:spLocks/>
          </p:cNvSpPr>
          <p:nvPr/>
        </p:nvSpPr>
        <p:spPr>
          <a:xfrm>
            <a:off x="6759787" y="684120"/>
            <a:ext cx="1800200" cy="39606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vi-VN" altLang="ko-KR" sz="2500" b="1">
                <a:solidFill>
                  <a:schemeClr val="bg1"/>
                </a:solidFill>
                <a:latin typeface="+mj-lt"/>
                <a:cs typeface="Arial" pitchFamily="34" charset="0"/>
              </a:rPr>
              <a:t>4.1. Những phần đã thực hiện được và hạn chế của đề tài</a:t>
            </a:r>
          </a:p>
        </p:txBody>
      </p:sp>
      <p:sp>
        <p:nvSpPr>
          <p:cNvPr id="22" name="TextBox 21">
            <a:extLst>
              <a:ext uri="{FF2B5EF4-FFF2-40B4-BE49-F238E27FC236}">
                <a16:creationId xmlns:a16="http://schemas.microsoft.com/office/drawing/2014/main" id="{7946AEC5-8251-E5FD-135F-63DD9B7E9F9E}"/>
              </a:ext>
            </a:extLst>
          </p:cNvPr>
          <p:cNvSpPr txBox="1"/>
          <p:nvPr/>
        </p:nvSpPr>
        <p:spPr>
          <a:xfrm>
            <a:off x="584013" y="1017478"/>
            <a:ext cx="5688632" cy="3108543"/>
          </a:xfrm>
          <a:prstGeom prst="rect">
            <a:avLst/>
          </a:prstGeom>
          <a:noFill/>
        </p:spPr>
        <p:txBody>
          <a:bodyPr wrap="square" rtlCol="0">
            <a:spAutoFit/>
          </a:bodyPr>
          <a:lstStyle/>
          <a:p>
            <a:r>
              <a:rPr lang="vi-VN" altLang="ko-KR" sz="1400">
                <a:solidFill>
                  <a:schemeClr val="tx1">
                    <a:lumMod val="75000"/>
                    <a:lumOff val="25000"/>
                  </a:schemeClr>
                </a:solidFill>
                <a:cs typeface="Arial" pitchFamily="34" charset="0"/>
              </a:rPr>
              <a:t>Qua quá trình thực hiện đồ án, </a:t>
            </a:r>
            <a:r>
              <a:rPr lang="en-US" altLang="ko-KR" sz="1400">
                <a:solidFill>
                  <a:schemeClr val="tx1">
                    <a:lumMod val="75000"/>
                    <a:lumOff val="25000"/>
                  </a:schemeClr>
                </a:solidFill>
                <a:cs typeface="Arial" pitchFamily="34" charset="0"/>
              </a:rPr>
              <a:t>nhóm </a:t>
            </a:r>
            <a:r>
              <a:rPr lang="vi-VN" altLang="ko-KR" sz="1400">
                <a:solidFill>
                  <a:schemeClr val="tx1">
                    <a:lumMod val="75000"/>
                    <a:lumOff val="25000"/>
                  </a:schemeClr>
                </a:solidFill>
                <a:cs typeface="Arial" pitchFamily="34" charset="0"/>
              </a:rPr>
              <a:t>em đã:</a:t>
            </a:r>
          </a:p>
          <a:p>
            <a:pPr marL="171450" indent="-171450">
              <a:buFont typeface="Arial" panose="020B0604020202020204" pitchFamily="34" charset="0"/>
              <a:buChar char="•"/>
            </a:pPr>
            <a:r>
              <a:rPr lang="vi-VN" altLang="ko-KR" sz="1400">
                <a:solidFill>
                  <a:schemeClr val="tx1">
                    <a:lumMod val="75000"/>
                    <a:lumOff val="25000"/>
                  </a:schemeClr>
                </a:solidFill>
                <a:cs typeface="Arial" pitchFamily="34" charset="0"/>
              </a:rPr>
              <a:t>Nắm được quy trình thực hiện và hướng phát triển để xây dựng một dự án.</a:t>
            </a:r>
          </a:p>
          <a:p>
            <a:pPr marL="171450" indent="-171450">
              <a:buFont typeface="Arial" panose="020B0604020202020204" pitchFamily="34" charset="0"/>
              <a:buChar char="•"/>
            </a:pPr>
            <a:r>
              <a:rPr lang="vi-VN" altLang="ko-KR" sz="1400">
                <a:solidFill>
                  <a:schemeClr val="tx1">
                    <a:lumMod val="75000"/>
                    <a:lumOff val="25000"/>
                  </a:schemeClr>
                </a:solidFill>
                <a:cs typeface="Arial" pitchFamily="34" charset="0"/>
              </a:rPr>
              <a:t>Tự nghiên cứu, triển khai, xây dựng một website bán đồ </a:t>
            </a:r>
            <a:r>
              <a:rPr lang="en-US" altLang="ko-KR" sz="1400">
                <a:solidFill>
                  <a:schemeClr val="tx1">
                    <a:lumMod val="75000"/>
                    <a:lumOff val="25000"/>
                  </a:schemeClr>
                </a:solidFill>
                <a:cs typeface="Arial" pitchFamily="34" charset="0"/>
              </a:rPr>
              <a:t>ăn </a:t>
            </a:r>
            <a:r>
              <a:rPr lang="vi-VN" altLang="ko-KR" sz="1400">
                <a:solidFill>
                  <a:schemeClr val="tx1">
                    <a:lumMod val="75000"/>
                    <a:lumOff val="25000"/>
                  </a:schemeClr>
                </a:solidFill>
                <a:cs typeface="Arial" pitchFamily="34" charset="0"/>
              </a:rPr>
              <a:t>từ nghiên cứu, lên ý tưởng, phân tích thiết kế cho đến lập trình.</a:t>
            </a:r>
          </a:p>
          <a:p>
            <a:pPr marL="171450" indent="-171450">
              <a:buFont typeface="Arial" panose="020B0604020202020204" pitchFamily="34" charset="0"/>
              <a:buChar char="•"/>
            </a:pPr>
            <a:r>
              <a:rPr lang="vi-VN" altLang="ko-KR" sz="1400">
                <a:solidFill>
                  <a:schemeClr val="tx1">
                    <a:lumMod val="75000"/>
                    <a:lumOff val="25000"/>
                  </a:schemeClr>
                </a:solidFill>
                <a:cs typeface="Arial" pitchFamily="34" charset="0"/>
              </a:rPr>
              <a:t>Xây dựng được các chức năng cần có trong một website bán đồ </a:t>
            </a:r>
            <a:r>
              <a:rPr lang="en-US" altLang="ko-KR" sz="1400">
                <a:solidFill>
                  <a:schemeClr val="tx1">
                    <a:lumMod val="75000"/>
                    <a:lumOff val="25000"/>
                  </a:schemeClr>
                </a:solidFill>
                <a:cs typeface="Arial" pitchFamily="34" charset="0"/>
              </a:rPr>
              <a:t>ăn </a:t>
            </a:r>
            <a:r>
              <a:rPr lang="vi-VN" altLang="ko-KR" sz="1400">
                <a:solidFill>
                  <a:schemeClr val="tx1">
                    <a:lumMod val="75000"/>
                    <a:lumOff val="25000"/>
                  </a:schemeClr>
                </a:solidFill>
                <a:cs typeface="Arial" pitchFamily="34" charset="0"/>
              </a:rPr>
              <a:t>và nghiên cứu thêm một số các chức năng bổ sung.</a:t>
            </a:r>
          </a:p>
          <a:p>
            <a:endParaRPr lang="vi-VN" altLang="ko-KR" sz="1400">
              <a:solidFill>
                <a:schemeClr val="tx1">
                  <a:lumMod val="75000"/>
                  <a:lumOff val="25000"/>
                </a:schemeClr>
              </a:solidFill>
              <a:cs typeface="Arial" pitchFamily="34" charset="0"/>
            </a:endParaRPr>
          </a:p>
          <a:p>
            <a:r>
              <a:rPr lang="vi-VN" altLang="ko-KR" sz="1400">
                <a:solidFill>
                  <a:schemeClr val="tx1">
                    <a:lumMod val="75000"/>
                    <a:lumOff val="25000"/>
                  </a:schemeClr>
                </a:solidFill>
                <a:cs typeface="Arial" pitchFamily="34" charset="0"/>
              </a:rPr>
              <a:t>Do thời gian nghiên cứu và hoàn thiện dự án bị hạn chế, một số chức năng trong website có thể chưa được triển khai hoàn chỉnh và cơ sở dữ liệu không lớn như những trang web bán hàng phổ biến. Mặc dù đề tài xây dựng website bán đồ điện tử không còn mới mẻ trên thị trường, nhưng cần phát triển các tính năng độc đáo để tạo sự khác biệt và nâng cao sức cạnh tranh.</a:t>
            </a:r>
          </a:p>
        </p:txBody>
      </p:sp>
    </p:spTree>
    <p:extLst>
      <p:ext uri="{BB962C8B-B14F-4D97-AF65-F5344CB8AC3E}">
        <p14:creationId xmlns:p14="http://schemas.microsoft.com/office/powerpoint/2010/main" val="39489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DDB9-44F5-D831-DA2C-5C4D05C3725D}"/>
            </a:ext>
          </a:extLst>
        </p:cNvPr>
        <p:cNvGrpSpPr/>
        <p:nvPr/>
      </p:nvGrpSpPr>
      <p:grpSpPr>
        <a:xfrm>
          <a:off x="0" y="0"/>
          <a:ext cx="0" cy="0"/>
          <a:chOff x="0" y="0"/>
          <a:chExt cx="0" cy="0"/>
        </a:xfrm>
      </p:grpSpPr>
      <p:sp>
        <p:nvSpPr>
          <p:cNvPr id="17" name="Frame 16">
            <a:extLst>
              <a:ext uri="{FF2B5EF4-FFF2-40B4-BE49-F238E27FC236}">
                <a16:creationId xmlns:a16="http://schemas.microsoft.com/office/drawing/2014/main" id="{69A68722-AEEC-3A42-F8E8-D016FBF1D059}"/>
              </a:ext>
            </a:extLst>
          </p:cNvPr>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a:extLst>
              <a:ext uri="{FF2B5EF4-FFF2-40B4-BE49-F238E27FC236}">
                <a16:creationId xmlns:a16="http://schemas.microsoft.com/office/drawing/2014/main" id="{6C55863D-C6EA-2E9D-FA64-5D860F20B4B8}"/>
              </a:ext>
            </a:extLst>
          </p:cNvPr>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a:extLst>
              <a:ext uri="{FF2B5EF4-FFF2-40B4-BE49-F238E27FC236}">
                <a16:creationId xmlns:a16="http://schemas.microsoft.com/office/drawing/2014/main" id="{4247C4BC-1F48-63B5-FC31-8AA78F472086}"/>
              </a:ext>
            </a:extLst>
          </p:cNvPr>
          <p:cNvSpPr txBox="1">
            <a:spLocks/>
          </p:cNvSpPr>
          <p:nvPr/>
        </p:nvSpPr>
        <p:spPr>
          <a:xfrm>
            <a:off x="6759787" y="684120"/>
            <a:ext cx="1800200" cy="39606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vi-VN" altLang="ko-KR" sz="2500" b="1">
                <a:solidFill>
                  <a:schemeClr val="bg1"/>
                </a:solidFill>
                <a:latin typeface="+mj-lt"/>
                <a:cs typeface="Arial" pitchFamily="34" charset="0"/>
              </a:rPr>
              <a:t>4.</a:t>
            </a:r>
            <a:r>
              <a:rPr lang="en-US" altLang="ko-KR" sz="2500" b="1">
                <a:solidFill>
                  <a:schemeClr val="bg1"/>
                </a:solidFill>
                <a:latin typeface="+mj-lt"/>
                <a:cs typeface="Arial" pitchFamily="34" charset="0"/>
              </a:rPr>
              <a:t>2</a:t>
            </a:r>
            <a:r>
              <a:rPr lang="vi-VN" altLang="ko-KR" sz="2500" b="1">
                <a:solidFill>
                  <a:schemeClr val="bg1"/>
                </a:solidFill>
                <a:latin typeface="+mj-lt"/>
                <a:cs typeface="Arial" pitchFamily="34" charset="0"/>
              </a:rPr>
              <a:t>. Những phần đã thực hiện được và hạn chế của đề tài</a:t>
            </a:r>
          </a:p>
        </p:txBody>
      </p:sp>
      <p:sp>
        <p:nvSpPr>
          <p:cNvPr id="22" name="TextBox 21">
            <a:extLst>
              <a:ext uri="{FF2B5EF4-FFF2-40B4-BE49-F238E27FC236}">
                <a16:creationId xmlns:a16="http://schemas.microsoft.com/office/drawing/2014/main" id="{EB32FEC7-9E0C-9389-A251-7F1F467D42DE}"/>
              </a:ext>
            </a:extLst>
          </p:cNvPr>
          <p:cNvSpPr txBox="1"/>
          <p:nvPr/>
        </p:nvSpPr>
        <p:spPr>
          <a:xfrm>
            <a:off x="584013" y="1017478"/>
            <a:ext cx="5688632" cy="3108543"/>
          </a:xfrm>
          <a:prstGeom prst="rect">
            <a:avLst/>
          </a:prstGeom>
          <a:noFill/>
        </p:spPr>
        <p:txBody>
          <a:bodyPr wrap="square" rtlCol="0">
            <a:spAutoFit/>
          </a:bodyPr>
          <a:lstStyle/>
          <a:p>
            <a:r>
              <a:rPr lang="vi-VN" altLang="ko-KR" sz="1400">
                <a:solidFill>
                  <a:schemeClr val="tx1">
                    <a:lumMod val="75000"/>
                    <a:lumOff val="25000"/>
                  </a:schemeClr>
                </a:solidFill>
                <a:cs typeface="Arial" pitchFamily="34" charset="0"/>
              </a:rPr>
              <a:t>Nhờ vào kinh nghiệm và kiến thức đã tích lũy, nhóm đã nỗ lực hoàn thành dự án tốt nghiệp đúng thời hạn và đáp ứng được các yêu cầu mà giảng viên đưa ra. Tuy nhiên, do thời gian hạn chế, dự án vẫn còn một số điểm chưa được hoàn thiện một cách toàn diện.</a:t>
            </a:r>
            <a:endParaRPr lang="en-US" altLang="ko-KR" sz="1400">
              <a:solidFill>
                <a:schemeClr val="tx1">
                  <a:lumMod val="75000"/>
                  <a:lumOff val="25000"/>
                </a:schemeClr>
              </a:solidFill>
              <a:cs typeface="Arial" pitchFamily="34" charset="0"/>
            </a:endParaRPr>
          </a:p>
          <a:p>
            <a:endParaRPr lang="en-US" altLang="ko-KR" sz="1400">
              <a:solidFill>
                <a:schemeClr val="tx1">
                  <a:lumMod val="75000"/>
                  <a:lumOff val="25000"/>
                </a:schemeClr>
              </a:solidFill>
              <a:cs typeface="Arial" pitchFamily="34" charset="0"/>
            </a:endParaRPr>
          </a:p>
          <a:p>
            <a:r>
              <a:rPr lang="vi-VN" altLang="ko-KR" sz="1400">
                <a:solidFill>
                  <a:schemeClr val="tx1">
                    <a:lumMod val="75000"/>
                    <a:lumOff val="25000"/>
                  </a:schemeClr>
                </a:solidFill>
                <a:cs typeface="Arial" pitchFamily="34" charset="0"/>
              </a:rPr>
              <a:t>Hy vọng rằng dự án có thể phát triển thành một trang web bán hàng chuyên nghiệp, hấp dẫn và tương tác, đáp ứng được nhu cầu của người tiêu dùng. Vì vậy, trong tương lai, dự án cần </a:t>
            </a:r>
            <a:r>
              <a:rPr lang="en-US" altLang="ko-KR" sz="1400">
                <a:solidFill>
                  <a:schemeClr val="tx1">
                    <a:lumMod val="75000"/>
                    <a:lumOff val="25000"/>
                  </a:schemeClr>
                </a:solidFill>
                <a:cs typeface="Arial" pitchFamily="34" charset="0"/>
              </a:rPr>
              <a:t>được </a:t>
            </a:r>
            <a:r>
              <a:rPr lang="vi-VN" altLang="ko-KR" sz="1400">
                <a:solidFill>
                  <a:schemeClr val="tx1">
                    <a:lumMod val="75000"/>
                    <a:lumOff val="25000"/>
                  </a:schemeClr>
                </a:solidFill>
                <a:cs typeface="Arial" pitchFamily="34" charset="0"/>
              </a:rPr>
              <a:t>tiếp tục phát triển để nó trở nên hoàn thiện hơn, bằng cách:</a:t>
            </a:r>
            <a:endParaRPr lang="en-US" altLang="ko-KR" sz="140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a:solidFill>
                  <a:schemeClr val="tx1">
                    <a:lumMod val="75000"/>
                    <a:lumOff val="25000"/>
                  </a:schemeClr>
                </a:solidFill>
                <a:cs typeface="Arial" pitchFamily="34" charset="0"/>
              </a:rPr>
              <a:t>Nâng cấp giao diện</a:t>
            </a:r>
            <a:r>
              <a:rPr lang="vi-VN" altLang="ko-KR" sz="1400">
                <a:solidFill>
                  <a:schemeClr val="tx1">
                    <a:lumMod val="75000"/>
                    <a:lumOff val="25000"/>
                  </a:schemeClr>
                </a:solidFill>
                <a:cs typeface="Arial" pitchFamily="34" charset="0"/>
              </a:rPr>
              <a:t>.</a:t>
            </a:r>
          </a:p>
          <a:p>
            <a:pPr marL="285750" indent="-285750">
              <a:buFont typeface="Arial" panose="020B0604020202020204" pitchFamily="34" charset="0"/>
              <a:buChar char="•"/>
            </a:pPr>
            <a:r>
              <a:rPr lang="en-US" altLang="ko-KR" sz="1400">
                <a:solidFill>
                  <a:schemeClr val="tx1">
                    <a:lumMod val="75000"/>
                    <a:lumOff val="25000"/>
                  </a:schemeClr>
                </a:solidFill>
                <a:cs typeface="Arial" pitchFamily="34" charset="0"/>
              </a:rPr>
              <a:t>Thêm các chức năng khác như sắp xếp,chức năng giao tiếp giữa người bán và khách hàng,v</a:t>
            </a:r>
            <a:r>
              <a:rPr lang="vi-VN" altLang="ko-KR" sz="1400">
                <a:solidFill>
                  <a:schemeClr val="tx1">
                    <a:lumMod val="75000"/>
                    <a:lumOff val="25000"/>
                  </a:schemeClr>
                </a:solidFill>
                <a:cs typeface="Arial" pitchFamily="34" charset="0"/>
              </a:rPr>
              <a:t>.</a:t>
            </a:r>
            <a:r>
              <a:rPr lang="en-US" altLang="ko-KR" sz="1400">
                <a:solidFill>
                  <a:schemeClr val="tx1">
                    <a:lumMod val="75000"/>
                    <a:lumOff val="25000"/>
                  </a:schemeClr>
                </a:solidFill>
                <a:cs typeface="Arial" pitchFamily="34" charset="0"/>
              </a:rPr>
              <a:t>v…</a:t>
            </a:r>
            <a:endParaRPr lang="vi-VN" altLang="ko-KR" sz="1400">
              <a:solidFill>
                <a:schemeClr val="tx1">
                  <a:lumMod val="75000"/>
                  <a:lumOff val="25000"/>
                </a:schemeClr>
              </a:solidFill>
              <a:cs typeface="Arial" pitchFamily="34" charset="0"/>
            </a:endParaRPr>
          </a:p>
          <a:p>
            <a:pPr marL="285750" indent="-285750">
              <a:buFont typeface="Arial" panose="020B0604020202020204" pitchFamily="34" charset="0"/>
              <a:buChar char="•"/>
            </a:pPr>
            <a:r>
              <a:rPr lang="vi-VN" altLang="ko-KR" sz="1400">
                <a:solidFill>
                  <a:schemeClr val="tx1">
                    <a:lumMod val="75000"/>
                    <a:lumOff val="25000"/>
                  </a:schemeClr>
                </a:solidFill>
                <a:cs typeface="Arial" pitchFamily="34" charset="0"/>
              </a:rPr>
              <a:t>Thanh toán online.</a:t>
            </a:r>
          </a:p>
          <a:p>
            <a:endParaRPr lang="vi-VN" altLang="ko-KR" sz="14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29191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3AB4D-1A34-35B1-D595-B4E2939B4B9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4F1DE95-9779-F878-1EBD-D56A6B0229F9}"/>
              </a:ext>
            </a:extLst>
          </p:cNvPr>
          <p:cNvSpPr>
            <a:spLocks noGrp="1"/>
          </p:cNvSpPr>
          <p:nvPr>
            <p:ph type="body" sz="quarter" idx="10"/>
          </p:nvPr>
        </p:nvSpPr>
        <p:spPr>
          <a:xfrm>
            <a:off x="0" y="3561194"/>
            <a:ext cx="9144000" cy="576063"/>
          </a:xfrm>
        </p:spPr>
        <p:txBody>
          <a:bodyPr/>
          <a:lstStyle/>
          <a:p>
            <a:r>
              <a:rPr lang="en-US" altLang="ko-KR" sz="3600"/>
              <a:t>Thank you!</a:t>
            </a:r>
            <a:endParaRPr lang="ko-KR" altLang="en-US" sz="3600"/>
          </a:p>
        </p:txBody>
      </p:sp>
      <p:sp>
        <p:nvSpPr>
          <p:cNvPr id="3" name="Text Placeholder 2">
            <a:extLst>
              <a:ext uri="{FF2B5EF4-FFF2-40B4-BE49-F238E27FC236}">
                <a16:creationId xmlns:a16="http://schemas.microsoft.com/office/drawing/2014/main" id="{DD04F804-3CF7-8F10-75FE-0DBD6D4B6C67}"/>
              </a:ext>
            </a:extLst>
          </p:cNvPr>
          <p:cNvSpPr>
            <a:spLocks noGrp="1"/>
          </p:cNvSpPr>
          <p:nvPr>
            <p:ph type="body" sz="quarter" idx="11"/>
          </p:nvPr>
        </p:nvSpPr>
        <p:spPr>
          <a:xfrm>
            <a:off x="-148" y="4122018"/>
            <a:ext cx="9144000" cy="288032"/>
          </a:xfrm>
        </p:spPr>
        <p:txBody>
          <a:bodyPr/>
          <a:lstStyle/>
          <a:p>
            <a:pPr lvl="0"/>
            <a:r>
              <a:rPr lang="en-US" altLang="ko-KR"/>
              <a:t>Cảm ơn vì đã lắng nghe!</a:t>
            </a:r>
          </a:p>
        </p:txBody>
      </p:sp>
    </p:spTree>
    <p:extLst>
      <p:ext uri="{BB962C8B-B14F-4D97-AF65-F5344CB8AC3E}">
        <p14:creationId xmlns:p14="http://schemas.microsoft.com/office/powerpoint/2010/main" val="414807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err="1">
                <a:cs typeface="Arial" pitchFamily="34" charset="0"/>
              </a:rPr>
              <a:t>Mục</a:t>
            </a:r>
            <a:r>
              <a:rPr lang="en-US" sz="3600">
                <a:cs typeface="Arial" pitchFamily="34" charset="0"/>
              </a:rPr>
              <a:t> </a:t>
            </a:r>
            <a:r>
              <a:rPr lang="en-US" sz="3600" err="1">
                <a:cs typeface="Arial" pitchFamily="34" charset="0"/>
              </a:rPr>
              <a:t>lục</a:t>
            </a:r>
            <a:endParaRPr lang="en-US" sz="3600">
              <a:cs typeface="Arial"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itchFamily="34" charset="0"/>
              </a:rPr>
              <a:t>01</a:t>
            </a:r>
            <a:endParaRPr lang="ko-KR" altLang="en-US" sz="2000" b="1">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a:solidFill>
                  <a:schemeClr val="bg1"/>
                </a:solidFill>
                <a:cs typeface="Arial" pitchFamily="34" charset="0"/>
              </a:rPr>
              <a:t>02</a:t>
            </a:r>
            <a:endParaRPr lang="ko-KR" altLang="en-US" sz="2000" b="1">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a:solidFill>
                  <a:schemeClr val="bg1"/>
                </a:solidFill>
                <a:cs typeface="Arial" pitchFamily="34" charset="0"/>
              </a:rPr>
              <a:t>03</a:t>
            </a:r>
            <a:endParaRPr lang="ko-KR" altLang="en-US" sz="2000" b="1">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a:solidFill>
                  <a:schemeClr val="bg1"/>
                </a:solidFill>
                <a:cs typeface="Arial" pitchFamily="34" charset="0"/>
              </a:rPr>
              <a:t>04</a:t>
            </a:r>
            <a:endParaRPr lang="ko-KR" altLang="en-US" sz="2000" b="1">
              <a:solidFill>
                <a:schemeClr val="bg1"/>
              </a:solidFill>
              <a:cs typeface="Arial" pitchFamily="34" charset="0"/>
            </a:endParaRPr>
          </a:p>
        </p:txBody>
      </p:sp>
      <p:grpSp>
        <p:nvGrpSpPr>
          <p:cNvPr id="7" name="Group 6"/>
          <p:cNvGrpSpPr/>
          <p:nvPr/>
        </p:nvGrpSpPr>
        <p:grpSpPr>
          <a:xfrm>
            <a:off x="3851840" y="1356248"/>
            <a:ext cx="4392568" cy="546224"/>
            <a:chOff x="3851840" y="1356248"/>
            <a:chExt cx="4392568" cy="546224"/>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err="1">
                  <a:solidFill>
                    <a:schemeClr val="tx1">
                      <a:lumMod val="75000"/>
                      <a:lumOff val="25000"/>
                    </a:schemeClr>
                  </a:solidFill>
                  <a:cs typeface="Arial" pitchFamily="34" charset="0"/>
                </a:rPr>
                <a:t>Chương</a:t>
              </a:r>
              <a:r>
                <a:rPr lang="en-US" altLang="ko-KR" sz="1400" b="1">
                  <a:solidFill>
                    <a:schemeClr val="tx1">
                      <a:lumMod val="75000"/>
                      <a:lumOff val="25000"/>
                    </a:schemeClr>
                  </a:solidFill>
                  <a:cs typeface="Arial" pitchFamily="34" charset="0"/>
                </a:rPr>
                <a:t> 1:</a:t>
              </a:r>
              <a:endParaRPr lang="ko-KR" altLang="en-US" sz="1400" b="1">
                <a:solidFill>
                  <a:schemeClr val="tx1">
                    <a:lumMod val="75000"/>
                    <a:lumOff val="25000"/>
                  </a:schemeClr>
                </a:solidFill>
                <a:cs typeface="Arial" pitchFamily="34" charset="0"/>
              </a:endParaRPr>
            </a:p>
          </p:txBody>
        </p:sp>
        <p:sp>
          <p:nvSpPr>
            <p:cNvPr id="31" name="TextBox 30"/>
            <p:cNvSpPr txBox="1"/>
            <p:nvPr/>
          </p:nvSpPr>
          <p:spPr>
            <a:xfrm>
              <a:off x="3851840" y="1625473"/>
              <a:ext cx="4392568" cy="276999"/>
            </a:xfrm>
            <a:prstGeom prst="rect">
              <a:avLst/>
            </a:prstGeom>
            <a:noFill/>
          </p:spPr>
          <p:txBody>
            <a:bodyPr wrap="square" rtlCol="0">
              <a:spAutoFit/>
            </a:bodyPr>
            <a:lstStyle/>
            <a:p>
              <a:r>
                <a:rPr lang="en-US" altLang="ko-KR" sz="1200" err="1">
                  <a:solidFill>
                    <a:schemeClr val="tx1">
                      <a:lumMod val="75000"/>
                      <a:lumOff val="25000"/>
                    </a:schemeClr>
                  </a:solidFill>
                  <a:cs typeface="Arial" pitchFamily="34" charset="0"/>
                </a:rPr>
                <a:t>Cơ</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sở</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lý</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thuyết</a:t>
              </a:r>
              <a:endParaRPr lang="ko-KR" altLang="en-US" sz="1200">
                <a:solidFill>
                  <a:schemeClr val="tx1">
                    <a:lumMod val="75000"/>
                    <a:lumOff val="25000"/>
                  </a:schemeClr>
                </a:solidFill>
                <a:cs typeface="Arial" pitchFamily="34" charset="0"/>
              </a:endParaRPr>
            </a:p>
          </p:txBody>
        </p:sp>
      </p:grpSp>
      <p:grpSp>
        <p:nvGrpSpPr>
          <p:cNvPr id="36" name="Group 35"/>
          <p:cNvGrpSpPr/>
          <p:nvPr/>
        </p:nvGrpSpPr>
        <p:grpSpPr>
          <a:xfrm>
            <a:off x="3851840" y="2250553"/>
            <a:ext cx="4392568" cy="546224"/>
            <a:chOff x="3851840" y="1356248"/>
            <a:chExt cx="4392568" cy="546224"/>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Chương 2:</a:t>
              </a:r>
              <a:endParaRPr lang="ko-KR" altLang="en-US" sz="1400" b="1">
                <a:solidFill>
                  <a:schemeClr val="tx1">
                    <a:lumMod val="75000"/>
                    <a:lumOff val="25000"/>
                  </a:schemeClr>
                </a:solidFill>
                <a:cs typeface="Arial" pitchFamily="34" charset="0"/>
              </a:endParaRPr>
            </a:p>
          </p:txBody>
        </p:sp>
        <p:sp>
          <p:nvSpPr>
            <p:cNvPr id="38" name="TextBox 37"/>
            <p:cNvSpPr txBox="1"/>
            <p:nvPr/>
          </p:nvSpPr>
          <p:spPr>
            <a:xfrm>
              <a:off x="3851840" y="1625473"/>
              <a:ext cx="4392568" cy="276999"/>
            </a:xfrm>
            <a:prstGeom prst="rect">
              <a:avLst/>
            </a:prstGeom>
            <a:noFill/>
          </p:spPr>
          <p:txBody>
            <a:bodyPr wrap="square" rtlCol="0">
              <a:spAutoFit/>
            </a:bodyPr>
            <a:lstStyle/>
            <a:p>
              <a:r>
                <a:rPr lang="en-US" altLang="ko-KR" sz="1200" err="1">
                  <a:solidFill>
                    <a:schemeClr val="tx1">
                      <a:lumMod val="75000"/>
                      <a:lumOff val="25000"/>
                    </a:schemeClr>
                  </a:solidFill>
                  <a:cs typeface="Arial" pitchFamily="34" charset="0"/>
                </a:rPr>
                <a:t>Phân</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tích</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thiết</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kế</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hệ</a:t>
              </a:r>
              <a:r>
                <a:rPr lang="en-US" altLang="ko-KR" sz="1200">
                  <a:solidFill>
                    <a:schemeClr val="tx1">
                      <a:lumMod val="75000"/>
                      <a:lumOff val="25000"/>
                    </a:schemeClr>
                  </a:solidFill>
                  <a:cs typeface="Arial" pitchFamily="34" charset="0"/>
                </a:rPr>
                <a:t> thống</a:t>
              </a:r>
              <a:endParaRPr lang="ko-KR" altLang="en-US" sz="1200">
                <a:solidFill>
                  <a:schemeClr val="tx1">
                    <a:lumMod val="75000"/>
                    <a:lumOff val="25000"/>
                  </a:schemeClr>
                </a:solidFill>
                <a:cs typeface="Arial" pitchFamily="34" charset="0"/>
              </a:endParaRPr>
            </a:p>
          </p:txBody>
        </p:sp>
      </p:grpSp>
      <p:grpSp>
        <p:nvGrpSpPr>
          <p:cNvPr id="39" name="Group 38"/>
          <p:cNvGrpSpPr/>
          <p:nvPr/>
        </p:nvGrpSpPr>
        <p:grpSpPr>
          <a:xfrm>
            <a:off x="3851840" y="3144858"/>
            <a:ext cx="4392568" cy="546224"/>
            <a:chOff x="3851840" y="1356248"/>
            <a:chExt cx="4392568" cy="546224"/>
          </a:xfrm>
        </p:grpSpPr>
        <p:sp>
          <p:nvSpPr>
            <p:cNvPr id="40" name="TextBox 39"/>
            <p:cNvSpPr txBox="1"/>
            <p:nvPr/>
          </p:nvSpPr>
          <p:spPr>
            <a:xfrm>
              <a:off x="3851840" y="1356248"/>
              <a:ext cx="439256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Chương 3:</a:t>
              </a:r>
              <a:endParaRPr lang="ko-KR" altLang="en-US" sz="1400" b="1">
                <a:solidFill>
                  <a:schemeClr val="tx1">
                    <a:lumMod val="75000"/>
                    <a:lumOff val="25000"/>
                  </a:schemeClr>
                </a:solidFill>
                <a:cs typeface="Arial" pitchFamily="34" charset="0"/>
              </a:endParaRPr>
            </a:p>
          </p:txBody>
        </p:sp>
        <p:sp>
          <p:nvSpPr>
            <p:cNvPr id="41" name="TextBox 40"/>
            <p:cNvSpPr txBox="1"/>
            <p:nvPr/>
          </p:nvSpPr>
          <p:spPr>
            <a:xfrm>
              <a:off x="3851840" y="1625473"/>
              <a:ext cx="4392568"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Xây dựng chương trình</a:t>
              </a:r>
              <a:endParaRPr lang="ko-KR" altLang="en-US" sz="1200">
                <a:solidFill>
                  <a:schemeClr val="tx1">
                    <a:lumMod val="75000"/>
                    <a:lumOff val="25000"/>
                  </a:schemeClr>
                </a:solidFill>
                <a:cs typeface="Arial" pitchFamily="34" charset="0"/>
              </a:endParaRPr>
            </a:p>
          </p:txBody>
        </p:sp>
      </p:grpSp>
      <p:grpSp>
        <p:nvGrpSpPr>
          <p:cNvPr id="42" name="Group 41"/>
          <p:cNvGrpSpPr/>
          <p:nvPr/>
        </p:nvGrpSpPr>
        <p:grpSpPr>
          <a:xfrm>
            <a:off x="3851840" y="4039163"/>
            <a:ext cx="4392568" cy="546224"/>
            <a:chOff x="3851840" y="1356248"/>
            <a:chExt cx="4392568" cy="546224"/>
          </a:xfrm>
        </p:grpSpPr>
        <p:sp>
          <p:nvSpPr>
            <p:cNvPr id="43" name="TextBox 42"/>
            <p:cNvSpPr txBox="1"/>
            <p:nvPr/>
          </p:nvSpPr>
          <p:spPr>
            <a:xfrm>
              <a:off x="3851840" y="1356248"/>
              <a:ext cx="439256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Chương 4:</a:t>
              </a:r>
              <a:endParaRPr lang="ko-KR" altLang="en-US" sz="1400" b="1">
                <a:solidFill>
                  <a:schemeClr val="tx1">
                    <a:lumMod val="75000"/>
                    <a:lumOff val="25000"/>
                  </a:schemeClr>
                </a:solidFill>
                <a:cs typeface="Arial" pitchFamily="34" charset="0"/>
              </a:endParaRPr>
            </a:p>
          </p:txBody>
        </p:sp>
        <p:sp>
          <p:nvSpPr>
            <p:cNvPr id="44" name="TextBox 43"/>
            <p:cNvSpPr txBox="1"/>
            <p:nvPr/>
          </p:nvSpPr>
          <p:spPr>
            <a:xfrm>
              <a:off x="3851840" y="1625473"/>
              <a:ext cx="4392568"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Kết luận và hướng phát triển</a:t>
              </a:r>
              <a:endParaRPr lang="ko-KR" altLang="en-US" sz="120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Chương 1:</a:t>
            </a:r>
            <a:endParaRPr lang="ko-KR" altLang="en-US"/>
          </a:p>
        </p:txBody>
      </p:sp>
      <p:sp>
        <p:nvSpPr>
          <p:cNvPr id="3" name="Text Placeholder 2"/>
          <p:cNvSpPr>
            <a:spLocks noGrp="1"/>
          </p:cNvSpPr>
          <p:nvPr>
            <p:ph type="body" sz="quarter" idx="11"/>
          </p:nvPr>
        </p:nvSpPr>
        <p:spPr/>
        <p:txBody>
          <a:bodyPr/>
          <a:lstStyle/>
          <a:p>
            <a:pPr lvl="0"/>
            <a:r>
              <a:rPr lang="en-US" altLang="ko-KR"/>
              <a:t>Cơ sở lý thuyết</a:t>
            </a:r>
          </a:p>
        </p:txBody>
      </p:sp>
    </p:spTree>
    <p:extLst>
      <p:ext uri="{BB962C8B-B14F-4D97-AF65-F5344CB8AC3E}">
        <p14:creationId xmlns:p14="http://schemas.microsoft.com/office/powerpoint/2010/main" val="310123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a:t>1.1. Tổng quan đề tài</a:t>
            </a:r>
            <a:endParaRPr lang="ko-KR" altLang="en-US"/>
          </a:p>
        </p:txBody>
      </p:sp>
      <p:sp>
        <p:nvSpPr>
          <p:cNvPr id="5" name="TextBox 4"/>
          <p:cNvSpPr txBox="1"/>
          <p:nvPr/>
        </p:nvSpPr>
        <p:spPr>
          <a:xfrm>
            <a:off x="1486866" y="1921247"/>
            <a:ext cx="6192688" cy="830997"/>
          </a:xfrm>
          <a:prstGeom prst="rect">
            <a:avLst/>
          </a:prstGeom>
          <a:noFill/>
        </p:spPr>
        <p:txBody>
          <a:bodyPr wrap="square" rtlCol="0">
            <a:spAutoFit/>
          </a:bodyPr>
          <a:lstStyle/>
          <a:p>
            <a:pPr algn="ctr"/>
            <a:r>
              <a:rPr lang="vi-VN" altLang="ko-KR" sz="1200">
                <a:solidFill>
                  <a:schemeClr val="tx1">
                    <a:lumMod val="75000"/>
                    <a:lumOff val="25000"/>
                  </a:schemeClr>
                </a:solidFill>
                <a:cs typeface="Arial" pitchFamily="34" charset="0"/>
              </a:rPr>
              <a:t>Đề tài “Xây dựng website bán đồ ăn sử dụng Python Django” là đề tài phát triển trang website bán hàng sử dụng ngôn ngữ python và các công nghệ liên quan để xây dựng trang web thương mại điện tử.</a:t>
            </a:r>
          </a:p>
          <a:p>
            <a:pPr algn="ctr"/>
            <a:r>
              <a:rPr lang="vi-VN" altLang="ko-KR" sz="1200">
                <a:solidFill>
                  <a:schemeClr val="tx1">
                    <a:lumMod val="75000"/>
                    <a:lumOff val="25000"/>
                  </a:schemeClr>
                </a:solidFill>
                <a:cs typeface="Arial" pitchFamily="34" charset="0"/>
              </a:rPr>
              <a:t>	</a:t>
            </a:r>
          </a:p>
        </p:txBody>
      </p:sp>
      <p:sp>
        <p:nvSpPr>
          <p:cNvPr id="6" name="TextBox 5"/>
          <p:cNvSpPr txBox="1"/>
          <p:nvPr/>
        </p:nvSpPr>
        <p:spPr>
          <a:xfrm>
            <a:off x="827584" y="1259419"/>
            <a:ext cx="745399" cy="1569660"/>
          </a:xfrm>
          <a:prstGeom prst="rect">
            <a:avLst/>
          </a:prstGeom>
          <a:noFill/>
        </p:spPr>
        <p:txBody>
          <a:bodyPr wrap="square" rtlCol="0">
            <a:spAutoFit/>
          </a:bodyPr>
          <a:lstStyle/>
          <a:p>
            <a:pPr algn="ctr"/>
            <a:r>
              <a:rPr lang="en-US" altLang="ko-KR" sz="9600" b="1">
                <a:solidFill>
                  <a:schemeClr val="accent1"/>
                </a:solidFill>
                <a:latin typeface="Arial" pitchFamily="34" charset="0"/>
                <a:cs typeface="Arial" pitchFamily="34" charset="0"/>
              </a:rPr>
              <a:t>“</a:t>
            </a:r>
            <a:endParaRPr lang="ko-KR" altLang="en-US" sz="9600" b="1">
              <a:solidFill>
                <a:schemeClr val="accent1"/>
              </a:solidFill>
              <a:latin typeface="Arial" pitchFamily="34" charset="0"/>
              <a:cs typeface="Arial" pitchFamily="34" charset="0"/>
            </a:endParaRPr>
          </a:p>
        </p:txBody>
      </p:sp>
      <p:sp>
        <p:nvSpPr>
          <p:cNvPr id="7" name="TextBox 6"/>
          <p:cNvSpPr txBox="1"/>
          <p:nvPr/>
        </p:nvSpPr>
        <p:spPr>
          <a:xfrm rot="10800000">
            <a:off x="7570976" y="1635646"/>
            <a:ext cx="745399" cy="1569660"/>
          </a:xfrm>
          <a:prstGeom prst="rect">
            <a:avLst/>
          </a:prstGeom>
          <a:noFill/>
        </p:spPr>
        <p:txBody>
          <a:bodyPr wrap="square" rtlCol="0">
            <a:spAutoFit/>
          </a:bodyPr>
          <a:lstStyle/>
          <a:p>
            <a:pPr algn="ctr"/>
            <a:r>
              <a:rPr lang="en-US" altLang="ko-KR" sz="9600" b="1">
                <a:solidFill>
                  <a:schemeClr val="accent1"/>
                </a:solidFill>
                <a:latin typeface="Arial" pitchFamily="34" charset="0"/>
                <a:cs typeface="Arial" pitchFamily="34" charset="0"/>
              </a:rPr>
              <a:t>“</a:t>
            </a:r>
            <a:endParaRPr lang="ko-KR" altLang="en-US" sz="9600" b="1">
              <a:solidFill>
                <a:schemeClr val="accent1"/>
              </a:solidFill>
              <a:latin typeface="Arial" pitchFamily="34" charset="0"/>
              <a:cs typeface="Arial" pitchFamily="34" charset="0"/>
            </a:endParaRPr>
          </a:p>
        </p:txBody>
      </p:sp>
      <p:sp>
        <p:nvSpPr>
          <p:cNvPr id="8" name="TextBox 7"/>
          <p:cNvSpPr txBox="1"/>
          <p:nvPr/>
        </p:nvSpPr>
        <p:spPr>
          <a:xfrm>
            <a:off x="395536" y="3973949"/>
            <a:ext cx="8568952" cy="1169551"/>
          </a:xfrm>
          <a:prstGeom prst="rect">
            <a:avLst/>
          </a:prstGeom>
          <a:noFill/>
        </p:spPr>
        <p:txBody>
          <a:bodyPr wrap="square" rtlCol="0">
            <a:spAutoFit/>
          </a:bodyPr>
          <a:lstStyle/>
          <a:p>
            <a:pPr algn="ctr"/>
            <a:r>
              <a:rPr lang="en-US" altLang="ko-KR" sz="1400">
                <a:solidFill>
                  <a:schemeClr val="tx1">
                    <a:lumMod val="75000"/>
                    <a:lumOff val="25000"/>
                  </a:schemeClr>
                </a:solidFill>
                <a:cs typeface="Arial" pitchFamily="34" charset="0"/>
              </a:rPr>
              <a:t>Đề tài sử dụng các công nghệ phổ biến được sử dụng trong việc phát triển ứng dụng web Python như </a:t>
            </a:r>
            <a:r>
              <a:rPr lang="vi-VN" altLang="ko-KR" sz="1400">
                <a:solidFill>
                  <a:schemeClr val="tx1">
                    <a:lumMod val="75000"/>
                    <a:lumOff val="25000"/>
                  </a:schemeClr>
                </a:solidFill>
                <a:cs typeface="Arial" pitchFamily="34" charset="0"/>
              </a:rPr>
              <a:t>Python, Django, HTML, CSS, Bootstrap và MySQL. Python là một ngôn ngữ lập trình mạnh mẽ và linh hoạt, trong khi Django là một framework phát triển web mạnh mẽ và hiệu quả. HTML và CSS được sử dụng để tạo ra giao diện người dùng,</a:t>
            </a:r>
            <a:r>
              <a:rPr lang="en-US" altLang="ko-KR" sz="1400">
                <a:solidFill>
                  <a:schemeClr val="tx1">
                    <a:lumMod val="75000"/>
                    <a:lumOff val="25000"/>
                  </a:schemeClr>
                </a:solidFill>
                <a:cs typeface="Arial" pitchFamily="34" charset="0"/>
              </a:rPr>
              <a:t> </a:t>
            </a:r>
            <a:r>
              <a:rPr lang="vi-VN" altLang="ko-KR" sz="1400">
                <a:solidFill>
                  <a:schemeClr val="tx1">
                    <a:lumMod val="75000"/>
                    <a:lumOff val="25000"/>
                  </a:schemeClr>
                </a:solidFill>
                <a:cs typeface="Arial" pitchFamily="34" charset="0"/>
              </a:rPr>
              <a:t>Bootstrap </a:t>
            </a:r>
            <a:r>
              <a:rPr lang="en-US" altLang="ko-KR" sz="1400">
                <a:solidFill>
                  <a:schemeClr val="tx1">
                    <a:lumMod val="75000"/>
                    <a:lumOff val="25000"/>
                  </a:schemeClr>
                </a:solidFill>
                <a:cs typeface="Arial" pitchFamily="34" charset="0"/>
              </a:rPr>
              <a:t>hỗ trợ </a:t>
            </a:r>
            <a:r>
              <a:rPr lang="vi-VN" altLang="ko-KR" sz="1400">
                <a:solidFill>
                  <a:schemeClr val="tx1">
                    <a:lumMod val="75000"/>
                    <a:lumOff val="25000"/>
                  </a:schemeClr>
                </a:solidFill>
                <a:cs typeface="Arial" pitchFamily="34" charset="0"/>
              </a:rPr>
              <a:t>thiết kế giao diện web đẹp mắt và thân thiện với người d</a:t>
            </a:r>
            <a:r>
              <a:rPr lang="en-US" altLang="ko-KR" sz="1400">
                <a:solidFill>
                  <a:schemeClr val="tx1">
                    <a:lumMod val="75000"/>
                    <a:lumOff val="25000"/>
                  </a:schemeClr>
                </a:solidFill>
                <a:cs typeface="Arial" pitchFamily="34" charset="0"/>
              </a:rPr>
              <a:t>ù</a:t>
            </a:r>
            <a:r>
              <a:rPr lang="vi-VN" altLang="ko-KR" sz="1400">
                <a:solidFill>
                  <a:schemeClr val="tx1">
                    <a:lumMod val="75000"/>
                    <a:lumOff val="25000"/>
                  </a:schemeClr>
                </a:solidFill>
                <a:cs typeface="Arial" pitchFamily="34" charset="0"/>
              </a:rPr>
              <a:t>ng</a:t>
            </a:r>
            <a:r>
              <a:rPr lang="en-US" altLang="ko-KR" sz="1400">
                <a:solidFill>
                  <a:schemeClr val="tx1">
                    <a:lumMod val="75000"/>
                    <a:lumOff val="25000"/>
                  </a:schemeClr>
                </a:solidFill>
                <a:cs typeface="Arial" pitchFamily="34" charset="0"/>
              </a:rPr>
              <a:t>, </a:t>
            </a:r>
            <a:r>
              <a:rPr lang="vi-VN" altLang="ko-KR" sz="1400">
                <a:solidFill>
                  <a:schemeClr val="tx1">
                    <a:lumMod val="75000"/>
                    <a:lumOff val="25000"/>
                  </a:schemeClr>
                </a:solidFill>
                <a:cs typeface="Arial" pitchFamily="34" charset="0"/>
              </a:rPr>
              <a:t>và MySQL dùng để lưu trữ dữ liệu</a:t>
            </a:r>
            <a:endParaRPr lang="en-US" altLang="ko-KR" sz="14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2C33D-B125-E2BF-1EB4-698A0E6054A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5C79DE-76A2-D8C5-6A86-49B0E50C7367}"/>
              </a:ext>
            </a:extLst>
          </p:cNvPr>
          <p:cNvSpPr>
            <a:spLocks noGrp="1"/>
          </p:cNvSpPr>
          <p:nvPr>
            <p:ph type="body" sz="quarter" idx="10"/>
          </p:nvPr>
        </p:nvSpPr>
        <p:spPr>
          <a:xfrm>
            <a:off x="30415" y="123478"/>
            <a:ext cx="9144000" cy="576064"/>
          </a:xfrm>
        </p:spPr>
        <p:txBody>
          <a:bodyPr/>
          <a:lstStyle/>
          <a:p>
            <a:r>
              <a:rPr lang="en-US" altLang="ko-KR" sz="3400"/>
              <a:t>1.2.Giới thiệu về ngôn ngữ lập trình Python</a:t>
            </a:r>
            <a:endParaRPr lang="ko-KR" altLang="en-US" sz="3400"/>
          </a:p>
        </p:txBody>
      </p:sp>
      <p:sp>
        <p:nvSpPr>
          <p:cNvPr id="4" name="TextBox 3">
            <a:extLst>
              <a:ext uri="{FF2B5EF4-FFF2-40B4-BE49-F238E27FC236}">
                <a16:creationId xmlns:a16="http://schemas.microsoft.com/office/drawing/2014/main" id="{C569557B-1573-59D3-785A-E3DAB3B62BE0}"/>
              </a:ext>
            </a:extLst>
          </p:cNvPr>
          <p:cNvSpPr txBox="1"/>
          <p:nvPr/>
        </p:nvSpPr>
        <p:spPr>
          <a:xfrm>
            <a:off x="467544" y="987574"/>
            <a:ext cx="8424936" cy="3862596"/>
          </a:xfrm>
          <a:prstGeom prst="rect">
            <a:avLst/>
          </a:prstGeom>
          <a:noFill/>
        </p:spPr>
        <p:txBody>
          <a:bodyPr wrap="square" rtlCol="0">
            <a:spAutoFit/>
          </a:bodyPr>
          <a:lstStyle/>
          <a:p>
            <a:pPr algn="just"/>
            <a:r>
              <a:rPr lang="en-US" altLang="ko-KR" sz="1400">
                <a:solidFill>
                  <a:schemeClr val="tx1">
                    <a:lumMod val="75000"/>
                    <a:lumOff val="25000"/>
                  </a:schemeClr>
                </a:solidFill>
                <a:cs typeface="Arial" pitchFamily="34" charset="0"/>
              </a:rPr>
              <a:t>     </a:t>
            </a:r>
            <a:r>
              <a:rPr lang="en-US" altLang="ko-KR" sz="1400">
                <a:latin typeface="Times New Roman" panose="02020603050405020304" pitchFamily="18" charset="0"/>
                <a:cs typeface="Times New Roman" panose="02020603050405020304" pitchFamily="18" charset="0"/>
              </a:rPr>
              <a:t>Python đ</a:t>
            </a:r>
            <a:r>
              <a:rPr lang="vi-VN" altLang="ko-KR" sz="1400">
                <a:latin typeface="Times New Roman" panose="02020603050405020304" pitchFamily="18" charset="0"/>
                <a:cs typeface="Times New Roman" panose="02020603050405020304" pitchFamily="18" charset="0"/>
              </a:rPr>
              <a:t>ược phát triển bởi Guido van Rossum và ra mắt lần đầu vào năm 1991, Python đã trở thành một trong những ngôn ngữ phổ biến nhất trên thế giới. Python cho phép lập trình viên tập trung vào việc giải quyết vấn đề thay vì phải lo lắng về cú pháp phức tạp</a:t>
            </a:r>
            <a:r>
              <a:rPr lang="en-US" altLang="ko-KR" sz="1400">
                <a:latin typeface="Times New Roman" panose="02020603050405020304" pitchFamily="18" charset="0"/>
                <a:cs typeface="Times New Roman" panose="02020603050405020304" pitchFamily="18" charset="0"/>
              </a:rPr>
              <a:t>.</a:t>
            </a:r>
            <a:r>
              <a:rPr lang="vi-VN" altLang="ko-KR" sz="1400">
                <a:latin typeface="Times New Roman" panose="02020603050405020304" pitchFamily="18" charset="0"/>
                <a:cs typeface="Times New Roman" panose="02020603050405020304" pitchFamily="18" charset="0"/>
              </a:rPr>
              <a:t> Dưới đây là một số đặc điểm của Java:</a:t>
            </a:r>
            <a:endParaRPr lang="en-US" altLang="ko-KR" sz="1400">
              <a:solidFill>
                <a:schemeClr val="tx1">
                  <a:lumMod val="75000"/>
                  <a:lumOff val="25000"/>
                </a:schemeClr>
              </a:solidFill>
              <a:cs typeface="Arial" pitchFamily="34" charset="0"/>
            </a:endParaRP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Dễ học và đọc: Python có cú pháp đơn giản và gọn nhẹ,</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dễ dàng tiếp cận và hiểu được mã nguồn.</a:t>
            </a:r>
            <a:endParaRPr lang="en-US" sz="1400">
              <a:latin typeface="Times New Roman" panose="02020603050405020304" pitchFamily="18" charset="0"/>
              <a:cs typeface="Times New Roman" panose="02020603050405020304" pitchFamily="18" charset="0"/>
            </a:endParaRP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Tính linh hoạt: Python hỗ trợ nhiều phong cách lập trình, từ lập trình hàm đến lập trình hướng đối tượng và lập trình hàm mở rộng.</a:t>
            </a:r>
            <a:endParaRPr lang="en-US" sz="1400">
              <a:latin typeface="Times New Roman" panose="02020603050405020304" pitchFamily="18" charset="0"/>
              <a:cs typeface="Times New Roman" panose="02020603050405020304" pitchFamily="18" charset="0"/>
            </a:endParaRP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Đa nền tảng: Python có thể chạy trên nhiều hệ điều hành khác nhau</a:t>
            </a:r>
            <a:endParaRPr lang="en-US" sz="1400">
              <a:latin typeface="Times New Roman" panose="02020603050405020304" pitchFamily="18" charset="0"/>
              <a:cs typeface="Times New Roman" panose="02020603050405020304" pitchFamily="18" charset="0"/>
            </a:endParaRP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Thư viện phong phú: Python có một cộng đồng lớn và sôi động, cung cấp hàng ngàn thư viện và </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frame</a:t>
            </a:r>
            <a:r>
              <a:rPr lang="en-US" sz="1400">
                <a:latin typeface="Times New Roman" panose="02020603050405020304" pitchFamily="18" charset="0"/>
                <a:cs typeface="Times New Roman" panose="02020603050405020304" pitchFamily="18" charset="0"/>
              </a:rPr>
              <a:t>w</a:t>
            </a:r>
            <a:r>
              <a:rPr lang="vi-VN" sz="1400">
                <a:latin typeface="Times New Roman" panose="02020603050405020304" pitchFamily="18" charset="0"/>
                <a:cs typeface="Times New Roman" panose="02020603050405020304" pitchFamily="18" charset="0"/>
              </a:rPr>
              <a:t>ork cho nhiều mục đích khác nhau như web development, scientific computing, machine learni</a:t>
            </a:r>
            <a:r>
              <a:rPr lang="en-US" sz="1400">
                <a:latin typeface="Times New Roman" panose="02020603050405020304" pitchFamily="18" charset="0"/>
                <a:cs typeface="Times New Roman" panose="02020603050405020304" pitchFamily="18" charset="0"/>
              </a:rPr>
              <a:t>ng </a:t>
            </a:r>
            <a:r>
              <a:rPr lang="vi-VN" sz="1400">
                <a:latin typeface="Times New Roman" panose="02020603050405020304" pitchFamily="18" charset="0"/>
                <a:cs typeface="Times New Roman" panose="02020603050405020304" pitchFamily="18" charset="0"/>
              </a:rPr>
              <a:t>và nhiều lĩnh vực khác</a:t>
            </a:r>
            <a:r>
              <a:rPr lang="en-US" sz="1400">
                <a:latin typeface="Times New Roman" panose="02020603050405020304" pitchFamily="18" charset="0"/>
                <a:cs typeface="Times New Roman" panose="02020603050405020304" pitchFamily="18" charset="0"/>
              </a:rPr>
              <a:t>.</a:t>
            </a: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Tích hợp cao: Python có khả năng kết nối với các ngôn ngữ và công nghệ khác, mở rộng khả năng sử </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dụng và tích hợp với các hệ thống tồn tại.</a:t>
            </a:r>
            <a:endParaRPr lang="en-US" sz="1400">
              <a:latin typeface="Times New Roman" panose="02020603050405020304" pitchFamily="18" charset="0"/>
              <a:cs typeface="Times New Roman" panose="02020603050405020304" pitchFamily="18" charset="0"/>
            </a:endParaRPr>
          </a:p>
          <a:p>
            <a:pPr algn="just"/>
            <a:endParaRPr lang="vi-VN" altLang="ko-KR" sz="14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8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D6B15-47F7-62AE-E77B-25847D47F0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A44487F-DB4F-478D-868B-CDDBD9C6BEBE}"/>
              </a:ext>
            </a:extLst>
          </p:cNvPr>
          <p:cNvSpPr>
            <a:spLocks noGrp="1"/>
          </p:cNvSpPr>
          <p:nvPr>
            <p:ph type="body" sz="quarter" idx="10"/>
          </p:nvPr>
        </p:nvSpPr>
        <p:spPr/>
        <p:txBody>
          <a:bodyPr/>
          <a:lstStyle/>
          <a:p>
            <a:r>
              <a:rPr lang="en-US" altLang="ko-KR"/>
              <a:t>1.3.Giới thiệu về Django</a:t>
            </a:r>
            <a:endParaRPr lang="ko-KR" altLang="en-US"/>
          </a:p>
        </p:txBody>
      </p:sp>
      <p:sp>
        <p:nvSpPr>
          <p:cNvPr id="3" name="Text Placeholder 2">
            <a:extLst>
              <a:ext uri="{FF2B5EF4-FFF2-40B4-BE49-F238E27FC236}">
                <a16:creationId xmlns:a16="http://schemas.microsoft.com/office/drawing/2014/main" id="{1BD15238-F68E-C01F-902A-93231A4A94FC}"/>
              </a:ext>
            </a:extLst>
          </p:cNvPr>
          <p:cNvSpPr>
            <a:spLocks noGrp="1"/>
          </p:cNvSpPr>
          <p:nvPr>
            <p:ph type="body" sz="quarter" idx="11"/>
          </p:nvPr>
        </p:nvSpPr>
        <p:spPr/>
        <p:txBody>
          <a:bodyPr/>
          <a:lstStyle/>
          <a:p>
            <a:pPr lvl="0"/>
            <a:r>
              <a:rPr lang="en-US" altLang="ko-KR"/>
              <a:t>Insert the title of your subtitle Here</a:t>
            </a:r>
          </a:p>
        </p:txBody>
      </p:sp>
      <p:sp>
        <p:nvSpPr>
          <p:cNvPr id="11" name="TextBox 10">
            <a:extLst>
              <a:ext uri="{FF2B5EF4-FFF2-40B4-BE49-F238E27FC236}">
                <a16:creationId xmlns:a16="http://schemas.microsoft.com/office/drawing/2014/main" id="{F78F4835-A04C-941F-A2D9-9DE749599E88}"/>
              </a:ext>
            </a:extLst>
          </p:cNvPr>
          <p:cNvSpPr txBox="1"/>
          <p:nvPr/>
        </p:nvSpPr>
        <p:spPr>
          <a:xfrm>
            <a:off x="467544" y="1282807"/>
            <a:ext cx="3505876" cy="1384995"/>
          </a:xfrm>
          <a:prstGeom prst="rect">
            <a:avLst/>
          </a:prstGeom>
          <a:noFill/>
        </p:spPr>
        <p:txBody>
          <a:bodyPr wrap="square" rtlCol="0">
            <a:spAutoFit/>
          </a:bodyPr>
          <a:lstStyle/>
          <a:p>
            <a:pPr marL="171450" indent="-171450">
              <a:buFont typeface="Arial" panose="020B0604020202020204" pitchFamily="34" charset="0"/>
              <a:buChar char="•"/>
            </a:pPr>
            <a:r>
              <a:rPr lang="vi-VN" altLang="ko-KR" sz="1200">
                <a:solidFill>
                  <a:schemeClr val="tx1">
                    <a:lumMod val="75000"/>
                    <a:lumOff val="25000"/>
                  </a:schemeClr>
                </a:solidFill>
                <a:cs typeface="Arial" pitchFamily="34" charset="0"/>
              </a:rPr>
              <a:t>Django là một framework phát triển web mạnh mẽ được xây dựng trên ngôn ngữ lập trình Python. Được phát triển bởi cộng đồng lập trình viên Python, Django cung cấp một cách tiếp cận nhanh chóng và hiệu quả để xây dựng các ứng dụng web phức tạp và chất lượng cao.</a:t>
            </a:r>
            <a:endParaRPr lang="en-US" altLang="ko-KR" sz="120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4164FEA1-B461-7F8C-4447-1D98F79478EA}"/>
              </a:ext>
            </a:extLst>
          </p:cNvPr>
          <p:cNvSpPr txBox="1"/>
          <p:nvPr/>
        </p:nvSpPr>
        <p:spPr>
          <a:xfrm>
            <a:off x="467544" y="3383585"/>
            <a:ext cx="3024336" cy="938719"/>
          </a:xfrm>
          <a:prstGeom prst="rect">
            <a:avLst/>
          </a:prstGeom>
          <a:noFill/>
        </p:spPr>
        <p:txBody>
          <a:bodyPr wrap="square" rtlCol="0">
            <a:spAutoFit/>
          </a:bodyPr>
          <a:lstStyle/>
          <a:p>
            <a:pPr marL="171450" indent="-171450">
              <a:buFont typeface="Arial" panose="020B0604020202020204" pitchFamily="34" charset="0"/>
              <a:buChar char="•"/>
            </a:pPr>
            <a:r>
              <a:rPr lang="vi-VN" altLang="ko-KR" sz="1100">
                <a:solidFill>
                  <a:schemeClr val="tx1">
                    <a:lumMod val="75000"/>
                    <a:lumOff val="25000"/>
                  </a:schemeClr>
                </a:solidFill>
                <a:cs typeface="Arial" pitchFamily="34" charset="0"/>
              </a:rPr>
              <a:t>Django </a:t>
            </a:r>
            <a:r>
              <a:rPr lang="en-US" altLang="ko-KR" sz="1100">
                <a:solidFill>
                  <a:schemeClr val="tx1">
                    <a:lumMod val="75000"/>
                    <a:lumOff val="25000"/>
                  </a:schemeClr>
                </a:solidFill>
                <a:cs typeface="Arial" pitchFamily="34" charset="0"/>
              </a:rPr>
              <a:t>có </a:t>
            </a:r>
            <a:r>
              <a:rPr lang="vi-VN" altLang="ko-KR" sz="1100">
                <a:solidFill>
                  <a:schemeClr val="tx1">
                    <a:lumMod val="75000"/>
                    <a:lumOff val="25000"/>
                  </a:schemeClr>
                </a:solidFill>
                <a:cs typeface="Arial" pitchFamily="34" charset="0"/>
              </a:rPr>
              <a:t>nhiều tính năng hữu</a:t>
            </a:r>
            <a:r>
              <a:rPr lang="en-US" altLang="ko-KR" sz="1100">
                <a:solidFill>
                  <a:schemeClr val="tx1">
                    <a:lumMod val="75000"/>
                    <a:lumOff val="25000"/>
                  </a:schemeClr>
                </a:solidFill>
                <a:cs typeface="Arial" pitchFamily="34" charset="0"/>
              </a:rPr>
              <a:t> </a:t>
            </a:r>
            <a:r>
              <a:rPr lang="vi-VN" altLang="ko-KR" sz="1100">
                <a:solidFill>
                  <a:schemeClr val="tx1">
                    <a:lumMod val="75000"/>
                    <a:lumOff val="25000"/>
                  </a:schemeClr>
                </a:solidFill>
                <a:cs typeface="Arial" pitchFamily="34" charset="0"/>
              </a:rPr>
              <a:t>ích như hệ thống xử lý URL tự động, hệ thống template mạnh mẽ, ORM,</a:t>
            </a:r>
            <a:r>
              <a:rPr lang="en-US" altLang="ko-KR" sz="1100">
                <a:solidFill>
                  <a:schemeClr val="tx1">
                    <a:lumMod val="75000"/>
                    <a:lumOff val="25000"/>
                  </a:schemeClr>
                </a:solidFill>
                <a:cs typeface="Arial" pitchFamily="34" charset="0"/>
              </a:rPr>
              <a:t>v.v..</a:t>
            </a:r>
            <a:r>
              <a:rPr lang="vi-VN" altLang="ko-KR" sz="1100">
                <a:solidFill>
                  <a:schemeClr val="tx1">
                    <a:lumMod val="75000"/>
                    <a:lumOff val="25000"/>
                  </a:schemeClr>
                </a:solidFill>
                <a:cs typeface="Arial" pitchFamily="34" charset="0"/>
              </a:rPr>
              <a:t>.Django còn có cấu trúc dự án chuẩn mực và hỗ trợ đầy đủ cho việc triển khai ứng dụng web.</a:t>
            </a:r>
            <a:endParaRPr lang="en-US" altLang="ko-KR" sz="1100">
              <a:solidFill>
                <a:schemeClr val="tx1">
                  <a:lumMod val="75000"/>
                  <a:lumOff val="25000"/>
                </a:schemeClr>
              </a:solidFill>
              <a:cs typeface="Arial" pitchFamily="34" charset="0"/>
            </a:endParaRPr>
          </a:p>
        </p:txBody>
      </p:sp>
      <p:pic>
        <p:nvPicPr>
          <p:cNvPr id="1034" name="Picture 10" descr="Django introduction - Learn web development | MDN">
            <a:extLst>
              <a:ext uri="{FF2B5EF4-FFF2-40B4-BE49-F238E27FC236}">
                <a16:creationId xmlns:a16="http://schemas.microsoft.com/office/drawing/2014/main" id="{BECE3495-0AFE-4E7D-3005-A3F32369F10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321" r="232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0" name="文本框 32">
            <a:extLst>
              <a:ext uri="{FF2B5EF4-FFF2-40B4-BE49-F238E27FC236}">
                <a16:creationId xmlns:a16="http://schemas.microsoft.com/office/drawing/2014/main" id="{93AE3CA4-A17B-21C4-BF38-F17DA78FDE97}"/>
              </a:ext>
            </a:extLst>
          </p:cNvPr>
          <p:cNvSpPr txBox="1"/>
          <p:nvPr/>
        </p:nvSpPr>
        <p:spPr bwMode="auto">
          <a:xfrm>
            <a:off x="4312664" y="4587974"/>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 Hình 1: Sơ đồ luồng hoạt động Django</a:t>
            </a:r>
          </a:p>
        </p:txBody>
      </p:sp>
    </p:spTree>
    <p:extLst>
      <p:ext uri="{BB962C8B-B14F-4D97-AF65-F5344CB8AC3E}">
        <p14:creationId xmlns:p14="http://schemas.microsoft.com/office/powerpoint/2010/main" val="232738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A0882-CB2F-CD83-3AD2-DD1EF91322B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8B7F3BB-9DAD-B1A0-B353-5CEC21B23414}"/>
              </a:ext>
            </a:extLst>
          </p:cNvPr>
          <p:cNvSpPr>
            <a:spLocks noGrp="1"/>
          </p:cNvSpPr>
          <p:nvPr>
            <p:ph type="body" sz="quarter" idx="10"/>
          </p:nvPr>
        </p:nvSpPr>
        <p:spPr>
          <a:xfrm>
            <a:off x="30415" y="123478"/>
            <a:ext cx="9144000" cy="576064"/>
          </a:xfrm>
        </p:spPr>
        <p:txBody>
          <a:bodyPr/>
          <a:lstStyle/>
          <a:p>
            <a:r>
              <a:rPr lang="en-US" altLang="ko-KR" sz="3400"/>
              <a:t>1.4.</a:t>
            </a:r>
            <a:r>
              <a:rPr lang="en-US" altLang="zh-CN" sz="3600" kern="0" spc="170" noProof="0">
                <a:solidFill>
                  <a:schemeClr val="tx1">
                    <a:lumMod val="75000"/>
                    <a:lumOff val="25000"/>
                  </a:schemeClr>
                </a:solidFill>
                <a:latin typeface="Noto Sans"/>
                <a:ea typeface="字魂105号-简雅黑" panose="00000500000000000000" pitchFamily="2" charset="-122"/>
                <a:cs typeface="+mn-ea"/>
                <a:sym typeface="+mn-lt"/>
              </a:rPr>
              <a:t> Giới thiệu về XAMPP</a:t>
            </a:r>
            <a:endParaRPr lang="en-US" sz="3600" kern="0" spc="170">
              <a:solidFill>
                <a:schemeClr val="tx1">
                  <a:lumMod val="75000"/>
                  <a:lumOff val="25000"/>
                </a:schemeClr>
              </a:solidFill>
              <a:latin typeface="Noto Sans"/>
              <a:ea typeface="字魂105号-简雅黑" panose="00000500000000000000" pitchFamily="2" charset="-122"/>
              <a:cs typeface="+mn-ea"/>
            </a:endParaRPr>
          </a:p>
        </p:txBody>
      </p:sp>
      <p:sp>
        <p:nvSpPr>
          <p:cNvPr id="4" name="TextBox 3">
            <a:extLst>
              <a:ext uri="{FF2B5EF4-FFF2-40B4-BE49-F238E27FC236}">
                <a16:creationId xmlns:a16="http://schemas.microsoft.com/office/drawing/2014/main" id="{6E6BF92D-E67C-24F0-65FE-990C34C3EBE6}"/>
              </a:ext>
            </a:extLst>
          </p:cNvPr>
          <p:cNvSpPr txBox="1"/>
          <p:nvPr/>
        </p:nvSpPr>
        <p:spPr>
          <a:xfrm>
            <a:off x="467544" y="987574"/>
            <a:ext cx="8424936" cy="1708160"/>
          </a:xfrm>
          <a:prstGeom prst="rect">
            <a:avLst/>
          </a:prstGeom>
          <a:noFill/>
        </p:spPr>
        <p:txBody>
          <a:bodyPr wrap="square" rtlCol="0">
            <a:spAutoFit/>
          </a:bodyPr>
          <a:lstStyle/>
          <a:p>
            <a:pPr algn="just"/>
            <a:r>
              <a:rPr lang="en-US" altLang="ko-KR" sz="1400">
                <a:solidFill>
                  <a:schemeClr val="tx1">
                    <a:lumMod val="75000"/>
                    <a:lumOff val="25000"/>
                  </a:schemeClr>
                </a:solidFill>
                <a:cs typeface="Arial" pitchFamily="34" charset="0"/>
              </a:rPr>
              <a:t>     </a:t>
            </a:r>
            <a:r>
              <a:rPr lang="en-US" altLang="ko-KR" sz="1400">
                <a:latin typeface="Times New Roman" panose="02020603050405020304" pitchFamily="18" charset="0"/>
                <a:cs typeface="Times New Roman" panose="02020603050405020304" pitchFamily="18" charset="0"/>
              </a:rPr>
              <a:t>XAMPP hoạt động dựa trên sự tích hợp của 5 phần mềm chính là Cross-Platform (X), Apache (A), MariaDB (M), PHP (P) và Perl (P), nên tên gọi XAMPP. Một số thành phần chính của XAMPP:</a:t>
            </a: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Apache: Apache giúp website sở hữu một server hoàn thiện hơn, có thể tải nhiều nội dung lên cho website của mình nổi bật hơn mà không gặp phải bất kỳ trở ngại nào.</a:t>
            </a:r>
          </a:p>
          <a:p>
            <a:pPr marL="742950" lvl="1" indent="-285750" algn="just">
              <a:lnSpc>
                <a:spcPct val="150000"/>
              </a:lnSpc>
              <a:spcBef>
                <a:spcPct val="0"/>
              </a:spcBef>
              <a:spcAft>
                <a:spcPct val="0"/>
              </a:spcAf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MySQL</a:t>
            </a:r>
            <a:r>
              <a:rPr lang="en-US" sz="14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MySQL là một hệ thống quản lý cơ sở dữ liệu liên kết có ưu điểm nhanh chóng và dễ dùng. </a:t>
            </a:r>
          </a:p>
          <a:p>
            <a:pPr algn="just"/>
            <a:endParaRPr lang="vi-VN" altLang="ko-KR" sz="1400">
              <a:solidFill>
                <a:schemeClr val="tx1">
                  <a:lumMod val="75000"/>
                  <a:lumOff val="25000"/>
                </a:schemeClr>
              </a:solidFill>
              <a:cs typeface="Arial" pitchFamily="34" charset="0"/>
            </a:endParaRPr>
          </a:p>
        </p:txBody>
      </p:sp>
      <p:pic>
        <p:nvPicPr>
          <p:cNvPr id="3" name="Hình ảnh 11">
            <a:extLst>
              <a:ext uri="{FF2B5EF4-FFF2-40B4-BE49-F238E27FC236}">
                <a16:creationId xmlns:a16="http://schemas.microsoft.com/office/drawing/2014/main" id="{7193F5DF-815D-3AE9-6308-93DA91AAC4EC}"/>
              </a:ext>
            </a:extLst>
          </p:cNvPr>
          <p:cNvPicPr/>
          <p:nvPr/>
        </p:nvPicPr>
        <p:blipFill>
          <a:blip r:embed="rId2"/>
          <a:stretch>
            <a:fillRect/>
          </a:stretch>
        </p:blipFill>
        <p:spPr>
          <a:xfrm>
            <a:off x="2123728" y="2571750"/>
            <a:ext cx="4790440" cy="1494790"/>
          </a:xfrm>
          <a:prstGeom prst="rect">
            <a:avLst/>
          </a:prstGeom>
        </p:spPr>
      </p:pic>
      <p:sp>
        <p:nvSpPr>
          <p:cNvPr id="6" name="文本框 32">
            <a:extLst>
              <a:ext uri="{FF2B5EF4-FFF2-40B4-BE49-F238E27FC236}">
                <a16:creationId xmlns:a16="http://schemas.microsoft.com/office/drawing/2014/main" id="{C5D80A86-2561-1DB5-787B-2F00A1630221}"/>
              </a:ext>
            </a:extLst>
          </p:cNvPr>
          <p:cNvSpPr txBox="1"/>
          <p:nvPr/>
        </p:nvSpPr>
        <p:spPr bwMode="auto">
          <a:xfrm>
            <a:off x="2668991" y="4034751"/>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 Hình 2: Giới thiệu về XAMPP</a:t>
            </a:r>
          </a:p>
        </p:txBody>
      </p:sp>
    </p:spTree>
    <p:extLst>
      <p:ext uri="{BB962C8B-B14F-4D97-AF65-F5344CB8AC3E}">
        <p14:creationId xmlns:p14="http://schemas.microsoft.com/office/powerpoint/2010/main" val="419787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A5B8-904A-90D5-21F8-095C1630C5B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39227F4-F01D-F329-79BE-A92D748DFD60}"/>
              </a:ext>
            </a:extLst>
          </p:cNvPr>
          <p:cNvSpPr>
            <a:spLocks noGrp="1"/>
          </p:cNvSpPr>
          <p:nvPr>
            <p:ph type="body" sz="quarter" idx="10"/>
          </p:nvPr>
        </p:nvSpPr>
        <p:spPr/>
        <p:txBody>
          <a:bodyPr/>
          <a:lstStyle/>
          <a:p>
            <a:r>
              <a:rPr lang="en-US" altLang="ko-KR"/>
              <a:t>Chương 2:</a:t>
            </a:r>
            <a:endParaRPr lang="ko-KR" altLang="en-US"/>
          </a:p>
        </p:txBody>
      </p:sp>
      <p:sp>
        <p:nvSpPr>
          <p:cNvPr id="3" name="Text Placeholder 2">
            <a:extLst>
              <a:ext uri="{FF2B5EF4-FFF2-40B4-BE49-F238E27FC236}">
                <a16:creationId xmlns:a16="http://schemas.microsoft.com/office/drawing/2014/main" id="{AF47E3E7-3B4C-864B-C2C3-62238383215E}"/>
              </a:ext>
            </a:extLst>
          </p:cNvPr>
          <p:cNvSpPr>
            <a:spLocks noGrp="1"/>
          </p:cNvSpPr>
          <p:nvPr>
            <p:ph type="body" sz="quarter" idx="11"/>
          </p:nvPr>
        </p:nvSpPr>
        <p:spPr/>
        <p:txBody>
          <a:bodyPr/>
          <a:lstStyle/>
          <a:p>
            <a:pPr lvl="0"/>
            <a:r>
              <a:rPr lang="en-US" altLang="ko-KR"/>
              <a:t>Phân tích thiết kế hệ thống</a:t>
            </a:r>
          </a:p>
        </p:txBody>
      </p:sp>
    </p:spTree>
    <p:extLst>
      <p:ext uri="{BB962C8B-B14F-4D97-AF65-F5344CB8AC3E}">
        <p14:creationId xmlns:p14="http://schemas.microsoft.com/office/powerpoint/2010/main" val="1928256148"/>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1925</TotalTime>
  <Words>1604</Words>
  <Application>Microsoft Office PowerPoint</Application>
  <PresentationFormat>On-screen Show (16:9)</PresentationFormat>
  <Paragraphs>110</Paragraphs>
  <Slides>25</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맑은 고딕</vt:lpstr>
      <vt:lpstr>Arial</vt:lpstr>
      <vt:lpstr>Noto Sans</vt:lpstr>
      <vt:lpstr>Times New Roman</vt:lpstr>
      <vt:lpstr>字魂105号-简雅黑</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A39166 TRƯƠNG THÀNH ĐÔ</cp:lastModifiedBy>
  <cp:revision>84</cp:revision>
  <dcterms:created xsi:type="dcterms:W3CDTF">2016-12-05T23:26:54Z</dcterms:created>
  <dcterms:modified xsi:type="dcterms:W3CDTF">2024-02-23T17:36:20Z</dcterms:modified>
</cp:coreProperties>
</file>