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9" r:id="rId3"/>
    <p:sldId id="260" r:id="rId4"/>
    <p:sldId id="262" r:id="rId5"/>
    <p:sldId id="265" r:id="rId6"/>
    <p:sldId id="270" r:id="rId7"/>
    <p:sldId id="269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1046" y="3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0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6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1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4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80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99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3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4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3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3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9E87-A752-BE09-5EA7-EABBDDCB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1964927"/>
            <a:ext cx="5568950" cy="11811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 – SPACE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50EEE-9968-2DA7-49D8-708B9013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19" y="3359549"/>
            <a:ext cx="5445032" cy="11811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Ahmed Ayad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Amr Ayman</a:t>
            </a:r>
          </a:p>
        </p:txBody>
      </p:sp>
      <p:pic>
        <p:nvPicPr>
          <p:cNvPr id="10" name="Picture 9" descr="A person wearing virtual reality goggles&#10;&#10;Description automatically generated">
            <a:extLst>
              <a:ext uri="{FF2B5EF4-FFF2-40B4-BE49-F238E27FC236}">
                <a16:creationId xmlns:a16="http://schemas.microsoft.com/office/drawing/2014/main" id="{F2DADC1B-3120-A473-219E-805B8EE48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9"/>
          <a:stretch/>
        </p:blipFill>
        <p:spPr>
          <a:xfrm>
            <a:off x="7164070" y="721090"/>
            <a:ext cx="3856839" cy="51942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55094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9AE4-59D8-0BED-DC12-887DB0F7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sz="5400" dirty="0">
                <a:latin typeface="ADLaM Display" panose="02010000000000000000" pitchFamily="2" charset="0"/>
                <a:ea typeface="ADLaM Display" panose="02010000000000000000" pitchFamily="2" charset="0"/>
                <a:cs typeface="+mn-cs"/>
              </a:rPr>
              <a:t>المشكلة</a:t>
            </a:r>
            <a:endParaRPr lang="en-US" sz="5400" dirty="0">
              <a:latin typeface="ADLaM Display" panose="02010000000000000000" pitchFamily="2" charset="0"/>
              <a:ea typeface="ADLaM Display" panose="02010000000000000000" pitchFamily="2" charset="0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48D56-DED1-241C-BF0A-97808D7FD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ar-EG" dirty="0"/>
              <a:t>الخرجين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BB667-5ADD-10E7-9428-9D5F5E182A8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قلة المراكز المعتمدة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عدم وجود الخبرة الكافية والغرض منها جمع المال 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عدم تنظيم المناهج بشكل أكاديمي علمي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عدم الاستمرارية والمتابعة بعد الدورة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 عدم توفر الدورات بشكل منتظم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995EE-D1E5-1838-423A-5C4B46092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ar-EG" dirty="0"/>
              <a:t>المغتربين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4A3FE-7763-C5A3-ED91-3AD1C83A612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عدم موجود ماكن للمذاكرة للمغتربين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بعض المراكز بعيدة عن القرى والمحافظات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A96CE6-DF0C-9FD0-DF2C-9D0141EEC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ar-EG" dirty="0"/>
              <a:t>الطلاب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574C1B-DF14-3577-9453-1A1C3475D66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sz="1600" dirty="0"/>
              <a:t>ضعف الطلاب في بغض المواد الدراسية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sz="1600" dirty="0"/>
              <a:t>عدم موجود أماكن لتجهيز المشاريع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sz="1600" dirty="0"/>
              <a:t>الالتزام المكتبة الجامعية بالهدوء والصمت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 المواعيد المبكرة لغلق المكتبات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EG" dirty="0"/>
          </a:p>
          <a:p>
            <a:pPr marL="285750" indent="-285750" algn="l" rtl="1">
              <a:buFont typeface="Arial" panose="020B0604020202020204" pitchFamily="34" charset="0"/>
              <a:buChar char="•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02092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07A1-7158-85B2-AB89-4E6831E6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sz="5400" dirty="0">
                <a:latin typeface="ADLaM Display" panose="02010000000000000000" pitchFamily="2" charset="0"/>
                <a:ea typeface="ADLaM Display" panose="02010000000000000000" pitchFamily="2" charset="0"/>
                <a:cs typeface="+mn-cs"/>
              </a:rPr>
              <a:t>الحل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1D5B-D47E-794F-1052-27345A50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EG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توفر الدورات التعلمية الأكاديمية المعتمدة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اقامة مكان مخصص للمذاكرة وتنفيذ المشاريع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متابعة الاعمال الناجحة وتطورها بعد انتهاء الدورة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توفرها بشكل منظم ومستمر خلال العام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استمرارها واتحتها طول اليوم حتى بعد انتهاء اليوم الدراسي  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ar-EG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0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9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Oval 10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Oval 10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Oval 10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AA358EDB-2816-9DCA-E32D-AAB95408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ar-EG" sz="5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+mn-cs"/>
              </a:rPr>
              <a:t>حجم السوق </a:t>
            </a:r>
            <a:endParaRPr lang="en-US" sz="54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+mn-cs"/>
            </a:endParaRPr>
          </a:p>
        </p:txBody>
      </p:sp>
      <p:pic>
        <p:nvPicPr>
          <p:cNvPr id="6" name="Picture Placeholder 5" descr="A globe with social network&#10;&#10;Description automatically generated with medium confidence">
            <a:extLst>
              <a:ext uri="{FF2B5EF4-FFF2-40B4-BE49-F238E27FC236}">
                <a16:creationId xmlns:a16="http://schemas.microsoft.com/office/drawing/2014/main" id="{B27B058D-D52B-A1F3-A37A-0453391D78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3" r="8467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Text Placeholder 3">
            <a:extLst>
              <a:ext uri="{FF2B5EF4-FFF2-40B4-BE49-F238E27FC236}">
                <a16:creationId xmlns:a16="http://schemas.microsoft.com/office/drawing/2014/main" id="{D002EE20-FDB3-8DD8-1CC1-FD824CB76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EG" sz="2000" dirty="0">
              <a:solidFill>
                <a:schemeClr val="tx1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sz="2000" dirty="0">
                <a:solidFill>
                  <a:schemeClr val="tx1"/>
                </a:solidFill>
              </a:rPr>
              <a:t>طلاب الجامعة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sz="2000" dirty="0">
                <a:solidFill>
                  <a:schemeClr val="tx1"/>
                </a:solidFill>
              </a:rPr>
              <a:t>الخرجين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sz="2000" dirty="0">
                <a:solidFill>
                  <a:schemeClr val="tx1"/>
                </a:solidFill>
              </a:rPr>
              <a:t>طلاب الجامعات الأخرى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AA358EDB-2816-9DCA-E32D-AAB95408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ar-EG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+mn-cs"/>
              </a:rPr>
              <a:t>المنافسين</a:t>
            </a:r>
            <a:r>
              <a:rPr lang="ar-EG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Text Placeholder 3">
            <a:extLst>
              <a:ext uri="{FF2B5EF4-FFF2-40B4-BE49-F238E27FC236}">
                <a16:creationId xmlns:a16="http://schemas.microsoft.com/office/drawing/2014/main" id="{D002EE20-FDB3-8DD8-1CC1-FD824CB76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603500"/>
            <a:ext cx="348105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مراكز تقديم الدورات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مراكز التقوية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دورات الشركات التدريبية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Placeholder 11" descr="A person climbing a mountain with a flag&#10;&#10;Description automatically generated">
            <a:extLst>
              <a:ext uri="{FF2B5EF4-FFF2-40B4-BE49-F238E27FC236}">
                <a16:creationId xmlns:a16="http://schemas.microsoft.com/office/drawing/2014/main" id="{2E54523F-44DC-388F-A5FC-5BFD7ECED1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" r="3" b="4631"/>
          <a:stretch/>
        </p:blipFill>
        <p:spPr>
          <a:xfrm>
            <a:off x="5945720" y="2418025"/>
            <a:ext cx="5707583" cy="4076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5511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2339-A677-16D1-34F3-A0D4C1D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sz="5400" dirty="0">
                <a:cs typeface="+mn-cs"/>
              </a:rPr>
              <a:t>نموذج الاعمال </a:t>
            </a:r>
            <a:endParaRPr lang="en-US" sz="5400" dirty="0">
              <a:cs typeface="+mn-cs"/>
            </a:endParaRPr>
          </a:p>
        </p:txBody>
      </p:sp>
      <p:pic>
        <p:nvPicPr>
          <p:cNvPr id="4" name="Picture 3" descr="A person pushing a blue yellow and red gear">
            <a:extLst>
              <a:ext uri="{FF2B5EF4-FFF2-40B4-BE49-F238E27FC236}">
                <a16:creationId xmlns:a16="http://schemas.microsoft.com/office/drawing/2014/main" id="{18AD9220-8709-C5DB-5DC1-5DCAA6E44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09" y="2592729"/>
            <a:ext cx="7755038" cy="42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4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9761F7-AE59-51CE-E3D7-56CAF7492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3513"/>
              </p:ext>
            </p:extLst>
          </p:nvPr>
        </p:nvGraphicFramePr>
        <p:xfrm>
          <a:off x="0" y="-2"/>
          <a:ext cx="12192000" cy="5329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2802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495260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831317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839442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21588566"/>
                    </a:ext>
                  </a:extLst>
                </a:gridCol>
              </a:tblGrid>
              <a:tr h="947414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الشركات الرئيسة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Key Partners </a:t>
                      </a:r>
                      <a:r>
                        <a:rPr lang="ar-EG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الأنشطة الرئيسة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Key Activities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القيمة المقدمة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Value Provided </a:t>
                      </a:r>
                      <a:r>
                        <a:rPr lang="ar-EG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العلاقات مع العملاء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Customer Relationships </a:t>
                      </a:r>
                      <a:r>
                        <a:rPr lang="ar-EG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dirty="0"/>
                        <a:t>شرائح العملاء </a:t>
                      </a:r>
                      <a:endParaRPr lang="en-US" dirty="0"/>
                    </a:p>
                    <a:p>
                      <a:pPr algn="ctr" rtl="1"/>
                      <a:r>
                        <a:rPr lang="en-US" dirty="0"/>
                        <a:t>Customer segments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50170"/>
                  </a:ext>
                </a:extLst>
              </a:tr>
              <a:tr h="2422993">
                <a:tc rowSpan="2">
                  <a:txBody>
                    <a:bodyPr/>
                    <a:lstStyle/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الجامعة المصرية الروسية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المختصين – استاذة الجامعات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تقديم دورات 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إتاحة أماكن للطلاب للمذاكرة </a:t>
                      </a:r>
                      <a:endParaRPr lang="en-US" dirty="0"/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اعتمادية الدورات</a:t>
                      </a:r>
                      <a:r>
                        <a:rPr lang="en-US" dirty="0"/>
                        <a:t> </a:t>
                      </a:r>
                      <a:r>
                        <a:rPr lang="ar-EG" dirty="0"/>
                        <a:t>المقدمة 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سهولة توفرها 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الاكاديمية العلمية للمناهج</a:t>
                      </a:r>
                      <a:r>
                        <a:rPr lang="ar-EG" sz="1800" dirty="0"/>
                        <a:t> 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sz="1800" dirty="0"/>
                        <a:t>توافر الأستاذة المختصين 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sz="1800" dirty="0"/>
                        <a:t>اتساع المكان وأتحاته لفترات طويلة خلال اليوم </a:t>
                      </a:r>
                      <a:endParaRPr lang="en-US" sz="1800" dirty="0"/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ar-EG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وسائل التواصل الاجتماعي 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البريد الالكتروني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التواصل المستمر مع العملاء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طلاب 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خرجين 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مغتربين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24423"/>
                  </a:ext>
                </a:extLst>
              </a:tr>
              <a:tr h="19586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2307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E20572-07C0-9687-0508-EA1B9E695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15168"/>
              </p:ext>
            </p:extLst>
          </p:nvPr>
        </p:nvGraphicFramePr>
        <p:xfrm>
          <a:off x="0" y="5359857"/>
          <a:ext cx="12192000" cy="2555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559">
                  <a:extLst>
                    <a:ext uri="{9D8B030D-6E8A-4147-A177-3AD203B41FA5}">
                      <a16:colId xmlns:a16="http://schemas.microsoft.com/office/drawing/2014/main" val="1983398492"/>
                    </a:ext>
                  </a:extLst>
                </a:gridCol>
                <a:gridCol w="6138441">
                  <a:extLst>
                    <a:ext uri="{9D8B030D-6E8A-4147-A177-3AD203B41FA5}">
                      <a16:colId xmlns:a16="http://schemas.microsoft.com/office/drawing/2014/main" val="3040584043"/>
                    </a:ext>
                  </a:extLst>
                </a:gridCol>
              </a:tblGrid>
              <a:tr h="752355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هيكل التكاليف</a:t>
                      </a:r>
                    </a:p>
                    <a:p>
                      <a:pPr algn="ctr"/>
                      <a:r>
                        <a:rPr lang="en-US" dirty="0"/>
                        <a:t>Cost Structure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مصادر الإيرادات </a:t>
                      </a:r>
                    </a:p>
                    <a:p>
                      <a:pPr algn="ctr"/>
                      <a:r>
                        <a:rPr lang="en-US" dirty="0"/>
                        <a:t>Revenues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74439"/>
                  </a:ext>
                </a:extLst>
              </a:tr>
              <a:tr h="1803052">
                <a:tc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التجهيزات (تكيفات – كراسي – كمبيوتر – بورد استاند – منظفات  )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الديكور 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الإعلانات 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الايجار 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المرتبات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الاشتراكات (اليومية – الشهرية – السنوية )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حجز الدورات 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ar-EG" dirty="0"/>
                        <a:t>مصلي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Food court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Book store </a:t>
                      </a:r>
                      <a:r>
                        <a:rPr lang="ar-EG" dirty="0"/>
                        <a:t> 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8025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07CF2D9-0CED-0643-633D-CB155349B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09352"/>
              </p:ext>
            </p:extLst>
          </p:nvPr>
        </p:nvGraphicFramePr>
        <p:xfrm>
          <a:off x="7299960" y="3078479"/>
          <a:ext cx="24536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3121369758"/>
                    </a:ext>
                  </a:extLst>
                </a:gridCol>
              </a:tblGrid>
              <a:tr h="495299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القنوات </a:t>
                      </a:r>
                    </a:p>
                    <a:p>
                      <a:pPr algn="ctr"/>
                      <a:r>
                        <a:rPr lang="en-US" dirty="0"/>
                        <a:t>Channels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392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EADE06C-A9BA-8F9D-556C-938F6EE0B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02319"/>
              </p:ext>
            </p:extLst>
          </p:nvPr>
        </p:nvGraphicFramePr>
        <p:xfrm>
          <a:off x="2407920" y="3078481"/>
          <a:ext cx="24536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1511880795"/>
                    </a:ext>
                  </a:extLst>
                </a:gridCol>
              </a:tblGrid>
              <a:tr h="495299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الموارد الرئيسة </a:t>
                      </a:r>
                    </a:p>
                    <a:p>
                      <a:pPr algn="ctr"/>
                      <a:r>
                        <a:rPr lang="en-US" dirty="0"/>
                        <a:t>Key Resources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846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056F0AF-36A4-61E8-423C-0CE416E92EDD}"/>
              </a:ext>
            </a:extLst>
          </p:cNvPr>
          <p:cNvSpPr txBox="1"/>
          <p:nvPr/>
        </p:nvSpPr>
        <p:spPr>
          <a:xfrm>
            <a:off x="7299960" y="3749333"/>
            <a:ext cx="2453640" cy="87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dirty="0"/>
              <a:t>لوحات إعلانية 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dirty="0"/>
              <a:t>بريد الكتروني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31D32-1B5D-6B77-902B-BE15900E8E2B}"/>
              </a:ext>
            </a:extLst>
          </p:cNvPr>
          <p:cNvSpPr txBox="1"/>
          <p:nvPr/>
        </p:nvSpPr>
        <p:spPr>
          <a:xfrm>
            <a:off x="2521484" y="3785158"/>
            <a:ext cx="2340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الحاصلين على درجة الدكتوراه العلمية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المحاسبين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عمال النظافة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قسم ال </a:t>
            </a:r>
            <a:r>
              <a:rPr lang="en-US" dirty="0"/>
              <a:t>IT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84950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AD47D5C0-8697-3C1F-12B3-6686FAF3D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9"/>
          <a:stretch/>
        </p:blipFill>
        <p:spPr>
          <a:xfrm>
            <a:off x="6636470" y="1327150"/>
            <a:ext cx="5555530" cy="4760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94368-B262-31FE-A530-1994360F3450}"/>
              </a:ext>
            </a:extLst>
          </p:cNvPr>
          <p:cNvSpPr txBox="1"/>
          <p:nvPr/>
        </p:nvSpPr>
        <p:spPr>
          <a:xfrm>
            <a:off x="1446245" y="2631233"/>
            <a:ext cx="4329404" cy="87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dirty="0">
                <a:solidFill>
                  <a:schemeClr val="bg1"/>
                </a:solidFill>
              </a:rPr>
              <a:t>احمد هشام عياد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 01026704358 </a:t>
            </a:r>
            <a:r>
              <a:rPr lang="ar-EG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3247A1-CF7A-26D8-3AAD-9BC763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4620695" cy="706964"/>
          </a:xfrm>
        </p:spPr>
        <p:txBody>
          <a:bodyPr/>
          <a:lstStyle/>
          <a:p>
            <a:pPr algn="ctr"/>
            <a:r>
              <a:rPr lang="ar-EG" sz="5400" dirty="0">
                <a:cs typeface="+mn-cs"/>
              </a:rPr>
              <a:t>الفريق </a:t>
            </a:r>
            <a:endParaRPr lang="en-US" sz="5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777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197E-7CEB-2E8B-1E65-37D489D9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sz="5400" dirty="0">
                <a:cs typeface="+mn-cs"/>
              </a:rPr>
              <a:t>اسال </a:t>
            </a:r>
            <a:endParaRPr lang="en-US" sz="54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0A3B-F776-11D2-7872-684791CE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188</TotalTime>
  <Words>257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ADLaM Display</vt:lpstr>
      <vt:lpstr>Arial</vt:lpstr>
      <vt:lpstr>Century Gothic</vt:lpstr>
      <vt:lpstr>Wingdings 3</vt:lpstr>
      <vt:lpstr>Ion Boardroom</vt:lpstr>
      <vt:lpstr>X – SPACE </vt:lpstr>
      <vt:lpstr>المشكلة</vt:lpstr>
      <vt:lpstr>الحل </vt:lpstr>
      <vt:lpstr>حجم السوق </vt:lpstr>
      <vt:lpstr>المنافسين </vt:lpstr>
      <vt:lpstr>نموذج الاعمال </vt:lpstr>
      <vt:lpstr>PowerPoint Presentation</vt:lpstr>
      <vt:lpstr>الفريق </vt:lpstr>
      <vt:lpstr>اسال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</dc:title>
  <dc:creator>Asus</dc:creator>
  <cp:lastModifiedBy>Ahmed Ayad</cp:lastModifiedBy>
  <cp:revision>3</cp:revision>
  <dcterms:created xsi:type="dcterms:W3CDTF">2023-08-10T21:00:34Z</dcterms:created>
  <dcterms:modified xsi:type="dcterms:W3CDTF">2024-05-17T18:11:46Z</dcterms:modified>
</cp:coreProperties>
</file>