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9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179C9A-7F54-1B18-E0D2-29CFD450E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5F2D43-53DD-7A1A-58DD-E1049A5AE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A0F0C8-3D7A-84F8-3B61-002EDF8DC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7CB87A-7430-761E-CC50-B3775DB3B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C4DAA0-AE72-92EA-5E83-304098B68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99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EFF1F-6863-8589-89A8-C1CACBE89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0C3674-93D6-13D7-4A69-E5156AB482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EA25D-BF60-84A9-E90C-0AFBAE07C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F71FC3-33FE-0247-B77E-61D4F7B6D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81924-3EB8-B0F7-8965-0471D1292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2308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DC20B06-1A65-4BC5-EC5B-D506338C9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174E51-A9A9-644B-8DA6-EA88E6BBF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B5BA7C-FB4A-EE50-BF24-698DE6D5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265E3A-1AA4-4D79-D9DA-32071AA9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12F27F-6AA9-AAB1-AD00-3DB3A31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433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F8FFF5-CD17-A659-EF40-1A4A762B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D27B42-BE13-5478-1A04-0039F43E5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DA81D-DC49-6E62-B8F8-CEE3BC74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64B365-8378-2535-3AC3-AEB9DCC8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53211D-A978-6DB8-BFE8-708E964FD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65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C64B8F-EA0B-EF88-4CE9-9EA30E61B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39B53C-1C48-7C00-847B-8CC5C2000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AB104F-A9FA-BCEB-B5D6-9577B025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CAE9B86-E169-DE97-2315-93E3D2266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9E2EC0-C529-D610-BAB4-E4CB20669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793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5C8F4-B760-9DE6-54A3-31E89DBFF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427C61-E27F-442D-5CE5-81772858AB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00C3AA-E625-D561-6A1A-731006326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A068D10-C368-75D8-5C33-58E665D10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C82C16-276A-23AE-A316-9BF67B066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BD27F0-17AD-1A3E-1342-33B308E60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5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919E03-A0A7-F638-9D05-F3DF181B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C6A8EC-4846-8CD7-02A0-E1F984D4D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831BC68-DA81-6B05-1A98-0EC396F6C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FC3825-D778-D06A-7C98-32E228ECA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CD2B81-E4BA-ADBB-A389-708D3B8CD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C3503A-5C66-DD22-BB61-9ED075DC7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253510F-9D54-A489-C438-1FD9D3610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739EF4D-EC82-2CA8-0ED9-3FE0FBB5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88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DE909-2F4A-3DF8-2118-DF185F83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162F4B2-6BD1-5CB8-15AE-F2A2A963D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C75380E-A2EE-06A9-AD62-45FDEB2DE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2EE71F-1B3E-A2E5-EF7E-32008103F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326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60024DE-3803-0759-D48E-5B14B255F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D3D5263-1533-325E-A53F-15379D42B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B67D06-7D22-6B69-95EE-750734CE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510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6E571-19B0-6080-9AFB-39D70F8FA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7A78D-B25F-439D-C7CD-006E40F45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A50CB8-D052-F3F1-EA22-794C225236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BC244-529F-8FFB-D538-8F27F45E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720ABD-A8F6-7680-C528-6B3A8092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AFAB6D-AC9E-9958-6000-78210112C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7913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D20177-6A31-C498-A9B0-01BD302EE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222E40-8F06-7CB9-4D4A-0B1035A12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A7AAE9C-E032-4B9B-7380-DB791964D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FF9261-3C18-47C3-3B69-38E42ED7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2CACDA-392C-1386-4991-5DC0CF30D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8C00DB-06FE-2EEA-0D56-C5E7182A3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3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E85B34E-512C-7DCF-3521-0C815363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7C9549-14A9-5646-F47B-7B690AAB1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D56DCE-5074-D751-2953-15DB6090C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ECBF6-0C26-49CD-BA7A-A9E2A516C498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AC41CE-4651-BF81-53CE-5C4C048118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6C2877-BFFE-ADB8-3298-80E60BA09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0F905-3BC3-4A68-96AE-2528194E5E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777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7BC5C-60DD-4292-05E3-8483C366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23677"/>
            <a:ext cx="9144000" cy="1210646"/>
          </a:xfrm>
        </p:spPr>
        <p:txBody>
          <a:bodyPr>
            <a:noAutofit/>
          </a:bodyPr>
          <a:lstStyle/>
          <a:p>
            <a:r>
              <a:rPr lang="ko-KR" altLang="en-US" sz="8000" b="1" dirty="0"/>
              <a:t>호흡 기질과 호흡률</a:t>
            </a:r>
          </a:p>
        </p:txBody>
      </p:sp>
    </p:spTree>
    <p:extLst>
      <p:ext uri="{BB962C8B-B14F-4D97-AF65-F5344CB8AC3E}">
        <p14:creationId xmlns:p14="http://schemas.microsoft.com/office/powerpoint/2010/main" val="2570356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53F1-906D-19E0-C047-E79A2AF67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8B766AAA-C718-3A9E-79B5-0228271F1F81}"/>
              </a:ext>
            </a:extLst>
          </p:cNvPr>
          <p:cNvSpPr txBox="1">
            <a:spLocks/>
          </p:cNvSpPr>
          <p:nvPr/>
        </p:nvSpPr>
        <p:spPr>
          <a:xfrm>
            <a:off x="-2824579" y="0"/>
            <a:ext cx="9144000" cy="12106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b="1" dirty="0"/>
              <a:t>호흡기질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0ED3A-78A2-1D89-DAC2-2C16B7CE746C}"/>
              </a:ext>
            </a:extLst>
          </p:cNvPr>
          <p:cNvSpPr txBox="1"/>
          <p:nvPr/>
        </p:nvSpPr>
        <p:spPr>
          <a:xfrm>
            <a:off x="0" y="1210646"/>
            <a:ext cx="11211724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세포 호흡으로 분해되어</a:t>
            </a:r>
            <a:br>
              <a:rPr lang="en-US" altLang="ko-KR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에너지를 방출할 수 있는 유기물</a:t>
            </a:r>
          </a:p>
        </p:txBody>
      </p:sp>
    </p:spTree>
    <p:extLst>
      <p:ext uri="{BB962C8B-B14F-4D97-AF65-F5344CB8AC3E}">
        <p14:creationId xmlns:p14="http://schemas.microsoft.com/office/powerpoint/2010/main" val="86632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4ABE6-95F3-4900-D874-80513DB82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53E55D1-286C-A62F-42A9-2457B69985BF}"/>
              </a:ext>
            </a:extLst>
          </p:cNvPr>
          <p:cNvSpPr txBox="1"/>
          <p:nvPr/>
        </p:nvSpPr>
        <p:spPr>
          <a:xfrm>
            <a:off x="0" y="1210646"/>
            <a:ext cx="1167178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발생한 </a:t>
            </a:r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이산화탄소의 부피 </a:t>
            </a:r>
            <a:r>
              <a:rPr lang="en-US" altLang="ko-KR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4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소비된 산소의 부피</a:t>
            </a:r>
            <a:endParaRPr lang="en-US" altLang="ko-KR" sz="4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7D42AA-E4A7-F6AB-F5A5-0D8A6CCABFDC}"/>
              </a:ext>
            </a:extLst>
          </p:cNvPr>
          <p:cNvSpPr txBox="1"/>
          <p:nvPr/>
        </p:nvSpPr>
        <p:spPr>
          <a:xfrm>
            <a:off x="0" y="0"/>
            <a:ext cx="25458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호흡률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002A13-F941-BF30-621B-054A27E3EA3F}"/>
              </a:ext>
            </a:extLst>
          </p:cNvPr>
          <p:cNvSpPr txBox="1"/>
          <p:nvPr/>
        </p:nvSpPr>
        <p:spPr>
          <a:xfrm>
            <a:off x="0" y="2380197"/>
            <a:ext cx="363272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탄수화물 </a:t>
            </a:r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1.0</a:t>
            </a:r>
            <a:b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단백질 약 </a:t>
            </a:r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0.8</a:t>
            </a:r>
          </a:p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지방 약 </a:t>
            </a:r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0.7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6F47C-3090-89B4-16C3-3FF14113F4F1}"/>
              </a:ext>
            </a:extLst>
          </p:cNvPr>
          <p:cNvSpPr txBox="1"/>
          <p:nvPr/>
        </p:nvSpPr>
        <p:spPr>
          <a:xfrm>
            <a:off x="0" y="4780854"/>
            <a:ext cx="1248130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=&gt;</a:t>
            </a:r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호흡 기질의 종류에 따라 구성원자 다르기 때문</a:t>
            </a:r>
            <a:endParaRPr lang="en-US" altLang="ko-KR" sz="5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628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6CEEEE-D253-516C-8EB1-96393BE6F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D07BA-DA86-A2E1-FD02-BC73F4A85A3D}"/>
              </a:ext>
            </a:extLst>
          </p:cNvPr>
          <p:cNvSpPr txBox="1"/>
          <p:nvPr/>
        </p:nvSpPr>
        <p:spPr>
          <a:xfrm>
            <a:off x="0" y="0"/>
            <a:ext cx="1199879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지방이 세포호흡에 이용되는 과정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40891E-1399-80C0-6742-1BBA45B3B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03432">
            <a:off x="121455" y="2721527"/>
            <a:ext cx="2212170" cy="119229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A0F438-91D1-C400-39A3-3FC07BD7B1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456" y="4076700"/>
            <a:ext cx="1806168" cy="999331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1F1C931-18A9-CC69-0034-F4E88457BC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356" y="2302518"/>
            <a:ext cx="2065115" cy="41900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28B4B9-FC6B-5810-871E-32DD4ADC1EAB}"/>
              </a:ext>
            </a:extLst>
          </p:cNvPr>
          <p:cNvSpPr txBox="1"/>
          <p:nvPr/>
        </p:nvSpPr>
        <p:spPr>
          <a:xfrm>
            <a:off x="9648825" y="3252099"/>
            <a:ext cx="205319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TCA</a:t>
            </a:r>
            <a:endParaRPr lang="ko-KR" altLang="en-US" sz="8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35B70B8-D19B-B565-9438-B5F53103DE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336" y="5324141"/>
            <a:ext cx="2910269" cy="153385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8AB716B-7EF8-BDF4-8509-CC54893ED2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2685" y="2825968"/>
            <a:ext cx="2600640" cy="1744733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14D398FC-4002-F072-B4CF-E1C52DAE49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091" y="4343248"/>
            <a:ext cx="1647644" cy="980893"/>
          </a:xfrm>
          <a:prstGeom prst="rect">
            <a:avLst/>
          </a:prstGeom>
        </p:spPr>
      </p:pic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AC990F2-E518-4500-5A76-222A2D04CACC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2247900" y="3913818"/>
            <a:ext cx="1409191" cy="919877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3FAD812B-2557-3F83-F6ED-33276745E1D3}"/>
              </a:ext>
            </a:extLst>
          </p:cNvPr>
          <p:cNvCxnSpPr>
            <a:cxnSpLocks/>
          </p:cNvCxnSpPr>
          <p:nvPr/>
        </p:nvCxnSpPr>
        <p:spPr>
          <a:xfrm flipV="1">
            <a:off x="2130624" y="2643019"/>
            <a:ext cx="1317732" cy="698653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84AB103-CE3F-93BE-6E36-AFAE7F8A5638}"/>
              </a:ext>
            </a:extLst>
          </p:cNvPr>
          <p:cNvCxnSpPr>
            <a:cxnSpLocks/>
          </p:cNvCxnSpPr>
          <p:nvPr/>
        </p:nvCxnSpPr>
        <p:spPr>
          <a:xfrm>
            <a:off x="5513470" y="4862044"/>
            <a:ext cx="1220705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CC0D701-8DB4-6D57-3588-C7D8536F8F57}"/>
              </a:ext>
            </a:extLst>
          </p:cNvPr>
          <p:cNvSpPr txBox="1"/>
          <p:nvPr/>
        </p:nvSpPr>
        <p:spPr>
          <a:xfrm>
            <a:off x="6809065" y="2130571"/>
            <a:ext cx="24288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피루브산</a:t>
            </a:r>
            <a:endParaRPr lang="ko-KR" altLang="en-US" sz="5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7EBBBD2-A728-FF38-C00E-3C360A5DC2BE}"/>
              </a:ext>
            </a:extLst>
          </p:cNvPr>
          <p:cNvSpPr txBox="1"/>
          <p:nvPr/>
        </p:nvSpPr>
        <p:spPr>
          <a:xfrm>
            <a:off x="6713926" y="4570701"/>
            <a:ext cx="3027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아세틸</a:t>
            </a:r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CoA</a:t>
            </a:r>
            <a:endParaRPr lang="ko-KR" altLang="en-US" sz="5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A9080AA-79AF-ED3C-4F6D-9232B0D56FF5}"/>
              </a:ext>
            </a:extLst>
          </p:cNvPr>
          <p:cNvCxnSpPr>
            <a:cxnSpLocks/>
          </p:cNvCxnSpPr>
          <p:nvPr/>
        </p:nvCxnSpPr>
        <p:spPr>
          <a:xfrm>
            <a:off x="5656345" y="2523488"/>
            <a:ext cx="1220705" cy="0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14C4864-AAF6-A3D4-1B6E-B75BE7350F6B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9997640" y="4575538"/>
            <a:ext cx="677781" cy="552412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2036282-321D-C21F-3823-2F0AF028C2B1}"/>
              </a:ext>
            </a:extLst>
          </p:cNvPr>
          <p:cNvCxnSpPr>
            <a:cxnSpLocks/>
          </p:cNvCxnSpPr>
          <p:nvPr/>
        </p:nvCxnSpPr>
        <p:spPr>
          <a:xfrm>
            <a:off x="9402467" y="2578724"/>
            <a:ext cx="988188" cy="673375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99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2" grpId="0"/>
      <p:bldP spid="3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EEA01-12F8-1039-6C91-8ED3B5521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6FD0CE-AAA2-B141-8190-A98F4922F938}"/>
              </a:ext>
            </a:extLst>
          </p:cNvPr>
          <p:cNvSpPr txBox="1"/>
          <p:nvPr/>
        </p:nvSpPr>
        <p:spPr>
          <a:xfrm>
            <a:off x="0" y="0"/>
            <a:ext cx="118753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단백질이 세포호흡에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이용되는 과정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ECCD33-9BF1-6B91-E59E-53CD6E075507}"/>
              </a:ext>
            </a:extLst>
          </p:cNvPr>
          <p:cNvCxnSpPr>
            <a:cxnSpLocks/>
          </p:cNvCxnSpPr>
          <p:nvPr/>
        </p:nvCxnSpPr>
        <p:spPr>
          <a:xfrm>
            <a:off x="1344970" y="1139034"/>
            <a:ext cx="0" cy="228996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3BC16177-AE80-C991-6B95-737AFAF50010}"/>
              </a:ext>
            </a:extLst>
          </p:cNvPr>
          <p:cNvSpPr txBox="1"/>
          <p:nvPr/>
        </p:nvSpPr>
        <p:spPr>
          <a:xfrm>
            <a:off x="132040" y="3477890"/>
            <a:ext cx="24288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아미노산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8236FD-27A6-9EDF-8D9A-68F25A090C7A}"/>
              </a:ext>
            </a:extLst>
          </p:cNvPr>
          <p:cNvSpPr txBox="1"/>
          <p:nvPr/>
        </p:nvSpPr>
        <p:spPr>
          <a:xfrm>
            <a:off x="8792151" y="1816223"/>
            <a:ext cx="24288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피루브산</a:t>
            </a:r>
            <a:endParaRPr lang="ko-KR" altLang="en-US" sz="5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4E4E8D-F930-A743-0367-71E85CA3B57F}"/>
              </a:ext>
            </a:extLst>
          </p:cNvPr>
          <p:cNvSpPr txBox="1"/>
          <p:nvPr/>
        </p:nvSpPr>
        <p:spPr>
          <a:xfrm>
            <a:off x="8667248" y="3477890"/>
            <a:ext cx="302743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아세틸</a:t>
            </a:r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CoA</a:t>
            </a:r>
            <a:endParaRPr lang="ko-KR" altLang="en-US" sz="50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23601F-C1F9-D77A-2F66-41F28BA39843}"/>
              </a:ext>
            </a:extLst>
          </p:cNvPr>
          <p:cNvSpPr txBox="1"/>
          <p:nvPr/>
        </p:nvSpPr>
        <p:spPr>
          <a:xfrm>
            <a:off x="8137805" y="4986855"/>
            <a:ext cx="373756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TCA</a:t>
            </a:r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중간산물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2CFED6-11C9-3DB1-E5D0-FE8577F061AA}"/>
              </a:ext>
            </a:extLst>
          </p:cNvPr>
          <p:cNvSpPr txBox="1"/>
          <p:nvPr/>
        </p:nvSpPr>
        <p:spPr>
          <a:xfrm>
            <a:off x="2703283" y="4084051"/>
            <a:ext cx="4031873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 err="1">
                <a:solidFill>
                  <a:srgbClr val="00B0F0"/>
                </a:solidFill>
              </a:rPr>
              <a:t>탈아미노반응</a:t>
            </a:r>
            <a:br>
              <a:rPr lang="en-US" altLang="ko-KR" sz="5000" b="1" dirty="0">
                <a:solidFill>
                  <a:srgbClr val="00B0F0"/>
                </a:solidFill>
              </a:rPr>
            </a:br>
            <a:r>
              <a:rPr lang="en-US" altLang="ko-KR" sz="5000" b="1" dirty="0">
                <a:solidFill>
                  <a:srgbClr val="00B0F0"/>
                </a:solidFill>
              </a:rPr>
              <a:t>(-NH2</a:t>
            </a:r>
            <a:r>
              <a:rPr lang="ko-KR" altLang="en-US" sz="5000" b="1" dirty="0">
                <a:solidFill>
                  <a:srgbClr val="00B0F0"/>
                </a:solidFill>
              </a:rPr>
              <a:t>제거</a:t>
            </a:r>
            <a:r>
              <a:rPr lang="en-US" altLang="ko-KR" sz="5000" b="1" dirty="0">
                <a:solidFill>
                  <a:srgbClr val="00B0F0"/>
                </a:solidFill>
              </a:rPr>
              <a:t>)</a:t>
            </a:r>
            <a:endParaRPr lang="ko-KR" altLang="en-US" sz="5000" b="1" dirty="0">
              <a:solidFill>
                <a:srgbClr val="00B0F0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21CF9FF-642E-0352-F7C4-839E2C6BEB7E}"/>
              </a:ext>
            </a:extLst>
          </p:cNvPr>
          <p:cNvCxnSpPr>
            <a:cxnSpLocks/>
          </p:cNvCxnSpPr>
          <p:nvPr/>
        </p:nvCxnSpPr>
        <p:spPr>
          <a:xfrm flipV="1">
            <a:off x="6440845" y="2216429"/>
            <a:ext cx="2255480" cy="1692348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52B02F4C-85BB-4393-FBC6-F31549C3492F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60910" y="3901671"/>
            <a:ext cx="5963965" cy="710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9619CF54-9F30-5A6D-1D04-E99AD2E2605E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40845" y="3852781"/>
            <a:ext cx="1696960" cy="156496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9056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" grpId="0"/>
      <p:bldP spid="8" grpId="0"/>
      <p:bldP spid="9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99FA-0779-82D8-7BEC-EEE1A381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472D7E-5CDA-B278-67B8-2621D06E81EE}"/>
              </a:ext>
            </a:extLst>
          </p:cNvPr>
          <p:cNvSpPr txBox="1"/>
          <p:nvPr/>
        </p:nvSpPr>
        <p:spPr>
          <a:xfrm>
            <a:off x="0" y="0"/>
            <a:ext cx="1187536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7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단백질이 세포호흡에 </a:t>
            </a:r>
            <a:r>
              <a:rPr lang="ko-KR" altLang="en-US" sz="6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이용되는 과정</a:t>
            </a: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B20B73B-E01F-94BD-A4BA-2D4012D03F8B}"/>
              </a:ext>
            </a:extLst>
          </p:cNvPr>
          <p:cNvCxnSpPr>
            <a:cxnSpLocks/>
          </p:cNvCxnSpPr>
          <p:nvPr/>
        </p:nvCxnSpPr>
        <p:spPr>
          <a:xfrm>
            <a:off x="1344970" y="1139034"/>
            <a:ext cx="0" cy="228996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E49B88A-6B1E-ACA5-2B49-BE269D4C8869}"/>
              </a:ext>
            </a:extLst>
          </p:cNvPr>
          <p:cNvSpPr txBox="1"/>
          <p:nvPr/>
        </p:nvSpPr>
        <p:spPr>
          <a:xfrm>
            <a:off x="132040" y="3477890"/>
            <a:ext cx="2428870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아미노산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EA2B13-E0A7-7FBE-5EAB-21878FBCF97D}"/>
              </a:ext>
            </a:extLst>
          </p:cNvPr>
          <p:cNvSpPr txBox="1"/>
          <p:nvPr/>
        </p:nvSpPr>
        <p:spPr>
          <a:xfrm>
            <a:off x="8792151" y="1816223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819975-0A3B-8705-CC5E-DD7751BE4FAE}"/>
              </a:ext>
            </a:extLst>
          </p:cNvPr>
          <p:cNvSpPr txBox="1"/>
          <p:nvPr/>
        </p:nvSpPr>
        <p:spPr>
          <a:xfrm>
            <a:off x="8667248" y="3477890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산화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1A4CF5-61E4-7650-F4BA-D0DC2966ABED}"/>
              </a:ext>
            </a:extLst>
          </p:cNvPr>
          <p:cNvSpPr txBox="1"/>
          <p:nvPr/>
        </p:nvSpPr>
        <p:spPr>
          <a:xfrm>
            <a:off x="8137805" y="4986855"/>
            <a:ext cx="130676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0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산화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9B68892-F737-41E2-56B8-F428D1BCEBC8}"/>
              </a:ext>
            </a:extLst>
          </p:cNvPr>
          <p:cNvCxnSpPr>
            <a:cxnSpLocks/>
          </p:cNvCxnSpPr>
          <p:nvPr/>
        </p:nvCxnSpPr>
        <p:spPr>
          <a:xfrm flipV="1">
            <a:off x="6440845" y="2216429"/>
            <a:ext cx="2255480" cy="1692348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53254E1-FCF8-22C8-74FB-C7A0EA5B7D15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2560910" y="3901671"/>
            <a:ext cx="5963965" cy="7106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414882C6-8F24-24A2-ABBA-2CB2057DA5D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6440845" y="3852781"/>
            <a:ext cx="1696960" cy="1564961"/>
          </a:xfrm>
          <a:prstGeom prst="straightConnector1">
            <a:avLst/>
          </a:prstGeom>
          <a:ln w="190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833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70</Words>
  <Application>Microsoft Office PowerPoint</Application>
  <PresentationFormat>와이드스크린</PresentationFormat>
  <Paragraphs>23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나눔바른고딕</vt:lpstr>
      <vt:lpstr>맑은 고딕</vt:lpstr>
      <vt:lpstr>Arial</vt:lpstr>
      <vt:lpstr>Office 테마</vt:lpstr>
      <vt:lpstr>호흡 기질과 호흡률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 A</dc:creator>
  <cp:lastModifiedBy>3 A</cp:lastModifiedBy>
  <cp:revision>33</cp:revision>
  <dcterms:created xsi:type="dcterms:W3CDTF">2025-09-16T11:25:10Z</dcterms:created>
  <dcterms:modified xsi:type="dcterms:W3CDTF">2025-09-16T13:24:23Z</dcterms:modified>
</cp:coreProperties>
</file>