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</p:sldMasterIdLst>
  <p:sldIdLst>
    <p:sldId id="273" r:id="rId2"/>
    <p:sldId id="265" r:id="rId3"/>
    <p:sldId id="274" r:id="rId4"/>
    <p:sldId id="275" r:id="rId5"/>
    <p:sldId id="282" r:id="rId6"/>
    <p:sldId id="283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MOU" lastIdx="1" clrIdx="0">
    <p:extLst>
      <p:ext uri="{19B8F6BF-5375-455C-9EA6-DF929625EA0E}">
        <p15:presenceInfo xmlns:p15="http://schemas.microsoft.com/office/powerpoint/2012/main" userId="Microsoft Office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78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304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7-04T11:20:51.208" idx="1">
    <p:pos x="10" y="10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95416-E363-4EB7-B047-44D1B519B0DC}" type="datetimeFigureOut">
              <a:rPr lang="es-ES" smtClean="0"/>
              <a:t>4/7/19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C6C5B-5A03-405F-997F-55113B61556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28292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95416-E363-4EB7-B047-44D1B519B0DC}" type="datetimeFigureOut">
              <a:rPr lang="es-ES" smtClean="0"/>
              <a:t>4/7/19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C6C5B-5A03-405F-997F-55113B61556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37776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95416-E363-4EB7-B047-44D1B519B0DC}" type="datetimeFigureOut">
              <a:rPr lang="es-ES" smtClean="0"/>
              <a:t>4/7/19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C6C5B-5A03-405F-997F-55113B61556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344727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95416-E363-4EB7-B047-44D1B519B0DC}" type="datetimeFigureOut">
              <a:rPr lang="es-ES" smtClean="0"/>
              <a:t>4/7/19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C6C5B-5A03-405F-997F-55113B615560}" type="slidenum">
              <a:rPr lang="es-ES" smtClean="0"/>
              <a:t>‹#›</a:t>
            </a:fld>
            <a:endParaRPr lang="es-E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989521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95416-E363-4EB7-B047-44D1B519B0DC}" type="datetimeFigureOut">
              <a:rPr lang="es-ES" smtClean="0"/>
              <a:t>4/7/19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C6C5B-5A03-405F-997F-55113B61556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068329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95416-E363-4EB7-B047-44D1B519B0DC}" type="datetimeFigureOut">
              <a:rPr lang="es-ES" smtClean="0"/>
              <a:t>4/7/19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C6C5B-5A03-405F-997F-55113B61556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38448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95416-E363-4EB7-B047-44D1B519B0DC}" type="datetimeFigureOut">
              <a:rPr lang="es-ES" smtClean="0"/>
              <a:t>4/7/19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C6C5B-5A03-405F-997F-55113B61556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427266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95416-E363-4EB7-B047-44D1B519B0DC}" type="datetimeFigureOut">
              <a:rPr lang="es-ES" smtClean="0"/>
              <a:t>4/7/19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C6C5B-5A03-405F-997F-55113B61556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625341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95416-E363-4EB7-B047-44D1B519B0DC}" type="datetimeFigureOut">
              <a:rPr lang="es-ES" smtClean="0"/>
              <a:t>4/7/19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C6C5B-5A03-405F-997F-55113B61556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65752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95416-E363-4EB7-B047-44D1B519B0DC}" type="datetimeFigureOut">
              <a:rPr lang="es-ES" smtClean="0"/>
              <a:t>4/7/19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C6C5B-5A03-405F-997F-55113B61556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76921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95416-E363-4EB7-B047-44D1B519B0DC}" type="datetimeFigureOut">
              <a:rPr lang="es-ES" smtClean="0"/>
              <a:t>4/7/19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C6C5B-5A03-405F-997F-55113B61556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84066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95416-E363-4EB7-B047-44D1B519B0DC}" type="datetimeFigureOut">
              <a:rPr lang="es-ES" smtClean="0"/>
              <a:t>4/7/19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C6C5B-5A03-405F-997F-55113B61556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57034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95416-E363-4EB7-B047-44D1B519B0DC}" type="datetimeFigureOut">
              <a:rPr lang="es-ES" smtClean="0"/>
              <a:t>4/7/19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C6C5B-5A03-405F-997F-55113B61556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43676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95416-E363-4EB7-B047-44D1B519B0DC}" type="datetimeFigureOut">
              <a:rPr lang="es-ES" smtClean="0"/>
              <a:t>4/7/19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C6C5B-5A03-405F-997F-55113B61556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06656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95416-E363-4EB7-B047-44D1B519B0DC}" type="datetimeFigureOut">
              <a:rPr lang="es-ES" smtClean="0"/>
              <a:t>4/7/19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C6C5B-5A03-405F-997F-55113B61556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7563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95416-E363-4EB7-B047-44D1B519B0DC}" type="datetimeFigureOut">
              <a:rPr lang="es-ES" smtClean="0"/>
              <a:t>4/7/19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C6C5B-5A03-405F-997F-55113B61556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30213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95416-E363-4EB7-B047-44D1B519B0DC}" type="datetimeFigureOut">
              <a:rPr lang="es-ES" smtClean="0"/>
              <a:t>4/7/19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C6C5B-5A03-405F-997F-55113B61556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44137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EE895416-E363-4EB7-B047-44D1B519B0DC}" type="datetimeFigureOut">
              <a:rPr lang="es-ES" smtClean="0"/>
              <a:t>4/7/19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4BC6C5B-5A03-405F-997F-55113B61556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627504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  <p:sldLayoutId id="2147483773" r:id="rId12"/>
    <p:sldLayoutId id="2147483774" r:id="rId13"/>
    <p:sldLayoutId id="2147483775" r:id="rId14"/>
    <p:sldLayoutId id="2147483776" r:id="rId15"/>
    <p:sldLayoutId id="2147483777" r:id="rId16"/>
    <p:sldLayoutId id="2147483778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1.png"/><Relationship Id="rId12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6.png"/><Relationship Id="rId5" Type="http://schemas.openxmlformats.org/officeDocument/2006/relationships/image" Target="../media/image9.png"/><Relationship Id="rId15" Type="http://schemas.openxmlformats.org/officeDocument/2006/relationships/image" Target="../media/image20.png"/><Relationship Id="rId10" Type="http://schemas.openxmlformats.org/officeDocument/2006/relationships/image" Target="../media/image15.png"/><Relationship Id="rId4" Type="http://schemas.openxmlformats.org/officeDocument/2006/relationships/image" Target="../media/image8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Experiments</a:t>
            </a:r>
            <a:r>
              <a:rPr lang="es-E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Diferent</a:t>
            </a:r>
            <a:r>
              <a:rPr lang="es-ES" dirty="0"/>
              <a:t> </a:t>
            </a:r>
            <a:r>
              <a:rPr lang="es-ES" dirty="0" err="1"/>
              <a:t>ways</a:t>
            </a:r>
            <a:r>
              <a:rPr lang="es-ES" dirty="0"/>
              <a:t> of </a:t>
            </a:r>
            <a:r>
              <a:rPr lang="es-ES" dirty="0" err="1"/>
              <a:t>computing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loss</a:t>
            </a:r>
            <a:r>
              <a:rPr lang="es-ES" dirty="0"/>
              <a:t> </a:t>
            </a:r>
            <a:r>
              <a:rPr lang="es-ES" dirty="0" err="1"/>
              <a:t>based</a:t>
            </a:r>
            <a:r>
              <a:rPr lang="es-ES" dirty="0"/>
              <a:t> </a:t>
            </a:r>
            <a:r>
              <a:rPr lang="es-ES" dirty="0" err="1"/>
              <a:t>on</a:t>
            </a:r>
            <a:r>
              <a:rPr lang="es-ES" dirty="0"/>
              <a:t> </a:t>
            </a:r>
            <a:r>
              <a:rPr lang="es-ES" dirty="0" err="1"/>
              <a:t>different</a:t>
            </a:r>
            <a:r>
              <a:rPr lang="es-ES" dirty="0"/>
              <a:t> </a:t>
            </a:r>
            <a:r>
              <a:rPr lang="es-ES" dirty="0" err="1"/>
              <a:t>approaches</a:t>
            </a:r>
            <a:r>
              <a:rPr lang="es-ES" dirty="0"/>
              <a:t>:</a:t>
            </a:r>
          </a:p>
          <a:p>
            <a:pPr lvl="1"/>
            <a:r>
              <a:rPr lang="es-ES" dirty="0" err="1"/>
              <a:t>Shape</a:t>
            </a:r>
            <a:r>
              <a:rPr lang="es-ES" dirty="0"/>
              <a:t> of X </a:t>
            </a:r>
            <a:r>
              <a:rPr lang="es-ES" b="1" dirty="0"/>
              <a:t>(Input) </a:t>
            </a:r>
            <a:r>
              <a:rPr lang="es-ES" dirty="0"/>
              <a:t>= [25, 192, 192, 4] </a:t>
            </a:r>
            <a:r>
              <a:rPr lang="es-ES" dirty="0">
                <a:sym typeface="Wingdings" pitchFamily="2" charset="2"/>
              </a:rPr>
              <a:t> [</a:t>
            </a:r>
            <a:r>
              <a:rPr lang="es-ES" dirty="0" err="1">
                <a:sym typeface="Wingdings" pitchFamily="2" charset="2"/>
              </a:rPr>
              <a:t>Batch</a:t>
            </a:r>
            <a:r>
              <a:rPr lang="es-ES" dirty="0">
                <a:sym typeface="Wingdings" pitchFamily="2" charset="2"/>
              </a:rPr>
              <a:t>, </a:t>
            </a:r>
            <a:r>
              <a:rPr lang="es-ES" dirty="0" err="1">
                <a:sym typeface="Wingdings" pitchFamily="2" charset="2"/>
              </a:rPr>
              <a:t>Height</a:t>
            </a:r>
            <a:r>
              <a:rPr lang="es-ES" dirty="0">
                <a:sym typeface="Wingdings" pitchFamily="2" charset="2"/>
              </a:rPr>
              <a:t>, </a:t>
            </a:r>
            <a:r>
              <a:rPr lang="es-ES" dirty="0" err="1">
                <a:sym typeface="Wingdings" pitchFamily="2" charset="2"/>
              </a:rPr>
              <a:t>Width</a:t>
            </a:r>
            <a:r>
              <a:rPr lang="es-ES" dirty="0">
                <a:sym typeface="Wingdings" pitchFamily="2" charset="2"/>
              </a:rPr>
              <a:t>, </a:t>
            </a:r>
            <a:r>
              <a:rPr lang="es-ES" dirty="0" err="1">
                <a:sym typeface="Wingdings" pitchFamily="2" charset="2"/>
              </a:rPr>
              <a:t>Channels</a:t>
            </a:r>
            <a:r>
              <a:rPr lang="es-ES" dirty="0">
                <a:sym typeface="Wingdings" pitchFamily="2" charset="2"/>
              </a:rPr>
              <a:t>]</a:t>
            </a:r>
            <a:endParaRPr lang="es-ES" dirty="0"/>
          </a:p>
          <a:p>
            <a:pPr lvl="1"/>
            <a:r>
              <a:rPr lang="es-ES" dirty="0" err="1"/>
              <a:t>Shape</a:t>
            </a:r>
            <a:r>
              <a:rPr lang="es-ES" dirty="0"/>
              <a:t> of Y </a:t>
            </a:r>
            <a:r>
              <a:rPr lang="es-ES" b="1" dirty="0"/>
              <a:t>(</a:t>
            </a:r>
            <a:r>
              <a:rPr lang="es-ES" b="1" dirty="0" err="1"/>
              <a:t>Label</a:t>
            </a:r>
            <a:r>
              <a:rPr lang="es-ES" b="1" dirty="0"/>
              <a:t>) = </a:t>
            </a:r>
            <a:r>
              <a:rPr lang="es-ES" dirty="0"/>
              <a:t>[25, 192, 192, 1]  </a:t>
            </a:r>
            <a:r>
              <a:rPr lang="es-ES" dirty="0">
                <a:sym typeface="Wingdings" pitchFamily="2" charset="2"/>
              </a:rPr>
              <a:t> 25 </a:t>
            </a:r>
            <a:r>
              <a:rPr lang="es-ES" dirty="0" err="1">
                <a:sym typeface="Wingdings" pitchFamily="2" charset="2"/>
              </a:rPr>
              <a:t>images</a:t>
            </a:r>
            <a:r>
              <a:rPr lang="es-ES" dirty="0">
                <a:sym typeface="Wingdings" pitchFamily="2" charset="2"/>
              </a:rPr>
              <a:t> of 192 *192 </a:t>
            </a:r>
            <a:r>
              <a:rPr lang="es-ES" dirty="0" err="1">
                <a:sym typeface="Wingdings" pitchFamily="2" charset="2"/>
              </a:rPr>
              <a:t>with</a:t>
            </a:r>
            <a:r>
              <a:rPr lang="es-ES" dirty="0">
                <a:sym typeface="Wingdings" pitchFamily="2" charset="2"/>
              </a:rPr>
              <a:t> </a:t>
            </a:r>
            <a:r>
              <a:rPr lang="es-ES" dirty="0" err="1">
                <a:sym typeface="Wingdings" pitchFamily="2" charset="2"/>
              </a:rPr>
              <a:t>pix.values</a:t>
            </a:r>
            <a:r>
              <a:rPr lang="es-ES" dirty="0">
                <a:sym typeface="Wingdings" pitchFamily="2" charset="2"/>
              </a:rPr>
              <a:t> {0,1,2,3}</a:t>
            </a:r>
          </a:p>
          <a:p>
            <a:pPr lvl="1"/>
            <a:r>
              <a:rPr lang="es-ES" dirty="0" err="1">
                <a:sym typeface="Wingdings" pitchFamily="2" charset="2"/>
              </a:rPr>
              <a:t>Shape</a:t>
            </a:r>
            <a:r>
              <a:rPr lang="es-ES" dirty="0">
                <a:sym typeface="Wingdings" pitchFamily="2" charset="2"/>
              </a:rPr>
              <a:t> of A </a:t>
            </a:r>
            <a:r>
              <a:rPr lang="es-ES" b="1" dirty="0">
                <a:sym typeface="Wingdings" pitchFamily="2" charset="2"/>
              </a:rPr>
              <a:t>(</a:t>
            </a:r>
            <a:r>
              <a:rPr lang="es-ES" b="1" dirty="0" err="1">
                <a:sym typeface="Wingdings" pitchFamily="2" charset="2"/>
              </a:rPr>
              <a:t>Pred</a:t>
            </a:r>
            <a:r>
              <a:rPr lang="es-ES" b="1" dirty="0">
                <a:sym typeface="Wingdings" pitchFamily="2" charset="2"/>
              </a:rPr>
              <a:t>) </a:t>
            </a:r>
            <a:r>
              <a:rPr lang="es-ES" dirty="0">
                <a:sym typeface="Wingdings" pitchFamily="2" charset="2"/>
              </a:rPr>
              <a:t>= [25,192,192,4]          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3731056-3897-B549-83B0-F77127AD243D}"/>
              </a:ext>
            </a:extLst>
          </p:cNvPr>
          <p:cNvSpPr/>
          <p:nvPr/>
        </p:nvSpPr>
        <p:spPr>
          <a:xfrm>
            <a:off x="5510150" y="3071752"/>
            <a:ext cx="142505" cy="1464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D9A71AC-9D62-2048-B26D-38B7AC9021A1}"/>
              </a:ext>
            </a:extLst>
          </p:cNvPr>
          <p:cNvSpPr txBox="1"/>
          <p:nvPr/>
        </p:nvSpPr>
        <p:spPr>
          <a:xfrm>
            <a:off x="5694217" y="2976993"/>
            <a:ext cx="480752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0.1	0.2	</a:t>
            </a:r>
            <a:r>
              <a:rPr lang="es-ES" sz="1600" dirty="0"/>
              <a:t>…. n x m (192 * 192 x 25)</a:t>
            </a:r>
          </a:p>
          <a:p>
            <a:r>
              <a:rPr lang="es-ES" dirty="0"/>
              <a:t>0.2	0.6   ………………………..</a:t>
            </a:r>
          </a:p>
          <a:p>
            <a:r>
              <a:rPr lang="es-ES" dirty="0"/>
              <a:t>0.0	0.1   ………………………..</a:t>
            </a:r>
          </a:p>
          <a:p>
            <a:r>
              <a:rPr lang="es-ES" dirty="0"/>
              <a:t>0.7	0.1   ………………………..</a:t>
            </a:r>
          </a:p>
          <a:p>
            <a:r>
              <a:rPr lang="es-ES" dirty="0"/>
              <a:t>1       1</a:t>
            </a:r>
          </a:p>
          <a:p>
            <a:endParaRPr lang="es-E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E1E74BF-7B5B-4341-A4D4-402C5B93D4FF}"/>
              </a:ext>
            </a:extLst>
          </p:cNvPr>
          <p:cNvSpPr/>
          <p:nvPr/>
        </p:nvSpPr>
        <p:spPr>
          <a:xfrm>
            <a:off x="5510149" y="3370612"/>
            <a:ext cx="142505" cy="1464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68CA878-C65D-0F46-AE63-36EE34FED042}"/>
              </a:ext>
            </a:extLst>
          </p:cNvPr>
          <p:cNvSpPr/>
          <p:nvPr/>
        </p:nvSpPr>
        <p:spPr>
          <a:xfrm>
            <a:off x="5510148" y="3669472"/>
            <a:ext cx="142505" cy="1464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9D63FB2-29EB-5145-8EFE-07E6CDB019A2}"/>
              </a:ext>
            </a:extLst>
          </p:cNvPr>
          <p:cNvSpPr/>
          <p:nvPr/>
        </p:nvSpPr>
        <p:spPr>
          <a:xfrm>
            <a:off x="5510147" y="3968332"/>
            <a:ext cx="142505" cy="1464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F626E19-6084-EB46-92D3-5B410AE11EC3}"/>
              </a:ext>
            </a:extLst>
          </p:cNvPr>
          <p:cNvCxnSpPr>
            <a:cxnSpLocks/>
          </p:cNvCxnSpPr>
          <p:nvPr/>
        </p:nvCxnSpPr>
        <p:spPr>
          <a:xfrm>
            <a:off x="5712032" y="4140659"/>
            <a:ext cx="9143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Donut 23">
            <a:extLst>
              <a:ext uri="{FF2B5EF4-FFF2-40B4-BE49-F238E27FC236}">
                <a16:creationId xmlns:a16="http://schemas.microsoft.com/office/drawing/2014/main" id="{8BE219EA-F724-0849-94F0-CA2AFE4CC59E}"/>
              </a:ext>
            </a:extLst>
          </p:cNvPr>
          <p:cNvSpPr/>
          <p:nvPr/>
        </p:nvSpPr>
        <p:spPr>
          <a:xfrm>
            <a:off x="6151418" y="2901064"/>
            <a:ext cx="463140" cy="1713293"/>
          </a:xfrm>
          <a:prstGeom prst="donut">
            <a:avLst>
              <a:gd name="adj" fmla="val 0"/>
            </a:avLst>
          </a:prstGeom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25" name="Donut 24">
            <a:extLst>
              <a:ext uri="{FF2B5EF4-FFF2-40B4-BE49-F238E27FC236}">
                <a16:creationId xmlns:a16="http://schemas.microsoft.com/office/drawing/2014/main" id="{0B89BDE0-BF44-374B-83E5-E386D4179790}"/>
              </a:ext>
            </a:extLst>
          </p:cNvPr>
          <p:cNvSpPr/>
          <p:nvPr/>
        </p:nvSpPr>
        <p:spPr>
          <a:xfrm>
            <a:off x="5684057" y="2901064"/>
            <a:ext cx="463140" cy="1713292"/>
          </a:xfrm>
          <a:prstGeom prst="donut">
            <a:avLst>
              <a:gd name="adj" fmla="val 0"/>
            </a:avLst>
          </a:prstGeom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A46089C-D456-F040-A443-4248C45FCC0A}"/>
              </a:ext>
            </a:extLst>
          </p:cNvPr>
          <p:cNvCxnSpPr>
            <a:cxnSpLocks/>
          </p:cNvCxnSpPr>
          <p:nvPr/>
        </p:nvCxnSpPr>
        <p:spPr>
          <a:xfrm>
            <a:off x="6151418" y="4707568"/>
            <a:ext cx="0" cy="459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9C4C4AB8-EFD3-5A4F-A387-D4E3CE7BD111}"/>
              </a:ext>
            </a:extLst>
          </p:cNvPr>
          <p:cNvSpPr txBox="1"/>
          <p:nvPr/>
        </p:nvSpPr>
        <p:spPr>
          <a:xfrm>
            <a:off x="5637443" y="5260346"/>
            <a:ext cx="14910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Softmax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 4 clases at pixel </a:t>
            </a:r>
            <a:r>
              <a:rPr lang="es-ES" dirty="0" err="1"/>
              <a:t>level</a:t>
            </a:r>
            <a:endParaRPr lang="es-ES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72B4396-6CEF-BD49-94B5-B7216D7DBF7E}"/>
              </a:ext>
            </a:extLst>
          </p:cNvPr>
          <p:cNvCxnSpPr/>
          <p:nvPr/>
        </p:nvCxnSpPr>
        <p:spPr>
          <a:xfrm>
            <a:off x="9049807" y="3191077"/>
            <a:ext cx="5700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3A4AA6F6-FE14-8941-AB18-C24845495569}"/>
              </a:ext>
            </a:extLst>
          </p:cNvPr>
          <p:cNvSpPr txBox="1"/>
          <p:nvPr/>
        </p:nvSpPr>
        <p:spPr>
          <a:xfrm>
            <a:off x="9891403" y="2976993"/>
            <a:ext cx="17590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All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pixels</a:t>
            </a:r>
            <a:r>
              <a:rPr lang="es-ES" dirty="0"/>
              <a:t> </a:t>
            </a:r>
            <a:r>
              <a:rPr lang="es-ES" dirty="0" err="1"/>
              <a:t>from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same</a:t>
            </a:r>
            <a:r>
              <a:rPr lang="es-ES" dirty="0"/>
              <a:t> 25 </a:t>
            </a:r>
            <a:r>
              <a:rPr lang="es-ES" dirty="0" err="1"/>
              <a:t>images</a:t>
            </a:r>
            <a:r>
              <a:rPr lang="es-ES" dirty="0"/>
              <a:t> </a:t>
            </a:r>
            <a:r>
              <a:rPr lang="es-ES" dirty="0" err="1"/>
              <a:t>flatten</a:t>
            </a:r>
            <a:r>
              <a:rPr lang="es-ES" dirty="0"/>
              <a:t> </a:t>
            </a:r>
            <a:r>
              <a:rPr lang="es-ES" dirty="0" err="1"/>
              <a:t>out</a:t>
            </a:r>
            <a:r>
              <a:rPr lang="es-ES" dirty="0"/>
              <a:t> </a:t>
            </a:r>
            <a:r>
              <a:rPr lang="es-ES" dirty="0" err="1"/>
              <a:t>with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probability</a:t>
            </a:r>
            <a:r>
              <a:rPr lang="es-ES" dirty="0"/>
              <a:t> of </a:t>
            </a:r>
            <a:r>
              <a:rPr lang="es-ES" dirty="0" err="1"/>
              <a:t>belonging</a:t>
            </a:r>
            <a:r>
              <a:rPr lang="es-ES" dirty="0"/>
              <a:t> to </a:t>
            </a:r>
            <a:r>
              <a:rPr lang="es-ES" dirty="0" err="1"/>
              <a:t>each</a:t>
            </a:r>
            <a:r>
              <a:rPr lang="es-ES" dirty="0"/>
              <a:t> </a:t>
            </a:r>
            <a:r>
              <a:rPr lang="es-ES" dirty="0" err="1"/>
              <a:t>class</a:t>
            </a:r>
            <a:endParaRPr lang="es-ES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EE86D4B-E3D5-D745-AD9B-379AD296ADF9}"/>
              </a:ext>
            </a:extLst>
          </p:cNvPr>
          <p:cNvCxnSpPr/>
          <p:nvPr/>
        </p:nvCxnSpPr>
        <p:spPr>
          <a:xfrm>
            <a:off x="9049807" y="3464999"/>
            <a:ext cx="5700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5D0783A-5D16-E945-B28E-EB8FF423A4A4}"/>
              </a:ext>
            </a:extLst>
          </p:cNvPr>
          <p:cNvCxnSpPr/>
          <p:nvPr/>
        </p:nvCxnSpPr>
        <p:spPr>
          <a:xfrm>
            <a:off x="9049807" y="3742702"/>
            <a:ext cx="5700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1E8528F-0751-2240-AA29-60C4E7EAF218}"/>
              </a:ext>
            </a:extLst>
          </p:cNvPr>
          <p:cNvCxnSpPr/>
          <p:nvPr/>
        </p:nvCxnSpPr>
        <p:spPr>
          <a:xfrm>
            <a:off x="9049807" y="4045384"/>
            <a:ext cx="5700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CB19A00-FEB9-D14F-BE25-E206D70BE5A2}"/>
              </a:ext>
            </a:extLst>
          </p:cNvPr>
          <p:cNvSpPr txBox="1"/>
          <p:nvPr/>
        </p:nvSpPr>
        <p:spPr>
          <a:xfrm>
            <a:off x="1372001" y="3761824"/>
            <a:ext cx="1668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PROBLEM?   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5976AAC-EEB3-D848-999D-BD785CE95E59}"/>
              </a:ext>
            </a:extLst>
          </p:cNvPr>
          <p:cNvSpPr txBox="1"/>
          <p:nvPr/>
        </p:nvSpPr>
        <p:spPr>
          <a:xfrm>
            <a:off x="1372001" y="4453980"/>
            <a:ext cx="43490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FORGOT TO APPLY SOFTMAX, PREDICTIONS ARE BAD</a:t>
            </a:r>
          </a:p>
        </p:txBody>
      </p:sp>
      <p:sp>
        <p:nvSpPr>
          <p:cNvPr id="22" name="Donut 21">
            <a:extLst>
              <a:ext uri="{FF2B5EF4-FFF2-40B4-BE49-F238E27FC236}">
                <a16:creationId xmlns:a16="http://schemas.microsoft.com/office/drawing/2014/main" id="{FDD0F85E-4B80-1D4F-AF78-5E6BB3751BE8}"/>
              </a:ext>
            </a:extLst>
          </p:cNvPr>
          <p:cNvSpPr/>
          <p:nvPr/>
        </p:nvSpPr>
        <p:spPr>
          <a:xfrm>
            <a:off x="4850890" y="3003875"/>
            <a:ext cx="350502" cy="333091"/>
          </a:xfrm>
          <a:prstGeom prst="donut">
            <a:avLst>
              <a:gd name="adj" fmla="val 0"/>
            </a:avLst>
          </a:prstGeom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1591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Experiments</a:t>
            </a:r>
            <a:r>
              <a:rPr lang="es-E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608974"/>
          </a:xfrm>
        </p:spPr>
        <p:txBody>
          <a:bodyPr/>
          <a:lstStyle/>
          <a:p>
            <a:r>
              <a:rPr lang="es-ES" dirty="0" err="1"/>
              <a:t>Diferent</a:t>
            </a:r>
            <a:r>
              <a:rPr lang="es-ES" dirty="0"/>
              <a:t> </a:t>
            </a:r>
            <a:r>
              <a:rPr lang="es-ES" dirty="0" err="1"/>
              <a:t>ways</a:t>
            </a:r>
            <a:r>
              <a:rPr lang="es-ES" dirty="0"/>
              <a:t> of </a:t>
            </a:r>
            <a:r>
              <a:rPr lang="es-ES" dirty="0" err="1"/>
              <a:t>computing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loss</a:t>
            </a:r>
            <a:r>
              <a:rPr lang="es-ES" dirty="0"/>
              <a:t> </a:t>
            </a:r>
            <a:r>
              <a:rPr lang="es-ES" dirty="0" err="1"/>
              <a:t>based</a:t>
            </a:r>
            <a:r>
              <a:rPr lang="es-ES" dirty="0"/>
              <a:t> </a:t>
            </a:r>
            <a:r>
              <a:rPr lang="es-ES" dirty="0" err="1"/>
              <a:t>on</a:t>
            </a:r>
            <a:r>
              <a:rPr lang="es-ES" dirty="0"/>
              <a:t> </a:t>
            </a:r>
            <a:r>
              <a:rPr lang="es-ES" dirty="0" err="1"/>
              <a:t>different</a:t>
            </a:r>
            <a:r>
              <a:rPr lang="es-ES" dirty="0"/>
              <a:t> </a:t>
            </a:r>
            <a:r>
              <a:rPr lang="es-ES" dirty="0" err="1"/>
              <a:t>approaches</a:t>
            </a:r>
            <a:r>
              <a:rPr lang="es-ES" dirty="0"/>
              <a:t>:</a:t>
            </a:r>
          </a:p>
          <a:p>
            <a:pPr lvl="1"/>
            <a:r>
              <a:rPr lang="es-ES" dirty="0" err="1"/>
              <a:t>Shape</a:t>
            </a:r>
            <a:r>
              <a:rPr lang="es-ES" dirty="0"/>
              <a:t> of X </a:t>
            </a:r>
            <a:r>
              <a:rPr lang="es-ES" b="1" dirty="0"/>
              <a:t>(Input) </a:t>
            </a:r>
            <a:r>
              <a:rPr lang="es-ES" dirty="0"/>
              <a:t>= [25, 192, 192, 4] </a:t>
            </a:r>
            <a:r>
              <a:rPr lang="es-ES" dirty="0">
                <a:sym typeface="Wingdings" pitchFamily="2" charset="2"/>
              </a:rPr>
              <a:t> [</a:t>
            </a:r>
            <a:r>
              <a:rPr lang="es-ES" dirty="0" err="1">
                <a:sym typeface="Wingdings" pitchFamily="2" charset="2"/>
              </a:rPr>
              <a:t>Batch</a:t>
            </a:r>
            <a:r>
              <a:rPr lang="es-ES" dirty="0">
                <a:sym typeface="Wingdings" pitchFamily="2" charset="2"/>
              </a:rPr>
              <a:t>, </a:t>
            </a:r>
            <a:r>
              <a:rPr lang="es-ES" dirty="0" err="1">
                <a:sym typeface="Wingdings" pitchFamily="2" charset="2"/>
              </a:rPr>
              <a:t>Height</a:t>
            </a:r>
            <a:r>
              <a:rPr lang="es-ES" dirty="0">
                <a:sym typeface="Wingdings" pitchFamily="2" charset="2"/>
              </a:rPr>
              <a:t>, </a:t>
            </a:r>
            <a:r>
              <a:rPr lang="es-ES" dirty="0" err="1">
                <a:sym typeface="Wingdings" pitchFamily="2" charset="2"/>
              </a:rPr>
              <a:t>Width</a:t>
            </a:r>
            <a:r>
              <a:rPr lang="es-ES" dirty="0">
                <a:sym typeface="Wingdings" pitchFamily="2" charset="2"/>
              </a:rPr>
              <a:t>, </a:t>
            </a:r>
            <a:r>
              <a:rPr lang="es-ES" dirty="0" err="1">
                <a:sym typeface="Wingdings" pitchFamily="2" charset="2"/>
              </a:rPr>
              <a:t>Channels</a:t>
            </a:r>
            <a:r>
              <a:rPr lang="es-ES" dirty="0">
                <a:sym typeface="Wingdings" pitchFamily="2" charset="2"/>
              </a:rPr>
              <a:t>]</a:t>
            </a:r>
            <a:endParaRPr lang="es-ES" dirty="0"/>
          </a:p>
          <a:p>
            <a:pPr lvl="1"/>
            <a:r>
              <a:rPr lang="es-ES" dirty="0" err="1"/>
              <a:t>Shape</a:t>
            </a:r>
            <a:r>
              <a:rPr lang="es-ES" dirty="0"/>
              <a:t> of Y </a:t>
            </a:r>
            <a:r>
              <a:rPr lang="es-ES" b="1" dirty="0"/>
              <a:t>(</a:t>
            </a:r>
            <a:r>
              <a:rPr lang="es-ES" b="1" dirty="0" err="1"/>
              <a:t>Label</a:t>
            </a:r>
            <a:r>
              <a:rPr lang="es-ES" b="1" dirty="0"/>
              <a:t>) = </a:t>
            </a:r>
            <a:r>
              <a:rPr lang="es-ES" dirty="0"/>
              <a:t>[25, 192, 192, 1]  </a:t>
            </a:r>
            <a:r>
              <a:rPr lang="es-ES" dirty="0">
                <a:sym typeface="Wingdings" pitchFamily="2" charset="2"/>
              </a:rPr>
              <a:t> 25 </a:t>
            </a:r>
            <a:r>
              <a:rPr lang="es-ES" dirty="0" err="1">
                <a:sym typeface="Wingdings" pitchFamily="2" charset="2"/>
              </a:rPr>
              <a:t>images</a:t>
            </a:r>
            <a:r>
              <a:rPr lang="es-ES" dirty="0">
                <a:sym typeface="Wingdings" pitchFamily="2" charset="2"/>
              </a:rPr>
              <a:t> of 192 *192 </a:t>
            </a:r>
            <a:r>
              <a:rPr lang="es-ES" dirty="0" err="1">
                <a:sym typeface="Wingdings" pitchFamily="2" charset="2"/>
              </a:rPr>
              <a:t>with</a:t>
            </a:r>
            <a:r>
              <a:rPr lang="es-ES" dirty="0">
                <a:sym typeface="Wingdings" pitchFamily="2" charset="2"/>
              </a:rPr>
              <a:t> </a:t>
            </a:r>
            <a:r>
              <a:rPr lang="es-ES" dirty="0" err="1">
                <a:sym typeface="Wingdings" pitchFamily="2" charset="2"/>
              </a:rPr>
              <a:t>pix.values</a:t>
            </a:r>
            <a:r>
              <a:rPr lang="es-ES" dirty="0">
                <a:sym typeface="Wingdings" pitchFamily="2" charset="2"/>
              </a:rPr>
              <a:t> {0,1,2,3}</a:t>
            </a:r>
          </a:p>
          <a:p>
            <a:pPr lvl="1"/>
            <a:r>
              <a:rPr lang="es-ES" dirty="0" err="1">
                <a:sym typeface="Wingdings" pitchFamily="2" charset="2"/>
              </a:rPr>
              <a:t>Shape</a:t>
            </a:r>
            <a:r>
              <a:rPr lang="es-ES" dirty="0">
                <a:sym typeface="Wingdings" pitchFamily="2" charset="2"/>
              </a:rPr>
              <a:t> of A </a:t>
            </a:r>
            <a:r>
              <a:rPr lang="es-ES" b="1" dirty="0">
                <a:sym typeface="Wingdings" pitchFamily="2" charset="2"/>
              </a:rPr>
              <a:t>(</a:t>
            </a:r>
            <a:r>
              <a:rPr lang="es-ES" b="1" dirty="0" err="1">
                <a:sym typeface="Wingdings" pitchFamily="2" charset="2"/>
              </a:rPr>
              <a:t>Pred</a:t>
            </a:r>
            <a:r>
              <a:rPr lang="es-ES" b="1" dirty="0">
                <a:sym typeface="Wingdings" pitchFamily="2" charset="2"/>
              </a:rPr>
              <a:t>) </a:t>
            </a:r>
            <a:r>
              <a:rPr lang="es-ES" dirty="0">
                <a:sym typeface="Wingdings" pitchFamily="2" charset="2"/>
              </a:rPr>
              <a:t>= [25,192,192,1]      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A46089C-D456-F040-A443-4248C45FCC0A}"/>
              </a:ext>
            </a:extLst>
          </p:cNvPr>
          <p:cNvCxnSpPr>
            <a:cxnSpLocks/>
          </p:cNvCxnSpPr>
          <p:nvPr/>
        </p:nvCxnSpPr>
        <p:spPr>
          <a:xfrm>
            <a:off x="6100048" y="3391347"/>
            <a:ext cx="0" cy="459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9C4C4AB8-EFD3-5A4F-A387-D4E3CE7BD111}"/>
              </a:ext>
            </a:extLst>
          </p:cNvPr>
          <p:cNvSpPr txBox="1"/>
          <p:nvPr/>
        </p:nvSpPr>
        <p:spPr>
          <a:xfrm>
            <a:off x="5510150" y="4002005"/>
            <a:ext cx="14910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Sigmoid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 2 </a:t>
            </a:r>
            <a:r>
              <a:rPr lang="es-ES" dirty="0" err="1"/>
              <a:t>classes</a:t>
            </a:r>
            <a:r>
              <a:rPr lang="es-ES" dirty="0"/>
              <a:t> at pixel </a:t>
            </a:r>
            <a:r>
              <a:rPr lang="es-ES" dirty="0" err="1"/>
              <a:t>level</a:t>
            </a:r>
            <a:endParaRPr lang="es-E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36C7351-13A0-F449-AB52-9B0C20219D6E}"/>
              </a:ext>
            </a:extLst>
          </p:cNvPr>
          <p:cNvSpPr/>
          <p:nvPr/>
        </p:nvSpPr>
        <p:spPr>
          <a:xfrm>
            <a:off x="5510150" y="3071752"/>
            <a:ext cx="142505" cy="1464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0D3C15D-E221-754C-8572-FAF35D5E31EE}"/>
              </a:ext>
            </a:extLst>
          </p:cNvPr>
          <p:cNvSpPr txBox="1"/>
          <p:nvPr/>
        </p:nvSpPr>
        <p:spPr>
          <a:xfrm>
            <a:off x="5652654" y="2958769"/>
            <a:ext cx="48075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0.8    0.2    0.1	</a:t>
            </a:r>
            <a:r>
              <a:rPr lang="es-ES" sz="1600" dirty="0"/>
              <a:t>…. n x m (192 * 192 x 25)</a:t>
            </a:r>
            <a:endParaRPr lang="es-ES" dirty="0"/>
          </a:p>
          <a:p>
            <a:endParaRPr lang="es-E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8F1FA89-BA03-0D4A-A03F-4588DA224751}"/>
              </a:ext>
            </a:extLst>
          </p:cNvPr>
          <p:cNvSpPr txBox="1"/>
          <p:nvPr/>
        </p:nvSpPr>
        <p:spPr>
          <a:xfrm>
            <a:off x="10249010" y="3008871"/>
            <a:ext cx="175906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25 </a:t>
            </a:r>
            <a:r>
              <a:rPr lang="es-ES" dirty="0" err="1"/>
              <a:t>images</a:t>
            </a:r>
            <a:r>
              <a:rPr lang="es-ES" dirty="0"/>
              <a:t> </a:t>
            </a:r>
            <a:r>
              <a:rPr lang="es-ES" dirty="0" err="1"/>
              <a:t>flatten</a:t>
            </a:r>
            <a:r>
              <a:rPr lang="es-ES" dirty="0"/>
              <a:t> </a:t>
            </a:r>
            <a:r>
              <a:rPr lang="es-ES" dirty="0" err="1"/>
              <a:t>out</a:t>
            </a:r>
            <a:r>
              <a:rPr lang="es-ES" dirty="0"/>
              <a:t> in a </a:t>
            </a:r>
            <a:r>
              <a:rPr lang="es-ES" dirty="0" err="1"/>
              <a:t>neurone</a:t>
            </a:r>
            <a:r>
              <a:rPr lang="es-ES" dirty="0"/>
              <a:t> </a:t>
            </a:r>
            <a:r>
              <a:rPr lang="es-ES" dirty="0" err="1"/>
              <a:t>with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probability</a:t>
            </a:r>
            <a:r>
              <a:rPr lang="es-ES" dirty="0"/>
              <a:t> of </a:t>
            </a:r>
            <a:r>
              <a:rPr lang="es-ES" dirty="0" err="1"/>
              <a:t>belonging</a:t>
            </a:r>
            <a:r>
              <a:rPr lang="es-ES" dirty="0"/>
              <a:t> to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first</a:t>
            </a:r>
            <a:r>
              <a:rPr lang="es-ES" dirty="0"/>
              <a:t> </a:t>
            </a:r>
            <a:r>
              <a:rPr lang="es-ES" dirty="0" err="1"/>
              <a:t>class</a:t>
            </a:r>
            <a:r>
              <a:rPr lang="es-ES" dirty="0"/>
              <a:t> and 1-P of </a:t>
            </a:r>
            <a:r>
              <a:rPr lang="es-ES" dirty="0" err="1"/>
              <a:t>belonging</a:t>
            </a:r>
            <a:r>
              <a:rPr lang="es-ES" dirty="0"/>
              <a:t> to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second</a:t>
            </a:r>
            <a:r>
              <a:rPr lang="es-ES" dirty="0"/>
              <a:t> </a:t>
            </a:r>
            <a:r>
              <a:rPr lang="es-ES" dirty="0" err="1"/>
              <a:t>class</a:t>
            </a:r>
            <a:r>
              <a:rPr lang="es-ES" dirty="0"/>
              <a:t> 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59FE10D-83C1-E241-AA3F-B35EAEB96A73}"/>
              </a:ext>
            </a:extLst>
          </p:cNvPr>
          <p:cNvCxnSpPr>
            <a:cxnSpLocks/>
          </p:cNvCxnSpPr>
          <p:nvPr/>
        </p:nvCxnSpPr>
        <p:spPr>
          <a:xfrm>
            <a:off x="9382984" y="3218213"/>
            <a:ext cx="6312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onut 9">
            <a:extLst>
              <a:ext uri="{FF2B5EF4-FFF2-40B4-BE49-F238E27FC236}">
                <a16:creationId xmlns:a16="http://schemas.microsoft.com/office/drawing/2014/main" id="{9E2EF85C-23BA-3941-8E7B-AC3C08356635}"/>
              </a:ext>
            </a:extLst>
          </p:cNvPr>
          <p:cNvSpPr/>
          <p:nvPr/>
        </p:nvSpPr>
        <p:spPr>
          <a:xfrm>
            <a:off x="5684057" y="2901064"/>
            <a:ext cx="463140" cy="490283"/>
          </a:xfrm>
          <a:prstGeom prst="donut">
            <a:avLst>
              <a:gd name="adj" fmla="val 0"/>
            </a:avLst>
          </a:prstGeom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1" name="Donut 10">
            <a:extLst>
              <a:ext uri="{FF2B5EF4-FFF2-40B4-BE49-F238E27FC236}">
                <a16:creationId xmlns:a16="http://schemas.microsoft.com/office/drawing/2014/main" id="{1A538F2C-9DDE-064E-A16A-E64D59423303}"/>
              </a:ext>
            </a:extLst>
          </p:cNvPr>
          <p:cNvSpPr/>
          <p:nvPr/>
        </p:nvSpPr>
        <p:spPr>
          <a:xfrm>
            <a:off x="6178599" y="2901064"/>
            <a:ext cx="463140" cy="490283"/>
          </a:xfrm>
          <a:prstGeom prst="donut">
            <a:avLst>
              <a:gd name="adj" fmla="val 0"/>
            </a:avLst>
          </a:prstGeom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2" name="Donut 11">
            <a:extLst>
              <a:ext uri="{FF2B5EF4-FFF2-40B4-BE49-F238E27FC236}">
                <a16:creationId xmlns:a16="http://schemas.microsoft.com/office/drawing/2014/main" id="{D98EF0B5-9D0D-5F42-B7AD-95CE88ECDA94}"/>
              </a:ext>
            </a:extLst>
          </p:cNvPr>
          <p:cNvSpPr/>
          <p:nvPr/>
        </p:nvSpPr>
        <p:spPr>
          <a:xfrm>
            <a:off x="6673141" y="2901064"/>
            <a:ext cx="463140" cy="490283"/>
          </a:xfrm>
          <a:prstGeom prst="donut">
            <a:avLst>
              <a:gd name="adj" fmla="val 0"/>
            </a:avLst>
          </a:prstGeom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3" name="Donut 12">
            <a:extLst>
              <a:ext uri="{FF2B5EF4-FFF2-40B4-BE49-F238E27FC236}">
                <a16:creationId xmlns:a16="http://schemas.microsoft.com/office/drawing/2014/main" id="{FB31BB1B-0E73-3846-9609-872E51DF6D82}"/>
              </a:ext>
            </a:extLst>
          </p:cNvPr>
          <p:cNvSpPr/>
          <p:nvPr/>
        </p:nvSpPr>
        <p:spPr>
          <a:xfrm>
            <a:off x="4850890" y="3003875"/>
            <a:ext cx="350502" cy="333091"/>
          </a:xfrm>
          <a:prstGeom prst="donut">
            <a:avLst>
              <a:gd name="adj" fmla="val 0"/>
            </a:avLst>
          </a:prstGeom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85FFA21-FE1F-5C42-ACD2-74317E7B3898}"/>
              </a:ext>
            </a:extLst>
          </p:cNvPr>
          <p:cNvSpPr txBox="1"/>
          <p:nvPr/>
        </p:nvSpPr>
        <p:spPr>
          <a:xfrm>
            <a:off x="1395375" y="3769838"/>
            <a:ext cx="1423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SOLUTION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A53C0B5-DD53-7F48-89EA-76DE91FE8543}"/>
              </a:ext>
            </a:extLst>
          </p:cNvPr>
          <p:cNvSpPr txBox="1"/>
          <p:nvPr/>
        </p:nvSpPr>
        <p:spPr>
          <a:xfrm>
            <a:off x="1372001" y="4453980"/>
            <a:ext cx="43490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SIMPLIFY PROBLEM BY BINARIZING THE PREDICTIONS: TUMOUR/NON-TUMOUR</a:t>
            </a:r>
          </a:p>
        </p:txBody>
      </p:sp>
    </p:spTree>
    <p:extLst>
      <p:ext uri="{BB962C8B-B14F-4D97-AF65-F5344CB8AC3E}">
        <p14:creationId xmlns:p14="http://schemas.microsoft.com/office/powerpoint/2010/main" val="5696837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Experiments</a:t>
            </a:r>
            <a:r>
              <a:rPr lang="es-E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Diferent</a:t>
            </a:r>
            <a:r>
              <a:rPr lang="es-ES" dirty="0"/>
              <a:t> </a:t>
            </a:r>
            <a:r>
              <a:rPr lang="es-ES" dirty="0" err="1"/>
              <a:t>ways</a:t>
            </a:r>
            <a:r>
              <a:rPr lang="es-ES" dirty="0"/>
              <a:t> of </a:t>
            </a:r>
            <a:r>
              <a:rPr lang="es-ES" dirty="0" err="1"/>
              <a:t>computing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loss</a:t>
            </a:r>
            <a:r>
              <a:rPr lang="es-ES" dirty="0"/>
              <a:t> </a:t>
            </a:r>
            <a:r>
              <a:rPr lang="es-ES" dirty="0" err="1"/>
              <a:t>based</a:t>
            </a:r>
            <a:r>
              <a:rPr lang="es-ES" dirty="0"/>
              <a:t> </a:t>
            </a:r>
            <a:r>
              <a:rPr lang="es-ES" dirty="0" err="1"/>
              <a:t>on</a:t>
            </a:r>
            <a:r>
              <a:rPr lang="es-ES" dirty="0"/>
              <a:t> </a:t>
            </a:r>
            <a:r>
              <a:rPr lang="es-ES" dirty="0" err="1"/>
              <a:t>different</a:t>
            </a:r>
            <a:r>
              <a:rPr lang="es-ES" dirty="0"/>
              <a:t> </a:t>
            </a:r>
            <a:r>
              <a:rPr lang="es-ES" dirty="0" err="1"/>
              <a:t>approaches</a:t>
            </a:r>
            <a:r>
              <a:rPr lang="es-ES" dirty="0"/>
              <a:t>:</a:t>
            </a:r>
          </a:p>
          <a:p>
            <a:pPr lvl="1"/>
            <a:r>
              <a:rPr lang="es-ES" dirty="0" err="1"/>
              <a:t>Shape</a:t>
            </a:r>
            <a:r>
              <a:rPr lang="es-ES" dirty="0"/>
              <a:t> of Y </a:t>
            </a:r>
            <a:r>
              <a:rPr lang="es-ES" b="1" dirty="0"/>
              <a:t>(</a:t>
            </a:r>
            <a:r>
              <a:rPr lang="es-ES" b="1" dirty="0" err="1"/>
              <a:t>Label</a:t>
            </a:r>
            <a:r>
              <a:rPr lang="es-ES" b="1" dirty="0"/>
              <a:t>) = </a:t>
            </a:r>
            <a:r>
              <a:rPr lang="es-ES" dirty="0"/>
              <a:t>[25, 192, 192, 1]  </a:t>
            </a:r>
            <a:r>
              <a:rPr lang="es-ES" dirty="0">
                <a:sym typeface="Wingdings" pitchFamily="2" charset="2"/>
              </a:rPr>
              <a:t> </a:t>
            </a:r>
            <a:r>
              <a:rPr lang="es-ES" b="1" dirty="0">
                <a:sym typeface="Wingdings" pitchFamily="2" charset="2"/>
              </a:rPr>
              <a:t>1 </a:t>
            </a:r>
            <a:r>
              <a:rPr lang="es-ES" b="1" dirty="0" err="1">
                <a:sym typeface="Wingdings" pitchFamily="2" charset="2"/>
              </a:rPr>
              <a:t>channel</a:t>
            </a:r>
            <a:r>
              <a:rPr lang="es-ES" b="1" dirty="0">
                <a:sym typeface="Wingdings" pitchFamily="2" charset="2"/>
              </a:rPr>
              <a:t> </a:t>
            </a:r>
            <a:r>
              <a:rPr lang="es-ES" b="1" dirty="0" err="1">
                <a:sym typeface="Wingdings" pitchFamily="2" charset="2"/>
              </a:rPr>
              <a:t>represents</a:t>
            </a:r>
            <a:r>
              <a:rPr lang="es-ES" b="1" dirty="0">
                <a:sym typeface="Wingdings" pitchFamily="2" charset="2"/>
              </a:rPr>
              <a:t> 4 </a:t>
            </a:r>
            <a:r>
              <a:rPr lang="es-ES" b="1" dirty="0" err="1">
                <a:sym typeface="Wingdings" pitchFamily="2" charset="2"/>
              </a:rPr>
              <a:t>classes</a:t>
            </a:r>
            <a:endParaRPr lang="es-ES" b="1" dirty="0">
              <a:sym typeface="Wingdings" pitchFamily="2" charset="2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3731056-3897-B549-83B0-F77127AD243D}"/>
              </a:ext>
            </a:extLst>
          </p:cNvPr>
          <p:cNvSpPr/>
          <p:nvPr/>
        </p:nvSpPr>
        <p:spPr>
          <a:xfrm>
            <a:off x="3222594" y="3117846"/>
            <a:ext cx="142505" cy="1464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D9A71AC-9D62-2048-B26D-38B7AC9021A1}"/>
              </a:ext>
            </a:extLst>
          </p:cNvPr>
          <p:cNvSpPr txBox="1"/>
          <p:nvPr/>
        </p:nvSpPr>
        <p:spPr>
          <a:xfrm>
            <a:off x="3498997" y="2984169"/>
            <a:ext cx="48075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1	3	2     0     2 </a:t>
            </a:r>
            <a:r>
              <a:rPr lang="es-ES" sz="1600" dirty="0"/>
              <a:t>…. n x m (192 * 192 x 25)</a:t>
            </a:r>
          </a:p>
          <a:p>
            <a:endParaRPr lang="es-ES" dirty="0"/>
          </a:p>
          <a:p>
            <a:endParaRPr lang="es-ES" dirty="0"/>
          </a:p>
        </p:txBody>
      </p:sp>
      <p:sp>
        <p:nvSpPr>
          <p:cNvPr id="25" name="Donut 24">
            <a:extLst>
              <a:ext uri="{FF2B5EF4-FFF2-40B4-BE49-F238E27FC236}">
                <a16:creationId xmlns:a16="http://schemas.microsoft.com/office/drawing/2014/main" id="{0B89BDE0-BF44-374B-83E5-E386D4179790}"/>
              </a:ext>
            </a:extLst>
          </p:cNvPr>
          <p:cNvSpPr/>
          <p:nvPr/>
        </p:nvSpPr>
        <p:spPr>
          <a:xfrm>
            <a:off x="5089099" y="2136187"/>
            <a:ext cx="421051" cy="440759"/>
          </a:xfrm>
          <a:prstGeom prst="donut">
            <a:avLst>
              <a:gd name="adj" fmla="val 0"/>
            </a:avLst>
          </a:prstGeom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4C4A29-B0A0-7241-B7E5-6740ED5C4940}"/>
              </a:ext>
            </a:extLst>
          </p:cNvPr>
          <p:cNvSpPr txBox="1"/>
          <p:nvPr/>
        </p:nvSpPr>
        <p:spPr>
          <a:xfrm>
            <a:off x="1372001" y="3761824"/>
            <a:ext cx="1668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PROBLEM?   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C1D33B-AF70-7A4E-9597-CE2E212B1869}"/>
              </a:ext>
            </a:extLst>
          </p:cNvPr>
          <p:cNvSpPr txBox="1"/>
          <p:nvPr/>
        </p:nvSpPr>
        <p:spPr>
          <a:xfrm>
            <a:off x="3222594" y="4526184"/>
            <a:ext cx="43490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CAN’T USE  </a:t>
            </a:r>
            <a:r>
              <a:rPr lang="es-ES" dirty="0" err="1"/>
              <a:t>IoU</a:t>
            </a:r>
            <a:r>
              <a:rPr lang="es-ES" dirty="0"/>
              <a:t>  METRICS, ONLY LEARNING CURVES TO DIAGNOSE</a:t>
            </a:r>
          </a:p>
        </p:txBody>
      </p:sp>
    </p:spTree>
    <p:extLst>
      <p:ext uri="{BB962C8B-B14F-4D97-AF65-F5344CB8AC3E}">
        <p14:creationId xmlns:p14="http://schemas.microsoft.com/office/powerpoint/2010/main" val="3652427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Experiments</a:t>
            </a:r>
            <a:r>
              <a:rPr lang="es-E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Diferent</a:t>
            </a:r>
            <a:r>
              <a:rPr lang="es-ES" dirty="0"/>
              <a:t> </a:t>
            </a:r>
            <a:r>
              <a:rPr lang="es-ES" dirty="0" err="1"/>
              <a:t>ways</a:t>
            </a:r>
            <a:r>
              <a:rPr lang="es-ES" dirty="0"/>
              <a:t> of </a:t>
            </a:r>
            <a:r>
              <a:rPr lang="es-ES" dirty="0" err="1"/>
              <a:t>computing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loss</a:t>
            </a:r>
            <a:r>
              <a:rPr lang="es-ES" dirty="0"/>
              <a:t> </a:t>
            </a:r>
            <a:r>
              <a:rPr lang="es-ES" dirty="0" err="1"/>
              <a:t>based</a:t>
            </a:r>
            <a:r>
              <a:rPr lang="es-ES" dirty="0"/>
              <a:t> </a:t>
            </a:r>
            <a:r>
              <a:rPr lang="es-ES" dirty="0" err="1"/>
              <a:t>on</a:t>
            </a:r>
            <a:r>
              <a:rPr lang="es-ES" dirty="0"/>
              <a:t> </a:t>
            </a:r>
            <a:r>
              <a:rPr lang="es-ES" dirty="0" err="1"/>
              <a:t>different</a:t>
            </a:r>
            <a:r>
              <a:rPr lang="es-ES" dirty="0"/>
              <a:t> </a:t>
            </a:r>
            <a:r>
              <a:rPr lang="es-ES" dirty="0" err="1"/>
              <a:t>approaches</a:t>
            </a:r>
            <a:r>
              <a:rPr lang="es-ES" dirty="0"/>
              <a:t>:</a:t>
            </a:r>
          </a:p>
          <a:p>
            <a:pPr lvl="1"/>
            <a:r>
              <a:rPr lang="es-ES" dirty="0" err="1"/>
              <a:t>Shape</a:t>
            </a:r>
            <a:r>
              <a:rPr lang="es-ES" dirty="0"/>
              <a:t> of Y </a:t>
            </a:r>
            <a:r>
              <a:rPr lang="es-ES" b="1" dirty="0"/>
              <a:t>(</a:t>
            </a:r>
            <a:r>
              <a:rPr lang="es-ES" b="1" dirty="0" err="1"/>
              <a:t>Label</a:t>
            </a:r>
            <a:r>
              <a:rPr lang="es-ES" b="1" dirty="0"/>
              <a:t>) = </a:t>
            </a:r>
            <a:r>
              <a:rPr lang="es-ES" dirty="0"/>
              <a:t>[25, 192, 192, 4]  </a:t>
            </a:r>
            <a:r>
              <a:rPr lang="es-ES" dirty="0">
                <a:sym typeface="Wingdings" pitchFamily="2" charset="2"/>
              </a:rPr>
              <a:t></a:t>
            </a:r>
            <a:endParaRPr lang="es-ES" b="1" dirty="0">
              <a:sym typeface="Wingdings" pitchFamily="2" charset="2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3731056-3897-B549-83B0-F77127AD243D}"/>
              </a:ext>
            </a:extLst>
          </p:cNvPr>
          <p:cNvSpPr/>
          <p:nvPr/>
        </p:nvSpPr>
        <p:spPr>
          <a:xfrm>
            <a:off x="3218288" y="3117846"/>
            <a:ext cx="142505" cy="1464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D9A71AC-9D62-2048-B26D-38B7AC9021A1}"/>
              </a:ext>
            </a:extLst>
          </p:cNvPr>
          <p:cNvSpPr txBox="1"/>
          <p:nvPr/>
        </p:nvSpPr>
        <p:spPr>
          <a:xfrm>
            <a:off x="3498997" y="2984169"/>
            <a:ext cx="48075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0	0	0     1     0 …. n x m (192 * 192 x 25)</a:t>
            </a:r>
          </a:p>
          <a:p>
            <a:r>
              <a:rPr lang="es-ES" dirty="0"/>
              <a:t>1	0	0     0     0 …. n x m (192 * 192 x 25)</a:t>
            </a:r>
          </a:p>
          <a:p>
            <a:r>
              <a:rPr lang="es-ES" dirty="0"/>
              <a:t>0	0	1     0     1 …. n x m (192 * 192 x 25)</a:t>
            </a:r>
          </a:p>
          <a:p>
            <a:r>
              <a:rPr lang="es-ES" dirty="0"/>
              <a:t>0	1	0     0     0 …. n x m (192 * 192 x 25)</a:t>
            </a:r>
          </a:p>
          <a:p>
            <a:endParaRPr lang="es-E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E1E74BF-7B5B-4341-A4D4-402C5B93D4FF}"/>
              </a:ext>
            </a:extLst>
          </p:cNvPr>
          <p:cNvSpPr/>
          <p:nvPr/>
        </p:nvSpPr>
        <p:spPr>
          <a:xfrm>
            <a:off x="3222588" y="3392336"/>
            <a:ext cx="142505" cy="1464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68CA878-C65D-0F46-AE63-36EE34FED042}"/>
              </a:ext>
            </a:extLst>
          </p:cNvPr>
          <p:cNvSpPr/>
          <p:nvPr/>
        </p:nvSpPr>
        <p:spPr>
          <a:xfrm>
            <a:off x="3222588" y="3645629"/>
            <a:ext cx="142505" cy="1464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9D63FB2-29EB-5145-8EFE-07E6CDB019A2}"/>
              </a:ext>
            </a:extLst>
          </p:cNvPr>
          <p:cNvSpPr/>
          <p:nvPr/>
        </p:nvSpPr>
        <p:spPr>
          <a:xfrm>
            <a:off x="3222588" y="3898923"/>
            <a:ext cx="142505" cy="1464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4" name="Donut 23">
            <a:extLst>
              <a:ext uri="{FF2B5EF4-FFF2-40B4-BE49-F238E27FC236}">
                <a16:creationId xmlns:a16="http://schemas.microsoft.com/office/drawing/2014/main" id="{8BE219EA-F724-0849-94F0-CA2AFE4CC59E}"/>
              </a:ext>
            </a:extLst>
          </p:cNvPr>
          <p:cNvSpPr/>
          <p:nvPr/>
        </p:nvSpPr>
        <p:spPr>
          <a:xfrm>
            <a:off x="3408218" y="2770435"/>
            <a:ext cx="463140" cy="1713293"/>
          </a:xfrm>
          <a:prstGeom prst="donut">
            <a:avLst>
              <a:gd name="adj" fmla="val 0"/>
            </a:avLst>
          </a:prstGeom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25" name="Donut 24">
            <a:extLst>
              <a:ext uri="{FF2B5EF4-FFF2-40B4-BE49-F238E27FC236}">
                <a16:creationId xmlns:a16="http://schemas.microsoft.com/office/drawing/2014/main" id="{0B89BDE0-BF44-374B-83E5-E386D4179790}"/>
              </a:ext>
            </a:extLst>
          </p:cNvPr>
          <p:cNvSpPr/>
          <p:nvPr/>
        </p:nvSpPr>
        <p:spPr>
          <a:xfrm>
            <a:off x="5089099" y="2136187"/>
            <a:ext cx="421051" cy="440759"/>
          </a:xfrm>
          <a:prstGeom prst="donut">
            <a:avLst>
              <a:gd name="adj" fmla="val 0"/>
            </a:avLst>
          </a:prstGeom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530A6B7-17E7-6242-A04B-5CAFC56572E4}"/>
              </a:ext>
            </a:extLst>
          </p:cNvPr>
          <p:cNvSpPr txBox="1"/>
          <p:nvPr/>
        </p:nvSpPr>
        <p:spPr>
          <a:xfrm>
            <a:off x="1326612" y="4483728"/>
            <a:ext cx="1423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SOLUTION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E11D36F-068F-A040-BDC7-DFF147AF0480}"/>
              </a:ext>
            </a:extLst>
          </p:cNvPr>
          <p:cNvSpPr txBox="1"/>
          <p:nvPr/>
        </p:nvSpPr>
        <p:spPr>
          <a:xfrm>
            <a:off x="3218288" y="4924194"/>
            <a:ext cx="4349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CONVERT TO ONE-HOT ENCODING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DAFB63-607F-3649-A33A-914B6E0A44A2}"/>
              </a:ext>
            </a:extLst>
          </p:cNvPr>
          <p:cNvSpPr txBox="1"/>
          <p:nvPr/>
        </p:nvSpPr>
        <p:spPr>
          <a:xfrm>
            <a:off x="5740756" y="2153887"/>
            <a:ext cx="1633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>
                <a:sym typeface="Wingdings" pitchFamily="2" charset="2"/>
              </a:rPr>
              <a:t>one-hot</a:t>
            </a:r>
            <a:r>
              <a:rPr lang="es-ES" dirty="0">
                <a:sym typeface="Wingdings" pitchFamily="2" charset="2"/>
              </a:rPr>
              <a:t> </a:t>
            </a:r>
            <a:r>
              <a:rPr lang="es-ES" dirty="0" err="1">
                <a:sym typeface="Wingdings" pitchFamily="2" charset="2"/>
              </a:rPr>
              <a:t>matrix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768852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F62C8D2-E4DA-1044-A495-9D9F053280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421" y="313408"/>
            <a:ext cx="2791307" cy="279944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4C6D82A-9FED-5146-B414-B185DBCAD1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421" y="3690526"/>
            <a:ext cx="2791307" cy="279944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DC2F2EE-7987-A847-8C01-74DC8A0FC5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8983" y="263927"/>
            <a:ext cx="2791307" cy="279944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A833D8F-AB11-5042-B23A-CDDEDA5303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7545" y="263927"/>
            <a:ext cx="2791307" cy="279944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24A94BD4-36CC-2746-B163-596A7B29F4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8983" y="3690526"/>
            <a:ext cx="2791307" cy="279944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9163CE6-01C9-C44A-8FA7-617DE4E3F1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7545" y="3690526"/>
            <a:ext cx="2791307" cy="2799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8043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F62C8D2-E4DA-1044-A495-9D9F053280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421" y="313408"/>
            <a:ext cx="2791307" cy="279944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4C6D82A-9FED-5146-B414-B185DBCAD1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421" y="3690526"/>
            <a:ext cx="2791307" cy="279944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535FE1A-67B3-414B-823F-4BD2AB3347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421" y="313407"/>
            <a:ext cx="2791307" cy="279944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DC2F2EE-7987-A847-8C01-74DC8A0FC5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8983" y="263927"/>
            <a:ext cx="2791307" cy="279944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A833D8F-AB11-5042-B23A-CDDEDA5303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7545" y="263927"/>
            <a:ext cx="2791307" cy="279944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24A94BD4-36CC-2746-B163-596A7B29F4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8983" y="3690526"/>
            <a:ext cx="2791307" cy="279944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9163CE6-01C9-C44A-8FA7-617DE4E3F1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7545" y="3690526"/>
            <a:ext cx="2791307" cy="2799444"/>
          </a:xfrm>
          <a:prstGeom prst="rect">
            <a:avLst/>
          </a:prstGeom>
        </p:spPr>
      </p:pic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ADA1127F-7E4F-494E-873A-B351DB004E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421" y="3690526"/>
            <a:ext cx="2844174" cy="2819297"/>
          </a:xfr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D1687DE-1DA3-E14C-9297-5851BD99C08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8983" y="263927"/>
            <a:ext cx="2783217" cy="279944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08783FD-2A5A-524C-9250-EB1A8F32CE1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8983" y="3690526"/>
            <a:ext cx="2844174" cy="28525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67B401E-AE35-2F4E-896C-989EB45743B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7545" y="263926"/>
            <a:ext cx="2824002" cy="279944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7A11E3F-D392-5F49-96A8-2275FB4AF2A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7545" y="3690526"/>
            <a:ext cx="2783217" cy="278321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3DB61F4-A101-994A-9F19-EB61EBBC9177}"/>
              </a:ext>
            </a:extLst>
          </p:cNvPr>
          <p:cNvSpPr txBox="1"/>
          <p:nvPr/>
        </p:nvSpPr>
        <p:spPr>
          <a:xfrm>
            <a:off x="700421" y="3217023"/>
            <a:ext cx="2967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Keras</a:t>
            </a:r>
            <a:r>
              <a:rPr lang="es-ES" dirty="0"/>
              <a:t> no-</a:t>
            </a:r>
            <a:r>
              <a:rPr lang="es-ES" dirty="0" err="1"/>
              <a:t>one</a:t>
            </a:r>
            <a:r>
              <a:rPr lang="es-ES" dirty="0"/>
              <a:t>-</a:t>
            </a:r>
            <a:r>
              <a:rPr lang="es-ES" dirty="0" err="1"/>
              <a:t>hot</a:t>
            </a:r>
            <a:r>
              <a:rPr lang="es-ES" dirty="0"/>
              <a:t> + 2 </a:t>
            </a:r>
            <a:r>
              <a:rPr lang="es-ES" dirty="0" err="1"/>
              <a:t>classes</a:t>
            </a:r>
            <a:endParaRPr lang="es-E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177D52-C841-9947-9F17-12271DF179B5}"/>
              </a:ext>
            </a:extLst>
          </p:cNvPr>
          <p:cNvSpPr txBox="1"/>
          <p:nvPr/>
        </p:nvSpPr>
        <p:spPr>
          <a:xfrm>
            <a:off x="700421" y="6476004"/>
            <a:ext cx="3495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Tensorflow</a:t>
            </a:r>
            <a:r>
              <a:rPr lang="es-ES" dirty="0"/>
              <a:t> no-</a:t>
            </a:r>
            <a:r>
              <a:rPr lang="es-ES" dirty="0" err="1"/>
              <a:t>one</a:t>
            </a:r>
            <a:r>
              <a:rPr lang="es-ES" dirty="0"/>
              <a:t>-</a:t>
            </a:r>
            <a:r>
              <a:rPr lang="es-ES" dirty="0" err="1"/>
              <a:t>hot</a:t>
            </a:r>
            <a:r>
              <a:rPr lang="es-ES" dirty="0"/>
              <a:t> + 2 </a:t>
            </a:r>
            <a:r>
              <a:rPr lang="es-ES" dirty="0" err="1"/>
              <a:t>classes</a:t>
            </a:r>
            <a:endParaRPr lang="es-E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7A00377-95C0-4642-AEF1-443DE7172A88}"/>
              </a:ext>
            </a:extLst>
          </p:cNvPr>
          <p:cNvSpPr txBox="1"/>
          <p:nvPr/>
        </p:nvSpPr>
        <p:spPr>
          <a:xfrm>
            <a:off x="4628983" y="3179611"/>
            <a:ext cx="2967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Keras</a:t>
            </a:r>
            <a:r>
              <a:rPr lang="es-ES" dirty="0"/>
              <a:t> no-</a:t>
            </a:r>
            <a:r>
              <a:rPr lang="es-ES" dirty="0" err="1"/>
              <a:t>one</a:t>
            </a:r>
            <a:r>
              <a:rPr lang="es-ES" dirty="0"/>
              <a:t>-</a:t>
            </a:r>
            <a:r>
              <a:rPr lang="es-ES" dirty="0" err="1"/>
              <a:t>hot</a:t>
            </a:r>
            <a:r>
              <a:rPr lang="es-ES" dirty="0"/>
              <a:t> + 4 </a:t>
            </a:r>
            <a:r>
              <a:rPr lang="es-ES" dirty="0" err="1"/>
              <a:t>classes</a:t>
            </a:r>
            <a:endParaRPr lang="es-E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0C1D03C-2998-8D43-B0C8-0AB1D3E07EED}"/>
              </a:ext>
            </a:extLst>
          </p:cNvPr>
          <p:cNvSpPr txBox="1"/>
          <p:nvPr/>
        </p:nvSpPr>
        <p:spPr>
          <a:xfrm>
            <a:off x="4598040" y="6476004"/>
            <a:ext cx="3495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Tensorflow</a:t>
            </a:r>
            <a:r>
              <a:rPr lang="es-ES" dirty="0"/>
              <a:t> no-</a:t>
            </a:r>
            <a:r>
              <a:rPr lang="es-ES" dirty="0" err="1"/>
              <a:t>one</a:t>
            </a:r>
            <a:r>
              <a:rPr lang="es-ES" dirty="0"/>
              <a:t>-</a:t>
            </a:r>
            <a:r>
              <a:rPr lang="es-ES" dirty="0" err="1"/>
              <a:t>hot</a:t>
            </a:r>
            <a:r>
              <a:rPr lang="es-ES" dirty="0"/>
              <a:t> + 4 </a:t>
            </a:r>
            <a:r>
              <a:rPr lang="es-ES" dirty="0" err="1"/>
              <a:t>classes</a:t>
            </a:r>
            <a:endParaRPr lang="es-E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2E02274-F61F-BA45-815E-D40CF03EE4EB}"/>
              </a:ext>
            </a:extLst>
          </p:cNvPr>
          <p:cNvSpPr txBox="1"/>
          <p:nvPr/>
        </p:nvSpPr>
        <p:spPr>
          <a:xfrm>
            <a:off x="8557545" y="3167887"/>
            <a:ext cx="2648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Keras</a:t>
            </a:r>
            <a:r>
              <a:rPr lang="es-ES" dirty="0"/>
              <a:t> </a:t>
            </a:r>
            <a:r>
              <a:rPr lang="es-ES" dirty="0" err="1"/>
              <a:t>one-hot</a:t>
            </a:r>
            <a:r>
              <a:rPr lang="es-ES" dirty="0"/>
              <a:t> + 4 </a:t>
            </a:r>
            <a:r>
              <a:rPr lang="es-ES" dirty="0" err="1"/>
              <a:t>classes</a:t>
            </a:r>
            <a:endParaRPr lang="es-E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B3D48A0-8F43-3741-8503-E23EEB00D7B6}"/>
              </a:ext>
            </a:extLst>
          </p:cNvPr>
          <p:cNvSpPr txBox="1"/>
          <p:nvPr/>
        </p:nvSpPr>
        <p:spPr>
          <a:xfrm>
            <a:off x="8557545" y="6476004"/>
            <a:ext cx="3176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Tensorflow</a:t>
            </a:r>
            <a:r>
              <a:rPr lang="es-ES" dirty="0"/>
              <a:t> </a:t>
            </a:r>
            <a:r>
              <a:rPr lang="es-ES" dirty="0" err="1"/>
              <a:t>one-hot</a:t>
            </a:r>
            <a:r>
              <a:rPr lang="es-ES" dirty="0"/>
              <a:t> + 4 </a:t>
            </a:r>
            <a:r>
              <a:rPr lang="es-ES" dirty="0" err="1"/>
              <a:t>classes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395176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A2DD2880-FF83-2A40-8987-EE9B9CFFE8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466" y="270379"/>
            <a:ext cx="1478219" cy="1389639"/>
          </a:xfrm>
          <a:prstGeom prst="rect">
            <a:avLst/>
          </a:prstGeom>
        </p:spPr>
      </p:pic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18CC80A7-3091-DB40-9230-C53AE2A5F4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1174" y="270380"/>
            <a:ext cx="4419621" cy="1389638"/>
          </a:xfrm>
        </p:spPr>
      </p:pic>
      <p:pic>
        <p:nvPicPr>
          <p:cNvPr id="11" name="Content Placeholder 15">
            <a:extLst>
              <a:ext uri="{FF2B5EF4-FFF2-40B4-BE49-F238E27FC236}">
                <a16:creationId xmlns:a16="http://schemas.microsoft.com/office/drawing/2014/main" id="{49D5D5C0-3FAB-0244-8464-63622248F2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1578" y="270380"/>
            <a:ext cx="1401901" cy="138963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6D9FCD7-7BD2-4B44-BA26-D1BCDB69EA5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466" y="1872416"/>
            <a:ext cx="1456830" cy="146532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CAFED4A-7522-2F4A-804A-DF06542275F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7571" y="1872415"/>
            <a:ext cx="1405907" cy="145241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CE55C99-D343-F149-80D8-3B8B32EC89C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466" y="3561782"/>
            <a:ext cx="1456830" cy="144416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E5BA55E-5506-4F43-A4BC-83439B751B5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1579" y="3561782"/>
            <a:ext cx="1401900" cy="144416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0CA2FE0-715A-0543-912B-17227A4A09A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4026" y="286728"/>
            <a:ext cx="4151789" cy="137329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D70E43B3-EEA1-D348-ABD7-AF5EA852859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1174" y="1885326"/>
            <a:ext cx="4419621" cy="145241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164B51FE-9FAC-7B4C-B500-3377E6ADE99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0254" y="1885326"/>
            <a:ext cx="4135561" cy="145241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900717AB-2D9D-FE46-81DC-300C455C38C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1174" y="3574693"/>
            <a:ext cx="4419621" cy="1418339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DBBCB6C-0213-0846-8A7D-3F3ABD9A685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0254" y="3561781"/>
            <a:ext cx="4135561" cy="1444162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158011C4-B02B-764D-90F8-358A2B4418F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1174" y="5226592"/>
            <a:ext cx="4419621" cy="135245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5031E219-5290-FE40-8F20-C2468098FFC8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4026" y="5226592"/>
            <a:ext cx="4151789" cy="135245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0F563BE2-9A66-8B42-B9E7-39ECF7E11785}"/>
              </a:ext>
            </a:extLst>
          </p:cNvPr>
          <p:cNvSpPr txBox="1"/>
          <p:nvPr/>
        </p:nvSpPr>
        <p:spPr>
          <a:xfrm>
            <a:off x="583984" y="-82604"/>
            <a:ext cx="6821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 err="1"/>
              <a:t>Keras</a:t>
            </a:r>
            <a:endParaRPr lang="es-ES" sz="16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62228BD-9FBF-4548-ABBE-CB24899B2BD7}"/>
              </a:ext>
            </a:extLst>
          </p:cNvPr>
          <p:cNvSpPr txBox="1"/>
          <p:nvPr/>
        </p:nvSpPr>
        <p:spPr>
          <a:xfrm>
            <a:off x="6374580" y="-58410"/>
            <a:ext cx="1154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 err="1"/>
              <a:t>Tensorflow</a:t>
            </a:r>
            <a:endParaRPr lang="es-ES" sz="16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9655BD6-45EF-C34B-905C-3EDDBAEAA082}"/>
              </a:ext>
            </a:extLst>
          </p:cNvPr>
          <p:cNvSpPr txBox="1"/>
          <p:nvPr/>
        </p:nvSpPr>
        <p:spPr>
          <a:xfrm>
            <a:off x="138850" y="1612961"/>
            <a:ext cx="16033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No-</a:t>
            </a:r>
            <a:r>
              <a:rPr lang="es-ES" sz="1400" dirty="0" err="1"/>
              <a:t>one</a:t>
            </a:r>
            <a:r>
              <a:rPr lang="es-ES" sz="1400" dirty="0"/>
              <a:t>-</a:t>
            </a:r>
            <a:r>
              <a:rPr lang="es-ES" sz="1400" dirty="0" err="1"/>
              <a:t>hot</a:t>
            </a:r>
            <a:r>
              <a:rPr lang="es-ES" sz="1400" dirty="0"/>
              <a:t> 2 </a:t>
            </a:r>
            <a:r>
              <a:rPr lang="es-ES" sz="1400" dirty="0" err="1"/>
              <a:t>class</a:t>
            </a:r>
            <a:endParaRPr lang="es-ES" sz="14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B72051F-63EA-C841-902D-328498FDAB6F}"/>
              </a:ext>
            </a:extLst>
          </p:cNvPr>
          <p:cNvSpPr txBox="1"/>
          <p:nvPr/>
        </p:nvSpPr>
        <p:spPr>
          <a:xfrm>
            <a:off x="138850" y="3286292"/>
            <a:ext cx="16033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No-</a:t>
            </a:r>
            <a:r>
              <a:rPr lang="es-ES" sz="1400" dirty="0" err="1"/>
              <a:t>one</a:t>
            </a:r>
            <a:r>
              <a:rPr lang="es-ES" sz="1400" dirty="0"/>
              <a:t>-</a:t>
            </a:r>
            <a:r>
              <a:rPr lang="es-ES" sz="1400" dirty="0" err="1"/>
              <a:t>hot</a:t>
            </a:r>
            <a:r>
              <a:rPr lang="es-ES" sz="1400" dirty="0"/>
              <a:t> 4 </a:t>
            </a:r>
            <a:r>
              <a:rPr lang="es-ES" sz="1400" dirty="0" err="1"/>
              <a:t>class</a:t>
            </a:r>
            <a:endParaRPr lang="es-ES" sz="14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D23CA60-60AB-2C4E-B04F-495E369F1AFD}"/>
              </a:ext>
            </a:extLst>
          </p:cNvPr>
          <p:cNvSpPr txBox="1"/>
          <p:nvPr/>
        </p:nvSpPr>
        <p:spPr>
          <a:xfrm>
            <a:off x="163350" y="4959623"/>
            <a:ext cx="13516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err="1"/>
              <a:t>One-hot</a:t>
            </a:r>
            <a:r>
              <a:rPr lang="es-ES" sz="1400" dirty="0"/>
              <a:t> 4 </a:t>
            </a:r>
            <a:r>
              <a:rPr lang="es-ES" sz="1400" dirty="0" err="1"/>
              <a:t>class</a:t>
            </a:r>
            <a:endParaRPr lang="es-ES" sz="14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AAED927-1E89-8B4E-A439-652F29A3E99C}"/>
              </a:ext>
            </a:extLst>
          </p:cNvPr>
          <p:cNvSpPr txBox="1"/>
          <p:nvPr/>
        </p:nvSpPr>
        <p:spPr>
          <a:xfrm>
            <a:off x="6211588" y="1612961"/>
            <a:ext cx="16033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No-</a:t>
            </a:r>
            <a:r>
              <a:rPr lang="es-ES" sz="1400" dirty="0" err="1"/>
              <a:t>one</a:t>
            </a:r>
            <a:r>
              <a:rPr lang="es-ES" sz="1400" dirty="0"/>
              <a:t>-</a:t>
            </a:r>
            <a:r>
              <a:rPr lang="es-ES" sz="1400" dirty="0" err="1"/>
              <a:t>hot</a:t>
            </a:r>
            <a:r>
              <a:rPr lang="es-ES" sz="1400" dirty="0"/>
              <a:t> 2 </a:t>
            </a:r>
            <a:r>
              <a:rPr lang="es-ES" sz="1400" dirty="0" err="1"/>
              <a:t>class</a:t>
            </a:r>
            <a:endParaRPr lang="es-ES" sz="14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1C8F6AD-FCD8-B840-B3A3-BA64C8744E9C}"/>
              </a:ext>
            </a:extLst>
          </p:cNvPr>
          <p:cNvSpPr txBox="1"/>
          <p:nvPr/>
        </p:nvSpPr>
        <p:spPr>
          <a:xfrm>
            <a:off x="6208863" y="3276506"/>
            <a:ext cx="16033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No-</a:t>
            </a:r>
            <a:r>
              <a:rPr lang="es-ES" sz="1400" dirty="0" err="1"/>
              <a:t>one</a:t>
            </a:r>
            <a:r>
              <a:rPr lang="es-ES" sz="1400" dirty="0"/>
              <a:t>-</a:t>
            </a:r>
            <a:r>
              <a:rPr lang="es-ES" sz="1400" dirty="0" err="1"/>
              <a:t>hot</a:t>
            </a:r>
            <a:r>
              <a:rPr lang="es-ES" sz="1400" dirty="0"/>
              <a:t> 4 </a:t>
            </a:r>
            <a:r>
              <a:rPr lang="es-ES" sz="1400" dirty="0" err="1"/>
              <a:t>class</a:t>
            </a:r>
            <a:endParaRPr lang="es-ES" sz="14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9668E03-0E4F-8D4B-AC29-5CB913CC1DF9}"/>
              </a:ext>
            </a:extLst>
          </p:cNvPr>
          <p:cNvSpPr txBox="1"/>
          <p:nvPr/>
        </p:nvSpPr>
        <p:spPr>
          <a:xfrm>
            <a:off x="6212689" y="4935119"/>
            <a:ext cx="13516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err="1"/>
              <a:t>One-hot</a:t>
            </a:r>
            <a:r>
              <a:rPr lang="es-ES" sz="1400" dirty="0"/>
              <a:t> 4 </a:t>
            </a:r>
            <a:r>
              <a:rPr lang="es-ES" sz="1400" dirty="0" err="1"/>
              <a:t>class</a:t>
            </a:r>
            <a:endParaRPr lang="es-ES" sz="1400" dirty="0"/>
          </a:p>
        </p:txBody>
      </p:sp>
      <p:sp>
        <p:nvSpPr>
          <p:cNvPr id="46" name="Bent Arrow 45">
            <a:extLst>
              <a:ext uri="{FF2B5EF4-FFF2-40B4-BE49-F238E27FC236}">
                <a16:creationId xmlns:a16="http://schemas.microsoft.com/office/drawing/2014/main" id="{6BA094C4-C9C6-384C-8236-8FB8B6C6B81B}"/>
              </a:ext>
            </a:extLst>
          </p:cNvPr>
          <p:cNvSpPr/>
          <p:nvPr/>
        </p:nvSpPr>
        <p:spPr>
          <a:xfrm flipV="1">
            <a:off x="859250" y="5392805"/>
            <a:ext cx="813816" cy="704419"/>
          </a:xfrm>
          <a:prstGeom prst="bentArrow">
            <a:avLst>
              <a:gd name="adj1" fmla="val 6694"/>
              <a:gd name="adj2" fmla="val 10854"/>
              <a:gd name="adj3" fmla="val 23336"/>
              <a:gd name="adj4" fmla="val 45414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47" name="Bent Arrow 46">
            <a:extLst>
              <a:ext uri="{FF2B5EF4-FFF2-40B4-BE49-F238E27FC236}">
                <a16:creationId xmlns:a16="http://schemas.microsoft.com/office/drawing/2014/main" id="{4FDB9820-759A-4E41-9E48-B11EB5AE496C}"/>
              </a:ext>
            </a:extLst>
          </p:cNvPr>
          <p:cNvSpPr/>
          <p:nvPr/>
        </p:nvSpPr>
        <p:spPr>
          <a:xfrm flipV="1">
            <a:off x="6899662" y="5335786"/>
            <a:ext cx="813816" cy="704419"/>
          </a:xfrm>
          <a:prstGeom prst="bentArrow">
            <a:avLst>
              <a:gd name="adj1" fmla="val 6694"/>
              <a:gd name="adj2" fmla="val 10854"/>
              <a:gd name="adj3" fmla="val 23336"/>
              <a:gd name="adj4" fmla="val 45414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A99288F-8182-C44B-B771-741C97B3376D}"/>
              </a:ext>
            </a:extLst>
          </p:cNvPr>
          <p:cNvSpPr txBox="1"/>
          <p:nvPr/>
        </p:nvSpPr>
        <p:spPr>
          <a:xfrm>
            <a:off x="226504" y="6097224"/>
            <a:ext cx="10214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err="1"/>
              <a:t>IoU</a:t>
            </a:r>
            <a:r>
              <a:rPr lang="es-ES" sz="1400" dirty="0"/>
              <a:t> </a:t>
            </a:r>
            <a:r>
              <a:rPr lang="es-ES" sz="1400" dirty="0" err="1"/>
              <a:t>metric</a:t>
            </a:r>
            <a:endParaRPr lang="es-ES" sz="14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73BBEEF-A49C-9647-A901-116CD0A63A89}"/>
              </a:ext>
            </a:extLst>
          </p:cNvPr>
          <p:cNvSpPr txBox="1"/>
          <p:nvPr/>
        </p:nvSpPr>
        <p:spPr>
          <a:xfrm>
            <a:off x="6310487" y="6097224"/>
            <a:ext cx="10214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err="1"/>
              <a:t>IoU</a:t>
            </a:r>
            <a:r>
              <a:rPr lang="es-ES" sz="1400" dirty="0"/>
              <a:t> </a:t>
            </a:r>
            <a:r>
              <a:rPr lang="es-ES" sz="1400" dirty="0" err="1"/>
              <a:t>metric</a:t>
            </a:r>
            <a:endParaRPr lang="es-ES" sz="1400" dirty="0"/>
          </a:p>
        </p:txBody>
      </p:sp>
    </p:spTree>
    <p:extLst>
      <p:ext uri="{BB962C8B-B14F-4D97-AF65-F5344CB8AC3E}">
        <p14:creationId xmlns:p14="http://schemas.microsoft.com/office/powerpoint/2010/main" val="35607644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3EC26C"/>
      </a:accent1>
      <a:accent2>
        <a:srgbClr val="B3D463"/>
      </a:accent2>
      <a:accent3>
        <a:srgbClr val="3BBC9D"/>
      </a:accent3>
      <a:accent4>
        <a:srgbClr val="97AF75"/>
      </a:accent4>
      <a:accent5>
        <a:srgbClr val="6BA841"/>
      </a:accent5>
      <a:accent6>
        <a:srgbClr val="79AE90"/>
      </a:accent6>
      <a:hlink>
        <a:srgbClr val="85E4A6"/>
      </a:hlink>
      <a:folHlink>
        <a:srgbClr val="BDF3D0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43372978-11FE-4814-AC26-BC300187D8C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461</TotalTime>
  <Words>377</Words>
  <Application>Microsoft Macintosh PowerPoint</Application>
  <PresentationFormat>Widescreen</PresentationFormat>
  <Paragraphs>56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Calisto MT</vt:lpstr>
      <vt:lpstr>Trebuchet MS</vt:lpstr>
      <vt:lpstr>Wingdings</vt:lpstr>
      <vt:lpstr>Wingdings 2</vt:lpstr>
      <vt:lpstr>Slate</vt:lpstr>
      <vt:lpstr>Experiments </vt:lpstr>
      <vt:lpstr>Experiments </vt:lpstr>
      <vt:lpstr>Experiments </vt:lpstr>
      <vt:lpstr>Experiments 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BrainScan’19</dc:title>
  <dc:creator>Eduard Mainou Gobierno</dc:creator>
  <cp:lastModifiedBy>Microsoft Office User</cp:lastModifiedBy>
  <cp:revision>42</cp:revision>
  <dcterms:created xsi:type="dcterms:W3CDTF">2019-06-28T15:30:56Z</dcterms:created>
  <dcterms:modified xsi:type="dcterms:W3CDTF">2019-07-04T12:05:01Z</dcterms:modified>
</cp:coreProperties>
</file>