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4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84" r:id="rId9"/>
    <p:sldId id="285" r:id="rId10"/>
    <p:sldId id="286" r:id="rId11"/>
    <p:sldId id="287" r:id="rId12"/>
    <p:sldId id="266" r:id="rId13"/>
    <p:sldId id="295" r:id="rId14"/>
    <p:sldId id="267" r:id="rId15"/>
    <p:sldId id="270" r:id="rId16"/>
    <p:sldId id="272" r:id="rId17"/>
    <p:sldId id="269" r:id="rId18"/>
    <p:sldId id="273" r:id="rId19"/>
    <p:sldId id="296" r:id="rId20"/>
    <p:sldId id="297" r:id="rId21"/>
    <p:sldId id="274" r:id="rId22"/>
    <p:sldId id="298" r:id="rId23"/>
    <p:sldId id="299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05" autoAdjust="0"/>
  </p:normalViewPr>
  <p:slideViewPr>
    <p:cSldViewPr snapToGrid="0">
      <p:cViewPr>
        <p:scale>
          <a:sx n="66" d="100"/>
          <a:sy n="66" d="100"/>
        </p:scale>
        <p:origin x="1482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0:45:38.432" idx="1">
    <p:pos x="1374" y="301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0:45:38.432" idx="1">
    <p:pos x="1374" y="301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04T11:20:51.2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ED0C5-4F48-4C37-8068-DCDE40DAC4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18AC7-F0A8-4123-9FBF-C9E9732E01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18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we’ve</a:t>
            </a:r>
            <a:r>
              <a:rPr lang="es-ES" dirty="0" smtClean="0"/>
              <a:t> </a:t>
            </a:r>
            <a:r>
              <a:rPr lang="es-ES" dirty="0" err="1" smtClean="0"/>
              <a:t>got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input pipeline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created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diferenciate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between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inference</a:t>
            </a:r>
            <a:r>
              <a:rPr lang="es-ES" baseline="0" dirty="0" smtClean="0"/>
              <a:t> and training to </a:t>
            </a:r>
            <a:r>
              <a:rPr lang="es-ES" baseline="0" dirty="0" err="1" smtClean="0"/>
              <a:t>keep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separet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Tensorflow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sessions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since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les </a:t>
            </a:r>
            <a:r>
              <a:rPr lang="es-ES" baseline="0" dirty="0" err="1" smtClean="0"/>
              <a:t>problematic</a:t>
            </a:r>
            <a:r>
              <a:rPr lang="es-ES" baseline="0" dirty="0" smtClean="0"/>
              <a:t> and more </a:t>
            </a:r>
            <a:r>
              <a:rPr lang="es-ES" baseline="0" dirty="0" err="1" smtClean="0"/>
              <a:t>convenient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09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placeholder per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estem</a:t>
            </a:r>
            <a:r>
              <a:rPr lang="en-US" dirty="0" smtClean="0"/>
              <a:t> </a:t>
            </a:r>
            <a:r>
              <a:rPr lang="en-US" dirty="0" err="1" smtClean="0"/>
              <a:t>entrenant</a:t>
            </a:r>
            <a:r>
              <a:rPr lang="en-US" dirty="0" smtClean="0"/>
              <a:t> o no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diferents</a:t>
            </a:r>
            <a:r>
              <a:rPr lang="en-US" baseline="0" dirty="0" smtClean="0"/>
              <a:t> operands de </a:t>
            </a:r>
            <a:r>
              <a:rPr lang="en-US" baseline="0" dirty="0" err="1" smtClean="0"/>
              <a:t>metriques</a:t>
            </a:r>
            <a:r>
              <a:rPr lang="en-US" baseline="0" dirty="0" smtClean="0"/>
              <a:t> I loss </a:t>
            </a:r>
            <a:r>
              <a:rPr lang="en-US" baseline="0" dirty="0" err="1" smtClean="0"/>
              <a:t>corresponents</a:t>
            </a:r>
            <a:r>
              <a:rPr lang="en-U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31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placeholder per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estem</a:t>
            </a:r>
            <a:r>
              <a:rPr lang="en-US" dirty="0" smtClean="0"/>
              <a:t> </a:t>
            </a:r>
            <a:r>
              <a:rPr lang="en-US" dirty="0" err="1" smtClean="0"/>
              <a:t>entrenant</a:t>
            </a:r>
            <a:r>
              <a:rPr lang="en-US" dirty="0" smtClean="0"/>
              <a:t> o no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diferents</a:t>
            </a:r>
            <a:r>
              <a:rPr lang="en-US" baseline="0" dirty="0" smtClean="0"/>
              <a:t> operands de </a:t>
            </a:r>
            <a:r>
              <a:rPr lang="en-US" baseline="0" dirty="0" err="1" smtClean="0"/>
              <a:t>metriques</a:t>
            </a:r>
            <a:r>
              <a:rPr lang="en-US" baseline="0" dirty="0" smtClean="0"/>
              <a:t> I loss </a:t>
            </a:r>
            <a:r>
              <a:rPr lang="en-US" baseline="0" dirty="0" err="1" smtClean="0"/>
              <a:t>corresponents</a:t>
            </a:r>
            <a:r>
              <a:rPr lang="en-U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24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placeholder per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estem</a:t>
            </a:r>
            <a:r>
              <a:rPr lang="en-US" dirty="0" smtClean="0"/>
              <a:t> </a:t>
            </a:r>
            <a:r>
              <a:rPr lang="en-US" dirty="0" err="1" smtClean="0"/>
              <a:t>entrenant</a:t>
            </a:r>
            <a:r>
              <a:rPr lang="en-US" dirty="0" smtClean="0"/>
              <a:t> o no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diferents</a:t>
            </a:r>
            <a:r>
              <a:rPr lang="en-US" baseline="0" dirty="0" smtClean="0"/>
              <a:t> operands de </a:t>
            </a:r>
            <a:r>
              <a:rPr lang="en-US" baseline="0" dirty="0" err="1" smtClean="0"/>
              <a:t>metriques</a:t>
            </a:r>
            <a:r>
              <a:rPr lang="en-US" baseline="0" dirty="0" smtClean="0"/>
              <a:t> I loss </a:t>
            </a:r>
            <a:r>
              <a:rPr lang="en-US" baseline="0" dirty="0" err="1" smtClean="0"/>
              <a:t>corresponents</a:t>
            </a:r>
            <a:r>
              <a:rPr lang="en-U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4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As </a:t>
            </a:r>
            <a:r>
              <a:rPr lang="es-ES" dirty="0" err="1" smtClean="0"/>
              <a:t>explained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chosen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architecture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doing</a:t>
            </a:r>
            <a:r>
              <a:rPr lang="es-ES" baseline="0" dirty="0" smtClean="0"/>
              <a:t> so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applied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keras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said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architecture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Basically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function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layers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extra </a:t>
            </a:r>
            <a:r>
              <a:rPr lang="es-ES" baseline="0" dirty="0" err="1" smtClean="0"/>
              <a:t>argument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chose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between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sigmoid</a:t>
            </a:r>
            <a:r>
              <a:rPr lang="es-ES" baseline="0" dirty="0" smtClean="0"/>
              <a:t> final </a:t>
            </a:r>
            <a:r>
              <a:rPr lang="es-ES" baseline="0" dirty="0" err="1" smtClean="0"/>
              <a:t>activiation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softmax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activitaion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Just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lessons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learned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basically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since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are </a:t>
            </a:r>
            <a:r>
              <a:rPr lang="es-ES" baseline="0" dirty="0" err="1" smtClean="0"/>
              <a:t>using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has up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conections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layers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mainttain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lot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high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features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detect</a:t>
            </a:r>
            <a:r>
              <a:rPr lang="es-ES" baseline="0" dirty="0" smtClean="0"/>
              <a:t> and error in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representing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output </a:t>
            </a:r>
            <a:r>
              <a:rPr lang="es-ES" baseline="0" dirty="0" err="1" smtClean="0"/>
              <a:t>fo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without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activation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directly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tensorboard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5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 </a:t>
            </a:r>
            <a:r>
              <a:rPr lang="es-ES" dirty="0" err="1" smtClean="0"/>
              <a:t>after</a:t>
            </a:r>
            <a:r>
              <a:rPr lang="es-ES" dirty="0" smtClean="0"/>
              <a:t> </a:t>
            </a:r>
            <a:r>
              <a:rPr lang="es-ES" dirty="0" err="1" smtClean="0"/>
              <a:t>we’ve</a:t>
            </a:r>
            <a:r>
              <a:rPr lang="es-ES" dirty="0" smtClean="0"/>
              <a:t> </a:t>
            </a:r>
            <a:r>
              <a:rPr lang="es-ES" dirty="0" err="1" smtClean="0"/>
              <a:t>got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input pipeline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created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diferenciate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between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inference</a:t>
            </a:r>
            <a:r>
              <a:rPr lang="es-ES" baseline="0" dirty="0" smtClean="0"/>
              <a:t> and training to </a:t>
            </a:r>
            <a:r>
              <a:rPr lang="es-ES" baseline="0" dirty="0" err="1" smtClean="0"/>
              <a:t>keep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separet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Tensorflow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sessions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since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les </a:t>
            </a:r>
            <a:r>
              <a:rPr lang="es-ES" baseline="0" dirty="0" err="1" smtClean="0"/>
              <a:t>problematic</a:t>
            </a:r>
            <a:r>
              <a:rPr lang="es-ES" baseline="0" dirty="0" smtClean="0"/>
              <a:t> and more </a:t>
            </a:r>
            <a:r>
              <a:rPr lang="es-ES" baseline="0" dirty="0" err="1" smtClean="0"/>
              <a:t>convenient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22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As </a:t>
            </a:r>
            <a:r>
              <a:rPr lang="es-ES" dirty="0" err="1" smtClean="0"/>
              <a:t>explained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chosen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architecture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doing</a:t>
            </a:r>
            <a:r>
              <a:rPr lang="es-ES" baseline="0" dirty="0" smtClean="0"/>
              <a:t> so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applied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keras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said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architecture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Basically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function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layers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extra </a:t>
            </a:r>
            <a:r>
              <a:rPr lang="es-ES" baseline="0" dirty="0" err="1" smtClean="0"/>
              <a:t>argument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chose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between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sigmoid</a:t>
            </a:r>
            <a:r>
              <a:rPr lang="es-ES" baseline="0" dirty="0" smtClean="0"/>
              <a:t> final </a:t>
            </a:r>
            <a:r>
              <a:rPr lang="es-ES" baseline="0" dirty="0" err="1" smtClean="0"/>
              <a:t>activiation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softmax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activitaion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Just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lessons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learned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basically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since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are </a:t>
            </a:r>
            <a:r>
              <a:rPr lang="es-ES" baseline="0" dirty="0" err="1" smtClean="0"/>
              <a:t>using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has up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conections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layers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mainttain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lot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high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features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detect</a:t>
            </a:r>
            <a:r>
              <a:rPr lang="es-ES" baseline="0" dirty="0" smtClean="0"/>
              <a:t> and error in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representing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output </a:t>
            </a:r>
            <a:r>
              <a:rPr lang="es-ES" baseline="0" dirty="0" err="1" smtClean="0"/>
              <a:t>fo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without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activation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directly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tensorboard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2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As </a:t>
            </a:r>
            <a:r>
              <a:rPr lang="es-ES" dirty="0" err="1" smtClean="0"/>
              <a:t>explained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chosen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architecture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doing</a:t>
            </a:r>
            <a:r>
              <a:rPr lang="es-ES" baseline="0" dirty="0" smtClean="0"/>
              <a:t> so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have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applied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keras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said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architecture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resulting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Basically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function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layers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one</a:t>
            </a:r>
            <a:r>
              <a:rPr lang="es-ES" baseline="0" dirty="0" smtClean="0"/>
              <a:t> extra </a:t>
            </a:r>
            <a:r>
              <a:rPr lang="es-ES" baseline="0" dirty="0" err="1" smtClean="0"/>
              <a:t>argument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chose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between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sigmoid</a:t>
            </a:r>
            <a:r>
              <a:rPr lang="es-ES" baseline="0" dirty="0" smtClean="0"/>
              <a:t> final </a:t>
            </a:r>
            <a:r>
              <a:rPr lang="es-ES" baseline="0" dirty="0" err="1" smtClean="0"/>
              <a:t>activiation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softmax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activitaion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Just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lessons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learned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basically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since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are </a:t>
            </a:r>
            <a:r>
              <a:rPr lang="es-ES" baseline="0" dirty="0" err="1" smtClean="0"/>
              <a:t>using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Unet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has up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conections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low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layers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mainttain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lot</a:t>
            </a:r>
            <a:r>
              <a:rPr lang="es-ES" baseline="0" dirty="0" smtClean="0"/>
              <a:t> of </a:t>
            </a:r>
            <a:r>
              <a:rPr lang="es-ES" baseline="0" dirty="0" err="1" smtClean="0"/>
              <a:t>high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level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features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made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us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not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detect</a:t>
            </a:r>
            <a:r>
              <a:rPr lang="es-ES" baseline="0" dirty="0" smtClean="0"/>
              <a:t> and error in </a:t>
            </a:r>
            <a:r>
              <a:rPr lang="es-ES" baseline="0" dirty="0" err="1" smtClean="0"/>
              <a:t>which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were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representing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output </a:t>
            </a:r>
            <a:r>
              <a:rPr lang="es-ES" baseline="0" dirty="0" err="1" smtClean="0"/>
              <a:t>fo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model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without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activation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directly</a:t>
            </a:r>
            <a:r>
              <a:rPr lang="es-ES" baseline="0" dirty="0" smtClean="0"/>
              <a:t> to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tensorboard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38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</a:t>
            </a:r>
            <a:r>
              <a:rPr lang="en-US" baseline="0" dirty="0" smtClean="0"/>
              <a:t> multiple losses depending on the parameters that we introduce on the dataset creation, it being one hot encoding or not, being </a:t>
            </a:r>
            <a:r>
              <a:rPr lang="en-US" baseline="0" dirty="0" err="1" smtClean="0"/>
              <a:t>binarized</a:t>
            </a:r>
            <a:r>
              <a:rPr lang="en-US" baseline="0" dirty="0" smtClean="0"/>
              <a:t> labels or not.</a:t>
            </a:r>
          </a:p>
          <a:p>
            <a:r>
              <a:rPr lang="en-US" baseline="0" dirty="0" smtClean="0"/>
              <a:t>Only the ones with a input size more than 1, </a:t>
            </a:r>
            <a:r>
              <a:rPr lang="en-US" baseline="0" dirty="0" err="1" smtClean="0"/>
              <a:t>aKA</a:t>
            </a:r>
            <a:r>
              <a:rPr lang="en-US" baseline="0" dirty="0" smtClean="0"/>
              <a:t> not one hot ones, have metrics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08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</a:t>
            </a:r>
            <a:r>
              <a:rPr lang="en-US" baseline="0" dirty="0" smtClean="0"/>
              <a:t> multiple losses depending on the parameters that we introduce on the dataset creation, it being one hot encoding or not, being </a:t>
            </a:r>
            <a:r>
              <a:rPr lang="en-US" baseline="0" dirty="0" err="1" smtClean="0"/>
              <a:t>binarized</a:t>
            </a:r>
            <a:r>
              <a:rPr lang="en-US" baseline="0" dirty="0" smtClean="0"/>
              <a:t> labels or not.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62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handle mechanism</a:t>
            </a:r>
            <a:r>
              <a:rPr lang="en-US" baseline="0" dirty="0" smtClean="0"/>
              <a:t> that very well </a:t>
            </a:r>
            <a:r>
              <a:rPr lang="en-US" baseline="0" dirty="0" err="1" smtClean="0"/>
              <a:t>explainen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Issey</a:t>
            </a:r>
            <a:r>
              <a:rPr lang="en-US" baseline="0" dirty="0" smtClean="0"/>
              <a:t> to us.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Training placeholder per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estem</a:t>
            </a:r>
            <a:r>
              <a:rPr lang="en-US" dirty="0" smtClean="0"/>
              <a:t> </a:t>
            </a:r>
            <a:r>
              <a:rPr lang="en-US" dirty="0" err="1" smtClean="0"/>
              <a:t>entrenant</a:t>
            </a:r>
            <a:r>
              <a:rPr lang="en-US" dirty="0" smtClean="0"/>
              <a:t> o no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diferents</a:t>
            </a:r>
            <a:r>
              <a:rPr lang="en-US" baseline="0" dirty="0" smtClean="0"/>
              <a:t> operands de </a:t>
            </a:r>
            <a:r>
              <a:rPr lang="en-US" baseline="0" dirty="0" err="1" smtClean="0"/>
              <a:t>metriques</a:t>
            </a:r>
            <a:r>
              <a:rPr lang="en-US" baseline="0" dirty="0" smtClean="0"/>
              <a:t> I loss </a:t>
            </a:r>
            <a:r>
              <a:rPr lang="en-US" baseline="0" dirty="0" err="1" smtClean="0"/>
              <a:t>corresponents</a:t>
            </a:r>
            <a:r>
              <a:rPr lang="en-U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handle mechanism</a:t>
            </a:r>
            <a:r>
              <a:rPr lang="en-US" baseline="0" dirty="0" smtClean="0"/>
              <a:t> that very well </a:t>
            </a:r>
            <a:r>
              <a:rPr lang="en-US" baseline="0" dirty="0" err="1" smtClean="0"/>
              <a:t>explainen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Issey</a:t>
            </a:r>
            <a:r>
              <a:rPr lang="en-US" baseline="0" dirty="0" smtClean="0"/>
              <a:t> to us.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Training placeholder per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estem</a:t>
            </a:r>
            <a:r>
              <a:rPr lang="en-US" dirty="0" smtClean="0"/>
              <a:t> </a:t>
            </a:r>
            <a:r>
              <a:rPr lang="en-US" dirty="0" err="1" smtClean="0"/>
              <a:t>entrenant</a:t>
            </a:r>
            <a:r>
              <a:rPr lang="en-US" dirty="0" smtClean="0"/>
              <a:t> o no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diferents</a:t>
            </a:r>
            <a:r>
              <a:rPr lang="en-US" baseline="0" dirty="0" smtClean="0"/>
              <a:t> operands de </a:t>
            </a:r>
            <a:r>
              <a:rPr lang="en-US" baseline="0" dirty="0" err="1" smtClean="0"/>
              <a:t>metriques</a:t>
            </a:r>
            <a:r>
              <a:rPr lang="en-US" baseline="0" dirty="0" smtClean="0"/>
              <a:t> I loss </a:t>
            </a:r>
            <a:r>
              <a:rPr lang="en-US" baseline="0" dirty="0" err="1" smtClean="0"/>
              <a:t>corresponents</a:t>
            </a:r>
            <a:r>
              <a:rPr lang="en-U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66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handle mechanism</a:t>
            </a:r>
            <a:r>
              <a:rPr lang="en-US" baseline="0" dirty="0" smtClean="0"/>
              <a:t> that very well </a:t>
            </a:r>
            <a:r>
              <a:rPr lang="en-US" baseline="0" dirty="0" err="1" smtClean="0"/>
              <a:t>explainen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Issey</a:t>
            </a:r>
            <a:r>
              <a:rPr lang="en-US" baseline="0" dirty="0" smtClean="0"/>
              <a:t> to us.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Training placeholder per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estem</a:t>
            </a:r>
            <a:r>
              <a:rPr lang="en-US" dirty="0" smtClean="0"/>
              <a:t> </a:t>
            </a:r>
            <a:r>
              <a:rPr lang="en-US" dirty="0" err="1" smtClean="0"/>
              <a:t>entrenant</a:t>
            </a:r>
            <a:r>
              <a:rPr lang="en-US" dirty="0" smtClean="0"/>
              <a:t> o no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diferents</a:t>
            </a:r>
            <a:r>
              <a:rPr lang="en-US" baseline="0" dirty="0" smtClean="0"/>
              <a:t> operands de </a:t>
            </a:r>
            <a:r>
              <a:rPr lang="en-US" baseline="0" dirty="0" err="1" smtClean="0"/>
              <a:t>metriques</a:t>
            </a:r>
            <a:r>
              <a:rPr lang="en-US" baseline="0" dirty="0" smtClean="0"/>
              <a:t> I loss </a:t>
            </a:r>
            <a:r>
              <a:rPr lang="en-US" baseline="0" dirty="0" err="1" smtClean="0"/>
              <a:t>corresponents</a:t>
            </a:r>
            <a:r>
              <a:rPr lang="en-US" baseline="0" dirty="0" smtClean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18AC7-F0A8-4123-9FBF-C9E9732E012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 smtClean="0"/>
              <a:t>BrainScan</a:t>
            </a:r>
            <a:r>
              <a:rPr lang="es-ES" dirty="0" smtClean="0"/>
              <a:t>’19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Artificial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endParaRPr lang="es-ES" dirty="0"/>
          </a:p>
          <a:p>
            <a:r>
              <a:rPr lang="es-ES" dirty="0" smtClean="0"/>
              <a:t>UPC </a:t>
            </a:r>
            <a:r>
              <a:rPr lang="es-ES" dirty="0" err="1" smtClean="0"/>
              <a:t>School</a:t>
            </a:r>
            <a:endParaRPr lang="es-ES" dirty="0" smtClean="0"/>
          </a:p>
          <a:p>
            <a:r>
              <a:rPr lang="es-ES" dirty="0" err="1" smtClean="0"/>
              <a:t>July</a:t>
            </a:r>
            <a:r>
              <a:rPr lang="es-ES" dirty="0" smtClean="0"/>
              <a:t> 2019</a:t>
            </a:r>
            <a:endParaRPr lang="es-ES" dirty="0"/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</a:t>
            </a:r>
            <a:r>
              <a:rPr lang="es-ES" dirty="0" smtClean="0"/>
              <a:t>García, Aitor Jara</a:t>
            </a:r>
            <a:r>
              <a:rPr lang="es-ES" dirty="0"/>
              <a:t>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</a:t>
            </a:r>
            <a:r>
              <a:rPr lang="es-ES" dirty="0" smtClean="0"/>
              <a:t> and Núria Sánchez</a:t>
            </a:r>
          </a:p>
          <a:p>
            <a:r>
              <a:rPr lang="es-ES" dirty="0" err="1" smtClean="0"/>
              <a:t>Advisor</a:t>
            </a:r>
            <a:r>
              <a:rPr lang="es-ES" dirty="0" smtClean="0"/>
              <a:t>: Santi </a:t>
            </a:r>
            <a:r>
              <a:rPr lang="es-ES" dirty="0" err="1" smtClean="0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0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 err="1"/>
              <a:t>Preprocessing</a:t>
            </a:r>
            <a:r>
              <a:rPr lang="es-ES" dirty="0"/>
              <a:t> </a:t>
            </a:r>
            <a:r>
              <a:rPr lang="es-ES" dirty="0" err="1"/>
              <a:t>considerations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Images</a:t>
            </a:r>
            <a:r>
              <a:rPr lang="es-ES" dirty="0"/>
              <a:t> are </a:t>
            </a:r>
            <a:r>
              <a:rPr lang="es-ES" dirty="0" err="1"/>
              <a:t>joined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a 240x240x4 vector</a:t>
            </a:r>
          </a:p>
          <a:p>
            <a:pPr lvl="1"/>
            <a:r>
              <a:rPr lang="es-ES" dirty="0"/>
              <a:t>20%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volumes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validation</a:t>
            </a:r>
            <a:endParaRPr lang="es-ES" dirty="0"/>
          </a:p>
          <a:p>
            <a:pPr lvl="1"/>
            <a:r>
              <a:rPr lang="es-ES" dirty="0" err="1"/>
              <a:t>Exclusion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images</a:t>
            </a:r>
            <a:endParaRPr lang="es-ES" dirty="0"/>
          </a:p>
          <a:p>
            <a:pPr lvl="1"/>
            <a:r>
              <a:rPr lang="es-ES" dirty="0"/>
              <a:t>50%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tumor and 50%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tumor</a:t>
            </a:r>
          </a:p>
          <a:p>
            <a:pPr lvl="1"/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aditional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(</a:t>
            </a:r>
            <a:r>
              <a:rPr lang="es-ES" dirty="0" err="1"/>
              <a:t>PatientID</a:t>
            </a:r>
            <a:r>
              <a:rPr lang="es-ES" dirty="0"/>
              <a:t>, </a:t>
            </a:r>
            <a:r>
              <a:rPr lang="es-ES" dirty="0" err="1"/>
              <a:t>Slide</a:t>
            </a:r>
            <a:r>
              <a:rPr lang="es-ES" dirty="0"/>
              <a:t> No., </a:t>
            </a:r>
            <a:r>
              <a:rPr lang="es-ES" dirty="0" err="1"/>
              <a:t>height</a:t>
            </a:r>
            <a:r>
              <a:rPr lang="es-ES" dirty="0"/>
              <a:t>, </a:t>
            </a:r>
            <a:r>
              <a:rPr lang="es-ES" dirty="0" err="1"/>
              <a:t>width</a:t>
            </a:r>
            <a:r>
              <a:rPr lang="es-ES" dirty="0"/>
              <a:t>, </a:t>
            </a:r>
            <a:r>
              <a:rPr lang="es-ES" dirty="0" err="1"/>
              <a:t>depth</a:t>
            </a:r>
            <a:r>
              <a:rPr lang="es-E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1070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Dataset</a:t>
            </a:r>
            <a:endParaRPr lang="es-ES" dirty="0"/>
          </a:p>
          <a:p>
            <a:pPr lvl="1"/>
            <a:r>
              <a:rPr lang="es-ES" b="1" dirty="0" err="1"/>
              <a:t>TFRecordDataset</a:t>
            </a:r>
            <a:endParaRPr lang="es-ES" b="1" dirty="0"/>
          </a:p>
          <a:p>
            <a:pPr lvl="2"/>
            <a:r>
              <a:rPr lang="es-ES" dirty="0" err="1"/>
              <a:t>dataset</a:t>
            </a:r>
            <a:r>
              <a:rPr lang="es-ES" dirty="0"/>
              <a:t> = </a:t>
            </a:r>
            <a:r>
              <a:rPr lang="es-ES" dirty="0" err="1"/>
              <a:t>tf.data.TFRecordDataset</a:t>
            </a:r>
            <a:r>
              <a:rPr lang="es-ES" dirty="0"/>
              <a:t>(</a:t>
            </a:r>
            <a:r>
              <a:rPr lang="es-ES" dirty="0" err="1"/>
              <a:t>filenames</a:t>
            </a:r>
            <a:r>
              <a:rPr lang="es-ES" dirty="0"/>
              <a:t>=</a:t>
            </a:r>
            <a:r>
              <a:rPr lang="es-ES" dirty="0" err="1"/>
              <a:t>filenames</a:t>
            </a:r>
            <a:r>
              <a:rPr lang="es-ES" dirty="0"/>
              <a:t>)</a:t>
            </a:r>
          </a:p>
          <a:p>
            <a:pPr lvl="1"/>
            <a:r>
              <a:rPr lang="en-US" b="1" dirty="0" err="1"/>
              <a:t>map_func</a:t>
            </a:r>
            <a:r>
              <a:rPr lang="en-US" b="1" dirty="0"/>
              <a:t> </a:t>
            </a:r>
            <a:r>
              <a:rPr lang="en-US" dirty="0"/>
              <a:t>determine the structure of each element in the returned dataset.</a:t>
            </a:r>
          </a:p>
          <a:p>
            <a:pPr lvl="2"/>
            <a:r>
              <a:rPr lang="it-IT" dirty="0"/>
              <a:t>dataset = dataset.map(_parse_function)</a:t>
            </a:r>
          </a:p>
          <a:p>
            <a:pPr lvl="1"/>
            <a:r>
              <a:rPr lang="es-ES" dirty="0"/>
              <a:t>Data </a:t>
            </a:r>
            <a:r>
              <a:rPr lang="es-ES" dirty="0" err="1"/>
              <a:t>augmentation</a:t>
            </a:r>
            <a:r>
              <a:rPr lang="es-ES" dirty="0"/>
              <a:t> and </a:t>
            </a:r>
            <a:r>
              <a:rPr lang="es-ES" dirty="0" err="1"/>
              <a:t>options</a:t>
            </a:r>
            <a:endParaRPr lang="es-ES" dirty="0"/>
          </a:p>
          <a:p>
            <a:pPr lvl="2"/>
            <a:r>
              <a:rPr lang="es-ES" dirty="0"/>
              <a:t>Central </a:t>
            </a:r>
            <a:r>
              <a:rPr lang="es-ES" dirty="0" err="1"/>
              <a:t>crop</a:t>
            </a:r>
            <a:endParaRPr lang="es-ES" dirty="0"/>
          </a:p>
          <a:p>
            <a:pPr lvl="2"/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Binarize</a:t>
            </a:r>
            <a:endParaRPr lang="es-ES" dirty="0"/>
          </a:p>
          <a:p>
            <a:pPr lvl="2"/>
            <a:r>
              <a:rPr lang="es-ES" dirty="0" err="1"/>
              <a:t>Optional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Hot </a:t>
            </a:r>
          </a:p>
          <a:p>
            <a:pPr lvl="1"/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pPr lvl="2"/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shuffle</a:t>
            </a:r>
            <a:endParaRPr lang="es-ES" dirty="0"/>
          </a:p>
          <a:p>
            <a:pPr lvl="2"/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size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20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0957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 smtClean="0"/>
              <a:t>				Train.py		Trains the model</a:t>
            </a:r>
          </a:p>
          <a:p>
            <a:pPr marL="36900" indent="0">
              <a:buNone/>
            </a:pPr>
            <a:r>
              <a:rPr lang="en-US" sz="2400" dirty="0" smtClean="0"/>
              <a:t>Main.py			</a:t>
            </a:r>
          </a:p>
          <a:p>
            <a:pPr marL="3690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Test.py		Inference purposes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0957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 smtClean="0"/>
              <a:t>				Train.py		Trains the model</a:t>
            </a:r>
          </a:p>
          <a:p>
            <a:pPr marL="36900" indent="0">
              <a:buNone/>
            </a:pPr>
            <a:r>
              <a:rPr lang="en-US" sz="2400" dirty="0" smtClean="0"/>
              <a:t>Main.py			</a:t>
            </a:r>
          </a:p>
          <a:p>
            <a:pPr marL="3690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Test.py		Inference purposes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9826" y="3091542"/>
            <a:ext cx="11211260" cy="3643087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("Are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training? True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training, False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 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= input('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input:')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(training))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 == "True" :</a:t>
            </a:r>
          </a:p>
          <a:p>
            <a:pPr marL="36900" indent="0">
              <a:buNone/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train.main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args.trainingdir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args.model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args.num_epochs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args.size_batch_train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args.size_batch_valid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args.step_metrics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args.steps_saver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args.learning_rate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args.restore_weights,args.perform_one_hot,args.binarize_labels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test.main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args.trainingdir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args.model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args.num_epochs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args.size_batch_test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args.logdir_w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args.perform_one_hot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args.binarize_labels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Train.py</a:t>
            </a:r>
            <a:endParaRPr lang="es-E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8497" y="1580049"/>
            <a:ext cx="11061699" cy="4080522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44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s-ES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ES" sz="44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endParaRPr lang="es-E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(inputs, training=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False,label_output_size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s-ES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s-E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“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conv10 = tf.keras.layers.Conv2D(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1)(conv9) </a:t>
            </a:r>
            <a:r>
              <a:rPr lang="es-ES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E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==1: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conv10_soft =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tf.keras.activations.sigmoid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(conv10)      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conv10_soft =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tf.keras.activations.softmax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(conv10</a:t>
            </a:r>
            <a:r>
              <a:rPr lang="es-ES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      </a:t>
            </a:r>
            <a:endParaRPr lang="es-E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4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conv10, conv10_soft</a:t>
            </a:r>
          </a:p>
        </p:txBody>
      </p:sp>
    </p:spTree>
    <p:extLst>
      <p:ext uri="{BB962C8B-B14F-4D97-AF65-F5344CB8AC3E}">
        <p14:creationId xmlns:p14="http://schemas.microsoft.com/office/powerpoint/2010/main" val="4210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Train.py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2453" r="10000" b="9265"/>
          <a:stretch/>
        </p:blipFill>
        <p:spPr>
          <a:xfrm>
            <a:off x="1283785" y="1580050"/>
            <a:ext cx="9613781" cy="47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Train.py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097692"/>
              </p:ext>
            </p:extLst>
          </p:nvPr>
        </p:nvGraphicFramePr>
        <p:xfrm>
          <a:off x="1066195" y="2268992"/>
          <a:ext cx="10353675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8857">
                  <a:extLst>
                    <a:ext uri="{9D8B030D-6E8A-4147-A177-3AD203B41FA5}">
                      <a16:colId xmlns:a16="http://schemas.microsoft.com/office/drawing/2014/main" val="176325245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843486974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228733339"/>
                    </a:ext>
                  </a:extLst>
                </a:gridCol>
                <a:gridCol w="1824083">
                  <a:extLst>
                    <a:ext uri="{9D8B030D-6E8A-4147-A177-3AD203B41FA5}">
                      <a16:colId xmlns:a16="http://schemas.microsoft.com/office/drawing/2014/main" val="192319707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83875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One Hot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BinaryLabels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</a:t>
                      </a:r>
                      <a:r>
                        <a:rPr lang="en-US" baseline="0" dirty="0" smtClean="0"/>
                        <a:t> Input Size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Layer Output Size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59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59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7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softmax_cross_entropy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29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sparse_softmax_cross_entropy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Train.py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580049"/>
            <a:ext cx="11061699" cy="2832294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&gt;1: #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OneHotEncoding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tf.losses.softmax_cross_entropy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#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labelEncoding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label_output_size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==1: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tf.losses.sigmoid_cross_entropy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multi_class_labels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tf.reduce_mean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tf.losses.sparse_softmax_cross_entropy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2040" y="4593696"/>
            <a:ext cx="11061699" cy="2046514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&gt;1: #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OneHotEncoding</a:t>
            </a:r>
            <a:endParaRPr lang="es-ES" sz="16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IoU_metrics_update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tf.metrics.mean_iou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=y, 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logits_soft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num_classes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label_input_size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my_metric_IoU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marL="36900" indent="0">
              <a:buNone/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tf.get_collection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tf.GraphKeys.LOCAL_VARIABLES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my_metric_IoU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36900" indent="0">
              <a:buNone/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running_vars_initializer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tf.variables_initializer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var_list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running_vars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1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 smtClean="0"/>
              <a:t>Train.py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7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 smtClean="0"/>
              <a:t>Train.py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40" y="3157398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06159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Setting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endParaRPr lang="es-ES" dirty="0" smtClean="0"/>
          </a:p>
          <a:p>
            <a:r>
              <a:rPr lang="es-ES" dirty="0" err="1" smtClean="0"/>
              <a:t>Preprocessing</a:t>
            </a:r>
            <a:endParaRPr lang="es-ES" dirty="0" smtClean="0"/>
          </a:p>
          <a:p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dirty="0" err="1" smtClean="0"/>
              <a:t>Dataset</a:t>
            </a:r>
            <a:endParaRPr lang="es-ES" dirty="0" smtClean="0"/>
          </a:p>
          <a:p>
            <a:pPr lvl="1"/>
            <a:r>
              <a:rPr lang="es-ES" dirty="0" smtClean="0"/>
              <a:t>Train.py</a:t>
            </a:r>
          </a:p>
          <a:p>
            <a:pPr lvl="1"/>
            <a:r>
              <a:rPr lang="es-ES" dirty="0" smtClean="0"/>
              <a:t>Test.py</a:t>
            </a:r>
            <a:endParaRPr lang="es-ES" dirty="0" smtClean="0"/>
          </a:p>
          <a:p>
            <a:r>
              <a:rPr lang="es-ES" dirty="0" err="1" smtClean="0"/>
              <a:t>Experiments</a:t>
            </a:r>
            <a:endParaRPr lang="es-ES" dirty="0" smtClean="0"/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Q&amp;A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5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09" y="442685"/>
            <a:ext cx="10353762" cy="970450"/>
          </a:xfrm>
        </p:spPr>
        <p:txBody>
          <a:bodyPr/>
          <a:lstStyle/>
          <a:p>
            <a:r>
              <a:rPr lang="es-ES" dirty="0" smtClean="0"/>
              <a:t>Train.py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40" y="1413135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train_dataset.output_shapes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40" y="3157398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validation_iterator.string_handle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2040" y="4868501"/>
            <a:ext cx="11061699" cy="145972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_,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cost,summary_val,step_gl,logits_val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,_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train_op,loss_op,summary_op,global_step,logits,logits_soft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train_handle,training_placeholder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True})</a:t>
            </a:r>
            <a:endParaRPr lang="es-ES" sz="16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cost_valid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_ 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loss_op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IoU_metrics_update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validation_handle,training_placeholder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False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es-E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0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 smtClean="0"/>
              <a:t>Test.py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0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 smtClean="0"/>
              <a:t>Test.py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39" y="2938641"/>
            <a:ext cx="11061699" cy="1720445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x, _ = </a:t>
            </a:r>
            <a:r>
              <a:rPr lang="es-ES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iterator.get_next</a:t>
            </a: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836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8" y="203276"/>
            <a:ext cx="10353762" cy="970450"/>
          </a:xfrm>
        </p:spPr>
        <p:txBody>
          <a:bodyPr/>
          <a:lstStyle/>
          <a:p>
            <a:r>
              <a:rPr lang="es-ES" dirty="0" smtClean="0"/>
              <a:t>Test.py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039" y="1383141"/>
            <a:ext cx="11061699" cy="127200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create_dataset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test_list,mode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size_batch_test,perform_one_hot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perform_one_hot,binarize_labels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binarize_labels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test_dataset.make_initializable_iterator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2039" y="2938641"/>
            <a:ext cx="11061699" cy="1720445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tf.placeholder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tf.string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[])</a:t>
            </a:r>
          </a:p>
          <a:p>
            <a:pPr marL="36900" indent="0">
              <a:buNone/>
            </a:pPr>
            <a:r>
              <a:rPr lang="es-ES" sz="18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es-ES" sz="18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tf.data.Iterator.from_string_handle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test_dataset.output_types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test_dataset.output_shapes</a:t>
            </a:r>
            <a:r>
              <a:rPr lang="es-E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x, _ = </a:t>
            </a:r>
            <a:r>
              <a:rPr lang="es-ES" sz="1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iterator.get_next</a:t>
            </a:r>
            <a:r>
              <a:rPr lang="es-E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2040" y="4868501"/>
            <a:ext cx="11061699" cy="1459728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saver.restore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tf.train.latest_checkpoint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logdir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36900" indent="0">
              <a:buNone/>
            </a:pP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test_handle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test_iterator.string_handle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test_iterator.initializer</a:t>
            </a:r>
            <a:r>
              <a:rPr lang="es-E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44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Test.py</a:t>
            </a:r>
            <a:endParaRPr lang="es-E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8497" y="1580049"/>
            <a:ext cx="11061699" cy="4719151"/>
          </a:xfrm>
          <a:prstGeom prst="snip1Rect">
            <a:avLst/>
          </a:prstGeom>
          <a:solidFill>
            <a:srgbClr val="A6A6A6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try:</a:t>
            </a:r>
          </a:p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True:</a:t>
            </a:r>
          </a:p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summary_val,logits_test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																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sess.run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summary_test,logits_soft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feed_dict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test_handle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						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training_placeholder:False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marL="36900" indent="0">
              <a:buNone/>
            </a:pP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writer.add_summary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summary_val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endParaRPr lang="es-ES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tf.errors.OutOfRangeError</a:t>
            </a:r>
            <a:r>
              <a:rPr lang="es-E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900" indent="0">
              <a:buNone/>
            </a:pPr>
            <a:r>
              <a:rPr lang="es-ES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es-E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X </a:t>
            </a:r>
            <a:r>
              <a:rPr lang="es-ES" b="1" dirty="0"/>
              <a:t>(Input) </a:t>
            </a:r>
            <a:r>
              <a:rPr lang="es-ES" dirty="0"/>
              <a:t>= [25, 192, 192, 4] </a:t>
            </a:r>
            <a:r>
              <a:rPr lang="es-ES" dirty="0">
                <a:sym typeface="Wingdings" pitchFamily="2" charset="2"/>
              </a:rPr>
              <a:t> [</a:t>
            </a:r>
            <a:r>
              <a:rPr lang="es-ES" dirty="0" err="1">
                <a:sym typeface="Wingdings" pitchFamily="2" charset="2"/>
              </a:rPr>
              <a:t>Batch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Height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Width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Channels</a:t>
            </a:r>
            <a:r>
              <a:rPr lang="es-ES" dirty="0">
                <a:sym typeface="Wingdings" pitchFamily="2" charset="2"/>
              </a:rPr>
              <a:t>]</a:t>
            </a:r>
            <a:endParaRPr lang="es-ES" dirty="0"/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25 </a:t>
            </a:r>
            <a:r>
              <a:rPr lang="es-ES" dirty="0" err="1">
                <a:sym typeface="Wingdings" pitchFamily="2" charset="2"/>
              </a:rPr>
              <a:t>images</a:t>
            </a:r>
            <a:r>
              <a:rPr lang="es-ES" dirty="0">
                <a:sym typeface="Wingdings" pitchFamily="2" charset="2"/>
              </a:rPr>
              <a:t> of 192 *192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pix.values</a:t>
            </a:r>
            <a:r>
              <a:rPr lang="es-ES" dirty="0">
                <a:sym typeface="Wingdings" pitchFamily="2" charset="2"/>
              </a:rPr>
              <a:t> {0,1,2,3}</a:t>
            </a:r>
          </a:p>
          <a:p>
            <a:pPr lvl="1"/>
            <a:r>
              <a:rPr lang="es-ES" dirty="0" err="1">
                <a:sym typeface="Wingdings" pitchFamily="2" charset="2"/>
              </a:rPr>
              <a:t>Shape</a:t>
            </a:r>
            <a:r>
              <a:rPr lang="es-ES" dirty="0">
                <a:sym typeface="Wingdings" pitchFamily="2" charset="2"/>
              </a:rPr>
              <a:t> of A </a:t>
            </a: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Pred</a:t>
            </a:r>
            <a:r>
              <a:rPr lang="es-ES" b="1" dirty="0">
                <a:sym typeface="Wingdings" pitchFamily="2" charset="2"/>
              </a:rPr>
              <a:t>) </a:t>
            </a:r>
            <a:r>
              <a:rPr lang="es-ES" dirty="0">
                <a:sym typeface="Wingdings" pitchFamily="2" charset="2"/>
              </a:rPr>
              <a:t>= [25,192,192,4]    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5510150" y="307175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5694217" y="2976993"/>
            <a:ext cx="4807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0.1	0.2	</a:t>
            </a:r>
            <a:r>
              <a:rPr lang="es-ES" sz="1600" dirty="0"/>
              <a:t>…. n x m (192 * 192 x 25)</a:t>
            </a:r>
          </a:p>
          <a:p>
            <a:r>
              <a:rPr lang="es-ES" dirty="0"/>
              <a:t>0.2	0.6   ………………………..</a:t>
            </a:r>
          </a:p>
          <a:p>
            <a:r>
              <a:rPr lang="es-ES" dirty="0"/>
              <a:t>0.0	0.1   ………………………..</a:t>
            </a:r>
          </a:p>
          <a:p>
            <a:r>
              <a:rPr lang="es-ES" dirty="0"/>
              <a:t>0.7	0.1   ………………………..</a:t>
            </a:r>
          </a:p>
          <a:p>
            <a:r>
              <a:rPr lang="es-ES" dirty="0"/>
              <a:t>1       1</a:t>
            </a:r>
          </a:p>
          <a:p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E74BF-7B5B-4341-A4D4-402C5B93D4FF}"/>
              </a:ext>
            </a:extLst>
          </p:cNvPr>
          <p:cNvSpPr/>
          <p:nvPr/>
        </p:nvSpPr>
        <p:spPr>
          <a:xfrm>
            <a:off x="5510149" y="337061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CA878-C65D-0F46-AE63-36EE34FED042}"/>
              </a:ext>
            </a:extLst>
          </p:cNvPr>
          <p:cNvSpPr/>
          <p:nvPr/>
        </p:nvSpPr>
        <p:spPr>
          <a:xfrm>
            <a:off x="5510148" y="366947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63FB2-29EB-5145-8EFE-07E6CDB019A2}"/>
              </a:ext>
            </a:extLst>
          </p:cNvPr>
          <p:cNvSpPr/>
          <p:nvPr/>
        </p:nvSpPr>
        <p:spPr>
          <a:xfrm>
            <a:off x="5510147" y="396833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626E19-6084-EB46-92D3-5B410AE11EC3}"/>
              </a:ext>
            </a:extLst>
          </p:cNvPr>
          <p:cNvCxnSpPr>
            <a:cxnSpLocks/>
          </p:cNvCxnSpPr>
          <p:nvPr/>
        </p:nvCxnSpPr>
        <p:spPr>
          <a:xfrm>
            <a:off x="5712032" y="4140659"/>
            <a:ext cx="91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nut 23">
            <a:extLst>
              <a:ext uri="{FF2B5EF4-FFF2-40B4-BE49-F238E27FC236}">
                <a16:creationId xmlns:a16="http://schemas.microsoft.com/office/drawing/2014/main" id="{8BE219EA-F724-0849-94F0-CA2AFE4CC59E}"/>
              </a:ext>
            </a:extLst>
          </p:cNvPr>
          <p:cNvSpPr/>
          <p:nvPr/>
        </p:nvSpPr>
        <p:spPr>
          <a:xfrm>
            <a:off x="6151418" y="2901064"/>
            <a:ext cx="463140" cy="171329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684057" y="2901064"/>
            <a:ext cx="463140" cy="1713292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6089C-D456-F040-A443-4248C45FCC0A}"/>
              </a:ext>
            </a:extLst>
          </p:cNvPr>
          <p:cNvCxnSpPr>
            <a:cxnSpLocks/>
          </p:cNvCxnSpPr>
          <p:nvPr/>
        </p:nvCxnSpPr>
        <p:spPr>
          <a:xfrm>
            <a:off x="6151418" y="4707568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C4AB8-EFD3-5A4F-A387-D4E3CE7BD111}"/>
              </a:ext>
            </a:extLst>
          </p:cNvPr>
          <p:cNvSpPr txBox="1"/>
          <p:nvPr/>
        </p:nvSpPr>
        <p:spPr>
          <a:xfrm>
            <a:off x="5637443" y="5260346"/>
            <a:ext cx="14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Softmax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4 clases at pixel </a:t>
            </a:r>
            <a:r>
              <a:rPr lang="es-ES" dirty="0" err="1"/>
              <a:t>level</a:t>
            </a:r>
            <a:endParaRPr lang="es-E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2B4396-6CEF-BD49-94B5-B7216D7DBF7E}"/>
              </a:ext>
            </a:extLst>
          </p:cNvPr>
          <p:cNvCxnSpPr/>
          <p:nvPr/>
        </p:nvCxnSpPr>
        <p:spPr>
          <a:xfrm>
            <a:off x="9049807" y="3191077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4AA6F6-FE14-8941-AB18-C24845495569}"/>
              </a:ext>
            </a:extLst>
          </p:cNvPr>
          <p:cNvSpPr txBox="1"/>
          <p:nvPr/>
        </p:nvSpPr>
        <p:spPr>
          <a:xfrm>
            <a:off x="9891403" y="2976993"/>
            <a:ext cx="1759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pixels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25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flatten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class</a:t>
            </a:r>
            <a:endParaRPr lang="es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E86D4B-E3D5-D745-AD9B-379AD296ADF9}"/>
              </a:ext>
            </a:extLst>
          </p:cNvPr>
          <p:cNvCxnSpPr/>
          <p:nvPr/>
        </p:nvCxnSpPr>
        <p:spPr>
          <a:xfrm>
            <a:off x="9049807" y="3464999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D0783A-5D16-E945-B28E-EB8FF423A4A4}"/>
              </a:ext>
            </a:extLst>
          </p:cNvPr>
          <p:cNvCxnSpPr/>
          <p:nvPr/>
        </p:nvCxnSpPr>
        <p:spPr>
          <a:xfrm>
            <a:off x="9049807" y="3742702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8528F-0751-2240-AA29-60C4E7EAF218}"/>
              </a:ext>
            </a:extLst>
          </p:cNvPr>
          <p:cNvCxnSpPr/>
          <p:nvPr/>
        </p:nvCxnSpPr>
        <p:spPr>
          <a:xfrm>
            <a:off x="9049807" y="4045384"/>
            <a:ext cx="570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B19A00-FEB9-D14F-BE25-E206D70BE5A2}"/>
              </a:ext>
            </a:extLst>
          </p:cNvPr>
          <p:cNvSpPr txBox="1"/>
          <p:nvPr/>
        </p:nvSpPr>
        <p:spPr>
          <a:xfrm>
            <a:off x="1372001" y="3761824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PROBLEM?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976AAC-EEB3-D848-999D-BD785CE95E59}"/>
              </a:ext>
            </a:extLst>
          </p:cNvPr>
          <p:cNvSpPr txBox="1"/>
          <p:nvPr/>
        </p:nvSpPr>
        <p:spPr>
          <a:xfrm>
            <a:off x="1372001" y="4453980"/>
            <a:ext cx="434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FORGOT TO APPLY SOFTMAX, PREDICTIONS ARE BAD</a:t>
            </a:r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FDD0F85E-4B80-1D4F-AF78-5E6BB3751BE8}"/>
              </a:ext>
            </a:extLst>
          </p:cNvPr>
          <p:cNvSpPr/>
          <p:nvPr/>
        </p:nvSpPr>
        <p:spPr>
          <a:xfrm>
            <a:off x="4850890" y="3003875"/>
            <a:ext cx="350502" cy="333091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87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8974"/>
          </a:xfrm>
        </p:spPr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X </a:t>
            </a:r>
            <a:r>
              <a:rPr lang="es-ES" b="1" dirty="0"/>
              <a:t>(Input) </a:t>
            </a:r>
            <a:r>
              <a:rPr lang="es-ES" dirty="0"/>
              <a:t>= [25, 192, 192, 4] </a:t>
            </a:r>
            <a:r>
              <a:rPr lang="es-ES" dirty="0">
                <a:sym typeface="Wingdings" pitchFamily="2" charset="2"/>
              </a:rPr>
              <a:t> [</a:t>
            </a:r>
            <a:r>
              <a:rPr lang="es-ES" dirty="0" err="1">
                <a:sym typeface="Wingdings" pitchFamily="2" charset="2"/>
              </a:rPr>
              <a:t>Batch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Height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Width</a:t>
            </a:r>
            <a:r>
              <a:rPr lang="es-ES" dirty="0">
                <a:sym typeface="Wingdings" pitchFamily="2" charset="2"/>
              </a:rPr>
              <a:t>, </a:t>
            </a:r>
            <a:r>
              <a:rPr lang="es-ES" dirty="0" err="1">
                <a:sym typeface="Wingdings" pitchFamily="2" charset="2"/>
              </a:rPr>
              <a:t>Channels</a:t>
            </a:r>
            <a:r>
              <a:rPr lang="es-ES" dirty="0">
                <a:sym typeface="Wingdings" pitchFamily="2" charset="2"/>
              </a:rPr>
              <a:t>]</a:t>
            </a:r>
            <a:endParaRPr lang="es-ES" dirty="0"/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25 </a:t>
            </a:r>
            <a:r>
              <a:rPr lang="es-ES" dirty="0" err="1">
                <a:sym typeface="Wingdings" pitchFamily="2" charset="2"/>
              </a:rPr>
              <a:t>images</a:t>
            </a:r>
            <a:r>
              <a:rPr lang="es-ES" dirty="0">
                <a:sym typeface="Wingdings" pitchFamily="2" charset="2"/>
              </a:rPr>
              <a:t> of 192 *192 </a:t>
            </a:r>
            <a:r>
              <a:rPr lang="es-ES" dirty="0" err="1">
                <a:sym typeface="Wingdings" pitchFamily="2" charset="2"/>
              </a:rPr>
              <a:t>with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pix.values</a:t>
            </a:r>
            <a:r>
              <a:rPr lang="es-ES" dirty="0">
                <a:sym typeface="Wingdings" pitchFamily="2" charset="2"/>
              </a:rPr>
              <a:t> {0,1,2,3}</a:t>
            </a:r>
          </a:p>
          <a:p>
            <a:pPr lvl="1"/>
            <a:r>
              <a:rPr lang="es-ES" dirty="0" err="1">
                <a:sym typeface="Wingdings" pitchFamily="2" charset="2"/>
              </a:rPr>
              <a:t>Shape</a:t>
            </a:r>
            <a:r>
              <a:rPr lang="es-ES" dirty="0">
                <a:sym typeface="Wingdings" pitchFamily="2" charset="2"/>
              </a:rPr>
              <a:t> of A </a:t>
            </a:r>
            <a:r>
              <a:rPr lang="es-ES" b="1" dirty="0">
                <a:sym typeface="Wingdings" pitchFamily="2" charset="2"/>
              </a:rPr>
              <a:t>(</a:t>
            </a:r>
            <a:r>
              <a:rPr lang="es-ES" b="1" dirty="0" err="1">
                <a:sym typeface="Wingdings" pitchFamily="2" charset="2"/>
              </a:rPr>
              <a:t>Pred</a:t>
            </a:r>
            <a:r>
              <a:rPr lang="es-ES" b="1" dirty="0">
                <a:sym typeface="Wingdings" pitchFamily="2" charset="2"/>
              </a:rPr>
              <a:t>) </a:t>
            </a:r>
            <a:r>
              <a:rPr lang="es-ES" dirty="0">
                <a:sym typeface="Wingdings" pitchFamily="2" charset="2"/>
              </a:rPr>
              <a:t>= [25,192,192,1]  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6089C-D456-F040-A443-4248C45FCC0A}"/>
              </a:ext>
            </a:extLst>
          </p:cNvPr>
          <p:cNvCxnSpPr>
            <a:cxnSpLocks/>
          </p:cNvCxnSpPr>
          <p:nvPr/>
        </p:nvCxnSpPr>
        <p:spPr>
          <a:xfrm>
            <a:off x="6100048" y="3391347"/>
            <a:ext cx="0" cy="45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C4AB8-EFD3-5A4F-A387-D4E3CE7BD111}"/>
              </a:ext>
            </a:extLst>
          </p:cNvPr>
          <p:cNvSpPr txBox="1"/>
          <p:nvPr/>
        </p:nvSpPr>
        <p:spPr>
          <a:xfrm>
            <a:off x="5510150" y="4002005"/>
            <a:ext cx="149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Sigmoid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2 </a:t>
            </a:r>
            <a:r>
              <a:rPr lang="es-ES" dirty="0" err="1"/>
              <a:t>classes</a:t>
            </a:r>
            <a:r>
              <a:rPr lang="es-ES" dirty="0"/>
              <a:t> at pixel </a:t>
            </a:r>
            <a:r>
              <a:rPr lang="es-ES" dirty="0" err="1"/>
              <a:t>level</a:t>
            </a:r>
            <a:endParaRPr lang="es-E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6C7351-13A0-F449-AB52-9B0C20219D6E}"/>
              </a:ext>
            </a:extLst>
          </p:cNvPr>
          <p:cNvSpPr/>
          <p:nvPr/>
        </p:nvSpPr>
        <p:spPr>
          <a:xfrm>
            <a:off x="5510150" y="3071752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D3C15D-E221-754C-8572-FAF35D5E31EE}"/>
              </a:ext>
            </a:extLst>
          </p:cNvPr>
          <p:cNvSpPr txBox="1"/>
          <p:nvPr/>
        </p:nvSpPr>
        <p:spPr>
          <a:xfrm>
            <a:off x="5652654" y="2958769"/>
            <a:ext cx="4807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0.8    0.2    0.1	</a:t>
            </a:r>
            <a:r>
              <a:rPr lang="es-ES" sz="1600" dirty="0"/>
              <a:t>…. n x m (192 * 192 x 25)</a:t>
            </a:r>
            <a:endParaRPr lang="es-ES" dirty="0"/>
          </a:p>
          <a:p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F1FA89-BA03-0D4A-A03F-4588DA224751}"/>
              </a:ext>
            </a:extLst>
          </p:cNvPr>
          <p:cNvSpPr txBox="1"/>
          <p:nvPr/>
        </p:nvSpPr>
        <p:spPr>
          <a:xfrm>
            <a:off x="10249010" y="3008871"/>
            <a:ext cx="1759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25 </a:t>
            </a:r>
            <a:r>
              <a:rPr lang="es-ES" dirty="0" err="1"/>
              <a:t>images</a:t>
            </a:r>
            <a:r>
              <a:rPr lang="es-ES" dirty="0"/>
              <a:t> </a:t>
            </a:r>
            <a:r>
              <a:rPr lang="es-ES" dirty="0" err="1"/>
              <a:t>flatten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in a </a:t>
            </a:r>
            <a:r>
              <a:rPr lang="es-ES" dirty="0" err="1"/>
              <a:t>neurone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and 1-P of </a:t>
            </a:r>
            <a:r>
              <a:rPr lang="es-ES" dirty="0" err="1"/>
              <a:t>belonging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9FE10D-83C1-E241-AA3F-B35EAEB96A73}"/>
              </a:ext>
            </a:extLst>
          </p:cNvPr>
          <p:cNvCxnSpPr>
            <a:cxnSpLocks/>
          </p:cNvCxnSpPr>
          <p:nvPr/>
        </p:nvCxnSpPr>
        <p:spPr>
          <a:xfrm>
            <a:off x="9382984" y="3218213"/>
            <a:ext cx="63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9E2EF85C-23BA-3941-8E7B-AC3C08356635}"/>
              </a:ext>
            </a:extLst>
          </p:cNvPr>
          <p:cNvSpPr/>
          <p:nvPr/>
        </p:nvSpPr>
        <p:spPr>
          <a:xfrm>
            <a:off x="5684057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1A538F2C-9DDE-064E-A16A-E64D59423303}"/>
              </a:ext>
            </a:extLst>
          </p:cNvPr>
          <p:cNvSpPr/>
          <p:nvPr/>
        </p:nvSpPr>
        <p:spPr>
          <a:xfrm>
            <a:off x="6178599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D98EF0B5-9D0D-5F42-B7AD-95CE88ECDA94}"/>
              </a:ext>
            </a:extLst>
          </p:cNvPr>
          <p:cNvSpPr/>
          <p:nvPr/>
        </p:nvSpPr>
        <p:spPr>
          <a:xfrm>
            <a:off x="6673141" y="2901064"/>
            <a:ext cx="463140" cy="49028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FB31BB1B-0E73-3846-9609-872E51DF6D82}"/>
              </a:ext>
            </a:extLst>
          </p:cNvPr>
          <p:cNvSpPr/>
          <p:nvPr/>
        </p:nvSpPr>
        <p:spPr>
          <a:xfrm>
            <a:off x="4850890" y="3003875"/>
            <a:ext cx="350502" cy="333091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FFA21-FE1F-5C42-ACD2-74317E7B3898}"/>
              </a:ext>
            </a:extLst>
          </p:cNvPr>
          <p:cNvSpPr txBox="1"/>
          <p:nvPr/>
        </p:nvSpPr>
        <p:spPr>
          <a:xfrm>
            <a:off x="1395375" y="376983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3C0B5-DD53-7F48-89EA-76DE91FE8543}"/>
              </a:ext>
            </a:extLst>
          </p:cNvPr>
          <p:cNvSpPr txBox="1"/>
          <p:nvPr/>
        </p:nvSpPr>
        <p:spPr>
          <a:xfrm>
            <a:off x="1372001" y="4453980"/>
            <a:ext cx="434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SIMPLIFY PROBLEM BY BINARIZING THE PREDICTIONS: TUMOUR/NON-TUMOUR</a:t>
            </a:r>
          </a:p>
        </p:txBody>
      </p:sp>
    </p:spTree>
    <p:extLst>
      <p:ext uri="{BB962C8B-B14F-4D97-AF65-F5344CB8AC3E}">
        <p14:creationId xmlns:p14="http://schemas.microsoft.com/office/powerpoint/2010/main" val="40934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1] 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b="1" dirty="0">
                <a:sym typeface="Wingdings" pitchFamily="2" charset="2"/>
              </a:rPr>
              <a:t>1 </a:t>
            </a:r>
            <a:r>
              <a:rPr lang="es-ES" b="1" dirty="0" err="1">
                <a:sym typeface="Wingdings" pitchFamily="2" charset="2"/>
              </a:rPr>
              <a:t>channel</a:t>
            </a:r>
            <a:r>
              <a:rPr lang="es-ES" b="1" dirty="0">
                <a:sym typeface="Wingdings" pitchFamily="2" charset="2"/>
              </a:rPr>
              <a:t> </a:t>
            </a:r>
            <a:r>
              <a:rPr lang="es-ES" b="1" dirty="0" err="1">
                <a:sym typeface="Wingdings" pitchFamily="2" charset="2"/>
              </a:rPr>
              <a:t>represents</a:t>
            </a:r>
            <a:r>
              <a:rPr lang="es-ES" b="1" dirty="0">
                <a:sym typeface="Wingdings" pitchFamily="2" charset="2"/>
              </a:rPr>
              <a:t> 4 </a:t>
            </a:r>
            <a:r>
              <a:rPr lang="es-ES" b="1" dirty="0" err="1">
                <a:sym typeface="Wingdings" pitchFamily="2" charset="2"/>
              </a:rPr>
              <a:t>classes</a:t>
            </a:r>
            <a:endParaRPr lang="es-ES" b="1" dirty="0">
              <a:sym typeface="Wingdings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3222594" y="311784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3498997" y="2984169"/>
            <a:ext cx="480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	3	2     0     2 </a:t>
            </a:r>
            <a:r>
              <a:rPr lang="es-ES" sz="1600" dirty="0"/>
              <a:t>…. n x m (192 * 192 x 25)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089099" y="2136187"/>
            <a:ext cx="421051" cy="440759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C4A29-B0A0-7241-B7E5-6740ED5C4940}"/>
              </a:ext>
            </a:extLst>
          </p:cNvPr>
          <p:cNvSpPr txBox="1"/>
          <p:nvPr/>
        </p:nvSpPr>
        <p:spPr>
          <a:xfrm>
            <a:off x="1372001" y="3761824"/>
            <a:ext cx="166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PROBLEM?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D33B-AF70-7A4E-9597-CE2E212B1869}"/>
              </a:ext>
            </a:extLst>
          </p:cNvPr>
          <p:cNvSpPr txBox="1"/>
          <p:nvPr/>
        </p:nvSpPr>
        <p:spPr>
          <a:xfrm>
            <a:off x="3222594" y="4526184"/>
            <a:ext cx="434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CAN’T USE  </a:t>
            </a:r>
            <a:r>
              <a:rPr lang="es-ES" dirty="0" err="1"/>
              <a:t>IoU</a:t>
            </a:r>
            <a:r>
              <a:rPr lang="es-ES" dirty="0"/>
              <a:t>  METRICS, ONLY LEARNING CURVES TO DIAGNOSE</a:t>
            </a:r>
          </a:p>
        </p:txBody>
      </p:sp>
    </p:spTree>
    <p:extLst>
      <p:ext uri="{BB962C8B-B14F-4D97-AF65-F5344CB8AC3E}">
        <p14:creationId xmlns:p14="http://schemas.microsoft.com/office/powerpoint/2010/main" val="984112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Experiments</a:t>
            </a:r>
            <a:r>
              <a:rPr lang="es-E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of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Shape</a:t>
            </a:r>
            <a:r>
              <a:rPr lang="es-ES" dirty="0"/>
              <a:t> of Y </a:t>
            </a:r>
            <a:r>
              <a:rPr lang="es-ES" b="1" dirty="0"/>
              <a:t>(</a:t>
            </a:r>
            <a:r>
              <a:rPr lang="es-ES" b="1" dirty="0" err="1"/>
              <a:t>Label</a:t>
            </a:r>
            <a:r>
              <a:rPr lang="es-ES" b="1" dirty="0"/>
              <a:t>) = </a:t>
            </a:r>
            <a:r>
              <a:rPr lang="es-ES" dirty="0"/>
              <a:t>[25, 192, 192, 4]  </a:t>
            </a:r>
            <a:r>
              <a:rPr lang="es-ES" dirty="0">
                <a:sym typeface="Wingdings" pitchFamily="2" charset="2"/>
              </a:rPr>
              <a:t></a:t>
            </a:r>
            <a:endParaRPr lang="es-ES" b="1" dirty="0">
              <a:sym typeface="Wingdings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31056-3897-B549-83B0-F77127AD243D}"/>
              </a:ext>
            </a:extLst>
          </p:cNvPr>
          <p:cNvSpPr/>
          <p:nvPr/>
        </p:nvSpPr>
        <p:spPr>
          <a:xfrm>
            <a:off x="3218288" y="311784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71AC-9D62-2048-B26D-38B7AC9021A1}"/>
              </a:ext>
            </a:extLst>
          </p:cNvPr>
          <p:cNvSpPr txBox="1"/>
          <p:nvPr/>
        </p:nvSpPr>
        <p:spPr>
          <a:xfrm>
            <a:off x="3498997" y="2984169"/>
            <a:ext cx="4807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	0	0     1     0 …. n x m (192 * 192 x 25)</a:t>
            </a:r>
          </a:p>
          <a:p>
            <a:r>
              <a:rPr lang="es-ES" dirty="0"/>
              <a:t>1	0	0     0     0 …. n x m (192 * 192 x 25)</a:t>
            </a:r>
          </a:p>
          <a:p>
            <a:r>
              <a:rPr lang="es-ES" dirty="0"/>
              <a:t>0	0	1     0     1 …. n x m (192 * 192 x 25)</a:t>
            </a:r>
          </a:p>
          <a:p>
            <a:r>
              <a:rPr lang="es-ES" dirty="0"/>
              <a:t>0	1	0     0     0 …. n x m (192 * 192 x 25)</a:t>
            </a:r>
          </a:p>
          <a:p>
            <a:endParaRPr lang="es-E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E74BF-7B5B-4341-A4D4-402C5B93D4FF}"/>
              </a:ext>
            </a:extLst>
          </p:cNvPr>
          <p:cNvSpPr/>
          <p:nvPr/>
        </p:nvSpPr>
        <p:spPr>
          <a:xfrm>
            <a:off x="3222588" y="3392336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8CA878-C65D-0F46-AE63-36EE34FED042}"/>
              </a:ext>
            </a:extLst>
          </p:cNvPr>
          <p:cNvSpPr/>
          <p:nvPr/>
        </p:nvSpPr>
        <p:spPr>
          <a:xfrm>
            <a:off x="3222588" y="3645629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D63FB2-29EB-5145-8EFE-07E6CDB019A2}"/>
              </a:ext>
            </a:extLst>
          </p:cNvPr>
          <p:cNvSpPr/>
          <p:nvPr/>
        </p:nvSpPr>
        <p:spPr>
          <a:xfrm>
            <a:off x="3222588" y="3898923"/>
            <a:ext cx="142505" cy="146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8BE219EA-F724-0849-94F0-CA2AFE4CC59E}"/>
              </a:ext>
            </a:extLst>
          </p:cNvPr>
          <p:cNvSpPr/>
          <p:nvPr/>
        </p:nvSpPr>
        <p:spPr>
          <a:xfrm>
            <a:off x="3408218" y="2770435"/>
            <a:ext cx="463140" cy="1713293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0B89BDE0-BF44-374B-83E5-E386D4179790}"/>
              </a:ext>
            </a:extLst>
          </p:cNvPr>
          <p:cNvSpPr/>
          <p:nvPr/>
        </p:nvSpPr>
        <p:spPr>
          <a:xfrm>
            <a:off x="5089099" y="2136187"/>
            <a:ext cx="421051" cy="440759"/>
          </a:xfrm>
          <a:prstGeom prst="donut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0A6B7-17E7-6242-A04B-5CAFC56572E4}"/>
              </a:ext>
            </a:extLst>
          </p:cNvPr>
          <p:cNvSpPr txBox="1"/>
          <p:nvPr/>
        </p:nvSpPr>
        <p:spPr>
          <a:xfrm>
            <a:off x="1326612" y="4483728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11D36F-068F-A040-BDC7-DFF147AF0480}"/>
              </a:ext>
            </a:extLst>
          </p:cNvPr>
          <p:cNvSpPr txBox="1"/>
          <p:nvPr/>
        </p:nvSpPr>
        <p:spPr>
          <a:xfrm>
            <a:off x="3218288" y="4924194"/>
            <a:ext cx="434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CONVERT TO ONE-HOT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AFB63-607F-3649-A33A-914B6E0A44A2}"/>
              </a:ext>
            </a:extLst>
          </p:cNvPr>
          <p:cNvSpPr txBox="1"/>
          <p:nvPr/>
        </p:nvSpPr>
        <p:spPr>
          <a:xfrm>
            <a:off x="5740756" y="215388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ym typeface="Wingdings" pitchFamily="2" charset="2"/>
              </a:rPr>
              <a:t>one-hot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matrix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08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2C8D2-E4DA-1044-A495-9D9F05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13408"/>
            <a:ext cx="2791307" cy="2799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6D82A-9FED-5146-B414-B185DBCAD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1" y="3690526"/>
            <a:ext cx="2791307" cy="2799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2F2EE-7987-A847-8C01-74DC8A0F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263927"/>
            <a:ext cx="2791307" cy="27994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833D8F-AB11-5042-B23A-CDDEDA53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263927"/>
            <a:ext cx="2791307" cy="27994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94BD4-36CC-2746-B163-596A7B29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83" y="3690526"/>
            <a:ext cx="2791307" cy="279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63CE6-01C9-C44A-8FA7-617DE4E3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5" y="3690526"/>
            <a:ext cx="2791307" cy="27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 smtClean="0"/>
              <a:t>Setting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791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62C8D2-E4DA-1044-A495-9D9F05328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284779"/>
            <a:ext cx="2504526" cy="2511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6D82A-9FED-5146-B414-B185DBCAD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3661897"/>
            <a:ext cx="2504526" cy="2511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35FE1A-67B3-414B-823F-4BD2AB334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9" y="284779"/>
            <a:ext cx="2504526" cy="2511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C2F2EE-7987-A847-8C01-74DC8A0F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1" y="235298"/>
            <a:ext cx="2504526" cy="2511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833D8F-AB11-5042-B23A-CDDEDA53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3" y="235298"/>
            <a:ext cx="2504526" cy="25118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A94BD4-36CC-2746-B163-596A7B29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1" y="3661897"/>
            <a:ext cx="2504526" cy="25118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163CE6-01C9-C44A-8FA7-617DE4E3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3" y="3661897"/>
            <a:ext cx="2504526" cy="2511827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DA1127F-7E4F-494E-873A-B351DB00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78" y="3663938"/>
            <a:ext cx="2551961" cy="252964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1687DE-1DA3-E14C-9297-5851BD99C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0" y="235298"/>
            <a:ext cx="2497267" cy="2511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783FD-2A5A-524C-9250-EB1A8F32C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40" y="3667350"/>
            <a:ext cx="2551962" cy="2559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B401E-AE35-2F4E-896C-989EB4574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2" y="235298"/>
            <a:ext cx="2533862" cy="2511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11E3F-D392-5F49-96A8-2275FB4AF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02" y="3660231"/>
            <a:ext cx="2497267" cy="2497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DB61F4-A101-994A-9F19-EB61EBBC9177}"/>
              </a:ext>
            </a:extLst>
          </p:cNvPr>
          <p:cNvSpPr txBox="1"/>
          <p:nvPr/>
        </p:nvSpPr>
        <p:spPr>
          <a:xfrm>
            <a:off x="961678" y="2937580"/>
            <a:ext cx="324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+ 2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77D52-C841-9947-9F17-12271DF179B5}"/>
              </a:ext>
            </a:extLst>
          </p:cNvPr>
          <p:cNvSpPr txBox="1"/>
          <p:nvPr/>
        </p:nvSpPr>
        <p:spPr>
          <a:xfrm>
            <a:off x="852793" y="6211669"/>
            <a:ext cx="3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+ 2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A00377-95C0-4642-AEF1-443DE7172A88}"/>
              </a:ext>
            </a:extLst>
          </p:cNvPr>
          <p:cNvSpPr txBox="1"/>
          <p:nvPr/>
        </p:nvSpPr>
        <p:spPr>
          <a:xfrm>
            <a:off x="4890240" y="2937580"/>
            <a:ext cx="324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1D03C-2998-8D43-B0C8-0AB1D3E07EED}"/>
              </a:ext>
            </a:extLst>
          </p:cNvPr>
          <p:cNvSpPr txBox="1"/>
          <p:nvPr/>
        </p:nvSpPr>
        <p:spPr>
          <a:xfrm>
            <a:off x="4761104" y="6212449"/>
            <a:ext cx="382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no-</a:t>
            </a:r>
            <a:r>
              <a:rPr lang="es-ES" dirty="0" err="1"/>
              <a:t>one</a:t>
            </a:r>
            <a:r>
              <a:rPr lang="es-ES" dirty="0"/>
              <a:t>-</a:t>
            </a:r>
            <a:r>
              <a:rPr lang="es-ES" dirty="0" err="1"/>
              <a:t>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02274-F61F-BA45-815E-D40CF03EE4EB}"/>
              </a:ext>
            </a:extLst>
          </p:cNvPr>
          <p:cNvSpPr txBox="1"/>
          <p:nvPr/>
        </p:nvSpPr>
        <p:spPr>
          <a:xfrm>
            <a:off x="8818802" y="2937580"/>
            <a:ext cx="289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Keras</a:t>
            </a:r>
            <a:r>
              <a:rPr lang="es-ES" dirty="0"/>
              <a:t> </a:t>
            </a:r>
            <a:r>
              <a:rPr lang="es-ES" dirty="0" err="1"/>
              <a:t>one-hot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3D48A0-8F43-3741-8503-E23EEB00D7B6}"/>
              </a:ext>
            </a:extLst>
          </p:cNvPr>
          <p:cNvSpPr txBox="1"/>
          <p:nvPr/>
        </p:nvSpPr>
        <p:spPr>
          <a:xfrm>
            <a:off x="8720610" y="6212449"/>
            <a:ext cx="347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Tensorflow</a:t>
            </a:r>
            <a:r>
              <a:rPr lang="es-ES" dirty="0"/>
              <a:t> </a:t>
            </a:r>
            <a:r>
              <a:rPr lang="es-ES" dirty="0" err="1"/>
              <a:t>one-hot</a:t>
            </a:r>
            <a:r>
              <a:rPr lang="es-ES" dirty="0"/>
              <a:t> + 4 </a:t>
            </a:r>
            <a:r>
              <a:rPr lang="es-ES" dirty="0" err="1"/>
              <a:t>classes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57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DD2880-FF83-2A40-8987-EE9B9CFFE8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7" y="386846"/>
            <a:ext cx="1258692" cy="1272859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8CC80A7-3091-DB40-9230-C53AE2A5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386847"/>
            <a:ext cx="3763271" cy="1272858"/>
          </a:xfrm>
        </p:spPr>
      </p:pic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49D5D5C0-3FAB-0244-8464-63622248F2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9" y="386848"/>
            <a:ext cx="1193707" cy="12728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9FCD7-7BD2-4B44-BA26-D1BCDB69EA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6" y="1988884"/>
            <a:ext cx="1240479" cy="1342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FED4A-7522-2F4A-804A-DF0654227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2" y="1988882"/>
            <a:ext cx="1197119" cy="13303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E55C99-D343-F149-80D8-3B8B32EC89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6" y="3678249"/>
            <a:ext cx="1240479" cy="1322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5BA55E-5506-4F43-A4BC-83439B751B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9" y="3678250"/>
            <a:ext cx="1193707" cy="132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CA2FE0-715A-0543-912B-17227A4A09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27" y="403195"/>
            <a:ext cx="3535215" cy="12578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0E43B3-EEA1-D348-ABD7-AF5EA85285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2001793"/>
            <a:ext cx="3763271" cy="1330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4B51FE-9FAC-7B4C-B500-3377E6ADE99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55" y="2001793"/>
            <a:ext cx="3521397" cy="13303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0717AB-2D9D-FE46-81DC-300C455C38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3691160"/>
            <a:ext cx="3763271" cy="1299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BBCB6C-0213-0846-8A7D-3F3ABD9A68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55" y="3678248"/>
            <a:ext cx="3521397" cy="1322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8011C4-B02B-764D-90F8-358A2B4418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5" y="5343059"/>
            <a:ext cx="3763271" cy="12387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31E219-5290-FE40-8F20-C2468098FFC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27" y="5343059"/>
            <a:ext cx="3535215" cy="12387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563BE2-9A66-8B42-B9E7-39ECF7E11785}"/>
              </a:ext>
            </a:extLst>
          </p:cNvPr>
          <p:cNvSpPr txBox="1"/>
          <p:nvPr/>
        </p:nvSpPr>
        <p:spPr>
          <a:xfrm>
            <a:off x="768964" y="92164"/>
            <a:ext cx="93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Keras</a:t>
            </a:r>
            <a:endParaRPr lang="es-E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228BD-9FBF-4548-ABBE-CB24899B2BD7}"/>
              </a:ext>
            </a:extLst>
          </p:cNvPr>
          <p:cNvSpPr txBox="1"/>
          <p:nvPr/>
        </p:nvSpPr>
        <p:spPr>
          <a:xfrm>
            <a:off x="6589916" y="57595"/>
            <a:ext cx="1407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Tensorflow</a:t>
            </a:r>
            <a:endParaRPr lang="es-E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655BD6-45EF-C34B-905C-3EDDBAEAA082}"/>
              </a:ext>
            </a:extLst>
          </p:cNvPr>
          <p:cNvSpPr txBox="1"/>
          <p:nvPr/>
        </p:nvSpPr>
        <p:spPr>
          <a:xfrm>
            <a:off x="342051" y="1729428"/>
            <a:ext cx="165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2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72051F-63EA-C841-902D-328498FDAB6F}"/>
              </a:ext>
            </a:extLst>
          </p:cNvPr>
          <p:cNvSpPr txBox="1"/>
          <p:nvPr/>
        </p:nvSpPr>
        <p:spPr>
          <a:xfrm>
            <a:off x="342051" y="3402759"/>
            <a:ext cx="165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23CA60-60AB-2C4E-B04F-495E369F1AFD}"/>
              </a:ext>
            </a:extLst>
          </p:cNvPr>
          <p:cNvSpPr txBox="1"/>
          <p:nvPr/>
        </p:nvSpPr>
        <p:spPr>
          <a:xfrm>
            <a:off x="366550" y="5076090"/>
            <a:ext cx="1426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One-hot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AED927-1E89-8B4E-A439-652F29A3E99C}"/>
              </a:ext>
            </a:extLst>
          </p:cNvPr>
          <p:cNvSpPr txBox="1"/>
          <p:nvPr/>
        </p:nvSpPr>
        <p:spPr>
          <a:xfrm>
            <a:off x="6414789" y="1729428"/>
            <a:ext cx="1598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2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8F6AD-FCD8-B840-B3A3-BA64C8744E9C}"/>
              </a:ext>
            </a:extLst>
          </p:cNvPr>
          <p:cNvSpPr txBox="1"/>
          <p:nvPr/>
        </p:nvSpPr>
        <p:spPr>
          <a:xfrm>
            <a:off x="6412063" y="3392973"/>
            <a:ext cx="187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No-</a:t>
            </a:r>
            <a:r>
              <a:rPr lang="es-ES" sz="1400" dirty="0" err="1"/>
              <a:t>one</a:t>
            </a:r>
            <a:r>
              <a:rPr lang="es-ES" sz="1400" dirty="0"/>
              <a:t>-</a:t>
            </a:r>
            <a:r>
              <a:rPr lang="es-ES" sz="1400" dirty="0" err="1"/>
              <a:t>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668E03-0E4F-8D4B-AC29-5CB913CC1DF9}"/>
              </a:ext>
            </a:extLst>
          </p:cNvPr>
          <p:cNvSpPr txBox="1"/>
          <p:nvPr/>
        </p:nvSpPr>
        <p:spPr>
          <a:xfrm>
            <a:off x="6415889" y="5051586"/>
            <a:ext cx="159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One-hot</a:t>
            </a:r>
            <a:r>
              <a:rPr lang="es-ES" sz="1400" dirty="0"/>
              <a:t> 4 </a:t>
            </a:r>
            <a:r>
              <a:rPr lang="es-ES" sz="1400" dirty="0" err="1"/>
              <a:t>class</a:t>
            </a:r>
            <a:endParaRPr lang="es-ES" sz="1400" dirty="0"/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6BA094C4-C9C6-384C-8236-8FB8B6C6B81B}"/>
              </a:ext>
            </a:extLst>
          </p:cNvPr>
          <p:cNvSpPr/>
          <p:nvPr/>
        </p:nvSpPr>
        <p:spPr>
          <a:xfrm flipV="1">
            <a:off x="1062450" y="5509272"/>
            <a:ext cx="692958" cy="573784"/>
          </a:xfrm>
          <a:prstGeom prst="bentArrow">
            <a:avLst>
              <a:gd name="adj1" fmla="val 6694"/>
              <a:gd name="adj2" fmla="val 10854"/>
              <a:gd name="adj3" fmla="val 23336"/>
              <a:gd name="adj4" fmla="val 454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7" name="Bent Arrow 46">
            <a:extLst>
              <a:ext uri="{FF2B5EF4-FFF2-40B4-BE49-F238E27FC236}">
                <a16:creationId xmlns:a16="http://schemas.microsoft.com/office/drawing/2014/main" id="{4FDB9820-759A-4E41-9E48-B11EB5AE496C}"/>
              </a:ext>
            </a:extLst>
          </p:cNvPr>
          <p:cNvSpPr/>
          <p:nvPr/>
        </p:nvSpPr>
        <p:spPr>
          <a:xfrm flipV="1">
            <a:off x="7102862" y="5452253"/>
            <a:ext cx="692958" cy="573784"/>
          </a:xfrm>
          <a:prstGeom prst="bentArrow">
            <a:avLst>
              <a:gd name="adj1" fmla="val 6694"/>
              <a:gd name="adj2" fmla="val 10854"/>
              <a:gd name="adj3" fmla="val 23336"/>
              <a:gd name="adj4" fmla="val 454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99288F-8182-C44B-B771-741C97B3376D}"/>
              </a:ext>
            </a:extLst>
          </p:cNvPr>
          <p:cNvSpPr txBox="1"/>
          <p:nvPr/>
        </p:nvSpPr>
        <p:spPr>
          <a:xfrm>
            <a:off x="464194" y="6218594"/>
            <a:ext cx="124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IoU</a:t>
            </a:r>
            <a:r>
              <a:rPr lang="es-ES" sz="1400" dirty="0"/>
              <a:t> </a:t>
            </a:r>
            <a:r>
              <a:rPr lang="es-ES" sz="1400" dirty="0" err="1"/>
              <a:t>metric</a:t>
            </a:r>
            <a:endParaRPr lang="es-E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3BBEEF-A49C-9647-A901-116CD0A63A89}"/>
              </a:ext>
            </a:extLst>
          </p:cNvPr>
          <p:cNvSpPr txBox="1"/>
          <p:nvPr/>
        </p:nvSpPr>
        <p:spPr>
          <a:xfrm>
            <a:off x="6674459" y="6131153"/>
            <a:ext cx="132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IoU</a:t>
            </a:r>
            <a:r>
              <a:rPr lang="es-ES" sz="1400" dirty="0"/>
              <a:t> </a:t>
            </a:r>
            <a:r>
              <a:rPr lang="es-ES" sz="1400" dirty="0" err="1"/>
              <a:t>metric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848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Q&amp;A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s-ES" sz="8800" b="1" i="1" dirty="0" smtClean="0"/>
              <a:t>¿?</a:t>
            </a:r>
            <a:endParaRPr lang="es-ES" sz="8800" b="1" i="1" dirty="0"/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DATASET</a:t>
            </a:r>
            <a:r>
              <a:rPr lang="es-ES" dirty="0" smtClean="0"/>
              <a:t>: BRATS </a:t>
            </a:r>
            <a:r>
              <a:rPr lang="es-ES" dirty="0" err="1" smtClean="0"/>
              <a:t>challenge</a:t>
            </a:r>
            <a:endParaRPr lang="es-ES" dirty="0" smtClean="0"/>
          </a:p>
          <a:p>
            <a:pPr lvl="1"/>
            <a:r>
              <a:rPr lang="es-ES" dirty="0" smtClean="0"/>
              <a:t>484 Training </a:t>
            </a:r>
            <a:r>
              <a:rPr lang="es-ES" dirty="0" err="1" smtClean="0"/>
              <a:t>Patients</a:t>
            </a:r>
            <a:r>
              <a:rPr lang="es-ES" dirty="0" smtClean="0"/>
              <a:t> &amp; 266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endParaRPr lang="es-ES" dirty="0" smtClean="0"/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in a single </a:t>
            </a:r>
            <a:r>
              <a:rPr lang="es-ES" dirty="0" err="1" smtClean="0"/>
              <a:t>patient</a:t>
            </a:r>
            <a:r>
              <a:rPr lang="es-ES" dirty="0" smtClean="0"/>
              <a:t>:  </a:t>
            </a:r>
            <a:r>
              <a:rPr lang="es-ES" dirty="0" err="1" smtClean="0"/>
              <a:t>Four</a:t>
            </a:r>
            <a:r>
              <a:rPr lang="es-ES" dirty="0" smtClean="0"/>
              <a:t> 3D </a:t>
            </a:r>
            <a:r>
              <a:rPr lang="es-ES" dirty="0" err="1" smtClean="0"/>
              <a:t>images</a:t>
            </a:r>
            <a:r>
              <a:rPr lang="es-ES" dirty="0" smtClean="0"/>
              <a:t> + </a:t>
            </a:r>
            <a:r>
              <a:rPr lang="es-ES" dirty="0" err="1" smtClean="0"/>
              <a:t>One</a:t>
            </a:r>
            <a:r>
              <a:rPr lang="es-ES" dirty="0" smtClean="0"/>
              <a:t> 3D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truth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Segmentation</a:t>
            </a:r>
            <a:r>
              <a:rPr lang="es-ES" dirty="0" smtClean="0"/>
              <a:t>: </a:t>
            </a:r>
            <a:r>
              <a:rPr lang="es-ES" dirty="0" err="1" smtClean="0"/>
              <a:t>Voxel-level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set {0, 1, 2, 3}.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047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err="1"/>
              <a:t>Setting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DATASET</a:t>
            </a:r>
            <a:r>
              <a:rPr lang="es-ES" dirty="0" smtClean="0"/>
              <a:t>: BRATS </a:t>
            </a:r>
            <a:r>
              <a:rPr lang="es-ES" dirty="0" err="1" smtClean="0"/>
              <a:t>challenge</a:t>
            </a:r>
            <a:endParaRPr lang="es-ES" dirty="0" smtClean="0"/>
          </a:p>
          <a:p>
            <a:pPr lvl="1"/>
            <a:r>
              <a:rPr lang="es-ES" dirty="0" smtClean="0"/>
              <a:t>484 Training </a:t>
            </a:r>
            <a:r>
              <a:rPr lang="es-ES" dirty="0" err="1" smtClean="0"/>
              <a:t>Patients</a:t>
            </a:r>
            <a:r>
              <a:rPr lang="es-ES" dirty="0" smtClean="0"/>
              <a:t> &amp; 266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endParaRPr lang="es-ES" dirty="0" smtClean="0"/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in a single </a:t>
            </a:r>
            <a:r>
              <a:rPr lang="es-ES" dirty="0" err="1" smtClean="0"/>
              <a:t>patient</a:t>
            </a:r>
            <a:r>
              <a:rPr lang="es-ES" dirty="0" smtClean="0"/>
              <a:t>:  </a:t>
            </a:r>
            <a:r>
              <a:rPr lang="es-ES" dirty="0" err="1" smtClean="0"/>
              <a:t>Four</a:t>
            </a:r>
            <a:r>
              <a:rPr lang="es-ES" dirty="0" smtClean="0"/>
              <a:t> 3D </a:t>
            </a:r>
            <a:r>
              <a:rPr lang="es-ES" dirty="0" err="1" smtClean="0"/>
              <a:t>images</a:t>
            </a:r>
            <a:r>
              <a:rPr lang="es-ES" dirty="0" smtClean="0"/>
              <a:t> + </a:t>
            </a:r>
            <a:r>
              <a:rPr lang="es-ES" dirty="0" err="1" smtClean="0"/>
              <a:t>One</a:t>
            </a:r>
            <a:r>
              <a:rPr lang="es-ES" dirty="0" smtClean="0"/>
              <a:t> 3D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truth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Segmentation</a:t>
            </a:r>
            <a:r>
              <a:rPr lang="es-ES" dirty="0" smtClean="0"/>
              <a:t>: </a:t>
            </a:r>
            <a:r>
              <a:rPr lang="es-ES" dirty="0" err="1" smtClean="0"/>
              <a:t>Voxel-level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set {0, 1, 2, 3}.</a:t>
            </a:r>
          </a:p>
          <a:p>
            <a:r>
              <a:rPr lang="es-ES" b="1" dirty="0" smtClean="0"/>
              <a:t>ARCHITECTURE: </a:t>
            </a:r>
            <a:r>
              <a:rPr lang="es-ES" dirty="0" smtClean="0">
                <a:effectLst/>
              </a:rPr>
              <a:t>U-Net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  <p:pic>
        <p:nvPicPr>
          <p:cNvPr id="14" name="Imat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76" y="3645404"/>
            <a:ext cx="4238811" cy="27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  <a:endParaRPr lang="es-ES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  <a:endParaRPr lang="es-ES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OUTPUT</a:t>
            </a:r>
            <a:r>
              <a:rPr lang="es-ES" dirty="0" smtClean="0"/>
              <a:t>: </a:t>
            </a:r>
          </a:p>
          <a:p>
            <a:pPr lvl="1"/>
            <a:r>
              <a:rPr lang="es-ES" dirty="0" err="1" smtClean="0"/>
              <a:t>Four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: {0, 1, 2, 3}</a:t>
            </a:r>
          </a:p>
          <a:p>
            <a:pPr lvl="1"/>
            <a:r>
              <a:rPr lang="es-ES" dirty="0" err="1" smtClean="0"/>
              <a:t>Binarizing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labels</a:t>
            </a:r>
            <a:r>
              <a:rPr lang="es-ES" dirty="0" smtClean="0"/>
              <a:t>: non-</a:t>
            </a:r>
            <a:r>
              <a:rPr lang="es-ES" dirty="0" err="1" smtClean="0"/>
              <a:t>tumour</a:t>
            </a:r>
            <a:r>
              <a:rPr lang="es-ES" dirty="0" smtClean="0"/>
              <a:t> / </a:t>
            </a:r>
            <a:r>
              <a:rPr lang="es-ES" dirty="0" err="1" smtClean="0"/>
              <a:t>tumour</a:t>
            </a:r>
            <a:endParaRPr lang="es-ES" dirty="0" smtClean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Trainig</a:t>
            </a:r>
            <a:r>
              <a:rPr lang="es-ES" dirty="0"/>
              <a:t>: 484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(4 </a:t>
            </a:r>
            <a:r>
              <a:rPr lang="es-ES" dirty="0" err="1"/>
              <a:t>Images</a:t>
            </a:r>
            <a:r>
              <a:rPr lang="es-ES" dirty="0"/>
              <a:t> + </a:t>
            </a:r>
            <a:r>
              <a:rPr lang="es-ES" dirty="0" err="1"/>
              <a:t>label</a:t>
            </a:r>
            <a:r>
              <a:rPr lang="es-ES" dirty="0"/>
              <a:t>) = 375.100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Test: 266 </a:t>
            </a:r>
            <a:r>
              <a:rPr lang="es-ES" dirty="0" err="1"/>
              <a:t>Volumes</a:t>
            </a:r>
            <a:r>
              <a:rPr lang="es-ES" dirty="0"/>
              <a:t> * 155 </a:t>
            </a:r>
            <a:r>
              <a:rPr lang="es-ES" dirty="0" err="1"/>
              <a:t>slices</a:t>
            </a:r>
            <a:r>
              <a:rPr lang="es-ES" dirty="0"/>
              <a:t> * 4 </a:t>
            </a:r>
            <a:r>
              <a:rPr lang="es-ES" dirty="0" err="1"/>
              <a:t>images</a:t>
            </a:r>
            <a:r>
              <a:rPr lang="es-ES" dirty="0"/>
              <a:t> = 164.920‬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/>
              <a:t>&gt; 500.000 </a:t>
            </a:r>
            <a:r>
              <a:rPr lang="es-ES" dirty="0" err="1"/>
              <a:t>Images</a:t>
            </a:r>
            <a:endParaRPr lang="es-ES" dirty="0"/>
          </a:p>
          <a:p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TFRecords</a:t>
            </a:r>
            <a:endParaRPr lang="es-ES" dirty="0"/>
          </a:p>
          <a:p>
            <a:pPr lvl="1"/>
            <a:r>
              <a:rPr lang="en-US" dirty="0"/>
              <a:t>Is a simple format for storing a sequence of binary records.</a:t>
            </a:r>
          </a:p>
          <a:p>
            <a:pPr lvl="1"/>
            <a:r>
              <a:rPr lang="en-US" dirty="0"/>
              <a:t>You need specify the structure of your data before you write it to the file</a:t>
            </a:r>
          </a:p>
          <a:p>
            <a:pPr lvl="1"/>
            <a:r>
              <a:rPr lang="es-ES" dirty="0" err="1"/>
              <a:t>Advantages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memory</a:t>
            </a:r>
            <a:endParaRPr lang="es-ES" dirty="0"/>
          </a:p>
          <a:p>
            <a:pPr lvl="2"/>
            <a:r>
              <a:rPr lang="es-ES" dirty="0" err="1"/>
              <a:t>Faster</a:t>
            </a:r>
            <a:r>
              <a:rPr lang="es-ES" dirty="0"/>
              <a:t> Reading </a:t>
            </a:r>
          </a:p>
          <a:p>
            <a:pPr lvl="2"/>
            <a:r>
              <a:rPr lang="es-ES" dirty="0"/>
              <a:t>TF </a:t>
            </a:r>
            <a:r>
              <a:rPr lang="es-ES" dirty="0" err="1"/>
              <a:t>Native</a:t>
            </a:r>
            <a:endParaRPr lang="es-ES" dirty="0"/>
          </a:p>
          <a:p>
            <a:pPr lvl="2"/>
            <a:r>
              <a:rPr lang="es-ES" dirty="0"/>
              <a:t> </a:t>
            </a:r>
            <a:r>
              <a:rPr lang="es-ES" dirty="0" err="1"/>
              <a:t>Multi-platform</a:t>
            </a:r>
            <a:endParaRPr lang="es-ES" dirty="0"/>
          </a:p>
          <a:p>
            <a:pPr lvl="2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40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endParaRPr lang="es-ES" sz="1600" dirty="0"/>
          </a:p>
          <a:p>
            <a:r>
              <a:rPr lang="en-US" sz="1600" dirty="0" err="1"/>
              <a:t>TFRecordWriter</a:t>
            </a:r>
            <a:r>
              <a:rPr lang="en-US" sz="1600" dirty="0"/>
              <a:t> to write it to disk</a:t>
            </a:r>
            <a:endParaRPr lang="es-ES" sz="1600" dirty="0"/>
          </a:p>
          <a:p>
            <a:pPr lvl="1"/>
            <a:r>
              <a:rPr lang="es-ES" sz="1400" dirty="0" err="1"/>
              <a:t>writer</a:t>
            </a:r>
            <a:r>
              <a:rPr lang="es-ES" sz="1400" dirty="0"/>
              <a:t> = </a:t>
            </a:r>
            <a:r>
              <a:rPr lang="es-ES" sz="1400" dirty="0" err="1"/>
              <a:t>tf.python_io.TFRecordWriter</a:t>
            </a:r>
            <a:r>
              <a:rPr lang="es-ES" sz="1400" dirty="0"/>
              <a:t>(</a:t>
            </a:r>
            <a:r>
              <a:rPr lang="es-ES" sz="1400" dirty="0" err="1"/>
              <a:t>outputFile</a:t>
            </a:r>
            <a:r>
              <a:rPr lang="es-ES" sz="1400" dirty="0"/>
              <a:t>)</a:t>
            </a:r>
          </a:p>
          <a:p>
            <a:pPr marL="36900" indent="0">
              <a:buNone/>
            </a:pPr>
            <a:endParaRPr lang="es-ES" sz="1600" dirty="0"/>
          </a:p>
          <a:p>
            <a:r>
              <a:rPr lang="en-US" sz="1600" dirty="0"/>
              <a:t>Example is a data structure for representing a record</a:t>
            </a:r>
            <a:endParaRPr lang="es-ES" sz="1600" dirty="0"/>
          </a:p>
          <a:p>
            <a:pPr lvl="1"/>
            <a:r>
              <a:rPr lang="es-ES" sz="1400" dirty="0"/>
              <a:t>   </a:t>
            </a:r>
            <a:r>
              <a:rPr lang="es-ES" sz="1400" dirty="0" err="1"/>
              <a:t>example</a:t>
            </a:r>
            <a:r>
              <a:rPr lang="es-ES" sz="1400" dirty="0"/>
              <a:t> = </a:t>
            </a:r>
            <a:r>
              <a:rPr lang="es-ES" sz="1400" dirty="0" err="1"/>
              <a:t>tf.train.Example</a:t>
            </a:r>
            <a:r>
              <a:rPr lang="es-ES" sz="1400" dirty="0"/>
              <a:t>(</a:t>
            </a:r>
            <a:r>
              <a:rPr lang="es-ES" sz="1400" dirty="0" err="1"/>
              <a:t>features</a:t>
            </a:r>
            <a:r>
              <a:rPr lang="es-ES" sz="1400" dirty="0"/>
              <a:t> = </a:t>
            </a:r>
            <a:r>
              <a:rPr lang="es-ES" sz="1400" dirty="0" err="1"/>
              <a:t>tf.train.Features</a:t>
            </a:r>
            <a:r>
              <a:rPr lang="es-ES" sz="1400" dirty="0"/>
              <a:t>(</a:t>
            </a:r>
            <a:r>
              <a:rPr lang="es-ES" sz="1400" dirty="0" err="1"/>
              <a:t>feature</a:t>
            </a:r>
            <a:r>
              <a:rPr lang="es-ES" sz="1400" dirty="0"/>
              <a:t> = {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image</a:t>
            </a:r>
            <a:r>
              <a:rPr lang="es-ES" sz="1200" dirty="0"/>
              <a:t>': _</a:t>
            </a:r>
            <a:r>
              <a:rPr lang="es-ES" sz="1200" dirty="0" err="1"/>
              <a:t>bytes_feature</a:t>
            </a:r>
            <a:r>
              <a:rPr lang="es-ES" sz="1200" dirty="0"/>
              <a:t>(</a:t>
            </a:r>
            <a:r>
              <a:rPr lang="es-ES" sz="1200" dirty="0" err="1"/>
              <a:t>frames.tostring</a:t>
            </a:r>
            <a:r>
              <a:rPr lang="es-ES" sz="1200" dirty="0"/>
              <a:t>()),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label</a:t>
            </a:r>
            <a:r>
              <a:rPr lang="es-ES" sz="1200" dirty="0"/>
              <a:t>': _</a:t>
            </a:r>
            <a:r>
              <a:rPr lang="es-ES" sz="1200" dirty="0" err="1"/>
              <a:t>bytes_feature</a:t>
            </a:r>
            <a:r>
              <a:rPr lang="es-ES" sz="1200" dirty="0"/>
              <a:t>(</a:t>
            </a:r>
            <a:r>
              <a:rPr lang="es-ES" sz="1200" dirty="0" err="1"/>
              <a:t>label.tostring</a:t>
            </a:r>
            <a:r>
              <a:rPr lang="es-ES" sz="1200" dirty="0"/>
              <a:t>()),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PatientID</a:t>
            </a:r>
            <a:r>
              <a:rPr lang="es-ES" sz="1200" dirty="0"/>
              <a:t>': _int64_feature(</a:t>
            </a:r>
            <a:r>
              <a:rPr lang="es-ES" sz="1200" dirty="0" err="1"/>
              <a:t>int</a:t>
            </a:r>
            <a:r>
              <a:rPr lang="es-ES" sz="1200" dirty="0"/>
              <a:t>(</a:t>
            </a:r>
            <a:r>
              <a:rPr lang="es-ES" sz="1200" dirty="0" err="1"/>
              <a:t>self.get_patient_id</a:t>
            </a:r>
            <a:r>
              <a:rPr lang="es-ES" sz="1200" dirty="0"/>
              <a:t>(</a:t>
            </a:r>
            <a:r>
              <a:rPr lang="es-ES" sz="1200" dirty="0" err="1"/>
              <a:t>inputFileVolume</a:t>
            </a:r>
            <a:r>
              <a:rPr lang="es-ES" sz="1200" dirty="0"/>
              <a:t>))),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Slide</a:t>
            </a:r>
            <a:r>
              <a:rPr lang="es-ES" sz="1200" dirty="0"/>
              <a:t>': _int64_feature(i),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height</a:t>
            </a:r>
            <a:r>
              <a:rPr lang="es-ES" sz="1200" dirty="0"/>
              <a:t>': _int64_feature(</a:t>
            </a:r>
            <a:r>
              <a:rPr lang="es-ES" sz="1200" dirty="0" err="1"/>
              <a:t>self.HEIGHT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width</a:t>
            </a:r>
            <a:r>
              <a:rPr lang="es-ES" sz="1200" dirty="0"/>
              <a:t>': _int64_feature(</a:t>
            </a:r>
            <a:r>
              <a:rPr lang="es-ES" sz="1200" dirty="0" err="1"/>
              <a:t>self.WIDTH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'</a:t>
            </a:r>
            <a:r>
              <a:rPr lang="es-ES" sz="1200" dirty="0" err="1"/>
              <a:t>depth</a:t>
            </a:r>
            <a:r>
              <a:rPr lang="es-ES" sz="1200" dirty="0"/>
              <a:t>': _int64_feature(</a:t>
            </a:r>
            <a:r>
              <a:rPr lang="es-ES" sz="1200" dirty="0" err="1"/>
              <a:t>self.DEPTH</a:t>
            </a:r>
            <a:r>
              <a:rPr lang="es-ES" sz="1200" dirty="0"/>
              <a:t>), </a:t>
            </a:r>
          </a:p>
          <a:p>
            <a:pPr marL="720000" lvl="2" indent="0">
              <a:buNone/>
            </a:pPr>
            <a:r>
              <a:rPr lang="es-ES" sz="1200" dirty="0"/>
              <a:t>		 })) </a:t>
            </a:r>
          </a:p>
          <a:p>
            <a:pPr marL="36900" indent="0">
              <a:buNone/>
            </a:pPr>
            <a:r>
              <a:rPr lang="es-ES" sz="1600" dirty="0"/>
              <a:t>		</a:t>
            </a:r>
            <a:r>
              <a:rPr lang="es-ES" sz="1600" dirty="0" err="1"/>
              <a:t>writer.write</a:t>
            </a:r>
            <a:r>
              <a:rPr lang="es-ES" sz="1600" dirty="0"/>
              <a:t>(</a:t>
            </a:r>
            <a:r>
              <a:rPr lang="es-ES" sz="1600" dirty="0" err="1"/>
              <a:t>example.SerializeToString</a:t>
            </a:r>
            <a:r>
              <a:rPr lang="es-ES" sz="1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565994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672</TotalTime>
  <Words>1741</Words>
  <Application>Microsoft Office PowerPoint</Application>
  <PresentationFormat>Widescreen</PresentationFormat>
  <Paragraphs>310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Calisto MT</vt:lpstr>
      <vt:lpstr>Trebuchet MS</vt:lpstr>
      <vt:lpstr>Wingdings</vt:lpstr>
      <vt:lpstr>Wingdings 2</vt:lpstr>
      <vt:lpstr>Slate</vt:lpstr>
      <vt:lpstr>BrainScan’19</vt:lpstr>
      <vt:lpstr>Contents</vt:lpstr>
      <vt:lpstr>Setting the task</vt:lpstr>
      <vt:lpstr>Setting the task</vt:lpstr>
      <vt:lpstr>Setting the task</vt:lpstr>
      <vt:lpstr>PowerPoint Presentation</vt:lpstr>
      <vt:lpstr>PowerPoint Presentation</vt:lpstr>
      <vt:lpstr>Preprocessing</vt:lpstr>
      <vt:lpstr>Preprocessing</vt:lpstr>
      <vt:lpstr>Preprocessing</vt:lpstr>
      <vt:lpstr>Implementation</vt:lpstr>
      <vt:lpstr>Implementation</vt:lpstr>
      <vt:lpstr>Implementation</vt:lpstr>
      <vt:lpstr>Train.py</vt:lpstr>
      <vt:lpstr>Train.py</vt:lpstr>
      <vt:lpstr>Train.py</vt:lpstr>
      <vt:lpstr>Train.py</vt:lpstr>
      <vt:lpstr>Train.py</vt:lpstr>
      <vt:lpstr>Train.py</vt:lpstr>
      <vt:lpstr>Train.py</vt:lpstr>
      <vt:lpstr>Test.py</vt:lpstr>
      <vt:lpstr>Test.py</vt:lpstr>
      <vt:lpstr>Test.py</vt:lpstr>
      <vt:lpstr>Test.py</vt:lpstr>
      <vt:lpstr>Experiments </vt:lpstr>
      <vt:lpstr>Experiments </vt:lpstr>
      <vt:lpstr>Experiments </vt:lpstr>
      <vt:lpstr>Experiments 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Eduard Mainou Gobierno</cp:lastModifiedBy>
  <cp:revision>37</cp:revision>
  <dcterms:created xsi:type="dcterms:W3CDTF">2019-06-28T15:30:56Z</dcterms:created>
  <dcterms:modified xsi:type="dcterms:W3CDTF">2019-07-04T13:55:25Z</dcterms:modified>
</cp:coreProperties>
</file>