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8"/>
  </p:notesMasterIdLst>
  <p:handoutMasterIdLst>
    <p:handoutMasterId r:id="rId29"/>
  </p:handoutMasterIdLst>
  <p:sldIdLst>
    <p:sldId id="299" r:id="rId2"/>
    <p:sldId id="325" r:id="rId3"/>
    <p:sldId id="350" r:id="rId4"/>
    <p:sldId id="300" r:id="rId5"/>
    <p:sldId id="266" r:id="rId6"/>
    <p:sldId id="367" r:id="rId7"/>
    <p:sldId id="401" r:id="rId8"/>
    <p:sldId id="346" r:id="rId9"/>
    <p:sldId id="394" r:id="rId10"/>
    <p:sldId id="397" r:id="rId11"/>
    <p:sldId id="395" r:id="rId12"/>
    <p:sldId id="383" r:id="rId13"/>
    <p:sldId id="402" r:id="rId14"/>
    <p:sldId id="304" r:id="rId15"/>
    <p:sldId id="403" r:id="rId16"/>
    <p:sldId id="368" r:id="rId17"/>
    <p:sldId id="369" r:id="rId18"/>
    <p:sldId id="362" r:id="rId19"/>
    <p:sldId id="386" r:id="rId20"/>
    <p:sldId id="404" r:id="rId21"/>
    <p:sldId id="385" r:id="rId22"/>
    <p:sldId id="384" r:id="rId23"/>
    <p:sldId id="341" r:id="rId24"/>
    <p:sldId id="321" r:id="rId25"/>
    <p:sldId id="339" r:id="rId26"/>
    <p:sldId id="387"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9933"/>
    <a:srgbClr val="FFCC00"/>
    <a:srgbClr val="FFCC66"/>
    <a:srgbClr val="FFFF99"/>
    <a:srgbClr val="00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110" autoAdjust="0"/>
    <p:restoredTop sz="94575" autoAdjust="0"/>
  </p:normalViewPr>
  <p:slideViewPr>
    <p:cSldViewPr>
      <p:cViewPr>
        <p:scale>
          <a:sx n="75" d="100"/>
          <a:sy n="75" d="100"/>
        </p:scale>
        <p:origin x="-49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0BFB547-E703-4BEB-9744-C3B15C6538EE}" type="slidenum">
              <a:rPr lang="en-US" smtClean="0"/>
              <a:pPr/>
              <a:t>1</a:t>
            </a:fld>
            <a:endParaRPr lang="en-US" dirty="0"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339933"/>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pic>
        <p:nvPicPr>
          <p:cNvPr id="1026" name="Picture 2"/>
          <p:cNvPicPr>
            <a:picLocks noChangeAspect="1" noChangeArrowheads="1"/>
          </p:cNvPicPr>
          <p:nvPr userDrawn="1"/>
        </p:nvPicPr>
        <p:blipFill>
          <a:blip r:embed="rId2" cstate="print"/>
          <a:srcRect/>
          <a:stretch>
            <a:fillRect/>
          </a:stretch>
        </p:blipFill>
        <p:spPr bwMode="auto">
          <a:xfrm>
            <a:off x="0" y="0"/>
            <a:ext cx="533400" cy="6858000"/>
          </a:xfrm>
          <a:prstGeom prst="rect">
            <a:avLst/>
          </a:prstGeom>
          <a:noFill/>
          <a:ln w="9525">
            <a:noFill/>
            <a:miter lim="800000"/>
            <a:headEnd/>
            <a:tailEnd/>
          </a:ln>
          <a:effectLst/>
        </p:spPr>
      </p:pic>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152428" y="2895600"/>
            <a:ext cx="492443"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baseline="0" dirty="0" smtClean="0"/>
              <a:t>Word </a:t>
            </a:r>
            <a:r>
              <a:rPr lang="en-US" sz="2000" b="1" dirty="0" smtClean="0"/>
              <a:t>Lesson</a:t>
            </a:r>
            <a:r>
              <a:rPr lang="en-US" sz="2000" b="1" baseline="0" dirty="0" smtClean="0"/>
              <a:t> </a:t>
            </a:r>
            <a:r>
              <a:rPr lang="en-US" sz="2000" b="1" dirty="0" smtClean="0"/>
              <a:t>4</a:t>
            </a:r>
            <a:endParaRPr lang="en-US" sz="2000" b="1" dirty="0"/>
          </a:p>
        </p:txBody>
      </p:sp>
      <p:sp>
        <p:nvSpPr>
          <p:cNvPr id="1039" name="Text Box 15"/>
          <p:cNvSpPr txBox="1">
            <a:spLocks noChangeArrowheads="1"/>
          </p:cNvSpPr>
          <p:nvPr userDrawn="1"/>
        </p:nvSpPr>
        <p:spPr bwMode="auto">
          <a:xfrm>
            <a:off x="838200" y="6324600"/>
            <a:ext cx="3048000" cy="400110"/>
          </a:xfrm>
          <a:prstGeom prst="rect">
            <a:avLst/>
          </a:prstGeom>
          <a:noFill/>
          <a:ln w="9525">
            <a:noFill/>
            <a:miter lim="800000"/>
            <a:headEnd/>
            <a:tailEnd/>
          </a:ln>
          <a:effectLst/>
        </p:spPr>
        <p:txBody>
          <a:bodyPr wrap="square">
            <a:spAutoFit/>
          </a:bodyPr>
          <a:lstStyle/>
          <a:p>
            <a:pPr eaLnBrk="0" hangingPunct="0">
              <a:spcBef>
                <a:spcPct val="50000"/>
              </a:spcBef>
              <a:defRPr/>
            </a:pPr>
            <a:r>
              <a:rPr lang="en-US" sz="2000" b="1" dirty="0" smtClean="0"/>
              <a:t>Pasewark &amp; Pasewark</a:t>
            </a:r>
            <a:endParaRPr lang="en-US" sz="2000" b="1" dirty="0"/>
          </a:p>
        </p:txBody>
      </p:sp>
      <p:sp>
        <p:nvSpPr>
          <p:cNvPr id="1040" name="Text Box 16"/>
          <p:cNvSpPr txBox="1">
            <a:spLocks noChangeArrowheads="1"/>
          </p:cNvSpPr>
          <p:nvPr userDrawn="1"/>
        </p:nvSpPr>
        <p:spPr bwMode="auto">
          <a:xfrm>
            <a:off x="4724400" y="6324600"/>
            <a:ext cx="4267200" cy="369332"/>
          </a:xfrm>
          <a:prstGeom prst="rect">
            <a:avLst/>
          </a:prstGeom>
          <a:noFill/>
          <a:ln w="9525">
            <a:noFill/>
            <a:miter lim="800000"/>
            <a:headEnd/>
            <a:tailEnd/>
          </a:ln>
          <a:effectLst/>
        </p:spPr>
        <p:txBody>
          <a:bodyPr>
            <a:spAutoFit/>
          </a:bodyPr>
          <a:lstStyle/>
          <a:p>
            <a:pPr algn="r" eaLnBrk="0" hangingPunct="0">
              <a:spcBef>
                <a:spcPct val="50000"/>
              </a:spcBef>
              <a:defRPr/>
            </a:pPr>
            <a:r>
              <a:rPr lang="en-US" sz="1800" b="1" kern="1200" dirty="0" smtClean="0">
                <a:solidFill>
                  <a:schemeClr val="tx1"/>
                </a:solidFill>
                <a:latin typeface="Arial" charset="0"/>
                <a:ea typeface="+mn-ea"/>
                <a:cs typeface="+mn-cs"/>
              </a:rPr>
              <a:t>Microsoft Office 2010 Introductory </a:t>
            </a:r>
            <a:endParaRPr lang="en-US" sz="2000" b="1" dirty="0"/>
          </a:p>
        </p:txBody>
      </p:sp>
      <p:pic>
        <p:nvPicPr>
          <p:cNvPr id="15" name="Picture 2"/>
          <p:cNvPicPr>
            <a:picLocks noChangeAspect="1" noChangeArrowheads="1"/>
          </p:cNvPicPr>
          <p:nvPr userDrawn="1"/>
        </p:nvPicPr>
        <p:blipFill>
          <a:blip r:embed="rId14" cstate="print"/>
          <a:srcRect/>
          <a:stretch>
            <a:fillRect/>
          </a:stretch>
        </p:blipFill>
        <p:spPr bwMode="auto">
          <a:xfrm>
            <a:off x="0" y="0"/>
            <a:ext cx="152400" cy="6858000"/>
          </a:xfrm>
          <a:prstGeom prst="rect">
            <a:avLst/>
          </a:prstGeom>
          <a:noFill/>
          <a:ln w="9525">
            <a:noFill/>
            <a:miter lim="800000"/>
            <a:headEnd/>
            <a:tailEnd/>
          </a:ln>
          <a:effectLst/>
        </p:spPr>
      </p:pic>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83" r:id="rId7"/>
    <p:sldLayoutId id="2147483676" r:id="rId8"/>
    <p:sldLayoutId id="2147483675" r:id="rId9"/>
    <p:sldLayoutId id="2147483674" r:id="rId10"/>
    <p:sldLayoutId id="2147483673" r:id="rId11"/>
    <p:sldLayoutId id="2147483672"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2A4F936E-69BF-43F9-9510-9E079A8CE8F4}" type="slidenum">
              <a:rPr lang="en-US" smtClean="0"/>
              <a:pPr/>
              <a:t>1</a:t>
            </a:fld>
            <a:endParaRPr lang="en-US" dirty="0" smtClean="0"/>
          </a:p>
        </p:txBody>
      </p:sp>
      <p:sp>
        <p:nvSpPr>
          <p:cNvPr id="16386" name="AutoShape 2"/>
          <p:cNvSpPr>
            <a:spLocks noGrp="1" noChangeArrowheads="1"/>
          </p:cNvSpPr>
          <p:nvPr>
            <p:ph type="ctrTitle"/>
          </p:nvPr>
        </p:nvSpPr>
        <p:spPr/>
        <p:txBody>
          <a:bodyPr/>
          <a:lstStyle/>
          <a:p>
            <a:pPr eaLnBrk="1" hangingPunct="1"/>
            <a:r>
              <a:rPr lang="en-US" sz="3400" dirty="0" smtClean="0"/>
              <a:t>Word Lesson 4</a:t>
            </a:r>
            <a:br>
              <a:rPr lang="en-US" sz="3400" dirty="0" smtClean="0"/>
            </a:br>
            <a:r>
              <a:rPr lang="en-US" sz="3200" dirty="0" smtClean="0"/>
              <a:t>Formatting Text</a:t>
            </a:r>
            <a:endParaRPr lang="en-US" sz="3400" dirty="0" smtClean="0"/>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dirty="0" smtClean="0"/>
              <a:t>Microsoft Office 2010 Introductory</a:t>
            </a:r>
            <a:endParaRPr lang="en-US" dirty="0" smtClean="0"/>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dirty="0"/>
          </a:p>
        </p:txBody>
      </p:sp>
      <p:sp>
        <p:nvSpPr>
          <p:cNvPr id="16389" name="Text Box 7"/>
          <p:cNvSpPr txBox="1">
            <a:spLocks noChangeArrowheads="1"/>
          </p:cNvSpPr>
          <p:nvPr/>
        </p:nvSpPr>
        <p:spPr bwMode="auto">
          <a:xfrm>
            <a:off x="685800" y="6324600"/>
            <a:ext cx="3048000" cy="400110"/>
          </a:xfrm>
          <a:prstGeom prst="rect">
            <a:avLst/>
          </a:prstGeom>
          <a:noFill/>
          <a:ln w="9525">
            <a:noFill/>
            <a:miter lim="800000"/>
            <a:headEnd/>
            <a:tailEnd/>
          </a:ln>
        </p:spPr>
        <p:txBody>
          <a:bodyPr wrap="square">
            <a:spAutoFit/>
          </a:bodyPr>
          <a:lstStyle/>
          <a:p>
            <a:pPr eaLnBrk="0" hangingPunct="0">
              <a:spcBef>
                <a:spcPct val="50000"/>
              </a:spcBef>
            </a:pPr>
            <a:r>
              <a:rPr lang="en-US" sz="2000" b="1" dirty="0" smtClean="0"/>
              <a:t>Pasewark &amp; Pasewark</a:t>
            </a:r>
            <a:endParaRPr lang="en-US" sz="2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10</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Changing Font Attributes (continued)</a:t>
            </a:r>
          </a:p>
        </p:txBody>
      </p:sp>
      <p:sp>
        <p:nvSpPr>
          <p:cNvPr id="23556" name="Rectangle 7"/>
          <p:cNvSpPr>
            <a:spLocks noGrp="1" noChangeArrowheads="1"/>
          </p:cNvSpPr>
          <p:nvPr>
            <p:ph type="body" sz="half" idx="4294967295"/>
          </p:nvPr>
        </p:nvSpPr>
        <p:spPr>
          <a:xfrm>
            <a:off x="838200" y="2362200"/>
            <a:ext cx="7693025" cy="838200"/>
          </a:xfrm>
        </p:spPr>
        <p:txBody>
          <a:bodyPr/>
          <a:lstStyle/>
          <a:p>
            <a:pPr>
              <a:spcBef>
                <a:spcPts val="500"/>
              </a:spcBef>
            </a:pPr>
            <a:r>
              <a:rPr lang="en-US" sz="2000" dirty="0" smtClean="0"/>
              <a:t>Color palette on the Font Color button gallery </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10</a:t>
            </a:fld>
            <a:endParaRPr lang="en-US" sz="2600" b="1"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1295400" y="2819400"/>
            <a:ext cx="6760613" cy="350202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11</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Changing Font Attributes (continued)</a:t>
            </a:r>
          </a:p>
        </p:txBody>
      </p:sp>
      <p:sp>
        <p:nvSpPr>
          <p:cNvPr id="23556" name="Rectangle 7"/>
          <p:cNvSpPr>
            <a:spLocks noGrp="1" noChangeArrowheads="1"/>
          </p:cNvSpPr>
          <p:nvPr>
            <p:ph type="body" sz="half" idx="4294967295"/>
          </p:nvPr>
        </p:nvSpPr>
        <p:spPr>
          <a:xfrm>
            <a:off x="838200" y="2362200"/>
            <a:ext cx="7693025" cy="4191000"/>
          </a:xfrm>
        </p:spPr>
        <p:txBody>
          <a:bodyPr/>
          <a:lstStyle/>
          <a:p>
            <a:pPr>
              <a:spcBef>
                <a:spcPts val="500"/>
              </a:spcBef>
            </a:pPr>
            <a:r>
              <a:rPr lang="en-US" dirty="0" smtClean="0"/>
              <a:t>You can apply a </a:t>
            </a:r>
            <a:r>
              <a:rPr lang="en-US" b="1" dirty="0" smtClean="0"/>
              <a:t>font style</a:t>
            </a:r>
            <a:r>
              <a:rPr lang="en-US" dirty="0" smtClean="0"/>
              <a:t> to a font to change its appearance. Common font styles are bold, italic, and underlining.</a:t>
            </a:r>
          </a:p>
          <a:p>
            <a:pPr>
              <a:spcBef>
                <a:spcPts val="500"/>
              </a:spcBef>
            </a:pPr>
            <a:r>
              <a:rPr lang="en-US" dirty="0" smtClean="0"/>
              <a:t>The Bold, Italic, and Underline buttons are on the Home tab.</a:t>
            </a:r>
          </a:p>
          <a:p>
            <a:pPr>
              <a:spcBef>
                <a:spcPts val="500"/>
              </a:spcBef>
            </a:pPr>
            <a:r>
              <a:rPr lang="en-US" dirty="0" smtClean="0"/>
              <a:t>You can underline text with one line, multiple lines, dotted lines, dashed lines, or another style.  You can also change the color of the underline.</a:t>
            </a:r>
          </a:p>
          <a:p>
            <a:pPr>
              <a:buNone/>
            </a:pPr>
            <a:endParaRPr lang="en-US" dirty="0" smtClean="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11</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12</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12</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Changing Text Effects</a:t>
            </a:r>
          </a:p>
        </p:txBody>
      </p:sp>
      <p:sp>
        <p:nvSpPr>
          <p:cNvPr id="23556" name="Rectangle 7"/>
          <p:cNvSpPr>
            <a:spLocks noGrp="1" noChangeArrowheads="1"/>
          </p:cNvSpPr>
          <p:nvPr>
            <p:ph type="body" sz="half" idx="4294967295"/>
          </p:nvPr>
        </p:nvSpPr>
        <p:spPr>
          <a:xfrm>
            <a:off x="838200" y="2362200"/>
            <a:ext cx="7693025" cy="4191000"/>
          </a:xfrm>
        </p:spPr>
        <p:txBody>
          <a:bodyPr/>
          <a:lstStyle/>
          <a:p>
            <a:pPr lvl="0"/>
            <a:r>
              <a:rPr lang="en-US" b="1" dirty="0" smtClean="0"/>
              <a:t>Text effects</a:t>
            </a:r>
            <a:r>
              <a:rPr lang="en-US" dirty="0" smtClean="0"/>
              <a:t>, also called </a:t>
            </a:r>
            <a:r>
              <a:rPr lang="en-US" b="1" dirty="0" smtClean="0"/>
              <a:t>font effects</a:t>
            </a:r>
            <a:r>
              <a:rPr lang="en-US" dirty="0" smtClean="0"/>
              <a:t>, are similar to font styles and can help enhance or clarify text. </a:t>
            </a:r>
          </a:p>
          <a:p>
            <a:pPr lvl="0"/>
            <a:r>
              <a:rPr lang="en-US" dirty="0" smtClean="0"/>
              <a:t>To apply a text effect, such as strikethrough, subscript, or superscript to selected text, click the button corresponding to that effect on the Home tab.</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Text Effects (continued)</a:t>
            </a:r>
            <a:endParaRPr lang="en-US" dirty="0"/>
          </a:p>
        </p:txBody>
      </p:sp>
      <p:sp>
        <p:nvSpPr>
          <p:cNvPr id="3" name="Content Placeholder 2"/>
          <p:cNvSpPr>
            <a:spLocks noGrp="1"/>
          </p:cNvSpPr>
          <p:nvPr>
            <p:ph idx="1"/>
          </p:nvPr>
        </p:nvSpPr>
        <p:spPr/>
        <p:txBody>
          <a:bodyPr/>
          <a:lstStyle/>
          <a:p>
            <a:r>
              <a:rPr lang="en-US" sz="2400" dirty="0" smtClean="0"/>
              <a:t>Text Effects button gallery and menu</a:t>
            </a:r>
            <a:endParaRPr lang="en-US" sz="24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13</a:t>
            </a:fld>
            <a:endParaRPr lang="en-US" dirty="0"/>
          </a:p>
        </p:txBody>
      </p:sp>
      <p:pic>
        <p:nvPicPr>
          <p:cNvPr id="2050" name="Picture 2"/>
          <p:cNvPicPr>
            <a:picLocks noChangeAspect="1" noChangeArrowheads="1"/>
          </p:cNvPicPr>
          <p:nvPr/>
        </p:nvPicPr>
        <p:blipFill>
          <a:blip r:embed="rId2"/>
          <a:srcRect/>
          <a:stretch>
            <a:fillRect/>
          </a:stretch>
        </p:blipFill>
        <p:spPr bwMode="auto">
          <a:xfrm>
            <a:off x="1219200" y="2819400"/>
            <a:ext cx="7162799" cy="347598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14</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14</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Highlighting Text</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14</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To highlight text, click the arrow next to the Text Highlight Color button in the Font group on the Home tab. </a:t>
            </a:r>
          </a:p>
          <a:p>
            <a:pPr marL="342900" lvl="0" indent="-342900" eaLnBrk="0" hangingPunct="0">
              <a:spcBef>
                <a:spcPct val="20000"/>
              </a:spcBef>
              <a:buClr>
                <a:schemeClr val="tx1"/>
              </a:buClr>
              <a:buSzPct val="75000"/>
              <a:buFont typeface="Wingdings" pitchFamily="2" charset="2"/>
              <a:buChar char="l"/>
            </a:pPr>
            <a:r>
              <a:rPr lang="en-US" sz="2800" dirty="0" smtClean="0"/>
              <a:t>If text is selected, the text becomes highlighted with the color you chose. </a:t>
            </a:r>
          </a:p>
          <a:p>
            <a:pPr marL="342900" lvl="0" indent="-342900" eaLnBrk="0" hangingPunct="0">
              <a:spcBef>
                <a:spcPct val="20000"/>
              </a:spcBef>
              <a:buClr>
                <a:schemeClr val="tx1"/>
              </a:buClr>
              <a:buSzPct val="75000"/>
              <a:buFont typeface="Wingdings" pitchFamily="2" charset="2"/>
              <a:buChar char="l"/>
            </a:pPr>
            <a:r>
              <a:rPr lang="en-US" sz="2800" dirty="0" smtClean="0"/>
              <a:t>If no text is selected, the pointer changes to the Highlight pointer, an I-beam pointer with a marker on it, when positioned over text.</a:t>
            </a:r>
            <a:endParaRPr lang="en-US" sz="2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Highlighting Text (continued)</a:t>
            </a:r>
            <a:endParaRPr lang="en-US" dirty="0"/>
          </a:p>
        </p:txBody>
      </p:sp>
      <p:sp>
        <p:nvSpPr>
          <p:cNvPr id="3" name="Content Placeholder 2"/>
          <p:cNvSpPr>
            <a:spLocks noGrp="1"/>
          </p:cNvSpPr>
          <p:nvPr>
            <p:ph idx="1"/>
          </p:nvPr>
        </p:nvSpPr>
        <p:spPr/>
        <p:txBody>
          <a:bodyPr/>
          <a:lstStyle/>
          <a:p>
            <a:r>
              <a:rPr lang="en-US" dirty="0" smtClean="0"/>
              <a:t>Text highlighted with the Highlight pointer</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15</a:t>
            </a:fld>
            <a:endParaRPr lang="en-US" dirty="0"/>
          </a:p>
        </p:txBody>
      </p:sp>
      <p:pic>
        <p:nvPicPr>
          <p:cNvPr id="3074" name="Picture 2"/>
          <p:cNvPicPr>
            <a:picLocks noChangeAspect="1" noChangeArrowheads="1"/>
          </p:cNvPicPr>
          <p:nvPr/>
        </p:nvPicPr>
        <p:blipFill>
          <a:blip r:embed="rId2"/>
          <a:srcRect/>
          <a:stretch>
            <a:fillRect/>
          </a:stretch>
        </p:blipFill>
        <p:spPr bwMode="auto">
          <a:xfrm>
            <a:off x="914400" y="3505200"/>
            <a:ext cx="8077200" cy="13193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16</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16</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Copying Formatting</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16</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600" dirty="0" smtClean="0"/>
              <a:t>You can copy the format of selected text to other text by using the </a:t>
            </a:r>
            <a:r>
              <a:rPr lang="en-US" sz="2600" b="1" dirty="0" smtClean="0"/>
              <a:t>Format Painter</a:t>
            </a:r>
            <a:r>
              <a:rPr lang="en-US" sz="2600" dirty="0" smtClean="0"/>
              <a:t>. </a:t>
            </a:r>
          </a:p>
          <a:p>
            <a:pPr marL="342900" lvl="0" indent="-342900" eaLnBrk="0" hangingPunct="0">
              <a:spcBef>
                <a:spcPct val="20000"/>
              </a:spcBef>
              <a:buClr>
                <a:schemeClr val="tx1"/>
              </a:buClr>
              <a:buSzPct val="75000"/>
              <a:buFont typeface="Wingdings" pitchFamily="2" charset="2"/>
              <a:buChar char="l"/>
            </a:pPr>
            <a:r>
              <a:rPr lang="en-US" sz="2600" dirty="0" smtClean="0"/>
              <a:t>Click the Format Painter button on the Home tab or on the Mini toolbar. </a:t>
            </a:r>
          </a:p>
          <a:p>
            <a:pPr marL="342900" lvl="0" indent="-342900" eaLnBrk="0" hangingPunct="0">
              <a:spcBef>
                <a:spcPct val="20000"/>
              </a:spcBef>
              <a:buClr>
                <a:schemeClr val="tx1"/>
              </a:buClr>
              <a:buSzPct val="75000"/>
              <a:buFont typeface="Wingdings" pitchFamily="2" charset="2"/>
              <a:buChar char="l"/>
            </a:pPr>
            <a:r>
              <a:rPr lang="en-US" sz="2600" dirty="0" smtClean="0"/>
              <a:t>To copy the format to more than one block of text, double-click the Format Painter button. </a:t>
            </a:r>
          </a:p>
        </p:txBody>
      </p:sp>
      <p:pic>
        <p:nvPicPr>
          <p:cNvPr id="4098" name="Picture 2"/>
          <p:cNvPicPr>
            <a:picLocks noChangeAspect="1" noChangeArrowheads="1"/>
          </p:cNvPicPr>
          <p:nvPr/>
        </p:nvPicPr>
        <p:blipFill>
          <a:blip r:embed="rId2"/>
          <a:srcRect/>
          <a:stretch>
            <a:fillRect/>
          </a:stretch>
        </p:blipFill>
        <p:spPr bwMode="auto">
          <a:xfrm>
            <a:off x="2286000" y="4953000"/>
            <a:ext cx="4267200" cy="14397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17</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17</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Understanding Styles</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17</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In Word, a </a:t>
            </a:r>
            <a:r>
              <a:rPr lang="en-US" sz="2800" b="1" dirty="0" smtClean="0"/>
              <a:t>style</a:t>
            </a:r>
            <a:r>
              <a:rPr lang="en-US" sz="2800" dirty="0" smtClean="0"/>
              <a:t> is a set of formatting options that have been named and saved.</a:t>
            </a:r>
          </a:p>
          <a:p>
            <a:pPr marL="342900" lvl="0" indent="-342900" eaLnBrk="0" hangingPunct="0">
              <a:spcBef>
                <a:spcPct val="20000"/>
              </a:spcBef>
              <a:buClr>
                <a:schemeClr val="tx1"/>
              </a:buClr>
              <a:buSzPct val="75000"/>
              <a:buFont typeface="Wingdings" pitchFamily="2" charset="2"/>
              <a:buChar char="l"/>
            </a:pPr>
            <a:r>
              <a:rPr lang="en-US" sz="2800" dirty="0" smtClean="0"/>
              <a:t>Using styles can save time and add consistency to a document.</a:t>
            </a:r>
          </a:p>
          <a:p>
            <a:pPr marL="342900" lvl="0" indent="-342900" eaLnBrk="0" hangingPunct="0">
              <a:spcBef>
                <a:spcPct val="20000"/>
              </a:spcBef>
              <a:buClr>
                <a:schemeClr val="tx1"/>
              </a:buClr>
              <a:buSzPct val="75000"/>
              <a:buFont typeface="Wingdings" pitchFamily="2" charset="2"/>
              <a:buChar char="l"/>
            </a:pPr>
            <a:r>
              <a:rPr lang="en-US" sz="2800" dirty="0" smtClean="0"/>
              <a:t>Character styles affect only selected text; paragraph styles affect entire paragraphs.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18</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18</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Applying Quick Styles</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18</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A </a:t>
            </a:r>
            <a:r>
              <a:rPr lang="en-US" sz="2800" b="1" dirty="0" smtClean="0"/>
              <a:t>Quick Style </a:t>
            </a:r>
            <a:r>
              <a:rPr lang="en-US" sz="2800" dirty="0" smtClean="0"/>
              <a:t>is a style that is available by clicking a button in the Styles group on the Home tab. </a:t>
            </a:r>
          </a:p>
          <a:p>
            <a:pPr marL="342900" lvl="0" indent="-342900" eaLnBrk="0" hangingPunct="0">
              <a:spcBef>
                <a:spcPct val="20000"/>
              </a:spcBef>
              <a:buClr>
                <a:schemeClr val="tx1"/>
              </a:buClr>
              <a:buSzPct val="75000"/>
              <a:buFont typeface="Wingdings" pitchFamily="2" charset="2"/>
              <a:buChar char="l"/>
            </a:pPr>
            <a:r>
              <a:rPr lang="en-US" sz="2800" dirty="0" smtClean="0"/>
              <a:t>When the Quick Styles gallery is open, you can point to a Quick Style to see a Live Preview of the formatting in the document. </a:t>
            </a:r>
          </a:p>
          <a:p>
            <a:pPr marL="342900" lvl="0" indent="-342900" eaLnBrk="0" hangingPunct="0">
              <a:spcBef>
                <a:spcPct val="20000"/>
              </a:spcBef>
              <a:buClr>
                <a:schemeClr val="tx1"/>
              </a:buClr>
              <a:buSzPct val="75000"/>
              <a:buFont typeface="Wingdings" pitchFamily="2" charset="2"/>
              <a:buChar char="l"/>
            </a:pPr>
            <a:r>
              <a:rPr lang="en-US" sz="2800" dirty="0" smtClean="0"/>
              <a:t>The default style for text is the Normal Quick Style.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Changing Themes</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t>A </a:t>
            </a:r>
            <a:r>
              <a:rPr lang="en-US" b="1" dirty="0" smtClean="0"/>
              <a:t>theme</a:t>
            </a:r>
            <a:r>
              <a:rPr lang="en-US" dirty="0" smtClean="0"/>
              <a:t> is a coordinated set of fonts, styles, and colors.</a:t>
            </a:r>
          </a:p>
          <a:p>
            <a:pPr lvl="0"/>
            <a:r>
              <a:rPr lang="en-US" dirty="0" smtClean="0"/>
              <a:t>To see the available themes, click the Page Layout tab, and then, in the Themes group, click the Themes button.	</a:t>
            </a:r>
          </a:p>
          <a:p>
            <a:pPr lvl="0"/>
            <a:r>
              <a:rPr lang="en-US" dirty="0" smtClean="0"/>
              <a:t>Quick Style definitions and the fonts used in a document are tied to the theme.</a:t>
            </a:r>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19</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19</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19</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type="body" idx="1"/>
          </p:nvPr>
        </p:nvSpPr>
        <p:spPr/>
        <p:txBody>
          <a:bodyPr/>
          <a:lstStyle/>
          <a:p>
            <a:pPr lvl="0"/>
            <a:r>
              <a:rPr lang="en-US" dirty="0" smtClean="0"/>
              <a:t>Change the font.</a:t>
            </a:r>
          </a:p>
          <a:p>
            <a:pPr lvl="0"/>
            <a:r>
              <a:rPr lang="en-US" dirty="0" smtClean="0"/>
              <a:t>Change the size, color, and style of text.</a:t>
            </a:r>
          </a:p>
          <a:p>
            <a:pPr lvl="0"/>
            <a:r>
              <a:rPr lang="en-US" dirty="0" smtClean="0"/>
              <a:t>Use different underline styles and font effects and highlight text.</a:t>
            </a:r>
          </a:p>
          <a:p>
            <a:pPr lvl="0"/>
            <a:r>
              <a:rPr lang="en-US" dirty="0" smtClean="0"/>
              <a:t>Copy formatting using the Format Painter.</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Themes (continued)</a:t>
            </a:r>
            <a:endParaRPr lang="en-US" dirty="0"/>
          </a:p>
        </p:txBody>
      </p:sp>
      <p:sp>
        <p:nvSpPr>
          <p:cNvPr id="3" name="Content Placeholder 2"/>
          <p:cNvSpPr>
            <a:spLocks noGrp="1"/>
          </p:cNvSpPr>
          <p:nvPr>
            <p:ph idx="1"/>
          </p:nvPr>
        </p:nvSpPr>
        <p:spPr/>
        <p:txBody>
          <a:bodyPr/>
          <a:lstStyle/>
          <a:p>
            <a:r>
              <a:rPr lang="en-US" sz="2200" dirty="0" smtClean="0"/>
              <a:t>Themes gallery</a:t>
            </a:r>
            <a:endParaRPr lang="en-US" sz="22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20</a:t>
            </a:fld>
            <a:endParaRPr lang="en-US" dirty="0"/>
          </a:p>
        </p:txBody>
      </p:sp>
      <p:pic>
        <p:nvPicPr>
          <p:cNvPr id="5122" name="Picture 2"/>
          <p:cNvPicPr>
            <a:picLocks noChangeAspect="1" noChangeArrowheads="1"/>
          </p:cNvPicPr>
          <p:nvPr/>
        </p:nvPicPr>
        <p:blipFill>
          <a:blip r:embed="rId2"/>
          <a:srcRect/>
          <a:stretch>
            <a:fillRect/>
          </a:stretch>
        </p:blipFill>
        <p:spPr bwMode="auto">
          <a:xfrm>
            <a:off x="1295400" y="2780055"/>
            <a:ext cx="6858000" cy="354105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Redefining an Existing Quick Style</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t>The easiest way to create your own style is to format text with an existing Quick Style, and then make changes until you are satisfied with the final look. </a:t>
            </a:r>
          </a:p>
          <a:p>
            <a:pPr lvl="0"/>
            <a:r>
              <a:rPr lang="en-US" dirty="0" smtClean="0"/>
              <a:t>To redefine an existing Quick Style, select the formatted text, right-click the Quick Style you want to redefine to open a shortcut menu, and then click the Update command.</a:t>
            </a:r>
          </a:p>
          <a:p>
            <a:endParaRPr lang="en-US" dirty="0" smtClean="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21</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21</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21</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22</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22</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Creating a New Quick Style</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22</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600" dirty="0" smtClean="0"/>
              <a:t>The easiest way to create a new Quick Style is to first format text with the font, style, and any other characteristics that you want. </a:t>
            </a:r>
          </a:p>
          <a:p>
            <a:pPr marL="342900" lvl="0" indent="-342900" eaLnBrk="0" hangingPunct="0">
              <a:spcBef>
                <a:spcPct val="20000"/>
              </a:spcBef>
              <a:buClr>
                <a:schemeClr val="tx1"/>
              </a:buClr>
              <a:buSzPct val="75000"/>
              <a:buFont typeface="Wingdings" pitchFamily="2" charset="2"/>
              <a:buChar char="l"/>
            </a:pPr>
            <a:r>
              <a:rPr lang="en-US" sz="2600" dirty="0" smtClean="0"/>
              <a:t>You can then name and add your style to the Quick Styles gallery.</a:t>
            </a:r>
          </a:p>
        </p:txBody>
      </p:sp>
      <p:sp>
        <p:nvSpPr>
          <p:cNvPr id="8" name="Rectangle 7"/>
          <p:cNvSpPr/>
          <p:nvPr/>
        </p:nvSpPr>
        <p:spPr>
          <a:xfrm>
            <a:off x="5105400" y="5867400"/>
            <a:ext cx="3810000" cy="307777"/>
          </a:xfrm>
          <a:prstGeom prst="rect">
            <a:avLst/>
          </a:prstGeom>
        </p:spPr>
        <p:txBody>
          <a:bodyPr wrap="square">
            <a:spAutoFit/>
          </a:bodyPr>
          <a:lstStyle/>
          <a:p>
            <a:r>
              <a:rPr lang="en-US" sz="1400" dirty="0" smtClean="0"/>
              <a:t>Create New Style from Formatting dialog box</a:t>
            </a:r>
            <a:endParaRPr lang="en-US" sz="1400" dirty="0"/>
          </a:p>
        </p:txBody>
      </p:sp>
      <p:pic>
        <p:nvPicPr>
          <p:cNvPr id="6146" name="Picture 2"/>
          <p:cNvPicPr>
            <a:picLocks noChangeAspect="1" noChangeArrowheads="1"/>
          </p:cNvPicPr>
          <p:nvPr/>
        </p:nvPicPr>
        <p:blipFill>
          <a:blip r:embed="rId2"/>
          <a:srcRect/>
          <a:stretch>
            <a:fillRect/>
          </a:stretch>
        </p:blipFill>
        <p:spPr bwMode="auto">
          <a:xfrm>
            <a:off x="4343400" y="4114800"/>
            <a:ext cx="4496138" cy="18000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44951DFB-B010-4968-A34E-0373B228D918}" type="slidenum">
              <a:rPr lang="en-US" smtClean="0"/>
              <a:pPr/>
              <a:t>23</a:t>
            </a:fld>
            <a:endParaRPr lang="en-US" dirty="0"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95426A8-5ECE-4760-AA32-165EEE98E985}" type="slidenum">
              <a:rPr lang="en-US" sz="2600" b="1">
                <a:solidFill>
                  <a:schemeClr val="bg1"/>
                </a:solidFill>
              </a:rPr>
              <a:pPr/>
              <a:t>23</a:t>
            </a:fld>
            <a:endParaRPr lang="en-US" sz="2600" b="1" dirty="0">
              <a:solidFill>
                <a:schemeClr val="bg1"/>
              </a:solidFill>
            </a:endParaRPr>
          </a:p>
        </p:txBody>
      </p:sp>
      <p:sp>
        <p:nvSpPr>
          <p:cNvPr id="24579" name="Title 1"/>
          <p:cNvSpPr>
            <a:spLocks noGrp="1"/>
          </p:cNvSpPr>
          <p:nvPr>
            <p:ph type="title"/>
          </p:nvPr>
        </p:nvSpPr>
        <p:spPr/>
        <p:txBody>
          <a:bodyPr/>
          <a:lstStyle/>
          <a:p>
            <a:pPr eaLnBrk="1" hangingPunct="1"/>
            <a:r>
              <a:rPr lang="en-US" dirty="0" smtClean="0"/>
              <a:t>Clearing Formatting</a:t>
            </a:r>
          </a:p>
        </p:txBody>
      </p:sp>
      <p:sp>
        <p:nvSpPr>
          <p:cNvPr id="24580" name="Rectangle 7"/>
          <p:cNvSpPr>
            <a:spLocks noGrp="1" noChangeArrowheads="1"/>
          </p:cNvSpPr>
          <p:nvPr>
            <p:ph type="body" sz="half" idx="4294967295"/>
          </p:nvPr>
        </p:nvSpPr>
        <p:spPr>
          <a:xfrm>
            <a:off x="838200" y="2362200"/>
            <a:ext cx="7693025" cy="3962400"/>
          </a:xfrm>
        </p:spPr>
        <p:txBody>
          <a:bodyPr/>
          <a:lstStyle/>
          <a:p>
            <a:pPr lvl="0"/>
            <a:r>
              <a:rPr lang="en-US" dirty="0" smtClean="0"/>
              <a:t>You can use the Clear Formatting command to remove manual formatting and styles. </a:t>
            </a:r>
          </a:p>
          <a:p>
            <a:pPr lvl="0"/>
            <a:r>
              <a:rPr lang="en-US" dirty="0" smtClean="0"/>
              <a:t>When you remove a style, the Normal Quick Style is automatically applied.</a:t>
            </a:r>
          </a:p>
        </p:txBody>
      </p:sp>
      <p:sp>
        <p:nvSpPr>
          <p:cNvPr id="245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CC46551-2CCF-4FFC-A628-61EBB5FCDCA3}" type="slidenum">
              <a:rPr lang="en-US" sz="2600" b="1">
                <a:solidFill>
                  <a:schemeClr val="bg1"/>
                </a:solidFill>
              </a:rPr>
              <a:pPr/>
              <a:t>23</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46347838-409C-4CC9-B7EB-11B29370A80F}" type="slidenum">
              <a:rPr lang="en-US" smtClean="0"/>
              <a:pPr/>
              <a:t>24</a:t>
            </a:fld>
            <a:endParaRPr lang="en-US" dirty="0"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B6EBE8-77DC-44A2-9AA0-4BD6268A5E52}" type="slidenum">
              <a:rPr lang="en-US" sz="2600" b="1">
                <a:solidFill>
                  <a:schemeClr val="bg1"/>
                </a:solidFill>
              </a:rPr>
              <a:pPr/>
              <a:t>24</a:t>
            </a:fld>
            <a:endParaRPr lang="en-US" sz="2600" b="1" dirty="0">
              <a:solidFill>
                <a:schemeClr val="bg1"/>
              </a:solidFill>
            </a:endParaRPr>
          </a:p>
        </p:txBody>
      </p:sp>
      <p:sp>
        <p:nvSpPr>
          <p:cNvPr id="45059" name="Title 1"/>
          <p:cNvSpPr>
            <a:spLocks noGrp="1"/>
          </p:cNvSpPr>
          <p:nvPr>
            <p:ph type="title"/>
          </p:nvPr>
        </p:nvSpPr>
        <p:spPr/>
        <p:txBody>
          <a:bodyPr/>
          <a:lstStyle/>
          <a:p>
            <a:pPr eaLnBrk="1" hangingPunct="1"/>
            <a:r>
              <a:rPr lang="en-US" dirty="0" smtClean="0"/>
              <a:t>Summary</a:t>
            </a:r>
          </a:p>
        </p:txBody>
      </p:sp>
      <p:sp>
        <p:nvSpPr>
          <p:cNvPr id="45060" name="Content Placeholder 2"/>
          <p:cNvSpPr>
            <a:spLocks noGrp="1"/>
          </p:cNvSpPr>
          <p:nvPr>
            <p:ph idx="1"/>
          </p:nvPr>
        </p:nvSpPr>
        <p:spPr>
          <a:xfrm>
            <a:off x="838200" y="2362200"/>
            <a:ext cx="7848600" cy="4114799"/>
          </a:xfrm>
        </p:spPr>
        <p:txBody>
          <a:bodyPr/>
          <a:lstStyle/>
          <a:p>
            <a:pPr eaLnBrk="1" hangingPunct="1">
              <a:spcBef>
                <a:spcPts val="300"/>
              </a:spcBef>
              <a:buFont typeface="Wingdings" pitchFamily="2" charset="2"/>
              <a:buNone/>
            </a:pPr>
            <a:r>
              <a:rPr lang="en-US" sz="2200" dirty="0" smtClean="0"/>
              <a:t>In this lesson, you learned:</a:t>
            </a:r>
          </a:p>
          <a:p>
            <a:r>
              <a:rPr lang="en-US" sz="2400" dirty="0" smtClean="0"/>
              <a:t>Fonts are </a:t>
            </a:r>
            <a:r>
              <a:rPr lang="en-US" sz="2400" dirty="0" smtClean="0"/>
              <a:t>designs of </a:t>
            </a:r>
            <a:r>
              <a:rPr lang="en-US" sz="2400" dirty="0" smtClean="0"/>
              <a:t>type that can be used to change the appearance of a document. </a:t>
            </a:r>
          </a:p>
          <a:p>
            <a:r>
              <a:rPr lang="en-US" sz="2400" dirty="0" smtClean="0"/>
              <a:t>Font size is measured in points. The higher the point size, the larger the characters. </a:t>
            </a:r>
          </a:p>
          <a:p>
            <a:r>
              <a:rPr lang="en-US" sz="2400" dirty="0" smtClean="0"/>
              <a:t>Common font styles are bold, italic, and underline. These styles can be applied to any font. You can change the color and style of underlines</a:t>
            </a:r>
            <a:r>
              <a:rPr lang="en-US" sz="2400" dirty="0" smtClean="0"/>
              <a:t>.</a:t>
            </a:r>
            <a:endParaRPr lang="en-US" sz="2400" dirty="0" smtClean="0"/>
          </a:p>
        </p:txBody>
      </p:sp>
      <p:sp>
        <p:nvSpPr>
          <p:cNvPr id="4506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161F166-B890-4A99-AAC8-00D1071B0725}" type="slidenum">
              <a:rPr lang="en-US" sz="2600" b="1">
                <a:solidFill>
                  <a:schemeClr val="bg1"/>
                </a:solidFill>
              </a:rPr>
              <a:pPr/>
              <a:t>24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25</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25</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924800" cy="3724275"/>
          </a:xfrm>
        </p:spPr>
        <p:txBody>
          <a:bodyPr/>
          <a:lstStyle/>
          <a:p>
            <a:r>
              <a:rPr lang="en-US" sz="2400" dirty="0" smtClean="0"/>
              <a:t>The look of text can be changed by changing its color and adding text effects. </a:t>
            </a:r>
          </a:p>
          <a:p>
            <a:r>
              <a:rPr lang="en-US" sz="2400" dirty="0" smtClean="0"/>
              <a:t>Highlighting can be used to emphasize important text. </a:t>
            </a:r>
          </a:p>
          <a:p>
            <a:r>
              <a:rPr lang="en-US" sz="2400" dirty="0" smtClean="0"/>
              <a:t>The Format Painter copies the format and style of blocks of text. </a:t>
            </a:r>
          </a:p>
          <a:p>
            <a:r>
              <a:rPr lang="en-US" sz="2400" dirty="0" smtClean="0"/>
              <a:t>Styles are predefined sets of formatting options that save time and add consistency to a document. A Quick Style appears in the Styles gallery on the Home tab.</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25</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26</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26</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772400" cy="3724275"/>
          </a:xfrm>
        </p:spPr>
        <p:txBody>
          <a:bodyPr/>
          <a:lstStyle/>
          <a:p>
            <a:r>
              <a:rPr lang="en-US" sz="2400" dirty="0" smtClean="0"/>
              <a:t>A theme is a coordinated set of fonts, styles, and colors. When you change the theme, all text that has a Quick Style applied to it, including the Normal Quick Style, changes to the fonts, colors, and styles in the new theme. </a:t>
            </a:r>
          </a:p>
          <a:p>
            <a:r>
              <a:rPr lang="en-US" sz="2400" dirty="0" smtClean="0"/>
              <a:t>You can create new Quick Styles by redefining existing Quick Styles or by creating an entirely new Quick Style. </a:t>
            </a:r>
          </a:p>
          <a:p>
            <a:r>
              <a:rPr lang="en-US" sz="2400" dirty="0" smtClean="0"/>
              <a:t>The Clear Formatting command clears all formatting and styles from selected text.</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26</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3</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3</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3</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 (continued)</a:t>
            </a:r>
          </a:p>
        </p:txBody>
      </p:sp>
      <p:sp>
        <p:nvSpPr>
          <p:cNvPr id="18437" name="Rectangle 3"/>
          <p:cNvSpPr>
            <a:spLocks noGrp="1" noChangeArrowheads="1"/>
          </p:cNvSpPr>
          <p:nvPr>
            <p:ph type="body" idx="1"/>
          </p:nvPr>
        </p:nvSpPr>
        <p:spPr/>
        <p:txBody>
          <a:bodyPr/>
          <a:lstStyle/>
          <a:p>
            <a:pPr lvl="0"/>
            <a:r>
              <a:rPr lang="en-US" dirty="0" smtClean="0"/>
              <a:t>Understand styles and apply Quick Styles.</a:t>
            </a:r>
          </a:p>
          <a:p>
            <a:pPr lvl="0"/>
            <a:r>
              <a:rPr lang="en-US" dirty="0" smtClean="0"/>
              <a:t>Change the theme.</a:t>
            </a:r>
          </a:p>
          <a:p>
            <a:pPr lvl="0"/>
            <a:r>
              <a:rPr lang="en-US" dirty="0" smtClean="0"/>
              <a:t>Create new Quick Styles.</a:t>
            </a:r>
          </a:p>
          <a:p>
            <a:pPr lvl="0"/>
            <a:r>
              <a:rPr lang="en-US" dirty="0" smtClean="0"/>
              <a:t>Clear formatting.</a:t>
            </a:r>
          </a:p>
          <a:p>
            <a:pPr>
              <a:buNone/>
            </a:pP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type="body" sz="half" idx="1"/>
          </p:nvPr>
        </p:nvSpPr>
        <p:spPr>
          <a:xfrm>
            <a:off x="838200" y="2362200"/>
            <a:ext cx="3810000" cy="3886200"/>
          </a:xfrm>
        </p:spPr>
        <p:txBody>
          <a:bodyPr/>
          <a:lstStyle/>
          <a:p>
            <a:r>
              <a:rPr lang="en-US" dirty="0" smtClean="0"/>
              <a:t>attribute</a:t>
            </a:r>
          </a:p>
          <a:p>
            <a:r>
              <a:rPr lang="en-US" dirty="0" smtClean="0"/>
              <a:t>color palette</a:t>
            </a:r>
          </a:p>
          <a:p>
            <a:r>
              <a:rPr lang="en-US" dirty="0" smtClean="0"/>
              <a:t>font</a:t>
            </a:r>
          </a:p>
          <a:p>
            <a:r>
              <a:rPr lang="en-US" dirty="0" smtClean="0"/>
              <a:t>font effect</a:t>
            </a:r>
          </a:p>
          <a:p>
            <a:r>
              <a:rPr lang="en-US" dirty="0" smtClean="0"/>
              <a:t>font size</a:t>
            </a:r>
          </a:p>
          <a:p>
            <a:r>
              <a:rPr lang="en-US" dirty="0" smtClean="0"/>
              <a:t>font style</a:t>
            </a:r>
          </a:p>
        </p:txBody>
      </p:sp>
      <p:sp>
        <p:nvSpPr>
          <p:cNvPr id="20486" name="Rectangle 4"/>
          <p:cNvSpPr>
            <a:spLocks noGrp="1" noChangeArrowheads="1"/>
          </p:cNvSpPr>
          <p:nvPr>
            <p:ph type="body" sz="half" idx="2"/>
          </p:nvPr>
        </p:nvSpPr>
        <p:spPr>
          <a:xfrm>
            <a:off x="4800599" y="2362200"/>
            <a:ext cx="3730625" cy="3962400"/>
          </a:xfrm>
        </p:spPr>
        <p:txBody>
          <a:bodyPr/>
          <a:lstStyle/>
          <a:p>
            <a:r>
              <a:rPr lang="en-US" dirty="0" smtClean="0"/>
              <a:t>Format Painter</a:t>
            </a:r>
          </a:p>
          <a:p>
            <a:r>
              <a:rPr lang="en-US" dirty="0" smtClean="0"/>
              <a:t>point</a:t>
            </a:r>
          </a:p>
          <a:p>
            <a:r>
              <a:rPr lang="en-US" dirty="0" smtClean="0"/>
              <a:t>Quick Style</a:t>
            </a:r>
          </a:p>
          <a:p>
            <a:r>
              <a:rPr lang="en-US" dirty="0" smtClean="0"/>
              <a:t>style</a:t>
            </a:r>
          </a:p>
          <a:p>
            <a:r>
              <a:rPr lang="en-US" dirty="0" smtClean="0"/>
              <a:t>text effect</a:t>
            </a:r>
          </a:p>
          <a:p>
            <a:r>
              <a:rPr lang="en-US" dirty="0" smtClean="0"/>
              <a:t>theme</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Formatting Text</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t>Once you have typed text in a document, you can format the text to change its appearance.</a:t>
            </a:r>
          </a:p>
          <a:p>
            <a:pPr lvl="0"/>
            <a:r>
              <a:rPr lang="en-US" dirty="0" smtClean="0"/>
              <a:t>In this lesson, you will learn how to change the appearance, size, color of text, and how to apply several formats at once using styles.</a:t>
            </a:r>
          </a:p>
          <a:p>
            <a:pPr lvl="0"/>
            <a:r>
              <a:rPr lang="en-US" dirty="0" smtClean="0"/>
              <a:t> You will also learn how to change a document's theme and how to modify and create new styles.</a:t>
            </a:r>
            <a:endParaRPr lang="en-US" dirty="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5</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5</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5</a:t>
            </a:fld>
            <a:endParaRPr lang="en-US" sz="2600" b="1" dirty="0">
              <a:solidFill>
                <a:schemeClr val="bg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6</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6</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6</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Changing the Font</a:t>
            </a:r>
          </a:p>
        </p:txBody>
      </p:sp>
      <p:sp>
        <p:nvSpPr>
          <p:cNvPr id="21509" name="Rectangle 3"/>
          <p:cNvSpPr>
            <a:spLocks noGrp="1" noChangeArrowheads="1"/>
          </p:cNvSpPr>
          <p:nvPr>
            <p:ph type="body" idx="1"/>
          </p:nvPr>
        </p:nvSpPr>
        <p:spPr>
          <a:xfrm>
            <a:off x="838200" y="2362200"/>
            <a:ext cx="7693025" cy="3962400"/>
          </a:xfrm>
        </p:spPr>
        <p:txBody>
          <a:bodyPr/>
          <a:lstStyle/>
          <a:p>
            <a:pPr lvl="0"/>
            <a:r>
              <a:rPr lang="en-US" dirty="0" smtClean="0"/>
              <a:t>Designs of type are called </a:t>
            </a:r>
            <a:r>
              <a:rPr lang="en-US" b="1" dirty="0" smtClean="0"/>
              <a:t>fonts</a:t>
            </a:r>
            <a:r>
              <a:rPr lang="en-US" dirty="0" smtClean="0"/>
              <a:t>.</a:t>
            </a:r>
          </a:p>
          <a:p>
            <a:pPr lvl="0"/>
            <a:r>
              <a:rPr lang="en-US" dirty="0" smtClean="0"/>
              <a:t>Like clothing, fonts can be dressy or casual.</a:t>
            </a:r>
          </a:p>
          <a:p>
            <a:pPr lvl="0"/>
            <a:r>
              <a:rPr lang="en-US" dirty="0" smtClean="0"/>
              <a:t>To change the font, locate the Font group on the Home tab on the Ribbon. Click the arrow next to the Font box, and then scroll to the font of your choice.</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Font (continued)</a:t>
            </a:r>
            <a:endParaRPr lang="en-US" dirty="0"/>
          </a:p>
        </p:txBody>
      </p:sp>
      <p:sp>
        <p:nvSpPr>
          <p:cNvPr id="3" name="Content Placeholder 2"/>
          <p:cNvSpPr>
            <a:spLocks noGrp="1"/>
          </p:cNvSpPr>
          <p:nvPr>
            <p:ph idx="1"/>
          </p:nvPr>
        </p:nvSpPr>
        <p:spPr/>
        <p:txBody>
          <a:bodyPr/>
          <a:lstStyle/>
          <a:p>
            <a:r>
              <a:rPr lang="en-US" dirty="0" smtClean="0"/>
              <a:t>Examples of different fonts</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7</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286000" y="2895600"/>
            <a:ext cx="4533900" cy="3400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8</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Changing Font Attributes</a:t>
            </a:r>
          </a:p>
        </p:txBody>
      </p:sp>
      <p:sp>
        <p:nvSpPr>
          <p:cNvPr id="23556" name="Rectangle 7"/>
          <p:cNvSpPr>
            <a:spLocks noGrp="1" noChangeArrowheads="1"/>
          </p:cNvSpPr>
          <p:nvPr>
            <p:ph type="body" sz="half" idx="4294967295"/>
          </p:nvPr>
        </p:nvSpPr>
        <p:spPr>
          <a:xfrm>
            <a:off x="838200" y="2286000"/>
            <a:ext cx="7693025" cy="4267200"/>
          </a:xfrm>
        </p:spPr>
        <p:txBody>
          <a:bodyPr/>
          <a:lstStyle/>
          <a:p>
            <a:r>
              <a:rPr lang="en-US" dirty="0" smtClean="0"/>
              <a:t>Once you have decided on a font, you can change its </a:t>
            </a:r>
            <a:r>
              <a:rPr lang="en-US" b="1" dirty="0" smtClean="0"/>
              <a:t>attributes</a:t>
            </a:r>
            <a:r>
              <a:rPr lang="en-US" dirty="0" smtClean="0"/>
              <a:t>, or how it looks. </a:t>
            </a:r>
          </a:p>
          <a:p>
            <a:pPr lvl="1"/>
            <a:r>
              <a:rPr lang="en-US" dirty="0" smtClean="0"/>
              <a:t>For example, you can change the size of the font or change its style by making the font bold, italic, or underlined. You can also add color and apply special effects.</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8</a:t>
            </a:fld>
            <a:endParaRPr lang="en-US" sz="2600" b="1" dirty="0">
              <a:solidFill>
                <a:schemeClr val="bg1"/>
              </a:solidFill>
            </a:endParaRPr>
          </a:p>
        </p:txBody>
      </p:sp>
      <p:pic>
        <p:nvPicPr>
          <p:cNvPr id="2050" name="Picture 2"/>
          <p:cNvPicPr>
            <a:picLocks noChangeAspect="1" noChangeArrowheads="1"/>
          </p:cNvPicPr>
          <p:nvPr/>
        </p:nvPicPr>
        <p:blipFill>
          <a:blip r:embed="rId3" cstate="print"/>
          <a:srcRect/>
          <a:stretch>
            <a:fillRect/>
          </a:stretch>
        </p:blipFill>
        <p:spPr bwMode="auto">
          <a:xfrm>
            <a:off x="4495800" y="4495800"/>
            <a:ext cx="2314575" cy="1377908"/>
          </a:xfrm>
          <a:prstGeom prst="rect">
            <a:avLst/>
          </a:prstGeom>
          <a:noFill/>
          <a:ln w="9525">
            <a:noFill/>
            <a:miter lim="800000"/>
            <a:headEnd/>
            <a:tailEnd/>
          </a:ln>
        </p:spPr>
      </p:pic>
      <p:sp>
        <p:nvSpPr>
          <p:cNvPr id="8" name="Rectangle 7"/>
          <p:cNvSpPr/>
          <p:nvPr/>
        </p:nvSpPr>
        <p:spPr>
          <a:xfrm>
            <a:off x="4648200" y="5867400"/>
            <a:ext cx="2026517" cy="307777"/>
          </a:xfrm>
          <a:prstGeom prst="rect">
            <a:avLst/>
          </a:prstGeom>
        </p:spPr>
        <p:txBody>
          <a:bodyPr wrap="none">
            <a:spAutoFit/>
          </a:bodyPr>
          <a:lstStyle/>
          <a:p>
            <a:r>
              <a:rPr lang="en-US" sz="1400" dirty="0" smtClean="0"/>
              <a:t>Examples of font styles</a:t>
            </a:r>
            <a:endParaRPr lang="en-US" sz="1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9</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Changing Font Attributes (continued)</a:t>
            </a:r>
          </a:p>
        </p:txBody>
      </p:sp>
      <p:sp>
        <p:nvSpPr>
          <p:cNvPr id="23556" name="Rectangle 7"/>
          <p:cNvSpPr>
            <a:spLocks noGrp="1" noChangeArrowheads="1"/>
          </p:cNvSpPr>
          <p:nvPr>
            <p:ph type="body" sz="half" idx="4294967295"/>
          </p:nvPr>
        </p:nvSpPr>
        <p:spPr>
          <a:xfrm>
            <a:off x="838200" y="2362200"/>
            <a:ext cx="7693025" cy="4191000"/>
          </a:xfrm>
        </p:spPr>
        <p:txBody>
          <a:bodyPr/>
          <a:lstStyle/>
          <a:p>
            <a:r>
              <a:rPr lang="en-US" b="1" dirty="0" smtClean="0"/>
              <a:t>Font size </a:t>
            </a:r>
            <a:r>
              <a:rPr lang="en-US" dirty="0" smtClean="0"/>
              <a:t>is determined by measuring the height of characters in units called </a:t>
            </a:r>
            <a:r>
              <a:rPr lang="en-US" b="1" dirty="0" smtClean="0"/>
              <a:t>points</a:t>
            </a:r>
            <a:r>
              <a:rPr lang="en-US" dirty="0" smtClean="0"/>
              <a:t>.</a:t>
            </a:r>
          </a:p>
          <a:p>
            <a:r>
              <a:rPr lang="en-US" dirty="0" smtClean="0"/>
              <a:t>Standard </a:t>
            </a:r>
            <a:r>
              <a:rPr lang="en-US" dirty="0" smtClean="0"/>
              <a:t>font sizes for text are 10, 11, and 12 points.  </a:t>
            </a:r>
          </a:p>
          <a:p>
            <a:r>
              <a:rPr lang="en-US" dirty="0" smtClean="0"/>
              <a:t>To change text color, click the arrow next to the Font Color button on the Home tab. This opens a gallery that includes a coordinated set of colors called the </a:t>
            </a:r>
            <a:r>
              <a:rPr lang="en-US" b="1" dirty="0" smtClean="0"/>
              <a:t>color palette</a:t>
            </a:r>
            <a:r>
              <a:rPr lang="en-US" dirty="0" smtClean="0"/>
              <a:t>.</a:t>
            </a:r>
          </a:p>
          <a:p>
            <a:pPr>
              <a:buNone/>
            </a:pPr>
            <a:endParaRPr lang="en-US" dirty="0" smtClean="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9</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
  <TotalTime>6562</TotalTime>
  <Words>1262</Words>
  <Application>Microsoft Office PowerPoint</Application>
  <PresentationFormat>On-screen Show (4:3)</PresentationFormat>
  <Paragraphs>180</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Capsules</vt:lpstr>
      <vt:lpstr>Word Lesson 4 Formatting Text</vt:lpstr>
      <vt:lpstr>Objectives</vt:lpstr>
      <vt:lpstr>Objectives (continued)</vt:lpstr>
      <vt:lpstr>Vocabulary</vt:lpstr>
      <vt:lpstr>Formatting Text</vt:lpstr>
      <vt:lpstr>Changing the Font</vt:lpstr>
      <vt:lpstr>Changing the Font (continued)</vt:lpstr>
      <vt:lpstr>Changing Font Attributes</vt:lpstr>
      <vt:lpstr>Changing Font Attributes (continued)</vt:lpstr>
      <vt:lpstr>Changing Font Attributes (continued)</vt:lpstr>
      <vt:lpstr>Changing Font Attributes (continued)</vt:lpstr>
      <vt:lpstr>Changing Text Effects</vt:lpstr>
      <vt:lpstr>Changing Text Effects (continued)</vt:lpstr>
      <vt:lpstr>Highlighting Text</vt:lpstr>
      <vt:lpstr>Highlighting Text (continued)</vt:lpstr>
      <vt:lpstr>Copying Formatting</vt:lpstr>
      <vt:lpstr>Understanding Styles</vt:lpstr>
      <vt:lpstr>Applying Quick Styles</vt:lpstr>
      <vt:lpstr>Changing Themes</vt:lpstr>
      <vt:lpstr>Changing Themes (continued)</vt:lpstr>
      <vt:lpstr>Redefining an Existing Quick Style</vt:lpstr>
      <vt:lpstr>Creating a New Quick Style</vt:lpstr>
      <vt:lpstr>Clearing Formatting</vt:lpstr>
      <vt:lpstr>Summary</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Lesson 4 Formatting Text</dc:title>
  <dc:creator/>
  <cp:lastModifiedBy>Amanda Lyons</cp:lastModifiedBy>
  <cp:revision>209</cp:revision>
  <dcterms:created xsi:type="dcterms:W3CDTF">2001-06-11T01:47:29Z</dcterms:created>
  <dcterms:modified xsi:type="dcterms:W3CDTF">2010-08-02T20:06:07Z</dcterms:modified>
</cp:coreProperties>
</file>