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5"/>
  </p:notesMasterIdLst>
  <p:handoutMasterIdLst>
    <p:handoutMasterId r:id="rId36"/>
  </p:handoutMasterIdLst>
  <p:sldIdLst>
    <p:sldId id="299" r:id="rId2"/>
    <p:sldId id="325" r:id="rId3"/>
    <p:sldId id="350" r:id="rId4"/>
    <p:sldId id="300" r:id="rId5"/>
    <p:sldId id="396" r:id="rId6"/>
    <p:sldId id="266" r:id="rId7"/>
    <p:sldId id="367" r:id="rId8"/>
    <p:sldId id="346" r:id="rId9"/>
    <p:sldId id="401" r:id="rId10"/>
    <p:sldId id="394" r:id="rId11"/>
    <p:sldId id="408" r:id="rId12"/>
    <p:sldId id="395" r:id="rId13"/>
    <p:sldId id="383" r:id="rId14"/>
    <p:sldId id="304" r:id="rId15"/>
    <p:sldId id="409" r:id="rId16"/>
    <p:sldId id="368" r:id="rId17"/>
    <p:sldId id="404" r:id="rId18"/>
    <p:sldId id="369" r:id="rId19"/>
    <p:sldId id="362" r:id="rId20"/>
    <p:sldId id="386" r:id="rId21"/>
    <p:sldId id="410" r:id="rId22"/>
    <p:sldId id="385" r:id="rId23"/>
    <p:sldId id="397" r:id="rId24"/>
    <p:sldId id="384" r:id="rId25"/>
    <p:sldId id="398" r:id="rId26"/>
    <p:sldId id="411" r:id="rId27"/>
    <p:sldId id="399" r:id="rId28"/>
    <p:sldId id="341" r:id="rId29"/>
    <p:sldId id="412" r:id="rId30"/>
    <p:sldId id="321" r:id="rId31"/>
    <p:sldId id="339" r:id="rId32"/>
    <p:sldId id="387" r:id="rId33"/>
    <p:sldId id="400"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9933"/>
    <a:srgbClr val="FFCC00"/>
    <a:srgbClr val="FFCC66"/>
    <a:srgbClr val="FFFF99"/>
    <a:srgbClr val="0099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110" autoAdjust="0"/>
    <p:restoredTop sz="94575" autoAdjust="0"/>
  </p:normalViewPr>
  <p:slideViewPr>
    <p:cSldViewPr>
      <p:cViewPr>
        <p:scale>
          <a:sx n="75" d="100"/>
          <a:sy n="75" d="100"/>
        </p:scale>
        <p:origin x="-492"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0BFB547-E703-4BEB-9744-C3B15C6538EE}" type="slidenum">
              <a:rPr lang="en-US" smtClean="0"/>
              <a:pPr/>
              <a:t>1</a:t>
            </a:fld>
            <a:endParaRPr lang="en-US" dirty="0"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3</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339933"/>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pic>
        <p:nvPicPr>
          <p:cNvPr id="1026" name="Picture 2"/>
          <p:cNvPicPr>
            <a:picLocks noChangeAspect="1" noChangeArrowheads="1"/>
          </p:cNvPicPr>
          <p:nvPr userDrawn="1"/>
        </p:nvPicPr>
        <p:blipFill>
          <a:blip r:embed="rId2" cstate="print"/>
          <a:srcRect/>
          <a:stretch>
            <a:fillRect/>
          </a:stretch>
        </p:blipFill>
        <p:spPr bwMode="auto">
          <a:xfrm>
            <a:off x="0" y="0"/>
            <a:ext cx="533400" cy="6858000"/>
          </a:xfrm>
          <a:prstGeom prst="rect">
            <a:avLst/>
          </a:prstGeom>
          <a:noFill/>
          <a:ln w="9525">
            <a:noFill/>
            <a:miter lim="800000"/>
            <a:headEnd/>
            <a:tailEnd/>
          </a:ln>
          <a:effectLst/>
        </p:spPr>
      </p:pic>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53" name="Text Box 21"/>
          <p:cNvSpPr txBox="1">
            <a:spLocks noChangeArrowheads="1"/>
          </p:cNvSpPr>
          <p:nvPr userDrawn="1"/>
        </p:nvSpPr>
        <p:spPr bwMode="auto">
          <a:xfrm>
            <a:off x="152424" y="2895600"/>
            <a:ext cx="492443"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baseline="0" dirty="0" smtClean="0"/>
              <a:t>Word </a:t>
            </a:r>
            <a:r>
              <a:rPr lang="en-US" sz="2000" b="1" dirty="0" smtClean="0"/>
              <a:t>Lesson 5</a:t>
            </a:r>
            <a:endParaRPr lang="en-US" sz="2000" b="1" dirty="0"/>
          </a:p>
        </p:txBody>
      </p:sp>
      <p:sp>
        <p:nvSpPr>
          <p:cNvPr id="1039" name="Text Box 15"/>
          <p:cNvSpPr txBox="1">
            <a:spLocks noChangeArrowheads="1"/>
          </p:cNvSpPr>
          <p:nvPr userDrawn="1"/>
        </p:nvSpPr>
        <p:spPr bwMode="auto">
          <a:xfrm>
            <a:off x="838200" y="6324600"/>
            <a:ext cx="3048000" cy="400110"/>
          </a:xfrm>
          <a:prstGeom prst="rect">
            <a:avLst/>
          </a:prstGeom>
          <a:noFill/>
          <a:ln w="9525">
            <a:noFill/>
            <a:miter lim="800000"/>
            <a:headEnd/>
            <a:tailEnd/>
          </a:ln>
          <a:effectLst/>
        </p:spPr>
        <p:txBody>
          <a:bodyPr wrap="square">
            <a:spAutoFit/>
          </a:bodyPr>
          <a:lstStyle/>
          <a:p>
            <a:pPr eaLnBrk="0" hangingPunct="0">
              <a:spcBef>
                <a:spcPct val="50000"/>
              </a:spcBef>
              <a:defRPr/>
            </a:pPr>
            <a:r>
              <a:rPr lang="en-US" sz="2000" b="1" dirty="0" smtClean="0"/>
              <a:t>Pasewark &amp; Pasewark</a:t>
            </a:r>
            <a:endParaRPr lang="en-US" sz="2000" b="1" dirty="0"/>
          </a:p>
        </p:txBody>
      </p:sp>
      <p:sp>
        <p:nvSpPr>
          <p:cNvPr id="1040" name="Text Box 16"/>
          <p:cNvSpPr txBox="1">
            <a:spLocks noChangeArrowheads="1"/>
          </p:cNvSpPr>
          <p:nvPr userDrawn="1"/>
        </p:nvSpPr>
        <p:spPr bwMode="auto">
          <a:xfrm>
            <a:off x="4724400" y="6324600"/>
            <a:ext cx="4267200" cy="369332"/>
          </a:xfrm>
          <a:prstGeom prst="rect">
            <a:avLst/>
          </a:prstGeom>
          <a:noFill/>
          <a:ln w="9525">
            <a:noFill/>
            <a:miter lim="800000"/>
            <a:headEnd/>
            <a:tailEnd/>
          </a:ln>
          <a:effectLst/>
        </p:spPr>
        <p:txBody>
          <a:bodyPr>
            <a:spAutoFit/>
          </a:bodyPr>
          <a:lstStyle/>
          <a:p>
            <a:pPr algn="r" eaLnBrk="0" hangingPunct="0">
              <a:spcBef>
                <a:spcPct val="50000"/>
              </a:spcBef>
              <a:defRPr/>
            </a:pPr>
            <a:r>
              <a:rPr lang="en-US" sz="1800" b="1" kern="1200" dirty="0" smtClean="0">
                <a:solidFill>
                  <a:schemeClr val="tx1"/>
                </a:solidFill>
                <a:latin typeface="Arial" charset="0"/>
                <a:ea typeface="+mn-ea"/>
                <a:cs typeface="+mn-cs"/>
              </a:rPr>
              <a:t>Microsoft Office 2010 Introductory </a:t>
            </a:r>
            <a:endParaRPr lang="en-US" sz="2000" b="1" dirty="0"/>
          </a:p>
        </p:txBody>
      </p:sp>
      <p:pic>
        <p:nvPicPr>
          <p:cNvPr id="15" name="Picture 2"/>
          <p:cNvPicPr>
            <a:picLocks noChangeAspect="1" noChangeArrowheads="1"/>
          </p:cNvPicPr>
          <p:nvPr userDrawn="1"/>
        </p:nvPicPr>
        <p:blipFill>
          <a:blip r:embed="rId14" cstate="print"/>
          <a:srcRect/>
          <a:stretch>
            <a:fillRect/>
          </a:stretch>
        </p:blipFill>
        <p:spPr bwMode="auto">
          <a:xfrm>
            <a:off x="0" y="0"/>
            <a:ext cx="152400" cy="6858000"/>
          </a:xfrm>
          <a:prstGeom prst="rect">
            <a:avLst/>
          </a:prstGeom>
          <a:noFill/>
          <a:ln w="9525">
            <a:noFill/>
            <a:miter lim="800000"/>
            <a:headEnd/>
            <a:tailEnd/>
          </a:ln>
          <a:effectLst/>
        </p:spPr>
      </p:pic>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83" r:id="rId7"/>
    <p:sldLayoutId id="2147483676" r:id="rId8"/>
    <p:sldLayoutId id="2147483675" r:id="rId9"/>
    <p:sldLayoutId id="2147483674" r:id="rId10"/>
    <p:sldLayoutId id="2147483673" r:id="rId11"/>
    <p:sldLayoutId id="2147483672" r:id="rId12"/>
  </p:sldLayoutIdLst>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5" name="Rectangle 11"/>
          <p:cNvSpPr>
            <a:spLocks noGrp="1" noChangeArrowheads="1"/>
          </p:cNvSpPr>
          <p:nvPr>
            <p:ph type="sldNum" sz="quarter" idx="10"/>
          </p:nvPr>
        </p:nvSpPr>
        <p:spPr>
          <a:noFill/>
        </p:spPr>
        <p:txBody>
          <a:bodyPr/>
          <a:lstStyle/>
          <a:p>
            <a:fld id="{2A4F936E-69BF-43F9-9510-9E079A8CE8F4}" type="slidenum">
              <a:rPr lang="en-US" smtClean="0"/>
              <a:pPr/>
              <a:t>1</a:t>
            </a:fld>
            <a:endParaRPr lang="en-US" dirty="0" smtClean="0"/>
          </a:p>
        </p:txBody>
      </p:sp>
      <p:sp>
        <p:nvSpPr>
          <p:cNvPr id="16386" name="AutoShape 2"/>
          <p:cNvSpPr>
            <a:spLocks noGrp="1" noChangeArrowheads="1"/>
          </p:cNvSpPr>
          <p:nvPr>
            <p:ph type="ctrTitle"/>
          </p:nvPr>
        </p:nvSpPr>
        <p:spPr/>
        <p:txBody>
          <a:bodyPr/>
          <a:lstStyle/>
          <a:p>
            <a:pPr eaLnBrk="1" hangingPunct="1"/>
            <a:r>
              <a:rPr lang="en-US" sz="3400" dirty="0" smtClean="0"/>
              <a:t>Word Lesson 5</a:t>
            </a:r>
            <a:br>
              <a:rPr lang="en-US" sz="3400" dirty="0" smtClean="0"/>
            </a:br>
            <a:r>
              <a:rPr lang="en-US" sz="3200" dirty="0" smtClean="0"/>
              <a:t>Formatting Paragraphs and Documents</a:t>
            </a:r>
            <a:endParaRPr lang="en-US" sz="3400" dirty="0" smtClean="0"/>
          </a:p>
        </p:txBody>
      </p:sp>
      <p:sp>
        <p:nvSpPr>
          <p:cNvPr id="16387" name="Rectangle 3"/>
          <p:cNvSpPr>
            <a:spLocks noGrp="1" noChangeArrowheads="1"/>
          </p:cNvSpPr>
          <p:nvPr>
            <p:ph type="subTitle" idx="1"/>
          </p:nvPr>
        </p:nvSpPr>
        <p:spPr>
          <a:xfrm>
            <a:off x="4673600" y="2927350"/>
            <a:ext cx="4241800" cy="1822450"/>
          </a:xfrm>
        </p:spPr>
        <p:txBody>
          <a:bodyPr/>
          <a:lstStyle/>
          <a:p>
            <a:pPr eaLnBrk="1" hangingPunct="1"/>
            <a:r>
              <a:rPr lang="en-US" b="1" dirty="0" smtClean="0"/>
              <a:t>Microsoft Office 2010 Introductory</a:t>
            </a:r>
            <a:endParaRPr lang="en-US" dirty="0" smtClean="0"/>
          </a:p>
        </p:txBody>
      </p:sp>
      <p:sp>
        <p:nvSpPr>
          <p:cNvPr id="16388" name="Text Box 6"/>
          <p:cNvSpPr txBox="1">
            <a:spLocks noChangeArrowheads="1"/>
          </p:cNvSpPr>
          <p:nvPr/>
        </p:nvSpPr>
        <p:spPr bwMode="auto">
          <a:xfrm>
            <a:off x="609600" y="6248400"/>
            <a:ext cx="2667000" cy="366713"/>
          </a:xfrm>
          <a:prstGeom prst="rect">
            <a:avLst/>
          </a:prstGeom>
          <a:noFill/>
          <a:ln w="9525">
            <a:noFill/>
            <a:miter lim="800000"/>
            <a:headEnd/>
            <a:tailEnd/>
          </a:ln>
        </p:spPr>
        <p:txBody>
          <a:bodyPr>
            <a:spAutoFit/>
          </a:bodyPr>
          <a:lstStyle/>
          <a:p>
            <a:pPr eaLnBrk="0" hangingPunct="0">
              <a:spcBef>
                <a:spcPct val="50000"/>
              </a:spcBef>
            </a:pPr>
            <a:endParaRPr lang="en-US" dirty="0"/>
          </a:p>
        </p:txBody>
      </p:sp>
      <p:sp>
        <p:nvSpPr>
          <p:cNvPr id="16389" name="Text Box 7"/>
          <p:cNvSpPr txBox="1">
            <a:spLocks noChangeArrowheads="1"/>
          </p:cNvSpPr>
          <p:nvPr/>
        </p:nvSpPr>
        <p:spPr bwMode="auto">
          <a:xfrm>
            <a:off x="685800" y="6324600"/>
            <a:ext cx="3048000" cy="400110"/>
          </a:xfrm>
          <a:prstGeom prst="rect">
            <a:avLst/>
          </a:prstGeom>
          <a:noFill/>
          <a:ln w="9525">
            <a:noFill/>
            <a:miter lim="800000"/>
            <a:headEnd/>
            <a:tailEnd/>
          </a:ln>
        </p:spPr>
        <p:txBody>
          <a:bodyPr wrap="square">
            <a:spAutoFit/>
          </a:bodyPr>
          <a:lstStyle/>
          <a:p>
            <a:pPr eaLnBrk="0" hangingPunct="0">
              <a:spcBef>
                <a:spcPct val="50000"/>
              </a:spcBef>
            </a:pPr>
            <a:r>
              <a:rPr lang="en-US" sz="2000" b="1" dirty="0" smtClean="0"/>
              <a:t>Pasewark &amp; Pasewark</a:t>
            </a:r>
            <a:endParaRPr lang="en-US" sz="20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10</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Aligning Text</a:t>
            </a:r>
          </a:p>
        </p:txBody>
      </p:sp>
      <p:sp>
        <p:nvSpPr>
          <p:cNvPr id="23556" name="Rectangle 7"/>
          <p:cNvSpPr>
            <a:spLocks noGrp="1" noChangeArrowheads="1"/>
          </p:cNvSpPr>
          <p:nvPr>
            <p:ph type="body" sz="half" idx="4294967295"/>
          </p:nvPr>
        </p:nvSpPr>
        <p:spPr>
          <a:xfrm>
            <a:off x="838200" y="2362200"/>
            <a:ext cx="7693025" cy="4191000"/>
          </a:xfrm>
        </p:spPr>
        <p:txBody>
          <a:bodyPr/>
          <a:lstStyle/>
          <a:p>
            <a:r>
              <a:rPr lang="en-US" b="1" dirty="0" smtClean="0"/>
              <a:t>Alignment</a:t>
            </a:r>
            <a:r>
              <a:rPr lang="en-US" dirty="0" smtClean="0"/>
              <a:t> refers to the position of text between the margins. You can </a:t>
            </a:r>
            <a:r>
              <a:rPr lang="en-US" b="1" dirty="0" smtClean="0"/>
              <a:t>left-align</a:t>
            </a:r>
            <a:r>
              <a:rPr lang="en-US" dirty="0" smtClean="0"/>
              <a:t>,</a:t>
            </a:r>
            <a:r>
              <a:rPr lang="en-US" b="1" dirty="0" smtClean="0"/>
              <a:t> center</a:t>
            </a:r>
            <a:r>
              <a:rPr lang="en-US" dirty="0" smtClean="0"/>
              <a:t>,</a:t>
            </a:r>
            <a:r>
              <a:rPr lang="en-US" b="1" dirty="0" smtClean="0"/>
              <a:t> right-align</a:t>
            </a:r>
            <a:r>
              <a:rPr lang="en-US" dirty="0" smtClean="0"/>
              <a:t>, or </a:t>
            </a:r>
            <a:r>
              <a:rPr lang="en-US" b="1" dirty="0" smtClean="0"/>
              <a:t>justify text</a:t>
            </a:r>
            <a:r>
              <a:rPr lang="en-US" dirty="0" smtClean="0"/>
              <a:t>. </a:t>
            </a:r>
          </a:p>
          <a:p>
            <a:r>
              <a:rPr lang="en-US" dirty="0" smtClean="0"/>
              <a:t>Left-aligned and justified are the two most commonly used alignments in documents. </a:t>
            </a:r>
          </a:p>
          <a:p>
            <a:r>
              <a:rPr lang="en-US" dirty="0" smtClean="0"/>
              <a:t>To align text, you click one of the Alignment buttons in the Paragraph group on the Home tab.</a:t>
            </a:r>
          </a:p>
          <a:p>
            <a:pPr>
              <a:buNone/>
            </a:pPr>
            <a:endParaRPr lang="en-US" dirty="0" smtClean="0"/>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10</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Aligning Text (continued)</a:t>
            </a:r>
            <a:endParaRPr lang="en-US" dirty="0"/>
          </a:p>
        </p:txBody>
      </p:sp>
      <p:sp>
        <p:nvSpPr>
          <p:cNvPr id="3" name="Content Placeholder 2"/>
          <p:cNvSpPr>
            <a:spLocks noGrp="1"/>
          </p:cNvSpPr>
          <p:nvPr>
            <p:ph idx="1"/>
          </p:nvPr>
        </p:nvSpPr>
        <p:spPr/>
        <p:txBody>
          <a:bodyPr/>
          <a:lstStyle/>
          <a:p>
            <a:r>
              <a:rPr lang="en-US" dirty="0" smtClean="0"/>
              <a:t>Examples of different text alignments</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11</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514600" y="2971800"/>
            <a:ext cx="4448175" cy="322070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12</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12</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Changing Indents</a:t>
            </a:r>
          </a:p>
        </p:txBody>
      </p:sp>
      <p:sp>
        <p:nvSpPr>
          <p:cNvPr id="23556" name="Rectangle 7"/>
          <p:cNvSpPr>
            <a:spLocks noGrp="1" noChangeArrowheads="1"/>
          </p:cNvSpPr>
          <p:nvPr>
            <p:ph type="body" sz="half" idx="4294967295"/>
          </p:nvPr>
        </p:nvSpPr>
        <p:spPr>
          <a:xfrm>
            <a:off x="838200" y="2362200"/>
            <a:ext cx="7693025" cy="4191000"/>
          </a:xfrm>
        </p:spPr>
        <p:txBody>
          <a:bodyPr/>
          <a:lstStyle/>
          <a:p>
            <a:pPr>
              <a:spcBef>
                <a:spcPts val="500"/>
              </a:spcBef>
            </a:pPr>
            <a:r>
              <a:rPr lang="en-US" dirty="0" smtClean="0"/>
              <a:t>An </a:t>
            </a:r>
            <a:r>
              <a:rPr lang="en-US" b="1" dirty="0" smtClean="0"/>
              <a:t>indent</a:t>
            </a:r>
            <a:r>
              <a:rPr lang="en-US" dirty="0" smtClean="0"/>
              <a:t> is the space between text and a document's margin. </a:t>
            </a:r>
          </a:p>
          <a:p>
            <a:pPr lvl="1">
              <a:spcBef>
                <a:spcPts val="500"/>
              </a:spcBef>
            </a:pPr>
            <a:r>
              <a:rPr lang="en-US" dirty="0" smtClean="0"/>
              <a:t>Indent from the left margin, right </a:t>
            </a:r>
            <a:r>
              <a:rPr lang="en-US" dirty="0" smtClean="0"/>
              <a:t>margin, or both </a:t>
            </a:r>
            <a:r>
              <a:rPr lang="en-US" dirty="0" smtClean="0"/>
              <a:t>margins. </a:t>
            </a:r>
          </a:p>
          <a:p>
            <a:pPr lvl="1">
              <a:spcBef>
                <a:spcPts val="500"/>
              </a:spcBef>
            </a:pPr>
            <a:r>
              <a:rPr lang="en-US" dirty="0" smtClean="0"/>
              <a:t>Indent only the first line of a paragraph or all the lines in a paragraph except the first line. </a:t>
            </a:r>
          </a:p>
          <a:p>
            <a:pPr>
              <a:spcBef>
                <a:spcPts val="500"/>
              </a:spcBef>
            </a:pPr>
            <a:r>
              <a:rPr lang="en-US" dirty="0" smtClean="0"/>
              <a:t>To indent a paragraph one-half inch at a time, click the Increase Indent or Decrease Indent buttons on the Home tab. </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12</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13</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13</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Changing Indents (continued)</a:t>
            </a:r>
          </a:p>
        </p:txBody>
      </p:sp>
      <p:sp>
        <p:nvSpPr>
          <p:cNvPr id="23556" name="Rectangle 7"/>
          <p:cNvSpPr>
            <a:spLocks noGrp="1" noChangeArrowheads="1"/>
          </p:cNvSpPr>
          <p:nvPr>
            <p:ph type="body" sz="half" idx="4294967295"/>
          </p:nvPr>
        </p:nvSpPr>
        <p:spPr>
          <a:xfrm>
            <a:off x="838200" y="2362200"/>
            <a:ext cx="7693025" cy="4191000"/>
          </a:xfrm>
        </p:spPr>
        <p:txBody>
          <a:bodyPr/>
          <a:lstStyle/>
          <a:p>
            <a:pPr lvl="0"/>
            <a:r>
              <a:rPr lang="en-US" dirty="0" smtClean="0"/>
              <a:t>When using a </a:t>
            </a:r>
            <a:r>
              <a:rPr lang="en-US" b="1" dirty="0" smtClean="0"/>
              <a:t>first-line indent</a:t>
            </a:r>
            <a:r>
              <a:rPr lang="en-US" dirty="0" smtClean="0"/>
              <a:t>, only the first line of a paragraph is indented. </a:t>
            </a:r>
          </a:p>
          <a:p>
            <a:pPr lvl="0"/>
            <a:r>
              <a:rPr lang="en-US" dirty="0" smtClean="0"/>
              <a:t>To indent the first line of a paragraph, you can drag the First Line Indent marker on the ruler. </a:t>
            </a:r>
          </a:p>
          <a:p>
            <a:pPr lvl="0"/>
            <a:r>
              <a:rPr lang="en-US" dirty="0" smtClean="0"/>
              <a:t>After you set a first-line indent in one paragraph, all subsequent paragraphs you type will have the same first-line indent.</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13</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14</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14</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Changing Indents (continued)</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14</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You can create hanging indents in which the first full line of text is not indented but the following lines are. </a:t>
            </a:r>
          </a:p>
          <a:p>
            <a:pPr marL="342900" lvl="0" indent="-342900" eaLnBrk="0" hangingPunct="0">
              <a:spcBef>
                <a:spcPct val="20000"/>
              </a:spcBef>
              <a:buClr>
                <a:schemeClr val="tx1"/>
              </a:buClr>
              <a:buSzPct val="75000"/>
              <a:buFont typeface="Wingdings" pitchFamily="2" charset="2"/>
              <a:buChar char="l"/>
            </a:pPr>
            <a:r>
              <a:rPr lang="en-US" sz="2800" b="1" dirty="0" smtClean="0"/>
              <a:t>Hanging indents </a:t>
            </a:r>
            <a:r>
              <a:rPr lang="en-US" sz="2800" dirty="0" smtClean="0"/>
              <a:t>appear commonly in lists and documents such as glossaries and bibliographies. </a:t>
            </a:r>
          </a:p>
          <a:p>
            <a:pPr marL="342900" lvl="0" indent="-342900" eaLnBrk="0" hangingPunct="0">
              <a:spcBef>
                <a:spcPct val="20000"/>
              </a:spcBef>
              <a:buClr>
                <a:schemeClr val="tx1"/>
              </a:buClr>
              <a:buSzPct val="75000"/>
              <a:buFont typeface="Wingdings" pitchFamily="2" charset="2"/>
              <a:buChar char="l"/>
            </a:pPr>
            <a:r>
              <a:rPr lang="en-US" sz="2800" dirty="0" smtClean="0"/>
              <a:t>You can set indents on the Indents and Spacing tab in the Paragraph dialog box.</a:t>
            </a:r>
            <a:endParaRPr lang="en-US" sz="28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Indents (continued)</a:t>
            </a:r>
            <a:endParaRPr lang="en-US" dirty="0"/>
          </a:p>
        </p:txBody>
      </p:sp>
      <p:sp>
        <p:nvSpPr>
          <p:cNvPr id="3" name="Content Placeholder 2"/>
          <p:cNvSpPr>
            <a:spLocks noGrp="1"/>
          </p:cNvSpPr>
          <p:nvPr>
            <p:ph idx="1"/>
          </p:nvPr>
        </p:nvSpPr>
        <p:spPr/>
        <p:txBody>
          <a:bodyPr/>
          <a:lstStyle/>
          <a:p>
            <a:r>
              <a:rPr lang="en-US" sz="2600" dirty="0" smtClean="0"/>
              <a:t>Examining a handing indent</a:t>
            </a:r>
            <a:endParaRPr lang="en-US" sz="26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15</a:t>
            </a:fld>
            <a:endParaRPr lang="en-US" dirty="0"/>
          </a:p>
        </p:txBody>
      </p:sp>
      <p:pic>
        <p:nvPicPr>
          <p:cNvPr id="1026" name="Picture 2"/>
          <p:cNvPicPr>
            <a:picLocks noChangeAspect="1" noChangeArrowheads="1"/>
          </p:cNvPicPr>
          <p:nvPr/>
        </p:nvPicPr>
        <p:blipFill>
          <a:blip r:embed="rId2"/>
          <a:srcRect/>
          <a:stretch>
            <a:fillRect/>
          </a:stretch>
        </p:blipFill>
        <p:spPr bwMode="auto">
          <a:xfrm>
            <a:off x="1752599" y="2819400"/>
            <a:ext cx="6045741" cy="355337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16</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16</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Adjusting Line Spacing</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16</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Line spacing is the amount of space between lines of text. </a:t>
            </a:r>
          </a:p>
          <a:p>
            <a:pPr marL="342900" lvl="0" indent="-342900" eaLnBrk="0" hangingPunct="0">
              <a:spcBef>
                <a:spcPct val="20000"/>
              </a:spcBef>
              <a:buClr>
                <a:schemeClr val="tx1"/>
              </a:buClr>
              <a:buSzPct val="75000"/>
              <a:buFont typeface="Wingdings" pitchFamily="2" charset="2"/>
              <a:buChar char="l"/>
            </a:pPr>
            <a:r>
              <a:rPr lang="en-US" sz="2800" dirty="0" smtClean="0"/>
              <a:t>Single-spaced text has no extra space between each line; double-spaced text has an extra line of space between each line of text. 	</a:t>
            </a:r>
          </a:p>
          <a:p>
            <a:pPr marL="342900" lvl="0" indent="-342900" eaLnBrk="0" hangingPunct="0">
              <a:spcBef>
                <a:spcPct val="20000"/>
              </a:spcBef>
              <a:buClr>
                <a:schemeClr val="tx1"/>
              </a:buClr>
              <a:buSzPct val="75000"/>
              <a:buFont typeface="Wingdings" pitchFamily="2" charset="2"/>
              <a:buChar char="l"/>
            </a:pPr>
            <a:r>
              <a:rPr lang="en-US" sz="2800" dirty="0" smtClean="0"/>
              <a:t>The default setting in a Word document is 1.15 lines, not single spaced.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17</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17</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Adjusting Line Spacing (continued)</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17</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Different line spacing</a:t>
            </a:r>
          </a:p>
          <a:p>
            <a:pPr marL="342900" lvl="0" indent="-342900" eaLnBrk="0" hangingPunct="0">
              <a:spcBef>
                <a:spcPct val="20000"/>
              </a:spcBef>
              <a:buClr>
                <a:schemeClr val="tx1"/>
              </a:buClr>
              <a:buSzPct val="75000"/>
              <a:buFont typeface="Wingdings" pitchFamily="2" charset="2"/>
              <a:buChar char="l"/>
            </a:pPr>
            <a:endParaRPr lang="en-US" sz="2400" dirty="0" smtClean="0"/>
          </a:p>
        </p:txBody>
      </p:sp>
      <p:pic>
        <p:nvPicPr>
          <p:cNvPr id="5122" name="Picture 2"/>
          <p:cNvPicPr>
            <a:picLocks noChangeAspect="1" noChangeArrowheads="1"/>
          </p:cNvPicPr>
          <p:nvPr/>
        </p:nvPicPr>
        <p:blipFill>
          <a:blip r:embed="rId2" cstate="print"/>
          <a:srcRect/>
          <a:stretch>
            <a:fillRect/>
          </a:stretch>
        </p:blipFill>
        <p:spPr bwMode="auto">
          <a:xfrm>
            <a:off x="3048000" y="2895600"/>
            <a:ext cx="3876675" cy="331843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18</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18</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Adjusting Paragraph Spacing</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18</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Paragraph spacing is the amount of space between paragraphs. </a:t>
            </a:r>
          </a:p>
          <a:p>
            <a:pPr marL="342900" lvl="0" indent="-342900" eaLnBrk="0" hangingPunct="0">
              <a:spcBef>
                <a:spcPct val="20000"/>
              </a:spcBef>
              <a:buClr>
                <a:schemeClr val="tx1"/>
              </a:buClr>
              <a:buSzPct val="75000"/>
              <a:buFont typeface="Wingdings" pitchFamily="2" charset="2"/>
              <a:buChar char="l"/>
            </a:pPr>
            <a:r>
              <a:rPr lang="en-US" sz="2800" dirty="0" smtClean="0"/>
              <a:t>The default is to add 10 points of </a:t>
            </a:r>
            <a:r>
              <a:rPr lang="en-US" sz="2800" dirty="0" smtClean="0"/>
              <a:t>space after </a:t>
            </a:r>
            <a:r>
              <a:rPr lang="en-US" sz="2800" dirty="0" smtClean="0"/>
              <a:t>each paragraph. </a:t>
            </a:r>
          </a:p>
          <a:p>
            <a:pPr marL="342900" lvl="0" indent="-342900" eaLnBrk="0" hangingPunct="0">
              <a:spcBef>
                <a:spcPct val="20000"/>
              </a:spcBef>
              <a:buClr>
                <a:schemeClr val="tx1"/>
              </a:buClr>
              <a:buSzPct val="75000"/>
              <a:buFont typeface="Wingdings" pitchFamily="2" charset="2"/>
              <a:buChar char="l"/>
            </a:pPr>
            <a:r>
              <a:rPr lang="en-US" sz="2800" dirty="0" smtClean="0"/>
              <a:t>Often heading styles include space before or after the heading paragraph as part of the style definition</a:t>
            </a:r>
            <a:r>
              <a:rPr lang="en-US" sz="2800" dirty="0" smtClean="0"/>
              <a:t>.</a:t>
            </a:r>
            <a:r>
              <a:rPr lang="en-US" sz="2800" dirty="0" smtClean="0"/>
              <a:t>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19</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19</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Changing Vertical Alignment</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19</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b="1" dirty="0" smtClean="0"/>
              <a:t>Vertical alignment </a:t>
            </a:r>
            <a:r>
              <a:rPr lang="en-US" sz="2800" dirty="0" smtClean="0"/>
              <a:t>refers to positioning text between the top and bottom margins of a document. </a:t>
            </a:r>
          </a:p>
          <a:p>
            <a:pPr marL="342900" lvl="0" indent="-342900" eaLnBrk="0" hangingPunct="0">
              <a:spcBef>
                <a:spcPct val="20000"/>
              </a:spcBef>
              <a:buClr>
                <a:schemeClr val="tx1"/>
              </a:buClr>
              <a:buSzPct val="75000"/>
              <a:buFont typeface="Wingdings" pitchFamily="2" charset="2"/>
              <a:buChar char="l"/>
            </a:pPr>
            <a:r>
              <a:rPr lang="en-US" sz="2800" dirty="0" smtClean="0"/>
              <a:t>You can align text with the top of the page, center the text, distribute the text equally between the top and bottom margins (justify), or align the text with the bottom of the page.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type="body" idx="1"/>
          </p:nvPr>
        </p:nvSpPr>
        <p:spPr/>
        <p:txBody>
          <a:bodyPr/>
          <a:lstStyle/>
          <a:p>
            <a:pPr lvl="0"/>
            <a:r>
              <a:rPr lang="en-US" dirty="0" smtClean="0"/>
              <a:t>Show and hide the ruler.</a:t>
            </a:r>
          </a:p>
          <a:p>
            <a:pPr lvl="0"/>
            <a:r>
              <a:rPr lang="en-US" dirty="0" smtClean="0"/>
              <a:t>Set </a:t>
            </a:r>
            <a:r>
              <a:rPr lang="en-US" dirty="0" smtClean="0"/>
              <a:t>the margins of a document.</a:t>
            </a:r>
          </a:p>
          <a:p>
            <a:pPr lvl="0"/>
            <a:r>
              <a:rPr lang="en-US" dirty="0" smtClean="0"/>
              <a:t>Align text and adjust paragraph indents.</a:t>
            </a:r>
          </a:p>
          <a:p>
            <a:pPr lvl="0"/>
            <a:r>
              <a:rPr lang="en-US" dirty="0" smtClean="0"/>
              <a:t>Adjust line and paragraph spacing.</a:t>
            </a:r>
          </a:p>
          <a:p>
            <a:pPr lvl="0"/>
            <a:r>
              <a:rPr lang="en-US" dirty="0" smtClean="0"/>
              <a:t>Change vertical alignment.</a:t>
            </a:r>
          </a:p>
          <a:p>
            <a:pPr lvl="0">
              <a:buNone/>
            </a:pP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Understanding Tab Stops</a:t>
            </a:r>
          </a:p>
        </p:txBody>
      </p:sp>
      <p:sp>
        <p:nvSpPr>
          <p:cNvPr id="21509" name="Rectangle 3"/>
          <p:cNvSpPr>
            <a:spLocks noGrp="1" noChangeArrowheads="1"/>
          </p:cNvSpPr>
          <p:nvPr>
            <p:ph idx="1"/>
          </p:nvPr>
        </p:nvSpPr>
        <p:spPr>
          <a:xfrm>
            <a:off x="838200" y="2362200"/>
            <a:ext cx="7693025" cy="3962400"/>
          </a:xfrm>
        </p:spPr>
        <p:txBody>
          <a:bodyPr/>
          <a:lstStyle/>
          <a:p>
            <a:pPr lvl="0"/>
            <a:r>
              <a:rPr lang="en-US" dirty="0" smtClean="0"/>
              <a:t>Tab stops, or tabs, mark the place where the insertion point will stop when you press Tab.</a:t>
            </a:r>
          </a:p>
          <a:p>
            <a:pPr lvl="0"/>
            <a:r>
              <a:rPr lang="en-US" dirty="0" smtClean="0"/>
              <a:t>Tab </a:t>
            </a:r>
            <a:r>
              <a:rPr lang="en-US" dirty="0" smtClean="0"/>
              <a:t>stops are useful for creating tables or aligning numbered items. </a:t>
            </a:r>
          </a:p>
          <a:p>
            <a:pPr lvl="0"/>
            <a:r>
              <a:rPr lang="en-US" dirty="0" smtClean="0"/>
              <a:t>In Word, default tab stops are set every half inch and are left-aligned. </a:t>
            </a:r>
          </a:p>
          <a:p>
            <a:pPr lvl="0"/>
            <a:r>
              <a:rPr lang="en-US" dirty="0" smtClean="0"/>
              <a:t>Text alignment can be set with left, right, center, or decimal tab stops.</a:t>
            </a:r>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20</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20</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20</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Tab Stops (continued)</a:t>
            </a:r>
            <a:endParaRPr lang="en-US" dirty="0"/>
          </a:p>
        </p:txBody>
      </p:sp>
      <p:sp>
        <p:nvSpPr>
          <p:cNvPr id="3" name="Content Placeholder 2"/>
          <p:cNvSpPr>
            <a:spLocks noGrp="1"/>
          </p:cNvSpPr>
          <p:nvPr>
            <p:ph idx="1"/>
          </p:nvPr>
        </p:nvSpPr>
        <p:spPr/>
        <p:txBody>
          <a:bodyPr/>
          <a:lstStyle/>
          <a:p>
            <a:r>
              <a:rPr lang="en-US" dirty="0" smtClean="0"/>
              <a:t>Tab stops</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21</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990600" y="3124200"/>
            <a:ext cx="8001000" cy="25237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Understanding Tab Stops (continued)</a:t>
            </a:r>
          </a:p>
        </p:txBody>
      </p:sp>
      <p:sp>
        <p:nvSpPr>
          <p:cNvPr id="21509" name="Rectangle 3"/>
          <p:cNvSpPr>
            <a:spLocks noGrp="1" noChangeArrowheads="1"/>
          </p:cNvSpPr>
          <p:nvPr>
            <p:ph idx="1"/>
          </p:nvPr>
        </p:nvSpPr>
        <p:spPr>
          <a:xfrm>
            <a:off x="838200" y="2362200"/>
            <a:ext cx="7693025" cy="3962400"/>
          </a:xfrm>
        </p:spPr>
        <p:txBody>
          <a:bodyPr/>
          <a:lstStyle/>
          <a:p>
            <a:pPr lvl="0"/>
            <a:r>
              <a:rPr lang="en-US" dirty="0" smtClean="0"/>
              <a:t>To set a tab stop, select the paragraph, and click the ruler at the desired tab location.</a:t>
            </a:r>
          </a:p>
          <a:p>
            <a:pPr lvl="0"/>
            <a:r>
              <a:rPr lang="en-US" dirty="0" smtClean="0"/>
              <a:t>When you insert a tab stop, the default tab stops before that tab stop marker are erased. </a:t>
            </a:r>
          </a:p>
          <a:p>
            <a:pPr lvl="0"/>
            <a:r>
              <a:rPr lang="en-US" dirty="0" smtClean="0"/>
              <a:t>To move a tab stop, drag the tab stop marker to a new location on the ruler. </a:t>
            </a:r>
          </a:p>
          <a:p>
            <a:pPr lvl="0"/>
            <a:r>
              <a:rPr lang="en-US" dirty="0" smtClean="0"/>
              <a:t>To remove a tab, drag the marker off the ruler.</a:t>
            </a:r>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22</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22</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22</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Understanding Tab Stops (continued)</a:t>
            </a:r>
          </a:p>
        </p:txBody>
      </p:sp>
      <p:sp>
        <p:nvSpPr>
          <p:cNvPr id="21509" name="Rectangle 3"/>
          <p:cNvSpPr>
            <a:spLocks noGrp="1" noChangeArrowheads="1"/>
          </p:cNvSpPr>
          <p:nvPr>
            <p:ph idx="1"/>
          </p:nvPr>
        </p:nvSpPr>
        <p:spPr>
          <a:xfrm>
            <a:off x="838200" y="2362200"/>
            <a:ext cx="7693025" cy="3962400"/>
          </a:xfrm>
        </p:spPr>
        <p:txBody>
          <a:bodyPr/>
          <a:lstStyle/>
          <a:p>
            <a:pPr lvl="0"/>
            <a:r>
              <a:rPr lang="en-US" dirty="0" smtClean="0"/>
              <a:t>Leaders are solid, dotted, or dashed lines that fill the blank space before a tab setting.</a:t>
            </a:r>
          </a:p>
          <a:p>
            <a:pPr lvl="0"/>
            <a:r>
              <a:rPr lang="en-US" dirty="0" smtClean="0"/>
              <a:t>Leaders </a:t>
            </a:r>
            <a:r>
              <a:rPr lang="en-US" dirty="0" smtClean="0"/>
              <a:t>are often used in tables of contents.</a:t>
            </a:r>
          </a:p>
          <a:p>
            <a:pPr lvl="0"/>
            <a:r>
              <a:rPr lang="en-US" dirty="0" smtClean="0"/>
              <a:t>To </a:t>
            </a:r>
            <a:r>
              <a:rPr lang="en-US" dirty="0" smtClean="0"/>
              <a:t>insert a leader, open the Tabs dialog box.</a:t>
            </a:r>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23</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23</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23</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24</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24</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Using Bulleted and Numbered Lists</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24</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A numbered list is useful when items appear sequentially, such as instructions. </a:t>
            </a:r>
          </a:p>
          <a:p>
            <a:pPr marL="342900" lvl="0" indent="-342900" eaLnBrk="0" hangingPunct="0">
              <a:spcBef>
                <a:spcPct val="20000"/>
              </a:spcBef>
              <a:buClr>
                <a:schemeClr val="tx1"/>
              </a:buClr>
              <a:buSzPct val="75000"/>
              <a:buFont typeface="Wingdings" pitchFamily="2" charset="2"/>
              <a:buChar char="l"/>
            </a:pPr>
            <a:r>
              <a:rPr lang="en-US" sz="2800" dirty="0" smtClean="0"/>
              <a:t>A bulleted list often is used when the order of items does not matter. </a:t>
            </a:r>
          </a:p>
          <a:p>
            <a:pPr marL="342900" lvl="0" indent="-342900" eaLnBrk="0" hangingPunct="0">
              <a:spcBef>
                <a:spcPct val="20000"/>
              </a:spcBef>
              <a:buClr>
                <a:schemeClr val="tx1"/>
              </a:buClr>
              <a:buSzPct val="75000"/>
              <a:buFont typeface="Wingdings" pitchFamily="2" charset="2"/>
              <a:buChar char="l"/>
            </a:pPr>
            <a:r>
              <a:rPr lang="en-US" sz="2800" dirty="0" smtClean="0"/>
              <a:t>A bullet is any small character that appears before an item.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25</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25</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Using Bulleted and Numbered Lists (continued)</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25</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A way to create a numbered or bulleted list as you type is to create a paragraph, and then click the Numbering or Bullets button on the Home tab.	</a:t>
            </a:r>
          </a:p>
          <a:p>
            <a:pPr marL="342900" lvl="0" indent="-342900" eaLnBrk="0" hangingPunct="0">
              <a:spcBef>
                <a:spcPct val="20000"/>
              </a:spcBef>
              <a:buClr>
                <a:schemeClr val="tx1"/>
              </a:buClr>
              <a:buSzPct val="75000"/>
              <a:buFont typeface="Wingdings" pitchFamily="2" charset="2"/>
              <a:buChar char="l"/>
            </a:pPr>
            <a:r>
              <a:rPr lang="en-US" sz="2800" dirty="0" smtClean="0"/>
              <a:t>You can also change a list that you already typed to a bulleted or numbered list by selecting the items, and then clicking either the Bullets or Numbering button.</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Bulleted and Numbered Lists (continued)</a:t>
            </a:r>
            <a:endParaRPr lang="en-US" dirty="0"/>
          </a:p>
        </p:txBody>
      </p:sp>
      <p:sp>
        <p:nvSpPr>
          <p:cNvPr id="3" name="Content Placeholder 2"/>
          <p:cNvSpPr>
            <a:spLocks noGrp="1"/>
          </p:cNvSpPr>
          <p:nvPr>
            <p:ph idx="1"/>
          </p:nvPr>
        </p:nvSpPr>
        <p:spPr/>
        <p:txBody>
          <a:bodyPr/>
          <a:lstStyle/>
          <a:p>
            <a:r>
              <a:rPr lang="en-US" sz="1800" dirty="0" smtClean="0"/>
              <a:t>Numbering gallery</a:t>
            </a:r>
            <a:endParaRPr lang="en-US" sz="18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26</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286000" y="2819400"/>
            <a:ext cx="4921459" cy="34988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27</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27</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Using Bulleted and Numbered Lists (continued)</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27</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You can customize bulleted and numbered lists by changing the indents or customizing the bullets or numbers.</a:t>
            </a:r>
          </a:p>
          <a:p>
            <a:pPr marL="342900" lvl="0" indent="-342900" eaLnBrk="0" hangingPunct="0">
              <a:spcBef>
                <a:spcPct val="20000"/>
              </a:spcBef>
              <a:buClr>
                <a:schemeClr val="tx1"/>
              </a:buClr>
              <a:buSzPct val="75000"/>
              <a:buFont typeface="Wingdings" pitchFamily="2" charset="2"/>
              <a:buChar char="l"/>
            </a:pPr>
            <a:r>
              <a:rPr lang="en-US" sz="2800" dirty="0" smtClean="0"/>
              <a:t>A multilevel list is a list with two or more levels of bullets or numbering. A numbered multilevel list is sometimes called an outline numbered list.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3"/>
          <p:cNvSpPr>
            <a:spLocks noGrp="1" noChangeArrowheads="1"/>
          </p:cNvSpPr>
          <p:nvPr>
            <p:ph type="sldNum" sz="quarter" idx="10"/>
          </p:nvPr>
        </p:nvSpPr>
        <p:spPr>
          <a:noFill/>
        </p:spPr>
        <p:txBody>
          <a:bodyPr/>
          <a:lstStyle/>
          <a:p>
            <a:fld id="{44951DFB-B010-4968-A34E-0373B228D918}" type="slidenum">
              <a:rPr lang="en-US" smtClean="0"/>
              <a:pPr/>
              <a:t>28</a:t>
            </a:fld>
            <a:endParaRPr lang="en-US" dirty="0" smtClean="0"/>
          </a:p>
        </p:txBody>
      </p:sp>
      <p:sp>
        <p:nvSpPr>
          <p:cNvPr id="245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95426A8-5ECE-4760-AA32-165EEE98E985}" type="slidenum">
              <a:rPr lang="en-US" sz="2600" b="1">
                <a:solidFill>
                  <a:schemeClr val="bg1"/>
                </a:solidFill>
              </a:rPr>
              <a:pPr/>
              <a:t>28</a:t>
            </a:fld>
            <a:endParaRPr lang="en-US" sz="2600" b="1" dirty="0">
              <a:solidFill>
                <a:schemeClr val="bg1"/>
              </a:solidFill>
            </a:endParaRPr>
          </a:p>
        </p:txBody>
      </p:sp>
      <p:sp>
        <p:nvSpPr>
          <p:cNvPr id="24579" name="Title 1"/>
          <p:cNvSpPr>
            <a:spLocks noGrp="1"/>
          </p:cNvSpPr>
          <p:nvPr>
            <p:ph type="title"/>
          </p:nvPr>
        </p:nvSpPr>
        <p:spPr/>
        <p:txBody>
          <a:bodyPr/>
          <a:lstStyle/>
          <a:p>
            <a:pPr eaLnBrk="1" hangingPunct="1"/>
            <a:r>
              <a:rPr lang="en-US" dirty="0" smtClean="0"/>
              <a:t>Organizing a Document in Outline View</a:t>
            </a:r>
          </a:p>
        </p:txBody>
      </p:sp>
      <p:sp>
        <p:nvSpPr>
          <p:cNvPr id="24580" name="Rectangle 7"/>
          <p:cNvSpPr>
            <a:spLocks noGrp="1" noChangeArrowheads="1"/>
          </p:cNvSpPr>
          <p:nvPr>
            <p:ph type="body" sz="half" idx="4294967295"/>
          </p:nvPr>
        </p:nvSpPr>
        <p:spPr>
          <a:xfrm>
            <a:off x="838200" y="2362200"/>
            <a:ext cx="7693025" cy="3962400"/>
          </a:xfrm>
        </p:spPr>
        <p:txBody>
          <a:bodyPr/>
          <a:lstStyle/>
          <a:p>
            <a:pPr lvl="0"/>
            <a:r>
              <a:rPr lang="en-US" dirty="0" smtClean="0"/>
              <a:t>In Outline view, you can type topic headings and subheadings for a document. </a:t>
            </a:r>
          </a:p>
          <a:p>
            <a:pPr lvl="0"/>
            <a:r>
              <a:rPr lang="en-US" dirty="0" smtClean="0"/>
              <a:t>Word usually formats the first line with the Heading 1 style. Press Enter to create the heading.  If you press the Tab key, you create a Level 2 heading.</a:t>
            </a:r>
          </a:p>
          <a:p>
            <a:pPr lvl="0"/>
            <a:r>
              <a:rPr lang="en-US" dirty="0" smtClean="0"/>
              <a:t>Once you have typed an outline, you can easily modify it. </a:t>
            </a:r>
          </a:p>
        </p:txBody>
      </p:sp>
      <p:sp>
        <p:nvSpPr>
          <p:cNvPr id="245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CC46551-2CCF-4FFC-A628-61EBB5FCDCA3}" type="slidenum">
              <a:rPr lang="en-US" sz="2600" b="1">
                <a:solidFill>
                  <a:schemeClr val="bg1"/>
                </a:solidFill>
              </a:rPr>
              <a:pPr/>
              <a:t>28</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a Document in Outline View (continued)</a:t>
            </a:r>
            <a:endParaRPr lang="en-US" dirty="0"/>
          </a:p>
        </p:txBody>
      </p:sp>
      <p:sp>
        <p:nvSpPr>
          <p:cNvPr id="3" name="Content Placeholder 2"/>
          <p:cNvSpPr>
            <a:spLocks noGrp="1"/>
          </p:cNvSpPr>
          <p:nvPr>
            <p:ph idx="1"/>
          </p:nvPr>
        </p:nvSpPr>
        <p:spPr/>
        <p:txBody>
          <a:bodyPr/>
          <a:lstStyle/>
          <a:p>
            <a:r>
              <a:rPr lang="en-US" dirty="0" smtClean="0"/>
              <a:t>Text in Outline view</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29</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143000" y="3200400"/>
            <a:ext cx="7391400" cy="248304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3</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3</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3</a:t>
            </a:fld>
            <a:endParaRPr lang="en-US" sz="2600" b="1" dirty="0">
              <a:solidFill>
                <a:schemeClr val="bg1"/>
              </a:solidFill>
            </a:endParaRPr>
          </a:p>
        </p:txBody>
      </p:sp>
      <p:sp>
        <p:nvSpPr>
          <p:cNvPr id="18436" name="AutoShape 2"/>
          <p:cNvSpPr>
            <a:spLocks noGrp="1" noChangeArrowheads="1"/>
          </p:cNvSpPr>
          <p:nvPr>
            <p:ph type="title"/>
          </p:nvPr>
        </p:nvSpPr>
        <p:spPr/>
        <p:txBody>
          <a:bodyPr/>
          <a:lstStyle/>
          <a:p>
            <a:pPr eaLnBrk="1" hangingPunct="1"/>
            <a:r>
              <a:rPr lang="en-US" dirty="0" smtClean="0"/>
              <a:t>Objectives (continued)</a:t>
            </a:r>
          </a:p>
        </p:txBody>
      </p:sp>
      <p:sp>
        <p:nvSpPr>
          <p:cNvPr id="18437" name="Rectangle 3"/>
          <p:cNvSpPr>
            <a:spLocks noGrp="1" noChangeArrowheads="1"/>
          </p:cNvSpPr>
          <p:nvPr>
            <p:ph type="body" idx="1"/>
          </p:nvPr>
        </p:nvSpPr>
        <p:spPr/>
        <p:txBody>
          <a:bodyPr/>
          <a:lstStyle/>
          <a:p>
            <a:pPr lvl="0"/>
            <a:r>
              <a:rPr lang="en-US" dirty="0" smtClean="0"/>
              <a:t>Set and modify tab stops.</a:t>
            </a:r>
          </a:p>
          <a:p>
            <a:pPr lvl="0"/>
            <a:r>
              <a:rPr lang="en-US" dirty="0" smtClean="0"/>
              <a:t>Create and modify bulleted, numbered, and outline numbered lists.</a:t>
            </a:r>
          </a:p>
          <a:p>
            <a:pPr lvl="0"/>
            <a:r>
              <a:rPr lang="en-US" dirty="0" smtClean="0"/>
              <a:t>Organize a document in Outline view.</a:t>
            </a:r>
          </a:p>
          <a:p>
            <a:pPr>
              <a:buNone/>
            </a:pP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3"/>
          <p:cNvSpPr>
            <a:spLocks noGrp="1" noChangeArrowheads="1"/>
          </p:cNvSpPr>
          <p:nvPr>
            <p:ph type="sldNum" sz="quarter" idx="10"/>
          </p:nvPr>
        </p:nvSpPr>
        <p:spPr>
          <a:noFill/>
        </p:spPr>
        <p:txBody>
          <a:bodyPr/>
          <a:lstStyle/>
          <a:p>
            <a:fld id="{46347838-409C-4CC9-B7EB-11B29370A80F}" type="slidenum">
              <a:rPr lang="en-US" smtClean="0"/>
              <a:pPr/>
              <a:t>30</a:t>
            </a:fld>
            <a:endParaRPr lang="en-US" dirty="0" smtClean="0"/>
          </a:p>
        </p:txBody>
      </p:sp>
      <p:sp>
        <p:nvSpPr>
          <p:cNvPr id="450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B6EBE8-77DC-44A2-9AA0-4BD6268A5E52}" type="slidenum">
              <a:rPr lang="en-US" sz="2600" b="1">
                <a:solidFill>
                  <a:schemeClr val="bg1"/>
                </a:solidFill>
              </a:rPr>
              <a:pPr/>
              <a:t>30</a:t>
            </a:fld>
            <a:endParaRPr lang="en-US" sz="2600" b="1" dirty="0">
              <a:solidFill>
                <a:schemeClr val="bg1"/>
              </a:solidFill>
            </a:endParaRPr>
          </a:p>
        </p:txBody>
      </p:sp>
      <p:sp>
        <p:nvSpPr>
          <p:cNvPr id="45059" name="Title 1"/>
          <p:cNvSpPr>
            <a:spLocks noGrp="1"/>
          </p:cNvSpPr>
          <p:nvPr>
            <p:ph type="title"/>
          </p:nvPr>
        </p:nvSpPr>
        <p:spPr/>
        <p:txBody>
          <a:bodyPr/>
          <a:lstStyle/>
          <a:p>
            <a:pPr eaLnBrk="1" hangingPunct="1"/>
            <a:r>
              <a:rPr lang="en-US" dirty="0" smtClean="0"/>
              <a:t>Summary</a:t>
            </a:r>
          </a:p>
        </p:txBody>
      </p:sp>
      <p:sp>
        <p:nvSpPr>
          <p:cNvPr id="45060" name="Content Placeholder 2"/>
          <p:cNvSpPr>
            <a:spLocks noGrp="1"/>
          </p:cNvSpPr>
          <p:nvPr>
            <p:ph idx="1"/>
          </p:nvPr>
        </p:nvSpPr>
        <p:spPr>
          <a:xfrm>
            <a:off x="914400" y="2362200"/>
            <a:ext cx="7848600" cy="4114799"/>
          </a:xfrm>
        </p:spPr>
        <p:txBody>
          <a:bodyPr/>
          <a:lstStyle/>
          <a:p>
            <a:pPr eaLnBrk="1" hangingPunct="1">
              <a:spcBef>
                <a:spcPts val="300"/>
              </a:spcBef>
              <a:buFont typeface="Wingdings" pitchFamily="2" charset="2"/>
              <a:buNone/>
            </a:pPr>
            <a:r>
              <a:rPr lang="en-US" sz="2400" dirty="0" smtClean="0"/>
              <a:t>In this lesson, you learned:</a:t>
            </a:r>
          </a:p>
          <a:p>
            <a:r>
              <a:rPr lang="en-US" sz="2400" dirty="0" smtClean="0"/>
              <a:t>You can show and hide the ruler to suit your working style by clicking the View Ruler button at the top of the vertical scroll bar, or by clicking the View tab, and then selecting the Ruler check box in the Show/Hide group. </a:t>
            </a:r>
          </a:p>
          <a:p>
            <a:r>
              <a:rPr lang="en-US" sz="2400" dirty="0" smtClean="0"/>
              <a:t>Margins are the blank areas around the top, bottom, and sides of a page. You can change the margin settings by clicking the Margins button in the Page Setup group on the Page Layout tab.</a:t>
            </a:r>
          </a:p>
        </p:txBody>
      </p:sp>
      <p:sp>
        <p:nvSpPr>
          <p:cNvPr id="4506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161F166-B890-4A99-AAC8-00D1071B0725}" type="slidenum">
              <a:rPr lang="en-US" sz="2600" b="1">
                <a:solidFill>
                  <a:schemeClr val="bg1"/>
                </a:solidFill>
              </a:rPr>
              <a:pPr/>
              <a:t>30</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31</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31</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7924800" cy="3724275"/>
          </a:xfrm>
        </p:spPr>
        <p:txBody>
          <a:bodyPr/>
          <a:lstStyle/>
          <a:p>
            <a:r>
              <a:rPr lang="en-US" sz="2200" dirty="0" smtClean="0"/>
              <a:t>You can align text by clicking one of the alignment buttons in the Paragraph group on the Home tab. </a:t>
            </a:r>
          </a:p>
          <a:p>
            <a:r>
              <a:rPr lang="en-US" sz="2200" dirty="0" smtClean="0"/>
              <a:t>You can indent text either from the left margin, from the right margin, or from both margins. You can also set first-line and hanging indents. </a:t>
            </a:r>
          </a:p>
          <a:p>
            <a:r>
              <a:rPr lang="en-US" sz="2200" dirty="0" smtClean="0"/>
              <a:t>You can change the line spacing of text from the default of 1.15 lines to 1.0 (single-spaced), 2.0 (</a:t>
            </a:r>
            <a:r>
              <a:rPr lang="en-US" sz="2200" dirty="0" smtClean="0"/>
              <a:t>double-spaced), or </a:t>
            </a:r>
            <a:r>
              <a:rPr lang="en-US" sz="2200" dirty="0" smtClean="0"/>
              <a:t>greater. You can change the paragraph spacing by changing the </a:t>
            </a:r>
            <a:r>
              <a:rPr lang="en-US" sz="2200" dirty="0" smtClean="0"/>
              <a:t>measurements in </a:t>
            </a:r>
            <a:r>
              <a:rPr lang="en-US" sz="2200" dirty="0" smtClean="0"/>
              <a:t>the Before and After boxes in the Paragraph group on the Page Layout tab.</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31</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32</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32</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7772400" cy="3724275"/>
          </a:xfrm>
        </p:spPr>
        <p:txBody>
          <a:bodyPr/>
          <a:lstStyle/>
          <a:p>
            <a:r>
              <a:rPr lang="en-US" sz="2400" dirty="0" smtClean="0"/>
              <a:t>You can change the vertical alignment of text by opening the Page Setup dialog box, clicking the Layout tab, and selecting an alignment option from the Vertical alignment list in the Page section. </a:t>
            </a:r>
          </a:p>
          <a:p>
            <a:r>
              <a:rPr lang="en-US" sz="2400" dirty="0" smtClean="0"/>
              <a:t>Text alignment can be set with left, right, centered, or decimal tabs. Leaders can be used with any kind of tab.</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32</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33</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33</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7772400" cy="3724275"/>
          </a:xfrm>
        </p:spPr>
        <p:txBody>
          <a:bodyPr/>
          <a:lstStyle/>
          <a:p>
            <a:r>
              <a:rPr lang="en-US" sz="2400" dirty="0" smtClean="0"/>
              <a:t>You can use the Bullets or Numbering buttons in the Paragraph group on the Home tab to create bulleted or numbered lists. To change the appearance of a list, click the arrow next to the Bullets or Numbering button to choose a different bullet or numbering style. </a:t>
            </a:r>
          </a:p>
          <a:p>
            <a:r>
              <a:rPr lang="en-US" sz="2400" dirty="0" smtClean="0"/>
              <a:t>You can use the Multilevel list button in the Paragraph group on the Home tab to create a list with a hierarchical structure. </a:t>
            </a:r>
          </a:p>
          <a:p>
            <a:r>
              <a:rPr lang="en-US" sz="2400" dirty="0" smtClean="0"/>
              <a:t>You can work in Outline view to set up the outline of a document.</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33</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4</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4</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4</a:t>
            </a:fld>
            <a:endParaRPr lang="en-US" sz="2600" b="1" dirty="0">
              <a:solidFill>
                <a:schemeClr val="bg1"/>
              </a:solidFill>
            </a:endParaRPr>
          </a:p>
        </p:txBody>
      </p:sp>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type="body" sz="half" idx="1"/>
          </p:nvPr>
        </p:nvSpPr>
        <p:spPr>
          <a:xfrm>
            <a:off x="838200" y="2362200"/>
            <a:ext cx="3810000" cy="3886200"/>
          </a:xfrm>
        </p:spPr>
        <p:txBody>
          <a:bodyPr/>
          <a:lstStyle/>
          <a:p>
            <a:r>
              <a:rPr lang="en-US" sz="2400" dirty="0" smtClean="0"/>
              <a:t>alignment</a:t>
            </a:r>
          </a:p>
          <a:p>
            <a:r>
              <a:rPr lang="en-US" sz="2400" dirty="0" smtClean="0"/>
              <a:t>bullet</a:t>
            </a:r>
          </a:p>
          <a:p>
            <a:r>
              <a:rPr lang="en-US" sz="2400" dirty="0" smtClean="0"/>
              <a:t>center</a:t>
            </a:r>
          </a:p>
          <a:p>
            <a:r>
              <a:rPr lang="en-US" sz="2400" dirty="0" smtClean="0"/>
              <a:t>first-line indent</a:t>
            </a:r>
          </a:p>
          <a:p>
            <a:r>
              <a:rPr lang="en-US" sz="2400" dirty="0" smtClean="0"/>
              <a:t>hanging indent</a:t>
            </a:r>
          </a:p>
          <a:p>
            <a:r>
              <a:rPr lang="en-US" sz="2400" dirty="0" smtClean="0"/>
              <a:t>indent</a:t>
            </a:r>
          </a:p>
          <a:p>
            <a:r>
              <a:rPr lang="en-US" sz="2400" dirty="0" smtClean="0"/>
              <a:t>inside margin (gutter margin)</a:t>
            </a:r>
          </a:p>
        </p:txBody>
      </p:sp>
      <p:sp>
        <p:nvSpPr>
          <p:cNvPr id="20486" name="Rectangle 4"/>
          <p:cNvSpPr>
            <a:spLocks noGrp="1" noChangeArrowheads="1"/>
          </p:cNvSpPr>
          <p:nvPr>
            <p:ph type="body" sz="half" idx="2"/>
          </p:nvPr>
        </p:nvSpPr>
        <p:spPr>
          <a:xfrm>
            <a:off x="4800599" y="2362200"/>
            <a:ext cx="3730625" cy="3962400"/>
          </a:xfrm>
        </p:spPr>
        <p:txBody>
          <a:bodyPr/>
          <a:lstStyle/>
          <a:p>
            <a:r>
              <a:rPr lang="en-US" sz="2400" dirty="0" smtClean="0"/>
              <a:t>justify</a:t>
            </a:r>
          </a:p>
          <a:p>
            <a:r>
              <a:rPr lang="en-US" sz="2400" dirty="0" smtClean="0"/>
              <a:t>leader</a:t>
            </a:r>
          </a:p>
          <a:p>
            <a:r>
              <a:rPr lang="en-US" sz="2400" dirty="0" smtClean="0"/>
              <a:t>left-align</a:t>
            </a:r>
          </a:p>
          <a:p>
            <a:r>
              <a:rPr lang="en-US" sz="2400" dirty="0" smtClean="0"/>
              <a:t>margin</a:t>
            </a:r>
          </a:p>
          <a:p>
            <a:r>
              <a:rPr lang="en-US" sz="2400" dirty="0" smtClean="0"/>
              <a:t>mirrored margin</a:t>
            </a:r>
          </a:p>
          <a:p>
            <a:r>
              <a:rPr lang="en-US" sz="2400" dirty="0" smtClean="0"/>
              <a:t>multilevel list</a:t>
            </a:r>
          </a:p>
          <a:p>
            <a:r>
              <a:rPr lang="en-US" sz="2400" dirty="0" smtClean="0"/>
              <a:t>negative indent (outdent)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5</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5</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5</a:t>
            </a:fld>
            <a:endParaRPr lang="en-US" sz="2600" b="1" dirty="0">
              <a:solidFill>
                <a:schemeClr val="bg1"/>
              </a:solidFill>
            </a:endParaRPr>
          </a:p>
        </p:txBody>
      </p:sp>
      <p:sp>
        <p:nvSpPr>
          <p:cNvPr id="20484" name="AutoShape 2"/>
          <p:cNvSpPr>
            <a:spLocks noGrp="1" noChangeArrowheads="1"/>
          </p:cNvSpPr>
          <p:nvPr>
            <p:ph type="title"/>
          </p:nvPr>
        </p:nvSpPr>
        <p:spPr/>
        <p:txBody>
          <a:bodyPr/>
          <a:lstStyle/>
          <a:p>
            <a:pPr eaLnBrk="1" hangingPunct="1"/>
            <a:r>
              <a:rPr lang="en-US" dirty="0" smtClean="0"/>
              <a:t>Vocabulary (continued)</a:t>
            </a:r>
          </a:p>
        </p:txBody>
      </p:sp>
      <p:sp>
        <p:nvSpPr>
          <p:cNvPr id="20485" name="Rectangle 3"/>
          <p:cNvSpPr>
            <a:spLocks noGrp="1" noChangeArrowheads="1"/>
          </p:cNvSpPr>
          <p:nvPr>
            <p:ph type="body" sz="half" idx="1"/>
          </p:nvPr>
        </p:nvSpPr>
        <p:spPr>
          <a:xfrm>
            <a:off x="838200" y="2362200"/>
            <a:ext cx="3810000" cy="3886200"/>
          </a:xfrm>
        </p:spPr>
        <p:txBody>
          <a:bodyPr/>
          <a:lstStyle/>
          <a:p>
            <a:r>
              <a:rPr lang="en-US" sz="2400" dirty="0" smtClean="0"/>
              <a:t>outline numbered list</a:t>
            </a:r>
          </a:p>
          <a:p>
            <a:r>
              <a:rPr lang="en-US" sz="2400" dirty="0" smtClean="0"/>
              <a:t>outside margin</a:t>
            </a:r>
          </a:p>
          <a:p>
            <a:r>
              <a:rPr lang="en-US" sz="2400" dirty="0" smtClean="0"/>
              <a:t>right-align</a:t>
            </a:r>
          </a:p>
          <a:p>
            <a:r>
              <a:rPr lang="en-US" sz="2400" dirty="0" smtClean="0"/>
              <a:t>tab stop (tab)</a:t>
            </a:r>
          </a:p>
          <a:p>
            <a:r>
              <a:rPr lang="en-US" sz="2400" dirty="0" smtClean="0"/>
              <a:t>vertical alignment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Formatting Paragraphs and Documents</a:t>
            </a:r>
          </a:p>
        </p:txBody>
      </p:sp>
      <p:sp>
        <p:nvSpPr>
          <p:cNvPr id="21509" name="Rectangle 3"/>
          <p:cNvSpPr>
            <a:spLocks noGrp="1" noChangeArrowheads="1"/>
          </p:cNvSpPr>
          <p:nvPr>
            <p:ph idx="1"/>
          </p:nvPr>
        </p:nvSpPr>
        <p:spPr>
          <a:xfrm>
            <a:off x="838200" y="2362200"/>
            <a:ext cx="7693025" cy="3962400"/>
          </a:xfrm>
        </p:spPr>
        <p:txBody>
          <a:bodyPr/>
          <a:lstStyle/>
          <a:p>
            <a:pPr lvl="0"/>
            <a:r>
              <a:rPr lang="en-US" dirty="0" smtClean="0"/>
              <a:t>Formatting presents a consistent and attractive style throughout a document.</a:t>
            </a:r>
          </a:p>
          <a:p>
            <a:pPr lvl="0"/>
            <a:r>
              <a:rPr lang="en-US" dirty="0" smtClean="0"/>
              <a:t>In </a:t>
            </a:r>
            <a:r>
              <a:rPr lang="en-US" dirty="0" smtClean="0"/>
              <a:t>this lesson, you will use the ruler, set margins, align paragraphs, and adjust paragraph indents and line spacing.</a:t>
            </a:r>
          </a:p>
          <a:p>
            <a:pPr lvl="0"/>
            <a:r>
              <a:rPr lang="en-US" dirty="0" smtClean="0"/>
              <a:t>You </a:t>
            </a:r>
            <a:r>
              <a:rPr lang="en-US" dirty="0" smtClean="0"/>
              <a:t>will change </a:t>
            </a:r>
            <a:r>
              <a:rPr lang="en-US" dirty="0" smtClean="0"/>
              <a:t>the spacing before and after paragraphs, adjust tab stops, create lists, and use Outline view.</a:t>
            </a:r>
            <a:endParaRPr lang="en-US" dirty="0"/>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6</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6</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6</a:t>
            </a:fld>
            <a:endParaRPr lang="en-US" sz="2600" b="1" dirty="0">
              <a:solidFill>
                <a:schemeClr val="bg1"/>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7</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7</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7</a:t>
            </a:fld>
            <a:endParaRPr lang="en-US" sz="2600" b="1" dirty="0">
              <a:solidFill>
                <a:schemeClr val="bg1"/>
              </a:solidFill>
            </a:endParaRPr>
          </a:p>
        </p:txBody>
      </p:sp>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Viewing the Ruler</a:t>
            </a:r>
          </a:p>
        </p:txBody>
      </p:sp>
      <p:sp>
        <p:nvSpPr>
          <p:cNvPr id="21509" name="Rectangle 3"/>
          <p:cNvSpPr>
            <a:spLocks noGrp="1" noChangeArrowheads="1"/>
          </p:cNvSpPr>
          <p:nvPr>
            <p:ph type="body" idx="1"/>
          </p:nvPr>
        </p:nvSpPr>
        <p:spPr>
          <a:xfrm>
            <a:off x="838200" y="2362200"/>
            <a:ext cx="7693025" cy="3962400"/>
          </a:xfrm>
        </p:spPr>
        <p:txBody>
          <a:bodyPr/>
          <a:lstStyle/>
          <a:p>
            <a:pPr lvl="0"/>
            <a:r>
              <a:rPr lang="en-US" dirty="0" smtClean="0"/>
              <a:t>Word provides rulers along the top and left margins to help you as you format your documents. </a:t>
            </a:r>
          </a:p>
          <a:p>
            <a:pPr lvl="0"/>
            <a:r>
              <a:rPr lang="en-US" dirty="0" smtClean="0"/>
              <a:t>The ruler is hidden by default. </a:t>
            </a:r>
          </a:p>
          <a:p>
            <a:pPr lvl="0"/>
            <a:r>
              <a:rPr lang="en-US" dirty="0" smtClean="0"/>
              <a:t>To display it, you can click the View Ruler button located at the top of the vertical scroll bar on the right side of the window.</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8</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8</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Setting Margins</a:t>
            </a:r>
          </a:p>
        </p:txBody>
      </p:sp>
      <p:sp>
        <p:nvSpPr>
          <p:cNvPr id="23556" name="Rectangle 7"/>
          <p:cNvSpPr>
            <a:spLocks noGrp="1" noChangeArrowheads="1"/>
          </p:cNvSpPr>
          <p:nvPr>
            <p:ph type="body" sz="half" idx="4294967295"/>
          </p:nvPr>
        </p:nvSpPr>
        <p:spPr>
          <a:xfrm>
            <a:off x="838200" y="2362200"/>
            <a:ext cx="7693025" cy="4191000"/>
          </a:xfrm>
        </p:spPr>
        <p:txBody>
          <a:bodyPr/>
          <a:lstStyle/>
          <a:p>
            <a:pPr>
              <a:spcBef>
                <a:spcPts val="600"/>
              </a:spcBef>
            </a:pPr>
            <a:r>
              <a:rPr lang="en-US" b="1" dirty="0" smtClean="0"/>
              <a:t>Margins</a:t>
            </a:r>
            <a:r>
              <a:rPr lang="en-US" dirty="0" smtClean="0"/>
              <a:t> are the blank areas around the top, bottom, and sides of a page. Word sets predefined margin settings, which you can keep or change. </a:t>
            </a:r>
          </a:p>
          <a:p>
            <a:pPr lvl="1">
              <a:spcBef>
                <a:spcPts val="600"/>
              </a:spcBef>
            </a:pPr>
            <a:r>
              <a:rPr lang="en-US" dirty="0" smtClean="0"/>
              <a:t>Book pages and magazines are often formatted with </a:t>
            </a:r>
            <a:r>
              <a:rPr lang="en-US" b="1" dirty="0" smtClean="0"/>
              <a:t>mirrored margins</a:t>
            </a:r>
            <a:r>
              <a:rPr lang="en-US" dirty="0" smtClean="0"/>
              <a:t>. </a:t>
            </a:r>
          </a:p>
          <a:p>
            <a:pPr lvl="1">
              <a:spcBef>
                <a:spcPts val="600"/>
              </a:spcBef>
            </a:pPr>
            <a:r>
              <a:rPr lang="en-US" b="1" dirty="0" smtClean="0"/>
              <a:t>Inside margins (gutter margins) </a:t>
            </a:r>
            <a:r>
              <a:rPr lang="en-US" dirty="0" smtClean="0"/>
              <a:t>are closest to the inside of the page. </a:t>
            </a:r>
            <a:r>
              <a:rPr lang="en-US" b="1" dirty="0" smtClean="0"/>
              <a:t>Outside margins </a:t>
            </a:r>
            <a:r>
              <a:rPr lang="en-US" dirty="0" smtClean="0"/>
              <a:t>are closest to the edge of the page.</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8</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9</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9</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Setting Margins (continued)</a:t>
            </a:r>
          </a:p>
        </p:txBody>
      </p:sp>
      <p:sp>
        <p:nvSpPr>
          <p:cNvPr id="23556" name="Rectangle 7"/>
          <p:cNvSpPr>
            <a:spLocks noGrp="1" noChangeArrowheads="1"/>
          </p:cNvSpPr>
          <p:nvPr>
            <p:ph type="body" sz="half" idx="4294967295"/>
          </p:nvPr>
        </p:nvSpPr>
        <p:spPr>
          <a:xfrm>
            <a:off x="838200" y="2362200"/>
            <a:ext cx="7693025" cy="533400"/>
          </a:xfrm>
        </p:spPr>
        <p:txBody>
          <a:bodyPr/>
          <a:lstStyle/>
          <a:p>
            <a:pPr>
              <a:spcBef>
                <a:spcPts val="600"/>
              </a:spcBef>
            </a:pPr>
            <a:r>
              <a:rPr lang="en-US" sz="2400" dirty="0" smtClean="0"/>
              <a:t>Margins tab in the Page Setup dialog box </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9</a:t>
            </a:fld>
            <a:endParaRPr lang="en-US" sz="2600" b="1" dirty="0">
              <a:solidFill>
                <a:schemeClr val="bg1"/>
              </a:solidFill>
            </a:endParaRPr>
          </a:p>
        </p:txBody>
      </p:sp>
      <p:pic>
        <p:nvPicPr>
          <p:cNvPr id="1026" name="Picture 2"/>
          <p:cNvPicPr>
            <a:picLocks noChangeAspect="1" noChangeArrowheads="1"/>
          </p:cNvPicPr>
          <p:nvPr/>
        </p:nvPicPr>
        <p:blipFill>
          <a:blip r:embed="rId3" cstate="print"/>
          <a:srcRect/>
          <a:stretch>
            <a:fillRect/>
          </a:stretch>
        </p:blipFill>
        <p:spPr bwMode="auto">
          <a:xfrm>
            <a:off x="3352800" y="2895600"/>
            <a:ext cx="2633740" cy="31800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Pasewark Office 2010 Intro">
      <a:dk1>
        <a:srgbClr val="003366"/>
      </a:dk1>
      <a:lt1>
        <a:srgbClr val="FFFFFF"/>
      </a:lt1>
      <a:dk2>
        <a:srgbClr val="006060"/>
      </a:dk2>
      <a:lt2>
        <a:srgbClr val="666699"/>
      </a:lt2>
      <a:accent1>
        <a:srgbClr val="006060"/>
      </a:accent1>
      <a:accent2>
        <a:srgbClr val="339933"/>
      </a:accent2>
      <a:accent3>
        <a:srgbClr val="FFFFFF"/>
      </a:accent3>
      <a:accent4>
        <a:srgbClr val="009900"/>
      </a:accent4>
      <a:accent5>
        <a:srgbClr val="AACACA"/>
      </a:accent5>
      <a:accent6>
        <a:srgbClr val="009900"/>
      </a:accent6>
      <a:hlink>
        <a:srgbClr val="2B92FF"/>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asewark Office 2010 Intro">
    <a:dk1>
      <a:srgbClr val="003366"/>
    </a:dk1>
    <a:lt1>
      <a:srgbClr val="FFFFFF"/>
    </a:lt1>
    <a:dk2>
      <a:srgbClr val="006060"/>
    </a:dk2>
    <a:lt2>
      <a:srgbClr val="666699"/>
    </a:lt2>
    <a:accent1>
      <a:srgbClr val="006060"/>
    </a:accent1>
    <a:accent2>
      <a:srgbClr val="339933"/>
    </a:accent2>
    <a:accent3>
      <a:srgbClr val="FFFFFF"/>
    </a:accent3>
    <a:accent4>
      <a:srgbClr val="009900"/>
    </a:accent4>
    <a:accent5>
      <a:srgbClr val="AACACA"/>
    </a:accent5>
    <a:accent6>
      <a:srgbClr val="009900"/>
    </a:accent6>
    <a:hlink>
      <a:srgbClr val="2B92FF"/>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
  <TotalTime>6602</TotalTime>
  <Words>1610</Words>
  <Application>Microsoft Office PowerPoint</Application>
  <PresentationFormat>On-screen Show (4:3)</PresentationFormat>
  <Paragraphs>227</Paragraphs>
  <Slides>33</Slides>
  <Notes>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Capsules</vt:lpstr>
      <vt:lpstr>Word Lesson 5 Formatting Paragraphs and Documents</vt:lpstr>
      <vt:lpstr>Objectives</vt:lpstr>
      <vt:lpstr>Objectives (continued)</vt:lpstr>
      <vt:lpstr>Vocabulary</vt:lpstr>
      <vt:lpstr>Vocabulary (continued)</vt:lpstr>
      <vt:lpstr>Formatting Paragraphs and Documents</vt:lpstr>
      <vt:lpstr>Viewing the Ruler</vt:lpstr>
      <vt:lpstr>Setting Margins</vt:lpstr>
      <vt:lpstr>Setting Margins (continued)</vt:lpstr>
      <vt:lpstr>Aligning Text</vt:lpstr>
      <vt:lpstr>Aligning Text (continued)</vt:lpstr>
      <vt:lpstr>Changing Indents</vt:lpstr>
      <vt:lpstr>Changing Indents (continued)</vt:lpstr>
      <vt:lpstr>Changing Indents (continued)</vt:lpstr>
      <vt:lpstr>Changing Indents (continued)</vt:lpstr>
      <vt:lpstr>Adjusting Line Spacing</vt:lpstr>
      <vt:lpstr>Adjusting Line Spacing (continued)</vt:lpstr>
      <vt:lpstr>Adjusting Paragraph Spacing</vt:lpstr>
      <vt:lpstr>Changing Vertical Alignment</vt:lpstr>
      <vt:lpstr>Understanding Tab Stops</vt:lpstr>
      <vt:lpstr>Understanding Tab Stops (continued)</vt:lpstr>
      <vt:lpstr>Understanding Tab Stops (continued)</vt:lpstr>
      <vt:lpstr>Understanding Tab Stops (continued)</vt:lpstr>
      <vt:lpstr>Using Bulleted and Numbered Lists</vt:lpstr>
      <vt:lpstr>Using Bulleted and Numbered Lists (continued)</vt:lpstr>
      <vt:lpstr>Using Bulleted and Numbered Lists (continued)</vt:lpstr>
      <vt:lpstr>Using Bulleted and Numbered Lists (continued)</vt:lpstr>
      <vt:lpstr>Organizing a Document in Outline View</vt:lpstr>
      <vt:lpstr>Organizing a Document in Outline View (continued)</vt:lpstr>
      <vt:lpstr>Summary</vt:lpstr>
      <vt:lpstr>Summary (continued)</vt:lpstr>
      <vt:lpstr>Summary (continued)</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Lesson 5 Formatting Paragraphs and Documents</dc:title>
  <dc:creator/>
  <cp:lastModifiedBy>Amanda Lyons</cp:lastModifiedBy>
  <cp:revision>215</cp:revision>
  <dcterms:created xsi:type="dcterms:W3CDTF">2001-06-11T01:47:29Z</dcterms:created>
  <dcterms:modified xsi:type="dcterms:W3CDTF">2010-08-02T20:25:17Z</dcterms:modified>
</cp:coreProperties>
</file>