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22"/>
  </p:notesMasterIdLst>
  <p:handoutMasterIdLst>
    <p:handoutMasterId r:id="rId23"/>
  </p:handoutMasterIdLst>
  <p:sldIdLst>
    <p:sldId id="299" r:id="rId2"/>
    <p:sldId id="325" r:id="rId3"/>
    <p:sldId id="350" r:id="rId4"/>
    <p:sldId id="300" r:id="rId5"/>
    <p:sldId id="266" r:id="rId6"/>
    <p:sldId id="406" r:id="rId7"/>
    <p:sldId id="367" r:id="rId8"/>
    <p:sldId id="346" r:id="rId9"/>
    <p:sldId id="407" r:id="rId10"/>
    <p:sldId id="394" r:id="rId11"/>
    <p:sldId id="395" r:id="rId12"/>
    <p:sldId id="383" r:id="rId13"/>
    <p:sldId id="408" r:id="rId14"/>
    <p:sldId id="401" r:id="rId15"/>
    <p:sldId id="402" r:id="rId16"/>
    <p:sldId id="304" r:id="rId17"/>
    <p:sldId id="368" r:id="rId18"/>
    <p:sldId id="321" r:id="rId19"/>
    <p:sldId id="339" r:id="rId20"/>
    <p:sldId id="387"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son"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FF9933"/>
    <a:srgbClr val="FFCC00"/>
    <a:srgbClr val="FFCC66"/>
    <a:srgbClr val="FFFF99"/>
    <a:srgbClr val="0099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110" autoAdjust="0"/>
    <p:restoredTop sz="94575" autoAdjust="0"/>
  </p:normalViewPr>
  <p:slideViewPr>
    <p:cSldViewPr>
      <p:cViewPr>
        <p:scale>
          <a:sx n="75" d="100"/>
          <a:sy n="75" d="100"/>
        </p:scale>
        <p:origin x="-1050"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B2D429BD-1133-42FE-93F1-23729BF5E951}"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3CD0AB61-4F84-4EF4-A06E-CB18CE7E7D47}"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0BFB547-E703-4BEB-9744-C3B15C6538EE}" type="slidenum">
              <a:rPr lang="en-US" smtClean="0"/>
              <a:pPr/>
              <a:t>1</a:t>
            </a:fld>
            <a:endParaRPr lang="en-US" dirty="0"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2</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3</a:t>
            </a:fld>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14</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rgbClr val="339933"/>
            </a:solidFill>
            <a:ln w="9525">
              <a:noFill/>
              <a:miter lim="800000"/>
              <a:headEnd/>
              <a:tailEnd/>
            </a:ln>
          </p:spPr>
          <p:txBody>
            <a:bodyPr wrap="none" anchor="ctr"/>
            <a:lstStyle/>
            <a:p>
              <a:pPr algn="ctr">
                <a:defRPr/>
              </a:pPr>
              <a:endParaRPr kumimoji="1" lang="en-US" sz="2400" dirty="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dirty="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sp>
        <p:nvSpPr>
          <p:cNvPr id="7066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7066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pic>
        <p:nvPicPr>
          <p:cNvPr id="1026" name="Picture 2"/>
          <p:cNvPicPr>
            <a:picLocks noChangeAspect="1" noChangeArrowheads="1"/>
          </p:cNvPicPr>
          <p:nvPr userDrawn="1"/>
        </p:nvPicPr>
        <p:blipFill>
          <a:blip r:embed="rId2" cstate="print"/>
          <a:srcRect/>
          <a:stretch>
            <a:fillRect/>
          </a:stretch>
        </p:blipFill>
        <p:spPr bwMode="auto">
          <a:xfrm>
            <a:off x="0" y="0"/>
            <a:ext cx="533400" cy="6858000"/>
          </a:xfrm>
          <a:prstGeom prst="rect">
            <a:avLst/>
          </a:prstGeom>
          <a:noFill/>
          <a:ln w="9525">
            <a:noFill/>
            <a:miter lim="800000"/>
            <a:headEnd/>
            <a:tailEnd/>
          </a:ln>
          <a:effectLst/>
        </p:spPr>
      </p:pic>
      <p:sp>
        <p:nvSpPr>
          <p:cNvPr id="10" name="Rectangle 11"/>
          <p:cNvSpPr>
            <a:spLocks noGrp="1" noChangeArrowheads="1"/>
          </p:cNvSpPr>
          <p:nvPr>
            <p:ph type="sldNum" sz="quarter" idx="10"/>
          </p:nvPr>
        </p:nvSpPr>
        <p:spPr>
          <a:xfrm>
            <a:off x="76200" y="6248400"/>
            <a:ext cx="587375" cy="488950"/>
          </a:xfrm>
        </p:spPr>
        <p:txBody>
          <a:bodyPr anchorCtr="0"/>
          <a:lstStyle>
            <a:lvl1pPr>
              <a:defRPr/>
            </a:lvl1pPr>
          </a:lstStyle>
          <a:p>
            <a:pPr>
              <a:defRPr/>
            </a:pPr>
            <a:fld id="{4B6C512A-4FF9-4409-89D4-BD2BA896FF9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2F78292F-5660-4066-94DC-8461C13AFFDB}"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B35409E9-5D2F-4E81-8081-C3E40BA0D253}"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F0A8BF58-7975-44C6-A4CC-482CE335F725}"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169357B5-0756-4F1C-8CE0-A38FD7FF2699}"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C8C2D2E8-7562-41BB-8E9A-3C48F42FD35E}"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0B6EBBC7-2F9B-4A77-B360-D7E7E2C5C221}"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fld id="{4C05B63C-D157-4F5A-858D-9224C3AEDD13}"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fld id="{DA2523DE-DCFD-4422-A8A5-8EBB08FF8F12}"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7"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8"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4" name="Group 6"/>
            <p:cNvGrpSpPr>
              <a:grpSpLocks/>
            </p:cNvGrpSpPr>
            <p:nvPr/>
          </p:nvGrpSpPr>
          <p:grpSpPr bwMode="auto">
            <a:xfrm>
              <a:off x="144" y="1248"/>
              <a:ext cx="4656" cy="201"/>
              <a:chOff x="144" y="1248"/>
              <a:chExt cx="4656" cy="201"/>
            </a:xfrm>
          </p:grpSpPr>
          <p:sp>
            <p:nvSpPr>
              <p:cNvPr id="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9" name="Text Box 21"/>
          <p:cNvSpPr txBox="1">
            <a:spLocks noChangeArrowheads="1"/>
          </p:cNvSpPr>
          <p:nvPr userDrawn="1"/>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Lesson 1</a:t>
            </a:r>
          </a:p>
        </p:txBody>
      </p:sp>
      <p:sp>
        <p:nvSpPr>
          <p:cNvPr id="10" name="Footer Placeholder 3"/>
          <p:cNvSpPr txBox="1">
            <a:spLocks/>
          </p:cNvSpPr>
          <p:nvPr userDrawn="1"/>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11" name="Text Box 14"/>
          <p:cNvSpPr txBox="1">
            <a:spLocks noChangeArrowheads="1"/>
          </p:cNvSpPr>
          <p:nvPr userDrawn="1"/>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
        <p:nvSpPr>
          <p:cNvPr id="12" name="Slide Number Placeholder 3"/>
          <p:cNvSpPr>
            <a:spLocks noGrp="1"/>
          </p:cNvSpPr>
          <p:nvPr>
            <p:ph type="sldNum" sz="quarter" idx="10"/>
          </p:nvPr>
        </p:nvSpPr>
        <p:spPr/>
        <p:txBody>
          <a:bodyPr/>
          <a:lstStyle>
            <a:lvl1pPr>
              <a:defRPr/>
            </a:lvl1pPr>
          </a:lstStyle>
          <a:p>
            <a:pPr>
              <a:defRPr/>
            </a:pPr>
            <a:fld id="{656DA629-524D-4295-9D5C-D74AF03A12D8}"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85BF5104-BB51-498E-AC05-D5305DC00A1F}"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CC99D123-D2E2-440F-A703-111A7DAB7127}"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userDrawn="1"/>
        </p:nvGrpSpPr>
        <p:grpSpPr bwMode="auto">
          <a:xfrm>
            <a:off x="0" y="0"/>
            <a:ext cx="7620000" cy="6858000"/>
            <a:chOff x="0" y="0"/>
            <a:chExt cx="4800" cy="4320"/>
          </a:xfrm>
        </p:grpSpPr>
        <p:grpSp>
          <p:nvGrpSpPr>
            <p:cNvPr id="1033" name="Group 3"/>
            <p:cNvGrpSpPr>
              <a:grpSpLocks/>
            </p:cNvGrpSpPr>
            <p:nvPr userDrawn="1"/>
          </p:nvGrpSpPr>
          <p:grpSpPr bwMode="auto">
            <a:xfrm>
              <a:off x="0" y="0"/>
              <a:ext cx="2016" cy="4320"/>
              <a:chOff x="0" y="0"/>
              <a:chExt cx="2016" cy="4320"/>
            </a:xfrm>
          </p:grpSpPr>
          <p:sp>
            <p:nvSpPr>
              <p:cNvPr id="6963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69637"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034" name="Group 6"/>
            <p:cNvGrpSpPr>
              <a:grpSpLocks/>
            </p:cNvGrpSpPr>
            <p:nvPr/>
          </p:nvGrpSpPr>
          <p:grpSpPr bwMode="auto">
            <a:xfrm>
              <a:off x="144" y="1248"/>
              <a:ext cx="4656" cy="201"/>
              <a:chOff x="144" y="1248"/>
              <a:chExt cx="4656" cy="201"/>
            </a:xfrm>
          </p:grpSpPr>
          <p:sp>
            <p:nvSpPr>
              <p:cNvPr id="69639"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9640"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9653" name="Text Box 21"/>
          <p:cNvSpPr txBox="1">
            <a:spLocks noChangeArrowheads="1"/>
          </p:cNvSpPr>
          <p:nvPr userDrawn="1"/>
        </p:nvSpPr>
        <p:spPr bwMode="auto">
          <a:xfrm>
            <a:off x="152430" y="2895600"/>
            <a:ext cx="492443"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baseline="0" dirty="0" smtClean="0"/>
              <a:t>Word </a:t>
            </a:r>
            <a:r>
              <a:rPr lang="en-US" sz="2000" b="1" dirty="0" smtClean="0"/>
              <a:t>Lesson 8</a:t>
            </a:r>
            <a:endParaRPr lang="en-US" sz="2000" b="1" dirty="0"/>
          </a:p>
        </p:txBody>
      </p:sp>
      <p:sp>
        <p:nvSpPr>
          <p:cNvPr id="1039" name="Text Box 15"/>
          <p:cNvSpPr txBox="1">
            <a:spLocks noChangeArrowheads="1"/>
          </p:cNvSpPr>
          <p:nvPr userDrawn="1"/>
        </p:nvSpPr>
        <p:spPr bwMode="auto">
          <a:xfrm>
            <a:off x="838200" y="6324600"/>
            <a:ext cx="3048000" cy="400110"/>
          </a:xfrm>
          <a:prstGeom prst="rect">
            <a:avLst/>
          </a:prstGeom>
          <a:noFill/>
          <a:ln w="9525">
            <a:noFill/>
            <a:miter lim="800000"/>
            <a:headEnd/>
            <a:tailEnd/>
          </a:ln>
          <a:effectLst/>
        </p:spPr>
        <p:txBody>
          <a:bodyPr wrap="square">
            <a:spAutoFit/>
          </a:bodyPr>
          <a:lstStyle/>
          <a:p>
            <a:pPr eaLnBrk="0" hangingPunct="0">
              <a:spcBef>
                <a:spcPct val="50000"/>
              </a:spcBef>
              <a:defRPr/>
            </a:pPr>
            <a:r>
              <a:rPr lang="en-US" sz="2000" b="1" dirty="0" smtClean="0"/>
              <a:t>Pasewark &amp; Pasewark</a:t>
            </a:r>
            <a:endParaRPr lang="en-US" sz="2000" b="1" dirty="0"/>
          </a:p>
        </p:txBody>
      </p:sp>
      <p:sp>
        <p:nvSpPr>
          <p:cNvPr id="1040" name="Text Box 16"/>
          <p:cNvSpPr txBox="1">
            <a:spLocks noChangeArrowheads="1"/>
          </p:cNvSpPr>
          <p:nvPr userDrawn="1"/>
        </p:nvSpPr>
        <p:spPr bwMode="auto">
          <a:xfrm>
            <a:off x="4724400" y="6324600"/>
            <a:ext cx="4267200" cy="369332"/>
          </a:xfrm>
          <a:prstGeom prst="rect">
            <a:avLst/>
          </a:prstGeom>
          <a:noFill/>
          <a:ln w="9525">
            <a:noFill/>
            <a:miter lim="800000"/>
            <a:headEnd/>
            <a:tailEnd/>
          </a:ln>
          <a:effectLst/>
        </p:spPr>
        <p:txBody>
          <a:bodyPr>
            <a:spAutoFit/>
          </a:bodyPr>
          <a:lstStyle/>
          <a:p>
            <a:pPr algn="r" eaLnBrk="0" hangingPunct="0">
              <a:spcBef>
                <a:spcPct val="50000"/>
              </a:spcBef>
              <a:defRPr/>
            </a:pPr>
            <a:r>
              <a:rPr lang="en-US" sz="1800" b="1" kern="1200" dirty="0" smtClean="0">
                <a:solidFill>
                  <a:schemeClr val="tx1"/>
                </a:solidFill>
                <a:latin typeface="Arial" charset="0"/>
                <a:ea typeface="+mn-ea"/>
                <a:cs typeface="+mn-cs"/>
              </a:rPr>
              <a:t>Microsoft Office 2010 Introductory </a:t>
            </a:r>
            <a:endParaRPr lang="en-US" sz="2000" b="1" dirty="0"/>
          </a:p>
        </p:txBody>
      </p:sp>
      <p:pic>
        <p:nvPicPr>
          <p:cNvPr id="15" name="Picture 2"/>
          <p:cNvPicPr>
            <a:picLocks noChangeAspect="1" noChangeArrowheads="1"/>
          </p:cNvPicPr>
          <p:nvPr userDrawn="1"/>
        </p:nvPicPr>
        <p:blipFill>
          <a:blip r:embed="rId14" cstate="print"/>
          <a:srcRect/>
          <a:stretch>
            <a:fillRect/>
          </a:stretch>
        </p:blipFill>
        <p:spPr bwMode="auto">
          <a:xfrm>
            <a:off x="0" y="0"/>
            <a:ext cx="152400" cy="6858000"/>
          </a:xfrm>
          <a:prstGeom prst="rect">
            <a:avLst/>
          </a:prstGeom>
          <a:noFill/>
          <a:ln w="9525">
            <a:noFill/>
            <a:miter lim="800000"/>
            <a:headEnd/>
            <a:tailEnd/>
          </a:ln>
          <a:effectLst/>
        </p:spPr>
      </p:pic>
      <p:sp>
        <p:nvSpPr>
          <p:cNvPr id="69645"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latin typeface="Arial" charset="0"/>
              </a:defRPr>
            </a:lvl1pPr>
          </a:lstStyle>
          <a:p>
            <a:pPr>
              <a:defRPr/>
            </a:pPr>
            <a:fld id="{887C4785-737E-47A6-A3E0-BD606DACAF1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2" r:id="rId1"/>
    <p:sldLayoutId id="2147483681" r:id="rId2"/>
    <p:sldLayoutId id="2147483680" r:id="rId3"/>
    <p:sldLayoutId id="2147483679" r:id="rId4"/>
    <p:sldLayoutId id="2147483678" r:id="rId5"/>
    <p:sldLayoutId id="2147483677" r:id="rId6"/>
    <p:sldLayoutId id="2147483683" r:id="rId7"/>
    <p:sldLayoutId id="2147483676" r:id="rId8"/>
    <p:sldLayoutId id="2147483675" r:id="rId9"/>
    <p:sldLayoutId id="2147483674" r:id="rId10"/>
    <p:sldLayoutId id="2147483673" r:id="rId11"/>
    <p:sldLayoutId id="2147483672" r:id="rId12"/>
  </p:sldLayoutIdLst>
  <p:transition/>
  <p:timing>
    <p:tnLst>
      <p:par>
        <p:cTn id="1" dur="indefinite" restart="never" nodeType="tmRoot"/>
      </p:par>
    </p:tnLst>
  </p:timing>
  <p:hf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5" name="Rectangle 11"/>
          <p:cNvSpPr>
            <a:spLocks noGrp="1" noChangeArrowheads="1"/>
          </p:cNvSpPr>
          <p:nvPr>
            <p:ph type="sldNum" sz="quarter" idx="10"/>
          </p:nvPr>
        </p:nvSpPr>
        <p:spPr>
          <a:noFill/>
        </p:spPr>
        <p:txBody>
          <a:bodyPr/>
          <a:lstStyle/>
          <a:p>
            <a:fld id="{2A4F936E-69BF-43F9-9510-9E079A8CE8F4}" type="slidenum">
              <a:rPr lang="en-US" smtClean="0"/>
              <a:pPr/>
              <a:t>1</a:t>
            </a:fld>
            <a:endParaRPr lang="en-US" dirty="0" smtClean="0"/>
          </a:p>
        </p:txBody>
      </p:sp>
      <p:sp>
        <p:nvSpPr>
          <p:cNvPr id="16386" name="AutoShape 2"/>
          <p:cNvSpPr>
            <a:spLocks noGrp="1" noChangeArrowheads="1"/>
          </p:cNvSpPr>
          <p:nvPr>
            <p:ph type="ctrTitle"/>
          </p:nvPr>
        </p:nvSpPr>
        <p:spPr/>
        <p:txBody>
          <a:bodyPr/>
          <a:lstStyle/>
          <a:p>
            <a:pPr eaLnBrk="1" hangingPunct="1"/>
            <a:r>
              <a:rPr lang="en-US" sz="3400" dirty="0" smtClean="0"/>
              <a:t>Word Lesson 8</a:t>
            </a:r>
            <a:br>
              <a:rPr lang="en-US" sz="3400" dirty="0" smtClean="0"/>
            </a:br>
            <a:r>
              <a:rPr lang="en-US" sz="3200" dirty="0" smtClean="0"/>
              <a:t>Increasing Efficiency Using Word</a:t>
            </a:r>
            <a:endParaRPr lang="en-US" sz="3400" dirty="0" smtClean="0"/>
          </a:p>
        </p:txBody>
      </p:sp>
      <p:sp>
        <p:nvSpPr>
          <p:cNvPr id="16387" name="Rectangle 3"/>
          <p:cNvSpPr>
            <a:spLocks noGrp="1" noChangeArrowheads="1"/>
          </p:cNvSpPr>
          <p:nvPr>
            <p:ph type="subTitle" idx="1"/>
          </p:nvPr>
        </p:nvSpPr>
        <p:spPr>
          <a:xfrm>
            <a:off x="4673600" y="2927350"/>
            <a:ext cx="4241800" cy="1822450"/>
          </a:xfrm>
        </p:spPr>
        <p:txBody>
          <a:bodyPr/>
          <a:lstStyle/>
          <a:p>
            <a:pPr eaLnBrk="1" hangingPunct="1"/>
            <a:r>
              <a:rPr lang="en-US" b="1" dirty="0" smtClean="0"/>
              <a:t>Microsoft Office 2010 Introductory</a:t>
            </a:r>
            <a:endParaRPr lang="en-US" dirty="0" smtClean="0"/>
          </a:p>
        </p:txBody>
      </p:sp>
      <p:sp>
        <p:nvSpPr>
          <p:cNvPr id="16388" name="Text Box 6"/>
          <p:cNvSpPr txBox="1">
            <a:spLocks noChangeArrowheads="1"/>
          </p:cNvSpPr>
          <p:nvPr/>
        </p:nvSpPr>
        <p:spPr bwMode="auto">
          <a:xfrm>
            <a:off x="609600" y="6248400"/>
            <a:ext cx="2667000" cy="366713"/>
          </a:xfrm>
          <a:prstGeom prst="rect">
            <a:avLst/>
          </a:prstGeom>
          <a:noFill/>
          <a:ln w="9525">
            <a:noFill/>
            <a:miter lim="800000"/>
            <a:headEnd/>
            <a:tailEnd/>
          </a:ln>
        </p:spPr>
        <p:txBody>
          <a:bodyPr>
            <a:spAutoFit/>
          </a:bodyPr>
          <a:lstStyle/>
          <a:p>
            <a:pPr eaLnBrk="0" hangingPunct="0">
              <a:spcBef>
                <a:spcPct val="50000"/>
              </a:spcBef>
            </a:pPr>
            <a:endParaRPr lang="en-US" dirty="0"/>
          </a:p>
        </p:txBody>
      </p:sp>
      <p:sp>
        <p:nvSpPr>
          <p:cNvPr id="16389" name="Text Box 7"/>
          <p:cNvSpPr txBox="1">
            <a:spLocks noChangeArrowheads="1"/>
          </p:cNvSpPr>
          <p:nvPr/>
        </p:nvSpPr>
        <p:spPr bwMode="auto">
          <a:xfrm>
            <a:off x="685800" y="6324600"/>
            <a:ext cx="3048000" cy="400110"/>
          </a:xfrm>
          <a:prstGeom prst="rect">
            <a:avLst/>
          </a:prstGeom>
          <a:noFill/>
          <a:ln w="9525">
            <a:noFill/>
            <a:miter lim="800000"/>
            <a:headEnd/>
            <a:tailEnd/>
          </a:ln>
        </p:spPr>
        <p:txBody>
          <a:bodyPr wrap="square">
            <a:spAutoFit/>
          </a:bodyPr>
          <a:lstStyle/>
          <a:p>
            <a:pPr eaLnBrk="0" hangingPunct="0">
              <a:spcBef>
                <a:spcPct val="50000"/>
              </a:spcBef>
            </a:pPr>
            <a:r>
              <a:rPr lang="en-US" sz="2000" b="1" dirty="0" smtClean="0"/>
              <a:t>Pasewark &amp; Pasewark</a:t>
            </a:r>
            <a:endParaRPr lang="en-US" sz="20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10</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10</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Creating and Printing Envelopes</a:t>
            </a:r>
          </a:p>
        </p:txBody>
      </p:sp>
      <p:sp>
        <p:nvSpPr>
          <p:cNvPr id="23556" name="Rectangle 7"/>
          <p:cNvSpPr>
            <a:spLocks noGrp="1" noChangeArrowheads="1"/>
          </p:cNvSpPr>
          <p:nvPr>
            <p:ph type="body" sz="half" idx="4294967295"/>
          </p:nvPr>
        </p:nvSpPr>
        <p:spPr>
          <a:xfrm>
            <a:off x="838200" y="2362200"/>
            <a:ext cx="7693025" cy="4191000"/>
          </a:xfrm>
        </p:spPr>
        <p:txBody>
          <a:bodyPr>
            <a:normAutofit/>
          </a:bodyPr>
          <a:lstStyle/>
          <a:p>
            <a:pPr lvl="0"/>
            <a:r>
              <a:rPr lang="en-US" dirty="0" smtClean="0"/>
              <a:t>Addressing envelopes is easy using Word. </a:t>
            </a:r>
          </a:p>
          <a:p>
            <a:pPr lvl="0"/>
            <a:r>
              <a:rPr lang="en-US" dirty="0" smtClean="0"/>
              <a:t>If you select an address before you open the Envelopes and Labels dialog box, the address appears in the Delivery address box in the dialog box. </a:t>
            </a:r>
          </a:p>
          <a:p>
            <a:pPr lvl="0"/>
            <a:r>
              <a:rPr lang="en-US" dirty="0" smtClean="0"/>
              <a:t>To replace text in the Return address box, select it, and then type your own name and address. </a:t>
            </a:r>
            <a:endParaRPr lang="en-US" dirty="0"/>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10</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11</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11</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Creating and Printing Labels</a:t>
            </a:r>
          </a:p>
        </p:txBody>
      </p:sp>
      <p:sp>
        <p:nvSpPr>
          <p:cNvPr id="23556" name="Rectangle 7"/>
          <p:cNvSpPr>
            <a:spLocks noGrp="1" noChangeArrowheads="1"/>
          </p:cNvSpPr>
          <p:nvPr>
            <p:ph type="body" sz="half" idx="4294967295"/>
          </p:nvPr>
        </p:nvSpPr>
        <p:spPr>
          <a:xfrm>
            <a:off x="838200" y="2362200"/>
            <a:ext cx="7693025" cy="4191000"/>
          </a:xfrm>
        </p:spPr>
        <p:txBody>
          <a:bodyPr>
            <a:normAutofit/>
          </a:bodyPr>
          <a:lstStyle/>
          <a:p>
            <a:pPr lvl="0"/>
            <a:r>
              <a:rPr lang="en-US" dirty="0" smtClean="0"/>
              <a:t>Creating labels is similar to creating envelopes.</a:t>
            </a:r>
          </a:p>
          <a:p>
            <a:pPr lvl="0"/>
            <a:r>
              <a:rPr lang="en-US" dirty="0" smtClean="0"/>
              <a:t>The default is to print a full page of the same label. A Single Label option is also available.</a:t>
            </a:r>
          </a:p>
          <a:p>
            <a:pPr lvl="0"/>
            <a:r>
              <a:rPr lang="en-US" dirty="0" smtClean="0"/>
              <a:t>The dimensions of the label are listed in the Label section. </a:t>
            </a: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11</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12</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12</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sz="3200" dirty="0" smtClean="0"/>
              <a:t>Collaborating with a Workgroup Using Comments and Tracked Changes</a:t>
            </a:r>
          </a:p>
        </p:txBody>
      </p:sp>
      <p:sp>
        <p:nvSpPr>
          <p:cNvPr id="23556" name="Rectangle 7"/>
          <p:cNvSpPr>
            <a:spLocks noGrp="1" noChangeArrowheads="1"/>
          </p:cNvSpPr>
          <p:nvPr>
            <p:ph type="body" sz="half" idx="4294967295"/>
          </p:nvPr>
        </p:nvSpPr>
        <p:spPr>
          <a:xfrm>
            <a:off x="838200" y="2362200"/>
            <a:ext cx="7693025" cy="4191000"/>
          </a:xfrm>
        </p:spPr>
        <p:txBody>
          <a:bodyPr/>
          <a:lstStyle/>
          <a:p>
            <a:pPr lvl="0"/>
            <a:r>
              <a:rPr lang="en-US" dirty="0" smtClean="0"/>
              <a:t>The process of working together in teams, sharing comments, and exchanging ideas for a common purpose is called </a:t>
            </a:r>
            <a:r>
              <a:rPr lang="en-US" b="1" dirty="0" smtClean="0"/>
              <a:t>workgroup collaboration</a:t>
            </a:r>
            <a:r>
              <a:rPr lang="en-US" dirty="0" smtClean="0"/>
              <a:t>. </a:t>
            </a:r>
          </a:p>
          <a:p>
            <a:pPr lvl="0"/>
            <a:r>
              <a:rPr lang="en-US" dirty="0" smtClean="0"/>
              <a:t>Word provides several ways team members can collaborate. Team members can circulate a document and add comments or changes to the document. </a:t>
            </a:r>
            <a:endParaRPr lang="en-US" dirty="0"/>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12</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229600" cy="1143000"/>
          </a:xfrm>
        </p:spPr>
        <p:txBody>
          <a:bodyPr/>
          <a:lstStyle/>
          <a:p>
            <a:r>
              <a:rPr lang="en-US" sz="3200" dirty="0" smtClean="0"/>
              <a:t>Collaborating with a Workgroup Using Comments and Tracked Changes (cont)</a:t>
            </a:r>
            <a:endParaRPr lang="en-US" sz="3200" dirty="0"/>
          </a:p>
        </p:txBody>
      </p:sp>
      <p:sp>
        <p:nvSpPr>
          <p:cNvPr id="3" name="Content Placeholder 2"/>
          <p:cNvSpPr>
            <a:spLocks noGrp="1"/>
          </p:cNvSpPr>
          <p:nvPr>
            <p:ph idx="1"/>
          </p:nvPr>
        </p:nvSpPr>
        <p:spPr/>
        <p:txBody>
          <a:bodyPr/>
          <a:lstStyle/>
          <a:p>
            <a:r>
              <a:rPr lang="en-US" sz="2400" dirty="0" smtClean="0"/>
              <a:t>Document with comments from two people</a:t>
            </a:r>
            <a:endParaRPr lang="en-US" sz="2400"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13</a:t>
            </a:fld>
            <a:endParaRPr lang="en-US" dirty="0"/>
          </a:p>
        </p:txBody>
      </p:sp>
      <p:pic>
        <p:nvPicPr>
          <p:cNvPr id="3074" name="Picture 2"/>
          <p:cNvPicPr>
            <a:picLocks noChangeAspect="1" noChangeArrowheads="1"/>
          </p:cNvPicPr>
          <p:nvPr/>
        </p:nvPicPr>
        <p:blipFill>
          <a:blip r:embed="rId2"/>
          <a:srcRect/>
          <a:stretch>
            <a:fillRect/>
          </a:stretch>
        </p:blipFill>
        <p:spPr bwMode="auto">
          <a:xfrm>
            <a:off x="1600200" y="2895600"/>
            <a:ext cx="5791200" cy="334518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14</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14</a:t>
            </a:fld>
            <a:endParaRPr lang="en-US" sz="2600" b="1" dirty="0">
              <a:solidFill>
                <a:schemeClr val="bg1"/>
              </a:solidFill>
            </a:endParaRPr>
          </a:p>
        </p:txBody>
      </p:sp>
      <p:sp>
        <p:nvSpPr>
          <p:cNvPr id="23555" name="Title 1"/>
          <p:cNvSpPr>
            <a:spLocks noGrp="1"/>
          </p:cNvSpPr>
          <p:nvPr>
            <p:ph type="title"/>
          </p:nvPr>
        </p:nvSpPr>
        <p:spPr>
          <a:xfrm>
            <a:off x="762000" y="762000"/>
            <a:ext cx="8153400" cy="1143000"/>
          </a:xfrm>
        </p:spPr>
        <p:txBody>
          <a:bodyPr/>
          <a:lstStyle/>
          <a:p>
            <a:pPr eaLnBrk="1" hangingPunct="1"/>
            <a:r>
              <a:rPr lang="en-US" sz="3200" dirty="0" smtClean="0"/>
              <a:t>Collaborating with a Workgroup Using Comments and Tracked Changes (cont)</a:t>
            </a:r>
          </a:p>
        </p:txBody>
      </p:sp>
      <p:sp>
        <p:nvSpPr>
          <p:cNvPr id="23556" name="Rectangle 7"/>
          <p:cNvSpPr>
            <a:spLocks noGrp="1" noChangeArrowheads="1"/>
          </p:cNvSpPr>
          <p:nvPr>
            <p:ph type="body" sz="half" idx="4294967295"/>
          </p:nvPr>
        </p:nvSpPr>
        <p:spPr>
          <a:xfrm>
            <a:off x="838200" y="2362200"/>
            <a:ext cx="7693025" cy="4191000"/>
          </a:xfrm>
        </p:spPr>
        <p:txBody>
          <a:bodyPr/>
          <a:lstStyle/>
          <a:p>
            <a:pPr lvl="0"/>
            <a:r>
              <a:rPr lang="en-US" dirty="0" smtClean="0"/>
              <a:t>When you make certain changes to a document, Word identifies the changes with the user name. </a:t>
            </a:r>
          </a:p>
          <a:p>
            <a:pPr lvl="0"/>
            <a:r>
              <a:rPr lang="en-US" dirty="0" smtClean="0"/>
              <a:t>Each reviewers’ comments appear in a different color.</a:t>
            </a:r>
          </a:p>
          <a:p>
            <a:pPr lvl="0"/>
            <a:r>
              <a:rPr lang="en-US" dirty="0" smtClean="0"/>
              <a:t>To move from comment to comment, click the Next or Previous button in the Comments group on the Review tab. </a:t>
            </a:r>
            <a:endParaRPr lang="en-US" dirty="0"/>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14</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15</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15</a:t>
            </a:fld>
            <a:endParaRPr lang="en-US" sz="2600" b="1" dirty="0">
              <a:solidFill>
                <a:schemeClr val="bg1"/>
              </a:solidFill>
            </a:endParaRPr>
          </a:p>
        </p:txBody>
      </p:sp>
      <p:sp>
        <p:nvSpPr>
          <p:cNvPr id="23555" name="Title 1"/>
          <p:cNvSpPr>
            <a:spLocks noGrp="1"/>
          </p:cNvSpPr>
          <p:nvPr>
            <p:ph type="title"/>
          </p:nvPr>
        </p:nvSpPr>
        <p:spPr>
          <a:xfrm>
            <a:off x="762000" y="762000"/>
            <a:ext cx="8153400" cy="1143000"/>
          </a:xfrm>
        </p:spPr>
        <p:txBody>
          <a:bodyPr/>
          <a:lstStyle/>
          <a:p>
            <a:pPr eaLnBrk="1" hangingPunct="1"/>
            <a:r>
              <a:rPr lang="en-US" sz="3200" dirty="0" smtClean="0"/>
              <a:t>Collaborating with a Workgroup Using Comments and Tracked Changes (cont)</a:t>
            </a:r>
          </a:p>
        </p:txBody>
      </p:sp>
      <p:sp>
        <p:nvSpPr>
          <p:cNvPr id="23556" name="Rectangle 7"/>
          <p:cNvSpPr>
            <a:spLocks noGrp="1" noChangeArrowheads="1"/>
          </p:cNvSpPr>
          <p:nvPr>
            <p:ph type="body" sz="half" idx="4294967295"/>
          </p:nvPr>
        </p:nvSpPr>
        <p:spPr>
          <a:xfrm>
            <a:off x="838200" y="2362200"/>
            <a:ext cx="7693025" cy="4191000"/>
          </a:xfrm>
        </p:spPr>
        <p:txBody>
          <a:bodyPr/>
          <a:lstStyle/>
          <a:p>
            <a:pPr lvl="0"/>
            <a:r>
              <a:rPr lang="en-US" dirty="0" smtClean="0"/>
              <a:t>Word provides a tool called </a:t>
            </a:r>
            <a:r>
              <a:rPr lang="en-US" b="1" dirty="0" smtClean="0"/>
              <a:t>Track Changes </a:t>
            </a:r>
            <a:r>
              <a:rPr lang="en-US" dirty="0" smtClean="0"/>
              <a:t>that keeps a record of any changes you or a reviewer makes in a document. </a:t>
            </a:r>
          </a:p>
          <a:p>
            <a:pPr lvl="0"/>
            <a:r>
              <a:rPr lang="en-US" dirty="0" smtClean="0"/>
              <a:t>You can accept or reject a change in the document.</a:t>
            </a:r>
          </a:p>
          <a:p>
            <a:pPr lvl="0"/>
            <a:r>
              <a:rPr lang="en-US" dirty="0" smtClean="0"/>
              <a:t>You can print a document with comments and tracked changes.</a:t>
            </a:r>
            <a:endParaRPr lang="en-US" dirty="0"/>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15</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4D059463-CAB4-412C-9C0A-E6BEBD24D357}" type="slidenum">
              <a:rPr lang="en-US" smtClean="0"/>
              <a:pPr/>
              <a:t>16</a:t>
            </a:fld>
            <a:endParaRPr lang="en-US" dirty="0"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BAFB979-94DD-4BCB-8037-8094083FF979}" type="slidenum">
              <a:rPr lang="en-US" sz="2600" b="1">
                <a:solidFill>
                  <a:schemeClr val="bg1"/>
                </a:solidFill>
              </a:rPr>
              <a:pPr/>
              <a:t>16</a:t>
            </a:fld>
            <a:endParaRPr lang="en-US" sz="2600" b="1" dirty="0">
              <a:solidFill>
                <a:schemeClr val="bg1"/>
              </a:solidFill>
            </a:endParaRPr>
          </a:p>
        </p:txBody>
      </p:sp>
      <p:sp>
        <p:nvSpPr>
          <p:cNvPr id="25603" name="Title 1"/>
          <p:cNvSpPr>
            <a:spLocks noGrp="1"/>
          </p:cNvSpPr>
          <p:nvPr>
            <p:ph type="title"/>
          </p:nvPr>
        </p:nvSpPr>
        <p:spPr>
          <a:xfrm>
            <a:off x="762000" y="762000"/>
            <a:ext cx="8153400" cy="1143000"/>
          </a:xfrm>
        </p:spPr>
        <p:txBody>
          <a:bodyPr/>
          <a:lstStyle/>
          <a:p>
            <a:r>
              <a:rPr lang="en-US" dirty="0" smtClean="0"/>
              <a:t>Combine Different Versions of a Document</a:t>
            </a:r>
          </a:p>
        </p:txBody>
      </p:sp>
      <p:sp>
        <p:nvSpPr>
          <p:cNvPr id="2560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9DED729-070D-4F1B-95D7-32DB0854F7E1}" type="slidenum">
              <a:rPr lang="en-US" sz="2600" b="1">
                <a:solidFill>
                  <a:schemeClr val="bg1"/>
                </a:solidFill>
              </a:rPr>
              <a:pPr/>
              <a:t>16</a:t>
            </a:fld>
            <a:endParaRPr lang="en-US" sz="2600" b="1" dirty="0">
              <a:solidFill>
                <a:schemeClr val="bg1"/>
              </a:solidFill>
            </a:endParaRPr>
          </a:p>
        </p:txBody>
      </p:sp>
      <p:sp>
        <p:nvSpPr>
          <p:cNvPr id="10" name="Rectangle 7"/>
          <p:cNvSpPr txBox="1">
            <a:spLocks noChangeArrowheads="1"/>
          </p:cNvSpPr>
          <p:nvPr/>
        </p:nvSpPr>
        <p:spPr bwMode="auto">
          <a:xfrm>
            <a:off x="838200" y="2362200"/>
            <a:ext cx="7693025"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tx1"/>
              </a:buClr>
              <a:buSzPct val="75000"/>
              <a:buFont typeface="Wingdings" pitchFamily="2" charset="2"/>
              <a:buChar char="l"/>
            </a:pPr>
            <a:r>
              <a:rPr lang="en-US" sz="2800" dirty="0" smtClean="0"/>
              <a:t>The Compare and Combine commands are useful ways to see differences between documents.		</a:t>
            </a:r>
          </a:p>
          <a:p>
            <a:pPr marL="342900" lvl="0" indent="-342900" eaLnBrk="0" hangingPunct="0">
              <a:spcBef>
                <a:spcPct val="20000"/>
              </a:spcBef>
              <a:buClr>
                <a:schemeClr val="tx1"/>
              </a:buClr>
              <a:buSzPct val="75000"/>
              <a:buFont typeface="Wingdings" pitchFamily="2" charset="2"/>
              <a:buChar char="l"/>
            </a:pPr>
            <a:r>
              <a:rPr lang="en-US" sz="2800" dirty="0" smtClean="0"/>
              <a:t>You should always look over the combined document carefully because the results might not be what you expect.</a:t>
            </a:r>
            <a:endParaRPr lang="en-US" sz="28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4D059463-CAB4-412C-9C0A-E6BEBD24D357}" type="slidenum">
              <a:rPr lang="en-US" smtClean="0"/>
              <a:pPr/>
              <a:t>17</a:t>
            </a:fld>
            <a:endParaRPr lang="en-US" dirty="0"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BAFB979-94DD-4BCB-8037-8094083FF979}" type="slidenum">
              <a:rPr lang="en-US" sz="2600" b="1">
                <a:solidFill>
                  <a:schemeClr val="bg1"/>
                </a:solidFill>
              </a:rPr>
              <a:pPr/>
              <a:t>17</a:t>
            </a:fld>
            <a:endParaRPr lang="en-US" sz="2600" b="1" dirty="0">
              <a:solidFill>
                <a:schemeClr val="bg1"/>
              </a:solidFill>
            </a:endParaRPr>
          </a:p>
        </p:txBody>
      </p:sp>
      <p:sp>
        <p:nvSpPr>
          <p:cNvPr id="25603" name="Title 1"/>
          <p:cNvSpPr>
            <a:spLocks noGrp="1"/>
          </p:cNvSpPr>
          <p:nvPr>
            <p:ph type="title"/>
          </p:nvPr>
        </p:nvSpPr>
        <p:spPr>
          <a:xfrm>
            <a:off x="762000" y="762000"/>
            <a:ext cx="8153400" cy="1143000"/>
          </a:xfrm>
        </p:spPr>
        <p:txBody>
          <a:bodyPr/>
          <a:lstStyle/>
          <a:p>
            <a:r>
              <a:rPr lang="en-US" dirty="0" smtClean="0"/>
              <a:t>Customizing Word</a:t>
            </a:r>
          </a:p>
        </p:txBody>
      </p:sp>
      <p:sp>
        <p:nvSpPr>
          <p:cNvPr id="2560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9DED729-070D-4F1B-95D7-32DB0854F7E1}" type="slidenum">
              <a:rPr lang="en-US" sz="2600" b="1">
                <a:solidFill>
                  <a:schemeClr val="bg1"/>
                </a:solidFill>
              </a:rPr>
              <a:pPr/>
              <a:t>17</a:t>
            </a:fld>
            <a:endParaRPr lang="en-US" sz="2600" b="1" dirty="0">
              <a:solidFill>
                <a:schemeClr val="bg1"/>
              </a:solidFill>
            </a:endParaRPr>
          </a:p>
        </p:txBody>
      </p:sp>
      <p:sp>
        <p:nvSpPr>
          <p:cNvPr id="10" name="Rectangle 7"/>
          <p:cNvSpPr txBox="1">
            <a:spLocks noChangeArrowheads="1"/>
          </p:cNvSpPr>
          <p:nvPr/>
        </p:nvSpPr>
        <p:spPr bwMode="auto">
          <a:xfrm>
            <a:off x="838200" y="2362200"/>
            <a:ext cx="7693025"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tx1"/>
              </a:buClr>
              <a:buSzPct val="75000"/>
              <a:buFont typeface="Wingdings" pitchFamily="2" charset="2"/>
              <a:buChar char="l"/>
            </a:pPr>
            <a:r>
              <a:rPr lang="en-US" sz="2800" dirty="0" smtClean="0"/>
              <a:t>You can customize many features of Word by using the Word Options dialog box.</a:t>
            </a:r>
          </a:p>
          <a:p>
            <a:pPr marL="800100" lvl="1" indent="-342900" eaLnBrk="0" hangingPunct="0">
              <a:spcBef>
                <a:spcPct val="20000"/>
              </a:spcBef>
              <a:buClr>
                <a:schemeClr val="tx1"/>
              </a:buClr>
              <a:buSzPct val="75000"/>
            </a:pPr>
            <a:r>
              <a:rPr lang="en-US" sz="2400" dirty="0" smtClean="0"/>
              <a:t>-  General options: Most common options for customizing Word, including the User name.</a:t>
            </a:r>
          </a:p>
          <a:p>
            <a:pPr marL="800100" lvl="1" indent="-342900" eaLnBrk="0" hangingPunct="0">
              <a:spcBef>
                <a:spcPct val="20000"/>
              </a:spcBef>
              <a:buClr>
                <a:schemeClr val="tx1"/>
              </a:buClr>
              <a:buSzPct val="75000"/>
            </a:pPr>
            <a:r>
              <a:rPr lang="en-US" sz="2400" dirty="0" smtClean="0"/>
              <a:t>-  Display options: Affects how the document looks on the screen and when printed.</a:t>
            </a:r>
          </a:p>
          <a:p>
            <a:pPr marL="342900" lvl="0" indent="-342900" eaLnBrk="0" hangingPunct="0">
              <a:spcBef>
                <a:spcPct val="20000"/>
              </a:spcBef>
              <a:buClr>
                <a:schemeClr val="tx1"/>
              </a:buClr>
              <a:buSzPct val="75000"/>
              <a:buFont typeface="Wingdings" pitchFamily="2" charset="2"/>
              <a:buChar char="l"/>
            </a:pPr>
            <a:r>
              <a:rPr lang="en-US" sz="2800" dirty="0" smtClean="0"/>
              <a:t>You can customize the Ribbon and the Quick Access Toolbar.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3"/>
          <p:cNvSpPr>
            <a:spLocks noGrp="1" noChangeArrowheads="1"/>
          </p:cNvSpPr>
          <p:nvPr>
            <p:ph type="sldNum" sz="quarter" idx="10"/>
          </p:nvPr>
        </p:nvSpPr>
        <p:spPr>
          <a:noFill/>
        </p:spPr>
        <p:txBody>
          <a:bodyPr/>
          <a:lstStyle/>
          <a:p>
            <a:fld id="{46347838-409C-4CC9-B7EB-11B29370A80F}" type="slidenum">
              <a:rPr lang="en-US" smtClean="0"/>
              <a:pPr/>
              <a:t>18</a:t>
            </a:fld>
            <a:endParaRPr lang="en-US" dirty="0" smtClean="0"/>
          </a:p>
        </p:txBody>
      </p:sp>
      <p:sp>
        <p:nvSpPr>
          <p:cNvPr id="4505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B6EBE8-77DC-44A2-9AA0-4BD6268A5E52}" type="slidenum">
              <a:rPr lang="en-US" sz="2600" b="1">
                <a:solidFill>
                  <a:schemeClr val="bg1"/>
                </a:solidFill>
              </a:rPr>
              <a:pPr/>
              <a:t>18</a:t>
            </a:fld>
            <a:endParaRPr lang="en-US" sz="2600" b="1" dirty="0">
              <a:solidFill>
                <a:schemeClr val="bg1"/>
              </a:solidFill>
            </a:endParaRPr>
          </a:p>
        </p:txBody>
      </p:sp>
      <p:sp>
        <p:nvSpPr>
          <p:cNvPr id="45059" name="Title 1"/>
          <p:cNvSpPr>
            <a:spLocks noGrp="1"/>
          </p:cNvSpPr>
          <p:nvPr>
            <p:ph type="title"/>
          </p:nvPr>
        </p:nvSpPr>
        <p:spPr/>
        <p:txBody>
          <a:bodyPr/>
          <a:lstStyle/>
          <a:p>
            <a:pPr eaLnBrk="1" hangingPunct="1"/>
            <a:r>
              <a:rPr lang="en-US" dirty="0" smtClean="0"/>
              <a:t>Summary</a:t>
            </a:r>
          </a:p>
        </p:txBody>
      </p:sp>
      <p:sp>
        <p:nvSpPr>
          <p:cNvPr id="45060" name="Content Placeholder 2"/>
          <p:cNvSpPr>
            <a:spLocks noGrp="1"/>
          </p:cNvSpPr>
          <p:nvPr>
            <p:ph idx="1"/>
          </p:nvPr>
        </p:nvSpPr>
        <p:spPr>
          <a:xfrm>
            <a:off x="838200" y="2362200"/>
            <a:ext cx="7848600" cy="4114799"/>
          </a:xfrm>
        </p:spPr>
        <p:txBody>
          <a:bodyPr/>
          <a:lstStyle/>
          <a:p>
            <a:pPr eaLnBrk="1" hangingPunct="1">
              <a:spcBef>
                <a:spcPts val="300"/>
              </a:spcBef>
              <a:buFont typeface="Wingdings" pitchFamily="2" charset="2"/>
              <a:buNone/>
            </a:pPr>
            <a:r>
              <a:rPr lang="en-US" sz="2400" dirty="0" smtClean="0"/>
              <a:t>In this lesson, you learned:</a:t>
            </a:r>
          </a:p>
          <a:p>
            <a:r>
              <a:rPr lang="en-US" sz="2400" dirty="0" smtClean="0"/>
              <a:t>Templates allow you to save the format, font choices, and text of commonly produced documents. You can use installed templates, templates available on Microsoft Office Online, or you can create your own. </a:t>
            </a:r>
          </a:p>
          <a:p>
            <a:r>
              <a:rPr lang="en-US" sz="2400" dirty="0" smtClean="0"/>
              <a:t>Mail merge lets you insert changing information into a standard document. </a:t>
            </a:r>
          </a:p>
          <a:p>
            <a:r>
              <a:rPr lang="en-US" sz="2400" dirty="0" smtClean="0"/>
              <a:t>You can quickly create envelopes and labels in Word</a:t>
            </a:r>
            <a:r>
              <a:rPr lang="en-US" sz="2200" dirty="0" smtClean="0"/>
              <a:t>.</a:t>
            </a:r>
          </a:p>
          <a:p>
            <a:endParaRPr lang="en-US" sz="2200" dirty="0" smtClean="0"/>
          </a:p>
        </p:txBody>
      </p:sp>
      <p:sp>
        <p:nvSpPr>
          <p:cNvPr id="4506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0161F166-B890-4A99-AAC8-00D1071B0725}" type="slidenum">
              <a:rPr lang="en-US" sz="2600" b="1">
                <a:solidFill>
                  <a:schemeClr val="bg1"/>
                </a:solidFill>
              </a:rPr>
              <a:pPr/>
              <a:t>18</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3"/>
          <p:cNvSpPr>
            <a:spLocks noGrp="1" noChangeArrowheads="1"/>
          </p:cNvSpPr>
          <p:nvPr>
            <p:ph type="sldNum" sz="quarter" idx="10"/>
          </p:nvPr>
        </p:nvSpPr>
        <p:spPr>
          <a:noFill/>
        </p:spPr>
        <p:txBody>
          <a:bodyPr/>
          <a:lstStyle/>
          <a:p>
            <a:fld id="{FDC3746C-8506-46DB-8D77-E54FE36FC55F}" type="slidenum">
              <a:rPr lang="en-US" smtClean="0"/>
              <a:pPr/>
              <a:t>19</a:t>
            </a:fld>
            <a:endParaRPr lang="en-US" dirty="0" smtClean="0"/>
          </a:p>
        </p:txBody>
      </p:sp>
      <p:sp>
        <p:nvSpPr>
          <p:cNvPr id="460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E1D06E5-1A4D-4E7D-8945-DFF507080BC2}" type="slidenum">
              <a:rPr lang="en-US" sz="2600" b="1">
                <a:solidFill>
                  <a:schemeClr val="bg1"/>
                </a:solidFill>
              </a:rPr>
              <a:pPr/>
              <a:t>19</a:t>
            </a:fld>
            <a:endParaRPr lang="en-US" sz="2600" b="1" dirty="0">
              <a:solidFill>
                <a:schemeClr val="bg1"/>
              </a:solidFill>
            </a:endParaRPr>
          </a:p>
        </p:txBody>
      </p:sp>
      <p:sp>
        <p:nvSpPr>
          <p:cNvPr id="46083" name="Title 1"/>
          <p:cNvSpPr>
            <a:spLocks noGrp="1"/>
          </p:cNvSpPr>
          <p:nvPr>
            <p:ph type="title"/>
          </p:nvPr>
        </p:nvSpPr>
        <p:spPr/>
        <p:txBody>
          <a:bodyPr/>
          <a:lstStyle/>
          <a:p>
            <a:pPr eaLnBrk="1" hangingPunct="1"/>
            <a:r>
              <a:rPr lang="en-US" dirty="0" smtClean="0"/>
              <a:t>Summary (continued)</a:t>
            </a:r>
          </a:p>
        </p:txBody>
      </p:sp>
      <p:sp>
        <p:nvSpPr>
          <p:cNvPr id="46084" name="Content Placeholder 2"/>
          <p:cNvSpPr>
            <a:spLocks noGrp="1"/>
          </p:cNvSpPr>
          <p:nvPr>
            <p:ph idx="1"/>
          </p:nvPr>
        </p:nvSpPr>
        <p:spPr>
          <a:xfrm>
            <a:off x="838200" y="2362200"/>
            <a:ext cx="7924800" cy="3724275"/>
          </a:xfrm>
        </p:spPr>
        <p:txBody>
          <a:bodyPr/>
          <a:lstStyle/>
          <a:p>
            <a:r>
              <a:rPr lang="en-US" sz="2400" dirty="0" smtClean="0"/>
              <a:t>When working in a group, suggesting changes to a document is easily done by inserting comments, which are labeled with the person’s name and the date and time the comment was made. </a:t>
            </a:r>
          </a:p>
          <a:p>
            <a:r>
              <a:rPr lang="en-US" sz="2400" dirty="0" smtClean="0"/>
              <a:t>Changes made by each person can be identified and labeled by using the Track Changes feature. </a:t>
            </a:r>
          </a:p>
          <a:p>
            <a:r>
              <a:rPr lang="en-US" sz="2400" dirty="0" smtClean="0"/>
              <a:t>You can accept or reject tracked changes and delete comments.</a:t>
            </a:r>
          </a:p>
        </p:txBody>
      </p:sp>
      <p:sp>
        <p:nvSpPr>
          <p:cNvPr id="4608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B21E974-40B4-49EB-8863-AC9E50041896}" type="slidenum">
              <a:rPr lang="en-US" sz="2600" b="1">
                <a:solidFill>
                  <a:schemeClr val="bg1"/>
                </a:solidFill>
              </a:rPr>
              <a:pPr/>
              <a:t>19</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2</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2</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2</a:t>
            </a:fld>
            <a:endParaRPr lang="en-US" sz="2600" b="1" dirty="0">
              <a:solidFill>
                <a:schemeClr val="bg1"/>
              </a:solidFill>
            </a:endParaRPr>
          </a:p>
        </p:txBody>
      </p:sp>
      <p:sp>
        <p:nvSpPr>
          <p:cNvPr id="18436" name="AutoShape 2"/>
          <p:cNvSpPr>
            <a:spLocks noGrp="1" noChangeArrowheads="1"/>
          </p:cNvSpPr>
          <p:nvPr>
            <p:ph type="title"/>
          </p:nvPr>
        </p:nvSpPr>
        <p:spPr/>
        <p:txBody>
          <a:bodyPr/>
          <a:lstStyle/>
          <a:p>
            <a:pPr eaLnBrk="1" hangingPunct="1"/>
            <a:r>
              <a:rPr lang="en-US" dirty="0" smtClean="0"/>
              <a:t>Objectives</a:t>
            </a:r>
          </a:p>
        </p:txBody>
      </p:sp>
      <p:sp>
        <p:nvSpPr>
          <p:cNvPr id="18437" name="Rectangle 3"/>
          <p:cNvSpPr>
            <a:spLocks noGrp="1" noChangeArrowheads="1"/>
          </p:cNvSpPr>
          <p:nvPr>
            <p:ph type="body" idx="1"/>
          </p:nvPr>
        </p:nvSpPr>
        <p:spPr/>
        <p:txBody>
          <a:bodyPr/>
          <a:lstStyle/>
          <a:p>
            <a:r>
              <a:rPr lang="en-US" dirty="0" smtClean="0"/>
              <a:t>Use and create templates.</a:t>
            </a:r>
          </a:p>
          <a:p>
            <a:r>
              <a:rPr lang="en-US" dirty="0" smtClean="0"/>
              <a:t>Use mail merge.</a:t>
            </a:r>
          </a:p>
          <a:p>
            <a:r>
              <a:rPr lang="en-US" dirty="0" smtClean="0"/>
              <a:t>Create and print envelopes and labels.</a:t>
            </a:r>
          </a:p>
          <a:p>
            <a:r>
              <a:rPr lang="en-US" dirty="0" smtClean="0"/>
              <a:t>Insert, view, edit, and print comments.</a:t>
            </a:r>
          </a:p>
          <a:p>
            <a:pPr lvl="0">
              <a:buNone/>
            </a:pP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3"/>
          <p:cNvSpPr>
            <a:spLocks noGrp="1" noChangeArrowheads="1"/>
          </p:cNvSpPr>
          <p:nvPr>
            <p:ph type="sldNum" sz="quarter" idx="10"/>
          </p:nvPr>
        </p:nvSpPr>
        <p:spPr>
          <a:noFill/>
        </p:spPr>
        <p:txBody>
          <a:bodyPr/>
          <a:lstStyle/>
          <a:p>
            <a:fld id="{FDC3746C-8506-46DB-8D77-E54FE36FC55F}" type="slidenum">
              <a:rPr lang="en-US" smtClean="0"/>
              <a:pPr/>
              <a:t>20</a:t>
            </a:fld>
            <a:endParaRPr lang="en-US" dirty="0" smtClean="0"/>
          </a:p>
        </p:txBody>
      </p:sp>
      <p:sp>
        <p:nvSpPr>
          <p:cNvPr id="460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E1D06E5-1A4D-4E7D-8945-DFF507080BC2}" type="slidenum">
              <a:rPr lang="en-US" sz="2600" b="1">
                <a:solidFill>
                  <a:schemeClr val="bg1"/>
                </a:solidFill>
              </a:rPr>
              <a:pPr/>
              <a:t>20</a:t>
            </a:fld>
            <a:endParaRPr lang="en-US" sz="2600" b="1" dirty="0">
              <a:solidFill>
                <a:schemeClr val="bg1"/>
              </a:solidFill>
            </a:endParaRPr>
          </a:p>
        </p:txBody>
      </p:sp>
      <p:sp>
        <p:nvSpPr>
          <p:cNvPr id="46083" name="Title 1"/>
          <p:cNvSpPr>
            <a:spLocks noGrp="1"/>
          </p:cNvSpPr>
          <p:nvPr>
            <p:ph type="title"/>
          </p:nvPr>
        </p:nvSpPr>
        <p:spPr/>
        <p:txBody>
          <a:bodyPr/>
          <a:lstStyle/>
          <a:p>
            <a:pPr eaLnBrk="1" hangingPunct="1"/>
            <a:r>
              <a:rPr lang="en-US" dirty="0" smtClean="0"/>
              <a:t>Summary (continued)</a:t>
            </a:r>
          </a:p>
        </p:txBody>
      </p:sp>
      <p:sp>
        <p:nvSpPr>
          <p:cNvPr id="46084" name="Content Placeholder 2"/>
          <p:cNvSpPr>
            <a:spLocks noGrp="1"/>
          </p:cNvSpPr>
          <p:nvPr>
            <p:ph idx="1"/>
          </p:nvPr>
        </p:nvSpPr>
        <p:spPr>
          <a:xfrm>
            <a:off x="838200" y="2362200"/>
            <a:ext cx="7772400" cy="3724275"/>
          </a:xfrm>
        </p:spPr>
        <p:txBody>
          <a:bodyPr/>
          <a:lstStyle/>
          <a:p>
            <a:r>
              <a:rPr lang="en-US" sz="2400" dirty="0" smtClean="0"/>
              <a:t>You can print a document with tracked changes and comments, or you can print the document without the comments and as if all the tracked changes were accepted. </a:t>
            </a:r>
          </a:p>
          <a:p>
            <a:r>
              <a:rPr lang="en-US" sz="2400" dirty="0" smtClean="0"/>
              <a:t>You can combine documents with comments and changes into one document for easy review.</a:t>
            </a:r>
          </a:p>
          <a:p>
            <a:r>
              <a:rPr lang="en-US" sz="2400" dirty="0" smtClean="0"/>
              <a:t>You can customize Word by changing the options in the Word Options dialog box.</a:t>
            </a:r>
          </a:p>
        </p:txBody>
      </p:sp>
      <p:sp>
        <p:nvSpPr>
          <p:cNvPr id="4608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B21E974-40B4-49EB-8863-AC9E50041896}" type="slidenum">
              <a:rPr lang="en-US" sz="2600" b="1">
                <a:solidFill>
                  <a:schemeClr val="bg1"/>
                </a:solidFill>
              </a:rPr>
              <a:pPr/>
              <a:t>20</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3</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3</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3</a:t>
            </a:fld>
            <a:endParaRPr lang="en-US" sz="2600" b="1" dirty="0">
              <a:solidFill>
                <a:schemeClr val="bg1"/>
              </a:solidFill>
            </a:endParaRPr>
          </a:p>
        </p:txBody>
      </p:sp>
      <p:sp>
        <p:nvSpPr>
          <p:cNvPr id="18436" name="AutoShape 2"/>
          <p:cNvSpPr>
            <a:spLocks noGrp="1" noChangeArrowheads="1"/>
          </p:cNvSpPr>
          <p:nvPr>
            <p:ph type="title"/>
          </p:nvPr>
        </p:nvSpPr>
        <p:spPr/>
        <p:txBody>
          <a:bodyPr/>
          <a:lstStyle/>
          <a:p>
            <a:pPr eaLnBrk="1" hangingPunct="1"/>
            <a:r>
              <a:rPr lang="en-US" dirty="0" smtClean="0"/>
              <a:t>Objectives (continued)</a:t>
            </a:r>
          </a:p>
        </p:txBody>
      </p:sp>
      <p:sp>
        <p:nvSpPr>
          <p:cNvPr id="18437" name="Rectangle 3"/>
          <p:cNvSpPr>
            <a:spLocks noGrp="1" noChangeArrowheads="1"/>
          </p:cNvSpPr>
          <p:nvPr>
            <p:ph type="body" idx="1"/>
          </p:nvPr>
        </p:nvSpPr>
        <p:spPr/>
        <p:txBody>
          <a:bodyPr/>
          <a:lstStyle/>
          <a:p>
            <a:r>
              <a:rPr lang="en-US" dirty="0" smtClean="0"/>
              <a:t>Track changes.</a:t>
            </a:r>
          </a:p>
          <a:p>
            <a:r>
              <a:rPr lang="en-US" dirty="0" smtClean="0"/>
              <a:t>Accept and reject changes and delete comments.</a:t>
            </a:r>
          </a:p>
          <a:p>
            <a:r>
              <a:rPr lang="en-US" dirty="0" smtClean="0"/>
              <a:t>Combine different versions of a document.</a:t>
            </a:r>
          </a:p>
          <a:p>
            <a:r>
              <a:rPr lang="en-US" dirty="0" smtClean="0"/>
              <a:t>Customize Word.</a:t>
            </a:r>
          </a:p>
          <a:p>
            <a:pPr>
              <a:buNone/>
            </a:pP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3"/>
          <p:cNvSpPr>
            <a:spLocks noGrp="1" noChangeArrowheads="1"/>
          </p:cNvSpPr>
          <p:nvPr>
            <p:ph type="sldNum" sz="quarter" idx="10"/>
          </p:nvPr>
        </p:nvSpPr>
        <p:spPr>
          <a:noFill/>
        </p:spPr>
        <p:txBody>
          <a:bodyPr/>
          <a:lstStyle/>
          <a:p>
            <a:fld id="{85A9ED91-E44E-43B6-83E5-9CBE21A193A1}" type="slidenum">
              <a:rPr lang="en-US" smtClean="0"/>
              <a:pPr/>
              <a:t>4</a:t>
            </a:fld>
            <a:endParaRPr lang="en-US" dirty="0"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5E4295C-6A7A-4F8A-900C-5083E3DEE8A0}" type="slidenum">
              <a:rPr lang="en-US" sz="2600" b="1">
                <a:solidFill>
                  <a:schemeClr val="bg1"/>
                </a:solidFill>
              </a:rPr>
              <a:pPr/>
              <a:t>4</a:t>
            </a:fld>
            <a:endParaRPr lang="en-US" sz="2600" b="1" dirty="0">
              <a:solidFill>
                <a:schemeClr val="bg1"/>
              </a:solidFill>
            </a:endParaRPr>
          </a:p>
        </p:txBody>
      </p:sp>
      <p:sp>
        <p:nvSpPr>
          <p:cNvPr id="20483"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210148C-BE59-462F-9197-79A8B0853633}" type="slidenum">
              <a:rPr lang="en-US" sz="2600" b="1">
                <a:solidFill>
                  <a:schemeClr val="bg1"/>
                </a:solidFill>
              </a:rPr>
              <a:pPr/>
              <a:t>4</a:t>
            </a:fld>
            <a:endParaRPr lang="en-US" sz="2600" b="1" dirty="0">
              <a:solidFill>
                <a:schemeClr val="bg1"/>
              </a:solidFill>
            </a:endParaRPr>
          </a:p>
        </p:txBody>
      </p:sp>
      <p:sp>
        <p:nvSpPr>
          <p:cNvPr id="20484" name="AutoShape 2"/>
          <p:cNvSpPr>
            <a:spLocks noGrp="1" noChangeArrowheads="1"/>
          </p:cNvSpPr>
          <p:nvPr>
            <p:ph type="title"/>
          </p:nvPr>
        </p:nvSpPr>
        <p:spPr/>
        <p:txBody>
          <a:bodyPr/>
          <a:lstStyle/>
          <a:p>
            <a:pPr eaLnBrk="1" hangingPunct="1"/>
            <a:r>
              <a:rPr lang="en-US" dirty="0" smtClean="0"/>
              <a:t>Vocabulary</a:t>
            </a:r>
          </a:p>
        </p:txBody>
      </p:sp>
      <p:sp>
        <p:nvSpPr>
          <p:cNvPr id="20485" name="Rectangle 3"/>
          <p:cNvSpPr>
            <a:spLocks noGrp="1" noChangeArrowheads="1"/>
          </p:cNvSpPr>
          <p:nvPr>
            <p:ph type="body" sz="half" idx="1"/>
          </p:nvPr>
        </p:nvSpPr>
        <p:spPr>
          <a:xfrm>
            <a:off x="838200" y="2362200"/>
            <a:ext cx="3810000" cy="3886200"/>
          </a:xfrm>
        </p:spPr>
        <p:txBody>
          <a:bodyPr/>
          <a:lstStyle/>
          <a:p>
            <a:r>
              <a:rPr lang="en-US" sz="2400" dirty="0" smtClean="0"/>
              <a:t>data source</a:t>
            </a:r>
          </a:p>
          <a:p>
            <a:r>
              <a:rPr lang="en-US" sz="2400" dirty="0" smtClean="0"/>
              <a:t>mail merge</a:t>
            </a:r>
          </a:p>
          <a:p>
            <a:r>
              <a:rPr lang="en-US" sz="2400" dirty="0" smtClean="0"/>
              <a:t>main document</a:t>
            </a:r>
          </a:p>
          <a:p>
            <a:r>
              <a:rPr lang="en-US" sz="2400" dirty="0" smtClean="0"/>
              <a:t>merge field</a:t>
            </a:r>
          </a:p>
          <a:p>
            <a:r>
              <a:rPr lang="en-US" sz="2400" dirty="0" smtClean="0"/>
              <a:t>template</a:t>
            </a:r>
          </a:p>
          <a:p>
            <a:r>
              <a:rPr lang="en-US" sz="2400" dirty="0" smtClean="0"/>
              <a:t>Track Changes</a:t>
            </a:r>
          </a:p>
          <a:p>
            <a:r>
              <a:rPr lang="en-US" sz="2400" dirty="0" smtClean="0"/>
              <a:t>workgroup collaboration</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AutoShape 2"/>
          <p:cNvSpPr>
            <a:spLocks noGrp="1" noChangeArrowheads="1"/>
          </p:cNvSpPr>
          <p:nvPr>
            <p:ph type="title"/>
          </p:nvPr>
        </p:nvSpPr>
        <p:spPr>
          <a:xfrm>
            <a:off x="762000" y="762000"/>
            <a:ext cx="8382000" cy="1143000"/>
          </a:xfrm>
        </p:spPr>
        <p:txBody>
          <a:bodyPr/>
          <a:lstStyle/>
          <a:p>
            <a:pPr eaLnBrk="1" hangingPunct="1"/>
            <a:r>
              <a:rPr lang="en-US" dirty="0" smtClean="0"/>
              <a:t>Using Templates</a:t>
            </a:r>
          </a:p>
        </p:txBody>
      </p:sp>
      <p:sp>
        <p:nvSpPr>
          <p:cNvPr id="21509" name="Rectangle 3"/>
          <p:cNvSpPr>
            <a:spLocks noGrp="1" noChangeArrowheads="1"/>
          </p:cNvSpPr>
          <p:nvPr>
            <p:ph idx="1"/>
          </p:nvPr>
        </p:nvSpPr>
        <p:spPr>
          <a:xfrm>
            <a:off x="838200" y="2362200"/>
            <a:ext cx="7620000" cy="3962400"/>
          </a:xfrm>
        </p:spPr>
        <p:txBody>
          <a:bodyPr>
            <a:normAutofit lnSpcReduction="10000"/>
          </a:bodyPr>
          <a:lstStyle/>
          <a:p>
            <a:pPr lvl="0"/>
            <a:r>
              <a:rPr lang="en-US" dirty="0" smtClean="0"/>
              <a:t>A </a:t>
            </a:r>
            <a:r>
              <a:rPr lang="en-US" b="1" dirty="0" smtClean="0"/>
              <a:t>template</a:t>
            </a:r>
            <a:r>
              <a:rPr lang="en-US" dirty="0" smtClean="0"/>
              <a:t> is a file that contains the basic elements of a document, such as page and paragraph formatting, fonts, and text. You can customize the template.</a:t>
            </a:r>
          </a:p>
          <a:p>
            <a:r>
              <a:rPr lang="en-US" dirty="0" smtClean="0"/>
              <a:t>Word contains many templates you can use to create documents. Some templates are installed on your computer, and others are available on the Microsoft Office Online Web site. </a:t>
            </a:r>
          </a:p>
        </p:txBody>
      </p:sp>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5</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5</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5</a:t>
            </a:fld>
            <a:endParaRPr lang="en-US" sz="2600" b="1" dirty="0">
              <a:solidFill>
                <a:schemeClr val="bg1"/>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Templates (continued)</a:t>
            </a:r>
            <a:endParaRPr lang="en-US" dirty="0"/>
          </a:p>
        </p:txBody>
      </p:sp>
      <p:sp>
        <p:nvSpPr>
          <p:cNvPr id="3" name="Content Placeholder 2"/>
          <p:cNvSpPr>
            <a:spLocks noGrp="1"/>
          </p:cNvSpPr>
          <p:nvPr>
            <p:ph idx="1"/>
          </p:nvPr>
        </p:nvSpPr>
        <p:spPr/>
        <p:txBody>
          <a:bodyPr/>
          <a:lstStyle/>
          <a:p>
            <a:r>
              <a:rPr lang="en-US" sz="2200" dirty="0" smtClean="0"/>
              <a:t>Sample templates on the New tab in Backstage view</a:t>
            </a:r>
            <a:endParaRPr lang="en-US" sz="2200"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6</a:t>
            </a:fld>
            <a:endParaRPr lang="en-US" dirty="0"/>
          </a:p>
        </p:txBody>
      </p:sp>
      <p:pic>
        <p:nvPicPr>
          <p:cNvPr id="1026" name="Picture 2"/>
          <p:cNvPicPr>
            <a:picLocks noChangeAspect="1" noChangeArrowheads="1"/>
          </p:cNvPicPr>
          <p:nvPr/>
        </p:nvPicPr>
        <p:blipFill>
          <a:blip r:embed="rId2"/>
          <a:srcRect/>
          <a:stretch>
            <a:fillRect/>
          </a:stretch>
        </p:blipFill>
        <p:spPr bwMode="auto">
          <a:xfrm>
            <a:off x="1600200" y="2819400"/>
            <a:ext cx="6056313" cy="352250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7</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7</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7</a:t>
            </a:fld>
            <a:endParaRPr lang="en-US" sz="2600" b="1" dirty="0">
              <a:solidFill>
                <a:schemeClr val="bg1"/>
              </a:solidFill>
            </a:endParaRPr>
          </a:p>
        </p:txBody>
      </p:sp>
      <p:sp>
        <p:nvSpPr>
          <p:cNvPr id="21508" name="AutoShape 2"/>
          <p:cNvSpPr>
            <a:spLocks noGrp="1" noChangeArrowheads="1"/>
          </p:cNvSpPr>
          <p:nvPr>
            <p:ph type="title"/>
          </p:nvPr>
        </p:nvSpPr>
        <p:spPr>
          <a:xfrm>
            <a:off x="762000" y="762000"/>
            <a:ext cx="8382000" cy="1143000"/>
          </a:xfrm>
        </p:spPr>
        <p:txBody>
          <a:bodyPr/>
          <a:lstStyle/>
          <a:p>
            <a:pPr eaLnBrk="1" hangingPunct="1"/>
            <a:r>
              <a:rPr lang="en-US" dirty="0" smtClean="0"/>
              <a:t>Using Templates (continued)</a:t>
            </a:r>
          </a:p>
        </p:txBody>
      </p:sp>
      <p:sp>
        <p:nvSpPr>
          <p:cNvPr id="21509" name="Rectangle 3"/>
          <p:cNvSpPr>
            <a:spLocks noGrp="1" noChangeArrowheads="1"/>
          </p:cNvSpPr>
          <p:nvPr>
            <p:ph type="body" idx="1"/>
          </p:nvPr>
        </p:nvSpPr>
        <p:spPr>
          <a:xfrm>
            <a:off x="838200" y="2362200"/>
            <a:ext cx="7693025" cy="3962400"/>
          </a:xfrm>
        </p:spPr>
        <p:txBody>
          <a:bodyPr>
            <a:normAutofit/>
          </a:bodyPr>
          <a:lstStyle/>
          <a:p>
            <a:pPr lvl="0"/>
            <a:r>
              <a:rPr lang="en-US" dirty="0" smtClean="0"/>
              <a:t>You can create a customized template by modifying an existing template or document. </a:t>
            </a:r>
          </a:p>
          <a:p>
            <a:pPr lvl="0"/>
            <a:r>
              <a:rPr lang="en-US" dirty="0" smtClean="0"/>
              <a:t>To create a template, you need to save the document as a template with a .</a:t>
            </a:r>
            <a:r>
              <a:rPr lang="en-US" dirty="0" err="1" smtClean="0"/>
              <a:t>dotx</a:t>
            </a:r>
            <a:r>
              <a:rPr lang="en-US" dirty="0" smtClean="0"/>
              <a:t>  file extension. </a:t>
            </a:r>
          </a:p>
          <a:p>
            <a:pPr lvl="0"/>
            <a:r>
              <a:rPr lang="en-US" dirty="0" smtClean="0"/>
              <a:t>You can use the template you created as many times as needed. </a:t>
            </a:r>
          </a:p>
          <a:p>
            <a:pPr lvl="0"/>
            <a:endParaRPr 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8</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8</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Using Mail Merge</a:t>
            </a:r>
          </a:p>
        </p:txBody>
      </p:sp>
      <p:sp>
        <p:nvSpPr>
          <p:cNvPr id="23556" name="Rectangle 7"/>
          <p:cNvSpPr>
            <a:spLocks noGrp="1" noChangeArrowheads="1"/>
          </p:cNvSpPr>
          <p:nvPr>
            <p:ph type="body" sz="half" idx="4294967295"/>
          </p:nvPr>
        </p:nvSpPr>
        <p:spPr>
          <a:xfrm>
            <a:off x="838200" y="2362200"/>
            <a:ext cx="7693025" cy="4191000"/>
          </a:xfrm>
        </p:spPr>
        <p:txBody>
          <a:bodyPr>
            <a:normAutofit/>
          </a:bodyPr>
          <a:lstStyle/>
          <a:p>
            <a:pPr lvl="0"/>
            <a:r>
              <a:rPr lang="en-US" b="1" dirty="0" smtClean="0"/>
              <a:t>Mail merge </a:t>
            </a:r>
            <a:r>
              <a:rPr lang="en-US" dirty="0" smtClean="0"/>
              <a:t>combines a document with information that personalizes the document.</a:t>
            </a:r>
          </a:p>
          <a:p>
            <a:pPr lvl="0"/>
            <a:r>
              <a:rPr lang="en-US" dirty="0" smtClean="0"/>
              <a:t>The document with the information that does not change is called the </a:t>
            </a:r>
            <a:r>
              <a:rPr lang="en-US" b="1" dirty="0" smtClean="0"/>
              <a:t>main documen</a:t>
            </a:r>
            <a:r>
              <a:rPr lang="en-US" dirty="0" smtClean="0"/>
              <a:t>t. </a:t>
            </a:r>
          </a:p>
          <a:p>
            <a:pPr lvl="0"/>
            <a:r>
              <a:rPr lang="en-US" dirty="0" smtClean="0"/>
              <a:t>The </a:t>
            </a:r>
            <a:r>
              <a:rPr lang="en-US" b="1" dirty="0" smtClean="0"/>
              <a:t>data source </a:t>
            </a:r>
            <a:r>
              <a:rPr lang="en-US" dirty="0" smtClean="0"/>
              <a:t>is the file containing the information that varies in each document. </a:t>
            </a:r>
          </a:p>
          <a:p>
            <a:r>
              <a:rPr lang="en-US" b="1" dirty="0" smtClean="0"/>
              <a:t>Merge fields </a:t>
            </a:r>
            <a:r>
              <a:rPr lang="en-US" dirty="0" smtClean="0"/>
              <a:t>are placeholders that are replaced with data from the data source</a:t>
            </a:r>
            <a:r>
              <a:rPr lang="en-US" b="1" i="1" dirty="0" smtClean="0"/>
              <a:t>.</a:t>
            </a:r>
            <a:endParaRPr lang="en-US" dirty="0" smtClean="0"/>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8</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Mail Merge (continued)</a:t>
            </a:r>
            <a:endParaRPr lang="en-US" dirty="0"/>
          </a:p>
        </p:txBody>
      </p:sp>
      <p:sp>
        <p:nvSpPr>
          <p:cNvPr id="3" name="Content Placeholder 2"/>
          <p:cNvSpPr>
            <a:spLocks noGrp="1"/>
          </p:cNvSpPr>
          <p:nvPr>
            <p:ph idx="1"/>
          </p:nvPr>
        </p:nvSpPr>
        <p:spPr/>
        <p:txBody>
          <a:bodyPr/>
          <a:lstStyle/>
          <a:p>
            <a:r>
              <a:rPr lang="en-US" sz="2000" dirty="0" smtClean="0"/>
              <a:t>Merge fields inserted using the Mailings tab on the Ribbon</a:t>
            </a:r>
            <a:endParaRPr lang="en-US" sz="2000"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9</a:t>
            </a:fld>
            <a:endParaRPr lang="en-US" dirty="0"/>
          </a:p>
        </p:txBody>
      </p:sp>
      <p:pic>
        <p:nvPicPr>
          <p:cNvPr id="2050" name="Picture 2"/>
          <p:cNvPicPr>
            <a:picLocks noChangeAspect="1" noChangeArrowheads="1"/>
          </p:cNvPicPr>
          <p:nvPr/>
        </p:nvPicPr>
        <p:blipFill>
          <a:blip r:embed="rId2"/>
          <a:srcRect/>
          <a:stretch>
            <a:fillRect/>
          </a:stretch>
        </p:blipFill>
        <p:spPr bwMode="auto">
          <a:xfrm>
            <a:off x="990600" y="2743200"/>
            <a:ext cx="7419975" cy="3624531"/>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apsules">
  <a:themeElements>
    <a:clrScheme name="Pasewark Office 2010 Intro">
      <a:dk1>
        <a:srgbClr val="003366"/>
      </a:dk1>
      <a:lt1>
        <a:srgbClr val="FFFFFF"/>
      </a:lt1>
      <a:dk2>
        <a:srgbClr val="006060"/>
      </a:dk2>
      <a:lt2>
        <a:srgbClr val="666699"/>
      </a:lt2>
      <a:accent1>
        <a:srgbClr val="006060"/>
      </a:accent1>
      <a:accent2>
        <a:srgbClr val="339933"/>
      </a:accent2>
      <a:accent3>
        <a:srgbClr val="FFFFFF"/>
      </a:accent3>
      <a:accent4>
        <a:srgbClr val="009900"/>
      </a:accent4>
      <a:accent5>
        <a:srgbClr val="AACACA"/>
      </a:accent5>
      <a:accent6>
        <a:srgbClr val="009900"/>
      </a:accent6>
      <a:hlink>
        <a:srgbClr val="2B92FF"/>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9">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0">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
      <a:clrScheme name="Capsules 11">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2">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asewark Office 2010 Intro">
    <a:dk1>
      <a:srgbClr val="003366"/>
    </a:dk1>
    <a:lt1>
      <a:srgbClr val="FFFFFF"/>
    </a:lt1>
    <a:dk2>
      <a:srgbClr val="006060"/>
    </a:dk2>
    <a:lt2>
      <a:srgbClr val="666699"/>
    </a:lt2>
    <a:accent1>
      <a:srgbClr val="006060"/>
    </a:accent1>
    <a:accent2>
      <a:srgbClr val="339933"/>
    </a:accent2>
    <a:accent3>
      <a:srgbClr val="FFFFFF"/>
    </a:accent3>
    <a:accent4>
      <a:srgbClr val="009900"/>
    </a:accent4>
    <a:accent5>
      <a:srgbClr val="AACACA"/>
    </a:accent5>
    <a:accent6>
      <a:srgbClr val="009900"/>
    </a:accent6>
    <a:hlink>
      <a:srgbClr val="2B92FF"/>
    </a:hlink>
    <a:folHlink>
      <a:srgbClr val="CC99FF"/>
    </a:folHlink>
  </a:clrScheme>
</a:themeOverride>
</file>

<file path=docProps/app.xml><?xml version="1.0" encoding="utf-8"?>
<Properties xmlns="http://schemas.openxmlformats.org/officeDocument/2006/extended-properties" xmlns:vt="http://schemas.openxmlformats.org/officeDocument/2006/docPropsVTypes">
  <Template/>
  <TotalTime>6783</TotalTime>
  <Words>921</Words>
  <Application>Microsoft Office PowerPoint</Application>
  <PresentationFormat>On-screen Show (4:3)</PresentationFormat>
  <Paragraphs>140</Paragraphs>
  <Slides>20</Slides>
  <Notes>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Capsules</vt:lpstr>
      <vt:lpstr>Word Lesson 8 Increasing Efficiency Using Word</vt:lpstr>
      <vt:lpstr>Objectives</vt:lpstr>
      <vt:lpstr>Objectives (continued)</vt:lpstr>
      <vt:lpstr>Vocabulary</vt:lpstr>
      <vt:lpstr>Using Templates</vt:lpstr>
      <vt:lpstr>Using Templates (continued)</vt:lpstr>
      <vt:lpstr>Using Templates (continued)</vt:lpstr>
      <vt:lpstr>Using Mail Merge</vt:lpstr>
      <vt:lpstr>Using Mail Merge (continued)</vt:lpstr>
      <vt:lpstr>Creating and Printing Envelopes</vt:lpstr>
      <vt:lpstr>Creating and Printing Labels</vt:lpstr>
      <vt:lpstr>Collaborating with a Workgroup Using Comments and Tracked Changes</vt:lpstr>
      <vt:lpstr>Collaborating with a Workgroup Using Comments and Tracked Changes (cont)</vt:lpstr>
      <vt:lpstr>Collaborating with a Workgroup Using Comments and Tracked Changes (cont)</vt:lpstr>
      <vt:lpstr>Collaborating with a Workgroup Using Comments and Tracked Changes (cont)</vt:lpstr>
      <vt:lpstr>Combine Different Versions of a Document</vt:lpstr>
      <vt:lpstr>Customizing Word</vt:lpstr>
      <vt:lpstr>Summary</vt:lpstr>
      <vt:lpstr>Summary (continued)</vt:lpstr>
      <vt:lpstr>Summary (continued)</vt:lpstr>
    </vt:vector>
  </TitlesOfParts>
  <Company>Course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Lesson 8 Increasing Efficiency Using Word</dc:title>
  <dc:creator>Abdihamid</dc:creator>
  <cp:lastModifiedBy>Abdihamid</cp:lastModifiedBy>
  <cp:revision>226</cp:revision>
  <dcterms:created xsi:type="dcterms:W3CDTF">2001-06-11T01:47:29Z</dcterms:created>
  <dcterms:modified xsi:type="dcterms:W3CDTF">2015-08-12T06:19:08Z</dcterms:modified>
</cp:coreProperties>
</file>