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425" r:id="rId2"/>
    <p:sldId id="494" r:id="rId3"/>
    <p:sldId id="484" r:id="rId4"/>
    <p:sldId id="485" r:id="rId5"/>
    <p:sldId id="495" r:id="rId6"/>
    <p:sldId id="496" r:id="rId7"/>
    <p:sldId id="477" r:id="rId8"/>
    <p:sldId id="442" r:id="rId9"/>
  </p:sldIdLst>
  <p:sldSz cx="9144000" cy="6858000" type="screen4x3"/>
  <p:notesSz cx="6731000" cy="9867900"/>
  <p:defaultTextStyle>
    <a:defPPr>
      <a:defRPr lang="en-US"/>
    </a:defPPr>
    <a:lvl1pPr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8761"/>
    <a:srgbClr val="C0B893"/>
    <a:srgbClr val="A14054"/>
    <a:srgbClr val="6D1A32"/>
    <a:srgbClr val="00553D"/>
    <a:srgbClr val="91B59E"/>
    <a:srgbClr val="649785"/>
    <a:srgbClr val="B9EC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2454" y="-84"/>
      </p:cViewPr>
      <p:guideLst>
        <p:guide orient="horz" pos="3108"/>
        <p:guide pos="21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02788"/>
            <a:ext cx="29400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800" b="0"/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90950" y="9602788"/>
            <a:ext cx="29400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A1C12D81-6713-479E-9450-2329B0CE0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0" y="8848725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 anchor="b"/>
          <a:lstStyle/>
          <a:p>
            <a:pPr algn="l">
              <a:lnSpc>
                <a:spcPct val="100000"/>
              </a:lnSpc>
              <a:defRPr/>
            </a:pPr>
            <a:endParaRPr lang="en-GB" sz="800" b="0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3814763" y="9371013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 anchor="b"/>
          <a:lstStyle/>
          <a:p>
            <a:pPr algn="r">
              <a:lnSpc>
                <a:spcPct val="100000"/>
              </a:lnSpc>
              <a:defRPr/>
            </a:pPr>
            <a:endParaRPr lang="en-GB" sz="800"/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0000" y="0"/>
            <a:ext cx="29146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4763" y="0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2950"/>
            <a:ext cx="4929188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800" b="0"/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69829A18-E9D2-491D-8A07-A80D699115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8625" y="4724400"/>
            <a:ext cx="59245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© 2006 Capgemini -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2006 Capgemini - All rights reserved</a:t>
            </a:r>
          </a:p>
        </p:txBody>
      </p:sp>
      <p:sp>
        <p:nvSpPr>
          <p:cNvPr id="12291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74F8F2-1CD4-4435-8049-E1996A1DA0F1}" type="slidenum">
              <a:rPr lang="en-GB" smtClean="0"/>
              <a:pPr/>
              <a:t>0</a:t>
            </a:fld>
            <a:endParaRPr lang="en-GB" smtClean="0"/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42950"/>
            <a:ext cx="4930775" cy="3697288"/>
          </a:xfrm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4679950"/>
            <a:ext cx="5956300" cy="4441825"/>
          </a:xfrm>
          <a:noFill/>
          <a:ln/>
        </p:spPr>
        <p:txBody>
          <a:bodyPr lIns="90872" tIns="45436" rIns="90872" bIns="45436"/>
          <a:lstStyle/>
          <a:p>
            <a:pPr eaLnBrk="1" hangingPunct="1"/>
            <a:endParaRPr lang="es-ES" smtClean="0">
              <a:latin typeface="Arial" pitchFamily="34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</a:rPr>
              <a:t>How and why we call printf from stdio.h ?</a:t>
            </a:r>
          </a:p>
          <a:p>
            <a:endParaRPr lang="en-US" smtClean="0">
              <a:latin typeface="Arial" pitchFamily="34" charset="0"/>
              <a:ea typeface="ＭＳ Ｐゴシック" charset="-128"/>
            </a:endParaRPr>
          </a:p>
          <a:p>
            <a:endParaRPr lang="en-US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2006 Capgemini - All rights reserved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08871-3240-4ADB-A631-02467E71CA53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</a:rPr>
              <a:t>Unix return codes are usually 0 for success. You can view the status of the last program with the command </a:t>
            </a:r>
            <a:r>
              <a:rPr lang="ja-JP" altLang="en-US" smtClean="0">
                <a:latin typeface="Arial" pitchFamily="34" charset="0"/>
                <a:ea typeface="ＭＳ Ｐゴシック" charset="-128"/>
              </a:rPr>
              <a:t>“</a:t>
            </a:r>
            <a:r>
              <a:rPr lang="en-US" altLang="ja-JP" smtClean="0">
                <a:latin typeface="Arial" pitchFamily="34" charset="0"/>
                <a:ea typeface="ＭＳ Ｐゴシック" charset="-128"/>
              </a:rPr>
              <a:t>echo $?</a:t>
            </a:r>
            <a:r>
              <a:rPr lang="ja-JP" altLang="en-US" smtClean="0">
                <a:latin typeface="Arial" pitchFamily="34" charset="0"/>
                <a:ea typeface="ＭＳ Ｐゴシック" charset="-128"/>
              </a:rPr>
              <a:t>”</a:t>
            </a:r>
            <a:endParaRPr lang="en-US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2006 Capgemini - All rights reserved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4A3ABB-1650-4775-B55B-8B3E26CC5B72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2006 Capgemini - All rights reserved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1F2730-7389-4FBD-91BF-198D93E13FA2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2006 Capgemini - All rights reserved</a:t>
            </a:r>
          </a:p>
        </p:txBody>
      </p:sp>
      <p:sp>
        <p:nvSpPr>
          <p:cNvPr id="16387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E83C9-136A-4726-B554-5BF4EB278DDB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42950"/>
            <a:ext cx="4930775" cy="3697288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4679950"/>
            <a:ext cx="5956300" cy="4441825"/>
          </a:xfrm>
          <a:noFill/>
          <a:ln/>
        </p:spPr>
        <p:txBody>
          <a:bodyPr lIns="90872" tIns="45436" rIns="90872" bIns="45436"/>
          <a:lstStyle/>
          <a:p>
            <a:endParaRPr lang="es-ES" smtClean="0">
              <a:latin typeface="Arial" pitchFamily="34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>
            <a:spLocks/>
          </p:cNvSpPr>
          <p:nvPr userDrawn="1"/>
        </p:nvSpPr>
        <p:spPr bwMode="gray">
          <a:xfrm>
            <a:off x="-14288" y="-14288"/>
            <a:ext cx="9158288" cy="6400801"/>
          </a:xfrm>
          <a:custGeom>
            <a:avLst/>
            <a:gdLst>
              <a:gd name="T0" fmla="*/ 1004888 w 5769"/>
              <a:gd name="T1" fmla="*/ 4660901 h 4032"/>
              <a:gd name="T2" fmla="*/ 1149350 w 5769"/>
              <a:gd name="T3" fmla="*/ 4543426 h 4032"/>
              <a:gd name="T4" fmla="*/ 1292225 w 5769"/>
              <a:gd name="T5" fmla="*/ 4435476 h 4032"/>
              <a:gd name="T6" fmla="*/ 1439863 w 5769"/>
              <a:gd name="T7" fmla="*/ 4335463 h 4032"/>
              <a:gd name="T8" fmla="*/ 1590675 w 5769"/>
              <a:gd name="T9" fmla="*/ 4240213 h 4032"/>
              <a:gd name="T10" fmla="*/ 1743075 w 5769"/>
              <a:gd name="T11" fmla="*/ 4154488 h 4032"/>
              <a:gd name="T12" fmla="*/ 2054225 w 5769"/>
              <a:gd name="T13" fmla="*/ 4000501 h 4032"/>
              <a:gd name="T14" fmla="*/ 2371725 w 5769"/>
              <a:gd name="T15" fmla="*/ 3865563 h 4032"/>
              <a:gd name="T16" fmla="*/ 2701925 w 5769"/>
              <a:gd name="T17" fmla="*/ 3748088 h 4032"/>
              <a:gd name="T18" fmla="*/ 3036888 w 5769"/>
              <a:gd name="T19" fmla="*/ 3644901 h 4032"/>
              <a:gd name="T20" fmla="*/ 3376613 w 5769"/>
              <a:gd name="T21" fmla="*/ 3548063 h 4032"/>
              <a:gd name="T22" fmla="*/ 3552825 w 5769"/>
              <a:gd name="T23" fmla="*/ 3503613 h 4032"/>
              <a:gd name="T24" fmla="*/ 3943350 w 5769"/>
              <a:gd name="T25" fmla="*/ 3411538 h 4032"/>
              <a:gd name="T26" fmla="*/ 4332288 w 5769"/>
              <a:gd name="T27" fmla="*/ 3327401 h 4032"/>
              <a:gd name="T28" fmla="*/ 5102225 w 5769"/>
              <a:gd name="T29" fmla="*/ 3176588 h 4032"/>
              <a:gd name="T30" fmla="*/ 5091113 w 5769"/>
              <a:gd name="T31" fmla="*/ 3176588 h 4032"/>
              <a:gd name="T32" fmla="*/ 6251575 w 5769"/>
              <a:gd name="T33" fmla="*/ 2935288 h 4032"/>
              <a:gd name="T34" fmla="*/ 6727825 w 5769"/>
              <a:gd name="T35" fmla="*/ 2822575 h 4032"/>
              <a:gd name="T36" fmla="*/ 7013575 w 5769"/>
              <a:gd name="T37" fmla="*/ 2744788 h 4032"/>
              <a:gd name="T38" fmla="*/ 7273925 w 5769"/>
              <a:gd name="T39" fmla="*/ 2662238 h 4032"/>
              <a:gd name="T40" fmla="*/ 7515225 w 5769"/>
              <a:gd name="T41" fmla="*/ 2573338 h 4032"/>
              <a:gd name="T42" fmla="*/ 7740650 w 5769"/>
              <a:gd name="T43" fmla="*/ 2473325 h 4032"/>
              <a:gd name="T44" fmla="*/ 7951788 w 5769"/>
              <a:gd name="T45" fmla="*/ 2360613 h 4032"/>
              <a:gd name="T46" fmla="*/ 8150225 w 5769"/>
              <a:gd name="T47" fmla="*/ 2232025 h 4032"/>
              <a:gd name="T48" fmla="*/ 8340725 w 5769"/>
              <a:gd name="T49" fmla="*/ 2085975 h 4032"/>
              <a:gd name="T50" fmla="*/ 8526463 w 5769"/>
              <a:gd name="T51" fmla="*/ 1919288 h 4032"/>
              <a:gd name="T52" fmla="*/ 8705850 w 5769"/>
              <a:gd name="T53" fmla="*/ 1730375 h 4032"/>
              <a:gd name="T54" fmla="*/ 8883650 w 5769"/>
              <a:gd name="T55" fmla="*/ 1514475 h 4032"/>
              <a:gd name="T56" fmla="*/ 9066213 w 5769"/>
              <a:gd name="T57" fmla="*/ 1271588 h 4032"/>
              <a:gd name="T58" fmla="*/ 9158288 w 5769"/>
              <a:gd name="T59" fmla="*/ 0 h 4032"/>
              <a:gd name="T60" fmla="*/ 14288 w 5769"/>
              <a:gd name="T61" fmla="*/ 6400801 h 4032"/>
              <a:gd name="T62" fmla="*/ 46038 w 5769"/>
              <a:gd name="T63" fmla="*/ 6400801 h 4032"/>
              <a:gd name="T64" fmla="*/ 101600 w 5769"/>
              <a:gd name="T65" fmla="*/ 6134101 h 4032"/>
              <a:gd name="T66" fmla="*/ 176213 w 5769"/>
              <a:gd name="T67" fmla="*/ 5876926 h 4032"/>
              <a:gd name="T68" fmla="*/ 211138 w 5769"/>
              <a:gd name="T69" fmla="*/ 5788026 h 4032"/>
              <a:gd name="T70" fmla="*/ 282575 w 5769"/>
              <a:gd name="T71" fmla="*/ 5619751 h 4032"/>
              <a:gd name="T72" fmla="*/ 363538 w 5769"/>
              <a:gd name="T73" fmla="*/ 5453063 h 4032"/>
              <a:gd name="T74" fmla="*/ 455613 w 5769"/>
              <a:gd name="T75" fmla="*/ 5297488 h 4032"/>
              <a:gd name="T76" fmla="*/ 557213 w 5769"/>
              <a:gd name="T77" fmla="*/ 5143501 h 4032"/>
              <a:gd name="T78" fmla="*/ 673100 w 5769"/>
              <a:gd name="T79" fmla="*/ 4997451 h 4032"/>
              <a:gd name="T80" fmla="*/ 796925 w 5769"/>
              <a:gd name="T81" fmla="*/ 4856163 h 4032"/>
              <a:gd name="T82" fmla="*/ 931863 w 5769"/>
              <a:gd name="T83" fmla="*/ 4725988 h 4032"/>
              <a:gd name="T84" fmla="*/ 1004888 w 5769"/>
              <a:gd name="T85" fmla="*/ 4660901 h 403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5915025"/>
            <a:ext cx="9144000" cy="942975"/>
            <a:chOff x="0" y="5915025"/>
            <a:chExt cx="9144000" cy="942975"/>
          </a:xfrm>
        </p:grpSpPr>
        <p:grpSp>
          <p:nvGrpSpPr>
            <p:cNvPr id="4" name="Group 13"/>
            <p:cNvGrpSpPr>
              <a:grpSpLocks/>
            </p:cNvGrpSpPr>
            <p:nvPr userDrawn="1"/>
          </p:nvGrpSpPr>
          <p:grpSpPr bwMode="auto">
            <a:xfrm>
              <a:off x="0" y="5915025"/>
              <a:ext cx="9144000" cy="942975"/>
              <a:chOff x="0" y="5915025"/>
              <a:chExt cx="9144000" cy="942975"/>
            </a:xfrm>
          </p:grpSpPr>
          <p:sp>
            <p:nvSpPr>
              <p:cNvPr id="6" name="Rectangle 5"/>
              <p:cNvSpPr>
                <a:spLocks noChangeArrowheads="1"/>
              </p:cNvSpPr>
              <p:nvPr userDrawn="1"/>
            </p:nvSpPr>
            <p:spPr bwMode="gray">
              <a:xfrm>
                <a:off x="0" y="6353175"/>
                <a:ext cx="9144000" cy="504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 userDrawn="1"/>
            </p:nvSpPr>
            <p:spPr bwMode="gray">
              <a:xfrm>
                <a:off x="7808913" y="5915025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" name="Picture 16" descr="CBE_CMJN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7877175" y="5981700"/>
                <a:ext cx="768350" cy="744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" name="Image 7" descr="Capgemini_Slogan_RGB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21571" y="6426559"/>
              <a:ext cx="2852934" cy="294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2" descr="C:\CreativeServices\07_PowerPoint\2010\Images\sea_gulls_4277787-2161x3300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3"/>
          <p:cNvSpPr>
            <a:spLocks/>
          </p:cNvSpPr>
          <p:nvPr userDrawn="1"/>
        </p:nvSpPr>
        <p:spPr bwMode="gray">
          <a:xfrm>
            <a:off x="-14288" y="-14288"/>
            <a:ext cx="9158288" cy="5929313"/>
          </a:xfrm>
          <a:custGeom>
            <a:avLst/>
            <a:gdLst>
              <a:gd name="T0" fmla="*/ 1004888 w 5769"/>
              <a:gd name="T1" fmla="*/ 4317575 h 4032"/>
              <a:gd name="T2" fmla="*/ 1149350 w 5769"/>
              <a:gd name="T3" fmla="*/ 4208753 h 4032"/>
              <a:gd name="T4" fmla="*/ 1292225 w 5769"/>
              <a:gd name="T5" fmla="*/ 4108755 h 4032"/>
              <a:gd name="T6" fmla="*/ 1439863 w 5769"/>
              <a:gd name="T7" fmla="*/ 4016110 h 4032"/>
              <a:gd name="T8" fmla="*/ 1590675 w 5769"/>
              <a:gd name="T9" fmla="*/ 3927876 h 4032"/>
              <a:gd name="T10" fmla="*/ 1743075 w 5769"/>
              <a:gd name="T11" fmla="*/ 3848465 h 4032"/>
              <a:gd name="T12" fmla="*/ 2054225 w 5769"/>
              <a:gd name="T13" fmla="*/ 3705821 h 4032"/>
              <a:gd name="T14" fmla="*/ 2371725 w 5769"/>
              <a:gd name="T15" fmla="*/ 3580823 h 4032"/>
              <a:gd name="T16" fmla="*/ 2701925 w 5769"/>
              <a:gd name="T17" fmla="*/ 3472001 h 4032"/>
              <a:gd name="T18" fmla="*/ 3036888 w 5769"/>
              <a:gd name="T19" fmla="*/ 3376414 h 4032"/>
              <a:gd name="T20" fmla="*/ 3376613 w 5769"/>
              <a:gd name="T21" fmla="*/ 3286710 h 4032"/>
              <a:gd name="T22" fmla="*/ 3552825 w 5769"/>
              <a:gd name="T23" fmla="*/ 3245534 h 4032"/>
              <a:gd name="T24" fmla="*/ 3943350 w 5769"/>
              <a:gd name="T25" fmla="*/ 3160241 h 4032"/>
              <a:gd name="T26" fmla="*/ 4332288 w 5769"/>
              <a:gd name="T27" fmla="*/ 3082302 h 4032"/>
              <a:gd name="T28" fmla="*/ 5102225 w 5769"/>
              <a:gd name="T29" fmla="*/ 2942598 h 4032"/>
              <a:gd name="T30" fmla="*/ 5091113 w 5769"/>
              <a:gd name="T31" fmla="*/ 2942598 h 4032"/>
              <a:gd name="T32" fmla="*/ 6251575 w 5769"/>
              <a:gd name="T33" fmla="*/ 2719072 h 4032"/>
              <a:gd name="T34" fmla="*/ 6727825 w 5769"/>
              <a:gd name="T35" fmla="*/ 2614662 h 4032"/>
              <a:gd name="T36" fmla="*/ 7013575 w 5769"/>
              <a:gd name="T37" fmla="*/ 2542605 h 4032"/>
              <a:gd name="T38" fmla="*/ 7273925 w 5769"/>
              <a:gd name="T39" fmla="*/ 2466135 h 4032"/>
              <a:gd name="T40" fmla="*/ 7515225 w 5769"/>
              <a:gd name="T41" fmla="*/ 2383784 h 4032"/>
              <a:gd name="T42" fmla="*/ 7740650 w 5769"/>
              <a:gd name="T43" fmla="*/ 2291138 h 4032"/>
              <a:gd name="T44" fmla="*/ 7951788 w 5769"/>
              <a:gd name="T45" fmla="*/ 2186728 h 4032"/>
              <a:gd name="T46" fmla="*/ 8150225 w 5769"/>
              <a:gd name="T47" fmla="*/ 2067613 h 4032"/>
              <a:gd name="T48" fmla="*/ 8340725 w 5769"/>
              <a:gd name="T49" fmla="*/ 1932321 h 4032"/>
              <a:gd name="T50" fmla="*/ 8526463 w 5769"/>
              <a:gd name="T51" fmla="*/ 1777912 h 4032"/>
              <a:gd name="T52" fmla="*/ 8705850 w 5769"/>
              <a:gd name="T53" fmla="*/ 1602914 h 4032"/>
              <a:gd name="T54" fmla="*/ 8883650 w 5769"/>
              <a:gd name="T55" fmla="*/ 1402918 h 4032"/>
              <a:gd name="T56" fmla="*/ 9066213 w 5769"/>
              <a:gd name="T57" fmla="*/ 1177922 h 4032"/>
              <a:gd name="T58" fmla="*/ 9158288 w 5769"/>
              <a:gd name="T59" fmla="*/ 0 h 4032"/>
              <a:gd name="T60" fmla="*/ 14288 w 5769"/>
              <a:gd name="T61" fmla="*/ 5929313 h 4032"/>
              <a:gd name="T62" fmla="*/ 46038 w 5769"/>
              <a:gd name="T63" fmla="*/ 5929313 h 4032"/>
              <a:gd name="T64" fmla="*/ 101600 w 5769"/>
              <a:gd name="T65" fmla="*/ 5682258 h 4032"/>
              <a:gd name="T66" fmla="*/ 176213 w 5769"/>
              <a:gd name="T67" fmla="*/ 5444027 h 4032"/>
              <a:gd name="T68" fmla="*/ 211138 w 5769"/>
              <a:gd name="T69" fmla="*/ 5361675 h 4032"/>
              <a:gd name="T70" fmla="*/ 282575 w 5769"/>
              <a:gd name="T71" fmla="*/ 5205796 h 4032"/>
              <a:gd name="T72" fmla="*/ 363538 w 5769"/>
              <a:gd name="T73" fmla="*/ 5051386 h 4032"/>
              <a:gd name="T74" fmla="*/ 455613 w 5769"/>
              <a:gd name="T75" fmla="*/ 4907271 h 4032"/>
              <a:gd name="T76" fmla="*/ 557213 w 5769"/>
              <a:gd name="T77" fmla="*/ 4764627 h 4032"/>
              <a:gd name="T78" fmla="*/ 673100 w 5769"/>
              <a:gd name="T79" fmla="*/ 4629335 h 4032"/>
              <a:gd name="T80" fmla="*/ 796925 w 5769"/>
              <a:gd name="T81" fmla="*/ 4498454 h 4032"/>
              <a:gd name="T82" fmla="*/ 931863 w 5769"/>
              <a:gd name="T83" fmla="*/ 4377868 h 4032"/>
              <a:gd name="T84" fmla="*/ 1004888 w 5769"/>
              <a:gd name="T85" fmla="*/ 4317575 h 403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BA32F-A9A5-4F74-AFED-AF869B26B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28588"/>
            <a:ext cx="2286000" cy="5972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28588"/>
            <a:ext cx="6705600" cy="5972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491C5-A22C-4AE1-B80D-E9054D66A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xfrm>
            <a:off x="7150100" y="6719888"/>
            <a:ext cx="1808163" cy="1031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8EB56-0622-4B69-A2CB-AEF47E38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9FD0C-9E4F-4263-B462-97B99AF8A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262063"/>
            <a:ext cx="4241800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262063"/>
            <a:ext cx="4243387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6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F5329-147C-4132-A66A-D22888B9C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8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9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D9BDF-69B9-48BB-A299-BEB3A17A8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4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5040B-F655-43B1-ABEE-2884A69ED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3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587A-F6F7-41D3-B610-E13DD7E93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6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EE470-5B36-4E12-8EF4-F0CEF39B4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6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E058-C7A7-458E-8EE2-9741869C5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285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4000" tIns="36000" rIns="43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 Du Masque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262063"/>
            <a:ext cx="863758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0" rIns="180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Premier niveau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34388" y="6719888"/>
            <a:ext cx="52387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45158" name="Rectangle 10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51525" y="6719888"/>
            <a:ext cx="401638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sz="800" b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6719888"/>
            <a:ext cx="196850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443F8C5-63AF-410A-A86E-5DBF5BB27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rgbClr val="DFDBCB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120"/>
          <p:cNvSpPr>
            <a:spLocks noChangeArrowheads="1"/>
          </p:cNvSpPr>
          <p:nvPr/>
        </p:nvSpPr>
        <p:spPr bwMode="auto">
          <a:xfrm>
            <a:off x="7670800" y="6307138"/>
            <a:ext cx="148113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rIns="72000">
            <a:spAutoFit/>
          </a:bodyPr>
          <a:lstStyle/>
          <a:p>
            <a:pPr algn="r">
              <a:lnSpc>
                <a:spcPct val="100000"/>
              </a:lnSpc>
              <a:spcBef>
                <a:spcPct val="10000"/>
              </a:spcBef>
              <a:defRPr/>
            </a:pPr>
            <a:r>
              <a:rPr lang="en-GB" sz="1200">
                <a:solidFill>
                  <a:srgbClr val="00553D"/>
                </a:solidFill>
              </a:rPr>
              <a:t>Learning &amp; Culture</a:t>
            </a:r>
          </a:p>
        </p:txBody>
      </p:sp>
      <p:pic>
        <p:nvPicPr>
          <p:cNvPr id="1033" name="Picture 124" descr="OK_Capgemin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8900" y="642461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31"/>
          <p:cNvSpPr>
            <a:spLocks noChangeArrowheads="1"/>
          </p:cNvSpPr>
          <p:nvPr/>
        </p:nvSpPr>
        <p:spPr bwMode="auto">
          <a:xfrm>
            <a:off x="5765800" y="6572250"/>
            <a:ext cx="3292475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>
            <a:spAutoFit/>
          </a:bodyPr>
          <a:lstStyle/>
          <a:p>
            <a:pPr algn="r">
              <a:defRPr/>
            </a:pPr>
            <a:r>
              <a:rPr lang="en-US" sz="800" b="0" i="1">
                <a:solidFill>
                  <a:srgbClr val="00553D"/>
                </a:solidFill>
              </a:rPr>
              <a:t>All work described was performed by Capgemini or a Capgemini affiliate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ransition>
    <p:wipe dir="r"/>
  </p:transition>
  <p:hf hdr="0" ft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9pPr>
    </p:titleStyle>
    <p:bodyStyle>
      <a:lvl1pPr marL="190500" indent="-1905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150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38213" indent="-176213" algn="l" rtl="0" fontAlgn="base">
        <a:spcBef>
          <a:spcPct val="20000"/>
        </a:spcBef>
        <a:spcAft>
          <a:spcPct val="0"/>
        </a:spcAft>
        <a:buClr>
          <a:srgbClr val="C8C500"/>
        </a:buClr>
        <a:buFont typeface="Symbol" pitchFamily="18" charset="2"/>
        <a:buChar char="-"/>
        <a:defRPr>
          <a:solidFill>
            <a:schemeClr val="tx1"/>
          </a:solidFill>
          <a:latin typeface="+mn-lt"/>
          <a:ea typeface="ＭＳ Ｐゴシック" charset="0"/>
        </a:defRPr>
      </a:lvl3pPr>
      <a:lvl4pPr marL="1547813" indent="-228600" algn="l" rtl="0" fontAlgn="base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ＭＳ Ｐゴシック" charset="0"/>
        </a:defRPr>
      </a:lvl4pPr>
      <a:lvl5pPr marL="1966913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charset="0"/>
        </a:defRPr>
      </a:lvl5pPr>
      <a:lvl6pPr marL="2424113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881313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338513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795713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foru.com/2011/12/gdb-logging-function-parameters-part-2/" TargetMode="External"/><Relationship Id="rId2" Type="http://schemas.openxmlformats.org/officeDocument/2006/relationships/hyperlink" Target="http://www.linuxforu.com/2011/11/gdb-logging-function-parameters-part-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chinaunix.net/special/ebook/addisonWesley/APUE2/0201433079/ch07lev1sec6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questions/5921920/difference-between-initialization-of-static-variables-in-c-and-c" TargetMode="External"/><Relationship Id="rId4" Type="http://schemas.openxmlformats.org/officeDocument/2006/relationships/hyperlink" Target="http://www.cyberplusindia.com/blog/index.php/2008/10/16/memory-layout-for-c-programs-in-linux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15875" y="1308100"/>
            <a:ext cx="8966200" cy="919163"/>
          </a:xfrm>
        </p:spPr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C programming language – </a:t>
            </a:r>
            <a:r>
              <a:rPr lang="en-US" sz="3600" smtClean="0">
                <a:ea typeface="ＭＳ Ｐゴシック" charset="-128"/>
              </a:rPr>
              <a:t>simple function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87875" y="3184525"/>
            <a:ext cx="4572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/>
              <a:t>Fresher Learning Program </a:t>
            </a:r>
          </a:p>
          <a:p>
            <a:pPr algn="r"/>
            <a:r>
              <a:rPr lang="en-US"/>
              <a:t>September, 2011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1800" dirty="0" smtClean="0">
                <a:cs typeface="+mn-cs"/>
              </a:rPr>
              <a:t>L</a:t>
            </a:r>
            <a:r>
              <a:rPr lang="en-US" sz="1800" b="1" dirty="0" smtClean="0">
                <a:cs typeface="+mn-cs"/>
              </a:rPr>
              <a:t>inked List: </a:t>
            </a:r>
            <a:r>
              <a:rPr lang="en-US" sz="1800" dirty="0" smtClean="0">
                <a:cs typeface="+mn-cs"/>
              </a:rPr>
              <a:t>A </a:t>
            </a:r>
            <a:r>
              <a:rPr lang="en-US" sz="1800" dirty="0" err="1" smtClean="0">
                <a:cs typeface="+mn-cs"/>
              </a:rPr>
              <a:t>Struct</a:t>
            </a:r>
            <a:r>
              <a:rPr lang="en-US" sz="1800" dirty="0" smtClean="0">
                <a:cs typeface="+mn-cs"/>
              </a:rPr>
              <a:t> data that has a pointer to another </a:t>
            </a:r>
            <a:r>
              <a:rPr lang="en-US" sz="1800" dirty="0" err="1" smtClean="0">
                <a:cs typeface="+mn-cs"/>
              </a:rPr>
              <a:t>struct</a:t>
            </a:r>
            <a:r>
              <a:rPr lang="en-US" sz="1800" dirty="0" smtClean="0">
                <a:cs typeface="+mn-cs"/>
              </a:rPr>
              <a:t>, so forth till the end of the list is NULL / loop (error if the list is not circular) </a:t>
            </a:r>
          </a:p>
          <a:p>
            <a:pPr>
              <a:buFont typeface="Wingdings" charset="0"/>
              <a:buChar char="§"/>
              <a:defRPr/>
            </a:pPr>
            <a:endParaRPr lang="en-US" sz="1800" dirty="0"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1800" b="1" dirty="0" smtClean="0">
                <a:cs typeface="+mn-cs"/>
              </a:rPr>
              <a:t>Binary Trees</a:t>
            </a:r>
            <a:r>
              <a:rPr lang="en-US" sz="1800" dirty="0" smtClean="0">
                <a:cs typeface="+mn-cs"/>
              </a:rPr>
              <a:t>: A binary tree consists of a grouping of nodes. Each node has :</a:t>
            </a:r>
          </a:p>
          <a:p>
            <a:pPr marL="838200" lvl="1" indent="-457200">
              <a:buFont typeface="+mj-lt"/>
              <a:buAutoNum type="arabicPeriod"/>
              <a:defRPr/>
            </a:pPr>
            <a:r>
              <a:rPr lang="en-US" sz="1800" dirty="0" smtClean="0"/>
              <a:t>Data member</a:t>
            </a:r>
          </a:p>
          <a:p>
            <a:pPr marL="838200" lvl="1" indent="-457200">
              <a:buFont typeface="+mj-lt"/>
              <a:buAutoNum type="arabicPeriod"/>
              <a:defRPr/>
            </a:pPr>
            <a:r>
              <a:rPr lang="en-US" sz="1800" dirty="0" smtClean="0"/>
              <a:t>Left Node pointer (can be NULL)</a:t>
            </a:r>
          </a:p>
          <a:p>
            <a:pPr marL="838200" lvl="1" indent="-457200">
              <a:buFont typeface="+mj-lt"/>
              <a:buAutoNum type="arabicPeriod"/>
              <a:defRPr/>
            </a:pPr>
            <a:r>
              <a:rPr lang="en-US" sz="1800" dirty="0" smtClean="0"/>
              <a:t>Right Node pointer (can be NULL)</a:t>
            </a:r>
          </a:p>
          <a:p>
            <a:pPr marL="381000" lvl="1" indent="0">
              <a:buFontTx/>
              <a:buNone/>
              <a:defRPr/>
            </a:pPr>
            <a:r>
              <a:rPr lang="en-US" sz="1800" dirty="0" smtClean="0"/>
              <a:t>If the pointer is NULL, it is known as a leaf. </a:t>
            </a:r>
          </a:p>
          <a:p>
            <a:pPr>
              <a:buFont typeface="Wingdings" charset="0"/>
              <a:buChar char="§"/>
              <a:defRPr/>
            </a:pPr>
            <a:endParaRPr lang="en-US" sz="1800" dirty="0" smtClean="0"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endParaRPr lang="en-US" sz="1800" dirty="0">
              <a:cs typeface="+mn-cs"/>
            </a:endParaRPr>
          </a:p>
        </p:txBody>
      </p:sp>
      <p:pic>
        <p:nvPicPr>
          <p:cNvPr id="5124" name="Content Placeholder 7" descr="binarytre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t="-40704" b="-40704"/>
          <a:stretch>
            <a:fillRect/>
          </a:stretch>
        </p:blipFill>
        <p:spPr>
          <a:xfrm>
            <a:off x="4714875" y="1881188"/>
            <a:ext cx="4243388" cy="4838700"/>
          </a:xfrm>
        </p:spPr>
      </p:pic>
      <p:sp>
        <p:nvSpPr>
          <p:cNvPr id="512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2011 Capgemini - All rights reserved</a:t>
            </a:r>
            <a:endParaRPr lang="en-US" smtClean="0"/>
          </a:p>
        </p:txBody>
      </p:sp>
      <p:sp>
        <p:nvSpPr>
          <p:cNvPr id="51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85C277-B541-4DA2-A74F-536145A49AC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Simple C header file	</a:t>
            </a:r>
          </a:p>
        </p:txBody>
      </p:sp>
      <p:sp>
        <p:nvSpPr>
          <p:cNvPr id="6147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Code</a:t>
            </a:r>
          </a:p>
        </p:txBody>
      </p:sp>
      <p:sp>
        <p:nvSpPr>
          <p:cNvPr id="6148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/* File name: myHello.h */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#include &lt;stdio.h&gt;</a:t>
            </a: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charset="-128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void myprint ()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	  printf (</a:t>
            </a:r>
            <a:r>
              <a:rPr lang="ja-JP" altLang="en-US" smtClean="0">
                <a:ea typeface="ＭＳ Ｐゴシック" charset="-128"/>
              </a:rPr>
              <a:t>“</a:t>
            </a:r>
            <a:r>
              <a:rPr lang="en-US" altLang="ja-JP" smtClean="0">
                <a:ea typeface="ＭＳ Ｐゴシック" charset="-128"/>
              </a:rPr>
              <a:t>Hello World\n</a:t>
            </a:r>
            <a:r>
              <a:rPr lang="ja-JP" altLang="en-US" smtClean="0">
                <a:ea typeface="ＭＳ Ｐゴシック" charset="-128"/>
              </a:rPr>
              <a:t>”</a:t>
            </a:r>
            <a:r>
              <a:rPr lang="en-US" altLang="ja-JP" smtClean="0">
                <a:ea typeface="ＭＳ Ｐゴシック" charset="-128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charset="-128"/>
            </a:endParaRPr>
          </a:p>
        </p:txBody>
      </p:sp>
      <p:sp>
        <p:nvSpPr>
          <p:cNvPr id="6149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Comments</a:t>
            </a:r>
          </a:p>
        </p:txBody>
      </p:sp>
      <p:sp>
        <p:nvSpPr>
          <p:cNvPr id="6150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/* comments */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/* include information about standard library */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/*define a function myprint enclosed in braces*/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/* myprint calls library (cstdio) function</a:t>
            </a:r>
            <a:r>
              <a:rPr lang="en-US" i="1" smtClean="0">
                <a:ea typeface="ＭＳ Ｐゴシック" charset="-128"/>
              </a:rPr>
              <a:t> printf </a:t>
            </a:r>
            <a:r>
              <a:rPr lang="en-US" smtClean="0">
                <a:ea typeface="ＭＳ Ｐゴシック" charset="-128"/>
              </a:rPr>
              <a:t>to stream to stdout (console)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 \n represents newline*/</a:t>
            </a: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charset="-128"/>
            </a:endParaRP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charset="-128"/>
            </a:endParaRP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charset="-128"/>
            </a:endParaRP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charset="-128"/>
            </a:endParaRPr>
          </a:p>
        </p:txBody>
      </p:sp>
      <p:sp>
        <p:nvSpPr>
          <p:cNvPr id="61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2011 Capgemini - All rights reserved</a:t>
            </a:r>
            <a:endParaRPr lang="en-US" smtClean="0"/>
          </a:p>
        </p:txBody>
      </p:sp>
      <p:sp>
        <p:nvSpPr>
          <p:cNvPr id="61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FAB651-43BA-4CDF-82E0-D573496972F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Simple C hello world modified from </a:t>
            </a:r>
            <a:r>
              <a:rPr lang="en-US" smtClean="0">
                <a:ea typeface="ＭＳ Ｐゴシック" charset="-128"/>
                <a:hlinkClick r:id="rId3" action="ppaction://hlinksldjump"/>
              </a:rPr>
              <a:t>[5]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7171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/* Filename : Hello.c */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#include </a:t>
            </a:r>
            <a:r>
              <a:rPr lang="ja-JP" altLang="en-US" smtClean="0">
                <a:ea typeface="ＭＳ Ｐゴシック" charset="-128"/>
              </a:rPr>
              <a:t>“</a:t>
            </a:r>
            <a:r>
              <a:rPr lang="en-US" altLang="ja-JP" smtClean="0">
                <a:ea typeface="ＭＳ Ｐゴシック" charset="-128"/>
              </a:rPr>
              <a:t>myHello.h</a:t>
            </a:r>
            <a:r>
              <a:rPr lang="ja-JP" altLang="en-US" smtClean="0">
                <a:ea typeface="ＭＳ Ｐゴシック" charset="-128"/>
              </a:rPr>
              <a:t>”</a:t>
            </a:r>
            <a:r>
              <a:rPr lang="en-US" altLang="ja-JP" smtClean="0">
                <a:ea typeface="ＭＳ Ｐゴシック" charset="-128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/* Notice double quotes instead of  #include &lt;filename&gt; */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int main () /* defines a function called </a:t>
            </a:r>
            <a:r>
              <a:rPr lang="en-US" smtClean="0">
                <a:latin typeface="Courier" charset="0"/>
                <a:ea typeface="ＭＳ Ｐゴシック" charset="-128"/>
              </a:rPr>
              <a:t>main </a:t>
            </a:r>
            <a:r>
              <a:rPr lang="en-US" smtClean="0">
                <a:ea typeface="ＭＳ Ｐゴシック" charset="-128"/>
              </a:rPr>
              <a:t>that receives no argument values */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    myprint(); /* Call the function myprint defined earlier */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    /* Blindly notify the execution environment 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     * that the program executed successfully*/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    return 0; 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charset="-128"/>
              </a:rPr>
              <a:t>}</a:t>
            </a:r>
          </a:p>
        </p:txBody>
      </p:sp>
      <p:sp>
        <p:nvSpPr>
          <p:cNvPr id="7172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2007 Capgemini - All rights reserved</a:t>
            </a:r>
            <a:endParaRPr lang="en-US" smtClean="0"/>
          </a:p>
        </p:txBody>
      </p:sp>
      <p:sp>
        <p:nvSpPr>
          <p:cNvPr id="71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3EAB8D-733E-489D-B5C3-F711CF329FE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Datatypes in C [5]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There are only a few basic data types in C:</a:t>
            </a:r>
          </a:p>
          <a:p>
            <a:r>
              <a:rPr lang="en-US" b="1" smtClean="0">
                <a:ea typeface="ＭＳ Ｐゴシック" pitchFamily="2" charset="-128"/>
              </a:rPr>
              <a:t>char</a:t>
            </a:r>
            <a:r>
              <a:rPr lang="en-US" smtClean="0">
                <a:ea typeface="ＭＳ Ｐゴシック" pitchFamily="2" charset="-128"/>
              </a:rPr>
              <a:t> a single byte, capable of holding one character in the local character set</a:t>
            </a:r>
          </a:p>
          <a:p>
            <a:r>
              <a:rPr lang="en-US" b="1" smtClean="0">
                <a:ea typeface="ＭＳ Ｐゴシック" pitchFamily="2" charset="-128"/>
              </a:rPr>
              <a:t>int</a:t>
            </a:r>
            <a:r>
              <a:rPr lang="en-US" smtClean="0">
                <a:ea typeface="ＭＳ Ｐゴシック" pitchFamily="2" charset="-128"/>
              </a:rPr>
              <a:t> an integer, typically reflecting the natural size of integers on the host machine</a:t>
            </a:r>
          </a:p>
          <a:p>
            <a:r>
              <a:rPr lang="en-US" b="1" smtClean="0">
                <a:ea typeface="ＭＳ Ｐゴシック" pitchFamily="2" charset="-128"/>
              </a:rPr>
              <a:t>float</a:t>
            </a:r>
            <a:r>
              <a:rPr lang="en-US" smtClean="0">
                <a:ea typeface="ＭＳ Ｐゴシック" pitchFamily="2" charset="-128"/>
              </a:rPr>
              <a:t> single-precision floating point</a:t>
            </a:r>
          </a:p>
          <a:p>
            <a:r>
              <a:rPr lang="en-US" b="1" smtClean="0">
                <a:ea typeface="ＭＳ Ｐゴシック" pitchFamily="2" charset="-128"/>
              </a:rPr>
              <a:t>double</a:t>
            </a:r>
            <a:r>
              <a:rPr lang="en-US" smtClean="0">
                <a:ea typeface="ＭＳ Ｐゴシック" pitchFamily="2" charset="-128"/>
              </a:rPr>
              <a:t> double-precision floating point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3DF713-8AFC-4BCF-A00B-B871B5811BFC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GDB And DDD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b="1" dirty="0" smtClean="0"/>
              <a:t>GDB</a:t>
            </a:r>
            <a:r>
              <a:rPr lang="en-US" dirty="0" smtClean="0"/>
              <a:t> is a CLI tool useful for pinpointing errors in code at runtime. For GDB refer to :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hlinkClick r:id="rId2"/>
              </a:rPr>
              <a:t>http://www.linuxforu.com/2011/11/gdb-logging-function-parameters-part-1/</a:t>
            </a: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hlinkClick r:id="rId3"/>
              </a:rPr>
              <a:t>http://www.linuxforu.com/2011/12/gdb-logging-function-parameters-part-2/</a:t>
            </a: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Char char="§"/>
              <a:defRPr/>
            </a:pPr>
            <a:r>
              <a:rPr lang="en-US" b="1" dirty="0" smtClean="0"/>
              <a:t>DDD: </a:t>
            </a:r>
            <a:r>
              <a:rPr lang="en-US" dirty="0" smtClean="0"/>
              <a:t>DDD serves as a graphical front-end for </a:t>
            </a:r>
            <a:r>
              <a:rPr lang="en-US" dirty="0" err="1" smtClean="0"/>
              <a:t>gdb</a:t>
            </a:r>
            <a:r>
              <a:rPr lang="en-US" dirty="0" smtClean="0"/>
              <a:t>, </a:t>
            </a:r>
            <a:r>
              <a:rPr lang="en-US" dirty="0" err="1" smtClean="0"/>
              <a:t>dbx</a:t>
            </a:r>
            <a:r>
              <a:rPr lang="en-US" dirty="0" smtClean="0"/>
              <a:t> (</a:t>
            </a:r>
            <a:r>
              <a:rPr lang="en-US" dirty="0" err="1" smtClean="0"/>
              <a:t>solaris</a:t>
            </a:r>
            <a:r>
              <a:rPr lang="en-US" dirty="0" smtClean="0"/>
              <a:t>), Perl, Python </a:t>
            </a:r>
            <a:endParaRPr lang="en-US" dirty="0"/>
          </a:p>
        </p:txBody>
      </p:sp>
      <p:sp>
        <p:nvSpPr>
          <p:cNvPr id="512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03EAE8-A00D-470F-8527-B188B943BB1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References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 Narrow" pitchFamily="34" charset="0"/>
              <a:buAutoNum type="arabicPeriod"/>
            </a:pPr>
            <a:r>
              <a:rPr lang="en-US" smtClean="0">
                <a:ea typeface="ＭＳ Ｐゴシック" charset="-128"/>
              </a:rPr>
              <a:t>Memory layout of a C program</a:t>
            </a:r>
          </a:p>
          <a:p>
            <a:pPr lvl="1">
              <a:buFontTx/>
              <a:buNone/>
            </a:pPr>
            <a:r>
              <a:rPr lang="en-US" smtClean="0">
                <a:ea typeface="ＭＳ Ｐゴシック" charset="-128"/>
                <a:hlinkClick r:id="rId3"/>
              </a:rPr>
              <a:t>http://book.chinaunix.net/special/ebook/addisonWesley/APUE2/0201433079/ch07lev1sec6.html</a:t>
            </a:r>
            <a:endParaRPr lang="en-US" smtClean="0">
              <a:ea typeface="ＭＳ Ｐゴシック" charset="-128"/>
            </a:endParaRP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smtClean="0">
                <a:ea typeface="ＭＳ Ｐゴシック" charset="-128"/>
              </a:rPr>
              <a:t>Memory layout of a C program </a:t>
            </a:r>
            <a:r>
              <a:rPr lang="en-US" smtClean="0">
                <a:ea typeface="ＭＳ Ｐゴシック" charset="-128"/>
                <a:hlinkClick r:id="rId4"/>
              </a:rPr>
              <a:t>http://www.cyberplusindia.com/blog/index.php/2008/10/16/memory-layout-for-c-programs-in-linux/</a:t>
            </a:r>
            <a:endParaRPr lang="en-US" smtClean="0">
              <a:ea typeface="ＭＳ Ｐゴシック" charset="-128"/>
            </a:endParaRP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smtClean="0">
                <a:ea typeface="ＭＳ Ｐゴシック" charset="-128"/>
              </a:rPr>
              <a:t>Static variables in C and C++: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smtClean="0">
                <a:ea typeface="ＭＳ Ｐゴシック" charset="-128"/>
                <a:hlinkClick r:id="rId5"/>
              </a:rPr>
              <a:t>http://stackoverflow.com/questions/5921920/difference-between-initialization-of-static-variables-in-c-and-c</a:t>
            </a:r>
            <a:endParaRPr lang="en-US" smtClean="0">
              <a:ea typeface="ＭＳ Ｐゴシック" charset="-128"/>
            </a:endParaRP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smtClean="0">
                <a:ea typeface="ＭＳ Ｐゴシック" charset="-128"/>
              </a:rPr>
              <a:t>The C Programming Language – Kerninghan &amp; Ritchie</a:t>
            </a:r>
          </a:p>
          <a:p>
            <a:pPr marL="457200" indent="-457200">
              <a:buFont typeface="Wingdings" pitchFamily="2" charset="2"/>
              <a:buNone/>
            </a:pPr>
            <a:endParaRPr lang="en-US" smtClean="0">
              <a:ea typeface="ＭＳ Ｐゴシック" charset="-128"/>
            </a:endParaRPr>
          </a:p>
          <a:p>
            <a:pPr marL="457200" indent="-457200">
              <a:buFont typeface="Arial Narrow" pitchFamily="34" charset="0"/>
              <a:buAutoNum type="arabicPeriod"/>
            </a:pPr>
            <a:endParaRPr lang="en-US" smtClean="0">
              <a:ea typeface="ＭＳ Ｐゴシック" charset="-128"/>
            </a:endParaRPr>
          </a:p>
          <a:p>
            <a:pPr marL="457200" indent="-457200">
              <a:buFont typeface="Arial Narrow" pitchFamily="34" charset="0"/>
              <a:buAutoNum type="arabicPeriod"/>
            </a:pPr>
            <a:endParaRPr lang="en-US" smtClean="0">
              <a:ea typeface="ＭＳ Ｐゴシック" charset="-128"/>
            </a:endParaRPr>
          </a:p>
          <a:p>
            <a:pPr lvl="1">
              <a:buFontTx/>
              <a:buNone/>
            </a:pPr>
            <a:endParaRPr lang="en-US" smtClean="0">
              <a:ea typeface="ＭＳ Ｐゴシック" charset="-128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2011 Capgemini - All rights reserved</a:t>
            </a:r>
            <a:endParaRPr lang="en-US" smtClean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E9F900-6C57-4244-957E-D7E3A62A37B0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68325" y="1930400"/>
            <a:ext cx="6310313" cy="996950"/>
          </a:xfrm>
          <a:noFill/>
        </p:spPr>
        <p:txBody>
          <a:bodyPr lIns="45720" rIns="360000"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ea typeface="ＭＳ Ｐゴシック" charset="-128"/>
              </a:rPr>
              <a:t>Thank You For Your Time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_Programming_Language">
  <a:themeElements>
    <a:clrScheme name="Capgemini_FS SBU Print 2">
      <a:dk1>
        <a:srgbClr val="000000"/>
      </a:dk1>
      <a:lt1>
        <a:srgbClr val="FFFFFF"/>
      </a:lt1>
      <a:dk2>
        <a:srgbClr val="E65A0F"/>
      </a:dk2>
      <a:lt2>
        <a:srgbClr val="FFFFFF"/>
      </a:lt2>
      <a:accent1>
        <a:srgbClr val="D4CDB8"/>
      </a:accent1>
      <a:accent2>
        <a:srgbClr val="FFBC1D"/>
      </a:accent2>
      <a:accent3>
        <a:srgbClr val="FFFFFF"/>
      </a:accent3>
      <a:accent4>
        <a:srgbClr val="000000"/>
      </a:accent4>
      <a:accent5>
        <a:srgbClr val="E6E3D8"/>
      </a:accent5>
      <a:accent6>
        <a:srgbClr val="E7AA19"/>
      </a:accent6>
      <a:hlink>
        <a:srgbClr val="C8BB00"/>
      </a:hlink>
      <a:folHlink>
        <a:srgbClr val="C42F36"/>
      </a:folHlink>
    </a:clrScheme>
    <a:fontScheme name="Capgemini_FS SBU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FS SBU Print 1">
        <a:dk1>
          <a:srgbClr val="000000"/>
        </a:dk1>
        <a:lt1>
          <a:srgbClr val="FFFFFF"/>
        </a:lt1>
        <a:dk2>
          <a:srgbClr val="9E9E9E"/>
        </a:dk2>
        <a:lt2>
          <a:srgbClr val="F8F8F8"/>
        </a:lt2>
        <a:accent1>
          <a:srgbClr val="BCBCBC"/>
        </a:accent1>
        <a:accent2>
          <a:srgbClr val="E9E9E9"/>
        </a:accent2>
        <a:accent3>
          <a:srgbClr val="FFFFFF"/>
        </a:accent3>
        <a:accent4>
          <a:srgbClr val="000000"/>
        </a:accent4>
        <a:accent5>
          <a:srgbClr val="DADADA"/>
        </a:accent5>
        <a:accent6>
          <a:srgbClr val="D3D3D3"/>
        </a:accent6>
        <a:hlink>
          <a:srgbClr val="BCBCBC"/>
        </a:hlink>
        <a:folHlink>
          <a:srgbClr val="5353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FS SBU Print 2">
        <a:dk1>
          <a:srgbClr val="000000"/>
        </a:dk1>
        <a:lt1>
          <a:srgbClr val="FFFFFF"/>
        </a:lt1>
        <a:dk2>
          <a:srgbClr val="E65A0F"/>
        </a:dk2>
        <a:lt2>
          <a:srgbClr val="FFFFFF"/>
        </a:lt2>
        <a:accent1>
          <a:srgbClr val="D4CDB8"/>
        </a:accent1>
        <a:accent2>
          <a:srgbClr val="FFBC1D"/>
        </a:accent2>
        <a:accent3>
          <a:srgbClr val="FFFFFF"/>
        </a:accent3>
        <a:accent4>
          <a:srgbClr val="000000"/>
        </a:accent4>
        <a:accent5>
          <a:srgbClr val="E6E3D8"/>
        </a:accent5>
        <a:accent6>
          <a:srgbClr val="E7AA19"/>
        </a:accent6>
        <a:hlink>
          <a:srgbClr val="C8BB00"/>
        </a:hlink>
        <a:folHlink>
          <a:srgbClr val="C42F3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C_Programming_Language</Template>
  <TotalTime>43</TotalTime>
  <Words>506</Words>
  <Application>Microsoft Office PowerPoint</Application>
  <PresentationFormat>On-screen Show (4:3)</PresentationFormat>
  <Paragraphs>86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C_Programming_Language</vt:lpstr>
      <vt:lpstr>C programming language – simple function</vt:lpstr>
      <vt:lpstr>Data Structures</vt:lpstr>
      <vt:lpstr>Simple C header file </vt:lpstr>
      <vt:lpstr>Simple C hello world modified from [5]</vt:lpstr>
      <vt:lpstr>Datatypes in C [5]</vt:lpstr>
      <vt:lpstr>GDB And DDD debugging</vt:lpstr>
      <vt:lpstr>References</vt:lpstr>
      <vt:lpstr>Slide 7</vt:lpstr>
    </vt:vector>
  </TitlesOfParts>
  <Company>Capgemini India Private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language</dc:title>
  <dc:subject>White background</dc:subject>
  <dc:creator>srrajan</dc:creator>
  <cp:lastModifiedBy>srrajan</cp:lastModifiedBy>
  <cp:revision>6</cp:revision>
  <cp:lastPrinted>2001-10-18T16:19:51Z</cp:lastPrinted>
  <dcterms:created xsi:type="dcterms:W3CDTF">2012-01-17T06:33:22Z</dcterms:created>
  <dcterms:modified xsi:type="dcterms:W3CDTF">2012-01-17T07:43:31Z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actice2">
    <vt:lpwstr>Global Financial Services</vt:lpwstr>
  </property>
  <property fmtid="{D5CDD505-2E9C-101B-9397-08002B2CF9AE}" pid="3" name="Solutions">
    <vt:lpwstr>Other</vt:lpwstr>
  </property>
  <property fmtid="{D5CDD505-2E9C-101B-9397-08002B2CF9AE}" pid="4" name="Collateral Type">
    <vt:lpwstr>Sales deck or kit</vt:lpwstr>
  </property>
  <property fmtid="{D5CDD505-2E9C-101B-9397-08002B2CF9AE}" pid="5" name="Industry">
    <vt:lpwstr>Financial Services</vt:lpwstr>
  </property>
  <property fmtid="{D5CDD505-2E9C-101B-9397-08002B2CF9AE}" pid="6" name="Practice">
    <vt:lpwstr>Financial Services</vt:lpwstr>
  </property>
  <property fmtid="{D5CDD505-2E9C-101B-9397-08002B2CF9AE}" pid="7" name="Author0">
    <vt:lpwstr>Larry Gordon and Karen Cohen</vt:lpwstr>
  </property>
</Properties>
</file>