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Raleway"/>
      <p:regular r:id="rId58"/>
      <p:bold r:id="rId59"/>
      <p:italic r:id="rId60"/>
      <p:boldItalic r:id="rId61"/>
    </p:embeddedFont>
    <p:embeddedFont>
      <p:font typeface="La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FD6506-0C37-4A5D-A95B-F2ED850A379F}">
  <a:tblStyle styleId="{4AFD6506-0C37-4A5D-A95B-F2ED850A37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regular.fntdata"/><Relationship Id="rId61" Type="http://schemas.openxmlformats.org/officeDocument/2006/relationships/font" Target="fonts/Raleway-boldItalic.fntdata"/><Relationship Id="rId20" Type="http://schemas.openxmlformats.org/officeDocument/2006/relationships/slide" Target="slides/slide14.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aleway-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aleway-bold.fntdata"/><Relationship Id="rId14" Type="http://schemas.openxmlformats.org/officeDocument/2006/relationships/slide" Target="slides/slide8.xml"/><Relationship Id="rId58" Type="http://schemas.openxmlformats.org/officeDocument/2006/relationships/font" Target="fonts/Raleway-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ad3a0300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d3a0300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adbabe32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dbabe32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215e75d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215e75d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b03aa15c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b03aa15c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b03aa15c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b03aa15c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adbabe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dbabe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ad3a0300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d3a0300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dbabe3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dbabe3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adbabe32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adbabe32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adbabe32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adbabe32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afe1f0b0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fe1f0b0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adbabe32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dbabe32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adbabe32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adbabe32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adbabe323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adbabe32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af26514e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af26514e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af26514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af26514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adbabe323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adbabe323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af26514e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af26514e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af26514e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af26514e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adbabe323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adbabe323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ad3a0300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ad3a0300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b2fa0258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b2fa0258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af1173d0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af1173d0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b2fa0258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b2fa0258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af26514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af26514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af1173d0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af1173d0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b85fcb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b85fcb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b2fa0258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b2fa0258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b2fa0258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b2fa0258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b443008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b443008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b443008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b443008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b03aa15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b03aa1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afe1f0b0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afe1f0b0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b03aa15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b03aa15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b03aa15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b03aa15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b4430089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b4430089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b03aa15c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b03aa15c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ad3a0300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ad3a0300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ad3a0300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ad3a0300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15e75df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15e75df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ad3a0300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ad3a0300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8afe1f0b0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afe1f0b0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b2fa025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b2fa025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ad3a030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ad3a030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b2fa0258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b2fa0258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b2fa0258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b2fa0258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af26514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af26514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af26514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f26514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af26514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f26514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af26514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af26514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ulQT46aSPGPkTs2Kcg9_5HvIVsLgH8o-/view" TargetMode="External"/><Relationship Id="rId4" Type="http://schemas.openxmlformats.org/officeDocument/2006/relationships/image" Target="../media/image1.png"/><Relationship Id="rId5" Type="http://schemas.openxmlformats.org/officeDocument/2006/relationships/hyperlink" Target="http://drive.google.com/file/d/1m4iufKkZ_LKsPulQDlGfIZ4z9KPEd-Ap/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uMpwzBRTFC9cK7QpFUrPgMuPMalakzMq/view" TargetMode="External"/><Relationship Id="rId4" Type="http://schemas.openxmlformats.org/officeDocument/2006/relationships/image" Target="../media/image1.png"/><Relationship Id="rId5" Type="http://schemas.openxmlformats.org/officeDocument/2006/relationships/hyperlink" Target="http://drive.google.com/file/d/1BRytwNHaCG-Y4fx-tLYmxWBWdddox6HH/vie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QWVNEcnBHemT1b8W5GEStNDpguQ_feGe/view" TargetMode="External"/><Relationship Id="rId4" Type="http://schemas.openxmlformats.org/officeDocument/2006/relationships/image" Target="../media/image1.png"/><Relationship Id="rId5" Type="http://schemas.openxmlformats.org/officeDocument/2006/relationships/hyperlink" Target="http://drive.google.com/file/d/1uMpwzBRTFC9cK7QpFUrPgMuPMalakzMq/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rive.google.com/file/d/1jTnaI6R5k9uM9tyVSdgl2v1g-UR_njw6/view" TargetMode="External"/><Relationship Id="rId4" Type="http://schemas.openxmlformats.org/officeDocument/2006/relationships/image" Target="../media/image1.png"/><Relationship Id="rId5" Type="http://schemas.openxmlformats.org/officeDocument/2006/relationships/hyperlink" Target="http://drive.google.com/file/d/1bnRzqzR2Qk2eRFEvHR-egQFuydI3xyC1/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r6zRzayc_51yf5bouQIDYUFpK8-unXuH/view" TargetMode="External"/><Relationship Id="rId4" Type="http://schemas.openxmlformats.org/officeDocument/2006/relationships/image" Target="../media/image1.png"/><Relationship Id="rId5" Type="http://schemas.openxmlformats.org/officeDocument/2006/relationships/hyperlink" Target="http://drive.google.com/file/d/1vZU5VPWdNJ3x8WABl22UdaigilZGeZZO/vi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BaThYVhny3jxyYSWr2kgykZ9EQwKsIkJ/view" TargetMode="External"/><Relationship Id="rId4" Type="http://schemas.openxmlformats.org/officeDocument/2006/relationships/image" Target="../media/image1.png"/><Relationship Id="rId5" Type="http://schemas.openxmlformats.org/officeDocument/2006/relationships/hyperlink" Target="http://drive.google.com/file/d/1lPTLPPV6WAN_9yiXqjiNC0YEOlb4HeZZ/view" TargetMode="External"/><Relationship Id="rId6" Type="http://schemas.openxmlformats.org/officeDocument/2006/relationships/hyperlink" Target="http://drive.google.com/file/d/1BuMcEzBw0R2Om3twWg8YcjDx1HM2qOO_/view"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drive.google.com/file/d/1yeybAu5AzxWQjJLCJfOt7XWcLBnh5fAk/view"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6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Randy &amp; Dylan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2: Define your intent</a:t>
            </a:r>
            <a:endParaRPr sz="2900"/>
          </a:p>
        </p:txBody>
      </p:sp>
      <p:pic>
        <p:nvPicPr>
          <p:cNvPr id="146" name="Google Shape;146;p22"/>
          <p:cNvPicPr preferRelativeResize="0"/>
          <p:nvPr/>
        </p:nvPicPr>
        <p:blipFill>
          <a:blip r:embed="rId3">
            <a:alphaModFix/>
          </a:blip>
          <a:stretch>
            <a:fillRect/>
          </a:stretch>
        </p:blipFill>
        <p:spPr>
          <a:xfrm>
            <a:off x="1496950" y="2064900"/>
            <a:ext cx="6025896" cy="27792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problem with the current method of how things works are that huge amount of manpower are used to plan these events. Printing and checking of tickets are tedious and requires huge amount of time do them. Attendance taking and o</a:t>
            </a:r>
            <a:r>
              <a:rPr lang="en"/>
              <a:t>ther reports </a:t>
            </a:r>
            <a:r>
              <a:rPr lang="en"/>
              <a:t>are also done manually. It is tedious and sometimes there will be error too. Since we are not only dedicating this platform to only 1 venue. We have to make it dynamic so that it will be responsive to other types of venues too. Conflicts are definitely bound to happen but the most common conflict would be guest bringing more that stated guest on the day itself.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(Planner)</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help planners ease the usage of manpower?</a:t>
            </a:r>
            <a:endParaRPr/>
          </a:p>
          <a:p>
            <a:pPr indent="0" lvl="0" marL="0" rtl="0" algn="l">
              <a:spcBef>
                <a:spcPts val="0"/>
              </a:spcBef>
              <a:spcAft>
                <a:spcPts val="0"/>
              </a:spcAft>
              <a:buNone/>
            </a:pPr>
            <a:r>
              <a:rPr lang="en"/>
              <a:t>How might we make planning smoother for planners?</a:t>
            </a:r>
            <a:endParaRPr/>
          </a:p>
          <a:p>
            <a:pPr indent="0" lvl="0" marL="0" rtl="0" algn="l">
              <a:spcBef>
                <a:spcPts val="0"/>
              </a:spcBef>
              <a:spcAft>
                <a:spcPts val="0"/>
              </a:spcAft>
              <a:buNone/>
            </a:pPr>
            <a:r>
              <a:rPr lang="en"/>
              <a:t>How might we make the platform easy to use by all 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(Ushering &amp; Ticket Issuer)</a:t>
            </a:r>
            <a:endParaRPr/>
          </a:p>
          <a:p>
            <a:pPr indent="0" lvl="0" marL="0" rtl="0" algn="l">
              <a:spcBef>
                <a:spcPts val="0"/>
              </a:spcBef>
              <a:spcAft>
                <a:spcPts val="0"/>
              </a:spcAft>
              <a:buNone/>
            </a:pPr>
            <a:r>
              <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reduce guest conflict between guest and usher?</a:t>
            </a:r>
            <a:endParaRPr/>
          </a:p>
          <a:p>
            <a:pPr indent="0" lvl="0" marL="0" rtl="0" algn="l">
              <a:spcBef>
                <a:spcPts val="0"/>
              </a:spcBef>
              <a:spcAft>
                <a:spcPts val="0"/>
              </a:spcAft>
              <a:buNone/>
            </a:pPr>
            <a:r>
              <a:rPr lang="en"/>
              <a:t>How might we make the process less tedious and messy?</a:t>
            </a:r>
            <a:endParaRPr/>
          </a:p>
          <a:p>
            <a:pPr indent="0" lvl="0" marL="0" rtl="0" algn="l">
              <a:spcBef>
                <a:spcPts val="0"/>
              </a:spcBef>
              <a:spcAft>
                <a:spcPts val="0"/>
              </a:spcAft>
              <a:buNone/>
            </a:pPr>
            <a:r>
              <a:rPr lang="en"/>
              <a:t>How might we reduce the use of paper to save the environment?</a:t>
            </a:r>
            <a:endParaRPr/>
          </a:p>
          <a:p>
            <a:pPr indent="0" lvl="0" marL="0" rtl="0" algn="l">
              <a:spcBef>
                <a:spcPts val="0"/>
              </a:spcBef>
              <a:spcAft>
                <a:spcPts val="0"/>
              </a:spcAft>
              <a:buNone/>
            </a:pPr>
            <a:r>
              <a:rPr lang="en"/>
              <a:t>How might we satisfy all type of guest?</a:t>
            </a:r>
            <a:endParaRPr/>
          </a:p>
          <a:p>
            <a:pPr indent="0" lvl="0" marL="0" rtl="0" algn="l">
              <a:spcBef>
                <a:spcPts val="0"/>
              </a:spcBef>
              <a:spcAft>
                <a:spcPts val="0"/>
              </a:spcAft>
              <a:buNone/>
            </a:pPr>
            <a:r>
              <a:rPr lang="en"/>
              <a:t>How might we help out the ushers and ticket issuers?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(Guest)</a:t>
            </a:r>
            <a:endParaRPr/>
          </a:p>
          <a:p>
            <a:pPr indent="0" lvl="0" marL="0" rtl="0" algn="l">
              <a:spcBef>
                <a:spcPts val="0"/>
              </a:spcBef>
              <a:spcAft>
                <a:spcPts val="0"/>
              </a:spcAft>
              <a:buNone/>
            </a:pPr>
            <a:r>
              <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make guest understand about seat reservation?</a:t>
            </a:r>
            <a:endParaRPr/>
          </a:p>
          <a:p>
            <a:pPr indent="0" lvl="0" marL="0" rtl="0" algn="l">
              <a:spcBef>
                <a:spcPts val="0"/>
              </a:spcBef>
              <a:spcAft>
                <a:spcPts val="0"/>
              </a:spcAft>
              <a:buNone/>
            </a:pPr>
            <a:r>
              <a:rPr lang="en"/>
              <a:t>How might we make guest with extra guests be happy with compromises?</a:t>
            </a:r>
            <a:endParaRPr/>
          </a:p>
          <a:p>
            <a:pPr indent="0" lvl="0" marL="0" rtl="0" algn="l">
              <a:spcBef>
                <a:spcPts val="0"/>
              </a:spcBef>
              <a:spcAft>
                <a:spcPts val="0"/>
              </a:spcAft>
              <a:buNone/>
            </a:pPr>
            <a:r>
              <a:rPr lang="en"/>
              <a:t>How might we make guest experience good and smooth?</a:t>
            </a:r>
            <a:endParaRPr/>
          </a:p>
          <a:p>
            <a:pPr indent="0" lvl="0" marL="0" rtl="0" algn="l">
              <a:spcBef>
                <a:spcPts val="0"/>
              </a:spcBef>
              <a:spcAft>
                <a:spcPts val="0"/>
              </a:spcAft>
              <a:buNone/>
            </a:pPr>
            <a:r>
              <a:rPr lang="en"/>
              <a:t>How might we guest understand their seating arrangement?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Ms Kareen Koh (Planner)</a:t>
            </a:r>
            <a:endParaRPr/>
          </a:p>
          <a:p>
            <a:pPr indent="-311150" lvl="0" marL="457200" rtl="0" algn="l">
              <a:spcBef>
                <a:spcPts val="0"/>
              </a:spcBef>
              <a:spcAft>
                <a:spcPts val="0"/>
              </a:spcAft>
              <a:buSzPts val="1300"/>
              <a:buChar char="-"/>
            </a:pPr>
            <a:r>
              <a:rPr lang="en"/>
              <a:t>JunJie &amp; Sherwinn (Event </a:t>
            </a:r>
            <a:r>
              <a:rPr lang="en"/>
              <a:t>Supervisor</a:t>
            </a:r>
            <a:r>
              <a:rPr lang="en"/>
              <a:t> and Ticketing)</a:t>
            </a:r>
            <a:endParaRPr/>
          </a:p>
          <a:p>
            <a:pPr indent="-311150" lvl="0" marL="457200" rtl="0" algn="l">
              <a:spcBef>
                <a:spcPts val="0"/>
              </a:spcBef>
              <a:spcAft>
                <a:spcPts val="0"/>
              </a:spcAft>
              <a:buSzPts val="1300"/>
              <a:buChar char="-"/>
            </a:pPr>
            <a:r>
              <a:rPr lang="en"/>
              <a:t>Ms Loh Moi Yong (Planner)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handling movie nights and entrepreneurship talk/networking talk</a:t>
            </a:r>
            <a:endParaRPr sz="1500"/>
          </a:p>
          <a:p>
            <a:pPr indent="-311150" lvl="1" marL="914400" rtl="0" algn="l">
              <a:spcBef>
                <a:spcPts val="0"/>
              </a:spcBef>
              <a:spcAft>
                <a:spcPts val="0"/>
              </a:spcAft>
              <a:buSzPts val="1300"/>
              <a:buChar char="-"/>
            </a:pPr>
            <a:r>
              <a:rPr lang="en" sz="1300"/>
              <a:t>Entrepreneurship/Networking talk</a:t>
            </a:r>
            <a:endParaRPr sz="1300"/>
          </a:p>
          <a:p>
            <a:pPr indent="-298450" lvl="2" marL="1371600" rtl="0" algn="l">
              <a:spcBef>
                <a:spcPts val="0"/>
              </a:spcBef>
              <a:spcAft>
                <a:spcPts val="0"/>
              </a:spcAft>
              <a:buSzPts val="1100"/>
              <a:buChar char="-"/>
            </a:pPr>
            <a:r>
              <a:rPr lang="en"/>
              <a:t> </a:t>
            </a:r>
            <a:r>
              <a:rPr lang="en" sz="1300"/>
              <a:t>No seating arrangement, first come first serve</a:t>
            </a:r>
            <a:endParaRPr sz="1300"/>
          </a:p>
          <a:p>
            <a:pPr indent="-311150" lvl="1" marL="914400" rtl="0" algn="l">
              <a:spcBef>
                <a:spcPts val="0"/>
              </a:spcBef>
              <a:spcAft>
                <a:spcPts val="0"/>
              </a:spcAft>
              <a:buSzPts val="1300"/>
              <a:buChar char="-"/>
            </a:pPr>
            <a:r>
              <a:rPr lang="en" sz="1300"/>
              <a:t>Movie Nights </a:t>
            </a:r>
            <a:endParaRPr sz="1300"/>
          </a:p>
          <a:p>
            <a:pPr indent="-311150" lvl="2" marL="1371600" rtl="0" algn="l">
              <a:spcBef>
                <a:spcPts val="0"/>
              </a:spcBef>
              <a:spcAft>
                <a:spcPts val="0"/>
              </a:spcAft>
              <a:buSzPts val="1300"/>
              <a:buChar char="-"/>
            </a:pPr>
            <a:r>
              <a:rPr lang="en" sz="1300"/>
              <a:t>Start from middle to back seats, f</a:t>
            </a:r>
            <a:r>
              <a:rPr lang="en" sz="1300"/>
              <a:t>illing up on the middle 6-8 seats, proceeding to the back row till all the middle seats are filled.</a:t>
            </a:r>
            <a:endParaRPr sz="1300"/>
          </a:p>
          <a:p>
            <a:pPr indent="-311150" lvl="2" marL="1371600" rtl="0" algn="l">
              <a:spcBef>
                <a:spcPts val="0"/>
              </a:spcBef>
              <a:spcAft>
                <a:spcPts val="0"/>
              </a:spcAft>
              <a:buSzPts val="1300"/>
              <a:buChar char="-"/>
            </a:pPr>
            <a:r>
              <a:rPr lang="en" sz="1300"/>
              <a:t>Work on the seats left and right from the middle</a:t>
            </a:r>
            <a:endParaRPr sz="13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a:p>
            <a:pPr indent="0" lvl="0" marL="0" rtl="0" algn="l">
              <a:spcBef>
                <a:spcPts val="0"/>
              </a:spcBef>
              <a:spcAft>
                <a:spcPts val="0"/>
              </a:spcAft>
              <a:buNone/>
            </a:pPr>
            <a:r>
              <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Alumni are involved as well for ushering and giving out tickets</a:t>
            </a:r>
            <a:endParaRPr sz="1500"/>
          </a:p>
          <a:p>
            <a:pPr indent="-323850" lvl="0" marL="457200" rtl="0" algn="l">
              <a:spcBef>
                <a:spcPts val="0"/>
              </a:spcBef>
              <a:spcAft>
                <a:spcPts val="0"/>
              </a:spcAft>
              <a:buSzPts val="1500"/>
              <a:buChar char="-"/>
            </a:pPr>
            <a:r>
              <a:rPr lang="en" sz="1500"/>
              <a:t>Does not have any limitation/difficulties so far (have not encountered any)</a:t>
            </a:r>
            <a:endParaRPr sz="1500"/>
          </a:p>
          <a:p>
            <a:pPr indent="-311150" lvl="1" marL="914400" rtl="0" algn="l">
              <a:spcBef>
                <a:spcPts val="0"/>
              </a:spcBef>
              <a:spcAft>
                <a:spcPts val="0"/>
              </a:spcAft>
              <a:buSzPts val="1300"/>
              <a:buChar char="-"/>
            </a:pPr>
            <a:r>
              <a:rPr lang="en" sz="1300"/>
              <a:t>Movie Theatre does include handicap seats</a:t>
            </a:r>
            <a:endParaRPr sz="1300"/>
          </a:p>
          <a:p>
            <a:pPr indent="-323850" lvl="0" marL="457200" rtl="0" algn="l">
              <a:spcBef>
                <a:spcPts val="0"/>
              </a:spcBef>
              <a:spcAft>
                <a:spcPts val="0"/>
              </a:spcAft>
              <a:buSzPts val="1500"/>
              <a:buChar char="-"/>
            </a:pPr>
            <a:r>
              <a:rPr lang="en" sz="1500"/>
              <a:t>Does have conflicts</a:t>
            </a:r>
            <a:endParaRPr sz="1500"/>
          </a:p>
          <a:p>
            <a:pPr indent="-317500" lvl="1" marL="914400" rtl="0" algn="l">
              <a:spcBef>
                <a:spcPts val="0"/>
              </a:spcBef>
              <a:spcAft>
                <a:spcPts val="0"/>
              </a:spcAft>
              <a:buSzPts val="1400"/>
              <a:buChar char="-"/>
            </a:pPr>
            <a:r>
              <a:rPr lang="en" sz="1400"/>
              <a:t>Customers not happy with their seats</a:t>
            </a:r>
            <a:endParaRPr sz="1400"/>
          </a:p>
          <a:p>
            <a:pPr indent="-317500" lvl="1" marL="914400" rtl="0" algn="l">
              <a:spcBef>
                <a:spcPts val="0"/>
              </a:spcBef>
              <a:spcAft>
                <a:spcPts val="0"/>
              </a:spcAft>
              <a:buSzPts val="1400"/>
              <a:buChar char="-"/>
            </a:pPr>
            <a:r>
              <a:rPr lang="en" sz="1400"/>
              <a:t>Late customer found other people seating in their seats</a:t>
            </a:r>
            <a:endParaRPr sz="14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JunJie</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attendance, ushering, supervising and handling conflicts</a:t>
            </a:r>
            <a:endParaRPr sz="1500"/>
          </a:p>
          <a:p>
            <a:pPr indent="-311150" lvl="1" marL="914400" rtl="0" algn="l">
              <a:spcBef>
                <a:spcPts val="0"/>
              </a:spcBef>
              <a:spcAft>
                <a:spcPts val="0"/>
              </a:spcAft>
              <a:buSzPts val="1300"/>
              <a:buChar char="-"/>
            </a:pPr>
            <a:r>
              <a:rPr lang="en" sz="1300"/>
              <a:t>Common conflict</a:t>
            </a:r>
            <a:endParaRPr sz="1300"/>
          </a:p>
          <a:p>
            <a:pPr indent="-311150" lvl="2" marL="1371600" rtl="0" algn="l">
              <a:spcBef>
                <a:spcPts val="0"/>
              </a:spcBef>
              <a:spcAft>
                <a:spcPts val="0"/>
              </a:spcAft>
              <a:buSzPts val="1300"/>
              <a:buChar char="-"/>
            </a:pPr>
            <a:r>
              <a:rPr lang="en" sz="1300"/>
              <a:t>Max is only 2 people where a lot of group came in more than 2</a:t>
            </a:r>
            <a:endParaRPr sz="13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Sherwinn</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issuing tickets</a:t>
            </a:r>
            <a:endParaRPr sz="1500"/>
          </a:p>
          <a:p>
            <a:pPr indent="-323850" lvl="0" marL="457200" rtl="0" algn="l">
              <a:spcBef>
                <a:spcPts val="0"/>
              </a:spcBef>
              <a:spcAft>
                <a:spcPts val="0"/>
              </a:spcAft>
              <a:buSzPts val="1500"/>
              <a:buChar char="-"/>
            </a:pPr>
            <a:r>
              <a:rPr lang="en" sz="1500"/>
              <a:t>Process</a:t>
            </a:r>
            <a:endParaRPr sz="1500"/>
          </a:p>
          <a:p>
            <a:pPr indent="-311150" lvl="1" marL="914400" rtl="0" algn="l">
              <a:spcBef>
                <a:spcPts val="0"/>
              </a:spcBef>
              <a:spcAft>
                <a:spcPts val="0"/>
              </a:spcAft>
              <a:buSzPts val="1300"/>
              <a:buChar char="-"/>
            </a:pPr>
            <a:r>
              <a:rPr lang="en" sz="1300"/>
              <a:t>Signup through link</a:t>
            </a:r>
            <a:endParaRPr sz="1300"/>
          </a:p>
          <a:p>
            <a:pPr indent="-311150" lvl="1" marL="914400" rtl="0" algn="l">
              <a:spcBef>
                <a:spcPts val="0"/>
              </a:spcBef>
              <a:spcAft>
                <a:spcPts val="0"/>
              </a:spcAft>
              <a:buSzPts val="1300"/>
              <a:buChar char="-"/>
            </a:pPr>
            <a:r>
              <a:rPr lang="en" sz="1300"/>
              <a:t>Scanning QR Code on phone</a:t>
            </a:r>
            <a:endParaRPr sz="1300"/>
          </a:p>
          <a:p>
            <a:pPr indent="-311150" lvl="1" marL="914400" rtl="0" algn="l">
              <a:spcBef>
                <a:spcPts val="0"/>
              </a:spcBef>
              <a:spcAft>
                <a:spcPts val="0"/>
              </a:spcAft>
              <a:buSzPts val="1300"/>
              <a:buChar char="-"/>
            </a:pPr>
            <a:r>
              <a:rPr lang="en" sz="1300"/>
              <a:t>Issuing tickets manually</a:t>
            </a:r>
            <a:endParaRPr sz="1300"/>
          </a:p>
          <a:p>
            <a:pPr indent="-323850" lvl="0" marL="457200" rtl="0" algn="l">
              <a:spcBef>
                <a:spcPts val="0"/>
              </a:spcBef>
              <a:spcAft>
                <a:spcPts val="0"/>
              </a:spcAft>
              <a:buSzPts val="1500"/>
              <a:buChar char="-"/>
            </a:pPr>
            <a:r>
              <a:rPr lang="en" sz="1500"/>
              <a:t>What he does not like</a:t>
            </a:r>
            <a:endParaRPr sz="1500"/>
          </a:p>
          <a:p>
            <a:pPr indent="-311150" lvl="1" marL="914400" rtl="0" algn="l">
              <a:spcBef>
                <a:spcPts val="0"/>
              </a:spcBef>
              <a:spcAft>
                <a:spcPts val="0"/>
              </a:spcAft>
              <a:buSzPts val="1300"/>
              <a:buChar char="-"/>
            </a:pPr>
            <a:r>
              <a:rPr lang="en" sz="1300"/>
              <a:t>Ticket are not automatic, resulting in lots of manpower used and messy</a:t>
            </a:r>
            <a:endParaRPr sz="13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propose a solution to automate ushering process for mega event conducted in NYP (e.g </a:t>
            </a:r>
            <a:r>
              <a:rPr lang="en"/>
              <a:t>graduation</a:t>
            </a:r>
            <a:r>
              <a:rPr lang="en"/>
              <a:t>). The solution aims to reduce the printing of </a:t>
            </a:r>
            <a:r>
              <a:rPr lang="en"/>
              <a:t>paper </a:t>
            </a:r>
            <a:r>
              <a:rPr lang="en"/>
              <a:t>tickets  and improve work </a:t>
            </a:r>
            <a:r>
              <a:rPr lang="en"/>
              <a:t>productivity</a:t>
            </a:r>
            <a:r>
              <a:rPr lang="en"/>
              <a:t> by automating the planning process. We are also planning to cater to </a:t>
            </a:r>
            <a:r>
              <a:rPr lang="en"/>
              <a:t>alumni</a:t>
            </a:r>
            <a:r>
              <a:rPr lang="en"/>
              <a:t> events too. We applied design thinking phases for this project to aid us.Additionally</a:t>
            </a:r>
            <a:r>
              <a:rPr lang="en"/>
              <a:t>, the platform will be responsive.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Sherwinn </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Conflicts</a:t>
            </a:r>
            <a:endParaRPr sz="1500"/>
          </a:p>
          <a:p>
            <a:pPr indent="-311150" lvl="1" marL="914400" rtl="0" algn="l">
              <a:spcBef>
                <a:spcPts val="0"/>
              </a:spcBef>
              <a:spcAft>
                <a:spcPts val="0"/>
              </a:spcAft>
              <a:buSzPts val="1300"/>
              <a:buChar char="-"/>
            </a:pPr>
            <a:r>
              <a:rPr lang="en" sz="1300"/>
              <a:t>Most common conflicts would be people not liking their seats as they are first come first serve</a:t>
            </a:r>
            <a:endParaRPr sz="1300"/>
          </a:p>
          <a:p>
            <a:pPr indent="-323850" lvl="0" marL="457200" rtl="0" algn="l">
              <a:spcBef>
                <a:spcPts val="0"/>
              </a:spcBef>
              <a:spcAft>
                <a:spcPts val="0"/>
              </a:spcAft>
              <a:buSzPts val="1500"/>
              <a:buChar char="-"/>
            </a:pPr>
            <a:r>
              <a:rPr lang="en" sz="1500"/>
              <a:t>What they would like to have in the app</a:t>
            </a:r>
            <a:endParaRPr sz="1500"/>
          </a:p>
          <a:p>
            <a:pPr indent="-311150" lvl="1" marL="914400" rtl="0" algn="l">
              <a:spcBef>
                <a:spcPts val="0"/>
              </a:spcBef>
              <a:spcAft>
                <a:spcPts val="0"/>
              </a:spcAft>
              <a:buSzPts val="1300"/>
              <a:buChar char="-"/>
            </a:pPr>
            <a:r>
              <a:rPr lang="en" sz="1300"/>
              <a:t>Waiting list for extra people</a:t>
            </a:r>
            <a:endParaRPr sz="13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Loh Moi Yong</a:t>
            </a:r>
            <a:endParaRPr/>
          </a:p>
          <a:p>
            <a:pPr indent="0" lvl="0" marL="0" rtl="0" algn="l">
              <a:spcBef>
                <a:spcPts val="0"/>
              </a:spcBef>
              <a:spcAft>
                <a:spcPts val="0"/>
              </a:spcAft>
              <a:buNone/>
            </a:pPr>
            <a:r>
              <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color-coding, planning seats and printing out tickets</a:t>
            </a:r>
            <a:endParaRPr sz="1500"/>
          </a:p>
          <a:p>
            <a:pPr indent="-323850" lvl="0" marL="457200" rtl="0" algn="l">
              <a:spcBef>
                <a:spcPts val="0"/>
              </a:spcBef>
              <a:spcAft>
                <a:spcPts val="0"/>
              </a:spcAft>
              <a:buSzPts val="1500"/>
              <a:buChar char="-"/>
            </a:pPr>
            <a:r>
              <a:rPr lang="en" sz="1500"/>
              <a:t>Preparation are done months beforehand</a:t>
            </a:r>
            <a:endParaRPr sz="1500"/>
          </a:p>
          <a:p>
            <a:pPr indent="-323850" lvl="0" marL="457200" rtl="0" algn="l">
              <a:spcBef>
                <a:spcPts val="0"/>
              </a:spcBef>
              <a:spcAft>
                <a:spcPts val="0"/>
              </a:spcAft>
              <a:buSzPts val="1500"/>
              <a:buChar char="-"/>
            </a:pPr>
            <a:r>
              <a:rPr lang="en" sz="1500"/>
              <a:t>Her difficulty would be having to cut out the tickets</a:t>
            </a:r>
            <a:endParaRPr sz="1500"/>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Kareen Koh)</a:t>
            </a:r>
            <a:endParaRPr/>
          </a:p>
        </p:txBody>
      </p:sp>
      <p:sp>
        <p:nvSpPr>
          <p:cNvPr id="218" name="Google Shape;218;p34"/>
          <p:cNvSpPr txBox="1"/>
          <p:nvPr>
            <p:ph idx="1" type="body"/>
          </p:nvPr>
        </p:nvSpPr>
        <p:spPr>
          <a:xfrm>
            <a:off x="729450" y="20505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Talking about seating arrangement for </a:t>
            </a:r>
            <a:r>
              <a:rPr lang="en"/>
              <a:t>Network gathering, Entrepreneur talk and movie nights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“Had not encounter this issue yet. But there are handicap seats in the movie theatre.”                                       </a:t>
            </a:r>
            <a:endParaRPr/>
          </a:p>
        </p:txBody>
      </p:sp>
      <p:pic>
        <p:nvPicPr>
          <p:cNvPr id="219" name="Google Shape;219;p34" title="kareen1.wav">
            <a:hlinkClick r:id="rId3"/>
          </p:cNvPr>
          <p:cNvPicPr preferRelativeResize="0"/>
          <p:nvPr/>
        </p:nvPicPr>
        <p:blipFill>
          <a:blip r:embed="rId4">
            <a:alphaModFix/>
          </a:blip>
          <a:stretch>
            <a:fillRect/>
          </a:stretch>
        </p:blipFill>
        <p:spPr>
          <a:xfrm>
            <a:off x="835575" y="2114550"/>
            <a:ext cx="457200" cy="457200"/>
          </a:xfrm>
          <a:prstGeom prst="rect">
            <a:avLst/>
          </a:prstGeom>
          <a:noFill/>
          <a:ln>
            <a:noFill/>
          </a:ln>
        </p:spPr>
      </p:pic>
      <p:pic>
        <p:nvPicPr>
          <p:cNvPr id="220" name="Google Shape;220;p34" title="kareen2.wav">
            <a:hlinkClick r:id="rId5"/>
          </p:cNvPr>
          <p:cNvPicPr preferRelativeResize="0"/>
          <p:nvPr/>
        </p:nvPicPr>
        <p:blipFill>
          <a:blip r:embed="rId4">
            <a:alphaModFix/>
          </a:blip>
          <a:stretch>
            <a:fillRect/>
          </a:stretch>
        </p:blipFill>
        <p:spPr>
          <a:xfrm>
            <a:off x="835575" y="2952525"/>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Kareen Koh)</a:t>
            </a:r>
            <a:endParaRPr/>
          </a:p>
          <a:p>
            <a:pPr indent="0" lvl="0" marL="0" rtl="0" algn="l">
              <a:spcBef>
                <a:spcPts val="0"/>
              </a:spcBef>
              <a:spcAft>
                <a:spcPts val="0"/>
              </a:spcAft>
              <a:buNone/>
            </a:pPr>
            <a:r>
              <a:t/>
            </a:r>
            <a:endParaRPr/>
          </a:p>
        </p:txBody>
      </p:sp>
      <p:sp>
        <p:nvSpPr>
          <p:cNvPr id="226" name="Google Shape;22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“It is flexible in a sense that i can note in any seating arrangement depending on what the cinema give me”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Pain point is more on double checking for payment on the AXS machine</a:t>
            </a:r>
            <a:endParaRPr/>
          </a:p>
          <a:p>
            <a:pPr indent="0" lvl="0" marL="0" rtl="0" algn="l">
              <a:spcBef>
                <a:spcPts val="1600"/>
              </a:spcBef>
              <a:spcAft>
                <a:spcPts val="1600"/>
              </a:spcAft>
              <a:buNone/>
            </a:pPr>
            <a:r>
              <a:t/>
            </a:r>
            <a:endParaRPr/>
          </a:p>
        </p:txBody>
      </p:sp>
      <p:pic>
        <p:nvPicPr>
          <p:cNvPr id="227" name="Google Shape;227;p35" title="kareen5.wav">
            <a:hlinkClick r:id="rId3"/>
          </p:cNvPr>
          <p:cNvPicPr preferRelativeResize="0"/>
          <p:nvPr/>
        </p:nvPicPr>
        <p:blipFill>
          <a:blip r:embed="rId4">
            <a:alphaModFix/>
          </a:blip>
          <a:stretch>
            <a:fillRect/>
          </a:stretch>
        </p:blipFill>
        <p:spPr>
          <a:xfrm>
            <a:off x="838675" y="2114550"/>
            <a:ext cx="457200" cy="457200"/>
          </a:xfrm>
          <a:prstGeom prst="rect">
            <a:avLst/>
          </a:prstGeom>
          <a:noFill/>
          <a:ln>
            <a:noFill/>
          </a:ln>
        </p:spPr>
      </p:pic>
      <p:pic>
        <p:nvPicPr>
          <p:cNvPr id="228" name="Google Shape;228;p35" title="kareen4.wav">
            <a:hlinkClick r:id="rId5"/>
          </p:cNvPr>
          <p:cNvPicPr preferRelativeResize="0"/>
          <p:nvPr/>
        </p:nvPicPr>
        <p:blipFill>
          <a:blip r:embed="rId4">
            <a:alphaModFix/>
          </a:blip>
          <a:stretch>
            <a:fillRect/>
          </a:stretch>
        </p:blipFill>
        <p:spPr>
          <a:xfrm>
            <a:off x="838675" y="2942300"/>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Kareen Koh)</a:t>
            </a:r>
            <a:endParaRPr/>
          </a:p>
          <a:p>
            <a:pPr indent="0" lvl="0" marL="0" rtl="0" algn="l">
              <a:spcBef>
                <a:spcPts val="0"/>
              </a:spcBef>
              <a:spcAft>
                <a:spcPts val="0"/>
              </a:spcAft>
              <a:buNone/>
            </a:pPr>
            <a:r>
              <a:t/>
            </a:r>
            <a:endParaRPr/>
          </a:p>
        </p:txBody>
      </p:sp>
      <p:sp>
        <p:nvSpPr>
          <p:cNvPr id="234" name="Google Shape;234;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“For things that you may want to implement. Being able to go in and slot in the amount of rows and column”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People being late and their seat being taken</a:t>
            </a:r>
            <a:endParaRPr/>
          </a:p>
        </p:txBody>
      </p:sp>
      <p:pic>
        <p:nvPicPr>
          <p:cNvPr id="235" name="Google Shape;235;p36" title="kareen6.wav">
            <a:hlinkClick r:id="rId3"/>
          </p:cNvPr>
          <p:cNvPicPr preferRelativeResize="0"/>
          <p:nvPr/>
        </p:nvPicPr>
        <p:blipFill>
          <a:blip r:embed="rId4">
            <a:alphaModFix/>
          </a:blip>
          <a:stretch>
            <a:fillRect/>
          </a:stretch>
        </p:blipFill>
        <p:spPr>
          <a:xfrm>
            <a:off x="786075" y="3115250"/>
            <a:ext cx="457200" cy="457200"/>
          </a:xfrm>
          <a:prstGeom prst="rect">
            <a:avLst/>
          </a:prstGeom>
          <a:noFill/>
          <a:ln>
            <a:noFill/>
          </a:ln>
        </p:spPr>
      </p:pic>
      <p:pic>
        <p:nvPicPr>
          <p:cNvPr id="236" name="Google Shape;236;p36" title="kareen5.wav">
            <a:hlinkClick r:id="rId5"/>
          </p:cNvPr>
          <p:cNvPicPr preferRelativeResize="0"/>
          <p:nvPr/>
        </p:nvPicPr>
        <p:blipFill>
          <a:blip r:embed="rId4">
            <a:alphaModFix/>
          </a:blip>
          <a:stretch>
            <a:fillRect/>
          </a:stretch>
        </p:blipFill>
        <p:spPr>
          <a:xfrm>
            <a:off x="786075" y="2078875"/>
            <a:ext cx="457200" cy="45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(Junjie)</a:t>
            </a:r>
            <a:endParaRPr/>
          </a:p>
          <a:p>
            <a:pPr indent="0" lvl="0" marL="0" rtl="0" algn="l">
              <a:spcBef>
                <a:spcPts val="0"/>
              </a:spcBef>
              <a:spcAft>
                <a:spcPts val="0"/>
              </a:spcAft>
              <a:buNone/>
            </a:pPr>
            <a:r>
              <a:t/>
            </a:r>
            <a:endParaRPr/>
          </a:p>
        </p:txBody>
      </p:sp>
      <p:sp>
        <p:nvSpPr>
          <p:cNvPr id="242" name="Google Shape;242;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People coming in with more than 2 guests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“For those extra families that come, they have to write down their name and everything. I think you can continue to implement this”            </a:t>
            </a:r>
            <a:endParaRPr/>
          </a:p>
        </p:txBody>
      </p:sp>
      <p:pic>
        <p:nvPicPr>
          <p:cNvPr id="243" name="Google Shape;243;p37" title="jj1.wav">
            <a:hlinkClick r:id="rId3"/>
          </p:cNvPr>
          <p:cNvPicPr preferRelativeResize="0"/>
          <p:nvPr/>
        </p:nvPicPr>
        <p:blipFill>
          <a:blip r:embed="rId4">
            <a:alphaModFix/>
          </a:blip>
          <a:stretch>
            <a:fillRect/>
          </a:stretch>
        </p:blipFill>
        <p:spPr>
          <a:xfrm>
            <a:off x="729450" y="2078875"/>
            <a:ext cx="457200" cy="457200"/>
          </a:xfrm>
          <a:prstGeom prst="rect">
            <a:avLst/>
          </a:prstGeom>
          <a:noFill/>
          <a:ln>
            <a:noFill/>
          </a:ln>
        </p:spPr>
      </p:pic>
      <p:pic>
        <p:nvPicPr>
          <p:cNvPr id="244" name="Google Shape;244;p37" title="jj2.wav">
            <a:hlinkClick r:id="rId5"/>
          </p:cNvPr>
          <p:cNvPicPr preferRelativeResize="0"/>
          <p:nvPr/>
        </p:nvPicPr>
        <p:blipFill>
          <a:blip r:embed="rId4">
            <a:alphaModFix/>
          </a:blip>
          <a:stretch>
            <a:fillRect/>
          </a:stretch>
        </p:blipFill>
        <p:spPr>
          <a:xfrm>
            <a:off x="757750" y="3009125"/>
            <a:ext cx="457200" cy="45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(Junjie)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50000"/>
              </a:lnSpc>
              <a:spcBef>
                <a:spcPts val="1600"/>
              </a:spcBef>
              <a:spcAft>
                <a:spcPts val="0"/>
              </a:spcAft>
              <a:buNone/>
            </a:pPr>
            <a:r>
              <a:rPr lang="en"/>
              <a:t>“It is okay if you guys do reserve?”</a:t>
            </a:r>
            <a:endParaRPr/>
          </a:p>
          <a:p>
            <a:pPr indent="0" lvl="0" marL="0" rtl="0" algn="l">
              <a:spcBef>
                <a:spcPts val="0"/>
              </a:spcBef>
              <a:spcAft>
                <a:spcPts val="0"/>
              </a:spcAft>
              <a:buNone/>
            </a:pPr>
            <a:r>
              <a:rPr lang="en"/>
              <a:t>We have explained to him why reserve could be bad but it is </a:t>
            </a:r>
            <a:r>
              <a:rPr lang="en"/>
              <a:t>a function </a:t>
            </a:r>
            <a:r>
              <a:rPr lang="en"/>
              <a:t>that can be kept if we want to implement it in the future.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Details on why he think reserve would be good.</a:t>
            </a:r>
            <a:endParaRPr/>
          </a:p>
        </p:txBody>
      </p:sp>
      <p:pic>
        <p:nvPicPr>
          <p:cNvPr id="251" name="Google Shape;251;p38" title="jj3.wav">
            <a:hlinkClick r:id="rId3"/>
          </p:cNvPr>
          <p:cNvPicPr preferRelativeResize="0"/>
          <p:nvPr/>
        </p:nvPicPr>
        <p:blipFill>
          <a:blip r:embed="rId4">
            <a:alphaModFix/>
          </a:blip>
          <a:stretch>
            <a:fillRect/>
          </a:stretch>
        </p:blipFill>
        <p:spPr>
          <a:xfrm>
            <a:off x="774175" y="2114550"/>
            <a:ext cx="457200" cy="457200"/>
          </a:xfrm>
          <a:prstGeom prst="rect">
            <a:avLst/>
          </a:prstGeom>
          <a:noFill/>
          <a:ln>
            <a:noFill/>
          </a:ln>
        </p:spPr>
      </p:pic>
      <p:pic>
        <p:nvPicPr>
          <p:cNvPr id="252" name="Google Shape;252;p38" title="jj4.wav">
            <a:hlinkClick r:id="rId5"/>
          </p:cNvPr>
          <p:cNvPicPr preferRelativeResize="0"/>
          <p:nvPr/>
        </p:nvPicPr>
        <p:blipFill>
          <a:blip r:embed="rId4">
            <a:alphaModFix/>
          </a:blip>
          <a:stretch>
            <a:fillRect/>
          </a:stretch>
        </p:blipFill>
        <p:spPr>
          <a:xfrm>
            <a:off x="774175" y="3458475"/>
            <a:ext cx="457200" cy="45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(Sherwinn)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p39"/>
          <p:cNvSpPr txBox="1"/>
          <p:nvPr>
            <p:ph idx="1" type="body"/>
          </p:nvPr>
        </p:nvSpPr>
        <p:spPr>
          <a:xfrm>
            <a:off x="729450" y="2078875"/>
            <a:ext cx="7688700" cy="27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“Giving of tickets is not automatic but manually. We need quite a lot of manpower. A little bit messy”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“Seatings will be in the QR code. Put up a waiting list for extra families members to go in”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“People not being happy with their seats”</a:t>
            </a:r>
            <a:endParaRPr/>
          </a:p>
          <a:p>
            <a:pPr indent="0" lvl="0" marL="0" rtl="0" algn="l">
              <a:spcBef>
                <a:spcPts val="1600"/>
              </a:spcBef>
              <a:spcAft>
                <a:spcPts val="1600"/>
              </a:spcAft>
              <a:buNone/>
            </a:pPr>
            <a:r>
              <a:t/>
            </a:r>
            <a:endParaRPr/>
          </a:p>
        </p:txBody>
      </p:sp>
      <p:pic>
        <p:nvPicPr>
          <p:cNvPr id="259" name="Google Shape;259;p39" title="sherwin1.wav">
            <a:hlinkClick r:id="rId3"/>
          </p:cNvPr>
          <p:cNvPicPr preferRelativeResize="0"/>
          <p:nvPr/>
        </p:nvPicPr>
        <p:blipFill>
          <a:blip r:embed="rId4">
            <a:alphaModFix/>
          </a:blip>
          <a:stretch>
            <a:fillRect/>
          </a:stretch>
        </p:blipFill>
        <p:spPr>
          <a:xfrm>
            <a:off x="760850" y="2114550"/>
            <a:ext cx="457200" cy="457200"/>
          </a:xfrm>
          <a:prstGeom prst="rect">
            <a:avLst/>
          </a:prstGeom>
          <a:noFill/>
          <a:ln>
            <a:noFill/>
          </a:ln>
        </p:spPr>
      </p:pic>
      <p:pic>
        <p:nvPicPr>
          <p:cNvPr id="260" name="Google Shape;260;p39" title="sherwin2.wav">
            <a:hlinkClick r:id="rId5"/>
          </p:cNvPr>
          <p:cNvPicPr preferRelativeResize="0"/>
          <p:nvPr/>
        </p:nvPicPr>
        <p:blipFill>
          <a:blip r:embed="rId4">
            <a:alphaModFix/>
          </a:blip>
          <a:stretch>
            <a:fillRect/>
          </a:stretch>
        </p:blipFill>
        <p:spPr>
          <a:xfrm>
            <a:off x="760850" y="2994975"/>
            <a:ext cx="457200" cy="457200"/>
          </a:xfrm>
          <a:prstGeom prst="rect">
            <a:avLst/>
          </a:prstGeom>
          <a:noFill/>
          <a:ln>
            <a:noFill/>
          </a:ln>
        </p:spPr>
      </p:pic>
      <p:pic>
        <p:nvPicPr>
          <p:cNvPr id="261" name="Google Shape;261;p39" title="sherwin3.wav">
            <a:hlinkClick r:id="rId6"/>
          </p:cNvPr>
          <p:cNvPicPr preferRelativeResize="0"/>
          <p:nvPr/>
        </p:nvPicPr>
        <p:blipFill>
          <a:blip r:embed="rId4">
            <a:alphaModFix/>
          </a:blip>
          <a:stretch>
            <a:fillRect/>
          </a:stretch>
        </p:blipFill>
        <p:spPr>
          <a:xfrm>
            <a:off x="760850" y="3818800"/>
            <a:ext cx="457200"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Loh Moi Yong)</a:t>
            </a:r>
            <a:endParaRPr/>
          </a:p>
          <a:p>
            <a:pPr indent="0" lvl="0" marL="0" rtl="0" algn="l">
              <a:spcBef>
                <a:spcPts val="0"/>
              </a:spcBef>
              <a:spcAft>
                <a:spcPts val="0"/>
              </a:spcAft>
              <a:buNone/>
            </a:pPr>
            <a:r>
              <a:t/>
            </a:r>
            <a:endParaRPr/>
          </a:p>
        </p:txBody>
      </p:sp>
      <p:sp>
        <p:nvSpPr>
          <p:cNvPr id="267" name="Google Shape;267;p40"/>
          <p:cNvSpPr txBox="1"/>
          <p:nvPr>
            <p:ph idx="1" type="body"/>
          </p:nvPr>
        </p:nvSpPr>
        <p:spPr>
          <a:xfrm>
            <a:off x="729450" y="20718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This is the Ms Moh talking about what she feel is the most tedious part.</a:t>
            </a:r>
            <a:endParaRPr/>
          </a:p>
          <a:p>
            <a:pPr indent="0" lvl="0" marL="0" rtl="0" algn="l">
              <a:spcBef>
                <a:spcPts val="1600"/>
              </a:spcBef>
              <a:spcAft>
                <a:spcPts val="1600"/>
              </a:spcAft>
              <a:buNone/>
            </a:pPr>
            <a:r>
              <a:rPr lang="en"/>
              <a:t>“The most tedious part would be the cutting of tickets”</a:t>
            </a:r>
            <a:endParaRPr/>
          </a:p>
        </p:txBody>
      </p:sp>
      <p:pic>
        <p:nvPicPr>
          <p:cNvPr id="268" name="Google Shape;268;p40" title="msmoh1.wav">
            <a:hlinkClick r:id="rId3"/>
          </p:cNvPr>
          <p:cNvPicPr preferRelativeResize="0"/>
          <p:nvPr/>
        </p:nvPicPr>
        <p:blipFill>
          <a:blip r:embed="rId4">
            <a:alphaModFix/>
          </a:blip>
          <a:stretch>
            <a:fillRect/>
          </a:stretch>
        </p:blipFill>
        <p:spPr>
          <a:xfrm>
            <a:off x="872050" y="2071800"/>
            <a:ext cx="457200" cy="45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3: Ideate in Groups</a:t>
            </a:r>
            <a:endParaRPr sz="2900"/>
          </a:p>
        </p:txBody>
      </p:sp>
      <p:pic>
        <p:nvPicPr>
          <p:cNvPr id="274" name="Google Shape;274;p41"/>
          <p:cNvPicPr preferRelativeResize="0"/>
          <p:nvPr/>
        </p:nvPicPr>
        <p:blipFill>
          <a:blip r:embed="rId3">
            <a:alphaModFix/>
          </a:blip>
          <a:stretch>
            <a:fillRect/>
          </a:stretch>
        </p:blipFill>
        <p:spPr>
          <a:xfrm>
            <a:off x="1399600" y="2146800"/>
            <a:ext cx="6025896" cy="27635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Thinking Phases </a:t>
            </a:r>
            <a:endParaRPr/>
          </a:p>
        </p:txBody>
      </p:sp>
      <p:pic>
        <p:nvPicPr>
          <p:cNvPr id="99" name="Google Shape;99;p15"/>
          <p:cNvPicPr preferRelativeResize="0"/>
          <p:nvPr/>
        </p:nvPicPr>
        <p:blipFill>
          <a:blip r:embed="rId3">
            <a:alphaModFix/>
          </a:blip>
          <a:stretch>
            <a:fillRect/>
          </a:stretch>
        </p:blipFill>
        <p:spPr>
          <a:xfrm>
            <a:off x="1425201" y="1943794"/>
            <a:ext cx="6629057" cy="2935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727650" y="59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Ideas</a:t>
            </a:r>
            <a:endParaRPr/>
          </a:p>
        </p:txBody>
      </p:sp>
      <p:pic>
        <p:nvPicPr>
          <p:cNvPr id="280" name="Google Shape;280;p42"/>
          <p:cNvPicPr preferRelativeResize="0"/>
          <p:nvPr/>
        </p:nvPicPr>
        <p:blipFill>
          <a:blip r:embed="rId3">
            <a:alphaModFix/>
          </a:blip>
          <a:stretch>
            <a:fillRect/>
          </a:stretch>
        </p:blipFill>
        <p:spPr>
          <a:xfrm>
            <a:off x="1273449" y="1304600"/>
            <a:ext cx="6714200" cy="3728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682125" y="572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Ideas</a:t>
            </a:r>
            <a:endParaRPr/>
          </a:p>
        </p:txBody>
      </p:sp>
      <p:pic>
        <p:nvPicPr>
          <p:cNvPr id="286" name="Google Shape;286;p43"/>
          <p:cNvPicPr preferRelativeResize="0"/>
          <p:nvPr/>
        </p:nvPicPr>
        <p:blipFill>
          <a:blip r:embed="rId3">
            <a:alphaModFix/>
          </a:blip>
          <a:stretch>
            <a:fillRect/>
          </a:stretch>
        </p:blipFill>
        <p:spPr>
          <a:xfrm>
            <a:off x="2062488" y="1209825"/>
            <a:ext cx="4927975" cy="37064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Matrix</a:t>
            </a:r>
            <a:endParaRPr/>
          </a:p>
        </p:txBody>
      </p:sp>
      <p:graphicFrame>
        <p:nvGraphicFramePr>
          <p:cNvPr id="292" name="Google Shape;292;p44"/>
          <p:cNvGraphicFramePr/>
          <p:nvPr/>
        </p:nvGraphicFramePr>
        <p:xfrm>
          <a:off x="524350" y="1896300"/>
          <a:ext cx="3000000" cy="3000000"/>
        </p:xfrm>
        <a:graphic>
          <a:graphicData uri="http://schemas.openxmlformats.org/drawingml/2006/table">
            <a:tbl>
              <a:tblPr>
                <a:noFill/>
                <a:tableStyleId>{4AFD6506-0C37-4A5D-A95B-F2ED850A379F}</a:tableStyleId>
              </a:tblPr>
              <a:tblGrid>
                <a:gridCol w="1659400"/>
                <a:gridCol w="1659400"/>
                <a:gridCol w="1659400"/>
                <a:gridCol w="1659400"/>
                <a:gridCol w="1659400"/>
              </a:tblGrid>
              <a:tr h="757675">
                <a:tc>
                  <a:txBody>
                    <a:bodyPr/>
                    <a:lstStyle/>
                    <a:p>
                      <a:pPr indent="0" lvl="0" marL="0" rtl="0" algn="l">
                        <a:spcBef>
                          <a:spcPts val="0"/>
                        </a:spcBef>
                        <a:spcAft>
                          <a:spcPts val="0"/>
                        </a:spcAft>
                        <a:buNone/>
                      </a:pPr>
                      <a:r>
                        <a:rPr lang="en"/>
                        <a:t>Idea selected (Score)</a:t>
                      </a:r>
                      <a:endParaRPr/>
                    </a:p>
                  </a:txBody>
                  <a:tcPr marT="91425" marB="91425" marR="91425" marL="91425"/>
                </a:tc>
                <a:tc>
                  <a:txBody>
                    <a:bodyPr/>
                    <a:lstStyle/>
                    <a:p>
                      <a:pPr indent="0" lvl="0" marL="0" rtl="0" algn="l">
                        <a:spcBef>
                          <a:spcPts val="0"/>
                        </a:spcBef>
                        <a:spcAft>
                          <a:spcPts val="0"/>
                        </a:spcAft>
                        <a:buNone/>
                      </a:pPr>
                      <a:r>
                        <a:rPr lang="en"/>
                        <a:t>Desirability</a:t>
                      </a:r>
                      <a:endParaRPr/>
                    </a:p>
                  </a:txBody>
                  <a:tcPr marT="91425" marB="91425" marR="91425" marL="91425"/>
                </a:tc>
                <a:tc>
                  <a:txBody>
                    <a:bodyPr/>
                    <a:lstStyle/>
                    <a:p>
                      <a:pPr indent="0" lvl="0" marL="0" rtl="0" algn="l">
                        <a:spcBef>
                          <a:spcPts val="0"/>
                        </a:spcBef>
                        <a:spcAft>
                          <a:spcPts val="0"/>
                        </a:spcAft>
                        <a:buNone/>
                      </a:pPr>
                      <a:r>
                        <a:rPr lang="en"/>
                        <a:t>Feasibility</a:t>
                      </a:r>
                      <a:endParaRPr/>
                    </a:p>
                  </a:txBody>
                  <a:tcPr marT="91425" marB="91425" marR="91425" marL="91425"/>
                </a:tc>
                <a:tc>
                  <a:txBody>
                    <a:bodyPr/>
                    <a:lstStyle/>
                    <a:p>
                      <a:pPr indent="0" lvl="0" marL="0" rtl="0" algn="l">
                        <a:spcBef>
                          <a:spcPts val="0"/>
                        </a:spcBef>
                        <a:spcAft>
                          <a:spcPts val="0"/>
                        </a:spcAft>
                        <a:buNone/>
                      </a:pPr>
                      <a:r>
                        <a:rPr lang="en"/>
                        <a:t>Viability  </a:t>
                      </a:r>
                      <a:endParaRPr/>
                    </a:p>
                  </a:txBody>
                  <a:tcPr marT="91425" marB="91425" marR="91425" marL="91425"/>
                </a:tc>
                <a:tc>
                  <a:txBody>
                    <a:bodyPr/>
                    <a:lstStyle/>
                    <a:p>
                      <a:pPr indent="0" lvl="0" marL="0" rtl="0" algn="l">
                        <a:spcBef>
                          <a:spcPts val="0"/>
                        </a:spcBef>
                        <a:spcAft>
                          <a:spcPts val="0"/>
                        </a:spcAft>
                        <a:buNone/>
                      </a:pPr>
                      <a:r>
                        <a:rPr lang="en"/>
                        <a:t>Novelty</a:t>
                      </a:r>
                      <a:endParaRPr/>
                    </a:p>
                  </a:txBody>
                  <a:tcPr marT="91425" marB="91425" marR="91425" marL="91425"/>
                </a:tc>
              </a:tr>
              <a:tr h="728600">
                <a:tc>
                  <a:txBody>
                    <a:bodyPr/>
                    <a:lstStyle/>
                    <a:p>
                      <a:pPr indent="0" lvl="0" marL="0" rtl="0" algn="l">
                        <a:spcBef>
                          <a:spcPts val="0"/>
                        </a:spcBef>
                        <a:spcAft>
                          <a:spcPts val="0"/>
                        </a:spcAft>
                        <a:buNone/>
                      </a:pPr>
                      <a:r>
                        <a:rPr lang="en"/>
                        <a:t>e-Ticketing (10)</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728600">
                <a:tc>
                  <a:txBody>
                    <a:bodyPr/>
                    <a:lstStyle/>
                    <a:p>
                      <a:pPr indent="0" lvl="0" marL="0" rtl="0" algn="l">
                        <a:spcBef>
                          <a:spcPts val="0"/>
                        </a:spcBef>
                        <a:spcAft>
                          <a:spcPts val="0"/>
                        </a:spcAft>
                        <a:buNone/>
                      </a:pPr>
                      <a:r>
                        <a:rPr lang="en"/>
                        <a:t>Waiting List(7)</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728600">
                <a:tc>
                  <a:txBody>
                    <a:bodyPr/>
                    <a:lstStyle/>
                    <a:p>
                      <a:pPr indent="0" lvl="0" marL="0" rtl="0" algn="l">
                        <a:spcBef>
                          <a:spcPts val="0"/>
                        </a:spcBef>
                        <a:spcAft>
                          <a:spcPts val="0"/>
                        </a:spcAft>
                        <a:buNone/>
                      </a:pPr>
                      <a:r>
                        <a:rPr lang="en"/>
                        <a:t>Generating Reports(9)</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98" name="Google Shape;298;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proposed solution would be an e-Ticketing system that would issue users tickets based on the availability of seats. It should also be easy to use and navigate for all ages.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4: Prototype (Planner Side)</a:t>
            </a:r>
            <a:endParaRPr sz="2900"/>
          </a:p>
        </p:txBody>
      </p:sp>
      <p:pic>
        <p:nvPicPr>
          <p:cNvPr id="304" name="Google Shape;304;p46"/>
          <p:cNvPicPr preferRelativeResize="0"/>
          <p:nvPr/>
        </p:nvPicPr>
        <p:blipFill>
          <a:blip r:embed="rId3">
            <a:alphaModFix/>
          </a:blip>
          <a:stretch>
            <a:fillRect/>
          </a:stretch>
        </p:blipFill>
        <p:spPr>
          <a:xfrm>
            <a:off x="1718225" y="2155925"/>
            <a:ext cx="6025896" cy="254203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List</a:t>
            </a:r>
            <a:endParaRPr/>
          </a:p>
        </p:txBody>
      </p:sp>
      <p:sp>
        <p:nvSpPr>
          <p:cNvPr id="310" name="Google Shape;310;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Planner</a:t>
            </a:r>
            <a:endParaRPr/>
          </a:p>
          <a:p>
            <a:pPr indent="-298450" lvl="1" marL="914400" rtl="0" algn="l">
              <a:spcBef>
                <a:spcPts val="0"/>
              </a:spcBef>
              <a:spcAft>
                <a:spcPts val="0"/>
              </a:spcAft>
              <a:buSzPts val="1100"/>
              <a:buChar char="-"/>
            </a:pPr>
            <a:r>
              <a:rPr lang="en"/>
              <a:t>Able to pick venue</a:t>
            </a:r>
            <a:endParaRPr/>
          </a:p>
          <a:p>
            <a:pPr indent="-298450" lvl="1" marL="914400" rtl="0" algn="l">
              <a:spcBef>
                <a:spcPts val="0"/>
              </a:spcBef>
              <a:spcAft>
                <a:spcPts val="0"/>
              </a:spcAft>
              <a:buSzPts val="1100"/>
              <a:buChar char="-"/>
            </a:pPr>
            <a:r>
              <a:rPr lang="en"/>
              <a:t>Able to block off certain rows and reserve seats</a:t>
            </a:r>
            <a:endParaRPr/>
          </a:p>
          <a:p>
            <a:pPr indent="-298450" lvl="1" marL="914400" rtl="0" algn="l">
              <a:spcBef>
                <a:spcPts val="0"/>
              </a:spcBef>
              <a:spcAft>
                <a:spcPts val="0"/>
              </a:spcAft>
              <a:buSzPts val="1100"/>
              <a:buChar char="-"/>
            </a:pPr>
            <a:r>
              <a:rPr lang="en"/>
              <a:t>Able to key in date and time for the event</a:t>
            </a:r>
            <a:endParaRPr/>
          </a:p>
          <a:p>
            <a:pPr indent="-298450" lvl="1" marL="914400" rtl="0" algn="l">
              <a:spcBef>
                <a:spcPts val="0"/>
              </a:spcBef>
              <a:spcAft>
                <a:spcPts val="0"/>
              </a:spcAft>
              <a:buSzPts val="1100"/>
              <a:buChar char="-"/>
            </a:pPr>
            <a:r>
              <a:rPr lang="en"/>
              <a:t>Save/Edit/Cancel Button</a:t>
            </a:r>
            <a:endParaRPr/>
          </a:p>
          <a:p>
            <a:pPr indent="-311150" lvl="0" marL="457200" rtl="0" algn="l">
              <a:spcBef>
                <a:spcPts val="0"/>
              </a:spcBef>
              <a:spcAft>
                <a:spcPts val="0"/>
              </a:spcAft>
              <a:buSzPts val="1300"/>
              <a:buChar char="-"/>
            </a:pPr>
            <a:r>
              <a:rPr lang="en"/>
              <a:t>Issuing Tickets</a:t>
            </a:r>
            <a:endParaRPr/>
          </a:p>
          <a:p>
            <a:pPr indent="-298450" lvl="1" marL="914400" rtl="0" algn="l">
              <a:spcBef>
                <a:spcPts val="0"/>
              </a:spcBef>
              <a:spcAft>
                <a:spcPts val="0"/>
              </a:spcAft>
              <a:buSzPts val="1100"/>
              <a:buChar char="-"/>
            </a:pPr>
            <a:r>
              <a:rPr lang="en"/>
              <a:t>Auto generate seats</a:t>
            </a:r>
            <a:endParaRPr/>
          </a:p>
          <a:p>
            <a:pPr indent="-298450" lvl="1" marL="914400" rtl="0" algn="l">
              <a:spcBef>
                <a:spcPts val="0"/>
              </a:spcBef>
              <a:spcAft>
                <a:spcPts val="0"/>
              </a:spcAft>
              <a:buSzPts val="1100"/>
              <a:buChar char="-"/>
            </a:pPr>
            <a:r>
              <a:rPr lang="en"/>
              <a:t>Send message about seating arrangement for reference for usher (e-Ticketing)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729450" y="572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Diagram</a:t>
            </a:r>
            <a:endParaRPr/>
          </a:p>
        </p:txBody>
      </p:sp>
      <p:pic>
        <p:nvPicPr>
          <p:cNvPr id="316" name="Google Shape;316;p48"/>
          <p:cNvPicPr preferRelativeResize="0"/>
          <p:nvPr/>
        </p:nvPicPr>
        <p:blipFill>
          <a:blip r:embed="rId3">
            <a:alphaModFix/>
          </a:blip>
          <a:stretch>
            <a:fillRect/>
          </a:stretch>
        </p:blipFill>
        <p:spPr>
          <a:xfrm>
            <a:off x="778875" y="1279475"/>
            <a:ext cx="7792623" cy="3859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Page</a:t>
            </a:r>
            <a:endParaRPr/>
          </a:p>
        </p:txBody>
      </p:sp>
      <p:pic>
        <p:nvPicPr>
          <p:cNvPr id="322" name="Google Shape;322;p49"/>
          <p:cNvPicPr preferRelativeResize="0"/>
          <p:nvPr/>
        </p:nvPicPr>
        <p:blipFill>
          <a:blip r:embed="rId3">
            <a:alphaModFix/>
          </a:blip>
          <a:stretch>
            <a:fillRect/>
          </a:stretch>
        </p:blipFill>
        <p:spPr>
          <a:xfrm>
            <a:off x="19206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a:t>
            </a:r>
            <a:endParaRPr/>
          </a:p>
        </p:txBody>
      </p:sp>
      <p:pic>
        <p:nvPicPr>
          <p:cNvPr id="328" name="Google Shape;328;p50"/>
          <p:cNvPicPr preferRelativeResize="0"/>
          <p:nvPr/>
        </p:nvPicPr>
        <p:blipFill>
          <a:blip r:embed="rId3">
            <a:alphaModFix/>
          </a:blip>
          <a:stretch>
            <a:fillRect/>
          </a:stretch>
        </p:blipFill>
        <p:spPr>
          <a:xfrm>
            <a:off x="19188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Venue Selection</a:t>
            </a:r>
            <a:endParaRPr/>
          </a:p>
        </p:txBody>
      </p:sp>
      <p:pic>
        <p:nvPicPr>
          <p:cNvPr id="334" name="Google Shape;334;p51"/>
          <p:cNvPicPr preferRelativeResize="0"/>
          <p:nvPr/>
        </p:nvPicPr>
        <p:blipFill>
          <a:blip r:embed="rId3">
            <a:alphaModFix/>
          </a:blip>
          <a:stretch>
            <a:fillRect/>
          </a:stretch>
        </p:blipFill>
        <p:spPr>
          <a:xfrm>
            <a:off x="1920600" y="181660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(Week 1 to Week 6)</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1800" y="1941950"/>
            <a:ext cx="9143999" cy="24500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Preview Page</a:t>
            </a:r>
            <a:endParaRPr/>
          </a:p>
        </p:txBody>
      </p:sp>
      <p:pic>
        <p:nvPicPr>
          <p:cNvPr id="340" name="Google Shape;340;p52"/>
          <p:cNvPicPr preferRelativeResize="0"/>
          <p:nvPr/>
        </p:nvPicPr>
        <p:blipFill>
          <a:blip r:embed="rId3">
            <a:alphaModFix/>
          </a:blip>
          <a:stretch>
            <a:fillRect/>
          </a:stretch>
        </p:blipFill>
        <p:spPr>
          <a:xfrm>
            <a:off x="19188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Editing Page</a:t>
            </a:r>
            <a:endParaRPr/>
          </a:p>
        </p:txBody>
      </p:sp>
      <p:pic>
        <p:nvPicPr>
          <p:cNvPr id="346" name="Google Shape;346;p53"/>
          <p:cNvPicPr preferRelativeResize="0"/>
          <p:nvPr/>
        </p:nvPicPr>
        <p:blipFill>
          <a:blip r:embed="rId3">
            <a:alphaModFix/>
          </a:blip>
          <a:stretch>
            <a:fillRect/>
          </a:stretch>
        </p:blipFill>
        <p:spPr>
          <a:xfrm>
            <a:off x="19188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Selection</a:t>
            </a:r>
            <a:endParaRPr/>
          </a:p>
        </p:txBody>
      </p:sp>
      <p:pic>
        <p:nvPicPr>
          <p:cNvPr id="352" name="Google Shape;352;p54"/>
          <p:cNvPicPr preferRelativeResize="0"/>
          <p:nvPr/>
        </p:nvPicPr>
        <p:blipFill>
          <a:blip r:embed="rId3">
            <a:alphaModFix/>
          </a:blip>
          <a:stretch>
            <a:fillRect/>
          </a:stretch>
        </p:blipFill>
        <p:spPr>
          <a:xfrm>
            <a:off x="19188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Page</a:t>
            </a:r>
            <a:endParaRPr/>
          </a:p>
        </p:txBody>
      </p:sp>
      <p:pic>
        <p:nvPicPr>
          <p:cNvPr id="358" name="Google Shape;358;p55"/>
          <p:cNvPicPr preferRelativeResize="0"/>
          <p:nvPr/>
        </p:nvPicPr>
        <p:blipFill>
          <a:blip r:embed="rId3">
            <a:alphaModFix/>
          </a:blip>
          <a:stretch>
            <a:fillRect/>
          </a:stretch>
        </p:blipFill>
        <p:spPr>
          <a:xfrm>
            <a:off x="19206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4: Prototype (Client Side) </a:t>
            </a:r>
            <a:endParaRPr sz="2900"/>
          </a:p>
        </p:txBody>
      </p:sp>
      <p:pic>
        <p:nvPicPr>
          <p:cNvPr id="364" name="Google Shape;364;p56"/>
          <p:cNvPicPr preferRelativeResize="0"/>
          <p:nvPr/>
        </p:nvPicPr>
        <p:blipFill>
          <a:blip r:embed="rId3">
            <a:alphaModFix/>
          </a:blip>
          <a:stretch>
            <a:fillRect/>
          </a:stretch>
        </p:blipFill>
        <p:spPr>
          <a:xfrm>
            <a:off x="1718225" y="2155925"/>
            <a:ext cx="6025896" cy="254203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Page</a:t>
            </a:r>
            <a:endParaRPr/>
          </a:p>
        </p:txBody>
      </p:sp>
      <p:pic>
        <p:nvPicPr>
          <p:cNvPr id="370" name="Google Shape;370;p57"/>
          <p:cNvPicPr preferRelativeResize="0"/>
          <p:nvPr/>
        </p:nvPicPr>
        <p:blipFill>
          <a:blip r:embed="rId3">
            <a:alphaModFix/>
          </a:blip>
          <a:stretch>
            <a:fillRect/>
          </a:stretch>
        </p:blipFill>
        <p:spPr>
          <a:xfrm>
            <a:off x="19188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Seating Allocation</a:t>
            </a:r>
            <a:endParaRPr/>
          </a:p>
        </p:txBody>
      </p:sp>
      <p:pic>
        <p:nvPicPr>
          <p:cNvPr id="376" name="Google Shape;376;p58"/>
          <p:cNvPicPr preferRelativeResize="0"/>
          <p:nvPr/>
        </p:nvPicPr>
        <p:blipFill>
          <a:blip r:embed="rId3">
            <a:alphaModFix/>
          </a:blip>
          <a:stretch>
            <a:fillRect/>
          </a:stretch>
        </p:blipFill>
        <p:spPr>
          <a:xfrm>
            <a:off x="19206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Page</a:t>
            </a:r>
            <a:endParaRPr/>
          </a:p>
        </p:txBody>
      </p:sp>
      <p:sp>
        <p:nvSpPr>
          <p:cNvPr id="382" name="Google Shape;382;p59"/>
          <p:cNvSpPr txBox="1"/>
          <p:nvPr/>
        </p:nvSpPr>
        <p:spPr>
          <a:xfrm>
            <a:off x="7492400" y="2157825"/>
            <a:ext cx="1407900" cy="120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Text message: Thank you for coming to the graduation ceremony!</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Your assigned seats are at AA1 AA2 and AA3</a:t>
            </a:r>
            <a:endParaRPr sz="1000">
              <a:latin typeface="Lato"/>
              <a:ea typeface="Lato"/>
              <a:cs typeface="Lato"/>
              <a:sym typeface="Lato"/>
            </a:endParaRPr>
          </a:p>
        </p:txBody>
      </p:sp>
      <p:pic>
        <p:nvPicPr>
          <p:cNvPr id="383" name="Google Shape;383;p59"/>
          <p:cNvPicPr preferRelativeResize="0"/>
          <p:nvPr/>
        </p:nvPicPr>
        <p:blipFill>
          <a:blip r:embed="rId3">
            <a:alphaModFix/>
          </a:blip>
          <a:stretch>
            <a:fillRect/>
          </a:stretch>
        </p:blipFill>
        <p:spPr>
          <a:xfrm>
            <a:off x="1920600" y="1853850"/>
            <a:ext cx="5306400" cy="2984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(Week 7 to Week 12)</a:t>
            </a:r>
            <a:endParaRPr/>
          </a:p>
        </p:txBody>
      </p:sp>
      <p:sp>
        <p:nvSpPr>
          <p:cNvPr id="389" name="Google Shape;389;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0" name="Google Shape;390;p60"/>
          <p:cNvPicPr preferRelativeResize="0"/>
          <p:nvPr/>
        </p:nvPicPr>
        <p:blipFill>
          <a:blip r:embed="rId3">
            <a:alphaModFix/>
          </a:blip>
          <a:stretch>
            <a:fillRect/>
          </a:stretch>
        </p:blipFill>
        <p:spPr>
          <a:xfrm>
            <a:off x="0" y="2117946"/>
            <a:ext cx="9143999" cy="218295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96" name="Google Shape;396;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Before design thinking, we jumped towards solution instead of taking our time to consider if the solution help the users at all. After design thinking, we narrowed down the problems and thought about solutions that will tackle the problems</a:t>
            </a:r>
            <a:endParaRPr/>
          </a:p>
          <a:p>
            <a:pPr indent="-311150" lvl="0" marL="457200" rtl="0" algn="l">
              <a:spcBef>
                <a:spcPts val="0"/>
              </a:spcBef>
              <a:spcAft>
                <a:spcPts val="0"/>
              </a:spcAft>
              <a:buSzPts val="1300"/>
              <a:buChar char="-"/>
            </a:pPr>
            <a:r>
              <a:rPr lang="en"/>
              <a:t>Before design thinking, we only have a broad understanding of the problems. But after design thinking, we manage to understand the more challenging parts for the users and narrow down to the important features that will help them.</a:t>
            </a:r>
            <a:endParaRPr/>
          </a:p>
          <a:p>
            <a:pPr indent="-311150" lvl="0" marL="457200" rtl="0" algn="l">
              <a:spcBef>
                <a:spcPts val="0"/>
              </a:spcBef>
              <a:spcAft>
                <a:spcPts val="0"/>
              </a:spcAft>
              <a:buSzPts val="1300"/>
              <a:buChar char="-"/>
            </a:pPr>
            <a:r>
              <a:rPr lang="en"/>
              <a:t>Design thinking allows us to be in the shoes of the planners, ticket issuers and ushers to understand their problems.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1: Empathize with the users</a:t>
            </a:r>
            <a:endParaRPr sz="2900"/>
          </a:p>
        </p:txBody>
      </p:sp>
      <p:pic>
        <p:nvPicPr>
          <p:cNvPr id="112" name="Google Shape;112;p17"/>
          <p:cNvPicPr preferRelativeResize="0"/>
          <p:nvPr/>
        </p:nvPicPr>
        <p:blipFill>
          <a:blip r:embed="rId3">
            <a:alphaModFix/>
          </a:blip>
          <a:stretch>
            <a:fillRect/>
          </a:stretch>
        </p:blipFill>
        <p:spPr>
          <a:xfrm>
            <a:off x="1399575" y="2165075"/>
            <a:ext cx="6029225" cy="25050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402" name="Google Shape;402;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didn’t know much about design thinking. Hence, we had multiple drafts and changes for the </a:t>
            </a:r>
            <a:r>
              <a:rPr lang="en"/>
              <a:t>mind map.</a:t>
            </a:r>
            <a:endParaRPr/>
          </a:p>
          <a:p>
            <a:pPr indent="-311150" lvl="0" marL="457200" rtl="0" algn="l">
              <a:spcBef>
                <a:spcPts val="0"/>
              </a:spcBef>
              <a:spcAft>
                <a:spcPts val="0"/>
              </a:spcAft>
              <a:buSzPts val="1300"/>
              <a:buChar char="-"/>
            </a:pPr>
            <a:r>
              <a:rPr lang="en"/>
              <a:t>We also have to contact, arrange and match our timing towards interviewees, so that we could interview them.</a:t>
            </a:r>
            <a:endParaRPr/>
          </a:p>
          <a:p>
            <a:pPr indent="-311150" lvl="0" marL="457200" rtl="0" algn="l">
              <a:spcBef>
                <a:spcPts val="0"/>
              </a:spcBef>
              <a:spcAft>
                <a:spcPts val="0"/>
              </a:spcAft>
              <a:buSzPts val="1300"/>
              <a:buChar char="-"/>
            </a:pPr>
            <a:r>
              <a:rPr lang="en"/>
              <a:t>We have to read up design thinking slides to help us understand the process better.</a:t>
            </a:r>
            <a:endParaRPr/>
          </a:p>
          <a:p>
            <a:pPr indent="-311150" lvl="0" marL="457200" rtl="0" algn="l">
              <a:spcBef>
                <a:spcPts val="0"/>
              </a:spcBef>
              <a:spcAft>
                <a:spcPts val="0"/>
              </a:spcAft>
              <a:buSzPts val="1300"/>
              <a:buChar char="-"/>
            </a:pPr>
            <a:r>
              <a:rPr lang="en"/>
              <a:t>We have to maintain discipline as the first 4 weeks was work from home.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a:t>
            </a:r>
            <a:endParaRPr/>
          </a:p>
          <a:p>
            <a:pPr indent="0" lvl="0" marL="0" rtl="0" algn="l">
              <a:spcBef>
                <a:spcPts val="0"/>
              </a:spcBef>
              <a:spcAft>
                <a:spcPts val="0"/>
              </a:spcAft>
              <a:buNone/>
            </a:pPr>
            <a:r>
              <a:rPr lang="en"/>
              <a:t>Q&amp;A Section.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Empathy Map(Planning)</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325725" y="535200"/>
            <a:ext cx="8302326" cy="4643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Empathy Map(Issuing)</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320550" y="535200"/>
            <a:ext cx="8612551" cy="462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56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Journey Map</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0" y="495250"/>
            <a:ext cx="9144002" cy="4648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MindMap</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37875" y="535200"/>
            <a:ext cx="9106124" cy="457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