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A7A6E4-D14D-4C2C-8A7A-19BDF9985506}">
  <a:tblStyle styleId="{E7A7A6E4-D14D-4C2C-8A7A-19BDF99855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4.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6.xml"/><Relationship Id="rId44" Type="http://schemas.openxmlformats.org/officeDocument/2006/relationships/font" Target="fonts/Lato-italic.fntdata"/><Relationship Id="rId21" Type="http://schemas.openxmlformats.org/officeDocument/2006/relationships/slide" Target="slides/slide15.xml"/><Relationship Id="rId43" Type="http://schemas.openxmlformats.org/officeDocument/2006/relationships/font" Target="fonts/La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bold.fntdata"/><Relationship Id="rId16" Type="http://schemas.openxmlformats.org/officeDocument/2006/relationships/slide" Target="slides/slide10.xml"/><Relationship Id="rId38" Type="http://schemas.openxmlformats.org/officeDocument/2006/relationships/font" Target="fonts/Raleway-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adbabe3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adbabe3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ad3a0300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ad3a0300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adbabe32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adbabe32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adbabe323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adbabe32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adbabe32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adbabe32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adbabe32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adbabe32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adbabe323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adbabe323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adbabe323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adbabe323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af26514e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af26514e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af26514e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af26514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ad3a0300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ad3a0300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adbabe323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adbabe323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af26514e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af26514e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af26514e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af26514e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adbabe323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adbabe323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ad3a0300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ad3a0300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af1173d0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af1173d0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af26514e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af26514e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af1173d0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af1173d0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ad3a0300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ad3a0300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ad3a0300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ad3a0300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af26514e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af26514e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8215e75df4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215e75df4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8ad3a0300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8ad3a0300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af26514e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af26514e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af26514e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af26514e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af26514e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af26514e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ad3a0300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ad3a0300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adbabe323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adbabe323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215e75df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215e75d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rive.google.com/file/d/1ulQT46aSPGPkTs2Kcg9_5HvIVsLgH8o-/view" TargetMode="External"/><Relationship Id="rId4" Type="http://schemas.openxmlformats.org/officeDocument/2006/relationships/image" Target="../media/image1.png"/><Relationship Id="rId5" Type="http://schemas.openxmlformats.org/officeDocument/2006/relationships/hyperlink" Target="http://drive.google.com/file/d/1m4iufKkZ_LKsPulQDlGfIZ4z9KPEd-Ap/view"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rive.google.com/file/d/1uMpwzBRTFC9cK7QpFUrPgMuPMalakzMq/view" TargetMode="External"/><Relationship Id="rId4" Type="http://schemas.openxmlformats.org/officeDocument/2006/relationships/image" Target="../media/image1.png"/><Relationship Id="rId5" Type="http://schemas.openxmlformats.org/officeDocument/2006/relationships/hyperlink" Target="http://drive.google.com/file/d/1BRytwNHaCG-Y4fx-tLYmxWBWdddox6HH/vie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rive.google.com/file/d/1QWVNEcnBHemT1b8W5GEStNDpguQ_feGe/view" TargetMode="External"/><Relationship Id="rId4" Type="http://schemas.openxmlformats.org/officeDocument/2006/relationships/image" Target="../media/image1.png"/><Relationship Id="rId5" Type="http://schemas.openxmlformats.org/officeDocument/2006/relationships/hyperlink" Target="http://drive.google.com/file/d/1uMpwzBRTFC9cK7QpFUrPgMuPMalakzMq/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drive.google.com/file/d/1jTnaI6R5k9uM9tyVSdgl2v1g-UR_njw6/view" TargetMode="External"/><Relationship Id="rId4" Type="http://schemas.openxmlformats.org/officeDocument/2006/relationships/image" Target="../media/image1.png"/><Relationship Id="rId5" Type="http://schemas.openxmlformats.org/officeDocument/2006/relationships/hyperlink" Target="http://drive.google.com/file/d/1bnRzqzR2Qk2eRFEvHR-egQFuydI3xyC1/view"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rive.google.com/file/d/1r6zRzayc_51yf5bouQIDYUFpK8-unXuH/view" TargetMode="External"/><Relationship Id="rId4" Type="http://schemas.openxmlformats.org/officeDocument/2006/relationships/image" Target="../media/image1.png"/><Relationship Id="rId5" Type="http://schemas.openxmlformats.org/officeDocument/2006/relationships/hyperlink" Target="http://drive.google.com/file/d/1vZU5VPWdNJ3x8WABl22UdaigilZGeZZO/view"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drive.google.com/file/d/1BaThYVhny3jxyYSWr2kgykZ9EQwKsIkJ/view" TargetMode="External"/><Relationship Id="rId4" Type="http://schemas.openxmlformats.org/officeDocument/2006/relationships/image" Target="../media/image1.png"/><Relationship Id="rId5" Type="http://schemas.openxmlformats.org/officeDocument/2006/relationships/hyperlink" Target="http://drive.google.com/file/d/1lPTLPPV6WAN_9yiXqjiNC0YEOlb4HeZZ/view" TargetMode="External"/><Relationship Id="rId6" Type="http://schemas.openxmlformats.org/officeDocument/2006/relationships/hyperlink" Target="http://drive.google.com/file/d/1BuMcEzBw0R2Om3twWg8YcjDx1HM2qOO_/view"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rive.google.com/file/d/1yeybAu5AzxWQjJLCJfOt7XWcLBnh5fAk/view" TargetMode="Externa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5 Update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Randy &amp; Dylan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a:t>
            </a:r>
            <a:endParaRPr/>
          </a:p>
        </p:txBody>
      </p:sp>
      <p:sp>
        <p:nvSpPr>
          <p:cNvPr id="145" name="Google Shape;145;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Ms Kareen Koh (Planner)</a:t>
            </a:r>
            <a:endParaRPr/>
          </a:p>
          <a:p>
            <a:pPr indent="-311150" lvl="0" marL="457200" rtl="0" algn="l">
              <a:spcBef>
                <a:spcPts val="0"/>
              </a:spcBef>
              <a:spcAft>
                <a:spcPts val="0"/>
              </a:spcAft>
              <a:buSzPts val="1300"/>
              <a:buChar char="-"/>
            </a:pPr>
            <a:r>
              <a:rPr lang="en"/>
              <a:t>JunJie &amp; Sherwinn (Event </a:t>
            </a:r>
            <a:r>
              <a:rPr lang="en"/>
              <a:t>Supervisor</a:t>
            </a:r>
            <a:r>
              <a:rPr lang="en"/>
              <a:t> and Ticketing)</a:t>
            </a:r>
            <a:endParaRPr/>
          </a:p>
          <a:p>
            <a:pPr indent="-311150" lvl="0" marL="457200" rtl="0" algn="l">
              <a:spcBef>
                <a:spcPts val="0"/>
              </a:spcBef>
              <a:spcAft>
                <a:spcPts val="0"/>
              </a:spcAft>
              <a:buSzPts val="1300"/>
              <a:buChar char="-"/>
            </a:pPr>
            <a:r>
              <a:rPr lang="en"/>
              <a:t>Ms Loh Moi Yong (Planner)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 Kareen Koh</a:t>
            </a:r>
            <a:endParaRPr/>
          </a:p>
        </p:txBody>
      </p:sp>
      <p:sp>
        <p:nvSpPr>
          <p:cNvPr id="151" name="Google Shape;151;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In-charge of handling movie nights and entrepreneurship talk/networking talk</a:t>
            </a:r>
            <a:endParaRPr sz="1500"/>
          </a:p>
          <a:p>
            <a:pPr indent="-311150" lvl="1" marL="914400" rtl="0" algn="l">
              <a:spcBef>
                <a:spcPts val="0"/>
              </a:spcBef>
              <a:spcAft>
                <a:spcPts val="0"/>
              </a:spcAft>
              <a:buSzPts val="1300"/>
              <a:buChar char="-"/>
            </a:pPr>
            <a:r>
              <a:rPr lang="en" sz="1300"/>
              <a:t>Entrepreneurship/Networking talk</a:t>
            </a:r>
            <a:endParaRPr sz="1300"/>
          </a:p>
          <a:p>
            <a:pPr indent="-298450" lvl="2" marL="1371600" rtl="0" algn="l">
              <a:spcBef>
                <a:spcPts val="0"/>
              </a:spcBef>
              <a:spcAft>
                <a:spcPts val="0"/>
              </a:spcAft>
              <a:buSzPts val="1100"/>
              <a:buChar char="-"/>
            </a:pPr>
            <a:r>
              <a:rPr lang="en"/>
              <a:t> </a:t>
            </a:r>
            <a:r>
              <a:rPr lang="en" sz="1300"/>
              <a:t>No seating arrangement, first come first serve</a:t>
            </a:r>
            <a:endParaRPr sz="1300"/>
          </a:p>
          <a:p>
            <a:pPr indent="-311150" lvl="1" marL="914400" rtl="0" algn="l">
              <a:spcBef>
                <a:spcPts val="0"/>
              </a:spcBef>
              <a:spcAft>
                <a:spcPts val="0"/>
              </a:spcAft>
              <a:buSzPts val="1300"/>
              <a:buChar char="-"/>
            </a:pPr>
            <a:r>
              <a:rPr lang="en" sz="1300"/>
              <a:t>Movie Nights </a:t>
            </a:r>
            <a:endParaRPr sz="1300"/>
          </a:p>
          <a:p>
            <a:pPr indent="-311150" lvl="2" marL="1371600" rtl="0" algn="l">
              <a:spcBef>
                <a:spcPts val="0"/>
              </a:spcBef>
              <a:spcAft>
                <a:spcPts val="0"/>
              </a:spcAft>
              <a:buSzPts val="1300"/>
              <a:buChar char="-"/>
            </a:pPr>
            <a:r>
              <a:rPr lang="en" sz="1300"/>
              <a:t>Start from middle to back seats </a:t>
            </a:r>
            <a:endParaRPr sz="1300"/>
          </a:p>
          <a:p>
            <a:pPr indent="-311150" lvl="2" marL="1371600" rtl="0" algn="l">
              <a:spcBef>
                <a:spcPts val="0"/>
              </a:spcBef>
              <a:spcAft>
                <a:spcPts val="0"/>
              </a:spcAft>
              <a:buSzPts val="1300"/>
              <a:buChar char="-"/>
            </a:pPr>
            <a:r>
              <a:rPr lang="en" sz="1300"/>
              <a:t>Filling up on the middle 6-8 seats, proceeding to the back row till all the middle seats are filled. Work on the seats left and right from the middle</a:t>
            </a:r>
            <a:endParaRPr sz="1300"/>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 Kareen Koh</a:t>
            </a:r>
            <a:endParaRPr/>
          </a:p>
          <a:p>
            <a:pPr indent="0" lvl="0" marL="0" rtl="0" algn="l">
              <a:spcBef>
                <a:spcPts val="0"/>
              </a:spcBef>
              <a:spcAft>
                <a:spcPts val="0"/>
              </a:spcAft>
              <a:buNone/>
            </a:pPr>
            <a:r>
              <a:t/>
            </a:r>
            <a:endParaRPr/>
          </a:p>
        </p:txBody>
      </p:sp>
      <p:sp>
        <p:nvSpPr>
          <p:cNvPr id="157" name="Google Shape;157;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Alumni are involved as well for ushering and giving out tickets</a:t>
            </a:r>
            <a:endParaRPr sz="1500"/>
          </a:p>
          <a:p>
            <a:pPr indent="-323850" lvl="0" marL="457200" rtl="0" algn="l">
              <a:spcBef>
                <a:spcPts val="0"/>
              </a:spcBef>
              <a:spcAft>
                <a:spcPts val="0"/>
              </a:spcAft>
              <a:buSzPts val="1500"/>
              <a:buChar char="-"/>
            </a:pPr>
            <a:r>
              <a:rPr lang="en" sz="1500"/>
              <a:t>Does not have any limitation/difficulties so far (have not encountered any)</a:t>
            </a:r>
            <a:endParaRPr sz="1500"/>
          </a:p>
          <a:p>
            <a:pPr indent="-311150" lvl="1" marL="914400" rtl="0" algn="l">
              <a:spcBef>
                <a:spcPts val="0"/>
              </a:spcBef>
              <a:spcAft>
                <a:spcPts val="0"/>
              </a:spcAft>
              <a:buSzPts val="1300"/>
              <a:buChar char="-"/>
            </a:pPr>
            <a:r>
              <a:rPr lang="en" sz="1300"/>
              <a:t>Movie Theatre does include handicap seats</a:t>
            </a:r>
            <a:endParaRPr sz="1300"/>
          </a:p>
          <a:p>
            <a:pPr indent="-323850" lvl="0" marL="457200" rtl="0" algn="l">
              <a:spcBef>
                <a:spcPts val="0"/>
              </a:spcBef>
              <a:spcAft>
                <a:spcPts val="0"/>
              </a:spcAft>
              <a:buSzPts val="1500"/>
              <a:buChar char="-"/>
            </a:pPr>
            <a:r>
              <a:rPr lang="en" sz="1500"/>
              <a:t>Does have conflicts</a:t>
            </a:r>
            <a:endParaRPr sz="1500"/>
          </a:p>
          <a:p>
            <a:pPr indent="-317500" lvl="1" marL="914400" rtl="0" algn="l">
              <a:spcBef>
                <a:spcPts val="0"/>
              </a:spcBef>
              <a:spcAft>
                <a:spcPts val="0"/>
              </a:spcAft>
              <a:buSzPts val="1400"/>
              <a:buChar char="-"/>
            </a:pPr>
            <a:r>
              <a:rPr lang="en" sz="1400"/>
              <a:t>Customers not happy with their seats</a:t>
            </a:r>
            <a:endParaRPr sz="1400"/>
          </a:p>
          <a:p>
            <a:pPr indent="-317500" lvl="1" marL="914400" rtl="0" algn="l">
              <a:spcBef>
                <a:spcPts val="0"/>
              </a:spcBef>
              <a:spcAft>
                <a:spcPts val="0"/>
              </a:spcAft>
              <a:buSzPts val="1400"/>
              <a:buChar char="-"/>
            </a:pPr>
            <a:r>
              <a:rPr lang="en" sz="1400"/>
              <a:t>Late customer found other people seating in their seats</a:t>
            </a:r>
            <a:endParaRPr sz="1400"/>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JunJie</a:t>
            </a:r>
            <a:endParaRPr/>
          </a:p>
        </p:txBody>
      </p:sp>
      <p:sp>
        <p:nvSpPr>
          <p:cNvPr id="163" name="Google Shape;163;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In-charge of attendance, ushering, supervising and handling conflicts</a:t>
            </a:r>
            <a:endParaRPr sz="1500"/>
          </a:p>
          <a:p>
            <a:pPr indent="-311150" lvl="1" marL="914400" rtl="0" algn="l">
              <a:spcBef>
                <a:spcPts val="0"/>
              </a:spcBef>
              <a:spcAft>
                <a:spcPts val="0"/>
              </a:spcAft>
              <a:buSzPts val="1300"/>
              <a:buChar char="-"/>
            </a:pPr>
            <a:r>
              <a:rPr lang="en" sz="1300"/>
              <a:t>Common conflict</a:t>
            </a:r>
            <a:endParaRPr sz="1300"/>
          </a:p>
          <a:p>
            <a:pPr indent="-311150" lvl="2" marL="1371600" rtl="0" algn="l">
              <a:spcBef>
                <a:spcPts val="0"/>
              </a:spcBef>
              <a:spcAft>
                <a:spcPts val="0"/>
              </a:spcAft>
              <a:buSzPts val="1300"/>
              <a:buChar char="-"/>
            </a:pPr>
            <a:r>
              <a:rPr lang="en" sz="1300"/>
              <a:t>Max is only 2 people where a lot of group came in more than 2</a:t>
            </a:r>
            <a:endParaRPr sz="1300"/>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Sherwinn</a:t>
            </a:r>
            <a:endParaRPr/>
          </a:p>
        </p:txBody>
      </p:sp>
      <p:sp>
        <p:nvSpPr>
          <p:cNvPr id="169" name="Google Shape;169;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In-charge of issuing tickets</a:t>
            </a:r>
            <a:endParaRPr sz="1500"/>
          </a:p>
          <a:p>
            <a:pPr indent="-323850" lvl="0" marL="457200" rtl="0" algn="l">
              <a:spcBef>
                <a:spcPts val="0"/>
              </a:spcBef>
              <a:spcAft>
                <a:spcPts val="0"/>
              </a:spcAft>
              <a:buSzPts val="1500"/>
              <a:buChar char="-"/>
            </a:pPr>
            <a:r>
              <a:rPr lang="en" sz="1500"/>
              <a:t>Process</a:t>
            </a:r>
            <a:endParaRPr sz="1500"/>
          </a:p>
          <a:p>
            <a:pPr indent="-311150" lvl="1" marL="914400" rtl="0" algn="l">
              <a:spcBef>
                <a:spcPts val="0"/>
              </a:spcBef>
              <a:spcAft>
                <a:spcPts val="0"/>
              </a:spcAft>
              <a:buSzPts val="1300"/>
              <a:buChar char="-"/>
            </a:pPr>
            <a:r>
              <a:rPr lang="en" sz="1300"/>
              <a:t>Signup through link</a:t>
            </a:r>
            <a:endParaRPr sz="1300"/>
          </a:p>
          <a:p>
            <a:pPr indent="-311150" lvl="1" marL="914400" rtl="0" algn="l">
              <a:spcBef>
                <a:spcPts val="0"/>
              </a:spcBef>
              <a:spcAft>
                <a:spcPts val="0"/>
              </a:spcAft>
              <a:buSzPts val="1300"/>
              <a:buChar char="-"/>
            </a:pPr>
            <a:r>
              <a:rPr lang="en" sz="1300"/>
              <a:t>Scanning QR Code on phone</a:t>
            </a:r>
            <a:endParaRPr sz="1300"/>
          </a:p>
          <a:p>
            <a:pPr indent="-311150" lvl="1" marL="914400" rtl="0" algn="l">
              <a:spcBef>
                <a:spcPts val="0"/>
              </a:spcBef>
              <a:spcAft>
                <a:spcPts val="0"/>
              </a:spcAft>
              <a:buSzPts val="1300"/>
              <a:buChar char="-"/>
            </a:pPr>
            <a:r>
              <a:rPr lang="en" sz="1300"/>
              <a:t>Issuing tickets manually</a:t>
            </a:r>
            <a:endParaRPr sz="1300"/>
          </a:p>
          <a:p>
            <a:pPr indent="-323850" lvl="0" marL="457200" rtl="0" algn="l">
              <a:spcBef>
                <a:spcPts val="0"/>
              </a:spcBef>
              <a:spcAft>
                <a:spcPts val="0"/>
              </a:spcAft>
              <a:buSzPts val="1500"/>
              <a:buChar char="-"/>
            </a:pPr>
            <a:r>
              <a:rPr lang="en" sz="1500"/>
              <a:t>What he does not like</a:t>
            </a:r>
            <a:endParaRPr sz="1500"/>
          </a:p>
          <a:p>
            <a:pPr indent="-311150" lvl="1" marL="914400" rtl="0" algn="l">
              <a:spcBef>
                <a:spcPts val="0"/>
              </a:spcBef>
              <a:spcAft>
                <a:spcPts val="0"/>
              </a:spcAft>
              <a:buSzPts val="1300"/>
              <a:buChar char="-"/>
            </a:pPr>
            <a:r>
              <a:rPr lang="en" sz="1300"/>
              <a:t>Ticket are not automatic, resulting in lots of manpower used and messy</a:t>
            </a:r>
            <a:endParaRPr sz="1300"/>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Sherwinn </a:t>
            </a:r>
            <a:endParaRPr/>
          </a:p>
        </p:txBody>
      </p:sp>
      <p:sp>
        <p:nvSpPr>
          <p:cNvPr id="175" name="Google Shape;175;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Conflicts</a:t>
            </a:r>
            <a:endParaRPr sz="1500"/>
          </a:p>
          <a:p>
            <a:pPr indent="-311150" lvl="1" marL="914400" rtl="0" algn="l">
              <a:spcBef>
                <a:spcPts val="0"/>
              </a:spcBef>
              <a:spcAft>
                <a:spcPts val="0"/>
              </a:spcAft>
              <a:buSzPts val="1300"/>
              <a:buChar char="-"/>
            </a:pPr>
            <a:r>
              <a:rPr lang="en" sz="1300"/>
              <a:t>Most common conflicts would be people not liking their seats as they are first come first serve</a:t>
            </a:r>
            <a:endParaRPr sz="1300"/>
          </a:p>
          <a:p>
            <a:pPr indent="-323850" lvl="0" marL="457200" rtl="0" algn="l">
              <a:spcBef>
                <a:spcPts val="0"/>
              </a:spcBef>
              <a:spcAft>
                <a:spcPts val="0"/>
              </a:spcAft>
              <a:buSzPts val="1500"/>
              <a:buChar char="-"/>
            </a:pPr>
            <a:r>
              <a:rPr lang="en" sz="1500"/>
              <a:t>What they would like to have in the app</a:t>
            </a:r>
            <a:endParaRPr sz="1500"/>
          </a:p>
          <a:p>
            <a:pPr indent="-311150" lvl="1" marL="914400" rtl="0" algn="l">
              <a:spcBef>
                <a:spcPts val="0"/>
              </a:spcBef>
              <a:spcAft>
                <a:spcPts val="0"/>
              </a:spcAft>
              <a:buSzPts val="1300"/>
              <a:buChar char="-"/>
            </a:pPr>
            <a:r>
              <a:rPr lang="en" sz="1300"/>
              <a:t>Waiting list for extra people</a:t>
            </a:r>
            <a:endParaRPr sz="1300"/>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 Loh Moi Yong</a:t>
            </a:r>
            <a:endParaRPr/>
          </a:p>
          <a:p>
            <a:pPr indent="0" lvl="0" marL="0" rtl="0" algn="l">
              <a:spcBef>
                <a:spcPts val="0"/>
              </a:spcBef>
              <a:spcAft>
                <a:spcPts val="0"/>
              </a:spcAft>
              <a:buNone/>
            </a:pPr>
            <a:r>
              <a:t/>
            </a:r>
            <a:endParaRPr/>
          </a:p>
        </p:txBody>
      </p:sp>
      <p:sp>
        <p:nvSpPr>
          <p:cNvPr id="181" name="Google Shape;181;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In-charge of color-coding, planning seats and printing out tickets</a:t>
            </a:r>
            <a:endParaRPr sz="1500"/>
          </a:p>
          <a:p>
            <a:pPr indent="-323850" lvl="0" marL="457200" rtl="0" algn="l">
              <a:spcBef>
                <a:spcPts val="0"/>
              </a:spcBef>
              <a:spcAft>
                <a:spcPts val="0"/>
              </a:spcAft>
              <a:buSzPts val="1500"/>
              <a:buChar char="-"/>
            </a:pPr>
            <a:r>
              <a:rPr lang="en" sz="1500"/>
              <a:t>Preparation are done months beforehand</a:t>
            </a:r>
            <a:endParaRPr sz="1500"/>
          </a:p>
          <a:p>
            <a:pPr indent="-323850" lvl="0" marL="457200" rtl="0" algn="l">
              <a:spcBef>
                <a:spcPts val="0"/>
              </a:spcBef>
              <a:spcAft>
                <a:spcPts val="0"/>
              </a:spcAft>
              <a:buSzPts val="1500"/>
              <a:buChar char="-"/>
            </a:pPr>
            <a:r>
              <a:rPr lang="en" sz="1500"/>
              <a:t>Her difficulty would be having to cut out the tickets</a:t>
            </a:r>
            <a:endParaRPr sz="1500"/>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Snips (Ms Kareen Koh)</a:t>
            </a:r>
            <a:endParaRPr/>
          </a:p>
        </p:txBody>
      </p:sp>
      <p:sp>
        <p:nvSpPr>
          <p:cNvPr id="187" name="Google Shape;187;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rPr lang="en"/>
              <a:t>  “Network gathering and </a:t>
            </a:r>
            <a:r>
              <a:rPr lang="en"/>
              <a:t>Entrepreneur</a:t>
            </a:r>
            <a:r>
              <a:rPr lang="en"/>
              <a:t> talk have no seating arrangement.”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“Had not encounter this issue yet. But there are handicap seats in the movie theatre.”                                       </a:t>
            </a:r>
            <a:endParaRPr/>
          </a:p>
        </p:txBody>
      </p:sp>
      <p:pic>
        <p:nvPicPr>
          <p:cNvPr id="188" name="Google Shape;188;p29" title="kareen1.wav">
            <a:hlinkClick r:id="rId3"/>
          </p:cNvPr>
          <p:cNvPicPr preferRelativeResize="0"/>
          <p:nvPr/>
        </p:nvPicPr>
        <p:blipFill>
          <a:blip r:embed="rId4">
            <a:alphaModFix/>
          </a:blip>
          <a:stretch>
            <a:fillRect/>
          </a:stretch>
        </p:blipFill>
        <p:spPr>
          <a:xfrm>
            <a:off x="835575" y="2114550"/>
            <a:ext cx="457200" cy="457200"/>
          </a:xfrm>
          <a:prstGeom prst="rect">
            <a:avLst/>
          </a:prstGeom>
          <a:noFill/>
          <a:ln>
            <a:noFill/>
          </a:ln>
        </p:spPr>
      </p:pic>
      <p:pic>
        <p:nvPicPr>
          <p:cNvPr id="189" name="Google Shape;189;p29" title="kareen2.wav">
            <a:hlinkClick r:id="rId5"/>
          </p:cNvPr>
          <p:cNvPicPr preferRelativeResize="0"/>
          <p:nvPr/>
        </p:nvPicPr>
        <p:blipFill>
          <a:blip r:embed="rId4">
            <a:alphaModFix/>
          </a:blip>
          <a:stretch>
            <a:fillRect/>
          </a:stretch>
        </p:blipFill>
        <p:spPr>
          <a:xfrm>
            <a:off x="835575" y="2952525"/>
            <a:ext cx="457200" cy="45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Snips (Ms Kareen Koh)</a:t>
            </a:r>
            <a:endParaRPr/>
          </a:p>
          <a:p>
            <a:pPr indent="0" lvl="0" marL="0" rtl="0" algn="l">
              <a:spcBef>
                <a:spcPts val="0"/>
              </a:spcBef>
              <a:spcAft>
                <a:spcPts val="0"/>
              </a:spcAft>
              <a:buNone/>
            </a:pPr>
            <a:r>
              <a:t/>
            </a:r>
            <a:endParaRPr/>
          </a:p>
        </p:txBody>
      </p:sp>
      <p:sp>
        <p:nvSpPr>
          <p:cNvPr id="195" name="Google Shape;195;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“It is flexible in a sense that i can note in any seating arrangement depending on what the cinema give me”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Pain point is more on double checking for payment on the AXS machine</a:t>
            </a:r>
            <a:endParaRPr/>
          </a:p>
          <a:p>
            <a:pPr indent="0" lvl="0" marL="0" rtl="0" algn="l">
              <a:spcBef>
                <a:spcPts val="1600"/>
              </a:spcBef>
              <a:spcAft>
                <a:spcPts val="1600"/>
              </a:spcAft>
              <a:buNone/>
            </a:pPr>
            <a:r>
              <a:t/>
            </a:r>
            <a:endParaRPr/>
          </a:p>
        </p:txBody>
      </p:sp>
      <p:pic>
        <p:nvPicPr>
          <p:cNvPr id="196" name="Google Shape;196;p30" title="kareen5.wav">
            <a:hlinkClick r:id="rId3"/>
          </p:cNvPr>
          <p:cNvPicPr preferRelativeResize="0"/>
          <p:nvPr/>
        </p:nvPicPr>
        <p:blipFill>
          <a:blip r:embed="rId4">
            <a:alphaModFix/>
          </a:blip>
          <a:stretch>
            <a:fillRect/>
          </a:stretch>
        </p:blipFill>
        <p:spPr>
          <a:xfrm>
            <a:off x="838675" y="2114550"/>
            <a:ext cx="457200" cy="457200"/>
          </a:xfrm>
          <a:prstGeom prst="rect">
            <a:avLst/>
          </a:prstGeom>
          <a:noFill/>
          <a:ln>
            <a:noFill/>
          </a:ln>
        </p:spPr>
      </p:pic>
      <p:pic>
        <p:nvPicPr>
          <p:cNvPr id="197" name="Google Shape;197;p30" title="kareen4.wav">
            <a:hlinkClick r:id="rId5"/>
          </p:cNvPr>
          <p:cNvPicPr preferRelativeResize="0"/>
          <p:nvPr/>
        </p:nvPicPr>
        <p:blipFill>
          <a:blip r:embed="rId4">
            <a:alphaModFix/>
          </a:blip>
          <a:stretch>
            <a:fillRect/>
          </a:stretch>
        </p:blipFill>
        <p:spPr>
          <a:xfrm>
            <a:off x="838675" y="2942300"/>
            <a:ext cx="457200" cy="457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Snips (Ms Kareen Koh)</a:t>
            </a:r>
            <a:endParaRPr/>
          </a:p>
          <a:p>
            <a:pPr indent="0" lvl="0" marL="0" rtl="0" algn="l">
              <a:spcBef>
                <a:spcPts val="0"/>
              </a:spcBef>
              <a:spcAft>
                <a:spcPts val="0"/>
              </a:spcAft>
              <a:buNone/>
            </a:pPr>
            <a:r>
              <a:t/>
            </a:r>
            <a:endParaRPr/>
          </a:p>
        </p:txBody>
      </p:sp>
      <p:sp>
        <p:nvSpPr>
          <p:cNvPr id="203" name="Google Shape;203;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“For things that you may want to implement. Being able to go in and slot in the amount of rows and column”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People being late and their seat being taken</a:t>
            </a:r>
            <a:endParaRPr/>
          </a:p>
        </p:txBody>
      </p:sp>
      <p:pic>
        <p:nvPicPr>
          <p:cNvPr id="204" name="Google Shape;204;p31" title="kareen6.wav">
            <a:hlinkClick r:id="rId3"/>
          </p:cNvPr>
          <p:cNvPicPr preferRelativeResize="0"/>
          <p:nvPr/>
        </p:nvPicPr>
        <p:blipFill>
          <a:blip r:embed="rId4">
            <a:alphaModFix/>
          </a:blip>
          <a:stretch>
            <a:fillRect/>
          </a:stretch>
        </p:blipFill>
        <p:spPr>
          <a:xfrm>
            <a:off x="786075" y="3115250"/>
            <a:ext cx="457200" cy="457200"/>
          </a:xfrm>
          <a:prstGeom prst="rect">
            <a:avLst/>
          </a:prstGeom>
          <a:noFill/>
          <a:ln>
            <a:noFill/>
          </a:ln>
        </p:spPr>
      </p:pic>
      <p:pic>
        <p:nvPicPr>
          <p:cNvPr id="205" name="Google Shape;205;p31" title="kareen5.wav">
            <a:hlinkClick r:id="rId5"/>
          </p:cNvPr>
          <p:cNvPicPr preferRelativeResize="0"/>
          <p:nvPr/>
        </p:nvPicPr>
        <p:blipFill>
          <a:blip r:embed="rId4">
            <a:alphaModFix/>
          </a:blip>
          <a:stretch>
            <a:fillRect/>
          </a:stretch>
        </p:blipFill>
        <p:spPr>
          <a:xfrm>
            <a:off x="786075" y="2078875"/>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Phase 1: Empathize with the user</a:t>
            </a:r>
            <a:endParaRPr sz="2900"/>
          </a:p>
        </p:txBody>
      </p:sp>
      <p:pic>
        <p:nvPicPr>
          <p:cNvPr id="93" name="Google Shape;93;p14"/>
          <p:cNvPicPr preferRelativeResize="0"/>
          <p:nvPr/>
        </p:nvPicPr>
        <p:blipFill>
          <a:blip r:embed="rId3">
            <a:alphaModFix/>
          </a:blip>
          <a:stretch>
            <a:fillRect/>
          </a:stretch>
        </p:blipFill>
        <p:spPr>
          <a:xfrm>
            <a:off x="1608950" y="1853852"/>
            <a:ext cx="5842776" cy="32635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Snips (Junjie)</a:t>
            </a:r>
            <a:endParaRPr/>
          </a:p>
          <a:p>
            <a:pPr indent="0" lvl="0" marL="0" rtl="0" algn="l">
              <a:spcBef>
                <a:spcPts val="0"/>
              </a:spcBef>
              <a:spcAft>
                <a:spcPts val="0"/>
              </a:spcAft>
              <a:buNone/>
            </a:pPr>
            <a:r>
              <a:t/>
            </a:r>
            <a:endParaRPr/>
          </a:p>
        </p:txBody>
      </p:sp>
      <p:sp>
        <p:nvSpPr>
          <p:cNvPr id="211" name="Google Shape;211;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People coming in with more than 2 guests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“For those extra families that come, they have to write down their name and everything. I think you can continue to implement this”            </a:t>
            </a:r>
            <a:endParaRPr/>
          </a:p>
        </p:txBody>
      </p:sp>
      <p:pic>
        <p:nvPicPr>
          <p:cNvPr id="212" name="Google Shape;212;p32" title="jj1.wav">
            <a:hlinkClick r:id="rId3"/>
          </p:cNvPr>
          <p:cNvPicPr preferRelativeResize="0"/>
          <p:nvPr/>
        </p:nvPicPr>
        <p:blipFill>
          <a:blip r:embed="rId4">
            <a:alphaModFix/>
          </a:blip>
          <a:stretch>
            <a:fillRect/>
          </a:stretch>
        </p:blipFill>
        <p:spPr>
          <a:xfrm>
            <a:off x="729450" y="2078875"/>
            <a:ext cx="457200" cy="457200"/>
          </a:xfrm>
          <a:prstGeom prst="rect">
            <a:avLst/>
          </a:prstGeom>
          <a:noFill/>
          <a:ln>
            <a:noFill/>
          </a:ln>
        </p:spPr>
      </p:pic>
      <p:pic>
        <p:nvPicPr>
          <p:cNvPr id="213" name="Google Shape;213;p32" title="jj2.wav">
            <a:hlinkClick r:id="rId5"/>
          </p:cNvPr>
          <p:cNvPicPr preferRelativeResize="0"/>
          <p:nvPr/>
        </p:nvPicPr>
        <p:blipFill>
          <a:blip r:embed="rId4">
            <a:alphaModFix/>
          </a:blip>
          <a:stretch>
            <a:fillRect/>
          </a:stretch>
        </p:blipFill>
        <p:spPr>
          <a:xfrm>
            <a:off x="757750" y="3009125"/>
            <a:ext cx="457200" cy="457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Snips (Junjie)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9" name="Google Shape;219;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50000"/>
              </a:lnSpc>
              <a:spcBef>
                <a:spcPts val="1600"/>
              </a:spcBef>
              <a:spcAft>
                <a:spcPts val="0"/>
              </a:spcAft>
              <a:buNone/>
            </a:pPr>
            <a:r>
              <a:rPr lang="en"/>
              <a:t>“It is okay if you guys do reserve?”</a:t>
            </a:r>
            <a:endParaRPr/>
          </a:p>
          <a:p>
            <a:pPr indent="0" lvl="0" marL="0" rtl="0" algn="l">
              <a:spcBef>
                <a:spcPts val="0"/>
              </a:spcBef>
              <a:spcAft>
                <a:spcPts val="0"/>
              </a:spcAft>
              <a:buNone/>
            </a:pPr>
            <a:r>
              <a:rPr lang="en"/>
              <a:t>We have explained to him why we do not allow reserve but this is a function that can be kept if we want to use in the future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Details on why he think reserve would be good.</a:t>
            </a:r>
            <a:endParaRPr/>
          </a:p>
        </p:txBody>
      </p:sp>
      <p:pic>
        <p:nvPicPr>
          <p:cNvPr id="220" name="Google Shape;220;p33" title="jj3.wav">
            <a:hlinkClick r:id="rId3"/>
          </p:cNvPr>
          <p:cNvPicPr preferRelativeResize="0"/>
          <p:nvPr/>
        </p:nvPicPr>
        <p:blipFill>
          <a:blip r:embed="rId4">
            <a:alphaModFix/>
          </a:blip>
          <a:stretch>
            <a:fillRect/>
          </a:stretch>
        </p:blipFill>
        <p:spPr>
          <a:xfrm>
            <a:off x="774175" y="2114550"/>
            <a:ext cx="457200" cy="457200"/>
          </a:xfrm>
          <a:prstGeom prst="rect">
            <a:avLst/>
          </a:prstGeom>
          <a:noFill/>
          <a:ln>
            <a:noFill/>
          </a:ln>
        </p:spPr>
      </p:pic>
      <p:pic>
        <p:nvPicPr>
          <p:cNvPr id="221" name="Google Shape;221;p33" title="jj4.wav">
            <a:hlinkClick r:id="rId5"/>
          </p:cNvPr>
          <p:cNvPicPr preferRelativeResize="0"/>
          <p:nvPr/>
        </p:nvPicPr>
        <p:blipFill>
          <a:blip r:embed="rId4">
            <a:alphaModFix/>
          </a:blip>
          <a:stretch>
            <a:fillRect/>
          </a:stretch>
        </p:blipFill>
        <p:spPr>
          <a:xfrm>
            <a:off x="774175" y="3458475"/>
            <a:ext cx="457200" cy="45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Snips (Sherwinn)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7" name="Google Shape;227;p34"/>
          <p:cNvSpPr txBox="1"/>
          <p:nvPr>
            <p:ph idx="1" type="body"/>
          </p:nvPr>
        </p:nvSpPr>
        <p:spPr>
          <a:xfrm>
            <a:off x="729450" y="2078875"/>
            <a:ext cx="7688700" cy="27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“Giving of tickets is not automatic but manually. We need quite a lot of manpower. A little bit messy”</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“Seatings will be in the QR code. Put up a waiting list for extra families members to go in”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“People not being happy with their seats”</a:t>
            </a:r>
            <a:endParaRPr/>
          </a:p>
          <a:p>
            <a:pPr indent="0" lvl="0" marL="0" rtl="0" algn="l">
              <a:spcBef>
                <a:spcPts val="1600"/>
              </a:spcBef>
              <a:spcAft>
                <a:spcPts val="1600"/>
              </a:spcAft>
              <a:buNone/>
            </a:pPr>
            <a:r>
              <a:t/>
            </a:r>
            <a:endParaRPr/>
          </a:p>
        </p:txBody>
      </p:sp>
      <p:pic>
        <p:nvPicPr>
          <p:cNvPr id="228" name="Google Shape;228;p34" title="sherwin1.wav">
            <a:hlinkClick r:id="rId3"/>
          </p:cNvPr>
          <p:cNvPicPr preferRelativeResize="0"/>
          <p:nvPr/>
        </p:nvPicPr>
        <p:blipFill>
          <a:blip r:embed="rId4">
            <a:alphaModFix/>
          </a:blip>
          <a:stretch>
            <a:fillRect/>
          </a:stretch>
        </p:blipFill>
        <p:spPr>
          <a:xfrm>
            <a:off x="760850" y="2114550"/>
            <a:ext cx="457200" cy="457200"/>
          </a:xfrm>
          <a:prstGeom prst="rect">
            <a:avLst/>
          </a:prstGeom>
          <a:noFill/>
          <a:ln>
            <a:noFill/>
          </a:ln>
        </p:spPr>
      </p:pic>
      <p:pic>
        <p:nvPicPr>
          <p:cNvPr id="229" name="Google Shape;229;p34" title="sherwin2.wav">
            <a:hlinkClick r:id="rId5"/>
          </p:cNvPr>
          <p:cNvPicPr preferRelativeResize="0"/>
          <p:nvPr/>
        </p:nvPicPr>
        <p:blipFill>
          <a:blip r:embed="rId4">
            <a:alphaModFix/>
          </a:blip>
          <a:stretch>
            <a:fillRect/>
          </a:stretch>
        </p:blipFill>
        <p:spPr>
          <a:xfrm>
            <a:off x="760850" y="2994975"/>
            <a:ext cx="457200" cy="457200"/>
          </a:xfrm>
          <a:prstGeom prst="rect">
            <a:avLst/>
          </a:prstGeom>
          <a:noFill/>
          <a:ln>
            <a:noFill/>
          </a:ln>
        </p:spPr>
      </p:pic>
      <p:pic>
        <p:nvPicPr>
          <p:cNvPr id="230" name="Google Shape;230;p34" title="sherwin3.wav">
            <a:hlinkClick r:id="rId6"/>
          </p:cNvPr>
          <p:cNvPicPr preferRelativeResize="0"/>
          <p:nvPr/>
        </p:nvPicPr>
        <p:blipFill>
          <a:blip r:embed="rId4">
            <a:alphaModFix/>
          </a:blip>
          <a:stretch>
            <a:fillRect/>
          </a:stretch>
        </p:blipFill>
        <p:spPr>
          <a:xfrm>
            <a:off x="760850" y="3818800"/>
            <a:ext cx="457200" cy="45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Snips (Ms Moi Loh Yong)</a:t>
            </a:r>
            <a:endParaRPr/>
          </a:p>
          <a:p>
            <a:pPr indent="0" lvl="0" marL="0" rtl="0" algn="l">
              <a:spcBef>
                <a:spcPts val="0"/>
              </a:spcBef>
              <a:spcAft>
                <a:spcPts val="0"/>
              </a:spcAft>
              <a:buNone/>
            </a:pPr>
            <a:r>
              <a:t/>
            </a:r>
            <a:endParaRPr/>
          </a:p>
        </p:txBody>
      </p:sp>
      <p:sp>
        <p:nvSpPr>
          <p:cNvPr id="236" name="Google Shape;236;p35"/>
          <p:cNvSpPr txBox="1"/>
          <p:nvPr>
            <p:ph idx="1" type="body"/>
          </p:nvPr>
        </p:nvSpPr>
        <p:spPr>
          <a:xfrm>
            <a:off x="729450" y="20718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This is the Ms Moh talking about what she feel is the most tedious part.</a:t>
            </a:r>
            <a:endParaRPr/>
          </a:p>
          <a:p>
            <a:pPr indent="0" lvl="0" marL="0" rtl="0" algn="l">
              <a:spcBef>
                <a:spcPts val="1600"/>
              </a:spcBef>
              <a:spcAft>
                <a:spcPts val="1600"/>
              </a:spcAft>
              <a:buNone/>
            </a:pPr>
            <a:r>
              <a:rPr lang="en"/>
              <a:t>“The most tedious part would be the cutting of tickets”</a:t>
            </a:r>
            <a:endParaRPr/>
          </a:p>
        </p:txBody>
      </p:sp>
      <p:pic>
        <p:nvPicPr>
          <p:cNvPr id="237" name="Google Shape;237;p35" title="msmoh1.wav">
            <a:hlinkClick r:id="rId3"/>
          </p:cNvPr>
          <p:cNvPicPr preferRelativeResize="0"/>
          <p:nvPr/>
        </p:nvPicPr>
        <p:blipFill>
          <a:blip r:embed="rId4">
            <a:alphaModFix/>
          </a:blip>
          <a:stretch>
            <a:fillRect/>
          </a:stretch>
        </p:blipFill>
        <p:spPr>
          <a:xfrm>
            <a:off x="872050" y="2071800"/>
            <a:ext cx="457200" cy="457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Phase 3: Ideate in Groups</a:t>
            </a:r>
            <a:endParaRPr sz="2900"/>
          </a:p>
        </p:txBody>
      </p:sp>
      <p:pic>
        <p:nvPicPr>
          <p:cNvPr id="243" name="Google Shape;243;p36"/>
          <p:cNvPicPr preferRelativeResize="0"/>
          <p:nvPr/>
        </p:nvPicPr>
        <p:blipFill>
          <a:blip r:embed="rId3">
            <a:alphaModFix/>
          </a:blip>
          <a:stretch>
            <a:fillRect/>
          </a:stretch>
        </p:blipFill>
        <p:spPr>
          <a:xfrm>
            <a:off x="1655550" y="1879875"/>
            <a:ext cx="5796175" cy="32374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50 Ideas</a:t>
            </a:r>
            <a:endParaRPr/>
          </a:p>
        </p:txBody>
      </p:sp>
      <p:sp>
        <p:nvSpPr>
          <p:cNvPr id="249" name="Google Shape;249;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0" name="Google Shape;250;p37"/>
          <p:cNvPicPr preferRelativeResize="0"/>
          <p:nvPr/>
        </p:nvPicPr>
        <p:blipFill>
          <a:blip r:embed="rId3">
            <a:alphaModFix/>
          </a:blip>
          <a:stretch>
            <a:fillRect/>
          </a:stretch>
        </p:blipFill>
        <p:spPr>
          <a:xfrm>
            <a:off x="1581375" y="347650"/>
            <a:ext cx="5210601" cy="46826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Creative Matrix</a:t>
            </a:r>
            <a:endParaRPr/>
          </a:p>
        </p:txBody>
      </p:sp>
      <p:sp>
        <p:nvSpPr>
          <p:cNvPr id="256" name="Google Shape;256;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257" name="Google Shape;257;p38"/>
          <p:cNvGraphicFramePr/>
          <p:nvPr/>
        </p:nvGraphicFramePr>
        <p:xfrm>
          <a:off x="502750" y="1981200"/>
          <a:ext cx="3000000" cy="3000000"/>
        </p:xfrm>
        <a:graphic>
          <a:graphicData uri="http://schemas.openxmlformats.org/drawingml/2006/table">
            <a:tbl>
              <a:tblPr>
                <a:noFill/>
                <a:tableStyleId>{E7A7A6E4-D14D-4C2C-8A7A-19BDF9985506}</a:tableStyleId>
              </a:tblPr>
              <a:tblGrid>
                <a:gridCol w="1659400"/>
                <a:gridCol w="1659400"/>
                <a:gridCol w="1659400"/>
                <a:gridCol w="1659400"/>
                <a:gridCol w="1659400"/>
              </a:tblGrid>
              <a:tr h="7576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Desirability</a:t>
                      </a:r>
                      <a:endParaRPr/>
                    </a:p>
                  </a:txBody>
                  <a:tcPr marT="91425" marB="91425" marR="91425" marL="91425"/>
                </a:tc>
                <a:tc>
                  <a:txBody>
                    <a:bodyPr/>
                    <a:lstStyle/>
                    <a:p>
                      <a:pPr indent="0" lvl="0" marL="0" rtl="0" algn="l">
                        <a:spcBef>
                          <a:spcPts val="0"/>
                        </a:spcBef>
                        <a:spcAft>
                          <a:spcPts val="0"/>
                        </a:spcAft>
                        <a:buNone/>
                      </a:pPr>
                      <a:r>
                        <a:rPr lang="en"/>
                        <a:t>Feasibility</a:t>
                      </a:r>
                      <a:endParaRPr/>
                    </a:p>
                  </a:txBody>
                  <a:tcPr marT="91425" marB="91425" marR="91425" marL="91425"/>
                </a:tc>
                <a:tc>
                  <a:txBody>
                    <a:bodyPr/>
                    <a:lstStyle/>
                    <a:p>
                      <a:pPr indent="0" lvl="0" marL="0" rtl="0" algn="l">
                        <a:spcBef>
                          <a:spcPts val="0"/>
                        </a:spcBef>
                        <a:spcAft>
                          <a:spcPts val="0"/>
                        </a:spcAft>
                        <a:buNone/>
                      </a:pPr>
                      <a:r>
                        <a:rPr lang="en"/>
                        <a:t>Viability  </a:t>
                      </a:r>
                      <a:endParaRPr/>
                    </a:p>
                  </a:txBody>
                  <a:tcPr marT="91425" marB="91425" marR="91425" marL="91425"/>
                </a:tc>
                <a:tc>
                  <a:txBody>
                    <a:bodyPr/>
                    <a:lstStyle/>
                    <a:p>
                      <a:pPr indent="0" lvl="0" marL="0" rtl="0" algn="l">
                        <a:spcBef>
                          <a:spcPts val="0"/>
                        </a:spcBef>
                        <a:spcAft>
                          <a:spcPts val="0"/>
                        </a:spcAft>
                        <a:buNone/>
                      </a:pPr>
                      <a:r>
                        <a:rPr lang="en"/>
                        <a:t>Novelty</a:t>
                      </a:r>
                      <a:endParaRPr/>
                    </a:p>
                  </a:txBody>
                  <a:tcPr marT="91425" marB="91425" marR="91425" marL="91425"/>
                </a:tc>
              </a:tr>
              <a:tr h="728600">
                <a:tc>
                  <a:txBody>
                    <a:bodyPr/>
                    <a:lstStyle/>
                    <a:p>
                      <a:pPr indent="0" lvl="0" marL="0" rtl="0" algn="l">
                        <a:spcBef>
                          <a:spcPts val="0"/>
                        </a:spcBef>
                        <a:spcAft>
                          <a:spcPts val="0"/>
                        </a:spcAft>
                        <a:buNone/>
                      </a:pPr>
                      <a:r>
                        <a:rPr lang="en"/>
                        <a:t>e-Ticketing (9)</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728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28600">
                <a:tc>
                  <a:txBody>
                    <a:bodyPr/>
                    <a:lstStyle/>
                    <a:p>
                      <a:pPr indent="0" lvl="0" marL="0" rtl="0" algn="l">
                        <a:spcBef>
                          <a:spcPts val="0"/>
                        </a:spcBef>
                        <a:spcAft>
                          <a:spcPts val="0"/>
                        </a:spcAft>
                        <a:buNone/>
                      </a:pPr>
                      <a:r>
                        <a:rPr lang="en"/>
                        <a:t>Seat Trading(8)</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263" name="Google Shape;263;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proposed solution would be an e-Ticketing system that would issue users tickets based on the availability of seats. It should also be easy to use and navigate for all ages.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Phase 4: Prototype </a:t>
            </a:r>
            <a:endParaRPr sz="2900"/>
          </a:p>
        </p:txBody>
      </p:sp>
      <p:pic>
        <p:nvPicPr>
          <p:cNvPr id="269" name="Google Shape;269;p40"/>
          <p:cNvPicPr preferRelativeResize="0"/>
          <p:nvPr/>
        </p:nvPicPr>
        <p:blipFill>
          <a:blip r:embed="rId3">
            <a:alphaModFix/>
          </a:blip>
          <a:stretch>
            <a:fillRect/>
          </a:stretch>
        </p:blipFill>
        <p:spPr>
          <a:xfrm>
            <a:off x="1652263" y="1879977"/>
            <a:ext cx="5842776" cy="32635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Prototype Design</a:t>
            </a:r>
            <a:endParaRPr/>
          </a:p>
        </p:txBody>
      </p:sp>
      <p:pic>
        <p:nvPicPr>
          <p:cNvPr id="275" name="Google Shape;275;p41"/>
          <p:cNvPicPr preferRelativeResize="0"/>
          <p:nvPr/>
        </p:nvPicPr>
        <p:blipFill>
          <a:blip r:embed="rId3">
            <a:alphaModFix/>
          </a:blip>
          <a:stretch>
            <a:fillRect/>
          </a:stretch>
        </p:blipFill>
        <p:spPr>
          <a:xfrm>
            <a:off x="1869250" y="1899350"/>
            <a:ext cx="5591650" cy="31453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Empathy Map(Planning)</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15"/>
          <p:cNvPicPr preferRelativeResize="0"/>
          <p:nvPr/>
        </p:nvPicPr>
        <p:blipFill>
          <a:blip r:embed="rId3">
            <a:alphaModFix/>
          </a:blip>
          <a:stretch>
            <a:fillRect/>
          </a:stretch>
        </p:blipFill>
        <p:spPr>
          <a:xfrm>
            <a:off x="325725" y="535200"/>
            <a:ext cx="8302326" cy="46438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Prototype Design</a:t>
            </a:r>
            <a:endParaRPr/>
          </a:p>
        </p:txBody>
      </p:sp>
      <p:pic>
        <p:nvPicPr>
          <p:cNvPr id="281" name="Google Shape;281;p42"/>
          <p:cNvPicPr preferRelativeResize="0"/>
          <p:nvPr/>
        </p:nvPicPr>
        <p:blipFill>
          <a:blip r:embed="rId3">
            <a:alphaModFix/>
          </a:blip>
          <a:stretch>
            <a:fillRect/>
          </a:stretch>
        </p:blipFill>
        <p:spPr>
          <a:xfrm>
            <a:off x="1881400" y="1898075"/>
            <a:ext cx="5569675" cy="31329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Prototype Design</a:t>
            </a:r>
            <a:endParaRPr/>
          </a:p>
        </p:txBody>
      </p:sp>
      <p:pic>
        <p:nvPicPr>
          <p:cNvPr id="287" name="Google Shape;287;p43"/>
          <p:cNvPicPr preferRelativeResize="0"/>
          <p:nvPr/>
        </p:nvPicPr>
        <p:blipFill>
          <a:blip r:embed="rId3">
            <a:alphaModFix/>
          </a:blip>
          <a:stretch>
            <a:fillRect/>
          </a:stretch>
        </p:blipFill>
        <p:spPr>
          <a:xfrm>
            <a:off x="1848875" y="1908300"/>
            <a:ext cx="5522150" cy="3106199"/>
          </a:xfrm>
          <a:prstGeom prst="rect">
            <a:avLst/>
          </a:prstGeom>
          <a:noFill/>
          <a:ln cap="flat" cmpd="sng" w="9525">
            <a:solidFill>
              <a:srgbClr val="000000"/>
            </a:solidFill>
            <a:prstDash val="solid"/>
            <a:round/>
            <a:headEnd len="sm" w="sm" type="none"/>
            <a:tailEnd len="sm" w="sm" type="none"/>
          </a:ln>
        </p:spPr>
      </p:pic>
      <p:sp>
        <p:nvSpPr>
          <p:cNvPr id="288" name="Google Shape;288;p43"/>
          <p:cNvSpPr txBox="1"/>
          <p:nvPr/>
        </p:nvSpPr>
        <p:spPr>
          <a:xfrm>
            <a:off x="7626825" y="2002225"/>
            <a:ext cx="1407900" cy="111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Text message: Thank you for coming to the graduation ceremony!</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Your assigned seats are at A1 A2 and A3</a:t>
            </a:r>
            <a:endParaRPr sz="10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Empathy Map(Issuing)</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7" name="Google Shape;107;p16"/>
          <p:cNvPicPr preferRelativeResize="0"/>
          <p:nvPr/>
        </p:nvPicPr>
        <p:blipFill>
          <a:blip r:embed="rId3">
            <a:alphaModFix/>
          </a:blip>
          <a:stretch>
            <a:fillRect/>
          </a:stretch>
        </p:blipFill>
        <p:spPr>
          <a:xfrm>
            <a:off x="320550" y="535200"/>
            <a:ext cx="8612551" cy="4621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562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Journey Map</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4" name="Google Shape;114;p17"/>
          <p:cNvPicPr preferRelativeResize="0"/>
          <p:nvPr/>
        </p:nvPicPr>
        <p:blipFill>
          <a:blip r:embed="rId3">
            <a:alphaModFix/>
          </a:blip>
          <a:stretch>
            <a:fillRect/>
          </a:stretch>
        </p:blipFill>
        <p:spPr>
          <a:xfrm>
            <a:off x="0" y="535200"/>
            <a:ext cx="9144002" cy="434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MindMap</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18"/>
          <p:cNvPicPr preferRelativeResize="0"/>
          <p:nvPr/>
        </p:nvPicPr>
        <p:blipFill>
          <a:blip r:embed="rId3">
            <a:alphaModFix/>
          </a:blip>
          <a:stretch>
            <a:fillRect/>
          </a:stretch>
        </p:blipFill>
        <p:spPr>
          <a:xfrm>
            <a:off x="37875" y="535200"/>
            <a:ext cx="9106124" cy="4570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Phase 2: Define your intent</a:t>
            </a:r>
            <a:endParaRPr sz="2900"/>
          </a:p>
        </p:txBody>
      </p:sp>
      <p:pic>
        <p:nvPicPr>
          <p:cNvPr id="127" name="Google Shape;127;p19"/>
          <p:cNvPicPr preferRelativeResize="0"/>
          <p:nvPr/>
        </p:nvPicPr>
        <p:blipFill>
          <a:blip r:embed="rId3">
            <a:alphaModFix/>
          </a:blip>
          <a:stretch>
            <a:fillRect/>
          </a:stretch>
        </p:blipFill>
        <p:spPr>
          <a:xfrm>
            <a:off x="1608950" y="1853852"/>
            <a:ext cx="5842776" cy="3263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problem with the current method of how things works are that huge amount of manpower are used to plan these events. Printing and checking of tickets are tedious and requires huge amount of time do them. Attendance taking are also done manually and sometimes there will be error. Other reports are also to be done manually and they are also tedious to do too. Since we are not only dedicating this platform to only 1 venue. We have to make it dynamic so that it will be responsive to other types of venues too. Conflicts are definitely bound to happen but the most common conflict would be guest bringing more that stated guest on the day itself.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Might We</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might we help planners to ease the use of manpower?</a:t>
            </a:r>
            <a:endParaRPr/>
          </a:p>
          <a:p>
            <a:pPr indent="0" lvl="0" marL="0" rtl="0" algn="l">
              <a:spcBef>
                <a:spcPts val="0"/>
              </a:spcBef>
              <a:spcAft>
                <a:spcPts val="0"/>
              </a:spcAft>
              <a:buNone/>
            </a:pPr>
            <a:r>
              <a:rPr lang="en"/>
              <a:t>How might we use less paper?</a:t>
            </a:r>
            <a:endParaRPr/>
          </a:p>
          <a:p>
            <a:pPr indent="0" lvl="0" marL="0" rtl="0" algn="l">
              <a:spcBef>
                <a:spcPts val="0"/>
              </a:spcBef>
              <a:spcAft>
                <a:spcPts val="0"/>
              </a:spcAft>
              <a:buNone/>
            </a:pPr>
            <a:r>
              <a:rPr lang="en"/>
              <a:t>How might we make the planning smoother?</a:t>
            </a:r>
            <a:endParaRPr/>
          </a:p>
          <a:p>
            <a:pPr indent="0" lvl="0" marL="0" rtl="0" algn="l">
              <a:spcBef>
                <a:spcPts val="0"/>
              </a:spcBef>
              <a:spcAft>
                <a:spcPts val="0"/>
              </a:spcAft>
              <a:buNone/>
            </a:pPr>
            <a:r>
              <a:rPr lang="en"/>
              <a:t>How might we make the platform easy to use by all ages?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