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0"/>
  </p:notesMasterIdLst>
  <p:sldIdLst>
    <p:sldId id="256" r:id="rId2"/>
    <p:sldId id="263" r:id="rId3"/>
    <p:sldId id="258" r:id="rId4"/>
    <p:sldId id="264" r:id="rId5"/>
    <p:sldId id="265" r:id="rId6"/>
    <p:sldId id="266" r:id="rId7"/>
    <p:sldId id="267" r:id="rId8"/>
    <p:sldId id="268" r:id="rId9"/>
    <p:sldId id="269" r:id="rId10"/>
    <p:sldId id="270" r:id="rId11"/>
    <p:sldId id="271" r:id="rId12"/>
    <p:sldId id="272" r:id="rId13"/>
    <p:sldId id="273" r:id="rId14"/>
    <p:sldId id="274" r:id="rId15"/>
    <p:sldId id="275" r:id="rId16"/>
    <p:sldId id="276" r:id="rId17"/>
    <p:sldId id="277" r:id="rId18"/>
    <p:sldId id="278"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EEEEE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119"/>
    <p:restoredTop sz="77959"/>
  </p:normalViewPr>
  <p:slideViewPr>
    <p:cSldViewPr snapToGrid="0" snapToObjects="1">
      <p:cViewPr varScale="1">
        <p:scale>
          <a:sx n="98" d="100"/>
          <a:sy n="98" d="100"/>
        </p:scale>
        <p:origin x="149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2E3FF7-8FBE-8942-B879-7712CEF7F898}" type="datetimeFigureOut">
              <a:rPr lang="en-US" smtClean="0"/>
              <a:t>9/28/20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7A69EF-F0E5-F943-B291-306FB6661F3E}" type="slidenum">
              <a:rPr lang="en-US" smtClean="0"/>
              <a:t>‹#›</a:t>
            </a:fld>
            <a:endParaRPr lang="en-US"/>
          </a:p>
        </p:txBody>
      </p:sp>
    </p:spTree>
    <p:extLst>
      <p:ext uri="{BB962C8B-B14F-4D97-AF65-F5344CB8AC3E}">
        <p14:creationId xmlns:p14="http://schemas.microsoft.com/office/powerpoint/2010/main" val="2345154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After analysing the previous batch’s prototype for their conformance to usability heuristics, I extrapolated the following findings. </a:t>
            </a:r>
          </a:p>
        </p:txBody>
      </p:sp>
      <p:sp>
        <p:nvSpPr>
          <p:cNvPr id="4" name="Slide Number Placeholder 3"/>
          <p:cNvSpPr>
            <a:spLocks noGrp="1"/>
          </p:cNvSpPr>
          <p:nvPr>
            <p:ph type="sldNum" sz="quarter" idx="5"/>
          </p:nvPr>
        </p:nvSpPr>
        <p:spPr/>
        <p:txBody>
          <a:bodyPr/>
          <a:lstStyle/>
          <a:p>
            <a:fld id="{A57A69EF-F0E5-F943-B291-306FB6661F3E}" type="slidenum">
              <a:rPr lang="en-US" smtClean="0"/>
              <a:t>1</a:t>
            </a:fld>
            <a:endParaRPr lang="en-US"/>
          </a:p>
        </p:txBody>
      </p:sp>
    </p:spTree>
    <p:extLst>
      <p:ext uri="{BB962C8B-B14F-4D97-AF65-F5344CB8AC3E}">
        <p14:creationId xmlns:p14="http://schemas.microsoft.com/office/powerpoint/2010/main" val="9958522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And after this process is done, they </a:t>
            </a:r>
          </a:p>
        </p:txBody>
      </p:sp>
      <p:sp>
        <p:nvSpPr>
          <p:cNvPr id="4" name="Slide Number Placeholder 3"/>
          <p:cNvSpPr>
            <a:spLocks noGrp="1"/>
          </p:cNvSpPr>
          <p:nvPr>
            <p:ph type="sldNum" sz="quarter" idx="5"/>
          </p:nvPr>
        </p:nvSpPr>
        <p:spPr/>
        <p:txBody>
          <a:bodyPr/>
          <a:lstStyle/>
          <a:p>
            <a:fld id="{A57A69EF-F0E5-F943-B291-306FB6661F3E}" type="slidenum">
              <a:rPr lang="en-US" smtClean="0"/>
              <a:t>10</a:t>
            </a:fld>
            <a:endParaRPr lang="en-US"/>
          </a:p>
        </p:txBody>
      </p:sp>
    </p:spTree>
    <p:extLst>
      <p:ext uri="{BB962C8B-B14F-4D97-AF65-F5344CB8AC3E}">
        <p14:creationId xmlns:p14="http://schemas.microsoft.com/office/powerpoint/2010/main" val="7359519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57A69EF-F0E5-F943-B291-306FB6661F3E}" type="slidenum">
              <a:rPr lang="en-US" smtClean="0"/>
              <a:t>14</a:t>
            </a:fld>
            <a:endParaRPr lang="en-US"/>
          </a:p>
        </p:txBody>
      </p:sp>
    </p:spTree>
    <p:extLst>
      <p:ext uri="{BB962C8B-B14F-4D97-AF65-F5344CB8AC3E}">
        <p14:creationId xmlns:p14="http://schemas.microsoft.com/office/powerpoint/2010/main" val="21830246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Some parts of the project show a good understanding of usability heuristics.</a:t>
            </a:r>
          </a:p>
          <a:p>
            <a:endParaRPr lang="en-GB" dirty="0"/>
          </a:p>
          <a:p>
            <a:r>
              <a:rPr lang="en-GB" dirty="0"/>
              <a:t>For example, this form flow diagram keeps the user informed of their progress through a multipage form, which conforms to one of the most important usability heuristics, the visibility of the system status.</a:t>
            </a:r>
          </a:p>
        </p:txBody>
      </p:sp>
      <p:sp>
        <p:nvSpPr>
          <p:cNvPr id="4" name="Slide Number Placeholder 3"/>
          <p:cNvSpPr>
            <a:spLocks noGrp="1"/>
          </p:cNvSpPr>
          <p:nvPr>
            <p:ph type="sldNum" sz="quarter" idx="5"/>
          </p:nvPr>
        </p:nvSpPr>
        <p:spPr/>
        <p:txBody>
          <a:bodyPr/>
          <a:lstStyle/>
          <a:p>
            <a:fld id="{A57A69EF-F0E5-F943-B291-306FB6661F3E}" type="slidenum">
              <a:rPr lang="en-US" smtClean="0"/>
              <a:t>2</a:t>
            </a:fld>
            <a:endParaRPr lang="en-US"/>
          </a:p>
        </p:txBody>
      </p:sp>
    </p:spTree>
    <p:extLst>
      <p:ext uri="{BB962C8B-B14F-4D97-AF65-F5344CB8AC3E}">
        <p14:creationId xmlns:p14="http://schemas.microsoft.com/office/powerpoint/2010/main" val="40846056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However, the app falters by having inconsistent wording and presenting redundant information in a system-oriented language that might cause unnecessary confusion in the average user. </a:t>
            </a:r>
          </a:p>
        </p:txBody>
      </p:sp>
      <p:sp>
        <p:nvSpPr>
          <p:cNvPr id="4" name="Slide Number Placeholder 3"/>
          <p:cNvSpPr>
            <a:spLocks noGrp="1"/>
          </p:cNvSpPr>
          <p:nvPr>
            <p:ph type="sldNum" sz="quarter" idx="5"/>
          </p:nvPr>
        </p:nvSpPr>
        <p:spPr/>
        <p:txBody>
          <a:bodyPr/>
          <a:lstStyle/>
          <a:p>
            <a:fld id="{A57A69EF-F0E5-F943-B291-306FB6661F3E}" type="slidenum">
              <a:rPr lang="en-US" smtClean="0"/>
              <a:t>3</a:t>
            </a:fld>
            <a:endParaRPr lang="en-US"/>
          </a:p>
        </p:txBody>
      </p:sp>
    </p:spTree>
    <p:extLst>
      <p:ext uri="{BB962C8B-B14F-4D97-AF65-F5344CB8AC3E}">
        <p14:creationId xmlns:p14="http://schemas.microsoft.com/office/powerpoint/2010/main" val="2266950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especially matters in an application that’s going to be primarily used by relatively inexperienced students working under high pressure.</a:t>
            </a:r>
          </a:p>
          <a:p>
            <a:endParaRPr lang="en-GB" dirty="0"/>
          </a:p>
          <a:p>
            <a:r>
              <a:rPr lang="en-GB" dirty="0"/>
              <a:t>Any little confusion with the system could mean holding up the line for people who will be growing increasingly impatient. This can build up tensions between students and attendees which could ultimately lead to conflict.</a:t>
            </a:r>
          </a:p>
          <a:p>
            <a:endParaRPr lang="en-GB" dirty="0"/>
          </a:p>
          <a:p>
            <a:r>
              <a:rPr lang="en-GB" dirty="0"/>
              <a:t>Thus, my primary goal with the GUI proposal was to make the website easier to parse and use while expanding on some of the features left unfinished by the previous batch.</a:t>
            </a:r>
          </a:p>
        </p:txBody>
      </p:sp>
      <p:sp>
        <p:nvSpPr>
          <p:cNvPr id="4" name="Slide Number Placeholder 3"/>
          <p:cNvSpPr>
            <a:spLocks noGrp="1"/>
          </p:cNvSpPr>
          <p:nvPr>
            <p:ph type="sldNum" sz="quarter" idx="5"/>
          </p:nvPr>
        </p:nvSpPr>
        <p:spPr/>
        <p:txBody>
          <a:bodyPr/>
          <a:lstStyle/>
          <a:p>
            <a:fld id="{A57A69EF-F0E5-F943-B291-306FB6661F3E}" type="slidenum">
              <a:rPr lang="en-US" smtClean="0"/>
              <a:t>4</a:t>
            </a:fld>
            <a:endParaRPr lang="en-US"/>
          </a:p>
        </p:txBody>
      </p:sp>
    </p:spTree>
    <p:extLst>
      <p:ext uri="{BB962C8B-B14F-4D97-AF65-F5344CB8AC3E}">
        <p14:creationId xmlns:p14="http://schemas.microsoft.com/office/powerpoint/2010/main" val="10372457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With that I’ll now present my GUI proposal.</a:t>
            </a:r>
          </a:p>
          <a:p>
            <a:endParaRPr lang="en-GB" dirty="0"/>
          </a:p>
        </p:txBody>
      </p:sp>
      <p:sp>
        <p:nvSpPr>
          <p:cNvPr id="4" name="Slide Number Placeholder 3"/>
          <p:cNvSpPr>
            <a:spLocks noGrp="1"/>
          </p:cNvSpPr>
          <p:nvPr>
            <p:ph type="sldNum" sz="quarter" idx="5"/>
          </p:nvPr>
        </p:nvSpPr>
        <p:spPr/>
        <p:txBody>
          <a:bodyPr/>
          <a:lstStyle/>
          <a:p>
            <a:fld id="{A57A69EF-F0E5-F943-B291-306FB6661F3E}" type="slidenum">
              <a:rPr lang="en-US" smtClean="0"/>
              <a:t>5</a:t>
            </a:fld>
            <a:endParaRPr lang="en-US"/>
          </a:p>
        </p:txBody>
      </p:sp>
    </p:spTree>
    <p:extLst>
      <p:ext uri="{BB962C8B-B14F-4D97-AF65-F5344CB8AC3E}">
        <p14:creationId xmlns:p14="http://schemas.microsoft.com/office/powerpoint/2010/main" val="11309561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start with the login screen (nothing remarkable)</a:t>
            </a:r>
          </a:p>
          <a:p>
            <a:endParaRPr lang="en-GB" dirty="0"/>
          </a:p>
          <a:p>
            <a:r>
              <a:rPr lang="en-GB" dirty="0"/>
              <a:t>We might not even have a login screen depending on whether </a:t>
            </a:r>
            <a:r>
              <a:rPr lang="en-GB" dirty="0" err="1"/>
              <a:t>Oauth</a:t>
            </a:r>
            <a:r>
              <a:rPr lang="en-GB" dirty="0"/>
              <a:t> might work for our project</a:t>
            </a:r>
          </a:p>
          <a:p>
            <a:endParaRPr lang="en-GB" dirty="0"/>
          </a:p>
          <a:p>
            <a:r>
              <a:rPr lang="en-GB" dirty="0"/>
              <a:t>Anyway, a student will now login to the system.</a:t>
            </a:r>
          </a:p>
        </p:txBody>
      </p:sp>
      <p:sp>
        <p:nvSpPr>
          <p:cNvPr id="4" name="Slide Number Placeholder 3"/>
          <p:cNvSpPr>
            <a:spLocks noGrp="1"/>
          </p:cNvSpPr>
          <p:nvPr>
            <p:ph type="sldNum" sz="quarter" idx="5"/>
          </p:nvPr>
        </p:nvSpPr>
        <p:spPr/>
        <p:txBody>
          <a:bodyPr/>
          <a:lstStyle/>
          <a:p>
            <a:fld id="{A57A69EF-F0E5-F943-B291-306FB6661F3E}" type="slidenum">
              <a:rPr lang="en-US" smtClean="0"/>
              <a:t>6</a:t>
            </a:fld>
            <a:endParaRPr lang="en-US"/>
          </a:p>
        </p:txBody>
      </p:sp>
    </p:spTree>
    <p:extLst>
      <p:ext uri="{BB962C8B-B14F-4D97-AF65-F5344CB8AC3E}">
        <p14:creationId xmlns:p14="http://schemas.microsoft.com/office/powerpoint/2010/main" val="36469846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Upon entering, they’re presented with this screen where they can view events they are helping with in a more visually appealing manner. </a:t>
            </a:r>
          </a:p>
          <a:p>
            <a:endParaRPr lang="en-GB" dirty="0"/>
          </a:p>
          <a:p>
            <a:r>
              <a:rPr lang="en-GB" dirty="0"/>
              <a:t>Once they click on one of these event cards, they can view more details.</a:t>
            </a:r>
          </a:p>
        </p:txBody>
      </p:sp>
      <p:sp>
        <p:nvSpPr>
          <p:cNvPr id="4" name="Slide Number Placeholder 3"/>
          <p:cNvSpPr>
            <a:spLocks noGrp="1"/>
          </p:cNvSpPr>
          <p:nvPr>
            <p:ph type="sldNum" sz="quarter" idx="5"/>
          </p:nvPr>
        </p:nvSpPr>
        <p:spPr/>
        <p:txBody>
          <a:bodyPr/>
          <a:lstStyle/>
          <a:p>
            <a:fld id="{A57A69EF-F0E5-F943-B291-306FB6661F3E}" type="slidenum">
              <a:rPr lang="en-US" smtClean="0"/>
              <a:t>7</a:t>
            </a:fld>
            <a:endParaRPr lang="en-US"/>
          </a:p>
        </p:txBody>
      </p:sp>
    </p:spTree>
    <p:extLst>
      <p:ext uri="{BB962C8B-B14F-4D97-AF65-F5344CB8AC3E}">
        <p14:creationId xmlns:p14="http://schemas.microsoft.com/office/powerpoint/2010/main" val="39534477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here, they can see the seats that are already reserved in a table form. </a:t>
            </a:r>
          </a:p>
          <a:p>
            <a:endParaRPr lang="en-GB" dirty="0"/>
          </a:p>
          <a:p>
            <a:r>
              <a:rPr lang="en-GB" dirty="0"/>
              <a:t>They can then choose to reserve a new set of seats by pressing the button.</a:t>
            </a:r>
          </a:p>
        </p:txBody>
      </p:sp>
      <p:sp>
        <p:nvSpPr>
          <p:cNvPr id="4" name="Slide Number Placeholder 3"/>
          <p:cNvSpPr>
            <a:spLocks noGrp="1"/>
          </p:cNvSpPr>
          <p:nvPr>
            <p:ph type="sldNum" sz="quarter" idx="5"/>
          </p:nvPr>
        </p:nvSpPr>
        <p:spPr/>
        <p:txBody>
          <a:bodyPr/>
          <a:lstStyle/>
          <a:p>
            <a:fld id="{A57A69EF-F0E5-F943-B291-306FB6661F3E}" type="slidenum">
              <a:rPr lang="en-US" smtClean="0"/>
              <a:t>8</a:t>
            </a:fld>
            <a:endParaRPr lang="en-US"/>
          </a:p>
        </p:txBody>
      </p:sp>
    </p:spTree>
    <p:extLst>
      <p:ext uri="{BB962C8B-B14F-4D97-AF65-F5344CB8AC3E}">
        <p14:creationId xmlns:p14="http://schemas.microsoft.com/office/powerpoint/2010/main" val="8713056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over here, </a:t>
            </a:r>
            <a:r>
              <a:rPr lang="en-GB" dirty="0" err="1"/>
              <a:t>i'm</a:t>
            </a:r>
            <a:r>
              <a:rPr lang="en-GB" dirty="0"/>
              <a:t> using a functional seat chart to show the student helper all the seats that are available in a more visual manner. they can then select the seats they deem fit for the attendees. </a:t>
            </a:r>
          </a:p>
          <a:p>
            <a:r>
              <a:rPr lang="en-GB" dirty="0"/>
              <a:t>after doing so they just have to enter the contact details to send them their tickets via SMS</a:t>
            </a:r>
          </a:p>
          <a:p>
            <a:endParaRPr lang="en-GB" dirty="0"/>
          </a:p>
          <a:p>
            <a:r>
              <a:rPr lang="en-GB" dirty="0"/>
              <a:t>warn student helper when not booking seats according to criteria (top -&gt; down)</a:t>
            </a:r>
          </a:p>
          <a:p>
            <a:r>
              <a:rPr lang="en-GB" dirty="0"/>
              <a:t>block seats at event creation</a:t>
            </a:r>
          </a:p>
          <a:p>
            <a:r>
              <a:rPr lang="en-GB" dirty="0"/>
              <a:t>able to change handicapped seats for each event</a:t>
            </a:r>
          </a:p>
          <a:p>
            <a:r>
              <a:rPr lang="en-GB" dirty="0"/>
              <a:t>add more validation</a:t>
            </a:r>
          </a:p>
        </p:txBody>
      </p:sp>
      <p:sp>
        <p:nvSpPr>
          <p:cNvPr id="4" name="Slide Number Placeholder 3"/>
          <p:cNvSpPr>
            <a:spLocks noGrp="1"/>
          </p:cNvSpPr>
          <p:nvPr>
            <p:ph type="sldNum" sz="quarter" idx="5"/>
          </p:nvPr>
        </p:nvSpPr>
        <p:spPr/>
        <p:txBody>
          <a:bodyPr/>
          <a:lstStyle/>
          <a:p>
            <a:fld id="{A57A69EF-F0E5-F943-B291-306FB6661F3E}" type="slidenum">
              <a:rPr lang="en-US" smtClean="0"/>
              <a:t>9</a:t>
            </a:fld>
            <a:endParaRPr lang="en-US"/>
          </a:p>
        </p:txBody>
      </p:sp>
    </p:spTree>
    <p:extLst>
      <p:ext uri="{BB962C8B-B14F-4D97-AF65-F5344CB8AC3E}">
        <p14:creationId xmlns:p14="http://schemas.microsoft.com/office/powerpoint/2010/main" val="37305225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GB"/>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3E0C555D-C476-2349-B64D-8F9DE9938FB4}" type="datetimeFigureOut">
              <a:rPr lang="en-US" smtClean="0"/>
              <a:t>9/28/20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C83171-7458-DB4C-B23E-3194FAD9EA35}" type="slidenum">
              <a:rPr lang="en-US" smtClean="0"/>
              <a:t>‹#›</a:t>
            </a:fld>
            <a:endParaRPr lang="en-US"/>
          </a:p>
        </p:txBody>
      </p:sp>
    </p:spTree>
    <p:extLst>
      <p:ext uri="{BB962C8B-B14F-4D97-AF65-F5344CB8AC3E}">
        <p14:creationId xmlns:p14="http://schemas.microsoft.com/office/powerpoint/2010/main" val="42668302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3E0C555D-C476-2349-B64D-8F9DE9938FB4}" type="datetimeFigureOut">
              <a:rPr lang="en-US" smtClean="0"/>
              <a:t>9/28/20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C83171-7458-DB4C-B23E-3194FAD9EA35}" type="slidenum">
              <a:rPr lang="en-US" smtClean="0"/>
              <a:t>‹#›</a:t>
            </a:fld>
            <a:endParaRPr lang="en-US"/>
          </a:p>
        </p:txBody>
      </p:sp>
    </p:spTree>
    <p:extLst>
      <p:ext uri="{BB962C8B-B14F-4D97-AF65-F5344CB8AC3E}">
        <p14:creationId xmlns:p14="http://schemas.microsoft.com/office/powerpoint/2010/main" val="37178559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3E0C555D-C476-2349-B64D-8F9DE9938FB4}" type="datetimeFigureOut">
              <a:rPr lang="en-US" smtClean="0"/>
              <a:t>9/28/20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C83171-7458-DB4C-B23E-3194FAD9EA35}"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752142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3E0C555D-C476-2349-B64D-8F9DE9938FB4}" type="datetimeFigureOut">
              <a:rPr lang="en-US" smtClean="0"/>
              <a:t>9/28/20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C83171-7458-DB4C-B23E-3194FAD9EA35}" type="slidenum">
              <a:rPr lang="en-US" smtClean="0"/>
              <a:t>‹#›</a:t>
            </a:fld>
            <a:endParaRPr lang="en-US"/>
          </a:p>
        </p:txBody>
      </p:sp>
    </p:spTree>
    <p:extLst>
      <p:ext uri="{BB962C8B-B14F-4D97-AF65-F5344CB8AC3E}">
        <p14:creationId xmlns:p14="http://schemas.microsoft.com/office/powerpoint/2010/main" val="27578434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3E0C555D-C476-2349-B64D-8F9DE9938FB4}" type="datetimeFigureOut">
              <a:rPr lang="en-US" smtClean="0"/>
              <a:t>9/28/20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C83171-7458-DB4C-B23E-3194FAD9EA35}"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404209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3E0C555D-C476-2349-B64D-8F9DE9938FB4}" type="datetimeFigureOut">
              <a:rPr lang="en-US" smtClean="0"/>
              <a:t>9/28/20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C83171-7458-DB4C-B23E-3194FAD9EA35}" type="slidenum">
              <a:rPr lang="en-US" smtClean="0"/>
              <a:t>‹#›</a:t>
            </a:fld>
            <a:endParaRPr lang="en-US"/>
          </a:p>
        </p:txBody>
      </p:sp>
    </p:spTree>
    <p:extLst>
      <p:ext uri="{BB962C8B-B14F-4D97-AF65-F5344CB8AC3E}">
        <p14:creationId xmlns:p14="http://schemas.microsoft.com/office/powerpoint/2010/main" val="26675445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3E0C555D-C476-2349-B64D-8F9DE9938FB4}" type="datetimeFigureOut">
              <a:rPr lang="en-US" smtClean="0"/>
              <a:t>9/28/20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C83171-7458-DB4C-B23E-3194FAD9EA35}" type="slidenum">
              <a:rPr lang="en-US" smtClean="0"/>
              <a:t>‹#›</a:t>
            </a:fld>
            <a:endParaRPr lang="en-US"/>
          </a:p>
        </p:txBody>
      </p:sp>
    </p:spTree>
    <p:extLst>
      <p:ext uri="{BB962C8B-B14F-4D97-AF65-F5344CB8AC3E}">
        <p14:creationId xmlns:p14="http://schemas.microsoft.com/office/powerpoint/2010/main" val="26212856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GB"/>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3E0C555D-C476-2349-B64D-8F9DE9938FB4}" type="datetimeFigureOut">
              <a:rPr lang="en-US" smtClean="0"/>
              <a:t>9/28/20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C83171-7458-DB4C-B23E-3194FAD9EA35}" type="slidenum">
              <a:rPr lang="en-US" smtClean="0"/>
              <a:t>‹#›</a:t>
            </a:fld>
            <a:endParaRPr lang="en-US"/>
          </a:p>
        </p:txBody>
      </p:sp>
    </p:spTree>
    <p:extLst>
      <p:ext uri="{BB962C8B-B14F-4D97-AF65-F5344CB8AC3E}">
        <p14:creationId xmlns:p14="http://schemas.microsoft.com/office/powerpoint/2010/main" val="17858974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3E0C555D-C476-2349-B64D-8F9DE9938FB4}" type="datetimeFigureOut">
              <a:rPr lang="en-US" smtClean="0"/>
              <a:t>9/28/20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C83171-7458-DB4C-B23E-3194FAD9EA35}" type="slidenum">
              <a:rPr lang="en-US" smtClean="0"/>
              <a:t>‹#›</a:t>
            </a:fld>
            <a:endParaRPr lang="en-US"/>
          </a:p>
        </p:txBody>
      </p:sp>
    </p:spTree>
    <p:extLst>
      <p:ext uri="{BB962C8B-B14F-4D97-AF65-F5344CB8AC3E}">
        <p14:creationId xmlns:p14="http://schemas.microsoft.com/office/powerpoint/2010/main" val="24432512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3E0C555D-C476-2349-B64D-8F9DE9938FB4}" type="datetimeFigureOut">
              <a:rPr lang="en-US" smtClean="0"/>
              <a:t>9/28/20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C83171-7458-DB4C-B23E-3194FAD9EA35}" type="slidenum">
              <a:rPr lang="en-US" smtClean="0"/>
              <a:t>‹#›</a:t>
            </a:fld>
            <a:endParaRPr lang="en-US"/>
          </a:p>
        </p:txBody>
      </p:sp>
    </p:spTree>
    <p:extLst>
      <p:ext uri="{BB962C8B-B14F-4D97-AF65-F5344CB8AC3E}">
        <p14:creationId xmlns:p14="http://schemas.microsoft.com/office/powerpoint/2010/main" val="28291992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3E0C555D-C476-2349-B64D-8F9DE9938FB4}" type="datetimeFigureOut">
              <a:rPr lang="en-US" smtClean="0"/>
              <a:t>9/28/20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C83171-7458-DB4C-B23E-3194FAD9EA35}" type="slidenum">
              <a:rPr lang="en-US" smtClean="0"/>
              <a:t>‹#›</a:t>
            </a:fld>
            <a:endParaRPr lang="en-US"/>
          </a:p>
        </p:txBody>
      </p:sp>
    </p:spTree>
    <p:extLst>
      <p:ext uri="{BB962C8B-B14F-4D97-AF65-F5344CB8AC3E}">
        <p14:creationId xmlns:p14="http://schemas.microsoft.com/office/powerpoint/2010/main" val="6974046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3E0C555D-C476-2349-B64D-8F9DE9938FB4}" type="datetimeFigureOut">
              <a:rPr lang="en-US" smtClean="0"/>
              <a:t>9/28/20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C83171-7458-DB4C-B23E-3194FAD9EA35}" type="slidenum">
              <a:rPr lang="en-US" smtClean="0"/>
              <a:t>‹#›</a:t>
            </a:fld>
            <a:endParaRPr lang="en-US"/>
          </a:p>
        </p:txBody>
      </p:sp>
    </p:spTree>
    <p:extLst>
      <p:ext uri="{BB962C8B-B14F-4D97-AF65-F5344CB8AC3E}">
        <p14:creationId xmlns:p14="http://schemas.microsoft.com/office/powerpoint/2010/main" val="79188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3E0C555D-C476-2349-B64D-8F9DE9938FB4}" type="datetimeFigureOut">
              <a:rPr lang="en-US" smtClean="0"/>
              <a:t>9/28/20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C83171-7458-DB4C-B23E-3194FAD9EA35}" type="slidenum">
              <a:rPr lang="en-US" smtClean="0"/>
              <a:t>‹#›</a:t>
            </a:fld>
            <a:endParaRPr lang="en-US"/>
          </a:p>
        </p:txBody>
      </p:sp>
    </p:spTree>
    <p:extLst>
      <p:ext uri="{BB962C8B-B14F-4D97-AF65-F5344CB8AC3E}">
        <p14:creationId xmlns:p14="http://schemas.microsoft.com/office/powerpoint/2010/main" val="3701597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0C555D-C476-2349-B64D-8F9DE9938FB4}" type="datetimeFigureOut">
              <a:rPr lang="en-US" smtClean="0"/>
              <a:t>9/28/20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C83171-7458-DB4C-B23E-3194FAD9EA35}" type="slidenum">
              <a:rPr lang="en-US" smtClean="0"/>
              <a:t>‹#›</a:t>
            </a:fld>
            <a:endParaRPr lang="en-US"/>
          </a:p>
        </p:txBody>
      </p:sp>
    </p:spTree>
    <p:extLst>
      <p:ext uri="{BB962C8B-B14F-4D97-AF65-F5344CB8AC3E}">
        <p14:creationId xmlns:p14="http://schemas.microsoft.com/office/powerpoint/2010/main" val="1590994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GB"/>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3E0C555D-C476-2349-B64D-8F9DE9938FB4}" type="datetimeFigureOut">
              <a:rPr lang="en-US" smtClean="0"/>
              <a:t>9/28/20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C83171-7458-DB4C-B23E-3194FAD9EA35}" type="slidenum">
              <a:rPr lang="en-US" smtClean="0"/>
              <a:t>‹#›</a:t>
            </a:fld>
            <a:endParaRPr lang="en-US"/>
          </a:p>
        </p:txBody>
      </p:sp>
    </p:spTree>
    <p:extLst>
      <p:ext uri="{BB962C8B-B14F-4D97-AF65-F5344CB8AC3E}">
        <p14:creationId xmlns:p14="http://schemas.microsoft.com/office/powerpoint/2010/main" val="35743237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3E0C555D-C476-2349-B64D-8F9DE9938FB4}" type="datetimeFigureOut">
              <a:rPr lang="en-US" smtClean="0"/>
              <a:t>9/28/20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C83171-7458-DB4C-B23E-3194FAD9EA35}" type="slidenum">
              <a:rPr lang="en-US" smtClean="0"/>
              <a:t>‹#›</a:t>
            </a:fld>
            <a:endParaRPr lang="en-US"/>
          </a:p>
        </p:txBody>
      </p:sp>
    </p:spTree>
    <p:extLst>
      <p:ext uri="{BB962C8B-B14F-4D97-AF65-F5344CB8AC3E}">
        <p14:creationId xmlns:p14="http://schemas.microsoft.com/office/powerpoint/2010/main" val="884643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GB" dirty="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E0C555D-C476-2349-B64D-8F9DE9938FB4}" type="datetimeFigureOut">
              <a:rPr lang="en-US" smtClean="0"/>
              <a:t>9/28/20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3C83171-7458-DB4C-B23E-3194FAD9EA35}" type="slidenum">
              <a:rPr lang="en-US" smtClean="0"/>
              <a:t>‹#›</a:t>
            </a:fld>
            <a:endParaRPr lang="en-US"/>
          </a:p>
        </p:txBody>
      </p:sp>
    </p:spTree>
    <p:extLst>
      <p:ext uri="{BB962C8B-B14F-4D97-AF65-F5344CB8AC3E}">
        <p14:creationId xmlns:p14="http://schemas.microsoft.com/office/powerpoint/2010/main" val="4387748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baseline="0">
          <a:solidFill>
            <a:schemeClr val="accent1"/>
          </a:solidFill>
          <a:latin typeface="Rubik" pitchFamily="2" charset="-79"/>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baseline="0">
          <a:solidFill>
            <a:schemeClr val="tx1">
              <a:lumMod val="75000"/>
              <a:lumOff val="25000"/>
            </a:schemeClr>
          </a:solidFill>
          <a:latin typeface="Rubik" pitchFamily="2" charset="-79"/>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baseline="0">
          <a:solidFill>
            <a:schemeClr val="tx1">
              <a:lumMod val="75000"/>
              <a:lumOff val="25000"/>
            </a:schemeClr>
          </a:solidFill>
          <a:latin typeface="Rubik" pitchFamily="2" charset="-79"/>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baseline="0">
          <a:solidFill>
            <a:schemeClr val="tx1">
              <a:lumMod val="75000"/>
              <a:lumOff val="25000"/>
            </a:schemeClr>
          </a:solidFill>
          <a:latin typeface="Rubik" pitchFamily="2" charset="-79"/>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baseline="0">
          <a:solidFill>
            <a:schemeClr val="tx1">
              <a:lumMod val="75000"/>
              <a:lumOff val="25000"/>
            </a:schemeClr>
          </a:solidFill>
          <a:latin typeface="Rubik" pitchFamily="2" charset="-79"/>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baseline="0">
          <a:solidFill>
            <a:schemeClr val="tx1">
              <a:lumMod val="75000"/>
              <a:lumOff val="25000"/>
            </a:schemeClr>
          </a:solidFill>
          <a:latin typeface="Rubik" pitchFamily="2" charset="-79"/>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0" name="Rectangle 79">
            <a:extLst>
              <a:ext uri="{FF2B5EF4-FFF2-40B4-BE49-F238E27FC236}">
                <a16:creationId xmlns:a16="http://schemas.microsoft.com/office/drawing/2014/main" id="{2783C067-F8BF-4755-B516-8A0CD74C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66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Isosceles Triangle 81">
            <a:extLst>
              <a:ext uri="{FF2B5EF4-FFF2-40B4-BE49-F238E27FC236}">
                <a16:creationId xmlns:a16="http://schemas.microsoft.com/office/drawing/2014/main" id="{2ED796EC-E7FF-46DB-B912-FB08BF12A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4" name="Isosceles Triangle 83">
            <a:extLst>
              <a:ext uri="{FF2B5EF4-FFF2-40B4-BE49-F238E27FC236}">
                <a16:creationId xmlns:a16="http://schemas.microsoft.com/office/drawing/2014/main" id="{549A2DAB-B431-487D-95AD-BB0FECB49E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8534" y="3818467"/>
            <a:ext cx="4450292" cy="3039533"/>
          </a:xfrm>
          <a:prstGeom prst="triangle">
            <a:avLst>
              <a:gd name="adj" fmla="val 100000"/>
            </a:avLst>
          </a:prstGeom>
          <a:solidFill>
            <a:schemeClr val="accent1">
              <a:alpha val="88000"/>
            </a:schemeClr>
          </a:solidFill>
          <a:ln>
            <a:noFill/>
          </a:ln>
          <a:effectLst/>
        </p:spPr>
        <p:style>
          <a:lnRef idx="1">
            <a:schemeClr val="accent1"/>
          </a:lnRef>
          <a:fillRef idx="3">
            <a:schemeClr val="accent1"/>
          </a:fillRef>
          <a:effectRef idx="2">
            <a:schemeClr val="accent1"/>
          </a:effectRef>
          <a:fontRef idx="minor">
            <a:schemeClr val="lt1"/>
          </a:fontRef>
        </p:style>
      </p:sp>
      <p:sp>
        <p:nvSpPr>
          <p:cNvPr id="86" name="Rectangle 27">
            <a:extLst>
              <a:ext uri="{FF2B5EF4-FFF2-40B4-BE49-F238E27FC236}">
                <a16:creationId xmlns:a16="http://schemas.microsoft.com/office/drawing/2014/main" id="{0819F787-32B4-46A8-BC57-C6571BCEE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25641" y="0"/>
            <a:ext cx="1766359" cy="685800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cxnSp>
        <p:nvCxnSpPr>
          <p:cNvPr id="88" name="Straight Connector 87">
            <a:extLst>
              <a:ext uri="{FF2B5EF4-FFF2-40B4-BE49-F238E27FC236}">
                <a16:creationId xmlns:a16="http://schemas.microsoft.com/office/drawing/2014/main" id="{C5ECDEE1-7093-418F-9CF5-24EEB115C1C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134600" y="0"/>
            <a:ext cx="1727200" cy="6858000"/>
          </a:xfrm>
          <a:prstGeom prst="line">
            <a:avLst/>
          </a:prstGeom>
          <a:ln w="15875" cap="sq">
            <a:solidFill>
              <a:schemeClr val="accent2"/>
            </a:solidFill>
            <a:bevel/>
          </a:ln>
        </p:spPr>
        <p:style>
          <a:lnRef idx="2">
            <a:schemeClr val="accent1"/>
          </a:lnRef>
          <a:fillRef idx="0">
            <a:schemeClr val="accent1"/>
          </a:fillRef>
          <a:effectRef idx="1">
            <a:schemeClr val="accent1"/>
          </a:effectRef>
          <a:fontRef idx="minor">
            <a:schemeClr val="tx1"/>
          </a:fontRef>
        </p:style>
      </p:cxnSp>
      <p:cxnSp>
        <p:nvCxnSpPr>
          <p:cNvPr id="90" name="Straight Connector 89">
            <a:extLst>
              <a:ext uri="{FF2B5EF4-FFF2-40B4-BE49-F238E27FC236}">
                <a16:creationId xmlns:a16="http://schemas.microsoft.com/office/drawing/2014/main" id="{045062AF-EB11-4651-BC4A-4DA21768D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15875">
            <a:solidFill>
              <a:schemeClr val="accent1"/>
            </a:solidFill>
          </a:ln>
        </p:spPr>
        <p:style>
          <a:lnRef idx="2">
            <a:schemeClr val="accent1"/>
          </a:lnRef>
          <a:fillRef idx="0">
            <a:schemeClr val="accent1"/>
          </a:fillRef>
          <a:effectRef idx="1">
            <a:schemeClr val="accent1"/>
          </a:effectRef>
          <a:fontRef idx="minor">
            <a:schemeClr val="tx1"/>
          </a:fontRef>
        </p:style>
      </p:cxnSp>
      <p:sp>
        <p:nvSpPr>
          <p:cNvPr id="3" name="Subtitle 2">
            <a:extLst>
              <a:ext uri="{FF2B5EF4-FFF2-40B4-BE49-F238E27FC236}">
                <a16:creationId xmlns:a16="http://schemas.microsoft.com/office/drawing/2014/main" id="{C14E31CD-3168-0040-86FD-E3975DC52219}"/>
              </a:ext>
            </a:extLst>
          </p:cNvPr>
          <p:cNvSpPr>
            <a:spLocks noGrp="1"/>
          </p:cNvSpPr>
          <p:nvPr>
            <p:ph type="subTitle" idx="1"/>
          </p:nvPr>
        </p:nvSpPr>
        <p:spPr>
          <a:xfrm>
            <a:off x="1507067" y="4050833"/>
            <a:ext cx="7766936" cy="1096899"/>
          </a:xfrm>
        </p:spPr>
        <p:txBody>
          <a:bodyPr>
            <a:normAutofit/>
          </a:bodyPr>
          <a:lstStyle/>
          <a:p>
            <a:r>
              <a:rPr lang="en-US" dirty="0"/>
              <a:t>By Vignesh</a:t>
            </a:r>
          </a:p>
        </p:txBody>
      </p:sp>
      <p:sp>
        <p:nvSpPr>
          <p:cNvPr id="2" name="Title 1">
            <a:extLst>
              <a:ext uri="{FF2B5EF4-FFF2-40B4-BE49-F238E27FC236}">
                <a16:creationId xmlns:a16="http://schemas.microsoft.com/office/drawing/2014/main" id="{FCE2C45C-4F00-1349-B112-87A1C15E7D1E}"/>
              </a:ext>
            </a:extLst>
          </p:cNvPr>
          <p:cNvSpPr>
            <a:spLocks noGrp="1"/>
          </p:cNvSpPr>
          <p:nvPr>
            <p:ph type="ctrTitle"/>
          </p:nvPr>
        </p:nvSpPr>
        <p:spPr>
          <a:xfrm>
            <a:off x="1507067" y="1397000"/>
            <a:ext cx="7766936" cy="2653836"/>
          </a:xfrm>
        </p:spPr>
        <p:txBody>
          <a:bodyPr>
            <a:normAutofit/>
          </a:bodyPr>
          <a:lstStyle/>
          <a:p>
            <a:r>
              <a:rPr lang="en-US" dirty="0"/>
              <a:t>Usability Heuristics &amp; </a:t>
            </a:r>
            <a:br>
              <a:rPr lang="en-US" dirty="0"/>
            </a:br>
            <a:r>
              <a:rPr lang="en-US" dirty="0"/>
              <a:t>GUI Proposal</a:t>
            </a:r>
          </a:p>
        </p:txBody>
      </p:sp>
    </p:spTree>
    <p:extLst>
      <p:ext uri="{BB962C8B-B14F-4D97-AF65-F5344CB8AC3E}">
        <p14:creationId xmlns:p14="http://schemas.microsoft.com/office/powerpoint/2010/main" val="25459267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1E0C1F4-84F7-7E4C-A265-C76B94ADA45D}"/>
              </a:ext>
            </a:extLst>
          </p:cNvPr>
          <p:cNvSpPr/>
          <p:nvPr/>
        </p:nvSpPr>
        <p:spPr>
          <a:xfrm>
            <a:off x="0" y="417687"/>
            <a:ext cx="12192000" cy="6440312"/>
          </a:xfrm>
          <a:prstGeom prst="rect">
            <a:avLst/>
          </a:pr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75847E16-9AC7-C64E-A08F-37852453B231}"/>
              </a:ext>
            </a:extLst>
          </p:cNvPr>
          <p:cNvSpPr/>
          <p:nvPr/>
        </p:nvSpPr>
        <p:spPr>
          <a:xfrm>
            <a:off x="0" y="-56447"/>
            <a:ext cx="12192000" cy="115146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Content Placeholder 2">
            <a:extLst>
              <a:ext uri="{FF2B5EF4-FFF2-40B4-BE49-F238E27FC236}">
                <a16:creationId xmlns:a16="http://schemas.microsoft.com/office/drawing/2014/main" id="{9FCD9881-EDAB-B04B-99F8-34EB85024CC1}"/>
              </a:ext>
            </a:extLst>
          </p:cNvPr>
          <p:cNvSpPr>
            <a:spLocks noGrp="1"/>
          </p:cNvSpPr>
          <p:nvPr>
            <p:ph idx="1"/>
          </p:nvPr>
        </p:nvSpPr>
        <p:spPr/>
        <p:txBody>
          <a:bodyPr/>
          <a:lstStyle/>
          <a:p>
            <a:endParaRPr lang="en-GB"/>
          </a:p>
        </p:txBody>
      </p:sp>
      <p:pic>
        <p:nvPicPr>
          <p:cNvPr id="5" name="Picture 4" descr="A screenshot of a social media post&#10;&#10;Description automatically generated">
            <a:extLst>
              <a:ext uri="{FF2B5EF4-FFF2-40B4-BE49-F238E27FC236}">
                <a16:creationId xmlns:a16="http://schemas.microsoft.com/office/drawing/2014/main" id="{75FF905C-709A-934C-A6AB-809F6585B7D1}"/>
              </a:ext>
            </a:extLst>
          </p:cNvPr>
          <p:cNvPicPr>
            <a:picLocks noChangeAspect="1"/>
          </p:cNvPicPr>
          <p:nvPr/>
        </p:nvPicPr>
        <p:blipFill>
          <a:blip r:embed="rId3"/>
          <a:stretch>
            <a:fillRect/>
          </a:stretch>
        </p:blipFill>
        <p:spPr>
          <a:xfrm>
            <a:off x="0" y="963792"/>
            <a:ext cx="12192000" cy="5905500"/>
          </a:xfrm>
          <a:prstGeom prst="rect">
            <a:avLst/>
          </a:prstGeom>
        </p:spPr>
      </p:pic>
    </p:spTree>
    <p:extLst>
      <p:ext uri="{BB962C8B-B14F-4D97-AF65-F5344CB8AC3E}">
        <p14:creationId xmlns:p14="http://schemas.microsoft.com/office/powerpoint/2010/main" val="26489269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4FE90-40E2-BB45-A0DD-E23DB4747071}"/>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1C7ADB67-8D70-DD4C-AB9B-D2DB0A0F0D26}"/>
              </a:ext>
            </a:extLst>
          </p:cNvPr>
          <p:cNvSpPr>
            <a:spLocks noGrp="1"/>
          </p:cNvSpPr>
          <p:nvPr>
            <p:ph idx="1"/>
          </p:nvPr>
        </p:nvSpPr>
        <p:spPr/>
        <p:txBody>
          <a:bodyPr/>
          <a:lstStyle/>
          <a:p>
            <a:endParaRPr lang="en-GB"/>
          </a:p>
        </p:txBody>
      </p:sp>
      <p:pic>
        <p:nvPicPr>
          <p:cNvPr id="5" name="Picture 4" descr="A screenshot of a cell phone&#10;&#10;Description automatically generated">
            <a:extLst>
              <a:ext uri="{FF2B5EF4-FFF2-40B4-BE49-F238E27FC236}">
                <a16:creationId xmlns:a16="http://schemas.microsoft.com/office/drawing/2014/main" id="{3DC9DFC1-005B-7D43-A477-CBAE4F5C6796}"/>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7512192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3D6DB-8B10-B44F-9969-E48FD2C9F0A2}"/>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CD9BEDB4-0CE7-314B-9DB1-F4727E0E2E1B}"/>
              </a:ext>
            </a:extLst>
          </p:cNvPr>
          <p:cNvSpPr>
            <a:spLocks noGrp="1"/>
          </p:cNvSpPr>
          <p:nvPr>
            <p:ph idx="1"/>
          </p:nvPr>
        </p:nvSpPr>
        <p:spPr/>
        <p:txBody>
          <a:bodyPr/>
          <a:lstStyle/>
          <a:p>
            <a:endParaRPr lang="en-GB"/>
          </a:p>
        </p:txBody>
      </p:sp>
      <p:pic>
        <p:nvPicPr>
          <p:cNvPr id="5" name="Picture 4" descr="A screenshot of a social media post&#10;&#10;Description automatically generated">
            <a:extLst>
              <a:ext uri="{FF2B5EF4-FFF2-40B4-BE49-F238E27FC236}">
                <a16:creationId xmlns:a16="http://schemas.microsoft.com/office/drawing/2014/main" id="{541C29AD-6AD1-CF45-9624-26CA4D4A3373}"/>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1212217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33ED4-7943-A44A-8067-8E2CFEBA1E61}"/>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A70A1E7B-99AA-D44A-BA13-D6F03807F5F3}"/>
              </a:ext>
            </a:extLst>
          </p:cNvPr>
          <p:cNvSpPr>
            <a:spLocks noGrp="1"/>
          </p:cNvSpPr>
          <p:nvPr>
            <p:ph idx="1"/>
          </p:nvPr>
        </p:nvSpPr>
        <p:spPr/>
        <p:txBody>
          <a:bodyPr/>
          <a:lstStyle/>
          <a:p>
            <a:endParaRPr lang="en-GB" dirty="0"/>
          </a:p>
        </p:txBody>
      </p:sp>
      <p:sp>
        <p:nvSpPr>
          <p:cNvPr id="7" name="Rectangle 6">
            <a:extLst>
              <a:ext uri="{FF2B5EF4-FFF2-40B4-BE49-F238E27FC236}">
                <a16:creationId xmlns:a16="http://schemas.microsoft.com/office/drawing/2014/main" id="{C9AB0F6F-FD53-DC46-85B2-1DE40D33A010}"/>
              </a:ext>
            </a:extLst>
          </p:cNvPr>
          <p:cNvSpPr/>
          <p:nvPr/>
        </p:nvSpPr>
        <p:spPr>
          <a:xfrm>
            <a:off x="0" y="417687"/>
            <a:ext cx="12192000" cy="6440312"/>
          </a:xfrm>
          <a:prstGeom prst="rect">
            <a:avLst/>
          </a:pr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8241125B-D553-8F40-85C1-08499EAFE39E}"/>
              </a:ext>
            </a:extLst>
          </p:cNvPr>
          <p:cNvSpPr/>
          <p:nvPr/>
        </p:nvSpPr>
        <p:spPr>
          <a:xfrm>
            <a:off x="0" y="-56447"/>
            <a:ext cx="12192000" cy="553157"/>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5" name="Picture 4" descr="A screenshot of a cell phone&#10;&#10;Description automatically generated">
            <a:extLst>
              <a:ext uri="{FF2B5EF4-FFF2-40B4-BE49-F238E27FC236}">
                <a16:creationId xmlns:a16="http://schemas.microsoft.com/office/drawing/2014/main" id="{0D1F0822-9FA8-AF4C-A917-B29AAE58054F}"/>
              </a:ext>
            </a:extLst>
          </p:cNvPr>
          <p:cNvPicPr>
            <a:picLocks noChangeAspect="1"/>
          </p:cNvPicPr>
          <p:nvPr/>
        </p:nvPicPr>
        <p:blipFill>
          <a:blip r:embed="rId2"/>
          <a:stretch>
            <a:fillRect/>
          </a:stretch>
        </p:blipFill>
        <p:spPr>
          <a:xfrm>
            <a:off x="1446508" y="0"/>
            <a:ext cx="9298983" cy="6858000"/>
          </a:xfrm>
          <a:prstGeom prst="rect">
            <a:avLst/>
          </a:prstGeom>
        </p:spPr>
      </p:pic>
    </p:spTree>
    <p:extLst>
      <p:ext uri="{BB962C8B-B14F-4D97-AF65-F5344CB8AC3E}">
        <p14:creationId xmlns:p14="http://schemas.microsoft.com/office/powerpoint/2010/main" val="4614041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1298E-07EA-0D4F-A506-70CB61F0272A}"/>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533011A5-35F3-3049-9989-A5838513FFE4}"/>
              </a:ext>
            </a:extLst>
          </p:cNvPr>
          <p:cNvSpPr>
            <a:spLocks noGrp="1"/>
          </p:cNvSpPr>
          <p:nvPr>
            <p:ph idx="1"/>
          </p:nvPr>
        </p:nvSpPr>
        <p:spPr/>
        <p:txBody>
          <a:bodyPr/>
          <a:lstStyle/>
          <a:p>
            <a:endParaRPr lang="en-GB"/>
          </a:p>
        </p:txBody>
      </p:sp>
      <p:pic>
        <p:nvPicPr>
          <p:cNvPr id="5" name="Picture 4" descr="A screenshot of a cell phone&#10;&#10;Description automatically generated">
            <a:extLst>
              <a:ext uri="{FF2B5EF4-FFF2-40B4-BE49-F238E27FC236}">
                <a16:creationId xmlns:a16="http://schemas.microsoft.com/office/drawing/2014/main" id="{4D9E1574-E408-F146-A4A8-2B6051066CF9}"/>
              </a:ext>
            </a:extLst>
          </p:cNvPr>
          <p:cNvPicPr>
            <a:picLocks noChangeAspect="1"/>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9825589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25A4B-3309-3446-A03B-D7F6D745674B}"/>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CF5F2797-3F0C-B048-B6C9-60A0921B17DB}"/>
              </a:ext>
            </a:extLst>
          </p:cNvPr>
          <p:cNvSpPr>
            <a:spLocks noGrp="1"/>
          </p:cNvSpPr>
          <p:nvPr>
            <p:ph idx="1"/>
          </p:nvPr>
        </p:nvSpPr>
        <p:spPr/>
        <p:txBody>
          <a:bodyPr/>
          <a:lstStyle/>
          <a:p>
            <a:endParaRPr lang="en-GB"/>
          </a:p>
        </p:txBody>
      </p:sp>
      <p:pic>
        <p:nvPicPr>
          <p:cNvPr id="5" name="Picture 4" descr="A screenshot of a video game&#10;&#10;Description automatically generated">
            <a:extLst>
              <a:ext uri="{FF2B5EF4-FFF2-40B4-BE49-F238E27FC236}">
                <a16:creationId xmlns:a16="http://schemas.microsoft.com/office/drawing/2014/main" id="{0233F73C-416B-2348-8CD4-897432CB776B}"/>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4309251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823E5-7532-9049-B097-22C9E3E18C31}"/>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116EE34C-4936-7347-92C8-6A7EA391314B}"/>
              </a:ext>
            </a:extLst>
          </p:cNvPr>
          <p:cNvSpPr>
            <a:spLocks noGrp="1"/>
          </p:cNvSpPr>
          <p:nvPr>
            <p:ph idx="1"/>
          </p:nvPr>
        </p:nvSpPr>
        <p:spPr/>
        <p:txBody>
          <a:bodyPr/>
          <a:lstStyle/>
          <a:p>
            <a:endParaRPr lang="en-GB"/>
          </a:p>
        </p:txBody>
      </p:sp>
      <p:pic>
        <p:nvPicPr>
          <p:cNvPr id="5" name="Picture 4" descr="A screenshot of a social media post&#10;&#10;Description automatically generated">
            <a:extLst>
              <a:ext uri="{FF2B5EF4-FFF2-40B4-BE49-F238E27FC236}">
                <a16:creationId xmlns:a16="http://schemas.microsoft.com/office/drawing/2014/main" id="{04645C3F-1AA9-E541-9903-A20EB18F6CD7}"/>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1338872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02E7F4F-309A-8E4D-9971-1E18768FF875}"/>
              </a:ext>
            </a:extLst>
          </p:cNvPr>
          <p:cNvSpPr/>
          <p:nvPr/>
        </p:nvSpPr>
        <p:spPr>
          <a:xfrm>
            <a:off x="0" y="417688"/>
            <a:ext cx="12192000" cy="6440312"/>
          </a:xfrm>
          <a:prstGeom prst="rect">
            <a:avLst/>
          </a:pr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FD3EA010-FFE2-DC40-9DC0-BCD37F168E93}"/>
              </a:ext>
            </a:extLst>
          </p:cNvPr>
          <p:cNvSpPr/>
          <p:nvPr/>
        </p:nvSpPr>
        <p:spPr>
          <a:xfrm>
            <a:off x="0" y="-67735"/>
            <a:ext cx="12192000" cy="56444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5" name="Picture 4" descr="A screenshot of a cell phone&#10;&#10;Description automatically generated">
            <a:extLst>
              <a:ext uri="{FF2B5EF4-FFF2-40B4-BE49-F238E27FC236}">
                <a16:creationId xmlns:a16="http://schemas.microsoft.com/office/drawing/2014/main" id="{1A0B6F7F-8D39-6F4E-9102-3B87776815C1}"/>
              </a:ext>
            </a:extLst>
          </p:cNvPr>
          <p:cNvPicPr>
            <a:picLocks noChangeAspect="1"/>
          </p:cNvPicPr>
          <p:nvPr/>
        </p:nvPicPr>
        <p:blipFill>
          <a:blip r:embed="rId2"/>
          <a:stretch>
            <a:fillRect/>
          </a:stretch>
        </p:blipFill>
        <p:spPr>
          <a:xfrm>
            <a:off x="1446508" y="0"/>
            <a:ext cx="9298983" cy="6858000"/>
          </a:xfrm>
          <a:prstGeom prst="rect">
            <a:avLst/>
          </a:prstGeom>
        </p:spPr>
      </p:pic>
    </p:spTree>
    <p:extLst>
      <p:ext uri="{BB962C8B-B14F-4D97-AF65-F5344CB8AC3E}">
        <p14:creationId xmlns:p14="http://schemas.microsoft.com/office/powerpoint/2010/main" val="11877770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B5304-F64E-5E49-8A94-7716E04EBC0A}"/>
              </a:ext>
            </a:extLst>
          </p:cNvPr>
          <p:cNvSpPr>
            <a:spLocks noGrp="1"/>
          </p:cNvSpPr>
          <p:nvPr>
            <p:ph type="title"/>
          </p:nvPr>
        </p:nvSpPr>
        <p:spPr>
          <a:xfrm>
            <a:off x="632179" y="1422400"/>
            <a:ext cx="8596668" cy="3403600"/>
          </a:xfrm>
        </p:spPr>
        <p:txBody>
          <a:bodyPr/>
          <a:lstStyle/>
          <a:p>
            <a:r>
              <a:rPr lang="en-GB" dirty="0"/>
              <a:t>Thank you!</a:t>
            </a:r>
          </a:p>
        </p:txBody>
      </p:sp>
    </p:spTree>
    <p:extLst>
      <p:ext uri="{BB962C8B-B14F-4D97-AF65-F5344CB8AC3E}">
        <p14:creationId xmlns:p14="http://schemas.microsoft.com/office/powerpoint/2010/main" val="26242185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82D4C-05A7-0948-B54B-3BC43FB43013}"/>
              </a:ext>
            </a:extLst>
          </p:cNvPr>
          <p:cNvSpPr>
            <a:spLocks noGrp="1"/>
          </p:cNvSpPr>
          <p:nvPr>
            <p:ph type="title"/>
          </p:nvPr>
        </p:nvSpPr>
        <p:spPr/>
        <p:txBody>
          <a:bodyPr/>
          <a:lstStyle/>
          <a:p>
            <a:r>
              <a:rPr lang="en-GB" dirty="0"/>
              <a:t>The Good!</a:t>
            </a:r>
          </a:p>
        </p:txBody>
      </p:sp>
      <p:pic>
        <p:nvPicPr>
          <p:cNvPr id="7" name="Picture 6" descr="A screenshot of a cell phone&#10;&#10;Description automatically generated">
            <a:extLst>
              <a:ext uri="{FF2B5EF4-FFF2-40B4-BE49-F238E27FC236}">
                <a16:creationId xmlns:a16="http://schemas.microsoft.com/office/drawing/2014/main" id="{9A82A923-F916-974A-9C1A-4483CE1D06D9}"/>
              </a:ext>
            </a:extLst>
          </p:cNvPr>
          <p:cNvPicPr>
            <a:picLocks noChangeAspect="1"/>
          </p:cNvPicPr>
          <p:nvPr/>
        </p:nvPicPr>
        <p:blipFill>
          <a:blip r:embed="rId3"/>
          <a:stretch>
            <a:fillRect/>
          </a:stretch>
        </p:blipFill>
        <p:spPr>
          <a:xfrm>
            <a:off x="677334" y="1569859"/>
            <a:ext cx="7936089" cy="4464051"/>
          </a:xfrm>
          <a:prstGeom prst="rect">
            <a:avLst/>
          </a:prstGeom>
        </p:spPr>
      </p:pic>
      <p:sp>
        <p:nvSpPr>
          <p:cNvPr id="8" name="TextBox 7">
            <a:extLst>
              <a:ext uri="{FF2B5EF4-FFF2-40B4-BE49-F238E27FC236}">
                <a16:creationId xmlns:a16="http://schemas.microsoft.com/office/drawing/2014/main" id="{4189DEC3-00ED-BC42-9C76-56254B019E00}"/>
              </a:ext>
            </a:extLst>
          </p:cNvPr>
          <p:cNvSpPr txBox="1"/>
          <p:nvPr/>
        </p:nvSpPr>
        <p:spPr>
          <a:xfrm>
            <a:off x="677334" y="6165335"/>
            <a:ext cx="6758389" cy="369332"/>
          </a:xfrm>
          <a:prstGeom prst="rect">
            <a:avLst/>
          </a:prstGeom>
          <a:noFill/>
        </p:spPr>
        <p:txBody>
          <a:bodyPr wrap="none" rtlCol="0">
            <a:spAutoFit/>
          </a:bodyPr>
          <a:lstStyle/>
          <a:p>
            <a:r>
              <a:rPr lang="en-GB" dirty="0"/>
              <a:t>Conforms to some usability heuristics like visibility of system status!</a:t>
            </a:r>
          </a:p>
        </p:txBody>
      </p:sp>
    </p:spTree>
    <p:extLst>
      <p:ext uri="{BB962C8B-B14F-4D97-AF65-F5344CB8AC3E}">
        <p14:creationId xmlns:p14="http://schemas.microsoft.com/office/powerpoint/2010/main" val="30470922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0FB6A-DA06-6D4E-B99C-C751F1DB66DB}"/>
              </a:ext>
            </a:extLst>
          </p:cNvPr>
          <p:cNvSpPr>
            <a:spLocks noGrp="1"/>
          </p:cNvSpPr>
          <p:nvPr>
            <p:ph type="title"/>
          </p:nvPr>
        </p:nvSpPr>
        <p:spPr/>
        <p:txBody>
          <a:bodyPr/>
          <a:lstStyle/>
          <a:p>
            <a:r>
              <a:rPr lang="en-US" dirty="0"/>
              <a:t>The Bad.</a:t>
            </a:r>
          </a:p>
        </p:txBody>
      </p:sp>
      <p:pic>
        <p:nvPicPr>
          <p:cNvPr id="7" name="Content Placeholder 6" descr="A screenshot of a cell phone&#10;&#10;Description automatically generated">
            <a:extLst>
              <a:ext uri="{FF2B5EF4-FFF2-40B4-BE49-F238E27FC236}">
                <a16:creationId xmlns:a16="http://schemas.microsoft.com/office/drawing/2014/main" id="{77B2DED6-90D2-CC48-8CAD-60D07630AD4E}"/>
              </a:ext>
            </a:extLst>
          </p:cNvPr>
          <p:cNvPicPr>
            <a:picLocks noGrp="1" noChangeAspect="1"/>
          </p:cNvPicPr>
          <p:nvPr>
            <p:ph idx="1"/>
          </p:nvPr>
        </p:nvPicPr>
        <p:blipFill>
          <a:blip r:embed="rId3"/>
          <a:stretch>
            <a:fillRect/>
          </a:stretch>
        </p:blipFill>
        <p:spPr>
          <a:xfrm>
            <a:off x="677334" y="1655252"/>
            <a:ext cx="3330222" cy="1873250"/>
          </a:xfrm>
        </p:spPr>
      </p:pic>
      <p:sp>
        <p:nvSpPr>
          <p:cNvPr id="4" name="TextBox 3">
            <a:extLst>
              <a:ext uri="{FF2B5EF4-FFF2-40B4-BE49-F238E27FC236}">
                <a16:creationId xmlns:a16="http://schemas.microsoft.com/office/drawing/2014/main" id="{A7453286-0902-F848-947A-09A1CFD94124}"/>
              </a:ext>
            </a:extLst>
          </p:cNvPr>
          <p:cNvSpPr txBox="1"/>
          <p:nvPr/>
        </p:nvSpPr>
        <p:spPr>
          <a:xfrm>
            <a:off x="10664687" y="6102626"/>
            <a:ext cx="184731" cy="369332"/>
          </a:xfrm>
          <a:prstGeom prst="rect">
            <a:avLst/>
          </a:prstGeom>
          <a:noFill/>
        </p:spPr>
        <p:txBody>
          <a:bodyPr wrap="none" rtlCol="0">
            <a:spAutoFit/>
          </a:bodyPr>
          <a:lstStyle/>
          <a:p>
            <a:endParaRPr lang="en-US" dirty="0"/>
          </a:p>
        </p:txBody>
      </p:sp>
      <p:sp>
        <p:nvSpPr>
          <p:cNvPr id="27" name="TextBox 26">
            <a:extLst>
              <a:ext uri="{FF2B5EF4-FFF2-40B4-BE49-F238E27FC236}">
                <a16:creationId xmlns:a16="http://schemas.microsoft.com/office/drawing/2014/main" id="{19630153-F0E7-8D41-97BF-950101D0AE65}"/>
              </a:ext>
            </a:extLst>
          </p:cNvPr>
          <p:cNvSpPr txBox="1"/>
          <p:nvPr/>
        </p:nvSpPr>
        <p:spPr>
          <a:xfrm>
            <a:off x="677334" y="3535576"/>
            <a:ext cx="2277996" cy="369332"/>
          </a:xfrm>
          <a:prstGeom prst="rect">
            <a:avLst/>
          </a:prstGeom>
          <a:noFill/>
        </p:spPr>
        <p:txBody>
          <a:bodyPr wrap="none" rtlCol="0">
            <a:spAutoFit/>
          </a:bodyPr>
          <a:lstStyle/>
          <a:p>
            <a:r>
              <a:rPr lang="en-GB" dirty="0"/>
              <a:t>Inconsistent Wording</a:t>
            </a:r>
          </a:p>
        </p:txBody>
      </p:sp>
      <p:pic>
        <p:nvPicPr>
          <p:cNvPr id="28" name="Picture 27" descr="A screenshot of a cell phone&#10;&#10;Description automatically generated">
            <a:extLst>
              <a:ext uri="{FF2B5EF4-FFF2-40B4-BE49-F238E27FC236}">
                <a16:creationId xmlns:a16="http://schemas.microsoft.com/office/drawing/2014/main" id="{F8EF2DB6-6034-5F40-8E65-9F041CBDFC5B}"/>
              </a:ext>
            </a:extLst>
          </p:cNvPr>
          <p:cNvPicPr>
            <a:picLocks noChangeAspect="1"/>
          </p:cNvPicPr>
          <p:nvPr/>
        </p:nvPicPr>
        <p:blipFill>
          <a:blip r:embed="rId4"/>
          <a:stretch>
            <a:fillRect/>
          </a:stretch>
        </p:blipFill>
        <p:spPr>
          <a:xfrm>
            <a:off x="4430889" y="1655252"/>
            <a:ext cx="3330222" cy="1873250"/>
          </a:xfrm>
          <a:prstGeom prst="rect">
            <a:avLst/>
          </a:prstGeom>
        </p:spPr>
      </p:pic>
      <p:sp>
        <p:nvSpPr>
          <p:cNvPr id="29" name="TextBox 28">
            <a:extLst>
              <a:ext uri="{FF2B5EF4-FFF2-40B4-BE49-F238E27FC236}">
                <a16:creationId xmlns:a16="http://schemas.microsoft.com/office/drawing/2014/main" id="{B8F97A45-4C5A-7E4E-8915-DAE43D2FACFB}"/>
              </a:ext>
            </a:extLst>
          </p:cNvPr>
          <p:cNvSpPr txBox="1"/>
          <p:nvPr/>
        </p:nvSpPr>
        <p:spPr>
          <a:xfrm>
            <a:off x="4430888" y="3535575"/>
            <a:ext cx="2437206" cy="369332"/>
          </a:xfrm>
          <a:prstGeom prst="rect">
            <a:avLst/>
          </a:prstGeom>
          <a:noFill/>
        </p:spPr>
        <p:txBody>
          <a:bodyPr wrap="none" rtlCol="0">
            <a:spAutoFit/>
          </a:bodyPr>
          <a:lstStyle/>
          <a:p>
            <a:r>
              <a:rPr lang="en-GB" dirty="0"/>
              <a:t>Redundant Information</a:t>
            </a:r>
          </a:p>
        </p:txBody>
      </p:sp>
      <p:pic>
        <p:nvPicPr>
          <p:cNvPr id="30" name="Picture 29" descr="A screenshot of a cell phone&#10;&#10;Description automatically generated">
            <a:extLst>
              <a:ext uri="{FF2B5EF4-FFF2-40B4-BE49-F238E27FC236}">
                <a16:creationId xmlns:a16="http://schemas.microsoft.com/office/drawing/2014/main" id="{F91787E8-A8FE-1045-8C09-F355B70DD82B}"/>
              </a:ext>
            </a:extLst>
          </p:cNvPr>
          <p:cNvPicPr>
            <a:picLocks noChangeAspect="1"/>
          </p:cNvPicPr>
          <p:nvPr/>
        </p:nvPicPr>
        <p:blipFill>
          <a:blip r:embed="rId5"/>
          <a:stretch>
            <a:fillRect/>
          </a:stretch>
        </p:blipFill>
        <p:spPr>
          <a:xfrm>
            <a:off x="2589909" y="4229376"/>
            <a:ext cx="3330222" cy="1873250"/>
          </a:xfrm>
          <a:prstGeom prst="rect">
            <a:avLst/>
          </a:prstGeom>
        </p:spPr>
      </p:pic>
      <p:sp>
        <p:nvSpPr>
          <p:cNvPr id="31" name="TextBox 30">
            <a:extLst>
              <a:ext uri="{FF2B5EF4-FFF2-40B4-BE49-F238E27FC236}">
                <a16:creationId xmlns:a16="http://schemas.microsoft.com/office/drawing/2014/main" id="{F538FFEC-0018-5F4F-B8F5-8A257847175A}"/>
              </a:ext>
            </a:extLst>
          </p:cNvPr>
          <p:cNvSpPr txBox="1"/>
          <p:nvPr/>
        </p:nvSpPr>
        <p:spPr>
          <a:xfrm>
            <a:off x="2397996" y="6136493"/>
            <a:ext cx="3825150" cy="369332"/>
          </a:xfrm>
          <a:prstGeom prst="rect">
            <a:avLst/>
          </a:prstGeom>
          <a:noFill/>
        </p:spPr>
        <p:txBody>
          <a:bodyPr wrap="none" rtlCol="0">
            <a:spAutoFit/>
          </a:bodyPr>
          <a:lstStyle/>
          <a:p>
            <a:r>
              <a:rPr lang="en-GB" dirty="0"/>
              <a:t>Confusing System-Oriented Language</a:t>
            </a:r>
          </a:p>
        </p:txBody>
      </p:sp>
      <p:pic>
        <p:nvPicPr>
          <p:cNvPr id="32" name="Picture 31" descr="A screenshot of a cell phone&#10;&#10;Description automatically generated">
            <a:extLst>
              <a:ext uri="{FF2B5EF4-FFF2-40B4-BE49-F238E27FC236}">
                <a16:creationId xmlns:a16="http://schemas.microsoft.com/office/drawing/2014/main" id="{D4024AA3-54C2-BF43-99E3-4FF614542F08}"/>
              </a:ext>
            </a:extLst>
          </p:cNvPr>
          <p:cNvPicPr>
            <a:picLocks noChangeAspect="1"/>
          </p:cNvPicPr>
          <p:nvPr/>
        </p:nvPicPr>
        <p:blipFill>
          <a:blip r:embed="rId6"/>
          <a:stretch>
            <a:fillRect/>
          </a:stretch>
        </p:blipFill>
        <p:spPr>
          <a:xfrm>
            <a:off x="2589909" y="4224713"/>
            <a:ext cx="3506091" cy="1972176"/>
          </a:xfrm>
          <a:prstGeom prst="rect">
            <a:avLst/>
          </a:prstGeom>
        </p:spPr>
      </p:pic>
    </p:spTree>
    <p:extLst>
      <p:ext uri="{BB962C8B-B14F-4D97-AF65-F5344CB8AC3E}">
        <p14:creationId xmlns:p14="http://schemas.microsoft.com/office/powerpoint/2010/main" val="197895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C7E69-450E-5D43-BF77-EDDC5CB877EE}"/>
              </a:ext>
            </a:extLst>
          </p:cNvPr>
          <p:cNvSpPr>
            <a:spLocks noGrp="1"/>
          </p:cNvSpPr>
          <p:nvPr>
            <p:ph type="title"/>
          </p:nvPr>
        </p:nvSpPr>
        <p:spPr/>
        <p:txBody>
          <a:bodyPr/>
          <a:lstStyle/>
          <a:p>
            <a:r>
              <a:rPr lang="en-GB" dirty="0"/>
              <a:t>The Ugly…</a:t>
            </a:r>
          </a:p>
        </p:txBody>
      </p:sp>
      <p:sp>
        <p:nvSpPr>
          <p:cNvPr id="3" name="Content Placeholder 2">
            <a:extLst>
              <a:ext uri="{FF2B5EF4-FFF2-40B4-BE49-F238E27FC236}">
                <a16:creationId xmlns:a16="http://schemas.microsoft.com/office/drawing/2014/main" id="{33169BF8-CEFB-1443-BE1C-A508032BF32B}"/>
              </a:ext>
            </a:extLst>
          </p:cNvPr>
          <p:cNvSpPr>
            <a:spLocks noGrp="1"/>
          </p:cNvSpPr>
          <p:nvPr>
            <p:ph idx="1"/>
          </p:nvPr>
        </p:nvSpPr>
        <p:spPr/>
        <p:txBody>
          <a:bodyPr/>
          <a:lstStyle/>
          <a:p>
            <a:r>
              <a:rPr lang="en-GB" dirty="0"/>
              <a:t>Application is primarily used by </a:t>
            </a:r>
          </a:p>
          <a:p>
            <a:pPr lvl="1"/>
            <a:r>
              <a:rPr lang="en-GB" dirty="0"/>
              <a:t>Inexperienced students</a:t>
            </a:r>
          </a:p>
          <a:p>
            <a:pPr lvl="1"/>
            <a:r>
              <a:rPr lang="en-GB" dirty="0"/>
              <a:t>Working under a high pressure environment</a:t>
            </a:r>
          </a:p>
          <a:p>
            <a:pPr lvl="1"/>
            <a:endParaRPr lang="en-GB" dirty="0"/>
          </a:p>
          <a:p>
            <a:r>
              <a:rPr lang="en-GB" dirty="0"/>
              <a:t>Confusion -&gt; Holding up lines -&gt; Growing tensions -&gt; Conflict</a:t>
            </a:r>
          </a:p>
          <a:p>
            <a:endParaRPr lang="en-GB" dirty="0"/>
          </a:p>
          <a:p>
            <a:r>
              <a:rPr lang="en-GB" sz="2000" b="1" i="1" dirty="0"/>
              <a:t>Ease of use is of the utmost importance!</a:t>
            </a:r>
          </a:p>
          <a:p>
            <a:endParaRPr lang="en-GB" dirty="0"/>
          </a:p>
          <a:p>
            <a:pPr lvl="1"/>
            <a:endParaRPr lang="en-GB" dirty="0"/>
          </a:p>
          <a:p>
            <a:pPr marL="457200" lvl="1" indent="0">
              <a:buNone/>
            </a:pPr>
            <a:endParaRPr lang="en-GB" dirty="0"/>
          </a:p>
        </p:txBody>
      </p:sp>
    </p:spTree>
    <p:extLst>
      <p:ext uri="{BB962C8B-B14F-4D97-AF65-F5344CB8AC3E}">
        <p14:creationId xmlns:p14="http://schemas.microsoft.com/office/powerpoint/2010/main" val="32978133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7">
            <a:extLst>
              <a:ext uri="{FF2B5EF4-FFF2-40B4-BE49-F238E27FC236}">
                <a16:creationId xmlns:a16="http://schemas.microsoft.com/office/drawing/2014/main" id="{9179DE42-5613-4B35-A1E6-6CCBAA13C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Straight Connector 9">
            <a:extLst>
              <a:ext uri="{FF2B5EF4-FFF2-40B4-BE49-F238E27FC236}">
                <a16:creationId xmlns:a16="http://schemas.microsoft.com/office/drawing/2014/main" id="{EB898B32-3891-4C3A-8F58-C5969D2E90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95245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49" name="Straight Connector 11">
            <a:extLst>
              <a:ext uri="{FF2B5EF4-FFF2-40B4-BE49-F238E27FC236}">
                <a16:creationId xmlns:a16="http://schemas.microsoft.com/office/drawing/2014/main" id="{4AE4806D-B8F9-4679-A68A-9BD21C01A3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61267"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50" name="Rectangle 23">
            <a:extLst>
              <a:ext uri="{FF2B5EF4-FFF2-40B4-BE49-F238E27FC236}">
                <a16:creationId xmlns:a16="http://schemas.microsoft.com/office/drawing/2014/main" id="{52FB45E9-914E-4471-AC87-E475CD5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25887"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C310626D-5743-49D4-8F7D-88C4F8F05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2271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3C195FC1-B568-4C72-9902-34CB35DDD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22712"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 name="Rectangle 27">
            <a:extLst>
              <a:ext uri="{FF2B5EF4-FFF2-40B4-BE49-F238E27FC236}">
                <a16:creationId xmlns:a16="http://schemas.microsoft.com/office/drawing/2014/main" id="{EF2BDF77-362C-43F0-8CBB-A969EC2AE0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25886"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2" name="Isosceles Triangle 21">
            <a:extLst>
              <a:ext uri="{FF2B5EF4-FFF2-40B4-BE49-F238E27FC236}">
                <a16:creationId xmlns:a16="http://schemas.microsoft.com/office/drawing/2014/main" id="{4BE96B01-3929-432D-B8C2-ADBCB74C2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25887"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3" name="Freeform: Shape 23">
            <a:extLst>
              <a:ext uri="{FF2B5EF4-FFF2-40B4-BE49-F238E27FC236}">
                <a16:creationId xmlns:a16="http://schemas.microsoft.com/office/drawing/2014/main" id="{2A6FCDE6-CDE2-4C51-B18E-A95CFB6797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559B51-DCBF-EB4A-A71C-09EB54B1DF28}"/>
              </a:ext>
            </a:extLst>
          </p:cNvPr>
          <p:cNvSpPr>
            <a:spLocks noGrp="1"/>
          </p:cNvSpPr>
          <p:nvPr>
            <p:ph type="ctrTitle"/>
          </p:nvPr>
        </p:nvSpPr>
        <p:spPr>
          <a:xfrm>
            <a:off x="1554120" y="1020871"/>
            <a:ext cx="6960759" cy="2849671"/>
          </a:xfrm>
        </p:spPr>
        <p:txBody>
          <a:bodyPr>
            <a:normAutofit/>
          </a:bodyPr>
          <a:lstStyle/>
          <a:p>
            <a:pPr algn="l"/>
            <a:r>
              <a:rPr lang="en-GB" sz="6600" dirty="0">
                <a:solidFill>
                  <a:srgbClr val="FFFFFF"/>
                </a:solidFill>
              </a:rPr>
              <a:t>GUI Proposal</a:t>
            </a:r>
          </a:p>
        </p:txBody>
      </p:sp>
      <p:sp>
        <p:nvSpPr>
          <p:cNvPr id="54" name="Isosceles Triangle 25">
            <a:extLst>
              <a:ext uri="{FF2B5EF4-FFF2-40B4-BE49-F238E27FC236}">
                <a16:creationId xmlns:a16="http://schemas.microsoft.com/office/drawing/2014/main" id="{9D2E8756-2465-473A-BA2A-2DB1D6224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92146"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744179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21D68-98A7-E947-A8C4-C33AD572742B}"/>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03B653C0-04A1-F248-97B0-B0FBE5507835}"/>
              </a:ext>
            </a:extLst>
          </p:cNvPr>
          <p:cNvSpPr>
            <a:spLocks noGrp="1"/>
          </p:cNvSpPr>
          <p:nvPr>
            <p:ph idx="1"/>
          </p:nvPr>
        </p:nvSpPr>
        <p:spPr/>
        <p:txBody>
          <a:bodyPr/>
          <a:lstStyle/>
          <a:p>
            <a:endParaRPr lang="en-GB"/>
          </a:p>
        </p:txBody>
      </p:sp>
      <p:pic>
        <p:nvPicPr>
          <p:cNvPr id="5" name="Picture 4" descr="A screenshot of a cell phone&#10;&#10;Description automatically generated">
            <a:extLst>
              <a:ext uri="{FF2B5EF4-FFF2-40B4-BE49-F238E27FC236}">
                <a16:creationId xmlns:a16="http://schemas.microsoft.com/office/drawing/2014/main" id="{8FF1BFEE-EAB6-214F-8087-58FCA920C1A9}"/>
              </a:ext>
            </a:extLst>
          </p:cNvPr>
          <p:cNvPicPr>
            <a:picLocks noChangeAspect="1"/>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11224989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57C32-12BA-5845-A056-D0FF07B275B2}"/>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EBAD47D2-4934-D04D-8F78-C71966C7419F}"/>
              </a:ext>
            </a:extLst>
          </p:cNvPr>
          <p:cNvSpPr>
            <a:spLocks noGrp="1"/>
          </p:cNvSpPr>
          <p:nvPr>
            <p:ph idx="1"/>
          </p:nvPr>
        </p:nvSpPr>
        <p:spPr/>
        <p:txBody>
          <a:bodyPr/>
          <a:lstStyle/>
          <a:p>
            <a:endParaRPr lang="en-GB"/>
          </a:p>
        </p:txBody>
      </p:sp>
      <p:pic>
        <p:nvPicPr>
          <p:cNvPr id="5" name="Picture 4" descr="A screenshot of a social media post&#10;&#10;Description automatically generated">
            <a:extLst>
              <a:ext uri="{FF2B5EF4-FFF2-40B4-BE49-F238E27FC236}">
                <a16:creationId xmlns:a16="http://schemas.microsoft.com/office/drawing/2014/main" id="{5891D319-9D72-C34E-8150-A1AF7A5E778C}"/>
              </a:ext>
            </a:extLst>
          </p:cNvPr>
          <p:cNvPicPr>
            <a:picLocks noChangeAspect="1"/>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28766550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F2E73F5-CFFF-2F4C-99C2-2B8C7B197A9B}"/>
              </a:ext>
            </a:extLst>
          </p:cNvPr>
          <p:cNvSpPr/>
          <p:nvPr/>
        </p:nvSpPr>
        <p:spPr>
          <a:xfrm>
            <a:off x="0" y="417688"/>
            <a:ext cx="12192000" cy="6440312"/>
          </a:xfrm>
          <a:prstGeom prst="rect">
            <a:avLst/>
          </a:pr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2F4669FA-BF18-5D4E-A715-49E7C54A752A}"/>
              </a:ext>
            </a:extLst>
          </p:cNvPr>
          <p:cNvSpPr/>
          <p:nvPr/>
        </p:nvSpPr>
        <p:spPr>
          <a:xfrm>
            <a:off x="0" y="-11290"/>
            <a:ext cx="12192000" cy="96378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Content Placeholder 2">
            <a:extLst>
              <a:ext uri="{FF2B5EF4-FFF2-40B4-BE49-F238E27FC236}">
                <a16:creationId xmlns:a16="http://schemas.microsoft.com/office/drawing/2014/main" id="{F8E9322D-7293-5843-879F-CDAC2043E634}"/>
              </a:ext>
            </a:extLst>
          </p:cNvPr>
          <p:cNvSpPr>
            <a:spLocks noGrp="1"/>
          </p:cNvSpPr>
          <p:nvPr>
            <p:ph idx="1"/>
          </p:nvPr>
        </p:nvSpPr>
        <p:spPr/>
        <p:txBody>
          <a:bodyPr/>
          <a:lstStyle/>
          <a:p>
            <a:endParaRPr lang="en-GB"/>
          </a:p>
        </p:txBody>
      </p:sp>
      <p:pic>
        <p:nvPicPr>
          <p:cNvPr id="5" name="Picture 4" descr="A screenshot of a cell phone&#10;&#10;Description automatically generated">
            <a:extLst>
              <a:ext uri="{FF2B5EF4-FFF2-40B4-BE49-F238E27FC236}">
                <a16:creationId xmlns:a16="http://schemas.microsoft.com/office/drawing/2014/main" id="{F890E29B-31FA-FB49-9760-565B12F69BAB}"/>
              </a:ext>
            </a:extLst>
          </p:cNvPr>
          <p:cNvPicPr>
            <a:picLocks noChangeAspect="1"/>
          </p:cNvPicPr>
          <p:nvPr/>
        </p:nvPicPr>
        <p:blipFill>
          <a:blip r:embed="rId3"/>
          <a:stretch>
            <a:fillRect/>
          </a:stretch>
        </p:blipFill>
        <p:spPr>
          <a:xfrm>
            <a:off x="0" y="952500"/>
            <a:ext cx="12192000" cy="5905500"/>
          </a:xfrm>
          <a:prstGeom prst="rect">
            <a:avLst/>
          </a:prstGeom>
        </p:spPr>
      </p:pic>
    </p:spTree>
    <p:extLst>
      <p:ext uri="{BB962C8B-B14F-4D97-AF65-F5344CB8AC3E}">
        <p14:creationId xmlns:p14="http://schemas.microsoft.com/office/powerpoint/2010/main" val="13686297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739EA7D-4217-A242-8470-7BA051F98234}"/>
              </a:ext>
            </a:extLst>
          </p:cNvPr>
          <p:cNvSpPr/>
          <p:nvPr/>
        </p:nvSpPr>
        <p:spPr>
          <a:xfrm>
            <a:off x="0" y="-56446"/>
            <a:ext cx="12192000" cy="50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F88AF696-2F8E-C049-BA71-99A3D5CF8755}"/>
              </a:ext>
            </a:extLst>
          </p:cNvPr>
          <p:cNvSpPr/>
          <p:nvPr/>
        </p:nvSpPr>
        <p:spPr>
          <a:xfrm>
            <a:off x="0" y="417687"/>
            <a:ext cx="12192000" cy="6440312"/>
          </a:xfrm>
          <a:prstGeom prst="rect">
            <a:avLst/>
          </a:pr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5" name="Picture 4" descr="A screenshot of a cell phone&#10;&#10;Description automatically generated">
            <a:extLst>
              <a:ext uri="{FF2B5EF4-FFF2-40B4-BE49-F238E27FC236}">
                <a16:creationId xmlns:a16="http://schemas.microsoft.com/office/drawing/2014/main" id="{89AEFD2A-B189-8E44-934D-6B37BF22883F}"/>
              </a:ext>
            </a:extLst>
          </p:cNvPr>
          <p:cNvPicPr>
            <a:picLocks noChangeAspect="1"/>
          </p:cNvPicPr>
          <p:nvPr/>
        </p:nvPicPr>
        <p:blipFill>
          <a:blip r:embed="rId3"/>
          <a:stretch>
            <a:fillRect/>
          </a:stretch>
        </p:blipFill>
        <p:spPr>
          <a:xfrm>
            <a:off x="2156036" y="-11289"/>
            <a:ext cx="7879928" cy="6858000"/>
          </a:xfrm>
          <a:prstGeom prst="rect">
            <a:avLst/>
          </a:prstGeom>
        </p:spPr>
      </p:pic>
    </p:spTree>
    <p:extLst>
      <p:ext uri="{BB962C8B-B14F-4D97-AF65-F5344CB8AC3E}">
        <p14:creationId xmlns:p14="http://schemas.microsoft.com/office/powerpoint/2010/main" val="2190771498"/>
      </p:ext>
    </p:extLst>
  </p:cSld>
  <p:clrMapOvr>
    <a:masterClrMapping/>
  </p:clrMapOvr>
</p:sld>
</file>

<file path=ppt/theme/theme1.xml><?xml version="1.0" encoding="utf-8"?>
<a:theme xmlns:a="http://schemas.openxmlformats.org/drawingml/2006/main" name="Facet">
  <a:themeElements>
    <a:clrScheme name="NYP">
      <a:dk1>
        <a:srgbClr val="252525"/>
      </a:dk1>
      <a:lt1>
        <a:srgbClr val="FFFFFF"/>
      </a:lt1>
      <a:dk2>
        <a:srgbClr val="696464"/>
      </a:dk2>
      <a:lt2>
        <a:srgbClr val="E9E5DC"/>
      </a:lt2>
      <a:accent1>
        <a:srgbClr val="0851A1"/>
      </a:accent1>
      <a:accent2>
        <a:srgbClr val="E32624"/>
      </a:accent2>
      <a:accent3>
        <a:srgbClr val="496F9F"/>
      </a:accent3>
      <a:accent4>
        <a:srgbClr val="DF685D"/>
      </a:accent4>
      <a:accent5>
        <a:srgbClr val="81848F"/>
      </a:accent5>
      <a:accent6>
        <a:srgbClr val="927677"/>
      </a:accent6>
      <a:hlink>
        <a:srgbClr val="01A2A9"/>
      </a:hlink>
      <a:folHlink>
        <a:srgbClr val="96A9A9"/>
      </a:folHlink>
    </a:clrScheme>
    <a:fontScheme name="Franklin Gothic">
      <a:majorFont>
        <a:latin typeface="Franklin Gothic Medium" panose="020B0603020102020204"/>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panose="020B0503020102020204"/>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eek 2 - Gap Analysis and GUI Proposal bk" id="{C711801B-91F8-8A42-80DB-0CEE6B8B5F45}" vid="{0164DE0B-8A1A-7949-BDA6-DB928B16E2B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3558</TotalTime>
  <Words>486</Words>
  <Application>Microsoft Macintosh PowerPoint</Application>
  <PresentationFormat>Widescreen</PresentationFormat>
  <Paragraphs>60</Paragraphs>
  <Slides>18</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Franklin Gothic Book</vt:lpstr>
      <vt:lpstr>Rubik</vt:lpstr>
      <vt:lpstr>Wingdings 3</vt:lpstr>
      <vt:lpstr>Facet</vt:lpstr>
      <vt:lpstr>Usability Heuristics &amp;  GUI Proposal</vt:lpstr>
      <vt:lpstr>The Good!</vt:lpstr>
      <vt:lpstr>The Bad.</vt:lpstr>
      <vt:lpstr>The Ugly…</vt:lpstr>
      <vt:lpstr>GUI Proposal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Usability Heuristics &amp;  GUI Proposal</dc:title>
  <dc:creator>SURESH KUMAR BALAVIGNESH</dc:creator>
  <cp:lastModifiedBy>SURESH KUMAR BALAVIGNESH</cp:lastModifiedBy>
  <cp:revision>7</cp:revision>
  <dcterms:created xsi:type="dcterms:W3CDTF">2020-09-18T01:06:30Z</dcterms:created>
  <dcterms:modified xsi:type="dcterms:W3CDTF">2020-09-28T02:57:36Z</dcterms:modified>
</cp:coreProperties>
</file>