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74" r:id="rId6"/>
    <p:sldId id="260" r:id="rId7"/>
    <p:sldId id="261" r:id="rId8"/>
    <p:sldId id="277" r:id="rId9"/>
    <p:sldId id="263" r:id="rId10"/>
    <p:sldId id="262" r:id="rId11"/>
    <p:sldId id="264" r:id="rId12"/>
    <p:sldId id="266" r:id="rId13"/>
    <p:sldId id="267" r:id="rId14"/>
    <p:sldId id="268" r:id="rId15"/>
    <p:sldId id="269" r:id="rId16"/>
    <p:sldId id="275" r:id="rId17"/>
    <p:sldId id="276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E29E6-A61F-45A2-B5C4-E9DB3A8FC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AA09BB-711A-4314-8B08-1D665075F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236EC5-423D-4D1E-AD76-E9F1C657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30EA191-E471-4E7F-B305-57CD033B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8609E4-6CED-4ACB-9ED4-6651321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906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5CEB-5F9F-4273-BBE4-DD159586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D07DFA6-DD6E-4BED-B832-81D24E6DF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1280D1-9A2A-4B79-A94E-5F0040D4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C9E53C-E05E-4CFF-A49D-AE0146DF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EF080A-2E4B-49EA-BE21-D75D3D98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860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CE66CE-0B47-40EB-86AE-6B0F2FCA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2BC7DB8-F755-4EEE-9A2B-3A13F75C8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05AE86-B7C5-400F-A305-02355BFD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96746A-EB87-46A2-B882-0ADC1012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6A5B6-0AC3-471B-8B8E-334F33AC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785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3AD95-43C4-4A06-B966-A668637D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E1523D-2C6F-49FA-878D-411C7E7E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E8615B-03E0-496E-955E-D63D8AC0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88DB1E-5EDA-4E2E-A2FB-7360962C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4DBB7B-0BF6-440E-A3E4-813FB2CB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14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9473-1C0B-470C-8088-1CC95405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385D68A-72FE-485B-990B-9DD313B7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4118CB-5C75-4E0B-A231-8F1A1601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EA5F1B-16FB-4115-B3E9-651EFE64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33D036-BE0D-4435-BC22-1B505480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50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8D83E-DEEC-4DCC-82DF-3F531074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F15A4D-DE3E-4E13-9502-7FC5B73B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1556180-6946-466A-8B30-47FF3E1D3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727052-C429-48C7-8E17-3746BF3A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53E556-C564-4B92-862A-86D342A8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5A36140-5FB9-4A06-9687-E24781D3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106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5C6C7-C009-4070-BAD4-E7E1C921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DD0839-2E6C-44AD-A9D5-01048984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14065C-33C1-4D44-9220-38C26DE3F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486AFB4-F128-4FF4-9D34-614C11D6F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1C7DB50-A89C-4097-92BC-3D3E86814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70E8D6A-D20D-4601-B0B5-286959BE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7B93936-42A8-4F98-918A-B50EC880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EFD8931-E680-4B5C-8F23-454F4C16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02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D5E42-D97F-440E-995E-96FA9CA6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D19918A-D6A9-466E-A926-A6EE26D9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AFEE15F-35EE-4A4D-BEC7-0184C141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B05C5BA-B6AA-4FF8-A578-54209E0C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51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867EB6E-3C21-4B55-A40E-E73BD4EB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E3BDEBD-7E0E-4DEA-9027-01B937F7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2CD14A-9566-459F-A25C-073F9745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16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ED49-1349-4196-94B0-84540D6C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79EE57-EDD7-47BD-9CE2-B4B048BC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DA2ED7-58FB-4219-A379-140517127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3A64C2-09DC-46FA-BC6A-413C8346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1935B12-1B51-4CE1-9DAD-6B3DA2F8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104E2D-29F2-460A-AB7D-552A0193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264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9AA24-26A9-419C-9973-551095C2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A053CAD-86BA-4C9D-B16C-421E89D50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769474D-D15B-400F-B972-36CF3A86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AA1B5D7-6892-4BE3-A4B2-62C8A08C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911AC6-1BC8-49E5-BF1D-CC052D3E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90A5060-856F-4549-8648-5C79EA56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139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5149F4C-3347-4CD9-848F-851BD721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CDC7A4-959F-4623-83FE-97F4D54B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C8552A-9FE8-405D-9FCE-E608B9340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4546-E646-4197-A3CD-6E1A24E39C63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E60560-3C93-479B-A93E-F659F483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0BAB12-EDC3-4BAA-A0D0-41DFC2A4C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EC15-CE46-46BF-A4A1-D2BCF5284AF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6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9C686-BBFD-4820-AF4A-605575CAA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Gestão Inteligente de Alimentos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73E65-C166-4A80-876C-8F32B0F38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LEIC – Projeto e Seminário 1617</a:t>
            </a:r>
          </a:p>
          <a:p>
            <a:endParaRPr lang="pt-PT" dirty="0"/>
          </a:p>
          <a:p>
            <a:r>
              <a:rPr lang="pt-PT" dirty="0"/>
              <a:t>Alunos</a:t>
            </a:r>
          </a:p>
        </p:txBody>
      </p:sp>
    </p:spTree>
    <p:extLst>
      <p:ext uri="{BB962C8B-B14F-4D97-AF65-F5344CB8AC3E}">
        <p14:creationId xmlns:p14="http://schemas.microsoft.com/office/powerpoint/2010/main" val="349533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C474B-A70B-4E09-BBD3-9AA987DB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dirty="0"/>
              <a:t>Solução Proposta – Arquitetura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0F23F2-211C-4FD3-96B7-277C38F62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1690688"/>
            <a:ext cx="7267575" cy="4343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8157A1-4ABB-44AD-929C-41E1B6E09D14}"/>
              </a:ext>
            </a:extLst>
          </p:cNvPr>
          <p:cNvSpPr txBox="1"/>
          <p:nvPr/>
        </p:nvSpPr>
        <p:spPr>
          <a:xfrm>
            <a:off x="4826998" y="6046938"/>
            <a:ext cx="2538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Arquitetura da 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205880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95023-300F-4786-AD90-DCBAA21D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– Codificação NFC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12FC95-BD95-46E0-A3C9-BE3644435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base64 foi escolhida como codificação de forma a suportar no futuro a alteração do formato da informação, passando de </a:t>
            </a:r>
            <a:r>
              <a:rPr lang="pt-PT" dirty="0" err="1"/>
              <a:t>string</a:t>
            </a:r>
            <a:r>
              <a:rPr lang="pt-PT" dirty="0"/>
              <a:t> para informação em binário encriptada ou comprimida, imagens, vídeos ou áudio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97D1BA2-860F-496A-BD8A-C69102BE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94148"/>
              </p:ext>
            </p:extLst>
          </p:nvPr>
        </p:nvGraphicFramePr>
        <p:xfrm>
          <a:off x="2032000" y="4001294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875">
                  <a:extLst>
                    <a:ext uri="{9D8B030D-6E8A-4147-A177-3AD203B41FA5}">
                      <a16:colId xmlns:a16="http://schemas.microsoft.com/office/drawing/2014/main" val="3260306481"/>
                    </a:ext>
                  </a:extLst>
                </a:gridCol>
                <a:gridCol w="4061125">
                  <a:extLst>
                    <a:ext uri="{9D8B030D-6E8A-4147-A177-3AD203B41FA5}">
                      <a16:colId xmlns:a16="http://schemas.microsoft.com/office/drawing/2014/main" val="17640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Informação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Informação codificada (UTF-8)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58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P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milk&amp;date</a:t>
                      </a:r>
                      <a:r>
                        <a:rPr lang="pt-P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=2017-09-25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bmFtZT1taWxrJmRhdGU9MjAxNy0wOS0yNQ==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1765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B183588-130B-4A2E-BD41-9D3DFBD0F768}"/>
              </a:ext>
            </a:extLst>
          </p:cNvPr>
          <p:cNvSpPr txBox="1"/>
          <p:nvPr/>
        </p:nvSpPr>
        <p:spPr>
          <a:xfrm>
            <a:off x="4732261" y="5147151"/>
            <a:ext cx="2727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Exemplo de codificação em base64</a:t>
            </a:r>
          </a:p>
        </p:txBody>
      </p:sp>
    </p:spTree>
    <p:extLst>
      <p:ext uri="{BB962C8B-B14F-4D97-AF65-F5344CB8AC3E}">
        <p14:creationId xmlns:p14="http://schemas.microsoft.com/office/powerpoint/2010/main" val="64319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4227F-6C79-40F0-8ABD-E4498DE3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– Modelo MVP</a:t>
            </a:r>
          </a:p>
        </p:txBody>
      </p:sp>
      <p:pic>
        <p:nvPicPr>
          <p:cNvPr id="4" name="Imagem 3" descr="https://upload.wikimedia.org/wikipedia/commons/d/dc/Model_View_Presenter_GUI_Design_Pattern.png">
            <a:extLst>
              <a:ext uri="{FF2B5EF4-FFF2-40B4-BE49-F238E27FC236}">
                <a16:creationId xmlns:a16="http://schemas.microsoft.com/office/drawing/2014/main" id="{D9F9E352-7EB9-4AD5-8E01-CA1720E6B9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80" y="2559424"/>
            <a:ext cx="29718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media.licdn.com/mpr/mpr/shrinknp_800_800/AAEAAQAAAAAAAAPJAAAAJDg0ODI5ZTg4LWM0MTYtNGVjZi04NTBkLTRlMDU3OTVmMDAwMA.jpg">
            <a:extLst>
              <a:ext uri="{FF2B5EF4-FFF2-40B4-BE49-F238E27FC236}">
                <a16:creationId xmlns:a16="http://schemas.microsoft.com/office/drawing/2014/main" id="{0E1CA398-142E-4AFA-BEDC-C865E65F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28" y="2211761"/>
            <a:ext cx="47720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4D49F2E-9344-440B-A50F-3B256A87B1C6}"/>
              </a:ext>
            </a:extLst>
          </p:cNvPr>
          <p:cNvSpPr txBox="1"/>
          <p:nvPr/>
        </p:nvSpPr>
        <p:spPr>
          <a:xfrm>
            <a:off x="2807049" y="463765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Modelo MVP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11D28D-FA77-4979-8CBE-1CE28F236BA5}"/>
              </a:ext>
            </a:extLst>
          </p:cNvPr>
          <p:cNvSpPr txBox="1"/>
          <p:nvPr/>
        </p:nvSpPr>
        <p:spPr>
          <a:xfrm>
            <a:off x="7411605" y="4945436"/>
            <a:ext cx="2296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Diferenças entre MVP e MVC</a:t>
            </a:r>
          </a:p>
        </p:txBody>
      </p:sp>
    </p:spTree>
    <p:extLst>
      <p:ext uri="{BB962C8B-B14F-4D97-AF65-F5344CB8AC3E}">
        <p14:creationId xmlns:p14="http://schemas.microsoft.com/office/powerpoint/2010/main" val="63301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22782-0CA3-4BAB-996C-11878730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– Aplicação Android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6104A6-6E39-4612-A634-79195556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2094" cy="4351338"/>
          </a:xfrm>
        </p:spPr>
        <p:txBody>
          <a:bodyPr/>
          <a:lstStyle/>
          <a:p>
            <a:r>
              <a:rPr lang="pt-PT" dirty="0"/>
              <a:t>API NFC Android</a:t>
            </a:r>
          </a:p>
          <a:p>
            <a:r>
              <a:rPr lang="pt-PT" dirty="0" err="1"/>
              <a:t>BroadcastReceiver</a:t>
            </a:r>
            <a:endParaRPr lang="pt-PT" dirty="0"/>
          </a:p>
          <a:p>
            <a:r>
              <a:rPr lang="pt-PT" dirty="0" err="1"/>
              <a:t>JobScheduler</a:t>
            </a:r>
            <a:endParaRPr lang="pt-PT" dirty="0"/>
          </a:p>
          <a:p>
            <a:r>
              <a:rPr lang="pt-PT" dirty="0" err="1"/>
              <a:t>JobService</a:t>
            </a:r>
            <a:endParaRPr lang="pt-PT" dirty="0"/>
          </a:p>
          <a:p>
            <a:r>
              <a:rPr lang="pt-PT" dirty="0" err="1"/>
              <a:t>Notification</a:t>
            </a:r>
            <a:endParaRPr lang="pt-PT" dirty="0"/>
          </a:p>
        </p:txBody>
      </p:sp>
      <p:pic>
        <p:nvPicPr>
          <p:cNvPr id="2050" name="Picture 2" descr="https://www.tutorialspoint.com/android/images/broadcast.jpg">
            <a:extLst>
              <a:ext uri="{FF2B5EF4-FFF2-40B4-BE49-F238E27FC236}">
                <a16:creationId xmlns:a16="http://schemas.microsoft.com/office/drawing/2014/main" id="{9D9A86A2-172A-49BF-B7C7-AB339B53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049" y="1690688"/>
            <a:ext cx="3434751" cy="20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developer.com/imagesvr_ce/9838/Task1.jpg">
            <a:extLst>
              <a:ext uri="{FF2B5EF4-FFF2-40B4-BE49-F238E27FC236}">
                <a16:creationId xmlns:a16="http://schemas.microsoft.com/office/drawing/2014/main" id="{4DDA9565-12E3-4D1D-BB5A-EE269DAF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30" y="1690688"/>
            <a:ext cx="3356162" cy="262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7D5F72-5610-41A9-B16C-EAD6C1805261}"/>
              </a:ext>
            </a:extLst>
          </p:cNvPr>
          <p:cNvSpPr txBox="1"/>
          <p:nvPr/>
        </p:nvSpPr>
        <p:spPr>
          <a:xfrm>
            <a:off x="9497683" y="409754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/>
              <a:t>BroadcastReceiver</a:t>
            </a:r>
            <a:endParaRPr lang="pt-PT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369014-9CAF-476D-A4F3-D9B81F3BA7F7}"/>
              </a:ext>
            </a:extLst>
          </p:cNvPr>
          <p:cNvSpPr txBox="1"/>
          <p:nvPr/>
        </p:nvSpPr>
        <p:spPr>
          <a:xfrm>
            <a:off x="5254168" y="4405324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/>
              <a:t>JobScheduler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880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FF5B5-8B9F-4691-B658-9D335705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– Servidor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1A2D0B-B672-4351-86A9-4B166B16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PT" dirty="0"/>
              <a:t>Hospedado na plataforma </a:t>
            </a:r>
            <a:r>
              <a:rPr lang="pt-PT" dirty="0" err="1"/>
              <a:t>Azure</a:t>
            </a:r>
            <a:endParaRPr lang="pt-PT" dirty="0"/>
          </a:p>
          <a:p>
            <a:r>
              <a:rPr lang="pt-PT" dirty="0"/>
              <a:t>HTTPS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AB514C-9762-48C5-99F2-BA6CB7F0297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4885379" cy="4351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1466DE-0FA6-437D-B54D-480E2CFF5DF2}"/>
              </a:ext>
            </a:extLst>
          </p:cNvPr>
          <p:cNvSpPr txBox="1"/>
          <p:nvPr/>
        </p:nvSpPr>
        <p:spPr>
          <a:xfrm>
            <a:off x="7950867" y="6311900"/>
            <a:ext cx="11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Protocolo TLS</a:t>
            </a:r>
          </a:p>
        </p:txBody>
      </p:sp>
    </p:spTree>
    <p:extLst>
      <p:ext uri="{BB962C8B-B14F-4D97-AF65-F5344CB8AC3E}">
        <p14:creationId xmlns:p14="http://schemas.microsoft.com/office/powerpoint/2010/main" val="26797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7632F-9975-46F1-88A3-C7053B6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– Servidor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F3886B-7F72-4826-8F19-A9E197AC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372"/>
          </a:xfrm>
        </p:spPr>
        <p:txBody>
          <a:bodyPr/>
          <a:lstStyle/>
          <a:p>
            <a:r>
              <a:rPr lang="pt-PT" dirty="0"/>
              <a:t>Autenticação através da conta da Google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63672F-1047-4775-941A-E373684B61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2455997"/>
            <a:ext cx="3467100" cy="35909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E6D967-C83E-4C9B-BBE6-4ED364CC8D54}"/>
              </a:ext>
            </a:extLst>
          </p:cNvPr>
          <p:cNvSpPr txBox="1"/>
          <p:nvPr/>
        </p:nvSpPr>
        <p:spPr>
          <a:xfrm>
            <a:off x="4768457" y="6046922"/>
            <a:ext cx="265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Protocolo de autenticação Google</a:t>
            </a:r>
          </a:p>
        </p:txBody>
      </p:sp>
    </p:spTree>
    <p:extLst>
      <p:ext uri="{BB962C8B-B14F-4D97-AF65-F5344CB8AC3E}">
        <p14:creationId xmlns:p14="http://schemas.microsoft.com/office/powerpoint/2010/main" val="3920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5A7EB-F7AB-4A48-86C2-F7831A56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– Servidor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96BE6F-0FA7-4868-9A16-E05A2FD7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54"/>
          </a:xfrm>
        </p:spPr>
        <p:txBody>
          <a:bodyPr/>
          <a:lstStyle/>
          <a:p>
            <a:r>
              <a:rPr lang="pt-PT" dirty="0"/>
              <a:t>API receitas </a:t>
            </a:r>
            <a:r>
              <a:rPr lang="pt-PT" dirty="0" err="1"/>
              <a:t>Spoonacular</a:t>
            </a:r>
            <a:endParaRPr lang="pt-PT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A8D5938-8122-4040-B527-1F38310C9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67721"/>
              </p:ext>
            </p:extLst>
          </p:nvPr>
        </p:nvGraphicFramePr>
        <p:xfrm>
          <a:off x="2620613" y="2656523"/>
          <a:ext cx="6950774" cy="3356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5387">
                  <a:extLst>
                    <a:ext uri="{9D8B030D-6E8A-4147-A177-3AD203B41FA5}">
                      <a16:colId xmlns:a16="http://schemas.microsoft.com/office/drawing/2014/main" val="3410677050"/>
                    </a:ext>
                  </a:extLst>
                </a:gridCol>
                <a:gridCol w="3475387">
                  <a:extLst>
                    <a:ext uri="{9D8B030D-6E8A-4147-A177-3AD203B41FA5}">
                      <a16:colId xmlns:a16="http://schemas.microsoft.com/office/drawing/2014/main" val="1227493085"/>
                    </a:ext>
                  </a:extLst>
                </a:gridCol>
              </a:tblGrid>
              <a:tr h="28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Parâmetro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Significado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extLst>
                  <a:ext uri="{0D108BD9-81ED-4DB2-BD59-A6C34878D82A}">
                    <a16:rowId xmlns:a16="http://schemas.microsoft.com/office/drawing/2014/main" val="939885208"/>
                  </a:ext>
                </a:extLst>
              </a:tr>
              <a:tr h="6134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Offset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Número de resultados que queremos ignorar, até começar a pesquisa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extLst>
                  <a:ext uri="{0D108BD9-81ED-4DB2-BD59-A6C34878D82A}">
                    <a16:rowId xmlns:a16="http://schemas.microsoft.com/office/drawing/2014/main" val="2456835996"/>
                  </a:ext>
                </a:extLst>
              </a:tr>
              <a:tr h="28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Number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Número de resultados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extLst>
                  <a:ext uri="{0D108BD9-81ED-4DB2-BD59-A6C34878D82A}">
                    <a16:rowId xmlns:a16="http://schemas.microsoft.com/office/drawing/2014/main" val="2547870054"/>
                  </a:ext>
                </a:extLst>
              </a:tr>
              <a:tr h="937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Ranking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Indica se a pesquisa deve priorizar receitas com o maior número de ingredientes recebidos possíveis 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extLst>
                  <a:ext uri="{0D108BD9-81ED-4DB2-BD59-A6C34878D82A}">
                    <a16:rowId xmlns:a16="http://schemas.microsoft.com/office/drawing/2014/main" val="1672581213"/>
                  </a:ext>
                </a:extLst>
              </a:tr>
              <a:tr h="6134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IncludeIngredients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Lista de ingredientes que devem ser incluídos nas receitas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extLst>
                  <a:ext uri="{0D108BD9-81ED-4DB2-BD59-A6C34878D82A}">
                    <a16:rowId xmlns:a16="http://schemas.microsoft.com/office/drawing/2014/main" val="2507855950"/>
                  </a:ext>
                </a:extLst>
              </a:tr>
              <a:tr h="6134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>
                          <a:effectLst/>
                        </a:rPr>
                        <a:t>ExcludeIngredients</a:t>
                      </a:r>
                      <a:endParaRPr lang="pt-PT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400" dirty="0">
                          <a:effectLst/>
                        </a:rPr>
                        <a:t>Lista de ingredientes que não podem ser incluídos nas receitas</a:t>
                      </a:r>
                      <a:endParaRPr lang="pt-PT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378" marR="88378" marT="0" marB="0"/>
                </a:tc>
                <a:extLst>
                  <a:ext uri="{0D108BD9-81ED-4DB2-BD59-A6C34878D82A}">
                    <a16:rowId xmlns:a16="http://schemas.microsoft.com/office/drawing/2014/main" val="20096501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81569A0-52DE-41C6-A78A-1DF044E1341A}"/>
              </a:ext>
            </a:extLst>
          </p:cNvPr>
          <p:cNvSpPr txBox="1"/>
          <p:nvPr/>
        </p:nvSpPr>
        <p:spPr>
          <a:xfrm>
            <a:off x="4136361" y="2328407"/>
            <a:ext cx="391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Parâmetros do </a:t>
            </a:r>
            <a:r>
              <a:rPr lang="pt-PT" sz="1400" dirty="0" err="1"/>
              <a:t>endpoint</a:t>
            </a:r>
            <a:r>
              <a:rPr lang="pt-PT" sz="1400" dirty="0"/>
              <a:t> “/</a:t>
            </a:r>
            <a:r>
              <a:rPr lang="pt-PT" sz="1400" dirty="0" err="1"/>
              <a:t>recipes</a:t>
            </a:r>
            <a:r>
              <a:rPr lang="pt-PT" sz="1400" dirty="0"/>
              <a:t>/</a:t>
            </a:r>
            <a:r>
              <a:rPr lang="pt-PT" sz="1400" dirty="0" err="1"/>
              <a:t>searchComplex</a:t>
            </a:r>
            <a:r>
              <a:rPr lang="pt-PT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30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D2D0-B429-4013-ADAF-E57AD9D1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– Servidor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5D8CD5-B335-40A3-92F3-CCE79CA5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03740" cy="4351338"/>
          </a:xfrm>
        </p:spPr>
        <p:txBody>
          <a:bodyPr/>
          <a:lstStyle/>
          <a:p>
            <a:r>
              <a:rPr lang="pt-PT" dirty="0"/>
              <a:t>API REST:</a:t>
            </a:r>
          </a:p>
          <a:p>
            <a:pPr lvl="1"/>
            <a:r>
              <a:rPr lang="pt-PT" dirty="0"/>
              <a:t>GET</a:t>
            </a:r>
          </a:p>
          <a:p>
            <a:pPr lvl="1"/>
            <a:r>
              <a:rPr lang="pt-PT" dirty="0"/>
              <a:t>POST</a:t>
            </a:r>
          </a:p>
          <a:p>
            <a:pPr lvl="1"/>
            <a:r>
              <a:rPr lang="pt-PT" dirty="0"/>
              <a:t>PUT</a:t>
            </a:r>
          </a:p>
          <a:p>
            <a:pPr lvl="1"/>
            <a:r>
              <a:rPr lang="pt-PT" dirty="0"/>
              <a:t>DELETE</a:t>
            </a:r>
          </a:p>
          <a:p>
            <a:pPr lvl="1"/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3160CF-1316-4A8F-A71C-3C913A88E0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0" y="1825625"/>
            <a:ext cx="5400040" cy="375729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FF5767D-BB13-4C01-99CF-145EF61F8FAB}"/>
              </a:ext>
            </a:extLst>
          </p:cNvPr>
          <p:cNvSpPr txBox="1"/>
          <p:nvPr/>
        </p:nvSpPr>
        <p:spPr>
          <a:xfrm>
            <a:off x="7997157" y="5717857"/>
            <a:ext cx="2533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Exemplo da API do servidor web</a:t>
            </a:r>
          </a:p>
        </p:txBody>
      </p:sp>
    </p:spTree>
    <p:extLst>
      <p:ext uri="{BB962C8B-B14F-4D97-AF65-F5344CB8AC3E}">
        <p14:creationId xmlns:p14="http://schemas.microsoft.com/office/powerpoint/2010/main" val="411414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A8B7D-8A60-4BA6-8338-E682D336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0A3072-6844-4D86-8B63-4BD450BC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Foi desenvolvida uma aplicação Android, com suporte de um servidor web, que cumpre todos os objetivos definidos</a:t>
            </a:r>
          </a:p>
          <a:p>
            <a:pPr lvl="1"/>
            <a:r>
              <a:rPr lang="pt-PT" dirty="0"/>
              <a:t>Autenticação através da conta da Google</a:t>
            </a:r>
          </a:p>
          <a:p>
            <a:pPr lvl="1"/>
            <a:r>
              <a:rPr lang="pt-PT" dirty="0"/>
              <a:t>Registo de alimentos</a:t>
            </a:r>
          </a:p>
          <a:p>
            <a:pPr lvl="1"/>
            <a:r>
              <a:rPr lang="pt-PT" dirty="0"/>
              <a:t>Pesquisa de receitas</a:t>
            </a:r>
          </a:p>
          <a:p>
            <a:pPr lvl="1"/>
            <a:r>
              <a:rPr lang="pt-PT" dirty="0"/>
              <a:t>Geração e exportação de listas de compras</a:t>
            </a:r>
          </a:p>
          <a:p>
            <a:pPr lvl="1"/>
            <a:endParaRPr lang="pt-PT" dirty="0"/>
          </a:p>
          <a:p>
            <a:r>
              <a:rPr lang="pt-PT" dirty="0"/>
              <a:t>A solução desenvolvida teve em consideração a proteção de dados, utilizando duas bases de dados, de forma a separar os dados de identificação do utilizador, dos seus dados de alimentos</a:t>
            </a:r>
          </a:p>
        </p:txBody>
      </p:sp>
    </p:spTree>
    <p:extLst>
      <p:ext uri="{BB962C8B-B14F-4D97-AF65-F5344CB8AC3E}">
        <p14:creationId xmlns:p14="http://schemas.microsoft.com/office/powerpoint/2010/main" val="31093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3C291-D07F-4CF4-B08D-AA2B3467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Desenvolvimentos Futuros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BD8FE8-D46E-4FAD-A231-5CCFA898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Reforçar segurança</a:t>
            </a:r>
          </a:p>
          <a:p>
            <a:endParaRPr lang="pt-PT" dirty="0"/>
          </a:p>
          <a:p>
            <a:r>
              <a:rPr lang="pt-PT" dirty="0"/>
              <a:t>Novas funcionalidades</a:t>
            </a:r>
          </a:p>
          <a:p>
            <a:pPr lvl="1"/>
            <a:r>
              <a:rPr lang="pt-PT" dirty="0"/>
              <a:t>Sugestão de receitas de acordo com os alimentos utilizados mais frequentemente pelo utilizador</a:t>
            </a:r>
          </a:p>
          <a:p>
            <a:pPr lvl="1"/>
            <a:r>
              <a:rPr lang="pt-PT" dirty="0"/>
              <a:t>Escrita em etiquetas NFC</a:t>
            </a:r>
          </a:p>
          <a:p>
            <a:pPr lvl="1"/>
            <a:r>
              <a:rPr lang="pt-PT" dirty="0"/>
              <a:t>Permitir a distinção de alimentos usados/estragados</a:t>
            </a:r>
          </a:p>
        </p:txBody>
      </p:sp>
    </p:spTree>
    <p:extLst>
      <p:ext uri="{BB962C8B-B14F-4D97-AF65-F5344CB8AC3E}">
        <p14:creationId xmlns:p14="http://schemas.microsoft.com/office/powerpoint/2010/main" val="420066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72EF9-C6F6-4A6E-B5C9-5DDF61B1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 (Opcional)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0122EA-7127-4521-BD21-E01DFCD7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  <a:p>
            <a:r>
              <a:rPr lang="pt-PT" dirty="0"/>
              <a:t>Objetivos</a:t>
            </a:r>
          </a:p>
          <a:p>
            <a:r>
              <a:rPr lang="pt-PT" dirty="0"/>
              <a:t>Estado da Arte</a:t>
            </a:r>
          </a:p>
          <a:p>
            <a:r>
              <a:rPr lang="pt-PT" dirty="0"/>
              <a:t>Solução Proposta</a:t>
            </a:r>
          </a:p>
          <a:p>
            <a:r>
              <a:rPr lang="pt-PT" dirty="0"/>
              <a:t>Conclusões</a:t>
            </a:r>
          </a:p>
          <a:p>
            <a:r>
              <a:rPr lang="pt-PT" dirty="0"/>
              <a:t>Desenvolvimentos Futuros</a:t>
            </a:r>
          </a:p>
          <a:p>
            <a:r>
              <a:rPr lang="pt-PT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4073662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demo">
            <a:extLst>
              <a:ext uri="{FF2B5EF4-FFF2-40B4-BE49-F238E27FC236}">
                <a16:creationId xmlns:a16="http://schemas.microsoft.com/office/drawing/2014/main" id="{8ECC4E74-2126-4D2A-9960-E471484B3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667000"/>
            <a:ext cx="32575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8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FE46-E3F3-4571-AA01-5360D5CE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CA5049-8CCC-4F7C-994F-CF1B377A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842" y="1825625"/>
            <a:ext cx="5461958" cy="4351338"/>
          </a:xfrm>
        </p:spPr>
        <p:txBody>
          <a:bodyPr>
            <a:normAutofit/>
          </a:bodyPr>
          <a:lstStyle/>
          <a:p>
            <a:r>
              <a:rPr lang="pt-PT" dirty="0"/>
              <a:t>A motivação para este projeto parte do impacto que o desperdício alimentar tem a nível económico, social e ambiental</a:t>
            </a:r>
          </a:p>
          <a:p>
            <a:r>
              <a:rPr lang="pt-PT" dirty="0"/>
              <a:t>O projeto foi escolhido de forma a poder contribuir para a diminuição do desperdício alimentar, ajudando o utilizador a aproveitar os alimentos já adquiridos de uma forma mais eficiente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242439-0322-4731-9EE6-B92D6F32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" y="1481737"/>
            <a:ext cx="5638527" cy="46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4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4BC68-1FA2-4C09-98B6-4FA67100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5FAD37-01EB-4732-B6D6-42BDD1348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1825625"/>
            <a:ext cx="5349815" cy="4351338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Desenvolver uma aplicação móvel que auxilie na gestão eficiente dos alimentos de consumo doméstico, permitindo </a:t>
            </a:r>
          </a:p>
          <a:p>
            <a:pPr lvl="1"/>
            <a:r>
              <a:rPr lang="pt-PT" dirty="0"/>
              <a:t>Registo de alimentos</a:t>
            </a:r>
          </a:p>
          <a:p>
            <a:pPr lvl="1"/>
            <a:r>
              <a:rPr lang="pt-PT" dirty="0"/>
              <a:t>Geração de alertas quando o prazo de validade se aproxima</a:t>
            </a:r>
          </a:p>
          <a:p>
            <a:pPr lvl="1"/>
            <a:r>
              <a:rPr lang="pt-PT" dirty="0"/>
              <a:t>Pesquisa de receitas que inclua os ingredientes escolhidos</a:t>
            </a:r>
          </a:p>
          <a:p>
            <a:pPr lvl="1"/>
            <a:r>
              <a:rPr lang="pt-PT" dirty="0"/>
              <a:t>Geração e exportação de listas de compras com os ingredientes em falta</a:t>
            </a: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67AA47-EE10-4EC7-902F-4A9551163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5615"/>
            <a:ext cx="4867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30D8A-2B60-40B6-A518-126A66A3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68AEE0-8686-42B3-A744-9088294E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aplicação Android deve permitir o registo manual de alimentos, mas também deve permitir o registo através da leitura de etiquetas NFC, que contenham o nome do alimento e a sua data de validade</a:t>
            </a:r>
          </a:p>
          <a:p>
            <a:endParaRPr lang="pt-PT" dirty="0"/>
          </a:p>
          <a:p>
            <a:r>
              <a:rPr lang="pt-PT" dirty="0"/>
              <a:t>O servidor </a:t>
            </a:r>
            <a:r>
              <a:rPr lang="pt-PT" i="1" dirty="0"/>
              <a:t>web</a:t>
            </a:r>
            <a:r>
              <a:rPr lang="pt-PT" dirty="0"/>
              <a:t> deve ter conta a proteção eficaz dos dados pessoais dos utilizadores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154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106D2-8A38-43E0-83A9-05426C8D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CCF33A-40F8-456F-95C0-25EB7F52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Aplicações semelhantes: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FitMenCook</a:t>
            </a:r>
            <a:r>
              <a:rPr lang="pt-PT" dirty="0"/>
              <a:t>”: aplicação de pesquisa de receitas direcionada ao fitness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My</a:t>
            </a:r>
            <a:r>
              <a:rPr lang="pt-PT" dirty="0"/>
              <a:t> </a:t>
            </a:r>
            <a:r>
              <a:rPr lang="pt-PT" dirty="0" err="1"/>
              <a:t>Fridge</a:t>
            </a:r>
            <a:r>
              <a:rPr lang="pt-PT" dirty="0"/>
              <a:t>”: aplicação de pesquisa de receitas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Foodies</a:t>
            </a:r>
            <a:r>
              <a:rPr lang="pt-PT" dirty="0"/>
              <a:t>: </a:t>
            </a:r>
            <a:r>
              <a:rPr lang="pt-PT" dirty="0" err="1"/>
              <a:t>Recipe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ingredientes“: aplicação de pesquisa de receitas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Cookpad</a:t>
            </a:r>
            <a:r>
              <a:rPr lang="pt-PT" dirty="0"/>
              <a:t>”: rede social em torno de receitas e alimentação</a:t>
            </a:r>
          </a:p>
          <a:p>
            <a:pPr lvl="1"/>
            <a:endParaRPr lang="pt-PT" dirty="0"/>
          </a:p>
          <a:p>
            <a:r>
              <a:rPr lang="pt-PT" dirty="0"/>
              <a:t>NFC:</a:t>
            </a:r>
          </a:p>
          <a:p>
            <a:pPr lvl="1"/>
            <a:r>
              <a:rPr lang="pt-PT" dirty="0"/>
              <a:t>Outras tecnologias como RFID usadas em alimentos, como o azeite, para garantir a sua autenticidade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835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DA6E5-4DA9-4E7B-8353-4C54A44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-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F928C7-B6B8-4CC6-B332-039B3A7C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Autenticação do utilizador através da conta Google</a:t>
            </a:r>
          </a:p>
          <a:p>
            <a:r>
              <a:rPr lang="pt-PT" dirty="0"/>
              <a:t>Registo manual, ou através de etiquetas NFC, de alimentos adquiridos</a:t>
            </a:r>
          </a:p>
          <a:p>
            <a:r>
              <a:rPr lang="pt-PT" dirty="0"/>
              <a:t>Alertas quando a data de validade se aproxima</a:t>
            </a:r>
          </a:p>
          <a:p>
            <a:r>
              <a:rPr lang="pt-PT" dirty="0"/>
              <a:t>Sugestão de receitas que contenham alimentos que o utilizador tenha em casa</a:t>
            </a:r>
          </a:p>
          <a:p>
            <a:r>
              <a:rPr lang="pt-PT" dirty="0"/>
              <a:t>Geração de listas de compras dos ingredientes em falta</a:t>
            </a:r>
          </a:p>
          <a:p>
            <a:r>
              <a:rPr lang="pt-PT" dirty="0"/>
              <a:t>Exportação da lista de compras para o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299493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DA6E5-4DA9-4E7B-8353-4C54A44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– Casos de Uso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6B105-6FE3-48E7-B8DB-BB97129B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33" y="1346598"/>
            <a:ext cx="7579979" cy="54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5FC50-2293-4D95-9AE1-82207F34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Solução Proposta – Modelo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0B1709-28E9-4972-8C76-5C9B628B8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001" y="1863126"/>
            <a:ext cx="2888591" cy="10679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6B8DAF-DA43-4C90-87FD-EBDF521F6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126"/>
            <a:ext cx="7450525" cy="37252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2E071E7-47B6-40EB-838B-2504035DE6BF}"/>
              </a:ext>
            </a:extLst>
          </p:cNvPr>
          <p:cNvSpPr txBox="1"/>
          <p:nvPr/>
        </p:nvSpPr>
        <p:spPr>
          <a:xfrm>
            <a:off x="2859053" y="5760827"/>
            <a:ext cx="3408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Base de dados com informação do utilizador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2A16DB-6305-4B33-85DD-7766D651F026}"/>
              </a:ext>
            </a:extLst>
          </p:cNvPr>
          <p:cNvSpPr txBox="1"/>
          <p:nvPr/>
        </p:nvSpPr>
        <p:spPr>
          <a:xfrm>
            <a:off x="8567314" y="2949665"/>
            <a:ext cx="243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Base de dados de autenticação</a:t>
            </a:r>
          </a:p>
        </p:txBody>
      </p:sp>
    </p:spTree>
    <p:extLst>
      <p:ext uri="{BB962C8B-B14F-4D97-AF65-F5344CB8AC3E}">
        <p14:creationId xmlns:p14="http://schemas.microsoft.com/office/powerpoint/2010/main" val="1260596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644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do Office</vt:lpstr>
      <vt:lpstr>Gestão Inteligente de Alimentos</vt:lpstr>
      <vt:lpstr>Índice (Opcional)</vt:lpstr>
      <vt:lpstr>Motivação</vt:lpstr>
      <vt:lpstr>Objetivos</vt:lpstr>
      <vt:lpstr>Objetivos</vt:lpstr>
      <vt:lpstr>Estado da Arte</vt:lpstr>
      <vt:lpstr>Solução Proposta - Requisitos</vt:lpstr>
      <vt:lpstr>Solução Proposta – Casos de Uso</vt:lpstr>
      <vt:lpstr>Solução Proposta – Modelo de Dados</vt:lpstr>
      <vt:lpstr>Solução Proposta – Arquitetura</vt:lpstr>
      <vt:lpstr>Solução Proposta – Codificação NFC</vt:lpstr>
      <vt:lpstr>Solução Proposta – Modelo MVP</vt:lpstr>
      <vt:lpstr>Solução Proposta – Aplicação Android</vt:lpstr>
      <vt:lpstr>Solução Proposta – Servidor web</vt:lpstr>
      <vt:lpstr>Solução Proposta – Servidor web</vt:lpstr>
      <vt:lpstr>Solução Proposta – Servidor web</vt:lpstr>
      <vt:lpstr>Solução Proposta – Servidor web</vt:lpstr>
      <vt:lpstr>Conclusões</vt:lpstr>
      <vt:lpstr>Desenvolvimentos Futuros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Inteligente de Alimentos</dc:title>
  <dc:creator>João .</dc:creator>
  <cp:lastModifiedBy>Paula Graça</cp:lastModifiedBy>
  <cp:revision>137</cp:revision>
  <dcterms:created xsi:type="dcterms:W3CDTF">2017-10-19T10:42:51Z</dcterms:created>
  <dcterms:modified xsi:type="dcterms:W3CDTF">2018-07-18T17:01:16Z</dcterms:modified>
</cp:coreProperties>
</file>