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71" r:id="rId13"/>
    <p:sldId id="272" r:id="rId14"/>
    <p:sldId id="273" r:id="rId15"/>
    <p:sldId id="274" r:id="rId16"/>
    <p:sldId id="270" r:id="rId17"/>
    <p:sldId id="275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B74D-1CEA-4A81-875A-695A3BF8A2EE}" type="datetimeFigureOut">
              <a:rPr lang="pt-PT" smtClean="0"/>
              <a:t>22/09/2018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F82C4-A9F7-47D1-A37B-64A4196567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6720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F82C4-A9F7-47D1-A37B-64A419656762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534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0C5E3A8-0447-4545-B48D-0E4810B15C6B}" type="datetimeFigureOut">
              <a:rPr lang="pt-PT" smtClean="0"/>
              <a:t>22/09/2018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FF2720B-2A1F-461E-865B-2A2D04F67502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80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E3A8-0447-4545-B48D-0E4810B15C6B}" type="datetimeFigureOut">
              <a:rPr lang="pt-PT" smtClean="0"/>
              <a:t>22/09/2018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720B-2A1F-461E-865B-2A2D04F67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526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E3A8-0447-4545-B48D-0E4810B15C6B}" type="datetimeFigureOut">
              <a:rPr lang="pt-PT" smtClean="0"/>
              <a:t>22/09/2018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720B-2A1F-461E-865B-2A2D04F67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299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E3A8-0447-4545-B48D-0E4810B15C6B}" type="datetimeFigureOut">
              <a:rPr lang="pt-PT" smtClean="0"/>
              <a:t>22/09/2018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720B-2A1F-461E-865B-2A2D04F67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456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E3A8-0447-4545-B48D-0E4810B15C6B}" type="datetimeFigureOut">
              <a:rPr lang="pt-PT" smtClean="0"/>
              <a:t>22/09/2018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720B-2A1F-461E-865B-2A2D04F67502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20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E3A8-0447-4545-B48D-0E4810B15C6B}" type="datetimeFigureOut">
              <a:rPr lang="pt-PT" smtClean="0"/>
              <a:t>22/09/2018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720B-2A1F-461E-865B-2A2D04F67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635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E3A8-0447-4545-B48D-0E4810B15C6B}" type="datetimeFigureOut">
              <a:rPr lang="pt-PT" smtClean="0"/>
              <a:t>22/09/2018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720B-2A1F-461E-865B-2A2D04F67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48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E3A8-0447-4545-B48D-0E4810B15C6B}" type="datetimeFigureOut">
              <a:rPr lang="pt-PT" smtClean="0"/>
              <a:t>22/09/2018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720B-2A1F-461E-865B-2A2D04F67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593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E3A8-0447-4545-B48D-0E4810B15C6B}" type="datetimeFigureOut">
              <a:rPr lang="pt-PT" smtClean="0"/>
              <a:t>22/09/2018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720B-2A1F-461E-865B-2A2D04F67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191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E3A8-0447-4545-B48D-0E4810B15C6B}" type="datetimeFigureOut">
              <a:rPr lang="pt-PT" smtClean="0"/>
              <a:t>22/09/2018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720B-2A1F-461E-865B-2A2D04F67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370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E3A8-0447-4545-B48D-0E4810B15C6B}" type="datetimeFigureOut">
              <a:rPr lang="pt-PT" smtClean="0"/>
              <a:t>22/09/2018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720B-2A1F-461E-865B-2A2D04F67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130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0C5E3A8-0447-4545-B48D-0E4810B15C6B}" type="datetimeFigureOut">
              <a:rPr lang="pt-PT" smtClean="0"/>
              <a:t>22/09/2018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FF2720B-2A1F-461E-865B-2A2D04F675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489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2BBF7-5B4D-4E3F-AB90-53AED1D59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b="1" dirty="0" err="1"/>
              <a:t>IView</a:t>
            </a:r>
            <a:r>
              <a:rPr lang="pt-PT" dirty="0"/>
              <a:t> - </a:t>
            </a:r>
            <a:r>
              <a:rPr lang="pt-PT" b="1" dirty="0"/>
              <a:t>Aplicação de Entrevistas e Currículos</a:t>
            </a:r>
            <a:r>
              <a:rPr lang="pt-PT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ED1028-76CC-4EDE-B56E-A31C0320A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 fontScale="92500" lnSpcReduction="20000"/>
          </a:bodyPr>
          <a:lstStyle/>
          <a:p>
            <a:endParaRPr lang="pt-PT" dirty="0"/>
          </a:p>
          <a:p>
            <a:r>
              <a:rPr lang="pt-PT" dirty="0"/>
              <a:t>LEIC – Projeto e Seminário 2017/2018</a:t>
            </a:r>
          </a:p>
          <a:p>
            <a:endParaRPr lang="pt-PT" dirty="0"/>
          </a:p>
          <a:p>
            <a:r>
              <a:rPr lang="pt-PT" dirty="0"/>
              <a:t>Alunos</a:t>
            </a:r>
          </a:p>
          <a:p>
            <a:r>
              <a:rPr lang="pt-PT" dirty="0"/>
              <a:t>36210 Rui Pedro Gama Franco</a:t>
            </a:r>
          </a:p>
          <a:p>
            <a:r>
              <a:rPr lang="pt-PT" dirty="0"/>
              <a:t>40278 Diogo Mendes Aires 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708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ECFDC-2DD2-4472-B978-24F85782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Modelo entidade-associação da base de dados</a:t>
            </a:r>
            <a:r>
              <a:rPr lang="pt-PT" dirty="0"/>
              <a:t> 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0D86D657-38D2-45AF-AC56-78B0B122E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078" y="1575582"/>
            <a:ext cx="6107782" cy="4987460"/>
          </a:xfrm>
        </p:spPr>
      </p:pic>
    </p:spTree>
    <p:extLst>
      <p:ext uri="{BB962C8B-B14F-4D97-AF65-F5344CB8AC3E}">
        <p14:creationId xmlns:p14="http://schemas.microsoft.com/office/powerpoint/2010/main" val="323757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09F93-B74F-41C8-B244-0E00553D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230114"/>
            <a:ext cx="9875520" cy="1356360"/>
          </a:xfrm>
        </p:spPr>
        <p:txBody>
          <a:bodyPr/>
          <a:lstStyle/>
          <a:p>
            <a:r>
              <a:rPr lang="pt-PT" b="1" i="1" dirty="0" err="1"/>
              <a:t>Wireframes</a:t>
            </a:r>
            <a:r>
              <a:rPr lang="pt-PT" b="1" i="1" dirty="0"/>
              <a:t> </a:t>
            </a:r>
            <a:r>
              <a:rPr lang="pt-PT" b="1" dirty="0"/>
              <a:t>do projeto</a:t>
            </a:r>
            <a:r>
              <a:rPr lang="pt-PT" dirty="0"/>
              <a:t> </a:t>
            </a:r>
          </a:p>
        </p:txBody>
      </p:sp>
      <p:pic>
        <p:nvPicPr>
          <p:cNvPr id="30" name="Marcador de Posição de Conteúdo 29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C3880AD0-F8AB-42E3-86C8-6BF714180B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6474"/>
            <a:ext cx="5181600" cy="2300630"/>
          </a:xfrm>
        </p:spPr>
      </p:pic>
      <p:pic>
        <p:nvPicPr>
          <p:cNvPr id="32" name="Marcador de Posição de Conteúdo 31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981E6A8D-29C4-4133-92A1-6208B8C76B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970"/>
            <a:ext cx="5181600" cy="2300631"/>
          </a:xfrm>
        </p:spPr>
      </p:pic>
      <p:pic>
        <p:nvPicPr>
          <p:cNvPr id="34" name="Imagem 33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BCB973ED-B1D9-422D-8405-306B6ABBF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956" y="1586474"/>
            <a:ext cx="5181600" cy="2300630"/>
          </a:xfrm>
          <a:prstGeom prst="rect">
            <a:avLst/>
          </a:prstGeom>
        </p:spPr>
      </p:pic>
      <p:pic>
        <p:nvPicPr>
          <p:cNvPr id="36" name="Imagem 35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E2500AEB-9A1C-40EB-9A9A-5E40613E58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956" y="4001970"/>
            <a:ext cx="5181600" cy="230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6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221E55D-05F3-4EE5-B496-A1733817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Interação – Novo Candidato</a:t>
            </a:r>
          </a:p>
        </p:txBody>
      </p:sp>
      <p:pic>
        <p:nvPicPr>
          <p:cNvPr id="8" name="Marcador de Posição de Conteúdo 7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AF82C8FF-6207-4FE9-9B9B-41A358BDC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98" y="1645921"/>
            <a:ext cx="7391404" cy="4843975"/>
          </a:xfrm>
        </p:spPr>
      </p:pic>
    </p:spTree>
    <p:extLst>
      <p:ext uri="{BB962C8B-B14F-4D97-AF65-F5344CB8AC3E}">
        <p14:creationId xmlns:p14="http://schemas.microsoft.com/office/powerpoint/2010/main" val="394529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A966F63D-4990-4E46-B388-B051254E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Interação – novo Candidato</a:t>
            </a:r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65CF388D-5903-4498-9CF7-E18C7BC53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Escolha de Candidatura Espontânea</a:t>
            </a:r>
          </a:p>
        </p:txBody>
      </p:sp>
      <p:pic>
        <p:nvPicPr>
          <p:cNvPr id="17" name="Marcador de Posição de Conteúdo 16" descr="Uma imagem com objeto, relógio&#10;&#10;Descrição gerada com confiança alta">
            <a:extLst>
              <a:ext uri="{FF2B5EF4-FFF2-40B4-BE49-F238E27FC236}">
                <a16:creationId xmlns:a16="http://schemas.microsoft.com/office/drawing/2014/main" id="{B6CD5703-921C-4BA8-8AA4-D056107061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675935"/>
            <a:ext cx="4754563" cy="1474629"/>
          </a:xfrm>
        </p:spPr>
      </p:pic>
      <p:sp>
        <p:nvSpPr>
          <p:cNvPr id="14" name="Marcador de Posição do Texto 13">
            <a:extLst>
              <a:ext uri="{FF2B5EF4-FFF2-40B4-BE49-F238E27FC236}">
                <a16:creationId xmlns:a16="http://schemas.microsoft.com/office/drawing/2014/main" id="{6EF226CB-5F9E-4F78-9C69-76BE5944E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Estabelecimento de novo Candidato</a:t>
            </a:r>
          </a:p>
        </p:txBody>
      </p:sp>
      <p:pic>
        <p:nvPicPr>
          <p:cNvPr id="19" name="Marcador de Posição de Conteúdo 18" descr="Uma imagem com texto&#10;&#10;Descrição gerada com confiança muito alta">
            <a:extLst>
              <a:ext uri="{FF2B5EF4-FFF2-40B4-BE49-F238E27FC236}">
                <a16:creationId xmlns:a16="http://schemas.microsoft.com/office/drawing/2014/main" id="{193B1F32-FE8A-45F4-B700-C9EB3F99A7A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038" y="3520026"/>
            <a:ext cx="4754562" cy="1781685"/>
          </a:xfrm>
        </p:spPr>
      </p:pic>
    </p:spTree>
    <p:extLst>
      <p:ext uri="{BB962C8B-B14F-4D97-AF65-F5344CB8AC3E}">
        <p14:creationId xmlns:p14="http://schemas.microsoft.com/office/powerpoint/2010/main" val="755426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FA160-0D90-4092-9ABF-8E9403FD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Interação – Vaga e Candidatura</a:t>
            </a:r>
          </a:p>
        </p:txBody>
      </p:sp>
      <p:pic>
        <p:nvPicPr>
          <p:cNvPr id="7" name="Marcador de Posição de Conteúdo 6" descr="Uma imagem com mapa, texto&#10;&#10;Descrição gerada com confiança muito alta">
            <a:extLst>
              <a:ext uri="{FF2B5EF4-FFF2-40B4-BE49-F238E27FC236}">
                <a16:creationId xmlns:a16="http://schemas.microsoft.com/office/drawing/2014/main" id="{53505968-40B4-4027-B810-35961734E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11" y="1602544"/>
            <a:ext cx="4414778" cy="4645856"/>
          </a:xfrm>
        </p:spPr>
      </p:pic>
    </p:spTree>
    <p:extLst>
      <p:ext uri="{BB962C8B-B14F-4D97-AF65-F5344CB8AC3E}">
        <p14:creationId xmlns:p14="http://schemas.microsoft.com/office/powerpoint/2010/main" val="429584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A7DE08EF-A7B1-485B-B999-2EFA9BD4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Interação – Vaga e Candidatura</a:t>
            </a:r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611CAE86-94C4-4094-96D6-0733A2FBE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3310" y="1577340"/>
            <a:ext cx="4754880" cy="777240"/>
          </a:xfrm>
        </p:spPr>
        <p:txBody>
          <a:bodyPr/>
          <a:lstStyle/>
          <a:p>
            <a:r>
              <a:rPr lang="pt-PT" dirty="0"/>
              <a:t>Estabelecer Vaga</a:t>
            </a:r>
          </a:p>
        </p:txBody>
      </p:sp>
      <p:pic>
        <p:nvPicPr>
          <p:cNvPr id="17" name="Marcador de Posição de Conteúdo 16" descr="Uma imagem com mapa, texto&#10;&#10;Descrição gerada com confiança alta">
            <a:extLst>
              <a:ext uri="{FF2B5EF4-FFF2-40B4-BE49-F238E27FC236}">
                <a16:creationId xmlns:a16="http://schemas.microsoft.com/office/drawing/2014/main" id="{91971AA4-9F39-490F-A514-EC8813BD38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70" y="2720975"/>
            <a:ext cx="4435822" cy="3384550"/>
          </a:xfrm>
        </p:spPr>
      </p:pic>
      <p:sp>
        <p:nvSpPr>
          <p:cNvPr id="14" name="Marcador de Posição do Texto 13">
            <a:extLst>
              <a:ext uri="{FF2B5EF4-FFF2-40B4-BE49-F238E27FC236}">
                <a16:creationId xmlns:a16="http://schemas.microsoft.com/office/drawing/2014/main" id="{9D6E23CD-B78F-4E05-B6FC-3C3C8BF0A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577340"/>
            <a:ext cx="4754880" cy="777240"/>
          </a:xfrm>
        </p:spPr>
        <p:txBody>
          <a:bodyPr/>
          <a:lstStyle/>
          <a:p>
            <a:r>
              <a:rPr lang="pt-PT" dirty="0"/>
              <a:t>Continuar Candidatura</a:t>
            </a:r>
          </a:p>
        </p:txBody>
      </p:sp>
      <p:pic>
        <p:nvPicPr>
          <p:cNvPr id="9" name="Marcador de Posição de Conteúdo 11" descr="Uma imagem com mapa&#10;&#10;Descrição gerada com confiança muito alta">
            <a:extLst>
              <a:ext uri="{FF2B5EF4-FFF2-40B4-BE49-F238E27FC236}">
                <a16:creationId xmlns:a16="http://schemas.microsoft.com/office/drawing/2014/main" id="{5D47F12B-DB12-4D50-A01E-7DD6D84207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50" y="2279705"/>
            <a:ext cx="5676888" cy="4267090"/>
          </a:xfrm>
        </p:spPr>
      </p:pic>
    </p:spTree>
    <p:extLst>
      <p:ext uri="{BB962C8B-B14F-4D97-AF65-F5344CB8AC3E}">
        <p14:creationId xmlns:p14="http://schemas.microsoft.com/office/powerpoint/2010/main" val="3868833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2D5B5-37CB-4923-9757-FBB043F9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Testes – </a:t>
            </a:r>
            <a:r>
              <a:rPr lang="pt-PT" b="1" dirty="0" err="1"/>
              <a:t>Accão</a:t>
            </a:r>
            <a:endParaRPr lang="pt-PT" b="1" dirty="0"/>
          </a:p>
        </p:txBody>
      </p:sp>
      <p:pic>
        <p:nvPicPr>
          <p:cNvPr id="15" name="Marcador de Posição de Conteúdo 14" descr="C:\Users\Diogo\AppData\Local\Microsoft\Windows\INetCache\Content.Word\candidatura espo.png">
            <a:extLst>
              <a:ext uri="{FF2B5EF4-FFF2-40B4-BE49-F238E27FC236}">
                <a16:creationId xmlns:a16="http://schemas.microsoft.com/office/drawing/2014/main" id="{8F22BC38-C7A8-4749-93E8-831C509E5CE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7494" y="1987684"/>
            <a:ext cx="5794137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12B09FE-F0AA-4984-BF7A-31C0EBACDCA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437438" y="2719388"/>
            <a:ext cx="4754562" cy="3382962"/>
          </a:xfrm>
        </p:spPr>
        <p:txBody>
          <a:bodyPr>
            <a:normAutofit/>
          </a:bodyPr>
          <a:lstStyle/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53467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6EE5D73-46F2-4FF0-AAD8-0D261A95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Testes – Resultados Esperados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28CAE83C-6B31-4F29-BE38-279F79A5D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9" name="Imagem 8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DF328E42-4B53-4DE8-8758-928A10035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78" y="1788963"/>
            <a:ext cx="6729827" cy="977636"/>
          </a:xfrm>
          <a:prstGeom prst="rect">
            <a:avLst/>
          </a:prstGeom>
        </p:spPr>
      </p:pic>
      <p:pic>
        <p:nvPicPr>
          <p:cNvPr id="10" name="Imagem 9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933B0AF3-BFED-471F-B4BE-240D80D08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77" y="2978572"/>
            <a:ext cx="6729827" cy="1149964"/>
          </a:xfrm>
          <a:prstGeom prst="rect">
            <a:avLst/>
          </a:prstGeom>
        </p:spPr>
      </p:pic>
      <p:pic>
        <p:nvPicPr>
          <p:cNvPr id="11" name="Imagem 10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06BDDE8B-9115-47E4-8A5D-6CFB3CC30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78" y="4153142"/>
            <a:ext cx="6680005" cy="1185115"/>
          </a:xfrm>
          <a:prstGeom prst="rect">
            <a:avLst/>
          </a:prstGeom>
        </p:spPr>
      </p:pic>
      <p:pic>
        <p:nvPicPr>
          <p:cNvPr id="12" name="Imagem 11" descr="Uma imagem com exterior&#10;&#10;Descrição gerada com confiança alta">
            <a:extLst>
              <a:ext uri="{FF2B5EF4-FFF2-40B4-BE49-F238E27FC236}">
                <a16:creationId xmlns:a16="http://schemas.microsoft.com/office/drawing/2014/main" id="{09D3DB8D-0AEF-4850-803E-201005414C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29" y="5495681"/>
            <a:ext cx="5951452" cy="60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46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44679-B01A-4059-B80F-F57C60C1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ED3A25-BF4A-4893-B643-D2B2174D7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Durante o processo de desenvolvimento deste projeto tivemos um contacto formal e sólido com a arquitetura </a:t>
            </a:r>
            <a:r>
              <a:rPr lang="pt-PT" i="1" dirty="0" err="1"/>
              <a:t>Outsystems</a:t>
            </a:r>
            <a:r>
              <a:rPr lang="pt-PT" i="1" dirty="0"/>
              <a:t>;</a:t>
            </a:r>
          </a:p>
          <a:p>
            <a:r>
              <a:rPr lang="pt-PT" dirty="0"/>
              <a:t>Utilização do Google Calendar fui o único objetivo que gostaríamos de completar;</a:t>
            </a:r>
          </a:p>
          <a:p>
            <a:r>
              <a:rPr lang="pt-PT" dirty="0"/>
              <a:t>Converter a base de dados da aplicação numa base de dados externa envolvia muitas desvantagens que ultrapassavam qualquer vantagem.</a:t>
            </a:r>
          </a:p>
          <a:p>
            <a:r>
              <a:rPr lang="pt-PT" dirty="0"/>
              <a:t>Tornar a aplicação acessível a vários grupos envolvia muitos problemas de partilha de informação sensíveis.</a:t>
            </a:r>
          </a:p>
        </p:txBody>
      </p:sp>
    </p:spTree>
    <p:extLst>
      <p:ext uri="{BB962C8B-B14F-4D97-AF65-F5344CB8AC3E}">
        <p14:creationId xmlns:p14="http://schemas.microsoft.com/office/powerpoint/2010/main" val="644807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3277C-3D02-461A-B4BC-0E77449A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Desenvolvimentos Futuros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2CCE56-D857-45D6-8627-091FE0BE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Utilizar o Google Calendar</a:t>
            </a:r>
          </a:p>
          <a:p>
            <a:r>
              <a:rPr lang="pt-PT" dirty="0"/>
              <a:t>Utilização de notificações web</a:t>
            </a:r>
          </a:p>
          <a:p>
            <a:r>
              <a:rPr lang="pt-PT" dirty="0"/>
              <a:t>Incluir capacidade de comunicação entre participantes pelas aplicações</a:t>
            </a:r>
          </a:p>
        </p:txBody>
      </p:sp>
    </p:spTree>
    <p:extLst>
      <p:ext uri="{BB962C8B-B14F-4D97-AF65-F5344CB8AC3E}">
        <p14:creationId xmlns:p14="http://schemas.microsoft.com/office/powerpoint/2010/main" val="142494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44079-0BCE-4512-926C-0C6C5461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Indice</a:t>
            </a:r>
            <a:endParaRPr lang="pt-PT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CDBBAC-7CDF-4871-B4E7-FBD804DC4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139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12B87-2063-4C34-853B-21036AC9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Demos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6B70DF-A2BB-4CC1-B126-72B9504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048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9B2FE-8EDA-4FC1-9394-597DD94E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Motivação</a:t>
            </a:r>
          </a:p>
        </p:txBody>
      </p:sp>
      <p:pic>
        <p:nvPicPr>
          <p:cNvPr id="13" name="Marcador de Posição de Conteúdo 12">
            <a:extLst>
              <a:ext uri="{FF2B5EF4-FFF2-40B4-BE49-F238E27FC236}">
                <a16:creationId xmlns:a16="http://schemas.microsoft.com/office/drawing/2014/main" id="{3E2E5BFA-FD27-4637-A1B3-027E6A8F2B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5" y="2179759"/>
            <a:ext cx="4088423" cy="2498481"/>
          </a:xfrm>
        </p:spPr>
      </p:pic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1172297D-B0EE-43A2-A018-565A0C94B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0" y="1690688"/>
            <a:ext cx="5867400" cy="4486275"/>
          </a:xfrm>
        </p:spPr>
        <p:txBody>
          <a:bodyPr/>
          <a:lstStyle/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r>
              <a:rPr lang="pt-PT" dirty="0"/>
              <a:t>Processos de entrevistas algo que desatualizado e limitados, não utilizando as  capacidades tecnológicas existentes atualmente;</a:t>
            </a:r>
          </a:p>
          <a:p>
            <a:r>
              <a:rPr lang="pt-PT" dirty="0"/>
              <a:t>Muitos grupos na área incluem aplicações semelhantes, com a falta de comunicação </a:t>
            </a:r>
            <a:r>
              <a:rPr lang="pt-PT" dirty="0" err="1"/>
              <a:t>both</a:t>
            </a:r>
            <a:r>
              <a:rPr lang="pt-PT" dirty="0"/>
              <a:t> </a:t>
            </a:r>
            <a:r>
              <a:rPr lang="pt-PT" dirty="0" err="1"/>
              <a:t>ways</a:t>
            </a:r>
            <a:r>
              <a:rPr lang="pt-PT" dirty="0"/>
              <a:t>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2410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C4DBF-9207-4D25-8C8D-5C514ACD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Objetivos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56C07F02-A0D0-4038-A402-FE89E23733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03" y="1800665"/>
            <a:ext cx="5474896" cy="4033625"/>
          </a:xfrm>
        </p:spPr>
      </p:pic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D0C28680-CDF0-47B4-873D-6B09689E5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703385"/>
            <a:ext cx="5644663" cy="5789490"/>
          </a:xfrm>
        </p:spPr>
        <p:txBody>
          <a:bodyPr>
            <a:normAutofit lnSpcReduction="10000"/>
          </a:bodyPr>
          <a:lstStyle/>
          <a:p>
            <a:r>
              <a:rPr lang="pt-PT" dirty="0"/>
              <a:t>Desenvolver um aplicação web que permita:</a:t>
            </a:r>
          </a:p>
          <a:p>
            <a:pPr lvl="1"/>
            <a:r>
              <a:rPr lang="pt-PT" dirty="0"/>
              <a:t>Candidatos;</a:t>
            </a:r>
          </a:p>
          <a:p>
            <a:pPr lvl="2"/>
            <a:r>
              <a:rPr lang="pt-PT" dirty="0"/>
              <a:t>Realizar candidatura;</a:t>
            </a:r>
          </a:p>
          <a:p>
            <a:pPr lvl="2"/>
            <a:r>
              <a:rPr lang="pt-PT" dirty="0"/>
              <a:t>Verificar oportunidades, entrevistas marcadas e candidaturas;</a:t>
            </a:r>
          </a:p>
          <a:p>
            <a:pPr lvl="2"/>
            <a:r>
              <a:rPr lang="pt-PT" dirty="0"/>
              <a:t>Editar currículos e dossier de capacidades;</a:t>
            </a:r>
          </a:p>
          <a:p>
            <a:pPr lvl="2"/>
            <a:r>
              <a:rPr lang="pt-PT" dirty="0"/>
              <a:t>Recebe emails sobre alterações de entrevistas ou candidaturas.</a:t>
            </a:r>
          </a:p>
          <a:p>
            <a:pPr lvl="1"/>
            <a:r>
              <a:rPr lang="pt-PT" dirty="0"/>
              <a:t>Colaboradores.</a:t>
            </a:r>
          </a:p>
          <a:p>
            <a:pPr lvl="2"/>
            <a:r>
              <a:rPr lang="pt-PT" dirty="0"/>
              <a:t>Marcar entrevistas;</a:t>
            </a:r>
          </a:p>
          <a:p>
            <a:pPr lvl="2"/>
            <a:r>
              <a:rPr lang="pt-PT" dirty="0"/>
              <a:t>Gerir Projetos, Ofertas, Candidaturas e Candidatos.</a:t>
            </a:r>
          </a:p>
          <a:p>
            <a:r>
              <a:rPr lang="pt-PT" dirty="0"/>
              <a:t>Desenvolver uma aplicação mobile que permita os candidatos:</a:t>
            </a:r>
          </a:p>
          <a:p>
            <a:pPr lvl="1"/>
            <a:r>
              <a:rPr lang="pt-PT" dirty="0"/>
              <a:t>Verificar candidaturas e entrevistas;</a:t>
            </a:r>
          </a:p>
          <a:p>
            <a:pPr lvl="1"/>
            <a:r>
              <a:rPr lang="pt-PT" dirty="0"/>
              <a:t>Gerir informação geral;</a:t>
            </a:r>
          </a:p>
          <a:p>
            <a:pPr lvl="1"/>
            <a:r>
              <a:rPr lang="pt-PT"/>
              <a:t>Recebe notificações </a:t>
            </a:r>
            <a:r>
              <a:rPr lang="pt-PT" dirty="0"/>
              <a:t>sobre alterações de entrevistas ou candidaturas</a:t>
            </a:r>
          </a:p>
          <a:p>
            <a:pPr lvl="2"/>
            <a:endParaRPr lang="pt-PT" dirty="0"/>
          </a:p>
          <a:p>
            <a:pPr lvl="2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621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9AD6E-7CE9-437C-B591-213CCF47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Estado</a:t>
            </a:r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b="1" dirty="0"/>
              <a:t>da Arte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7699140-1540-4D2F-B0D4-77844E5E78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Portal de Emprego, </a:t>
            </a:r>
            <a:r>
              <a:rPr lang="pt-PT" dirty="0" err="1"/>
              <a:t>Mind</a:t>
            </a:r>
            <a:r>
              <a:rPr lang="pt-PT" dirty="0"/>
              <a:t> </a:t>
            </a:r>
            <a:r>
              <a:rPr lang="pt-PT" dirty="0" err="1"/>
              <a:t>Source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A6AA2E-1A13-4F87-B2AA-0725D4D425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pt-PT" dirty="0"/>
              <a:t>Realizar candidatura e verificar estado da mesma;</a:t>
            </a:r>
          </a:p>
          <a:p>
            <a:pPr lvl="2"/>
            <a:r>
              <a:rPr lang="pt-PT" dirty="0"/>
              <a:t>Informação limitada sobre as duas.</a:t>
            </a:r>
          </a:p>
          <a:p>
            <a:pPr lvl="1"/>
            <a:r>
              <a:rPr lang="pt-PT" dirty="0"/>
              <a:t>Gerir currículo e dossier.</a:t>
            </a:r>
          </a:p>
          <a:p>
            <a:pPr lvl="2"/>
            <a:r>
              <a:rPr lang="pt-PT" dirty="0"/>
              <a:t>Gerir repositório.</a:t>
            </a:r>
          </a:p>
          <a:p>
            <a:pPr marL="274320" lvl="1" indent="0">
              <a:buNone/>
            </a:pPr>
            <a:endParaRPr lang="pt-PT" dirty="0"/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76A2DAD7-E83C-4D0C-A0BB-044125381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err="1"/>
              <a:t>My</a:t>
            </a:r>
            <a:r>
              <a:rPr lang="pt-PT" dirty="0"/>
              <a:t> </a:t>
            </a:r>
            <a:r>
              <a:rPr lang="pt-PT" dirty="0" err="1"/>
              <a:t>Profile</a:t>
            </a:r>
            <a:r>
              <a:rPr lang="pt-PT" dirty="0"/>
              <a:t>, </a:t>
            </a:r>
            <a:r>
              <a:rPr lang="pt-PT" dirty="0" err="1"/>
              <a:t>Randstrand</a:t>
            </a:r>
            <a:endParaRPr lang="pt-PT" dirty="0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8DDF4638-8F87-47A6-82D1-29157421EA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PT" dirty="0"/>
              <a:t>Gerir currículo e dossier.</a:t>
            </a:r>
          </a:p>
          <a:p>
            <a:pPr lvl="1"/>
            <a:r>
              <a:rPr lang="pt-PT" dirty="0"/>
              <a:t>Forma mais acessível e comunicativa.</a:t>
            </a:r>
          </a:p>
        </p:txBody>
      </p:sp>
    </p:spTree>
    <p:extLst>
      <p:ext uri="{BB962C8B-B14F-4D97-AF65-F5344CB8AC3E}">
        <p14:creationId xmlns:p14="http://schemas.microsoft.com/office/powerpoint/2010/main" val="369265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60D42-61ED-49D2-8AC9-B9E5CB59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204" y="289560"/>
            <a:ext cx="3921369" cy="1356360"/>
          </a:xfrm>
        </p:spPr>
        <p:txBody>
          <a:bodyPr/>
          <a:lstStyle/>
          <a:p>
            <a:r>
              <a:rPr lang="pt-PT" b="1" dirty="0"/>
              <a:t>Casos de uso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C84FD7BE-0D73-435A-A11A-3A0FE663D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797" y="1331617"/>
            <a:ext cx="7672406" cy="5096145"/>
          </a:xfrm>
        </p:spPr>
      </p:pic>
    </p:spTree>
    <p:extLst>
      <p:ext uri="{BB962C8B-B14F-4D97-AF65-F5344CB8AC3E}">
        <p14:creationId xmlns:p14="http://schemas.microsoft.com/office/powerpoint/2010/main" val="286183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9E2AB-DC23-459E-BB47-5DC95BE8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OutSystems</a:t>
            </a:r>
            <a:endParaRPr lang="pt-PT" b="1" dirty="0"/>
          </a:p>
        </p:txBody>
      </p:sp>
      <p:pic>
        <p:nvPicPr>
          <p:cNvPr id="7" name="Marcador de Posição de Conteúdo 6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E791E8CC-7978-4756-963E-44CB39BF07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6763"/>
            <a:ext cx="5026637" cy="2828468"/>
          </a:xfrm>
        </p:spPr>
      </p:pic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3DD4C9E5-E0B4-476F-8F33-75CB3C1C8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89317"/>
            <a:ext cx="5181600" cy="5803558"/>
          </a:xfrm>
        </p:spPr>
        <p:txBody>
          <a:bodyPr>
            <a:normAutofit/>
          </a:bodyPr>
          <a:lstStyle/>
          <a:p>
            <a:r>
              <a:rPr lang="pt-PT" dirty="0"/>
              <a:t>Plataforma de desenvolvimento </a:t>
            </a:r>
            <a:r>
              <a:rPr lang="pt-PT" i="1" dirty="0" err="1"/>
              <a:t>low</a:t>
            </a:r>
            <a:r>
              <a:rPr lang="pt-PT" i="1" dirty="0"/>
              <a:t> </a:t>
            </a:r>
            <a:r>
              <a:rPr lang="pt-PT" i="1" dirty="0" err="1"/>
              <a:t>code</a:t>
            </a:r>
            <a:r>
              <a:rPr lang="pt-PT" dirty="0"/>
              <a:t>;</a:t>
            </a:r>
          </a:p>
          <a:p>
            <a:r>
              <a:rPr lang="pt-PT" i="1" dirty="0" err="1"/>
              <a:t>Code</a:t>
            </a:r>
            <a:r>
              <a:rPr lang="pt-PT" dirty="0"/>
              <a:t> </a:t>
            </a:r>
            <a:r>
              <a:rPr lang="pt-PT" i="1" dirty="0" err="1"/>
              <a:t>Generator</a:t>
            </a:r>
            <a:r>
              <a:rPr lang="pt-PT" i="1" dirty="0"/>
              <a:t>;</a:t>
            </a:r>
          </a:p>
          <a:p>
            <a:pPr lvl="1"/>
            <a:r>
              <a:rPr lang="pt-PT" i="1" dirty="0"/>
              <a:t>Gera código;</a:t>
            </a:r>
          </a:p>
          <a:p>
            <a:pPr lvl="1"/>
            <a:r>
              <a:rPr lang="pt-PT" i="1" dirty="0"/>
              <a:t>Aplica otimizações;</a:t>
            </a:r>
          </a:p>
          <a:p>
            <a:pPr lvl="1"/>
            <a:r>
              <a:rPr lang="pt-PT" i="1" dirty="0"/>
              <a:t>Gere segurança.</a:t>
            </a:r>
          </a:p>
          <a:p>
            <a:r>
              <a:rPr lang="pt-PT" i="1" dirty="0" err="1"/>
              <a:t>Deployment</a:t>
            </a:r>
            <a:r>
              <a:rPr lang="pt-PT" i="1" dirty="0"/>
              <a:t> </a:t>
            </a:r>
            <a:r>
              <a:rPr lang="pt-PT" i="1" dirty="0" err="1"/>
              <a:t>Service</a:t>
            </a:r>
            <a:r>
              <a:rPr lang="pt-PT" i="1" dirty="0"/>
              <a:t>;</a:t>
            </a:r>
          </a:p>
          <a:p>
            <a:pPr lvl="1"/>
            <a:r>
              <a:rPr lang="pt-PT" i="1" dirty="0"/>
              <a:t>Realiza </a:t>
            </a:r>
            <a:r>
              <a:rPr lang="pt-PT" i="1" dirty="0" err="1"/>
              <a:t>deploy</a:t>
            </a:r>
            <a:r>
              <a:rPr lang="pt-PT" i="1" dirty="0"/>
              <a:t> sobre servers e </a:t>
            </a:r>
            <a:r>
              <a:rPr lang="pt-PT" i="1" dirty="0" err="1"/>
              <a:t>farms</a:t>
            </a:r>
            <a:r>
              <a:rPr lang="pt-PT" i="1" dirty="0"/>
              <a:t> especializados.</a:t>
            </a:r>
          </a:p>
          <a:p>
            <a:r>
              <a:rPr lang="pt-PT" i="1" dirty="0" err="1"/>
              <a:t>Application</a:t>
            </a:r>
            <a:r>
              <a:rPr lang="pt-PT" i="1" dirty="0"/>
              <a:t> </a:t>
            </a:r>
            <a:r>
              <a:rPr lang="pt-PT" i="1" dirty="0" err="1"/>
              <a:t>Service</a:t>
            </a:r>
            <a:r>
              <a:rPr lang="pt-PT" i="1" dirty="0"/>
              <a:t>.</a:t>
            </a:r>
          </a:p>
          <a:p>
            <a:pPr lvl="1"/>
            <a:r>
              <a:rPr lang="pt-PT" i="1" dirty="0" err="1"/>
              <a:t>Admistra</a:t>
            </a:r>
            <a:r>
              <a:rPr lang="pt-PT" i="1" dirty="0"/>
              <a:t> as </a:t>
            </a:r>
            <a:r>
              <a:rPr lang="pt-PT" i="1" dirty="0" err="1"/>
              <a:t>thread</a:t>
            </a:r>
            <a:r>
              <a:rPr lang="pt-PT" i="1" dirty="0"/>
              <a:t> planeadas;</a:t>
            </a:r>
          </a:p>
          <a:p>
            <a:pPr lvl="1"/>
            <a:r>
              <a:rPr lang="pt-PT" dirty="0"/>
              <a:t>Gere e guarda erros que ocorrem;</a:t>
            </a:r>
          </a:p>
          <a:p>
            <a:pPr lvl="1"/>
            <a:r>
              <a:rPr lang="pt-PT" dirty="0"/>
              <a:t>Verifica o desempenho da aplicação.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6687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61158-69B9-479F-94D5-AE2E7BA6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Sincronismo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D4F6D9-5FFB-413E-B63E-9EC6F3E64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Read-Only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pt-PT" dirty="0"/>
              <a:t>– unicamente para leituras;</a:t>
            </a:r>
          </a:p>
          <a:p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Read-Only</a:t>
            </a:r>
            <a:r>
              <a:rPr lang="pt-PT" dirty="0"/>
              <a:t> 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Optimized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dirty="0"/>
              <a:t>- unicamente para leituras de dimensões extensivas;</a:t>
            </a:r>
          </a:p>
          <a:p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Wins</a:t>
            </a:r>
            <a:r>
              <a:rPr lang="pt-PT" dirty="0"/>
              <a:t>– escritas sem conflito;</a:t>
            </a:r>
          </a:p>
          <a:p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Writes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Conflict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</a:t>
            </a:r>
            <a:r>
              <a:rPr lang="pt-PT" i="1" dirty="0"/>
              <a:t>– escritas com pouco conflito, poucos utilizadores tem acesso a mesma informação;</a:t>
            </a:r>
          </a:p>
          <a:p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-to-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dirty="0"/>
              <a:t>– escritas com muito conflito, muitos utilizadores tem acesso a informação.</a:t>
            </a:r>
          </a:p>
        </p:txBody>
      </p:sp>
    </p:spTree>
    <p:extLst>
      <p:ext uri="{BB962C8B-B14F-4D97-AF65-F5344CB8AC3E}">
        <p14:creationId xmlns:p14="http://schemas.microsoft.com/office/powerpoint/2010/main" val="325162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E1179-A8A4-4BB0-A825-E5744729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Arquitetura do projeto</a:t>
            </a:r>
            <a:r>
              <a:rPr lang="pt-PT" dirty="0"/>
              <a:t> </a:t>
            </a:r>
          </a:p>
        </p:txBody>
      </p:sp>
      <p:pic>
        <p:nvPicPr>
          <p:cNvPr id="8" name="Marcador de Posição de Conteúdo 7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91CD5F19-5D53-4E10-B59F-7C7FFE4C4F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00" y="1567518"/>
            <a:ext cx="7478010" cy="4513242"/>
          </a:xfrm>
        </p:spPr>
      </p:pic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B0ABF5B3-4DF8-480B-AE30-1952BD3CB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91875" y="1951892"/>
            <a:ext cx="4754880" cy="4023360"/>
          </a:xfrm>
        </p:spPr>
        <p:txBody>
          <a:bodyPr>
            <a:normAutofit/>
          </a:bodyPr>
          <a:lstStyle/>
          <a:p>
            <a:r>
              <a:rPr lang="pt-PT" i="1" dirty="0"/>
              <a:t>Algumas dependências.</a:t>
            </a:r>
          </a:p>
          <a:p>
            <a:pPr lvl="1"/>
            <a:r>
              <a:rPr lang="pt-PT" i="1" dirty="0"/>
              <a:t>Liverpool </a:t>
            </a:r>
            <a:r>
              <a:rPr lang="pt-PT" i="1" dirty="0" err="1"/>
              <a:t>Template</a:t>
            </a:r>
            <a:r>
              <a:rPr lang="pt-PT" dirty="0"/>
              <a:t>;</a:t>
            </a:r>
          </a:p>
          <a:p>
            <a:pPr lvl="1"/>
            <a:r>
              <a:rPr lang="pt-PT" i="1" dirty="0" err="1"/>
              <a:t>Silk</a:t>
            </a:r>
            <a:r>
              <a:rPr lang="pt-PT" i="1" dirty="0"/>
              <a:t> UI;</a:t>
            </a:r>
            <a:endParaRPr lang="pt-PT" dirty="0"/>
          </a:p>
          <a:p>
            <a:pPr lvl="1"/>
            <a:r>
              <a:rPr lang="pt-PT" i="1" dirty="0"/>
              <a:t>FullCalendar2</a:t>
            </a:r>
            <a:r>
              <a:rPr lang="pt-PT" dirty="0"/>
              <a:t>;</a:t>
            </a:r>
          </a:p>
          <a:p>
            <a:pPr lvl="1"/>
            <a:r>
              <a:rPr lang="pt-PT" i="1" dirty="0"/>
              <a:t>Google </a:t>
            </a:r>
            <a:r>
              <a:rPr lang="pt-PT" i="1" dirty="0" err="1"/>
              <a:t>Maps</a:t>
            </a:r>
            <a:r>
              <a:rPr lang="pt-PT" dirty="0"/>
              <a:t> </a:t>
            </a:r>
            <a:r>
              <a:rPr lang="pt-PT" i="1" dirty="0"/>
              <a:t>Mobile</a:t>
            </a:r>
            <a:r>
              <a:rPr lang="pt-PT" dirty="0"/>
              <a:t>;</a:t>
            </a:r>
          </a:p>
          <a:p>
            <a:pPr lvl="1"/>
            <a:r>
              <a:rPr lang="pt-PT" i="1" dirty="0"/>
              <a:t>Google </a:t>
            </a:r>
            <a:r>
              <a:rPr lang="pt-PT" i="1" dirty="0" err="1"/>
              <a:t>Maps</a:t>
            </a:r>
            <a:r>
              <a:rPr lang="pt-PT" dirty="0"/>
              <a:t> </a:t>
            </a:r>
            <a:r>
              <a:rPr lang="pt-PT" i="1" dirty="0"/>
              <a:t>Web</a:t>
            </a:r>
            <a:r>
              <a:rPr lang="pt-PT" dirty="0"/>
              <a:t>;</a:t>
            </a:r>
          </a:p>
          <a:p>
            <a:pPr lvl="1"/>
            <a:r>
              <a:rPr lang="pt-PT" i="1" dirty="0" err="1"/>
              <a:t>In-App</a:t>
            </a:r>
            <a:r>
              <a:rPr lang="pt-PT" dirty="0"/>
              <a:t> </a:t>
            </a:r>
            <a:r>
              <a:rPr lang="pt-PT" i="1" dirty="0" err="1"/>
              <a:t>Notification</a:t>
            </a:r>
            <a:r>
              <a:rPr lang="pt-PT" i="1" dirty="0"/>
              <a:t> Core</a:t>
            </a:r>
            <a:r>
              <a:rPr lang="pt-PT" dirty="0"/>
              <a:t>;</a:t>
            </a:r>
          </a:p>
          <a:p>
            <a:pPr lvl="1"/>
            <a:r>
              <a:rPr lang="pt-PT" i="1" dirty="0" err="1"/>
              <a:t>OneSignal</a:t>
            </a:r>
            <a:r>
              <a:rPr lang="pt-PT" i="1" dirty="0"/>
              <a:t> Plugin</a:t>
            </a:r>
            <a:r>
              <a:rPr lang="pt-PT" dirty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85698899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927</TotalTime>
  <Words>468</Words>
  <Application>Microsoft Office PowerPoint</Application>
  <PresentationFormat>Ecrã Panorâmico</PresentationFormat>
  <Paragraphs>88</Paragraphs>
  <Slides>20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3" baseType="lpstr">
      <vt:lpstr>Calibri</vt:lpstr>
      <vt:lpstr>Corbel</vt:lpstr>
      <vt:lpstr>Base</vt:lpstr>
      <vt:lpstr>IView - Aplicação de Entrevistas e Currículos </vt:lpstr>
      <vt:lpstr>Indice</vt:lpstr>
      <vt:lpstr>Motivação</vt:lpstr>
      <vt:lpstr>Objetivos</vt:lpstr>
      <vt:lpstr>Estado da Arte</vt:lpstr>
      <vt:lpstr>Casos de uso</vt:lpstr>
      <vt:lpstr>OutSystems</vt:lpstr>
      <vt:lpstr>Sincronismo</vt:lpstr>
      <vt:lpstr>Arquitetura do projeto </vt:lpstr>
      <vt:lpstr>Modelo entidade-associação da base de dados </vt:lpstr>
      <vt:lpstr>Wireframes do projeto </vt:lpstr>
      <vt:lpstr>Interação – Novo Candidato</vt:lpstr>
      <vt:lpstr>Interação – novo Candidato</vt:lpstr>
      <vt:lpstr>Interação – Vaga e Candidatura</vt:lpstr>
      <vt:lpstr>Interação – Vaga e Candidatura</vt:lpstr>
      <vt:lpstr>Testes – Accão</vt:lpstr>
      <vt:lpstr>Testes – Resultados Esperados</vt:lpstr>
      <vt:lpstr>Conclusão</vt:lpstr>
      <vt:lpstr>Desenvolvimentos Futuros</vt:lpstr>
      <vt:lpstr>Demos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IView - Aplicação de Entrevistas e Currículos </dc:title>
  <dc:creator>Diogo Aires</dc:creator>
  <cp:lastModifiedBy>Diogo Aires</cp:lastModifiedBy>
  <cp:revision>48</cp:revision>
  <dcterms:created xsi:type="dcterms:W3CDTF">2018-07-28T09:00:48Z</dcterms:created>
  <dcterms:modified xsi:type="dcterms:W3CDTF">2018-09-22T13:16:19Z</dcterms:modified>
</cp:coreProperties>
</file>