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C97B6D6-C2AB-46E1-9492-079990B4147B}">
  <a:tblStyle styleId="{BC97B6D6-C2AB-46E1-9492-079990B4147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uccess.outsystems.com/Documentation/10/Developing_an_Application/Implement_Application_Logic/Screen_and_Block_Lifecycle_Events?origin=d#Lifecycle_Event_Handlers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Initialize: assign some defaults and variables.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Note: A system function, ScreenReachedFromHistory() is true when you go into a screen by pressing back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https://success.outsystems.com/Documentation/10/Developing_an_Application/Implement_Application_Logic/Screen_and_Block_Lifecycle_Events?origin=d#Lifecycle_Event_Handlers</a:t>
            </a:r>
            <a:r>
              <a:rPr lang="en"/>
              <a:t>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OnParametersChanged will be covered in the Blocks. This will be revisited as well in that slide deck.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ver Whit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334523" y="3031744"/>
            <a:ext cx="73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1" i="0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2pPr>
            <a:lvl3pPr indent="0" lvl="2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3pPr>
            <a:lvl4pPr indent="0" lvl="3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4pPr>
            <a:lvl5pPr indent="0" lvl="4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5pPr>
            <a:lvl6pPr indent="0" lvl="5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6pPr>
            <a:lvl7pPr indent="0" lvl="6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7pPr>
            <a:lvl8pPr indent="0" lvl="7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8pPr>
            <a:lvl9pPr indent="0" lvl="8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34525" y="3672425"/>
            <a:ext cx="7388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/>
          <p:nvPr/>
        </p:nvSpPr>
        <p:spPr>
          <a:xfrm>
            <a:off x="0" y="3643573"/>
            <a:ext cx="5070300" cy="13200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0764" y="320600"/>
            <a:ext cx="2713310" cy="58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tterstock_142868230.jpg" id="13" name="Shape 13"/>
          <p:cNvPicPr preferRelativeResize="0"/>
          <p:nvPr/>
        </p:nvPicPr>
        <p:blipFill rotWithShape="1">
          <a:blip r:embed="rId3">
            <a:alphaModFix amt="16000"/>
          </a:blip>
          <a:srcRect b="7791" l="0" r="0" t="7791"/>
          <a:stretch/>
        </p:blipFill>
        <p:spPr>
          <a:xfrm>
            <a:off x="-14449" y="-3300"/>
            <a:ext cx="9158400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34322" y="183375"/>
            <a:ext cx="7168498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Shape 16"/>
          <p:cNvSpPr/>
          <p:nvPr/>
        </p:nvSpPr>
        <p:spPr>
          <a:xfrm>
            <a:off x="0" y="-6662"/>
            <a:ext cx="9144000" cy="13198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17" name="Shape 17"/>
          <p:cNvSpPr/>
          <p:nvPr/>
        </p:nvSpPr>
        <p:spPr>
          <a:xfrm flipH="1">
            <a:off x="331903" y="4937405"/>
            <a:ext cx="13500" cy="768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ADB5B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OS-logo-color_500x108.png" id="19" name="Shape 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6102" y="4819385"/>
            <a:ext cx="1202700" cy="2597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Font typeface="Open Sans"/>
              <a:buChar char="■"/>
              <a:defRPr b="0" i="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2 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234322" y="183375"/>
            <a:ext cx="7168498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Shape 23"/>
          <p:cNvSpPr/>
          <p:nvPr/>
        </p:nvSpPr>
        <p:spPr>
          <a:xfrm>
            <a:off x="0" y="-6662"/>
            <a:ext cx="9144000" cy="13198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234325" y="941000"/>
            <a:ext cx="4232698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Font typeface="Open Sans"/>
              <a:buChar char="■"/>
              <a:defRPr b="0" i="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676850" y="941000"/>
            <a:ext cx="4232698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6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Font typeface="Open Sans"/>
              <a:buChar char="■"/>
              <a:defRPr b="0" i="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2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1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" name="Shape 26"/>
          <p:cNvSpPr/>
          <p:nvPr/>
        </p:nvSpPr>
        <p:spPr>
          <a:xfrm flipH="1">
            <a:off x="331903" y="4937405"/>
            <a:ext cx="13500" cy="768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ADB5B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OS-logo-color_500x108.png" id="28" name="Shape 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6102" y="4819385"/>
            <a:ext cx="1202700" cy="25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parato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0" y="2243391"/>
            <a:ext cx="9144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shutterstock_142868230.jpg" id="32" name="Shape 32"/>
          <p:cNvPicPr preferRelativeResize="0"/>
          <p:nvPr/>
        </p:nvPicPr>
        <p:blipFill rotWithShape="1">
          <a:blip r:embed="rId2">
            <a:alphaModFix amt="16000"/>
          </a:blip>
          <a:srcRect b="7791" l="0" r="0" t="7791"/>
          <a:stretch/>
        </p:blipFill>
        <p:spPr>
          <a:xfrm>
            <a:off x="-14449" y="-3300"/>
            <a:ext cx="9158400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ver Whit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37" name="Shape 37"/>
          <p:cNvSpPr txBox="1"/>
          <p:nvPr>
            <p:ph type="ctrTitle"/>
          </p:nvPr>
        </p:nvSpPr>
        <p:spPr>
          <a:xfrm>
            <a:off x="334523" y="3031744"/>
            <a:ext cx="738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Open Sans"/>
              <a:buNone/>
              <a:defRPr b="1" i="0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2pPr>
            <a:lvl3pPr indent="0" lvl="2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3pPr>
            <a:lvl4pPr indent="0" lvl="3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4pPr>
            <a:lvl5pPr indent="0" lvl="4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5pPr>
            <a:lvl6pPr indent="0" lvl="5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6pPr>
            <a:lvl7pPr indent="0" lvl="6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7pPr>
            <a:lvl8pPr indent="0" lvl="7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8pPr>
            <a:lvl9pPr indent="0" lvl="8" rtl="0" algn="ctr">
              <a:spcBef>
                <a:spcPts val="0"/>
              </a:spcBef>
              <a:buClr>
                <a:srgbClr val="434343"/>
              </a:buClr>
              <a:buFont typeface="Arial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334525" y="3672425"/>
            <a:ext cx="7388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Open Sans"/>
              <a:buNone/>
              <a:defRPr b="0" i="0" sz="14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/>
              <a:buNone/>
              <a:defRPr b="0" i="0" sz="28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/>
          <p:nvPr/>
        </p:nvSpPr>
        <p:spPr>
          <a:xfrm>
            <a:off x="0" y="3643573"/>
            <a:ext cx="5070300" cy="13200"/>
          </a:xfrm>
          <a:prstGeom prst="rect">
            <a:avLst/>
          </a:prstGeom>
          <a:solidFill>
            <a:srgbClr val="C200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Shape 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10764" y="320600"/>
            <a:ext cx="2713310" cy="586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tterstock_142868230.jpg" id="41" name="Shape 41"/>
          <p:cNvPicPr preferRelativeResize="0"/>
          <p:nvPr/>
        </p:nvPicPr>
        <p:blipFill rotWithShape="1">
          <a:blip r:embed="rId3">
            <a:alphaModFix amt="16000"/>
          </a:blip>
          <a:srcRect b="7791" l="0" r="0" t="7791"/>
          <a:stretch/>
        </p:blipFill>
        <p:spPr>
          <a:xfrm>
            <a:off x="-14449" y="-3300"/>
            <a:ext cx="9158400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45" name="Shape 45"/>
          <p:cNvSpPr/>
          <p:nvPr/>
        </p:nvSpPr>
        <p:spPr>
          <a:xfrm flipH="1">
            <a:off x="331903" y="4937405"/>
            <a:ext cx="13500" cy="768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ADB5B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OS-logo-color_500x108.png" id="47" name="Shape 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6102" y="4819385"/>
            <a:ext cx="1202700" cy="25979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ext 2 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234325" y="941000"/>
            <a:ext cx="42327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676850" y="941000"/>
            <a:ext cx="42327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841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10160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10160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10160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10160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10160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10160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●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10160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○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11430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  <a:buChar char="■"/>
              <a:defRPr b="0" i="0" sz="1800" u="none" cap="none" strike="noStrik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Shape 54"/>
          <p:cNvSpPr/>
          <p:nvPr/>
        </p:nvSpPr>
        <p:spPr>
          <a:xfrm flipH="1">
            <a:off x="331903" y="4937405"/>
            <a:ext cx="13500" cy="768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b="0" i="0" lang="en" sz="700" u="none" cap="none" strike="noStrike">
                <a:solidFill>
                  <a:srgbClr val="ADB5B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  <p:pic>
        <p:nvPicPr>
          <p:cNvPr descr="OS-logo-color_500x108.png" id="56" name="Shape 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6102" y="4819385"/>
            <a:ext cx="1202700" cy="259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parato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-6662"/>
            <a:ext cx="9144000" cy="13200"/>
          </a:xfrm>
          <a:prstGeom prst="rect">
            <a:avLst/>
          </a:prstGeom>
          <a:solidFill>
            <a:srgbClr val="CC22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0" y="2243391"/>
            <a:ext cx="91440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pen Sans"/>
              <a:buNone/>
              <a:defRPr b="1" i="0" sz="3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shutterstock_142868230.jpg" id="60" name="Shape 60"/>
          <p:cNvPicPr preferRelativeResize="0"/>
          <p:nvPr/>
        </p:nvPicPr>
        <p:blipFill rotWithShape="1">
          <a:blip r:embed="rId2">
            <a:alphaModFix amt="16000"/>
          </a:blip>
          <a:srcRect b="7791" l="0" r="0" t="7791"/>
          <a:stretch/>
        </p:blipFill>
        <p:spPr>
          <a:xfrm>
            <a:off x="-14449" y="-3300"/>
            <a:ext cx="9158400" cy="51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45450" y="1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45450" y="177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jpg"/><Relationship Id="rId4" Type="http://schemas.openxmlformats.org/officeDocument/2006/relationships/image" Target="../media/image20.png"/><Relationship Id="rId5" Type="http://schemas.openxmlformats.org/officeDocument/2006/relationships/image" Target="../media/image19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jpg"/><Relationship Id="rId4" Type="http://schemas.openxmlformats.org/officeDocument/2006/relationships/image" Target="../media/image19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Copyright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This material is owned by OutSystems and may only be used in the ways described in this Copyright Notice: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may take temporary copies necessary to read this document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may print a single copy of this material for personal use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must not change any of this material or remove any part of any copyright notice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You must not distribute this material in any shape or form</a:t>
            </a:r>
            <a:br>
              <a:rPr lang="en"/>
            </a:b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234324" y="183375"/>
            <a:ext cx="4144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Web App 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301274" y="802750"/>
            <a:ext cx="4206900" cy="39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25" y="989525"/>
            <a:ext cx="3811524" cy="23089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/>
          <p:nvPr/>
        </p:nvSpPr>
        <p:spPr>
          <a:xfrm>
            <a:off x="4863450" y="802750"/>
            <a:ext cx="3967500" cy="3650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0" name="Shape 1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000" y="880775"/>
            <a:ext cx="2076100" cy="1373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Shape 151"/>
          <p:cNvCxnSpPr/>
          <p:nvPr/>
        </p:nvCxnSpPr>
        <p:spPr>
          <a:xfrm flipH="1" rot="10800000">
            <a:off x="758200" y="1468575"/>
            <a:ext cx="4337400" cy="416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52" name="Shape 152"/>
          <p:cNvSpPr/>
          <p:nvPr/>
        </p:nvSpPr>
        <p:spPr>
          <a:xfrm>
            <a:off x="7944050" y="2671925"/>
            <a:ext cx="751375" cy="103825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6543775" y="491800"/>
            <a:ext cx="1140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  <p:pic>
        <p:nvPicPr>
          <p:cNvPr id="154" name="Shape 1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5900" y="2827975"/>
            <a:ext cx="1361724" cy="84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Shape 155"/>
          <p:cNvCxnSpPr/>
          <p:nvPr/>
        </p:nvCxnSpPr>
        <p:spPr>
          <a:xfrm flipH="1">
            <a:off x="5978900" y="2219975"/>
            <a:ext cx="769800" cy="60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156" name="Shape 1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8187" y="2229785"/>
            <a:ext cx="835275" cy="1933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Shape 157"/>
          <p:cNvCxnSpPr/>
          <p:nvPr/>
        </p:nvCxnSpPr>
        <p:spPr>
          <a:xfrm flipH="1" rot="10800000">
            <a:off x="6250075" y="2588700"/>
            <a:ext cx="737700" cy="662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58" name="Shape 158"/>
          <p:cNvCxnSpPr>
            <a:endCxn id="152" idx="2"/>
          </p:cNvCxnSpPr>
          <p:nvPr/>
        </p:nvCxnSpPr>
        <p:spPr>
          <a:xfrm flipH="1" rot="10800000">
            <a:off x="7342850" y="3191050"/>
            <a:ext cx="601200" cy="105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59" name="Shape 159"/>
          <p:cNvSpPr txBox="1"/>
          <p:nvPr/>
        </p:nvSpPr>
        <p:spPr>
          <a:xfrm>
            <a:off x="2841475" y="1335000"/>
            <a:ext cx="1427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800">
                <a:solidFill>
                  <a:srgbClr val="CC0000"/>
                </a:solidFill>
              </a:rPr>
              <a:t>HTTP GET RoomDetail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234324" y="183375"/>
            <a:ext cx="4144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Web App 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301274" y="802750"/>
            <a:ext cx="4206900" cy="3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/>
          <p:nvPr/>
        </p:nvSpPr>
        <p:spPr>
          <a:xfrm>
            <a:off x="4863450" y="802750"/>
            <a:ext cx="3967500" cy="3650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/>
        </p:nvSpPr>
        <p:spPr>
          <a:xfrm>
            <a:off x="6543775" y="491800"/>
            <a:ext cx="1140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2841475" y="1335000"/>
            <a:ext cx="1427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CC0000"/>
                </a:solidFill>
              </a:rPr>
              <a:t>HTTP GET RoomDetail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475" y="1003425"/>
            <a:ext cx="3838825" cy="228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Shape 171"/>
          <p:cNvCxnSpPr/>
          <p:nvPr/>
        </p:nvCxnSpPr>
        <p:spPr>
          <a:xfrm flipH="1" rot="10800000">
            <a:off x="2826950" y="1849450"/>
            <a:ext cx="2269200" cy="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72" name="Shape 172"/>
          <p:cNvCxnSpPr/>
          <p:nvPr/>
        </p:nvCxnSpPr>
        <p:spPr>
          <a:xfrm flipH="1" rot="10800000">
            <a:off x="2853125" y="2764075"/>
            <a:ext cx="2242800" cy="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triangle"/>
            <a:tailEnd len="lg" w="lg" type="triangle"/>
          </a:ln>
        </p:spPr>
      </p:cxnSp>
      <p:pic>
        <p:nvPicPr>
          <p:cNvPr id="173" name="Shape 1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650" y="1121450"/>
            <a:ext cx="2242800" cy="254444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077700" y="1585800"/>
            <a:ext cx="1387200" cy="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Rendered 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"/>
              <a:t>HTML &amp; Data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5077587" y="2473825"/>
            <a:ext cx="1387200" cy="58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Page Resources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3123300" y="1524075"/>
            <a:ext cx="1221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CC0000"/>
                </a:solidFill>
              </a:rPr>
              <a:t>HTML + viewstate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123300" y="2401650"/>
            <a:ext cx="12210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900">
                <a:solidFill>
                  <a:srgbClr val="CC0000"/>
                </a:solidFill>
              </a:rPr>
              <a:t>HTTP GET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900">
                <a:solidFill>
                  <a:srgbClr val="CC0000"/>
                </a:solidFill>
              </a:rPr>
              <a:t>CSS, JS, IMG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234324" y="183375"/>
            <a:ext cx="41442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Web App </a:t>
            </a: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301274" y="802750"/>
            <a:ext cx="4206900" cy="39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x="4863450" y="802750"/>
            <a:ext cx="3967500" cy="3650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000" y="880775"/>
            <a:ext cx="2076100" cy="137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/>
          <p:nvPr/>
        </p:nvSpPr>
        <p:spPr>
          <a:xfrm>
            <a:off x="7944050" y="2671925"/>
            <a:ext cx="751375" cy="1038250"/>
          </a:xfrm>
          <a:prstGeom prst="flowChartMagneticDisk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DB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6543775" y="491800"/>
            <a:ext cx="1140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Server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900" y="2827975"/>
            <a:ext cx="1361724" cy="84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Shape 190"/>
          <p:cNvCxnSpPr/>
          <p:nvPr/>
        </p:nvCxnSpPr>
        <p:spPr>
          <a:xfrm flipH="1">
            <a:off x="5978900" y="2219975"/>
            <a:ext cx="769800" cy="608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1" name="Shape 191"/>
          <p:cNvSpPr txBox="1"/>
          <p:nvPr/>
        </p:nvSpPr>
        <p:spPr>
          <a:xfrm>
            <a:off x="2841475" y="1335000"/>
            <a:ext cx="1427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CC0000"/>
                </a:solidFill>
              </a:rPr>
              <a:t>HTTP GET RoomDetail</a:t>
            </a:r>
          </a:p>
        </p:txBody>
      </p:sp>
      <p:pic>
        <p:nvPicPr>
          <p:cNvPr id="192" name="Shape 1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475" y="1003425"/>
            <a:ext cx="3838825" cy="228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Shape 193"/>
          <p:cNvCxnSpPr>
            <a:endCxn id="186" idx="1"/>
          </p:cNvCxnSpPr>
          <p:nvPr/>
        </p:nvCxnSpPr>
        <p:spPr>
          <a:xfrm flipH="1" rot="10800000">
            <a:off x="1099300" y="1567449"/>
            <a:ext cx="3866700" cy="138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4" name="Shape 194"/>
          <p:cNvSpPr txBox="1"/>
          <p:nvPr/>
        </p:nvSpPr>
        <p:spPr>
          <a:xfrm>
            <a:off x="2658250" y="1727650"/>
            <a:ext cx="1427700" cy="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800">
                <a:solidFill>
                  <a:srgbClr val="CC0000"/>
                </a:solidFill>
              </a:rPr>
              <a:t>HTTP POST RoomDetail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8374" y="2273059"/>
            <a:ext cx="769800" cy="1956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Shape 196"/>
          <p:cNvCxnSpPr/>
          <p:nvPr/>
        </p:nvCxnSpPr>
        <p:spPr>
          <a:xfrm flipH="1" rot="10800000">
            <a:off x="6020375" y="2635025"/>
            <a:ext cx="1073400" cy="942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7" name="Shape 197"/>
          <p:cNvCxnSpPr/>
          <p:nvPr/>
        </p:nvCxnSpPr>
        <p:spPr>
          <a:xfrm>
            <a:off x="7329150" y="3260900"/>
            <a:ext cx="615000" cy="6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/>
          <p:nvPr>
            <p:ph type="title"/>
          </p:nvPr>
        </p:nvSpPr>
        <p:spPr>
          <a:xfrm>
            <a:off x="0" y="2243391"/>
            <a:ext cx="9144000" cy="6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Mobile Screen lifecycle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apps are SPAs</a:t>
            </a: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</a:pPr>
            <a:r>
              <a:rPr lang="en"/>
              <a:t>OutSystems 10’s compiler generates JavaScript for the Screen logic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12500"/>
              <a:buFont typeface="Arial"/>
            </a:pPr>
            <a:r>
              <a:rPr lang="en"/>
              <a:t>Screen logic runs on the client side</a:t>
            </a: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28571"/>
              <a:buFont typeface="Arial"/>
            </a:pPr>
            <a:r>
              <a:rPr lang="en"/>
              <a:t>JavaScript generates the HTML for each Screen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12500"/>
              <a:buFont typeface="Arial"/>
            </a:pPr>
            <a:r>
              <a:rPr lang="en"/>
              <a:t>Server logic is still .NET or Java code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</a:pPr>
            <a:r>
              <a:rPr lang="en"/>
              <a:t>Data will be requested as needed (asynchronous Actions)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12500"/>
              <a:buFont typeface="Arial"/>
            </a:pPr>
            <a:r>
              <a:rPr lang="en"/>
              <a:t>OutSystems generates REST endpoints for Aggregates or data fetch Action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12500"/>
              <a:buFont typeface="Arial"/>
            </a:pPr>
            <a:r>
              <a:rPr lang="en"/>
              <a:t>Asynchronous Actions do not block the rendering of the Screen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12500"/>
              <a:buFont typeface="Arial"/>
            </a:pPr>
            <a:r>
              <a:rPr lang="en"/>
              <a:t>Multiple requests can be in flight at the same time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</a:pPr>
            <a:r>
              <a:rPr lang="en"/>
              <a:t>Logic in the Screens is now specified in Client Actions</a:t>
            </a:r>
            <a:br>
              <a:rPr lang="en"/>
            </a:b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New runtime architecture 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App Architecture - header.png" id="216" name="Shape 2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25" y="1132825"/>
            <a:ext cx="5367925" cy="3034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Splash screen 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23" name="Shape 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4810" y="1019175"/>
            <a:ext cx="1801800" cy="3620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Shape 224"/>
          <p:cNvCxnSpPr/>
          <p:nvPr/>
        </p:nvCxnSpPr>
        <p:spPr>
          <a:xfrm>
            <a:off x="3225867" y="866775"/>
            <a:ext cx="1475400" cy="152400"/>
          </a:xfrm>
          <a:prstGeom prst="straightConnector1">
            <a:avLst/>
          </a:prstGeom>
          <a:noFill/>
          <a:ln cap="flat" cmpd="sng" w="12700">
            <a:solidFill>
              <a:srgbClr val="33333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1826175" y="4467225"/>
            <a:ext cx="1475400" cy="152400"/>
          </a:xfrm>
          <a:prstGeom prst="straightConnector1">
            <a:avLst/>
          </a:prstGeom>
          <a:noFill/>
          <a:ln cap="flat" cmpd="sng" w="12700">
            <a:solidFill>
              <a:srgbClr val="333333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26" name="Shape 2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7667" y="2263130"/>
            <a:ext cx="1647900" cy="13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484" y="866775"/>
            <a:ext cx="1801800" cy="36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8050" y="1294265"/>
            <a:ext cx="1600650" cy="27650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29" name="Shape 229"/>
          <p:cNvPicPr preferRelativeResize="0"/>
          <p:nvPr/>
        </p:nvPicPr>
        <p:blipFill rotWithShape="1">
          <a:blip r:embed="rId6">
            <a:alphaModFix/>
          </a:blip>
          <a:srcRect b="11527" l="0" r="0" t="0"/>
          <a:stretch/>
        </p:blipFill>
        <p:spPr>
          <a:xfrm>
            <a:off x="5302049" y="1142224"/>
            <a:ext cx="2614602" cy="3193725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30" name="Shape 2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7625" y="1447799"/>
            <a:ext cx="1357949" cy="763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 &amp; Screen Events </a:t>
            </a: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234325" y="941000"/>
            <a:ext cx="5004600" cy="38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</a:pPr>
            <a:r>
              <a:rPr lang="en"/>
              <a:t>Events to signal changes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Share data about change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Handlers to react to changes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</a:pPr>
            <a:r>
              <a:rPr lang="en"/>
              <a:t>App Events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 Application Ready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Application Resume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Screen Lifecycle Events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OnInitialize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OnReady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OnRender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OnDestroy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pplicationLifeCycle.png"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087" y="1010225"/>
            <a:ext cx="4141874" cy="1389199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239" name="Shape 2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600" y="2948399"/>
            <a:ext cx="2960849" cy="16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Data fetching</a:t>
            </a:r>
          </a:p>
        </p:txBody>
      </p:sp>
      <p:sp>
        <p:nvSpPr>
          <p:cNvPr id="245" name="Shape 245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34325" y="941000"/>
            <a:ext cx="5004600" cy="3804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fetching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Aggregates in the Screen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Database or Local Storage Entities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Action for advanced cases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Output Parameters must be Assigned inside the Action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Data Type by default is Text, but can be changed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Performed asynchronously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Performed in parallel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Screen Lifecycle Event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 After Fetch</a:t>
            </a:r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6125" y="1276675"/>
            <a:ext cx="1787875" cy="10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6124" y="3251274"/>
            <a:ext cx="2379674" cy="13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Client-side logic</a:t>
            </a:r>
          </a:p>
        </p:txBody>
      </p:sp>
      <p:sp>
        <p:nvSpPr>
          <p:cNvPr id="254" name="Shape 254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234325" y="941000"/>
            <a:ext cx="45600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Open Sans"/>
            </a:pPr>
            <a:r>
              <a:rPr lang="en"/>
              <a:t>Responsiveness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UI elements react to data changes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Updates occur immediately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Virtualization mechanism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Renders only displayed item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UI responds while calling server</a:t>
            </a:r>
          </a:p>
          <a:p>
            <a:pPr indent="9144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88888"/>
              <a:buFont typeface="Open Sans"/>
            </a:pPr>
            <a:r>
              <a:rPr lang="en"/>
              <a:t>Client Actions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Visually modeled logic and data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Easy to call server-side logic 	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Drag &amp; drop server actions 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REST API generated automatically</a:t>
            </a: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Calls are asynchronous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6" name="Shape 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550" y="941000"/>
            <a:ext cx="2183725" cy="30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334525" y="3031750"/>
            <a:ext cx="808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/>
              <a:t>Programming Model</a:t>
            </a:r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334525" y="3672425"/>
            <a:ext cx="7388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4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Opening the app (loading the Screen)</a:t>
            </a:r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63" name="Shape 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75" y="1118400"/>
            <a:ext cx="7662348" cy="33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Navigating between Screens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74" y="1433574"/>
            <a:ext cx="7671924" cy="25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Lifecycle Event Handlers</a:t>
            </a:r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graphicFrame>
        <p:nvGraphicFramePr>
          <p:cNvPr id="277" name="Shape 277"/>
          <p:cNvGraphicFramePr/>
          <p:nvPr/>
        </p:nvGraphicFramePr>
        <p:xfrm>
          <a:off x="425000" y="100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{BC97B6D6-C2AB-46E1-9492-079990B4147B}</a:tableStyleId>
              </a:tblPr>
              <a:tblGrid>
                <a:gridCol w="1868975"/>
                <a:gridCol w="640482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On Initialize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Occurs after checking the permission of the user to access the Screen, but before navigating to the Screen and fetching data.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 can use it to initialize the Screen, by setting its default data.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On Ready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Occurs after the Screen DOM is ready.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 can use it to manipulate the DOM.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On Render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Occurs right after the Screen On Ready Event handler and every time the data of a Screen changes.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 can use it to update some third-party component.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On Destroy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Occurs before destroying a Screen and removing it from the DOM.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 can use it to implement logic when the component is disposed. </a:t>
                      </a: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/>
                        <a:t>On After Fetch</a:t>
                      </a:r>
                    </a:p>
                  </a:txBody>
                  <a:tcPr marT="91425" marB="91425" marR="91425" marL="91425" anchor="ctr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Occurs after an Aggregate or Data Action has finished fetching data, but before the data is rendered on the Screen.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You can use it to act upon the retrieved data.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Summary</a:t>
            </a:r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programming elements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Separated into layers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Screen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Synchronous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Screen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Asynchronous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Events &amp; Handlers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334525" y="3031750"/>
            <a:ext cx="808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rPr lang="en"/>
              <a:t>Programming Model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334525" y="3672425"/>
            <a:ext cx="73884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Open Sans"/>
              <a:buNone/>
            </a:pPr>
            <a:r>
              <a:t/>
            </a:r>
            <a:endParaRPr b="0" i="0" sz="1400" u="none" cap="none" strike="noStrike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1" name="Shape 2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275" y="2548196"/>
            <a:ext cx="2254675" cy="227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Topics</a:t>
            </a:r>
          </a:p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34325" y="941000"/>
            <a:ext cx="85776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Basic programming elements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Separated into layers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Web Screen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Synchronous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Mobile Screen lifecycle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Asynchronous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Events &amp; Handlers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234322" y="183375"/>
            <a:ext cx="7168500" cy="58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Mobile Apps</a:t>
            </a:r>
          </a:p>
        </p:txBody>
      </p:sp>
      <p:sp>
        <p:nvSpPr>
          <p:cNvPr id="86" name="Shape 86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234325" y="941000"/>
            <a:ext cx="4232700" cy="372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Open Sans"/>
            </a:pPr>
            <a:r>
              <a:rPr lang="en"/>
              <a:t>Web apps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Run logic on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 data on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Fetch data synchronously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Request-response pattern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Font typeface="Open Sans"/>
            </a:pPr>
            <a:r>
              <a:rPr lang="en"/>
              <a:t>Mobile apps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Run logic on the device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Store data locally &amp; on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Fetch data asynchronously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React to changes immediately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25" y="1145701"/>
            <a:ext cx="2057400" cy="3048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425" y="1145701"/>
            <a:ext cx="2047875" cy="3048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90" name="Shape 90"/>
          <p:cNvSpPr txBox="1"/>
          <p:nvPr/>
        </p:nvSpPr>
        <p:spPr>
          <a:xfrm>
            <a:off x="4467025" y="765675"/>
            <a:ext cx="2057400" cy="374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Web apps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6533179" y="765675"/>
            <a:ext cx="2047799" cy="3747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Mobile Apps (NEW)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0" y="2243391"/>
            <a:ext cx="9144000" cy="6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Basic elements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32" y="242112"/>
            <a:ext cx="457204" cy="464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102" name="Shape 102"/>
          <p:cNvGrpSpPr/>
          <p:nvPr/>
        </p:nvGrpSpPr>
        <p:grpSpPr>
          <a:xfrm>
            <a:off x="310525" y="839329"/>
            <a:ext cx="8424210" cy="412025"/>
            <a:chOff x="310525" y="839329"/>
            <a:chExt cx="8424210" cy="412025"/>
          </a:xfrm>
        </p:grpSpPr>
        <p:pic>
          <p:nvPicPr>
            <p:cNvPr id="103" name="Shape 103"/>
            <p:cNvPicPr preferRelativeResize="0"/>
            <p:nvPr/>
          </p:nvPicPr>
          <p:blipFill rotWithShape="1">
            <a:blip r:embed="rId4">
              <a:alphaModFix/>
            </a:blip>
            <a:srcRect b="87240" l="0" r="0" t="5423"/>
            <a:stretch/>
          </p:blipFill>
          <p:spPr>
            <a:xfrm>
              <a:off x="310525" y="839329"/>
              <a:ext cx="8424210" cy="4120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04" name="Shape 10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1930" y="870560"/>
              <a:ext cx="457224" cy="37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Shape 105"/>
          <p:cNvSpPr txBox="1"/>
          <p:nvPr>
            <p:ph type="title"/>
          </p:nvPr>
        </p:nvSpPr>
        <p:spPr>
          <a:xfrm>
            <a:off x="691524" y="183375"/>
            <a:ext cx="6711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Interface Layer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234325" y="1495350"/>
            <a:ext cx="50325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1600"/>
              <a:t>UI Flows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Screens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Patterns</a:t>
            </a:r>
          </a:p>
          <a:p>
            <a:pPr indent="-69850" lvl="0" marL="0" rtl="0">
              <a:spcBef>
                <a:spcPts val="0"/>
              </a:spcBef>
              <a:buClr>
                <a:srgbClr val="000000"/>
              </a:buClr>
              <a:buSzPct val="68750"/>
              <a:buNone/>
            </a:pPr>
            <a:r>
              <a:t/>
            </a:r>
            <a:endParaRPr sz="1600"/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Images - graphics, icons, etc.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8750"/>
              <a:buNone/>
            </a:pPr>
            <a:r>
              <a:t/>
            </a:r>
            <a:endParaRPr sz="1600"/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Themes - base look and feel</a:t>
            </a:r>
          </a:p>
          <a:p>
            <a:pPr indent="-69850" lvl="0" marL="457200" rtl="0">
              <a:spcBef>
                <a:spcPts val="0"/>
              </a:spcBef>
              <a:buClr>
                <a:srgbClr val="000000"/>
              </a:buClr>
              <a:buSzPct val="68750"/>
              <a:buNone/>
            </a:pPr>
            <a:r>
              <a:t/>
            </a:r>
            <a:endParaRPr sz="1600"/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Scripts - javascript resources</a:t>
            </a:r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08" name="Shape 10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775" y="1460224"/>
            <a:ext cx="2296950" cy="319872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27" y="242112"/>
            <a:ext cx="457204" cy="464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114" name="Shape 114"/>
          <p:cNvGrpSpPr/>
          <p:nvPr/>
        </p:nvGrpSpPr>
        <p:grpSpPr>
          <a:xfrm>
            <a:off x="234325" y="839329"/>
            <a:ext cx="8424210" cy="412025"/>
            <a:chOff x="234325" y="839329"/>
            <a:chExt cx="8424210" cy="412025"/>
          </a:xfrm>
        </p:grpSpPr>
        <p:pic>
          <p:nvPicPr>
            <p:cNvPr id="115" name="Shape 115"/>
            <p:cNvPicPr preferRelativeResize="0"/>
            <p:nvPr/>
          </p:nvPicPr>
          <p:blipFill rotWithShape="1">
            <a:blip r:embed="rId4">
              <a:alphaModFix/>
            </a:blip>
            <a:srcRect b="87240" l="0" r="0" t="5423"/>
            <a:stretch/>
          </p:blipFill>
          <p:spPr>
            <a:xfrm>
              <a:off x="234325" y="839329"/>
              <a:ext cx="8424210" cy="4120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16" name="Shape 1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281930" y="870560"/>
              <a:ext cx="457224" cy="37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Shape 117"/>
          <p:cNvSpPr txBox="1"/>
          <p:nvPr>
            <p:ph type="title"/>
          </p:nvPr>
        </p:nvSpPr>
        <p:spPr>
          <a:xfrm>
            <a:off x="691524" y="183375"/>
            <a:ext cx="6711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Logic layer 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234325" y="1495350"/>
            <a:ext cx="50325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sz="1600"/>
              <a:t>Client Actions - run on device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Server Actions - run on server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Integrations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SOAP - Web Services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REST - RESTful Services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SAP - SAP connector/integration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Roles - security roles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 sz="1600"/>
              <a:t>Anonymous &amp; Registered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sz="1600"/>
              <a:t>Exceptions</a:t>
            </a:r>
          </a:p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0" name="Shape 1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455" y="839325"/>
            <a:ext cx="1929645" cy="4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1446" y="839325"/>
            <a:ext cx="1929650" cy="4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3224" y="1523225"/>
            <a:ext cx="2415300" cy="258399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Shape 127"/>
          <p:cNvGrpSpPr/>
          <p:nvPr/>
        </p:nvGrpSpPr>
        <p:grpSpPr>
          <a:xfrm>
            <a:off x="234325" y="839329"/>
            <a:ext cx="8424210" cy="412025"/>
            <a:chOff x="234325" y="839329"/>
            <a:chExt cx="8424210" cy="412025"/>
          </a:xfrm>
        </p:grpSpPr>
        <p:pic>
          <p:nvPicPr>
            <p:cNvPr id="128" name="Shape 128"/>
            <p:cNvPicPr preferRelativeResize="0"/>
            <p:nvPr/>
          </p:nvPicPr>
          <p:blipFill rotWithShape="1">
            <a:blip r:embed="rId3">
              <a:alphaModFix/>
            </a:blip>
            <a:srcRect b="87240" l="0" r="0" t="5423"/>
            <a:stretch/>
          </p:blipFill>
          <p:spPr>
            <a:xfrm>
              <a:off x="234325" y="839329"/>
              <a:ext cx="8424210" cy="412025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pic>
        <p:pic>
          <p:nvPicPr>
            <p:cNvPr id="129" name="Shape 1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81930" y="870560"/>
              <a:ext cx="457224" cy="372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Shape 130"/>
          <p:cNvSpPr txBox="1"/>
          <p:nvPr>
            <p:ph type="title"/>
          </p:nvPr>
        </p:nvSpPr>
        <p:spPr>
          <a:xfrm>
            <a:off x="691524" y="183375"/>
            <a:ext cx="67113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pen Sans"/>
              <a:buNone/>
            </a:pPr>
            <a:r>
              <a:rPr lang="en"/>
              <a:t>Data layer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234325" y="1495350"/>
            <a:ext cx="4236600" cy="3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Entity diagrams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Entities - persistent storage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600"/>
              <a:t>Database - server side</a:t>
            </a:r>
          </a:p>
          <a:p>
            <a:pPr indent="-330200" lvl="1" marL="914400" rtl="0">
              <a:spcBef>
                <a:spcPts val="0"/>
              </a:spcBef>
              <a:buSzPct val="100000"/>
              <a:buFont typeface="Arial"/>
            </a:pPr>
            <a:r>
              <a:rPr lang="en" sz="1600"/>
              <a:t>Local Storage - on device storage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Structures - in memory data</a:t>
            </a:r>
            <a:br>
              <a:rPr lang="en" sz="1600"/>
            </a:br>
          </a:p>
          <a:p>
            <a:pPr indent="-330200" lvl="0" marL="457200" rtl="0">
              <a:spcBef>
                <a:spcPts val="0"/>
              </a:spcBef>
              <a:buSzPct val="100000"/>
            </a:pPr>
            <a:r>
              <a:rPr lang="en" sz="1600"/>
              <a:t>Site properties - cross app data</a:t>
            </a:r>
            <a:br>
              <a:rPr lang="en" sz="1600"/>
            </a:b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20000"/>
              </a:buClr>
              <a:buSzPct val="100000"/>
              <a:buFont typeface="Arial"/>
            </a:pPr>
            <a:r>
              <a:rPr lang="en" sz="1600"/>
              <a:t>Resources - other data</a:t>
            </a:r>
            <a:br>
              <a:rPr lang="en" sz="1600"/>
            </a:br>
          </a:p>
        </p:txBody>
      </p:sp>
      <p:sp>
        <p:nvSpPr>
          <p:cNvPr id="132" name="Shape 132"/>
          <p:cNvSpPr txBox="1"/>
          <p:nvPr>
            <p:ph idx="12" type="sldNum"/>
          </p:nvPr>
        </p:nvSpPr>
        <p:spPr>
          <a:xfrm>
            <a:off x="301264" y="4890473"/>
            <a:ext cx="289200" cy="174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ADB5B8"/>
              </a:buClr>
              <a:buSzPct val="25000"/>
              <a:buFont typeface="Open Sans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3" name="Shape 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23" y="242112"/>
            <a:ext cx="457204" cy="464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134" name="Shape 1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455" y="839325"/>
            <a:ext cx="1929645" cy="41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7550" y="1573350"/>
            <a:ext cx="2330975" cy="30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0" y="2243391"/>
            <a:ext cx="9144000" cy="656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Web Screen lifecycle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utSystems Presentation">
  <a:themeElements>
    <a:clrScheme name="OutSystems 3">
      <a:dk1>
        <a:srgbClr val="384142"/>
      </a:dk1>
      <a:lt1>
        <a:srgbClr val="BCC5C7"/>
      </a:lt1>
      <a:dk2>
        <a:srgbClr val="788589"/>
      </a:dk2>
      <a:lt2>
        <a:srgbClr val="E5EAEA"/>
      </a:lt2>
      <a:accent1>
        <a:srgbClr val="CB2600"/>
      </a:accent1>
      <a:accent2>
        <a:srgbClr val="AA2000"/>
      </a:accent2>
      <a:accent3>
        <a:srgbClr val="0089CE"/>
      </a:accent3>
      <a:accent4>
        <a:srgbClr val="0068AC"/>
      </a:accent4>
      <a:accent5>
        <a:srgbClr val="8CC526"/>
      </a:accent5>
      <a:accent6>
        <a:srgbClr val="FEB200"/>
      </a:accent6>
      <a:hlink>
        <a:srgbClr val="0089CE"/>
      </a:hlink>
      <a:folHlink>
        <a:srgbClr val="00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utSystems Presentation">
  <a:themeElements>
    <a:clrScheme name="OutSystems 3">
      <a:dk1>
        <a:srgbClr val="384142"/>
      </a:dk1>
      <a:lt1>
        <a:srgbClr val="BCC5C7"/>
      </a:lt1>
      <a:dk2>
        <a:srgbClr val="788589"/>
      </a:dk2>
      <a:lt2>
        <a:srgbClr val="E5EAEA"/>
      </a:lt2>
      <a:accent1>
        <a:srgbClr val="CB2600"/>
      </a:accent1>
      <a:accent2>
        <a:srgbClr val="AA2000"/>
      </a:accent2>
      <a:accent3>
        <a:srgbClr val="0089CE"/>
      </a:accent3>
      <a:accent4>
        <a:srgbClr val="0068AC"/>
      </a:accent4>
      <a:accent5>
        <a:srgbClr val="8CC526"/>
      </a:accent5>
      <a:accent6>
        <a:srgbClr val="FEB200"/>
      </a:accent6>
      <a:hlink>
        <a:srgbClr val="0089CE"/>
      </a:hlink>
      <a:folHlink>
        <a:srgbClr val="0068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