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63" r:id="rId3"/>
    <p:sldId id="262" r:id="rId4"/>
    <p:sldId id="267" r:id="rId5"/>
    <p:sldId id="257" r:id="rId6"/>
    <p:sldId id="278" r:id="rId7"/>
    <p:sldId id="290" r:id="rId8"/>
    <p:sldId id="268" r:id="rId9"/>
    <p:sldId id="289" r:id="rId10"/>
    <p:sldId id="279" r:id="rId11"/>
    <p:sldId id="287" r:id="rId12"/>
    <p:sldId id="286" r:id="rId13"/>
    <p:sldId id="291" r:id="rId14"/>
    <p:sldId id="292" r:id="rId15"/>
    <p:sldId id="293" r:id="rId16"/>
    <p:sldId id="277" r:id="rId17"/>
    <p:sldId id="259" r:id="rId18"/>
    <p:sldId id="260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656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9FF86-823E-4006-A2C5-F44919024C6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688C4120-7DB2-4BF0-B3BC-352A9F060E22}">
      <dgm:prSet phldrT="[Texto]"/>
      <dgm:spPr/>
      <dgm:t>
        <a:bodyPr/>
        <a:lstStyle/>
        <a:p>
          <a:r>
            <a:rPr lang="es-CL" dirty="0" err="1" smtClean="0"/>
            <a:t>Development</a:t>
          </a:r>
          <a:endParaRPr lang="es-CL" dirty="0"/>
        </a:p>
      </dgm:t>
    </dgm:pt>
    <dgm:pt modelId="{CC6778F7-EFC1-40F8-8684-8ADDDD30E0B0}" type="parTrans" cxnId="{166D8B4F-398D-44FF-8CE7-AE6B326C5082}">
      <dgm:prSet/>
      <dgm:spPr/>
      <dgm:t>
        <a:bodyPr/>
        <a:lstStyle/>
        <a:p>
          <a:endParaRPr lang="es-CL"/>
        </a:p>
      </dgm:t>
    </dgm:pt>
    <dgm:pt modelId="{D3D0FE0B-CC8E-494C-869B-A1255E7C70AE}" type="sibTrans" cxnId="{166D8B4F-398D-44FF-8CE7-AE6B326C5082}">
      <dgm:prSet/>
      <dgm:spPr/>
      <dgm:t>
        <a:bodyPr/>
        <a:lstStyle/>
        <a:p>
          <a:endParaRPr lang="es-CL"/>
        </a:p>
      </dgm:t>
    </dgm:pt>
    <dgm:pt modelId="{E3D87CED-17D2-4F78-801F-BF28A930656E}">
      <dgm:prSet phldrT="[Texto]"/>
      <dgm:spPr/>
      <dgm:t>
        <a:bodyPr/>
        <a:lstStyle/>
        <a:p>
          <a:r>
            <a:rPr lang="es-CL" dirty="0" err="1" smtClean="0"/>
            <a:t>Desing</a:t>
          </a:r>
          <a:r>
            <a:rPr lang="es-CL" dirty="0" smtClean="0"/>
            <a:t> and </a:t>
          </a:r>
          <a:r>
            <a:rPr lang="es-CL" dirty="0" err="1" smtClean="0"/>
            <a:t>Analisis</a:t>
          </a:r>
          <a:endParaRPr lang="es-CL" dirty="0"/>
        </a:p>
      </dgm:t>
    </dgm:pt>
    <dgm:pt modelId="{FDFD489B-A662-4FE5-9B99-BC15607CA5B0}" type="parTrans" cxnId="{0136338B-1A98-4993-9AF0-93CAF22ED6F3}">
      <dgm:prSet/>
      <dgm:spPr/>
      <dgm:t>
        <a:bodyPr/>
        <a:lstStyle/>
        <a:p>
          <a:endParaRPr lang="es-CL"/>
        </a:p>
      </dgm:t>
    </dgm:pt>
    <dgm:pt modelId="{0B13E8A2-1ED0-4CF4-9B78-955D05BB62FF}" type="sibTrans" cxnId="{0136338B-1A98-4993-9AF0-93CAF22ED6F3}">
      <dgm:prSet/>
      <dgm:spPr/>
      <dgm:t>
        <a:bodyPr/>
        <a:lstStyle/>
        <a:p>
          <a:endParaRPr lang="es-CL"/>
        </a:p>
      </dgm:t>
    </dgm:pt>
    <dgm:pt modelId="{5EF0FA24-1780-450F-96D3-386447695EF2}">
      <dgm:prSet phldrT="[Texto]"/>
      <dgm:spPr/>
      <dgm:t>
        <a:bodyPr/>
        <a:lstStyle/>
        <a:p>
          <a:r>
            <a:rPr lang="es-CL" dirty="0" err="1" smtClean="0"/>
            <a:t>Quality</a:t>
          </a:r>
          <a:endParaRPr lang="es-CL" dirty="0"/>
        </a:p>
      </dgm:t>
    </dgm:pt>
    <dgm:pt modelId="{4ED6AFC6-F4CF-4CA9-96EE-74BB070B5EDF}" type="parTrans" cxnId="{A648FEC7-83AE-4EA9-88E3-DB92427702FA}">
      <dgm:prSet/>
      <dgm:spPr/>
      <dgm:t>
        <a:bodyPr/>
        <a:lstStyle/>
        <a:p>
          <a:endParaRPr lang="es-CL"/>
        </a:p>
      </dgm:t>
    </dgm:pt>
    <dgm:pt modelId="{5DFBF9F2-A38B-49EF-A752-5640AA1510A0}" type="sibTrans" cxnId="{A648FEC7-83AE-4EA9-88E3-DB92427702FA}">
      <dgm:prSet/>
      <dgm:spPr/>
      <dgm:t>
        <a:bodyPr/>
        <a:lstStyle/>
        <a:p>
          <a:endParaRPr lang="es-CL"/>
        </a:p>
      </dgm:t>
    </dgm:pt>
    <dgm:pt modelId="{5C97A802-A168-4305-BD7D-A7DDB80F8EF8}" type="pres">
      <dgm:prSet presAssocID="{03B9FF86-823E-4006-A2C5-F44919024C61}" presName="compositeShape" presStyleCnt="0">
        <dgm:presLayoutVars>
          <dgm:chMax val="7"/>
          <dgm:dir/>
          <dgm:resizeHandles val="exact"/>
        </dgm:presLayoutVars>
      </dgm:prSet>
      <dgm:spPr/>
    </dgm:pt>
    <dgm:pt modelId="{D2A7DF7E-42D9-4492-B377-25A6F9C645AC}" type="pres">
      <dgm:prSet presAssocID="{688C4120-7DB2-4BF0-B3BC-352A9F060E22}" presName="circ1" presStyleLbl="vennNode1" presStyleIdx="0" presStyleCnt="3"/>
      <dgm:spPr/>
      <dgm:t>
        <a:bodyPr/>
        <a:lstStyle/>
        <a:p>
          <a:endParaRPr lang="es-CL"/>
        </a:p>
      </dgm:t>
    </dgm:pt>
    <dgm:pt modelId="{7C2BDEC5-C072-454C-83F9-5D98E6A3BD22}" type="pres">
      <dgm:prSet presAssocID="{688C4120-7DB2-4BF0-B3BC-352A9F060E2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04F7AA2-C32A-4D61-A5F8-1E90D95A5076}" type="pres">
      <dgm:prSet presAssocID="{E3D87CED-17D2-4F78-801F-BF28A930656E}" presName="circ2" presStyleLbl="vennNode1" presStyleIdx="1" presStyleCnt="3"/>
      <dgm:spPr/>
      <dgm:t>
        <a:bodyPr/>
        <a:lstStyle/>
        <a:p>
          <a:endParaRPr lang="es-CL"/>
        </a:p>
      </dgm:t>
    </dgm:pt>
    <dgm:pt modelId="{4134AA19-A8E5-4882-8299-4382298DF931}" type="pres">
      <dgm:prSet presAssocID="{E3D87CED-17D2-4F78-801F-BF28A930656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02574C6-370F-42FC-832A-A5366363E401}" type="pres">
      <dgm:prSet presAssocID="{5EF0FA24-1780-450F-96D3-386447695EF2}" presName="circ3" presStyleLbl="vennNode1" presStyleIdx="2" presStyleCnt="3"/>
      <dgm:spPr/>
      <dgm:t>
        <a:bodyPr/>
        <a:lstStyle/>
        <a:p>
          <a:endParaRPr lang="es-CL"/>
        </a:p>
      </dgm:t>
    </dgm:pt>
    <dgm:pt modelId="{80D61CED-3992-4FBB-9EAE-CFEBE81187C1}" type="pres">
      <dgm:prSet presAssocID="{5EF0FA24-1780-450F-96D3-386447695EF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0136338B-1A98-4993-9AF0-93CAF22ED6F3}" srcId="{03B9FF86-823E-4006-A2C5-F44919024C61}" destId="{E3D87CED-17D2-4F78-801F-BF28A930656E}" srcOrd="1" destOrd="0" parTransId="{FDFD489B-A662-4FE5-9B99-BC15607CA5B0}" sibTransId="{0B13E8A2-1ED0-4CF4-9B78-955D05BB62FF}"/>
    <dgm:cxn modelId="{2EBCC564-73A0-4FA5-B783-A360905905A5}" type="presOf" srcId="{688C4120-7DB2-4BF0-B3BC-352A9F060E22}" destId="{D2A7DF7E-42D9-4492-B377-25A6F9C645AC}" srcOrd="0" destOrd="0" presId="urn:microsoft.com/office/officeart/2005/8/layout/venn1"/>
    <dgm:cxn modelId="{378222D0-4831-49EB-9BA2-8437F1D44747}" type="presOf" srcId="{5EF0FA24-1780-450F-96D3-386447695EF2}" destId="{80D61CED-3992-4FBB-9EAE-CFEBE81187C1}" srcOrd="1" destOrd="0" presId="urn:microsoft.com/office/officeart/2005/8/layout/venn1"/>
    <dgm:cxn modelId="{5425572F-3FB3-4F28-8BBE-DAA80EDD7B20}" type="presOf" srcId="{688C4120-7DB2-4BF0-B3BC-352A9F060E22}" destId="{7C2BDEC5-C072-454C-83F9-5D98E6A3BD22}" srcOrd="1" destOrd="0" presId="urn:microsoft.com/office/officeart/2005/8/layout/venn1"/>
    <dgm:cxn modelId="{588CE7AC-8ECF-4520-B133-28CD672B6707}" type="presOf" srcId="{E3D87CED-17D2-4F78-801F-BF28A930656E}" destId="{C04F7AA2-C32A-4D61-A5F8-1E90D95A5076}" srcOrd="0" destOrd="0" presId="urn:microsoft.com/office/officeart/2005/8/layout/venn1"/>
    <dgm:cxn modelId="{C22C6CF3-37A5-461B-9906-5BE94A7A378D}" type="presOf" srcId="{03B9FF86-823E-4006-A2C5-F44919024C61}" destId="{5C97A802-A168-4305-BD7D-A7DDB80F8EF8}" srcOrd="0" destOrd="0" presId="urn:microsoft.com/office/officeart/2005/8/layout/venn1"/>
    <dgm:cxn modelId="{11DD0AB0-B536-4E69-B777-7C907189AD6B}" type="presOf" srcId="{E3D87CED-17D2-4F78-801F-BF28A930656E}" destId="{4134AA19-A8E5-4882-8299-4382298DF931}" srcOrd="1" destOrd="0" presId="urn:microsoft.com/office/officeart/2005/8/layout/venn1"/>
    <dgm:cxn modelId="{A648FEC7-83AE-4EA9-88E3-DB92427702FA}" srcId="{03B9FF86-823E-4006-A2C5-F44919024C61}" destId="{5EF0FA24-1780-450F-96D3-386447695EF2}" srcOrd="2" destOrd="0" parTransId="{4ED6AFC6-F4CF-4CA9-96EE-74BB070B5EDF}" sibTransId="{5DFBF9F2-A38B-49EF-A752-5640AA1510A0}"/>
    <dgm:cxn modelId="{103DD487-E870-41EF-8654-9B8ECFB4034E}" type="presOf" srcId="{5EF0FA24-1780-450F-96D3-386447695EF2}" destId="{302574C6-370F-42FC-832A-A5366363E401}" srcOrd="0" destOrd="0" presId="urn:microsoft.com/office/officeart/2005/8/layout/venn1"/>
    <dgm:cxn modelId="{166D8B4F-398D-44FF-8CE7-AE6B326C5082}" srcId="{03B9FF86-823E-4006-A2C5-F44919024C61}" destId="{688C4120-7DB2-4BF0-B3BC-352A9F060E22}" srcOrd="0" destOrd="0" parTransId="{CC6778F7-EFC1-40F8-8684-8ADDDD30E0B0}" sibTransId="{D3D0FE0B-CC8E-494C-869B-A1255E7C70AE}"/>
    <dgm:cxn modelId="{F8E41B07-E3B6-46BC-B1B2-A9DD697D0F90}" type="presParOf" srcId="{5C97A802-A168-4305-BD7D-A7DDB80F8EF8}" destId="{D2A7DF7E-42D9-4492-B377-25A6F9C645AC}" srcOrd="0" destOrd="0" presId="urn:microsoft.com/office/officeart/2005/8/layout/venn1"/>
    <dgm:cxn modelId="{260A15E2-9DCC-463C-A80E-E39BC5771417}" type="presParOf" srcId="{5C97A802-A168-4305-BD7D-A7DDB80F8EF8}" destId="{7C2BDEC5-C072-454C-83F9-5D98E6A3BD22}" srcOrd="1" destOrd="0" presId="urn:microsoft.com/office/officeart/2005/8/layout/venn1"/>
    <dgm:cxn modelId="{3A8FDF28-E926-4E03-B567-044731B161D1}" type="presParOf" srcId="{5C97A802-A168-4305-BD7D-A7DDB80F8EF8}" destId="{C04F7AA2-C32A-4D61-A5F8-1E90D95A5076}" srcOrd="2" destOrd="0" presId="urn:microsoft.com/office/officeart/2005/8/layout/venn1"/>
    <dgm:cxn modelId="{E9CD02CE-2AE1-4324-9E18-0CF10350A6BA}" type="presParOf" srcId="{5C97A802-A168-4305-BD7D-A7DDB80F8EF8}" destId="{4134AA19-A8E5-4882-8299-4382298DF931}" srcOrd="3" destOrd="0" presId="urn:microsoft.com/office/officeart/2005/8/layout/venn1"/>
    <dgm:cxn modelId="{3BECBBF6-E1F5-44D8-A6AC-C59F802DAE78}" type="presParOf" srcId="{5C97A802-A168-4305-BD7D-A7DDB80F8EF8}" destId="{302574C6-370F-42FC-832A-A5366363E401}" srcOrd="4" destOrd="0" presId="urn:microsoft.com/office/officeart/2005/8/layout/venn1"/>
    <dgm:cxn modelId="{63BB87CC-369E-4B70-8791-D17F3F495CD9}" type="presParOf" srcId="{5C97A802-A168-4305-BD7D-A7DDB80F8EF8}" destId="{80D61CED-3992-4FBB-9EAE-CFEBE81187C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7DF7E-42D9-4492-B377-25A6F9C645AC}">
      <dsp:nvSpPr>
        <dsp:cNvPr id="0" name=""/>
        <dsp:cNvSpPr/>
      </dsp:nvSpPr>
      <dsp:spPr>
        <a:xfrm>
          <a:off x="2101849" y="85724"/>
          <a:ext cx="4114800" cy="41148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kern="1200" dirty="0" err="1" smtClean="0"/>
            <a:t>Development</a:t>
          </a:r>
          <a:endParaRPr lang="es-CL" sz="3800" kern="1200" dirty="0"/>
        </a:p>
      </dsp:txBody>
      <dsp:txXfrm>
        <a:off x="2650490" y="805815"/>
        <a:ext cx="3017520" cy="1851660"/>
      </dsp:txXfrm>
    </dsp:sp>
    <dsp:sp modelId="{C04F7AA2-C32A-4D61-A5F8-1E90D95A5076}">
      <dsp:nvSpPr>
        <dsp:cNvPr id="0" name=""/>
        <dsp:cNvSpPr/>
      </dsp:nvSpPr>
      <dsp:spPr>
        <a:xfrm>
          <a:off x="3586607" y="2657475"/>
          <a:ext cx="4114800" cy="41148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kern="1200" dirty="0" err="1" smtClean="0"/>
            <a:t>Desing</a:t>
          </a:r>
          <a:r>
            <a:rPr lang="es-CL" sz="3800" kern="1200" dirty="0" smtClean="0"/>
            <a:t> and </a:t>
          </a:r>
          <a:r>
            <a:rPr lang="es-CL" sz="3800" kern="1200" dirty="0" err="1" smtClean="0"/>
            <a:t>Analisis</a:t>
          </a:r>
          <a:endParaRPr lang="es-CL" sz="3800" kern="1200" dirty="0"/>
        </a:p>
      </dsp:txBody>
      <dsp:txXfrm>
        <a:off x="4845050" y="3720465"/>
        <a:ext cx="2468880" cy="2263140"/>
      </dsp:txXfrm>
    </dsp:sp>
    <dsp:sp modelId="{302574C6-370F-42FC-832A-A5366363E401}">
      <dsp:nvSpPr>
        <dsp:cNvPr id="0" name=""/>
        <dsp:cNvSpPr/>
      </dsp:nvSpPr>
      <dsp:spPr>
        <a:xfrm>
          <a:off x="617092" y="2657475"/>
          <a:ext cx="4114800" cy="41148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kern="1200" dirty="0" err="1" smtClean="0"/>
            <a:t>Quality</a:t>
          </a:r>
          <a:endParaRPr lang="es-CL" sz="3800" kern="1200" dirty="0"/>
        </a:p>
      </dsp:txBody>
      <dsp:txXfrm>
        <a:off x="1004570" y="3720465"/>
        <a:ext cx="2468880" cy="2263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EF989-9D3C-49E4-9CC7-C0B488C61F3F}" type="datetimeFigureOut">
              <a:rPr lang="es-CL" smtClean="0"/>
              <a:t>26-03-2015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04C9F-73DA-4BFB-BDB7-D965FAED50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3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04C9F-73DA-4BFB-BDB7-D965FAED5035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540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Indicar la aproximación</a:t>
            </a:r>
            <a:r>
              <a:rPr lang="es-CL" baseline="0" dirty="0" smtClean="0"/>
              <a:t> a las preocupaciones de la arquitectura en función de los procesos que transcurren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04C9F-73DA-4BFB-BDB7-D965FAED5035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148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04C9F-73DA-4BFB-BDB7-D965FAED5035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919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26-03-2015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318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26-03-2015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64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26-03-2015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52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26-03-2015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18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57EE52-5FF0-4910-A1EA-70C1C12405CD}" type="datetimeFigureOut">
              <a:rPr lang="es-CL" smtClean="0"/>
              <a:t>26-03-2015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148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26-03-2015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710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26-03-2015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197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26-03-2015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227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26-03-2015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69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26-03-2015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255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26-03-2015</a:t>
            </a:fld>
            <a:endParaRPr lang="es-C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465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57EE52-5FF0-4910-A1EA-70C1C12405CD}" type="datetimeFigureOut">
              <a:rPr lang="es-CL" smtClean="0"/>
              <a:t>26-03-2015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593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osetechnology.org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upo 1052"/>
          <p:cNvGrpSpPr/>
          <p:nvPr/>
        </p:nvGrpSpPr>
        <p:grpSpPr>
          <a:xfrm>
            <a:off x="3977856" y="1630017"/>
            <a:ext cx="4377570" cy="4367034"/>
            <a:chOff x="3419056" y="1630017"/>
            <a:chExt cx="4377570" cy="4367034"/>
          </a:xfrm>
        </p:grpSpPr>
        <p:grpSp>
          <p:nvGrpSpPr>
            <p:cNvPr id="1050" name="Grupo 1049"/>
            <p:cNvGrpSpPr/>
            <p:nvPr/>
          </p:nvGrpSpPr>
          <p:grpSpPr>
            <a:xfrm>
              <a:off x="3419056" y="1630017"/>
              <a:ext cx="4247331" cy="3180522"/>
              <a:chOff x="3419056" y="1630017"/>
              <a:chExt cx="4247331" cy="3180522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4638261" y="1630017"/>
                <a:ext cx="1775791" cy="31805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5" name="Rectángulo 4"/>
              <p:cNvSpPr/>
              <p:nvPr/>
            </p:nvSpPr>
            <p:spPr>
              <a:xfrm>
                <a:off x="3419056" y="1669774"/>
                <a:ext cx="649357" cy="7023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5234607" y="1749286"/>
                <a:ext cx="530087" cy="54333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7" name="Rombo 6"/>
              <p:cNvSpPr/>
              <p:nvPr/>
            </p:nvSpPr>
            <p:spPr>
              <a:xfrm>
                <a:off x="5135216" y="2643808"/>
                <a:ext cx="722242" cy="64273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4757531" y="3346175"/>
                <a:ext cx="477076" cy="51020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5784571" y="3346175"/>
                <a:ext cx="477076" cy="51020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234607" y="4048539"/>
                <a:ext cx="530087" cy="54333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314120" y="4154557"/>
                <a:ext cx="364433" cy="3048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419056" y="2769705"/>
                <a:ext cx="695733" cy="5764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3438940" y="3743741"/>
                <a:ext cx="649357" cy="7023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6970654" y="1749286"/>
                <a:ext cx="649357" cy="7023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6970654" y="2769705"/>
                <a:ext cx="695733" cy="5764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6990536" y="3756992"/>
                <a:ext cx="649357" cy="7023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cxnSp>
            <p:nvCxnSpPr>
              <p:cNvPr id="20" name="Conector recto de flecha 19"/>
              <p:cNvCxnSpPr>
                <a:stCxn id="5" idx="3"/>
                <a:endCxn id="6" idx="2"/>
              </p:cNvCxnSpPr>
              <p:nvPr/>
            </p:nvCxnSpPr>
            <p:spPr>
              <a:xfrm flipV="1">
                <a:off x="4068413" y="2020956"/>
                <a:ext cx="1166194" cy="1"/>
              </a:xfrm>
              <a:prstGeom prst="straightConnector1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>
                <a:stCxn id="6" idx="4"/>
                <a:endCxn id="7" idx="0"/>
              </p:cNvCxnSpPr>
              <p:nvPr/>
            </p:nvCxnSpPr>
            <p:spPr>
              <a:xfrm flipH="1">
                <a:off x="5496337" y="2292625"/>
                <a:ext cx="3314" cy="351183"/>
              </a:xfrm>
              <a:prstGeom prst="straightConnector1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angular 23"/>
              <p:cNvCxnSpPr>
                <a:stCxn id="7" idx="1"/>
                <a:endCxn id="10" idx="0"/>
              </p:cNvCxnSpPr>
              <p:nvPr/>
            </p:nvCxnSpPr>
            <p:spPr>
              <a:xfrm rot="10800000" flipV="1">
                <a:off x="4996070" y="2965173"/>
                <a:ext cx="139147" cy="381002"/>
              </a:xfrm>
              <a:prstGeom prst="bentConnector2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angular 25"/>
              <p:cNvCxnSpPr>
                <a:stCxn id="7" idx="3"/>
                <a:endCxn id="11" idx="0"/>
              </p:cNvCxnSpPr>
              <p:nvPr/>
            </p:nvCxnSpPr>
            <p:spPr>
              <a:xfrm>
                <a:off x="5857458" y="2965173"/>
                <a:ext cx="165651" cy="381002"/>
              </a:xfrm>
              <a:prstGeom prst="bentConnector2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Conector angular 1026"/>
              <p:cNvCxnSpPr>
                <a:stCxn id="11" idx="2"/>
                <a:endCxn id="12" idx="6"/>
              </p:cNvCxnSpPr>
              <p:nvPr/>
            </p:nvCxnSpPr>
            <p:spPr>
              <a:xfrm rot="5400000">
                <a:off x="5661988" y="3959088"/>
                <a:ext cx="463828" cy="258415"/>
              </a:xfrm>
              <a:prstGeom prst="bentConnector2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Conector angular 1028"/>
              <p:cNvCxnSpPr>
                <a:stCxn id="10" idx="2"/>
                <a:endCxn id="12" idx="2"/>
              </p:cNvCxnSpPr>
              <p:nvPr/>
            </p:nvCxnSpPr>
            <p:spPr>
              <a:xfrm rot="16200000" flipH="1">
                <a:off x="4883424" y="3969026"/>
                <a:ext cx="463828" cy="238538"/>
              </a:xfrm>
              <a:prstGeom prst="bentConnector2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Conector angular 1030"/>
              <p:cNvCxnSpPr>
                <a:stCxn id="11" idx="3"/>
                <a:endCxn id="17" idx="1"/>
              </p:cNvCxnSpPr>
              <p:nvPr/>
            </p:nvCxnSpPr>
            <p:spPr>
              <a:xfrm flipV="1">
                <a:off x="6261647" y="2100469"/>
                <a:ext cx="709007" cy="1500809"/>
              </a:xfrm>
              <a:prstGeom prst="bentConnector3">
                <a:avLst>
                  <a:gd name="adj1" fmla="val 55607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Conector angular 1032"/>
              <p:cNvCxnSpPr>
                <a:stCxn id="11" idx="3"/>
                <a:endCxn id="19" idx="1"/>
              </p:cNvCxnSpPr>
              <p:nvPr/>
            </p:nvCxnSpPr>
            <p:spPr>
              <a:xfrm>
                <a:off x="6261647" y="3601278"/>
                <a:ext cx="728889" cy="506897"/>
              </a:xfrm>
              <a:prstGeom prst="bentConnector3">
                <a:avLst>
                  <a:gd name="adj1" fmla="val 54072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Conector angular 1034"/>
              <p:cNvCxnSpPr>
                <a:stCxn id="10" idx="3"/>
                <a:endCxn id="18" idx="2"/>
              </p:cNvCxnSpPr>
              <p:nvPr/>
            </p:nvCxnSpPr>
            <p:spPr>
              <a:xfrm flipV="1">
                <a:off x="5234607" y="3057940"/>
                <a:ext cx="1736047" cy="543338"/>
              </a:xfrm>
              <a:prstGeom prst="bentConnector3">
                <a:avLst>
                  <a:gd name="adj1" fmla="val 14886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Conector angular 1037"/>
              <p:cNvCxnSpPr>
                <a:stCxn id="10" idx="1"/>
                <a:endCxn id="9" idx="6"/>
              </p:cNvCxnSpPr>
              <p:nvPr/>
            </p:nvCxnSpPr>
            <p:spPr>
              <a:xfrm rot="10800000">
                <a:off x="4114789" y="3057940"/>
                <a:ext cx="642742" cy="543338"/>
              </a:xfrm>
              <a:prstGeom prst="bentConnector3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ector angular 1039"/>
              <p:cNvCxnSpPr>
                <a:stCxn id="12" idx="4"/>
                <a:endCxn id="16" idx="2"/>
              </p:cNvCxnSpPr>
              <p:nvPr/>
            </p:nvCxnSpPr>
            <p:spPr>
              <a:xfrm rot="5400000" flipH="1">
                <a:off x="4558749" y="3650976"/>
                <a:ext cx="145772" cy="1736032"/>
              </a:xfrm>
              <a:prstGeom prst="bentConnector3">
                <a:avLst>
                  <a:gd name="adj1" fmla="val -229549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2" name="Rectángulo 1051"/>
            <p:cNvSpPr/>
            <p:nvPr/>
          </p:nvSpPr>
          <p:spPr>
            <a:xfrm rot="3069359">
              <a:off x="6853899" y="5054324"/>
              <a:ext cx="1466354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051" name="Elipse 1050"/>
            <p:cNvSpPr/>
            <p:nvPr/>
          </p:nvSpPr>
          <p:spPr>
            <a:xfrm>
              <a:off x="5002692" y="2351155"/>
              <a:ext cx="2652093" cy="2535584"/>
            </a:xfrm>
            <a:prstGeom prst="ellipse">
              <a:avLst/>
            </a:prstGeom>
            <a:noFill/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0" y="21390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dirty="0" smtClean="0"/>
              <a:t>A4BP - </a:t>
            </a:r>
            <a:r>
              <a:rPr lang="en-US" sz="6600" dirty="0" smtClean="0"/>
              <a:t>Introduction</a:t>
            </a:r>
            <a:endParaRPr lang="en-US" sz="66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852948" y="5327493"/>
            <a:ext cx="5997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Assessment for Business Process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91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KeyWords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85799"/>
            <a:ext cx="6711696" cy="5774961"/>
          </a:xfrm>
        </p:spPr>
        <p:txBody>
          <a:bodyPr>
            <a:noAutofit/>
          </a:bodyPr>
          <a:lstStyle/>
          <a:p>
            <a:r>
              <a:rPr lang="es-CL" sz="2400" dirty="0" err="1" smtClean="0"/>
              <a:t>Exploration</a:t>
            </a:r>
            <a:r>
              <a:rPr lang="es-CL" sz="2400" dirty="0" smtClean="0"/>
              <a:t> </a:t>
            </a:r>
            <a:r>
              <a:rPr lang="es-CL" sz="1800" dirty="0" smtClean="0"/>
              <a:t>( EXPLORACIÓN)</a:t>
            </a:r>
            <a:endParaRPr lang="es-CL" sz="1800" dirty="0" smtClean="0"/>
          </a:p>
          <a:p>
            <a:endParaRPr lang="es-CL" sz="2400" dirty="0"/>
          </a:p>
          <a:p>
            <a:r>
              <a:rPr lang="es-CL" sz="2400" dirty="0" err="1" smtClean="0"/>
              <a:t>Visualization</a:t>
            </a:r>
            <a:r>
              <a:rPr lang="es-CL" sz="2400" dirty="0" smtClean="0"/>
              <a:t> </a:t>
            </a:r>
            <a:r>
              <a:rPr lang="es-CL" sz="1800" dirty="0" smtClean="0"/>
              <a:t>(</a:t>
            </a:r>
            <a:r>
              <a:rPr lang="es-CL" sz="1800" dirty="0" smtClean="0"/>
              <a:t>VISUALIZACIÓN)</a:t>
            </a:r>
            <a:endParaRPr lang="es-CL" sz="1800" dirty="0" smtClean="0"/>
          </a:p>
          <a:p>
            <a:endParaRPr lang="es-CL" sz="2400" dirty="0"/>
          </a:p>
          <a:p>
            <a:r>
              <a:rPr lang="es-CL" sz="2400" dirty="0" err="1" smtClean="0"/>
              <a:t>Indicators</a:t>
            </a:r>
            <a:r>
              <a:rPr lang="es-CL" sz="2400" dirty="0" smtClean="0"/>
              <a:t>-KPI </a:t>
            </a:r>
            <a:r>
              <a:rPr lang="es-CL" sz="1800" dirty="0" smtClean="0"/>
              <a:t>(INDICADORES)</a:t>
            </a:r>
            <a:endParaRPr lang="es-CL" sz="1800" dirty="0" smtClean="0"/>
          </a:p>
          <a:p>
            <a:endParaRPr lang="es-CL" sz="2400" dirty="0"/>
          </a:p>
          <a:p>
            <a:r>
              <a:rPr lang="es-CL" sz="2400" dirty="0" err="1" smtClean="0"/>
              <a:t>Complexity</a:t>
            </a:r>
            <a:r>
              <a:rPr lang="es-CL" sz="2400" dirty="0" smtClean="0"/>
              <a:t> </a:t>
            </a:r>
            <a:r>
              <a:rPr lang="es-CL" sz="1800" dirty="0" smtClean="0"/>
              <a:t>(COMPLEGIDAD)</a:t>
            </a:r>
            <a:endParaRPr lang="es-CL" sz="1800" dirty="0" smtClean="0"/>
          </a:p>
          <a:p>
            <a:endParaRPr lang="es-CL" sz="2400" dirty="0"/>
          </a:p>
          <a:p>
            <a:r>
              <a:rPr lang="es-CL" sz="2400" dirty="0" err="1" smtClean="0"/>
              <a:t>Bussines</a:t>
            </a:r>
            <a:r>
              <a:rPr lang="es-CL" sz="2400" dirty="0" smtClean="0"/>
              <a:t> </a:t>
            </a:r>
            <a:r>
              <a:rPr lang="es-CL" sz="2400" dirty="0" err="1" smtClean="0"/>
              <a:t>conceptualization</a:t>
            </a:r>
            <a:r>
              <a:rPr lang="es-CL" sz="2400" dirty="0" smtClean="0"/>
              <a:t> </a:t>
            </a:r>
            <a:r>
              <a:rPr lang="es-CL" sz="1800" dirty="0" smtClean="0"/>
              <a:t>( COMPRENSION </a:t>
            </a:r>
            <a:r>
              <a:rPr lang="es-CL" sz="1800" dirty="0" smtClean="0"/>
              <a:t>DEL </a:t>
            </a:r>
            <a:r>
              <a:rPr lang="es-CL" sz="1800" dirty="0" smtClean="0"/>
              <a:t>NEGOCIO)</a:t>
            </a:r>
            <a:endParaRPr lang="es-CL" sz="1800" dirty="0" smtClean="0"/>
          </a:p>
          <a:p>
            <a:pPr marL="0" indent="0">
              <a:buNone/>
            </a:pPr>
            <a:endParaRPr lang="es-CL" sz="2400" dirty="0"/>
          </a:p>
          <a:p>
            <a:r>
              <a:rPr lang="es-CL" sz="2400" dirty="0" err="1" smtClean="0"/>
              <a:t>Quality</a:t>
            </a:r>
            <a:r>
              <a:rPr lang="es-CL" sz="2400" dirty="0" smtClean="0"/>
              <a:t> </a:t>
            </a:r>
            <a:r>
              <a:rPr lang="es-CL" sz="1800" dirty="0" smtClean="0"/>
              <a:t>(CALIDAD)</a:t>
            </a:r>
            <a:endParaRPr lang="es-CL" sz="1800" dirty="0" smtClean="0"/>
          </a:p>
          <a:p>
            <a:endParaRPr lang="es-CL" sz="2400" dirty="0"/>
          </a:p>
          <a:p>
            <a:endParaRPr lang="es-CL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CL" sz="3200" dirty="0" smtClean="0"/>
              <a:t>La visión de la solución debe responder a etas palabras claves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5335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Como adoptar un proceso de “</a:t>
            </a:r>
            <a:r>
              <a:rPr lang="es-CL" dirty="0" err="1" smtClean="0"/>
              <a:t>assessment</a:t>
            </a:r>
            <a:r>
              <a:rPr lang="es-CL" dirty="0" smtClean="0"/>
              <a:t>”</a:t>
            </a:r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026" name="Picture 2" descr="http://era.nih.gov/docs/rup_fundamentals_slide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" y="750250"/>
            <a:ext cx="2934659" cy="195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ountaingoatsoftware.com/uploads/blog/ScrumMediumLabe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99" y="3005545"/>
            <a:ext cx="3329289" cy="161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OSIMM Maturity Matri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0" y="4731305"/>
            <a:ext cx="2623184" cy="196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5564733" y="2446533"/>
            <a:ext cx="2631854" cy="2957911"/>
            <a:chOff x="5564733" y="2386803"/>
            <a:chExt cx="2631854" cy="2957911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4733" y="2506264"/>
              <a:ext cx="2631854" cy="2838450"/>
            </a:xfrm>
            <a:prstGeom prst="rect">
              <a:avLst/>
            </a:prstGeom>
          </p:spPr>
        </p:pic>
        <p:pic>
          <p:nvPicPr>
            <p:cNvPr id="1032" name="Picture 8" descr="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5130" y="2386803"/>
              <a:ext cx="1274206" cy="635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uadroTexto 7"/>
          <p:cNvSpPr txBox="1"/>
          <p:nvPr/>
        </p:nvSpPr>
        <p:spPr>
          <a:xfrm>
            <a:off x="5468468" y="1952266"/>
            <a:ext cx="2843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Reference </a:t>
            </a:r>
            <a:r>
              <a:rPr lang="en-US" sz="2400" dirty="0" smtClean="0"/>
              <a:t>strategy</a:t>
            </a:r>
            <a:endParaRPr lang="en-US" sz="2400" dirty="0"/>
          </a:p>
        </p:txBody>
      </p:sp>
      <p:grpSp>
        <p:nvGrpSpPr>
          <p:cNvPr id="13" name="Grupo 12"/>
          <p:cNvGrpSpPr/>
          <p:nvPr/>
        </p:nvGrpSpPr>
        <p:grpSpPr>
          <a:xfrm>
            <a:off x="3171093" y="1678899"/>
            <a:ext cx="2393640" cy="2369955"/>
            <a:chOff x="3263377" y="1862484"/>
            <a:chExt cx="2393640" cy="2369955"/>
          </a:xfrm>
        </p:grpSpPr>
        <p:sp>
          <p:nvSpPr>
            <p:cNvPr id="10" name="Flecha derecha 9"/>
            <p:cNvSpPr/>
            <p:nvPr/>
          </p:nvSpPr>
          <p:spPr>
            <a:xfrm flipH="1">
              <a:off x="3263377" y="3747807"/>
              <a:ext cx="239364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394" y="1862484"/>
              <a:ext cx="2171372" cy="2033768"/>
            </a:xfrm>
            <a:prstGeom prst="rect">
              <a:avLst/>
            </a:prstGeom>
          </p:spPr>
        </p:pic>
      </p:grpSp>
      <p:sp>
        <p:nvSpPr>
          <p:cNvPr id="12" name="CuadroTexto 11"/>
          <p:cNvSpPr txBox="1"/>
          <p:nvPr/>
        </p:nvSpPr>
        <p:spPr>
          <a:xfrm>
            <a:off x="3412745" y="4204115"/>
            <a:ext cx="205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Introduciendo actividades dentro del proceso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751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Disciplinas involucradas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153932"/>
              </p:ext>
            </p:extLst>
          </p:nvPr>
        </p:nvGraphicFramePr>
        <p:xfrm>
          <a:off x="0" y="0"/>
          <a:ext cx="83185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2423160"/>
            <a:ext cx="1490680" cy="139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Examples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5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27" y="445566"/>
            <a:ext cx="4829175" cy="5876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509" y="1002778"/>
            <a:ext cx="666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19" y="647777"/>
            <a:ext cx="8105618" cy="577814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657600" y="278445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Tsunami </a:t>
            </a:r>
            <a:r>
              <a:rPr lang="es-CL" b="1" dirty="0" err="1" smtClean="0"/>
              <a:t>simulator</a:t>
            </a:r>
            <a:r>
              <a:rPr lang="es-CL" b="1" dirty="0" smtClean="0"/>
              <a:t> </a:t>
            </a:r>
            <a:r>
              <a:rPr lang="es-CL" b="1" dirty="0" err="1" smtClean="0"/>
              <a:t>engine</a:t>
            </a:r>
            <a:r>
              <a:rPr lang="es-CL" b="1" dirty="0" smtClean="0"/>
              <a:t> </a:t>
            </a:r>
            <a:r>
              <a:rPr lang="es-CL" b="1" dirty="0" err="1" smtClean="0"/>
              <a:t>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888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0" y="960120"/>
            <a:ext cx="11347171" cy="50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de </a:t>
            </a:r>
            <a:r>
              <a:rPr lang="en-US" dirty="0" err="1" smtClean="0"/>
              <a:t>visualización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Podemos</a:t>
            </a:r>
            <a:r>
              <a:rPr lang="en-US" sz="2800" dirty="0" smtClean="0"/>
              <a:t> </a:t>
            </a:r>
            <a:r>
              <a:rPr lang="en-US" sz="2800" dirty="0" err="1" smtClean="0"/>
              <a:t>navegar</a:t>
            </a:r>
            <a:r>
              <a:rPr lang="en-US" sz="2800" dirty="0" smtClean="0"/>
              <a:t> y explorer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elemento</a:t>
            </a:r>
            <a:r>
              <a:rPr lang="en-US" sz="2800" dirty="0" smtClean="0"/>
              <a:t> de </a:t>
            </a:r>
            <a:r>
              <a:rPr lang="en-US" sz="2800" dirty="0" err="1" smtClean="0"/>
              <a:t>trabajo</a:t>
            </a:r>
            <a:r>
              <a:rPr lang="en-US" sz="2800" dirty="0" smtClean="0"/>
              <a:t> </a:t>
            </a:r>
            <a:r>
              <a:rPr lang="en-US" sz="2800" dirty="0" err="1" smtClean="0"/>
              <a:t>dentro</a:t>
            </a:r>
            <a:r>
              <a:rPr lang="en-US" sz="2800" dirty="0" smtClean="0"/>
              <a:t> del </a:t>
            </a:r>
            <a:r>
              <a:rPr lang="en-US" sz="2800" dirty="0" err="1" smtClean="0"/>
              <a:t>codigo</a:t>
            </a:r>
            <a:r>
              <a:rPr lang="en-US" sz="2800" dirty="0" smtClean="0"/>
              <a:t> </a:t>
            </a:r>
            <a:r>
              <a:rPr lang="en-US" sz="2800" dirty="0" err="1" smtClean="0"/>
              <a:t>bpel</a:t>
            </a:r>
            <a:r>
              <a:rPr lang="en-US" sz="2800" dirty="0" smtClean="0"/>
              <a:t>, </a:t>
            </a:r>
            <a:r>
              <a:rPr lang="en-US" sz="2800" dirty="0" err="1" smtClean="0"/>
              <a:t>detallado</a:t>
            </a:r>
            <a:r>
              <a:rPr lang="en-US" sz="2800" dirty="0" smtClean="0"/>
              <a:t> </a:t>
            </a:r>
            <a:r>
              <a:rPr lang="en-US" sz="2800" dirty="0" err="1" smtClean="0"/>
              <a:t>sus</a:t>
            </a:r>
            <a:r>
              <a:rPr lang="en-US" sz="2800" dirty="0" smtClean="0"/>
              <a:t> </a:t>
            </a:r>
            <a:r>
              <a:rPr lang="en-US" sz="2800" dirty="0" err="1" smtClean="0"/>
              <a:t>relaciónes</a:t>
            </a:r>
            <a:r>
              <a:rPr lang="en-US" sz="2800" dirty="0" smtClean="0"/>
              <a:t> y </a:t>
            </a:r>
            <a:r>
              <a:rPr lang="en-US" sz="2800" dirty="0" err="1" smtClean="0"/>
              <a:t>complejidades</a:t>
            </a:r>
            <a:endParaRPr lang="en-U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1990725" cy="4876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44" y="1698022"/>
            <a:ext cx="6436852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7128" y="6093"/>
            <a:ext cx="9281160" cy="3520440"/>
          </a:xfrm>
        </p:spPr>
        <p:txBody>
          <a:bodyPr/>
          <a:lstStyle/>
          <a:p>
            <a:r>
              <a:rPr lang="en-US" dirty="0" smtClean="0"/>
              <a:t>Available	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smalltalkhub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167128" y="5165196"/>
            <a:ext cx="9051206" cy="1066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To be use, you need to download </a:t>
            </a:r>
            <a:r>
              <a:rPr lang="en-US" sz="3600" dirty="0" smtClean="0">
                <a:hlinkClick r:id="rId2"/>
              </a:rPr>
              <a:t>www.moosetechnology.org</a:t>
            </a:r>
            <a:r>
              <a:rPr lang="en-US" sz="3600" dirty="0" smtClean="0"/>
              <a:t> </a:t>
            </a:r>
            <a:r>
              <a:rPr lang="en-US" sz="3600" dirty="0" err="1" smtClean="0"/>
              <a:t>pharo</a:t>
            </a:r>
            <a:r>
              <a:rPr lang="en-US" sz="3600" dirty="0" smtClean="0"/>
              <a:t> image.</a:t>
            </a:r>
            <a:endParaRPr lang="en-US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699657" y="3072965"/>
            <a:ext cx="851867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Gofer new </a:t>
            </a:r>
            <a:r>
              <a:rPr lang="en-US" sz="2000" b="1" dirty="0" err="1"/>
              <a:t>smalltalkhubUser</a:t>
            </a:r>
            <a:r>
              <a:rPr lang="en-US" sz="2000" b="1" dirty="0"/>
              <a:t>: '</a:t>
            </a:r>
            <a:r>
              <a:rPr lang="en-US" sz="2000" b="1" dirty="0" err="1"/>
              <a:t>ajperalt</a:t>
            </a:r>
            <a:r>
              <a:rPr lang="en-US" sz="2000" b="1" dirty="0"/>
              <a:t>' project: 'A4BP'; package: 'ConfigurationOfA4BP'; load. </a:t>
            </a:r>
            <a:endParaRPr lang="en-US" sz="2000" b="1" dirty="0" smtClean="0"/>
          </a:p>
          <a:p>
            <a:r>
              <a:rPr lang="en-US" sz="2000" b="1" dirty="0" smtClean="0"/>
              <a:t>(</a:t>
            </a:r>
            <a:r>
              <a:rPr lang="en-US" sz="2000" b="1" dirty="0"/>
              <a:t>Smalltalk at: #ConfigurationOfA4BP) </a:t>
            </a:r>
            <a:r>
              <a:rPr lang="en-US" sz="2000" b="1" dirty="0" err="1"/>
              <a:t>loadDevelopment</a:t>
            </a:r>
            <a:r>
              <a:rPr lang="en-US" sz="2000" b="1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426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Agenda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1663700"/>
            <a:ext cx="10058400" cy="45085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Goals </a:t>
            </a:r>
            <a:r>
              <a:rPr lang="en-US" sz="4800" dirty="0" smtClean="0"/>
              <a:t>( The problem and the opportunity).</a:t>
            </a:r>
          </a:p>
          <a:p>
            <a:r>
              <a:rPr lang="en-US" sz="6000" dirty="0" smtClean="0"/>
              <a:t>Challengers</a:t>
            </a:r>
          </a:p>
          <a:p>
            <a:r>
              <a:rPr lang="es-CL" sz="6000" dirty="0" smtClean="0"/>
              <a:t>Demo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3819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problem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04145" y="5109997"/>
            <a:ext cx="9653666" cy="159060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Identifying the main concerns associated with the development of </a:t>
            </a:r>
            <a:r>
              <a:rPr lang="en-US" sz="3200" b="1" dirty="0" smtClean="0"/>
              <a:t>Business processes in enterprise architecture environments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3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atured Image 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75" y="673897"/>
            <a:ext cx="5474210" cy="410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52120" y="4779554"/>
            <a:ext cx="5124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Understanding </a:t>
            </a:r>
            <a:r>
              <a:rPr lang="en-US" sz="3200" dirty="0" smtClean="0"/>
              <a:t>BPEL, BPMN </a:t>
            </a:r>
            <a:r>
              <a:rPr lang="en-US" sz="3200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Debugging </a:t>
            </a:r>
            <a:r>
              <a:rPr lang="en-US" sz="3200" dirty="0" smtClean="0"/>
              <a:t>code</a:t>
            </a:r>
            <a:endParaRPr lang="en-US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52120" y="957011"/>
            <a:ext cx="66082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Problem 1: </a:t>
            </a:r>
            <a:r>
              <a:rPr lang="en-US" sz="2800" dirty="0"/>
              <a:t>Lack of complexity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Problem 2: </a:t>
            </a:r>
            <a:r>
              <a:rPr lang="en-US" sz="2800" dirty="0"/>
              <a:t>Estimation unassertive.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Problem 3: </a:t>
            </a:r>
            <a:r>
              <a:rPr lang="en-US" sz="2800" dirty="0"/>
              <a:t>Verification and Validation insufficient quality question ?.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Problem 4: </a:t>
            </a:r>
            <a:r>
              <a:rPr lang="en-US" sz="2800" dirty="0"/>
              <a:t>Limited for troubleshooting display.</a:t>
            </a:r>
            <a:endParaRPr lang="es-CL" sz="2800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6390723" y="4765230"/>
            <a:ext cx="51242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Maintenance </a:t>
            </a:r>
            <a:r>
              <a:rPr lang="en-US" sz="3200" dirty="0"/>
              <a:t>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Verification and Validation (Software - Testing)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41393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03" y="2093976"/>
            <a:ext cx="3590476" cy="4295238"/>
          </a:xfrm>
          <a:prstGeom prst="rect">
            <a:avLst/>
          </a:prstGeom>
        </p:spPr>
      </p:pic>
      <p:pic>
        <p:nvPicPr>
          <p:cNvPr id="4" name="Marcador de contenid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39" y="0"/>
            <a:ext cx="467166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048" y="69972"/>
            <a:ext cx="11807952" cy="1609344"/>
          </a:xfrm>
        </p:spPr>
        <p:txBody>
          <a:bodyPr/>
          <a:lstStyle/>
          <a:p>
            <a:r>
              <a:rPr lang="en-US" dirty="0" smtClean="0"/>
              <a:t>Process complexity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6835" y="1749287"/>
            <a:ext cx="10611413" cy="442291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PERSPECTIVES OF PROCESS COMPLEXITY</a:t>
            </a:r>
          </a:p>
          <a:p>
            <a:r>
              <a:rPr lang="en-US" sz="1800" dirty="0" smtClean="0"/>
              <a:t>Control Flow Complexity ( CFC)</a:t>
            </a:r>
          </a:p>
          <a:p>
            <a:r>
              <a:rPr lang="en-US" sz="1800" dirty="0" smtClean="0"/>
              <a:t>Data-Flow Complexity ( DFC )</a:t>
            </a:r>
          </a:p>
          <a:p>
            <a:r>
              <a:rPr lang="en-US" sz="1800" dirty="0" smtClean="0"/>
              <a:t>Resource Complexity ( RC )</a:t>
            </a:r>
          </a:p>
          <a:p>
            <a:r>
              <a:rPr lang="en-US" sz="1800" dirty="0" smtClean="0"/>
              <a:t>Activity Complexity ( AC 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Exits more Deep analysis to </a:t>
            </a:r>
            <a:r>
              <a:rPr lang="en-US" sz="1800" dirty="0" smtClean="0"/>
              <a:t>discover</a:t>
            </a:r>
          </a:p>
          <a:p>
            <a:endParaRPr lang="es-CL" sz="1800" dirty="0"/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s-CL" b="1" dirty="0" smtClean="0"/>
              <a:t> in </a:t>
            </a:r>
            <a:r>
              <a:rPr lang="en-US" b="1" dirty="0" smtClean="0"/>
              <a:t>dynamics</a:t>
            </a:r>
            <a:r>
              <a:rPr lang="es-CL" b="1" dirty="0" smtClean="0"/>
              <a:t> </a:t>
            </a:r>
            <a:r>
              <a:rPr lang="en-US" b="1" dirty="0" smtClean="0"/>
              <a:t>analysis</a:t>
            </a:r>
            <a:endParaRPr lang="en-US" b="1" dirty="0" smtClean="0"/>
          </a:p>
        </p:txBody>
      </p:sp>
      <p:sp>
        <p:nvSpPr>
          <p:cNvPr id="6" name="Flecha derecha 5"/>
          <p:cNvSpPr/>
          <p:nvPr/>
        </p:nvSpPr>
        <p:spPr>
          <a:xfrm rot="5400000">
            <a:off x="2184141" y="3767824"/>
            <a:ext cx="728869" cy="730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84632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es-CL" sz="4800" dirty="0" smtClean="0"/>
              <a:t>No </a:t>
            </a:r>
            <a:r>
              <a:rPr lang="en-US" sz="4800" dirty="0" smtClean="0"/>
              <a:t>functionality</a:t>
            </a:r>
            <a:r>
              <a:rPr lang="es-CL" sz="4800" dirty="0" smtClean="0"/>
              <a:t> </a:t>
            </a:r>
            <a:r>
              <a:rPr lang="en-US" sz="4800" dirty="0" smtClean="0"/>
              <a:t>qualities</a:t>
            </a:r>
            <a:r>
              <a:rPr lang="es-CL" sz="4800" dirty="0" smtClean="0"/>
              <a:t> in </a:t>
            </a:r>
            <a:r>
              <a:rPr lang="en-US" sz="4800" dirty="0" smtClean="0"/>
              <a:t>assessment</a:t>
            </a:r>
            <a:r>
              <a:rPr lang="es-CL" sz="4800" dirty="0" smtClean="0"/>
              <a:t> </a:t>
            </a:r>
            <a:r>
              <a:rPr lang="en-US" sz="4800" dirty="0" smtClean="0"/>
              <a:t>process</a:t>
            </a:r>
            <a:r>
              <a:rPr lang="es-CL" sz="4800" dirty="0" smtClean="0"/>
              <a:t> IBM </a:t>
            </a:r>
            <a:r>
              <a:rPr lang="es-CL" sz="4800" dirty="0" smtClean="0"/>
              <a:t>( visión)</a:t>
            </a:r>
            <a:endParaRPr lang="es-CL" sz="48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78974"/>
              </p:ext>
            </p:extLst>
          </p:nvPr>
        </p:nvGraphicFramePr>
        <p:xfrm>
          <a:off x="2158584" y="2233530"/>
          <a:ext cx="8079698" cy="4452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11599"/>
                <a:gridCol w="4168099"/>
              </a:tblGrid>
              <a:tr h="554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>
                          <a:effectLst/>
                        </a:rPr>
                        <a:t>Type attribute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>
                          <a:effectLst/>
                        </a:rPr>
                        <a:t> type attribute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732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>
                          <a:effectLst/>
                        </a:rPr>
                        <a:t>Accessibility 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>
                          <a:effectLst/>
                        </a:rPr>
                        <a:t>Installation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4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>
                          <a:effectLst/>
                        </a:rPr>
                        <a:t>Auditing and Control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>
                          <a:effectLst/>
                        </a:rPr>
                        <a:t> Interoperability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4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>
                          <a:effectLst/>
                        </a:rPr>
                        <a:t>Availability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>
                          <a:effectLst/>
                        </a:rPr>
                        <a:t> Load volume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4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>
                          <a:effectLst/>
                        </a:rPr>
                        <a:t>Compatibility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>
                          <a:effectLst/>
                        </a:rPr>
                        <a:t> Maintainability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4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>
                          <a:effectLst/>
                        </a:rPr>
                        <a:t>Documentation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>
                          <a:effectLst/>
                        </a:rPr>
                        <a:t> Performance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4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>
                          <a:effectLst/>
                        </a:rPr>
                        <a:t>Reliability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>
                          <a:effectLst/>
                        </a:rPr>
                        <a:t> Scalability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4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 dirty="0">
                          <a:effectLst/>
                        </a:rPr>
                        <a:t>Security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u="none" strike="noStrike" dirty="0">
                          <a:effectLst/>
                        </a:rPr>
                        <a:t> Usability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6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19940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Boundaries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4911" y="1004239"/>
            <a:ext cx="5021705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306962" y="1004239"/>
            <a:ext cx="5021705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dynamic</a:t>
            </a:r>
            <a:endParaRPr lang="en-US" dirty="0"/>
          </a:p>
        </p:txBody>
      </p:sp>
      <p:pic>
        <p:nvPicPr>
          <p:cNvPr id="4098" name="Picture 2" descr="http://mainthing.ru/wp-content/uploads/2011/06/auto-la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36" y="2878111"/>
            <a:ext cx="2111420" cy="127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eclipse.org/bpel/images/out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36" y="4742429"/>
            <a:ext cx="2206502" cy="190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2645763" y="2708401"/>
            <a:ext cx="28855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err="1" smtClean="0"/>
              <a:t>Metamodel</a:t>
            </a:r>
            <a:endParaRPr lang="es-CL" sz="2800" dirty="0" smtClean="0"/>
          </a:p>
          <a:p>
            <a:r>
              <a:rPr lang="es-CL" sz="2800" dirty="0" err="1" smtClean="0"/>
              <a:t>Code</a:t>
            </a:r>
            <a:r>
              <a:rPr lang="es-CL" sz="2800" dirty="0" smtClean="0"/>
              <a:t> – </a:t>
            </a:r>
            <a:r>
              <a:rPr lang="es-CL" sz="2800" dirty="0" err="1" smtClean="0"/>
              <a:t>Model</a:t>
            </a:r>
            <a:endParaRPr lang="es-CL" sz="2800" dirty="0" smtClean="0"/>
          </a:p>
          <a:p>
            <a:r>
              <a:rPr lang="es-CL" sz="2800" dirty="0" err="1" smtClean="0"/>
              <a:t>Metrics</a:t>
            </a:r>
            <a:endParaRPr lang="es-CL" sz="2800" dirty="0" smtClean="0"/>
          </a:p>
          <a:p>
            <a:r>
              <a:rPr lang="es-CL" sz="2800" dirty="0" err="1" smtClean="0"/>
              <a:t>Complexity</a:t>
            </a:r>
            <a:r>
              <a:rPr lang="es-CL" sz="2800" dirty="0" smtClean="0"/>
              <a:t> </a:t>
            </a:r>
            <a:r>
              <a:rPr lang="es-CL" sz="2800" dirty="0" err="1" smtClean="0"/>
              <a:t>flow</a:t>
            </a:r>
            <a:endParaRPr lang="es-CL" sz="2800" dirty="0" smtClean="0"/>
          </a:p>
          <a:p>
            <a:r>
              <a:rPr lang="es-CL" sz="2800" dirty="0" err="1" smtClean="0"/>
              <a:t>Relations</a:t>
            </a:r>
            <a:endParaRPr lang="es-CL" sz="2800" dirty="0" smtClean="0"/>
          </a:p>
          <a:p>
            <a:endParaRPr lang="en-US" sz="28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966952" y="2618877"/>
            <a:ext cx="3510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err="1" smtClean="0"/>
              <a:t>Execution</a:t>
            </a:r>
            <a:endParaRPr lang="es-CL" sz="2800" dirty="0" smtClean="0"/>
          </a:p>
          <a:p>
            <a:r>
              <a:rPr lang="es-CL" sz="2800" dirty="0" err="1" smtClean="0"/>
              <a:t>Ontime</a:t>
            </a:r>
            <a:endParaRPr lang="es-CL" sz="2800" dirty="0" smtClean="0"/>
          </a:p>
          <a:p>
            <a:r>
              <a:rPr lang="es-CL" sz="2800" dirty="0" err="1" smtClean="0"/>
              <a:t>Process</a:t>
            </a:r>
            <a:r>
              <a:rPr lang="es-CL" sz="2800" dirty="0" smtClean="0"/>
              <a:t> </a:t>
            </a:r>
            <a:r>
              <a:rPr lang="es-CL" sz="2800" dirty="0" err="1" smtClean="0"/>
              <a:t>Logs</a:t>
            </a:r>
            <a:endParaRPr lang="es-CL" sz="2800" dirty="0" smtClean="0"/>
          </a:p>
          <a:p>
            <a:r>
              <a:rPr lang="es-CL" sz="2800" dirty="0" err="1" smtClean="0"/>
              <a:t>Simulations</a:t>
            </a:r>
            <a:endParaRPr lang="es-CL" sz="2800" dirty="0" smtClean="0"/>
          </a:p>
          <a:p>
            <a:endParaRPr lang="en-US" sz="2800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6099048" y="1808911"/>
            <a:ext cx="0" cy="4561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://mainthing.ru/wp-content/uploads/2011/06/auto-la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269" y="5143411"/>
            <a:ext cx="2111420" cy="127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tionbhc.gov.in/Images/Pics/updateimg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689" y="479231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9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err="1" smtClean="0"/>
              <a:t>Solution</a:t>
            </a:r>
            <a:r>
              <a:rPr lang="es-CL" dirty="0" smtClean="0"/>
              <a:t> </a:t>
            </a:r>
            <a:r>
              <a:rPr lang="es-CL" dirty="0" err="1" smtClean="0"/>
              <a:t>strategy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Logic</a:t>
            </a:r>
            <a:r>
              <a:rPr lang="es-CL" dirty="0" smtClean="0"/>
              <a:t>  </a:t>
            </a:r>
            <a:r>
              <a:rPr lang="es-CL" dirty="0" err="1" smtClean="0"/>
              <a:t>Architecture</a:t>
            </a:r>
            <a:r>
              <a:rPr lang="es-CL" dirty="0" smtClean="0"/>
              <a:t> </a:t>
            </a:r>
            <a:r>
              <a:rPr lang="es-CL" dirty="0" err="1" smtClean="0"/>
              <a:t>view</a:t>
            </a:r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s-CL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4426" y="314793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TC103090434[[fn=Caracteres de madera]]</Template>
  <TotalTime>2187</TotalTime>
  <Words>325</Words>
  <Application>Microsoft Office PowerPoint</Application>
  <PresentationFormat>Panorámica</PresentationFormat>
  <Paragraphs>90</Paragraphs>
  <Slides>18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Wingdings</vt:lpstr>
      <vt:lpstr>Tipo de madera</vt:lpstr>
      <vt:lpstr>Presentación de PowerPoint</vt:lpstr>
      <vt:lpstr>Agenda</vt:lpstr>
      <vt:lpstr>The problem</vt:lpstr>
      <vt:lpstr>Presentación de PowerPoint</vt:lpstr>
      <vt:lpstr>Process complexity</vt:lpstr>
      <vt:lpstr>No functionality qualities in assessment process IBM ( visión)</vt:lpstr>
      <vt:lpstr>Boundaries</vt:lpstr>
      <vt:lpstr>Solution strategy</vt:lpstr>
      <vt:lpstr>Logic  Architecture view</vt:lpstr>
      <vt:lpstr>KeyWords</vt:lpstr>
      <vt:lpstr>Como adoptar un proceso de “assessment”</vt:lpstr>
      <vt:lpstr>Disciplinas involucradas</vt:lpstr>
      <vt:lpstr>Examples</vt:lpstr>
      <vt:lpstr>Presentación de PowerPoint</vt:lpstr>
      <vt:lpstr>Presentación de PowerPoint</vt:lpstr>
      <vt:lpstr>Presentación de PowerPoint</vt:lpstr>
      <vt:lpstr>Panel de visualización</vt:lpstr>
      <vt:lpstr>Available  in smalltalkhub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jose peralta ocampo</dc:creator>
  <cp:lastModifiedBy>alvaro jose peralta ocampo</cp:lastModifiedBy>
  <cp:revision>65</cp:revision>
  <dcterms:created xsi:type="dcterms:W3CDTF">2014-05-26T17:36:04Z</dcterms:created>
  <dcterms:modified xsi:type="dcterms:W3CDTF">2015-03-26T20:04:52Z</dcterms:modified>
</cp:coreProperties>
</file>