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29795A-C7D5-4D91-A194-445773AA51AB}"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C8EDB-5442-4FFB-B3D2-0438419195EB}" type="slidenum">
              <a:rPr lang="en-IN" smtClean="0"/>
              <a:t>‹#›</a:t>
            </a:fld>
            <a:endParaRPr lang="en-IN"/>
          </a:p>
        </p:txBody>
      </p:sp>
    </p:spTree>
    <p:extLst>
      <p:ext uri="{BB962C8B-B14F-4D97-AF65-F5344CB8AC3E}">
        <p14:creationId xmlns:p14="http://schemas.microsoft.com/office/powerpoint/2010/main" val="299169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29795A-C7D5-4D91-A194-445773AA51AB}"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C8EDB-5442-4FFB-B3D2-0438419195EB}" type="slidenum">
              <a:rPr lang="en-IN" smtClean="0"/>
              <a:t>‹#›</a:t>
            </a:fld>
            <a:endParaRPr lang="en-IN"/>
          </a:p>
        </p:txBody>
      </p:sp>
    </p:spTree>
    <p:extLst>
      <p:ext uri="{BB962C8B-B14F-4D97-AF65-F5344CB8AC3E}">
        <p14:creationId xmlns:p14="http://schemas.microsoft.com/office/powerpoint/2010/main" val="378811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29795A-C7D5-4D91-A194-445773AA51AB}"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C8EDB-5442-4FFB-B3D2-0438419195EB}" type="slidenum">
              <a:rPr lang="en-IN" smtClean="0"/>
              <a:t>‹#›</a:t>
            </a:fld>
            <a:endParaRPr lang="en-IN"/>
          </a:p>
        </p:txBody>
      </p:sp>
    </p:spTree>
    <p:extLst>
      <p:ext uri="{BB962C8B-B14F-4D97-AF65-F5344CB8AC3E}">
        <p14:creationId xmlns:p14="http://schemas.microsoft.com/office/powerpoint/2010/main" val="1543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29795A-C7D5-4D91-A194-445773AA51AB}"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C8EDB-5442-4FFB-B3D2-0438419195EB}" type="slidenum">
              <a:rPr lang="en-IN" smtClean="0"/>
              <a:t>‹#›</a:t>
            </a:fld>
            <a:endParaRPr lang="en-IN"/>
          </a:p>
        </p:txBody>
      </p:sp>
    </p:spTree>
    <p:extLst>
      <p:ext uri="{BB962C8B-B14F-4D97-AF65-F5344CB8AC3E}">
        <p14:creationId xmlns:p14="http://schemas.microsoft.com/office/powerpoint/2010/main" val="320547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9795A-C7D5-4D91-A194-445773AA51AB}"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C8EDB-5442-4FFB-B3D2-0438419195EB}" type="slidenum">
              <a:rPr lang="en-IN" smtClean="0"/>
              <a:t>‹#›</a:t>
            </a:fld>
            <a:endParaRPr lang="en-IN"/>
          </a:p>
        </p:txBody>
      </p:sp>
    </p:spTree>
    <p:extLst>
      <p:ext uri="{BB962C8B-B14F-4D97-AF65-F5344CB8AC3E}">
        <p14:creationId xmlns:p14="http://schemas.microsoft.com/office/powerpoint/2010/main" val="353231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929795A-C7D5-4D91-A194-445773AA51AB}"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6C8EDB-5442-4FFB-B3D2-0438419195EB}" type="slidenum">
              <a:rPr lang="en-IN" smtClean="0"/>
              <a:t>‹#›</a:t>
            </a:fld>
            <a:endParaRPr lang="en-IN"/>
          </a:p>
        </p:txBody>
      </p:sp>
    </p:spTree>
    <p:extLst>
      <p:ext uri="{BB962C8B-B14F-4D97-AF65-F5344CB8AC3E}">
        <p14:creationId xmlns:p14="http://schemas.microsoft.com/office/powerpoint/2010/main" val="199764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29795A-C7D5-4D91-A194-445773AA51AB}" type="datetimeFigureOut">
              <a:rPr lang="en-IN" smtClean="0"/>
              <a:t>09-01-2024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6C8EDB-5442-4FFB-B3D2-0438419195EB}" type="slidenum">
              <a:rPr lang="en-IN" smtClean="0"/>
              <a:t>‹#›</a:t>
            </a:fld>
            <a:endParaRPr lang="en-IN"/>
          </a:p>
        </p:txBody>
      </p:sp>
    </p:spTree>
    <p:extLst>
      <p:ext uri="{BB962C8B-B14F-4D97-AF65-F5344CB8AC3E}">
        <p14:creationId xmlns:p14="http://schemas.microsoft.com/office/powerpoint/2010/main" val="140210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29795A-C7D5-4D91-A194-445773AA51AB}" type="datetimeFigureOut">
              <a:rPr lang="en-IN" smtClean="0"/>
              <a:t>09-01-2024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6C8EDB-5442-4FFB-B3D2-0438419195EB}" type="slidenum">
              <a:rPr lang="en-IN" smtClean="0"/>
              <a:t>‹#›</a:t>
            </a:fld>
            <a:endParaRPr lang="en-IN"/>
          </a:p>
        </p:txBody>
      </p:sp>
    </p:spTree>
    <p:extLst>
      <p:ext uri="{BB962C8B-B14F-4D97-AF65-F5344CB8AC3E}">
        <p14:creationId xmlns:p14="http://schemas.microsoft.com/office/powerpoint/2010/main" val="411107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9795A-C7D5-4D91-A194-445773AA51AB}" type="datetimeFigureOut">
              <a:rPr lang="en-IN" smtClean="0"/>
              <a:t>09-01-2024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6C8EDB-5442-4FFB-B3D2-0438419195EB}" type="slidenum">
              <a:rPr lang="en-IN" smtClean="0"/>
              <a:t>‹#›</a:t>
            </a:fld>
            <a:endParaRPr lang="en-IN"/>
          </a:p>
        </p:txBody>
      </p:sp>
    </p:spTree>
    <p:extLst>
      <p:ext uri="{BB962C8B-B14F-4D97-AF65-F5344CB8AC3E}">
        <p14:creationId xmlns:p14="http://schemas.microsoft.com/office/powerpoint/2010/main" val="109768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29795A-C7D5-4D91-A194-445773AA51AB}"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6C8EDB-5442-4FFB-B3D2-0438419195EB}" type="slidenum">
              <a:rPr lang="en-IN" smtClean="0"/>
              <a:t>‹#›</a:t>
            </a:fld>
            <a:endParaRPr lang="en-IN"/>
          </a:p>
        </p:txBody>
      </p:sp>
    </p:spTree>
    <p:extLst>
      <p:ext uri="{BB962C8B-B14F-4D97-AF65-F5344CB8AC3E}">
        <p14:creationId xmlns:p14="http://schemas.microsoft.com/office/powerpoint/2010/main" val="236253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29795A-C7D5-4D91-A194-445773AA51AB}"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6C8EDB-5442-4FFB-B3D2-0438419195EB}" type="slidenum">
              <a:rPr lang="en-IN" smtClean="0"/>
              <a:t>‹#›</a:t>
            </a:fld>
            <a:endParaRPr lang="en-IN"/>
          </a:p>
        </p:txBody>
      </p:sp>
    </p:spTree>
    <p:extLst>
      <p:ext uri="{BB962C8B-B14F-4D97-AF65-F5344CB8AC3E}">
        <p14:creationId xmlns:p14="http://schemas.microsoft.com/office/powerpoint/2010/main" val="37667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9795A-C7D5-4D91-A194-445773AA51AB}" type="datetimeFigureOut">
              <a:rPr lang="en-IN" smtClean="0"/>
              <a:t>09-01-2024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C8EDB-5442-4FFB-B3D2-0438419195EB}" type="slidenum">
              <a:rPr lang="en-IN" smtClean="0"/>
              <a:t>‹#›</a:t>
            </a:fld>
            <a:endParaRPr lang="en-IN"/>
          </a:p>
        </p:txBody>
      </p:sp>
    </p:spTree>
    <p:extLst>
      <p:ext uri="{BB962C8B-B14F-4D97-AF65-F5344CB8AC3E}">
        <p14:creationId xmlns:p14="http://schemas.microsoft.com/office/powerpoint/2010/main" val="257529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hivemq.com/demos/websocket-client/" TargetMode="External"/><Relationship Id="rId2" Type="http://schemas.openxmlformats.org/officeDocument/2006/relationships/hyperlink" Target="http://127.0.0.1:1880/"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5097" y="235670"/>
            <a:ext cx="11557262" cy="1283428"/>
          </a:xfrm>
          <a:prstGeom prst="rect">
            <a:avLst/>
          </a:prstGeom>
        </p:spPr>
        <p:txBody>
          <a:bodyPr wrap="square">
            <a:spAutoFit/>
          </a:bodyPr>
          <a:lstStyle/>
          <a:p>
            <a:pPr algn="ctr">
              <a:spcAft>
                <a:spcPts val="0"/>
              </a:spcAft>
              <a:tabLst>
                <a:tab pos="277495" algn="l"/>
                <a:tab pos="2636520" algn="l"/>
                <a:tab pos="3489960" algn="l"/>
                <a:tab pos="4636135" algn="l"/>
                <a:tab pos="5151120" algn="l"/>
              </a:tabLst>
            </a:pPr>
            <a:r>
              <a:rPr lang="en-US" sz="3600" b="1" u="sng"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Display Light Intensity using Node-Red and MQTT</a:t>
            </a:r>
            <a:endParaRPr lang="en-IN" sz="2800" b="1" u="sng" dirty="0">
              <a:solidFill>
                <a:srgbClr val="000000"/>
              </a:solidFill>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IN" dirty="0">
                <a:latin typeface="Calibri" panose="020F0502020204030204" pitchFamily="34" charset="0"/>
                <a:ea typeface="Calibri" panose="020F0502020204030204" pitchFamily="34" charset="0"/>
                <a:cs typeface="Calibri" panose="020F0502020204030204" pitchFamily="34" charset="0"/>
              </a:rPr>
              <a:t>Aim: </a:t>
            </a:r>
            <a:r>
              <a:rPr lang="en-IN" dirty="0">
                <a:solidFill>
                  <a:srgbClr val="252423"/>
                </a:solidFill>
                <a:latin typeface="Calibri" panose="020F0502020204030204" pitchFamily="34" charset="0"/>
                <a:ea typeface="Calibri" panose="020F0502020204030204" pitchFamily="34" charset="0"/>
                <a:cs typeface="Calibri" panose="020F0502020204030204" pitchFamily="34" charset="0"/>
              </a:rPr>
              <a:t>Using appropriate nodes in Node Red measure the light intensity in the room and output data to the web API. Display the output in Debug Monitor, UI and send the data through MQTT and display the output in </a:t>
            </a:r>
            <a:r>
              <a:rPr lang="en-IN" dirty="0" err="1">
                <a:solidFill>
                  <a:srgbClr val="252423"/>
                </a:solidFill>
                <a:latin typeface="Calibri" panose="020F0502020204030204" pitchFamily="34" charset="0"/>
                <a:ea typeface="Calibri" panose="020F0502020204030204" pitchFamily="34" charset="0"/>
                <a:cs typeface="Calibri" panose="020F0502020204030204" pitchFamily="34" charset="0"/>
              </a:rPr>
              <a:t>HiveMQ</a:t>
            </a:r>
            <a:r>
              <a:rPr lang="en-IN" dirty="0">
                <a:solidFill>
                  <a:srgbClr val="252423"/>
                </a:solidFill>
                <a:latin typeface="Calibri" panose="020F0502020204030204" pitchFamily="34" charset="0"/>
                <a:ea typeface="Calibri" panose="020F0502020204030204" pitchFamily="34" charset="0"/>
                <a:cs typeface="Calibri" panose="020F0502020204030204" pitchFamily="34" charset="0"/>
              </a:rPr>
              <a:t>.</a:t>
            </a:r>
            <a:r>
              <a:rPr lang="en-IN" dirty="0">
                <a:latin typeface="Calibri" panose="020F0502020204030204" pitchFamily="34" charset="0"/>
                <a:ea typeface="Calibri" panose="020F0502020204030204" pitchFamily="34" charset="0"/>
                <a:cs typeface="Calibri" panose="020F0502020204030204" pitchFamily="34"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45097" y="1700178"/>
            <a:ext cx="11491274" cy="5157822"/>
          </a:xfrm>
          <a:prstGeom prst="rect">
            <a:avLst/>
          </a:prstGeom>
        </p:spPr>
        <p:txBody>
          <a:bodyPr wrap="square">
            <a:spAutoFit/>
          </a:bodyPr>
          <a:lstStyle/>
          <a:p>
            <a:pPr algn="just">
              <a:lnSpc>
                <a:spcPct val="115000"/>
              </a:lnSpc>
              <a:spcAft>
                <a:spcPts val="1000"/>
              </a:spcAft>
            </a:pPr>
            <a:r>
              <a:rPr lang="en-IN" dirty="0">
                <a:latin typeface="Calibri" panose="020F0502020204030204" pitchFamily="34" charset="0"/>
                <a:ea typeface="Calibri" panose="020F0502020204030204" pitchFamily="34" charset="0"/>
                <a:cs typeface="Calibri" panose="020F0502020204030204" pitchFamily="34" charset="0"/>
              </a:rPr>
              <a:t>Theory:</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Calibri" panose="020F0502020204030204" pitchFamily="34" charset="0"/>
              </a:rPr>
              <a:t>MQTT (Message Queuing Telemetry Transport) is an open OASIS and ISO standard (ISO/IEC 20922) lightweight, publish-subscribe network protocol that transports messages between devices. The protocol usually runs over TCP/IP; however, any network protocol that provides ordered, lossless, b </a:t>
            </a:r>
            <a:r>
              <a:rPr lang="en-IN" dirty="0" err="1">
                <a:latin typeface="Calibri" panose="020F0502020204030204" pitchFamily="34" charset="0"/>
                <a:ea typeface="Calibri" panose="020F0502020204030204" pitchFamily="34" charset="0"/>
                <a:cs typeface="Calibri" panose="020F0502020204030204" pitchFamily="34" charset="0"/>
              </a:rPr>
              <a:t>i</a:t>
            </a:r>
            <a:r>
              <a:rPr lang="en-IN" dirty="0">
                <a:latin typeface="Calibri" panose="020F0502020204030204" pitchFamily="34" charset="0"/>
                <a:ea typeface="Calibri" panose="020F0502020204030204" pitchFamily="34" charset="0"/>
                <a:cs typeface="Calibri" panose="020F0502020204030204" pitchFamily="34" charset="0"/>
              </a:rPr>
              <a:t>-directional connections can support MQTT. It is designed for connections with remote locations where a "small code footprint" is required or the network bandwidth is limited.</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Calibri" panose="020F0502020204030204" pitchFamily="34" charset="0"/>
              </a:rPr>
              <a:t>MQTT is a publish-subscribe-based messaging protocol used in Internet of Things. The goal is to provide a protocol, which is bandwidth-efficient and uses little battery power.</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dirty="0">
                <a:latin typeface="Calibri" panose="020F0502020204030204" pitchFamily="34" charset="0"/>
                <a:ea typeface="Calibri" panose="020F0502020204030204" pitchFamily="34" charset="0"/>
                <a:cs typeface="Calibri" panose="020F0502020204030204" pitchFamily="34" charset="0"/>
              </a:rPr>
              <a:t>Procedure: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Calibri" panose="020F0502020204030204" pitchFamily="34" charset="0"/>
              </a:rPr>
              <a:t>Trigger node red in </a:t>
            </a:r>
            <a:r>
              <a:rPr lang="en-IN" dirty="0" err="1">
                <a:latin typeface="Calibri" panose="020F0502020204030204" pitchFamily="34" charset="0"/>
                <a:ea typeface="Calibri" panose="020F0502020204030204" pitchFamily="34" charset="0"/>
                <a:cs typeface="Calibri" panose="020F0502020204030204" pitchFamily="34" charset="0"/>
              </a:rPr>
              <a:t>cmd</a:t>
            </a:r>
            <a:r>
              <a:rPr lang="en-IN" dirty="0">
                <a:latin typeface="Calibri" panose="020F0502020204030204" pitchFamily="34" charset="0"/>
                <a:ea typeface="Calibri" panose="020F0502020204030204" pitchFamily="34" charset="0"/>
                <a:cs typeface="Calibri" panose="020F0502020204030204" pitchFamily="34" charset="0"/>
              </a:rPr>
              <a:t> using node-red  -v</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http://127.0.0.1:1880/</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Calibri" panose="020F0502020204030204" pitchFamily="34" charset="0"/>
              </a:rPr>
              <a:t>Arrange nodes according to the flow and assign properties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Calibri" panose="020F0502020204030204" pitchFamily="34" charset="0"/>
              </a:rPr>
              <a:t>Open </a:t>
            </a:r>
            <a:r>
              <a:rPr lang="en-IN" dirty="0" err="1">
                <a:latin typeface="Calibri" panose="020F0502020204030204" pitchFamily="34" charset="0"/>
                <a:ea typeface="Calibri" panose="020F0502020204030204" pitchFamily="34" charset="0"/>
                <a:cs typeface="Calibri" panose="020F0502020204030204" pitchFamily="34" charset="0"/>
              </a:rPr>
              <a:t>HiveMQ</a:t>
            </a:r>
            <a:r>
              <a:rPr lang="en-IN" dirty="0">
                <a:latin typeface="Calibri" panose="020F0502020204030204" pitchFamily="34" charset="0"/>
                <a:ea typeface="Calibri" panose="020F0502020204030204" pitchFamily="34" charset="0"/>
                <a:cs typeface="Calibri" panose="020F0502020204030204" pitchFamily="34" charset="0"/>
              </a:rPr>
              <a:t> and get the output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3"/>
              </a:rPr>
              <a:t>http://www.hivemq.com/demos/websocket-client/</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065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061209" y="546790"/>
            <a:ext cx="5612968" cy="3007116"/>
          </a:xfrm>
          <a:prstGeom prst="rect">
            <a:avLst/>
          </a:prstGeom>
          <a:ln>
            <a:solidFill>
              <a:schemeClr val="tx1"/>
            </a:solidFill>
          </a:ln>
        </p:spPr>
      </p:pic>
    </p:spTree>
    <p:extLst>
      <p:ext uri="{BB962C8B-B14F-4D97-AF65-F5344CB8AC3E}">
        <p14:creationId xmlns:p14="http://schemas.microsoft.com/office/powerpoint/2010/main" val="20228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595" y="107087"/>
            <a:ext cx="3431357" cy="4302988"/>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4090" y="107087"/>
            <a:ext cx="3506771" cy="42872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5562" y="4638674"/>
            <a:ext cx="2875176" cy="2077249"/>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7867650"/>
            <a:ext cx="2578100" cy="2006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2"/>
          <p:cNvSpPr>
            <a:spLocks noChangeArrowheads="1"/>
          </p:cNvSpPr>
          <p:nvPr/>
        </p:nvSpPr>
        <p:spPr bwMode="auto">
          <a:xfrm>
            <a:off x="0" y="5410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3572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1750B6-1746-5FCA-ADF5-CF3F16A4CFF8}"/>
              </a:ext>
            </a:extLst>
          </p:cNvPr>
          <p:cNvSpPr txBox="1"/>
          <p:nvPr/>
        </p:nvSpPr>
        <p:spPr>
          <a:xfrm>
            <a:off x="669898" y="192776"/>
            <a:ext cx="6094674" cy="838948"/>
          </a:xfrm>
          <a:prstGeom prst="rect">
            <a:avLst/>
          </a:prstGeom>
          <a:noFill/>
        </p:spPr>
        <p:txBody>
          <a:bodyPr wrap="square">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Output:</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Dashboard:</a:t>
            </a:r>
          </a:p>
        </p:txBody>
      </p:sp>
      <p:pic>
        <p:nvPicPr>
          <p:cNvPr id="4" name="Picture 3">
            <a:extLst>
              <a:ext uri="{FF2B5EF4-FFF2-40B4-BE49-F238E27FC236}">
                <a16:creationId xmlns:a16="http://schemas.microsoft.com/office/drawing/2014/main" id="{6A6F00D0-B1FF-BFC6-D001-A52BA013F724}"/>
              </a:ext>
            </a:extLst>
          </p:cNvPr>
          <p:cNvPicPr>
            <a:picLocks noChangeAspect="1"/>
          </p:cNvPicPr>
          <p:nvPr/>
        </p:nvPicPr>
        <p:blipFill>
          <a:blip r:embed="rId2"/>
          <a:stretch>
            <a:fillRect/>
          </a:stretch>
        </p:blipFill>
        <p:spPr>
          <a:xfrm>
            <a:off x="2276587" y="254657"/>
            <a:ext cx="2634615" cy="2614295"/>
          </a:xfrm>
          <a:prstGeom prst="rect">
            <a:avLst/>
          </a:prstGeom>
          <a:ln>
            <a:solidFill>
              <a:schemeClr val="tx1"/>
            </a:solidFill>
          </a:ln>
        </p:spPr>
      </p:pic>
      <p:sp>
        <p:nvSpPr>
          <p:cNvPr id="6" name="TextBox 5">
            <a:extLst>
              <a:ext uri="{FF2B5EF4-FFF2-40B4-BE49-F238E27FC236}">
                <a16:creationId xmlns:a16="http://schemas.microsoft.com/office/drawing/2014/main" id="{CCAF8E1D-3875-ED98-5178-1FFC9D6831CE}"/>
              </a:ext>
            </a:extLst>
          </p:cNvPr>
          <p:cNvSpPr txBox="1"/>
          <p:nvPr/>
        </p:nvSpPr>
        <p:spPr>
          <a:xfrm>
            <a:off x="5733317" y="254657"/>
            <a:ext cx="5275888" cy="392159"/>
          </a:xfrm>
          <a:prstGeom prst="rect">
            <a:avLst/>
          </a:prstGeom>
          <a:noFill/>
        </p:spPr>
        <p:txBody>
          <a:bodyPr wrap="square">
            <a:spAutoFit/>
          </a:bodyPr>
          <a:lstStyle/>
          <a:p>
            <a:pPr algn="ct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MQTT:</a:t>
            </a:r>
          </a:p>
        </p:txBody>
      </p:sp>
      <p:pic>
        <p:nvPicPr>
          <p:cNvPr id="7" name="Picture 6">
            <a:extLst>
              <a:ext uri="{FF2B5EF4-FFF2-40B4-BE49-F238E27FC236}">
                <a16:creationId xmlns:a16="http://schemas.microsoft.com/office/drawing/2014/main" id="{5BFB3D24-B48B-1913-5F72-0FA9C225A5A5}"/>
              </a:ext>
            </a:extLst>
          </p:cNvPr>
          <p:cNvPicPr>
            <a:picLocks noChangeAspect="1"/>
          </p:cNvPicPr>
          <p:nvPr/>
        </p:nvPicPr>
        <p:blipFill>
          <a:blip r:embed="rId3"/>
          <a:stretch>
            <a:fillRect/>
          </a:stretch>
        </p:blipFill>
        <p:spPr>
          <a:xfrm>
            <a:off x="6331713" y="708697"/>
            <a:ext cx="4871085" cy="2604770"/>
          </a:xfrm>
          <a:prstGeom prst="rect">
            <a:avLst/>
          </a:prstGeom>
          <a:ln>
            <a:solidFill>
              <a:schemeClr val="tx1"/>
            </a:solidFill>
          </a:ln>
        </p:spPr>
      </p:pic>
      <p:sp>
        <p:nvSpPr>
          <p:cNvPr id="9" name="TextBox 8">
            <a:extLst>
              <a:ext uri="{FF2B5EF4-FFF2-40B4-BE49-F238E27FC236}">
                <a16:creationId xmlns:a16="http://schemas.microsoft.com/office/drawing/2014/main" id="{4014A2D0-AC20-3519-7F2E-DF5D57216646}"/>
              </a:ext>
            </a:extLst>
          </p:cNvPr>
          <p:cNvSpPr txBox="1"/>
          <p:nvPr/>
        </p:nvSpPr>
        <p:spPr>
          <a:xfrm>
            <a:off x="1153296" y="3802389"/>
            <a:ext cx="10519719" cy="1157496"/>
          </a:xfrm>
          <a:prstGeom prst="rect">
            <a:avLst/>
          </a:prstGeom>
          <a:noFill/>
        </p:spPr>
        <p:txBody>
          <a:bodyPr wrap="square">
            <a:spAutoFit/>
          </a:bodyPr>
          <a:lstStyle/>
          <a:p>
            <a:pPr algn="just">
              <a:lnSpc>
                <a:spcPct val="11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Inference: A slider node is used to control the light intensity by the user. This is measured and published to the MQTT server using MQTT out node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Result: Hence, Light Intensity has been measured, displayed and published using MQTT and Dashboard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6593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258</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 Ranjan Mahapatro</dc:creator>
  <cp:lastModifiedBy>Chandramauleshwar Roy</cp:lastModifiedBy>
  <cp:revision>2</cp:revision>
  <dcterms:created xsi:type="dcterms:W3CDTF">2024-01-04T08:10:23Z</dcterms:created>
  <dcterms:modified xsi:type="dcterms:W3CDTF">2024-01-09T10:02:13Z</dcterms:modified>
</cp:coreProperties>
</file>