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2" r:id="rId2"/>
    <p:sldId id="273" r:id="rId3"/>
    <p:sldId id="282" r:id="rId4"/>
    <p:sldId id="259" r:id="rId5"/>
    <p:sldId id="297" r:id="rId6"/>
    <p:sldId id="298" r:id="rId7"/>
    <p:sldId id="299" r:id="rId8"/>
    <p:sldId id="300" r:id="rId9"/>
    <p:sldId id="301" r:id="rId10"/>
    <p:sldId id="302" r:id="rId11"/>
    <p:sldId id="303" r:id="rId12"/>
    <p:sldId id="304" r:id="rId13"/>
    <p:sldId id="305" r:id="rId14"/>
    <p:sldId id="306" r:id="rId15"/>
    <p:sldId id="307" r:id="rId16"/>
    <p:sldId id="268"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emanth Pabolu" initials="HP" lastIdx="1" clrIdx="0">
    <p:extLst>
      <p:ext uri="{19B8F6BF-5375-455C-9EA6-DF929625EA0E}">
        <p15:presenceInfo xmlns:p15="http://schemas.microsoft.com/office/powerpoint/2012/main" userId="Hemanth Pabo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3F0"/>
    <a:srgbClr val="D1D8B7"/>
    <a:srgbClr val="A09D79"/>
    <a:srgbClr val="AD5C4D"/>
    <a:srgbClr val="543E35"/>
    <a:srgbClr val="637700"/>
    <a:srgbClr val="FFF4ED"/>
    <a:srgbClr val="5E6A76"/>
    <a:srgbClr val="00000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p:scale>
          <a:sx n="76" d="100"/>
          <a:sy n="76" d="100"/>
        </p:scale>
        <p:origin x="946" y="365"/>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4/18/2023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2023</a:t>
            </a:r>
            <a:endParaRPr lang="en-US" dirty="0"/>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An efficient detection of counterfeit currency using a Hybrid framework.</a:t>
            </a:r>
            <a:endParaRPr lang="en-US" dirty="0"/>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2023</a:t>
            </a:r>
            <a:endParaRPr lang="en-US" dirty="0"/>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An efficient detection of counterfeit currency using a Hybrid framework.</a:t>
            </a:r>
            <a:endParaRPr lang="en-US" dirty="0"/>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2023</a:t>
            </a:r>
            <a:endParaRPr lang="en-US" dirty="0"/>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An efficient detection of counterfeit currency using a Hybrid framework.</a:t>
            </a:r>
            <a:endParaRPr lang="en-US" dirty="0"/>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a:t>2023</a:t>
            </a:r>
            <a:endParaRPr lang="en-US" dirty="0"/>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a:t>An efficient detection of counterfeit currency using a Hybrid framework.</a:t>
            </a:r>
            <a:endParaRPr lang="en-US" dirty="0"/>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a:t>2023</a:t>
            </a:r>
            <a:endParaRPr lang="en-US" dirty="0"/>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a:t>An efficient detection of counterfeit currency using a Hybrid framework.</a:t>
            </a:r>
            <a:endParaRPr lang="en-US" dirty="0"/>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a:t>2023</a:t>
            </a:r>
            <a:endParaRPr lang="en-US" dirty="0"/>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a:t>An efficient detection of counterfeit currency using a Hybrid framework.</a:t>
            </a:r>
            <a:endParaRPr lang="en-US" dirty="0"/>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2023</a:t>
            </a:r>
            <a:endParaRPr lang="en-US" dirty="0"/>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An efficient detection of counterfeit currency using a Hybrid framework.</a:t>
            </a:r>
            <a:endParaRPr lang="en-US" dirty="0"/>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An efficient detection of counterfeit currency using a Hybrid framework.</a:t>
            </a:r>
            <a:endParaRPr lang="en-US" dirty="0"/>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An efficient detection of counterfeit currency using a Hybrid framework.</a:t>
            </a:r>
            <a:endParaRPr lang="en-US" dirty="0"/>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An efficient detection of counterfeit currency using a Hybrid framework.</a:t>
            </a:r>
            <a:endParaRPr lang="en-US" dirty="0"/>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An efficient detection of counterfeit currency using a Hybrid framework.</a:t>
            </a:r>
            <a:endParaRPr lang="en-US" dirty="0"/>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An efficient detection of counterfeit currency using a Hybrid framework.</a:t>
            </a:r>
            <a:endParaRPr lang="en-US" dirty="0"/>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a:t>2023</a:t>
            </a:r>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a:t>An efficient detection of counterfeit currency using a Hybrid framework.</a:t>
            </a:r>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82879" y="1353905"/>
            <a:ext cx="12374879" cy="1948095"/>
          </a:xfrm>
        </p:spPr>
        <p:txBody>
          <a:bodyPr/>
          <a:lstStyle/>
          <a:p>
            <a:r>
              <a:rPr lang="en-US" sz="2800" b="1" dirty="0">
                <a:latin typeface="Times New Roman" panose="02020603050405020304" pitchFamily="18" charset="0"/>
                <a:cs typeface="Times New Roman" panose="02020603050405020304" pitchFamily="18" charset="0"/>
              </a:rPr>
              <a:t>SESHADRI RAO GUDLAVALLERU ENGINEERING COLLEGE</a:t>
            </a:r>
            <a:br>
              <a:rPr lang="en-US" sz="28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(An Autonomous Institute with Permanent Affiliation to JNTUK, Kakinada)</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Seshadri Rao Knowledge Village, Gudlavalleru - 521 356, Krishna District</a:t>
            </a:r>
            <a:br>
              <a:rPr lang="en-US" sz="16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Department of Electronics and Communication Engineering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2432785" y="3176337"/>
            <a:ext cx="7143549" cy="877881"/>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p:txBody>
      </p:sp>
      <p:sp>
        <p:nvSpPr>
          <p:cNvPr id="4" name="TextBox 3">
            <a:extLst>
              <a:ext uri="{FF2B5EF4-FFF2-40B4-BE49-F238E27FC236}">
                <a16:creationId xmlns:a16="http://schemas.microsoft.com/office/drawing/2014/main" id="{674AEA79-D8F7-172E-A3FB-4A1412DEC341}"/>
              </a:ext>
            </a:extLst>
          </p:cNvPr>
          <p:cNvSpPr txBox="1"/>
          <p:nvPr/>
        </p:nvSpPr>
        <p:spPr>
          <a:xfrm>
            <a:off x="827772" y="5124432"/>
            <a:ext cx="4532125" cy="1200329"/>
          </a:xfrm>
          <a:prstGeom prst="rect">
            <a:avLst/>
          </a:prstGeom>
          <a:noFill/>
        </p:spPr>
        <p:txBody>
          <a:bodyPr wrap="square" rtlCol="0">
            <a:spAutoFit/>
          </a:bodyPr>
          <a:lstStyle/>
          <a:p>
            <a:r>
              <a:rPr lang="en-IN" sz="2400" dirty="0">
                <a:latin typeface="Bahnschrift SemiBold SemiConden" panose="020B0502040204020203" pitchFamily="34" charset="0"/>
              </a:rPr>
              <a:t>Guide :</a:t>
            </a:r>
          </a:p>
          <a:p>
            <a:r>
              <a:rPr lang="en-IN" sz="2400" dirty="0" err="1">
                <a:latin typeface="Bahnschrift SemiBold SemiConden" panose="020B0502040204020203" pitchFamily="34" charset="0"/>
              </a:rPr>
              <a:t>Dr.</a:t>
            </a:r>
            <a:r>
              <a:rPr lang="en-IN" sz="2400" dirty="0">
                <a:latin typeface="Bahnschrift SemiBold SemiConden" panose="020B0502040204020203" pitchFamily="34" charset="0"/>
              </a:rPr>
              <a:t> Ch. </a:t>
            </a:r>
            <a:r>
              <a:rPr lang="en-IN" sz="2400" dirty="0" err="1">
                <a:latin typeface="Bahnschrift SemiBold SemiConden" panose="020B0502040204020203" pitchFamily="34" charset="0"/>
              </a:rPr>
              <a:t>Balaswamy</a:t>
            </a:r>
            <a:endParaRPr lang="en-IN" sz="2400" dirty="0">
              <a:latin typeface="Bahnschrift SemiBold SemiConden" panose="020B0502040204020203" pitchFamily="34" charset="0"/>
            </a:endParaRPr>
          </a:p>
          <a:p>
            <a:r>
              <a:rPr lang="en-IN" sz="2400" dirty="0">
                <a:latin typeface="Bahnschrift SemiBold SemiConden" panose="020B0502040204020203" pitchFamily="34" charset="0"/>
              </a:rPr>
              <a:t>Professor | </a:t>
            </a:r>
            <a:r>
              <a:rPr lang="en-IN" sz="2400" dirty="0" err="1">
                <a:latin typeface="Bahnschrift SemiBold SemiConden" panose="020B0502040204020203" pitchFamily="34" charset="0"/>
              </a:rPr>
              <a:t>M.Tech</a:t>
            </a:r>
            <a:r>
              <a:rPr lang="en-IN" sz="2400" dirty="0">
                <a:latin typeface="Bahnschrift SemiBold SemiConden" panose="020B0502040204020203" pitchFamily="34" charset="0"/>
              </a:rPr>
              <a:t> </a:t>
            </a:r>
          </a:p>
        </p:txBody>
      </p:sp>
      <p:pic>
        <p:nvPicPr>
          <p:cNvPr id="6" name="Picture 5">
            <a:extLst>
              <a:ext uri="{FF2B5EF4-FFF2-40B4-BE49-F238E27FC236}">
                <a16:creationId xmlns:a16="http://schemas.microsoft.com/office/drawing/2014/main" id="{BD55C5D2-82F3-E92C-2BDC-BA3A40DC6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647" y="4215301"/>
            <a:ext cx="2577587" cy="2577587"/>
          </a:xfrm>
          <a:prstGeom prst="ellipse">
            <a:avLst/>
          </a:prstGeom>
          <a:ln>
            <a:noFill/>
          </a:ln>
          <a:effectLst>
            <a:softEdge rad="112500"/>
          </a:effectLst>
        </p:spPr>
      </p:pic>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7A66-CCB7-49FD-2ECA-5DED1BB7E82C}"/>
              </a:ext>
            </a:extLst>
          </p:cNvPr>
          <p:cNvSpPr>
            <a:spLocks noGrp="1"/>
          </p:cNvSpPr>
          <p:nvPr>
            <p:ph type="title"/>
          </p:nvPr>
        </p:nvSpPr>
        <p:spPr>
          <a:xfrm>
            <a:off x="576072" y="1271015"/>
            <a:ext cx="6502620" cy="676656"/>
          </a:xfrm>
        </p:spPr>
        <p:txBody>
          <a:bodyPr/>
          <a:lstStyle/>
          <a:p>
            <a:r>
              <a:rPr lang="en-IN" dirty="0">
                <a:solidFill>
                  <a:schemeClr val="tx1">
                    <a:lumMod val="50000"/>
                  </a:schemeClr>
                </a:solidFill>
                <a:cs typeface="Times New Roman" panose="02020603050405020304" pitchFamily="18" charset="0"/>
              </a:rPr>
              <a:t>Implementation</a:t>
            </a:r>
            <a:r>
              <a:rPr lang="en-IN" sz="4000" dirty="0">
                <a:solidFill>
                  <a:schemeClr val="tx1">
                    <a:lumMod val="50000"/>
                  </a:schemeClr>
                </a:solidFill>
                <a:cs typeface="Times New Roman" panose="02020603050405020304" pitchFamily="18" charset="0"/>
              </a:rPr>
              <a:t>: </a:t>
            </a:r>
            <a:br>
              <a:rPr lang="en-IN" sz="4000" dirty="0">
                <a:solidFill>
                  <a:schemeClr val="tx1">
                    <a:lumMod val="50000"/>
                  </a:schemeClr>
                </a:solidFill>
                <a:latin typeface="Times New Roman" panose="02020603050405020304" pitchFamily="18" charset="0"/>
                <a:cs typeface="Times New Roman" panose="02020603050405020304" pitchFamily="18" charset="0"/>
              </a:rPr>
            </a:br>
            <a:endParaRPr lang="en-IN" sz="4000" dirty="0">
              <a:solidFill>
                <a:schemeClr val="tx1">
                  <a:lumMod val="50000"/>
                </a:schemeClr>
              </a:solidFill>
            </a:endParaRPr>
          </a:p>
        </p:txBody>
      </p:sp>
      <p:sp>
        <p:nvSpPr>
          <p:cNvPr id="3" name="Text Placeholder 2">
            <a:extLst>
              <a:ext uri="{FF2B5EF4-FFF2-40B4-BE49-F238E27FC236}">
                <a16:creationId xmlns:a16="http://schemas.microsoft.com/office/drawing/2014/main" id="{24FC1F6F-C09A-9327-243C-10A6DA5610D4}"/>
              </a:ext>
            </a:extLst>
          </p:cNvPr>
          <p:cNvSpPr>
            <a:spLocks noGrp="1"/>
          </p:cNvSpPr>
          <p:nvPr>
            <p:ph type="body" sz="half" idx="2"/>
          </p:nvPr>
        </p:nvSpPr>
        <p:spPr>
          <a:xfrm>
            <a:off x="576072" y="1947671"/>
            <a:ext cx="6960192" cy="4070729"/>
          </a:xfrm>
        </p:spPr>
        <p:txBody>
          <a:bodyPr>
            <a:normAutofit/>
          </a:bodyPr>
          <a:lstStyle/>
          <a:p>
            <a:r>
              <a:rPr lang="en-US" sz="2200" dirty="0">
                <a:solidFill>
                  <a:schemeClr val="tx1">
                    <a:lumMod val="50000"/>
                  </a:schemeClr>
                </a:solidFill>
                <a:latin typeface="Times New Roman" panose="02020603050405020304" pitchFamily="18" charset="0"/>
                <a:cs typeface="Times New Roman" panose="02020603050405020304" pitchFamily="18" charset="0"/>
              </a:rPr>
              <a:t>This is the overall explanation of our project and lets see the practical implementation. Now let us discuss how we run our code in MATLAB. Firstly we run the following code which is named as main_gui which results in </a:t>
            </a:r>
            <a:r>
              <a:rPr lang="en-US" sz="2200" dirty="0" err="1">
                <a:solidFill>
                  <a:schemeClr val="tx1">
                    <a:lumMod val="50000"/>
                  </a:schemeClr>
                </a:solidFill>
                <a:latin typeface="Times New Roman" panose="02020603050405020304" pitchFamily="18" charset="0"/>
                <a:cs typeface="Times New Roman" panose="02020603050405020304" pitchFamily="18" charset="0"/>
              </a:rPr>
              <a:t>main_gui.fig</a:t>
            </a:r>
            <a:r>
              <a:rPr lang="en-US" sz="2200" dirty="0">
                <a:solidFill>
                  <a:schemeClr val="tx1">
                    <a:lumMod val="50000"/>
                  </a:schemeClr>
                </a:solidFill>
                <a:latin typeface="Times New Roman" panose="02020603050405020304" pitchFamily="18" charset="0"/>
                <a:cs typeface="Times New Roman" panose="02020603050405020304" pitchFamily="18" charset="0"/>
              </a:rPr>
              <a:t> that contains two buttons, one is input button through which it takes leaf image and the other is information button which gives information like name of the disease, its symptoms and the remedies to cure it. To know the internal details that is how the image processing can be applied on input image can be known by running  code named </a:t>
            </a:r>
            <a:r>
              <a:rPr lang="en-US" sz="2200" dirty="0" err="1">
                <a:solidFill>
                  <a:schemeClr val="tx1">
                    <a:lumMod val="50000"/>
                  </a:schemeClr>
                </a:solidFill>
                <a:latin typeface="Times New Roman" panose="02020603050405020304" pitchFamily="18" charset="0"/>
                <a:cs typeface="Times New Roman" panose="02020603050405020304" pitchFamily="18" charset="0"/>
              </a:rPr>
              <a:t>main.m</a:t>
            </a:r>
            <a:r>
              <a:rPr lang="en-US" sz="2200" dirty="0">
                <a:solidFill>
                  <a:schemeClr val="tx1">
                    <a:lumMod val="50000"/>
                  </a:schemeClr>
                </a:solidFill>
                <a:latin typeface="Times New Roman" panose="02020603050405020304" pitchFamily="18" charset="0"/>
                <a:cs typeface="Times New Roman" panose="02020603050405020304" pitchFamily="18" charset="0"/>
              </a:rPr>
              <a:t>.</a:t>
            </a:r>
          </a:p>
          <a:p>
            <a:endParaRPr lang="en-IN" dirty="0"/>
          </a:p>
        </p:txBody>
      </p:sp>
      <p:sp>
        <p:nvSpPr>
          <p:cNvPr id="5" name="Date Placeholder 4">
            <a:extLst>
              <a:ext uri="{FF2B5EF4-FFF2-40B4-BE49-F238E27FC236}">
                <a16:creationId xmlns:a16="http://schemas.microsoft.com/office/drawing/2014/main" id="{3860F13C-CEC0-6415-537B-52288D68E3E1}"/>
              </a:ext>
            </a:extLst>
          </p:cNvPr>
          <p:cNvSpPr>
            <a:spLocks noGrp="1"/>
          </p:cNvSpPr>
          <p:nvPr>
            <p:ph type="dt" sz="half" idx="10"/>
          </p:nvPr>
        </p:nvSpPr>
        <p:spPr/>
        <p:txBody>
          <a:bodyPr/>
          <a:lstStyle/>
          <a:p>
            <a:r>
              <a:rPr lang="en-US"/>
              <a:t>2023</a:t>
            </a:r>
            <a:endParaRPr lang="en-US" dirty="0"/>
          </a:p>
        </p:txBody>
      </p:sp>
      <p:sp>
        <p:nvSpPr>
          <p:cNvPr id="6" name="Footer Placeholder 5">
            <a:extLst>
              <a:ext uri="{FF2B5EF4-FFF2-40B4-BE49-F238E27FC236}">
                <a16:creationId xmlns:a16="http://schemas.microsoft.com/office/drawing/2014/main" id="{505E04DC-8000-B765-7669-8FC6DB52AAD4}"/>
              </a:ext>
            </a:extLst>
          </p:cNvPr>
          <p:cNvSpPr>
            <a:spLocks noGrp="1"/>
          </p:cNvSpPr>
          <p:nvPr>
            <p:ph type="ftr" sz="quarter" idx="11"/>
          </p:nvPr>
        </p:nvSpPr>
        <p:spPr>
          <a:xfrm>
            <a:off x="2957502" y="6387930"/>
            <a:ext cx="5799004" cy="393192"/>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endParaRPr lang="en-US" dirty="0"/>
          </a:p>
        </p:txBody>
      </p:sp>
      <p:sp>
        <p:nvSpPr>
          <p:cNvPr id="7" name="Slide Number Placeholder 6">
            <a:extLst>
              <a:ext uri="{FF2B5EF4-FFF2-40B4-BE49-F238E27FC236}">
                <a16:creationId xmlns:a16="http://schemas.microsoft.com/office/drawing/2014/main" id="{4B7DB17B-CA2E-5A14-798C-01786C507F44}"/>
              </a:ext>
            </a:extLst>
          </p:cNvPr>
          <p:cNvSpPr>
            <a:spLocks noGrp="1"/>
          </p:cNvSpPr>
          <p:nvPr>
            <p:ph type="sldNum" sz="quarter" idx="12"/>
          </p:nvPr>
        </p:nvSpPr>
        <p:spPr/>
        <p:txBody>
          <a:bodyPr/>
          <a:lstStyle/>
          <a:p>
            <a:fld id="{58FB4751-880F-D840-AAA9-3A15815CC996}" type="slidenum">
              <a:rPr lang="en-US" smtClean="0"/>
              <a:t>10</a:t>
            </a:fld>
            <a:endParaRPr lang="en-US" dirty="0"/>
          </a:p>
        </p:txBody>
      </p:sp>
      <p:pic>
        <p:nvPicPr>
          <p:cNvPr id="25" name="Picture Placeholder 24">
            <a:extLst>
              <a:ext uri="{FF2B5EF4-FFF2-40B4-BE49-F238E27FC236}">
                <a16:creationId xmlns:a16="http://schemas.microsoft.com/office/drawing/2014/main" id="{93AA20BE-9A4B-52DF-292D-4EFA6880D6C2}"/>
              </a:ext>
            </a:extLst>
          </p:cNvPr>
          <p:cNvPicPr>
            <a:picLocks noGrp="1" noChangeAspect="1"/>
          </p:cNvPicPr>
          <p:nvPr>
            <p:ph type="pic" idx="1"/>
          </p:nvPr>
        </p:nvPicPr>
        <p:blipFill>
          <a:blip r:embed="rId2"/>
          <a:srcRect l="25758" r="25758"/>
          <a:stretch>
            <a:fillRect/>
          </a:stretch>
        </p:blipFill>
        <p:spPr/>
      </p:pic>
    </p:spTree>
    <p:extLst>
      <p:ext uri="{BB962C8B-B14F-4D97-AF65-F5344CB8AC3E}">
        <p14:creationId xmlns:p14="http://schemas.microsoft.com/office/powerpoint/2010/main" val="346879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F603-D794-B045-77A8-ADD4478C60FE}"/>
              </a:ext>
            </a:extLst>
          </p:cNvPr>
          <p:cNvSpPr>
            <a:spLocks noGrp="1"/>
          </p:cNvSpPr>
          <p:nvPr>
            <p:ph type="title"/>
          </p:nvPr>
        </p:nvSpPr>
        <p:spPr>
          <a:xfrm>
            <a:off x="184186" y="235433"/>
            <a:ext cx="10515600" cy="864159"/>
          </a:xfrm>
        </p:spPr>
        <p:txBody>
          <a:bodyPr/>
          <a:lstStyle/>
          <a:p>
            <a:r>
              <a:rPr lang="en-US" sz="4400" dirty="0">
                <a:solidFill>
                  <a:schemeClr val="bg2">
                    <a:lumMod val="10000"/>
                  </a:schemeClr>
                </a:solidFill>
                <a:cs typeface="Times New Roman" panose="02020603050405020304" pitchFamily="18" charset="0"/>
              </a:rPr>
              <a:t>RESULT :</a:t>
            </a:r>
            <a:endParaRPr lang="en-IN" sz="4400" dirty="0">
              <a:solidFill>
                <a:schemeClr val="bg2">
                  <a:lumMod val="10000"/>
                </a:schemeClr>
              </a:solidFill>
              <a:cs typeface="Times New Roman" panose="02020603050405020304" pitchFamily="18" charset="0"/>
            </a:endParaRPr>
          </a:p>
        </p:txBody>
      </p:sp>
      <p:sp>
        <p:nvSpPr>
          <p:cNvPr id="4" name="Date Placeholder 3">
            <a:extLst>
              <a:ext uri="{FF2B5EF4-FFF2-40B4-BE49-F238E27FC236}">
                <a16:creationId xmlns:a16="http://schemas.microsoft.com/office/drawing/2014/main" id="{5EBF36F1-D141-2196-3DF5-B4302A8D81F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78D33863-7FC9-F016-41AC-EF9E7824758C}"/>
              </a:ext>
            </a:extLst>
          </p:cNvPr>
          <p:cNvSpPr>
            <a:spLocks noGrp="1"/>
          </p:cNvSpPr>
          <p:nvPr>
            <p:ph type="ftr" sz="quarter" idx="11"/>
          </p:nvPr>
        </p:nvSpPr>
        <p:spPr>
          <a:xfrm>
            <a:off x="3392423" y="6425971"/>
            <a:ext cx="6170793" cy="393192"/>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endParaRPr lang="en-US" dirty="0"/>
          </a:p>
        </p:txBody>
      </p:sp>
      <p:sp>
        <p:nvSpPr>
          <p:cNvPr id="6" name="Slide Number Placeholder 5">
            <a:extLst>
              <a:ext uri="{FF2B5EF4-FFF2-40B4-BE49-F238E27FC236}">
                <a16:creationId xmlns:a16="http://schemas.microsoft.com/office/drawing/2014/main" id="{3DFAD903-2A39-B701-FB4E-5E12E54127A4}"/>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9" name="Content Placeholder 8">
            <a:extLst>
              <a:ext uri="{FF2B5EF4-FFF2-40B4-BE49-F238E27FC236}">
                <a16:creationId xmlns:a16="http://schemas.microsoft.com/office/drawing/2014/main" id="{D0944F72-F465-3C77-B470-D4A9FFB1C069}"/>
              </a:ext>
            </a:extLst>
          </p:cNvPr>
          <p:cNvSpPr>
            <a:spLocks noGrp="1"/>
          </p:cNvSpPr>
          <p:nvPr>
            <p:ph idx="1"/>
          </p:nvPr>
        </p:nvSpPr>
        <p:spPr>
          <a:xfrm>
            <a:off x="6611814" y="2328031"/>
            <a:ext cx="5403401" cy="2987548"/>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When we run the code named </a:t>
            </a:r>
            <a:r>
              <a:rPr lang="en-US" sz="2400" dirty="0" err="1">
                <a:latin typeface="Times New Roman" panose="02020603050405020304" pitchFamily="18" charset="0"/>
                <a:cs typeface="Times New Roman" panose="02020603050405020304" pitchFamily="18" charset="0"/>
              </a:rPr>
              <a:t>main_gui.m</a:t>
            </a:r>
            <a:r>
              <a:rPr lang="en-US" sz="2400" dirty="0">
                <a:latin typeface="Times New Roman" panose="02020603050405020304" pitchFamily="18" charset="0"/>
                <a:cs typeface="Times New Roman" panose="02020603050405020304" pitchFamily="18" charset="0"/>
              </a:rPr>
              <a:t> in MATLAB then main_gui.fig gets out as output </a:t>
            </a:r>
            <a:r>
              <a:rPr lang="en-US" sz="2400" dirty="0" err="1">
                <a:latin typeface="Times New Roman" panose="02020603050405020304" pitchFamily="18" charset="0"/>
                <a:cs typeface="Times New Roman" panose="02020603050405020304" pitchFamily="18" charset="0"/>
              </a:rPr>
              <a:t>ehich</a:t>
            </a:r>
            <a:r>
              <a:rPr lang="en-US" sz="2400" dirty="0">
                <a:latin typeface="Times New Roman" panose="02020603050405020304" pitchFamily="18" charset="0"/>
                <a:cs typeface="Times New Roman" panose="02020603050405020304" pitchFamily="18" charset="0"/>
              </a:rPr>
              <a:t> contains two buttons input and information</a:t>
            </a:r>
            <a:endParaRPr lang="en-IN" dirty="0">
              <a:latin typeface="Times New Roman" panose="02020603050405020304" pitchFamily="18" charset="0"/>
              <a:cs typeface="Times New Roman" panose="02020603050405020304" pitchFamily="18" charset="0"/>
            </a:endParaRPr>
          </a:p>
        </p:txBody>
      </p:sp>
      <p:pic>
        <p:nvPicPr>
          <p:cNvPr id="12" name="Content Placeholder 4">
            <a:extLst>
              <a:ext uri="{FF2B5EF4-FFF2-40B4-BE49-F238E27FC236}">
                <a16:creationId xmlns:a16="http://schemas.microsoft.com/office/drawing/2014/main" id="{EE81CA65-4C1C-0DD3-460B-1247B1713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30" y="1239793"/>
            <a:ext cx="5152322" cy="3614738"/>
          </a:xfrm>
          <a:prstGeom prst="rect">
            <a:avLst/>
          </a:prstGeom>
        </p:spPr>
      </p:pic>
    </p:spTree>
    <p:extLst>
      <p:ext uri="{BB962C8B-B14F-4D97-AF65-F5344CB8AC3E}">
        <p14:creationId xmlns:p14="http://schemas.microsoft.com/office/powerpoint/2010/main" val="145843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A7CF6-C2B2-E96E-E6DF-25E2568A2E3B}"/>
              </a:ext>
            </a:extLst>
          </p:cNvPr>
          <p:cNvSpPr>
            <a:spLocks noGrp="1"/>
          </p:cNvSpPr>
          <p:nvPr>
            <p:ph idx="1"/>
          </p:nvPr>
        </p:nvSpPr>
        <p:spPr>
          <a:xfrm>
            <a:off x="1580907" y="5215094"/>
            <a:ext cx="9363456" cy="584009"/>
          </a:xfrm>
        </p:spPr>
        <p:txBody>
          <a:bodyPr/>
          <a:lstStyle/>
          <a:p>
            <a:pPr marL="0" indent="0">
              <a:buNone/>
            </a:pPr>
            <a:r>
              <a:rPr lang="en-US" b="1" dirty="0">
                <a:solidFill>
                  <a:schemeClr val="bg2">
                    <a:lumMod val="10000"/>
                  </a:schemeClr>
                </a:solidFill>
                <a:latin typeface="Times New Roman" panose="02020603050405020304" pitchFamily="18" charset="0"/>
                <a:cs typeface="Times New Roman" panose="02020603050405020304" pitchFamily="18" charset="0"/>
              </a:rPr>
              <a:t>Selected Input Leaf                                                 Remedies</a:t>
            </a:r>
            <a:endParaRPr lang="en-IN"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6A062B3-DD06-8DAB-D3E0-A680EC00C5E8}"/>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D8ABB9B3-CF96-643C-243A-6E8FD53DA394}"/>
              </a:ext>
            </a:extLst>
          </p:cNvPr>
          <p:cNvSpPr>
            <a:spLocks noGrp="1"/>
          </p:cNvSpPr>
          <p:nvPr>
            <p:ph type="ftr" sz="quarter" idx="11"/>
          </p:nvPr>
        </p:nvSpPr>
        <p:spPr>
          <a:xfrm>
            <a:off x="3142788" y="6464808"/>
            <a:ext cx="5906424" cy="310896"/>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r>
              <a:rPr lang="en-US" dirty="0"/>
              <a:t>.</a:t>
            </a:r>
          </a:p>
        </p:txBody>
      </p:sp>
      <p:sp>
        <p:nvSpPr>
          <p:cNvPr id="6" name="Slide Number Placeholder 5">
            <a:extLst>
              <a:ext uri="{FF2B5EF4-FFF2-40B4-BE49-F238E27FC236}">
                <a16:creationId xmlns:a16="http://schemas.microsoft.com/office/drawing/2014/main" id="{7550AB4B-378E-8765-E5AC-53ED82FD99A7}"/>
              </a:ext>
            </a:extLst>
          </p:cNvPr>
          <p:cNvSpPr>
            <a:spLocks noGrp="1"/>
          </p:cNvSpPr>
          <p:nvPr>
            <p:ph type="sldNum" sz="quarter" idx="12"/>
          </p:nvPr>
        </p:nvSpPr>
        <p:spPr/>
        <p:txBody>
          <a:bodyPr/>
          <a:lstStyle/>
          <a:p>
            <a:fld id="{58FB4751-880F-D840-AAA9-3A15815CC996}" type="slidenum">
              <a:rPr lang="en-US" smtClean="0"/>
              <a:t>12</a:t>
            </a:fld>
            <a:endParaRPr lang="en-US" dirty="0"/>
          </a:p>
        </p:txBody>
      </p:sp>
      <p:pic>
        <p:nvPicPr>
          <p:cNvPr id="7" name="Content Placeholder 4">
            <a:extLst>
              <a:ext uri="{FF2B5EF4-FFF2-40B4-BE49-F238E27FC236}">
                <a16:creationId xmlns:a16="http://schemas.microsoft.com/office/drawing/2014/main" id="{1830128B-CD09-50A0-07AD-D744DDFA1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686480"/>
            <a:ext cx="5408156" cy="4195762"/>
          </a:xfrm>
          <a:prstGeom prst="rect">
            <a:avLst/>
          </a:prstGeom>
        </p:spPr>
      </p:pic>
      <p:pic>
        <p:nvPicPr>
          <p:cNvPr id="8" name="Picture 7">
            <a:extLst>
              <a:ext uri="{FF2B5EF4-FFF2-40B4-BE49-F238E27FC236}">
                <a16:creationId xmlns:a16="http://schemas.microsoft.com/office/drawing/2014/main" id="{45C4AF33-9505-EEDF-09EA-B89E90524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086" y="686478"/>
            <a:ext cx="5408157" cy="4195763"/>
          </a:xfrm>
          <a:prstGeom prst="rect">
            <a:avLst/>
          </a:prstGeom>
        </p:spPr>
      </p:pic>
    </p:spTree>
    <p:extLst>
      <p:ext uri="{BB962C8B-B14F-4D97-AF65-F5344CB8AC3E}">
        <p14:creationId xmlns:p14="http://schemas.microsoft.com/office/powerpoint/2010/main" val="30725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21515-3C91-94B3-02B5-75329941EEA8}"/>
              </a:ext>
            </a:extLst>
          </p:cNvPr>
          <p:cNvSpPr>
            <a:spLocks noGrp="1"/>
          </p:cNvSpPr>
          <p:nvPr>
            <p:ph idx="1"/>
          </p:nvPr>
        </p:nvSpPr>
        <p:spPr>
          <a:xfrm>
            <a:off x="1828800" y="5416062"/>
            <a:ext cx="8110728" cy="512465"/>
          </a:xfrm>
        </p:spPr>
        <p:txBody>
          <a:bodyPr>
            <a:normAutofit fontScale="92500"/>
          </a:bodyPr>
          <a:lstStyle/>
          <a:p>
            <a:pPr marL="0" indent="0">
              <a:buNone/>
            </a:pPr>
            <a:r>
              <a:rPr lang="en-US" b="1" dirty="0">
                <a:solidFill>
                  <a:schemeClr val="bg2">
                    <a:lumMod val="10000"/>
                  </a:schemeClr>
                </a:solidFill>
                <a:latin typeface="Times New Roman" panose="02020603050405020304" pitchFamily="18" charset="0"/>
                <a:cs typeface="Times New Roman" panose="02020603050405020304" pitchFamily="18" charset="0"/>
              </a:rPr>
              <a:t>Symptoms                                                               Disease</a:t>
            </a:r>
            <a:endParaRPr lang="en-IN"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A237F95-20B8-DE15-5CEC-F99006B13113}"/>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357A0EEE-146B-4CB8-68D9-D7D77B6DB83B}"/>
              </a:ext>
            </a:extLst>
          </p:cNvPr>
          <p:cNvSpPr>
            <a:spLocks noGrp="1"/>
          </p:cNvSpPr>
          <p:nvPr>
            <p:ph type="ftr" sz="quarter" idx="11"/>
          </p:nvPr>
        </p:nvSpPr>
        <p:spPr>
          <a:xfrm>
            <a:off x="3073690" y="6464808"/>
            <a:ext cx="5788956" cy="310896"/>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endParaRPr lang="en-US" dirty="0"/>
          </a:p>
        </p:txBody>
      </p:sp>
      <p:sp>
        <p:nvSpPr>
          <p:cNvPr id="6" name="Slide Number Placeholder 5">
            <a:extLst>
              <a:ext uri="{FF2B5EF4-FFF2-40B4-BE49-F238E27FC236}">
                <a16:creationId xmlns:a16="http://schemas.microsoft.com/office/drawing/2014/main" id="{92FEB78F-F62B-C9C6-355D-F8AF1A6301CF}"/>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7" name="Content Placeholder 4">
            <a:extLst>
              <a:ext uri="{FF2B5EF4-FFF2-40B4-BE49-F238E27FC236}">
                <a16:creationId xmlns:a16="http://schemas.microsoft.com/office/drawing/2014/main" id="{AA283CF6-4529-A8A0-5B6A-EC52A958F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22" y="919213"/>
            <a:ext cx="5544478" cy="4195762"/>
          </a:xfrm>
          <a:prstGeom prst="rect">
            <a:avLst/>
          </a:prstGeom>
        </p:spPr>
      </p:pic>
      <p:pic>
        <p:nvPicPr>
          <p:cNvPr id="8" name="Picture 7">
            <a:extLst>
              <a:ext uri="{FF2B5EF4-FFF2-40B4-BE49-F238E27FC236}">
                <a16:creationId xmlns:a16="http://schemas.microsoft.com/office/drawing/2014/main" id="{7716E67F-D565-EE1B-22FA-3B81017C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157" y="971844"/>
            <a:ext cx="5389626" cy="4176077"/>
          </a:xfrm>
          <a:prstGeom prst="rect">
            <a:avLst/>
          </a:prstGeom>
        </p:spPr>
      </p:pic>
    </p:spTree>
    <p:extLst>
      <p:ext uri="{BB962C8B-B14F-4D97-AF65-F5344CB8AC3E}">
        <p14:creationId xmlns:p14="http://schemas.microsoft.com/office/powerpoint/2010/main" val="4091490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46A3-F55C-30A9-1515-286D5D815779}"/>
              </a:ext>
            </a:extLst>
          </p:cNvPr>
          <p:cNvSpPr>
            <a:spLocks noGrp="1"/>
          </p:cNvSpPr>
          <p:nvPr>
            <p:ph type="title"/>
          </p:nvPr>
        </p:nvSpPr>
        <p:spPr>
          <a:xfrm>
            <a:off x="365760" y="442128"/>
            <a:ext cx="10515600" cy="854109"/>
          </a:xfrm>
        </p:spPr>
        <p:txBody>
          <a:bodyPr/>
          <a:lstStyle/>
          <a:p>
            <a:r>
              <a:rPr lang="en-IN" altLang="en-US" sz="3600" b="1" dirty="0">
                <a:solidFill>
                  <a:schemeClr val="tx1"/>
                </a:solidFill>
                <a:latin typeface="Times New Roman" panose="02020603050405020304" pitchFamily="18" charset="0"/>
                <a:cs typeface="Times New Roman" panose="02020603050405020304" pitchFamily="18" charset="0"/>
              </a:rPr>
              <a:t>Advantages:</a:t>
            </a:r>
            <a:br>
              <a:rPr lang="en-IN" altLang="en-US" sz="4800" b="1" dirty="0">
                <a:solidFill>
                  <a:schemeClr val="tx1"/>
                </a:solidFill>
              </a:rPr>
            </a:br>
            <a:endParaRPr lang="en-IN" dirty="0"/>
          </a:p>
        </p:txBody>
      </p:sp>
      <p:sp>
        <p:nvSpPr>
          <p:cNvPr id="3" name="Content Placeholder 2">
            <a:extLst>
              <a:ext uri="{FF2B5EF4-FFF2-40B4-BE49-F238E27FC236}">
                <a16:creationId xmlns:a16="http://schemas.microsoft.com/office/drawing/2014/main" id="{80775DE2-0FB3-0FC7-56E8-C58D555BC526}"/>
              </a:ext>
            </a:extLst>
          </p:cNvPr>
          <p:cNvSpPr>
            <a:spLocks noGrp="1"/>
          </p:cNvSpPr>
          <p:nvPr>
            <p:ph idx="1"/>
          </p:nvPr>
        </p:nvSpPr>
        <p:spPr>
          <a:xfrm>
            <a:off x="576072" y="994787"/>
            <a:ext cx="11250168" cy="5024176"/>
          </a:xfrm>
        </p:spPr>
        <p:txBody>
          <a:bodyPr>
            <a:normAutofit fontScale="62500" lnSpcReduction="20000"/>
          </a:bodyPr>
          <a:lstStyle/>
          <a:p>
            <a:pPr marL="0" indent="0" algn="just">
              <a:lnSpc>
                <a:spcPct val="150000"/>
              </a:lnSpc>
              <a:buNone/>
            </a:pPr>
            <a:r>
              <a:rPr lang="en-IN" altLang="en-US" sz="3200" b="1" dirty="0">
                <a:solidFill>
                  <a:schemeClr val="tx1"/>
                </a:solidFill>
                <a:latin typeface="Times New Roman" panose="02020603050405020304" pitchFamily="18" charset="0"/>
                <a:cs typeface="Times New Roman" panose="02020603050405020304" pitchFamily="18" charset="0"/>
              </a:rPr>
              <a:t>1.</a:t>
            </a:r>
            <a:r>
              <a:rPr lang="en-IN" altLang="en-US" sz="2800" b="1" dirty="0">
                <a:solidFill>
                  <a:schemeClr val="tx1"/>
                </a:solidFill>
                <a:latin typeface="Times New Roman" panose="02020603050405020304" pitchFamily="18" charset="0"/>
                <a:cs typeface="Times New Roman" panose="02020603050405020304" pitchFamily="18" charset="0"/>
              </a:rPr>
              <a:t>Accuracy:</a:t>
            </a:r>
            <a:r>
              <a:rPr lang="en-IN" altLang="en-US" sz="2800" dirty="0">
                <a:solidFill>
                  <a:schemeClr val="tx1"/>
                </a:solidFill>
                <a:latin typeface="Times New Roman" panose="02020603050405020304" pitchFamily="18" charset="0"/>
                <a:cs typeface="Times New Roman" panose="02020603050405020304" pitchFamily="18" charset="0"/>
              </a:rPr>
              <a:t> SVM classifiers are known for their high accuracy in classifying data. By using an SVM classifier for detecting and measuring paddy leaf disease, one can achieve high accuracy in identifying the disease accurately.</a:t>
            </a:r>
          </a:p>
          <a:p>
            <a:pPr marL="0" indent="0" algn="just">
              <a:lnSpc>
                <a:spcPct val="150000"/>
              </a:lnSpc>
              <a:buNone/>
            </a:pPr>
            <a:r>
              <a:rPr lang="en-IN" altLang="en-US" sz="2800" b="1" dirty="0">
                <a:solidFill>
                  <a:schemeClr val="tx1"/>
                </a:solidFill>
                <a:latin typeface="Times New Roman" panose="02020603050405020304" pitchFamily="18" charset="0"/>
                <a:cs typeface="Times New Roman" panose="02020603050405020304" pitchFamily="18" charset="0"/>
              </a:rPr>
              <a:t>2.Speed:</a:t>
            </a:r>
            <a:r>
              <a:rPr lang="en-IN" altLang="en-US" sz="2800" dirty="0">
                <a:solidFill>
                  <a:schemeClr val="tx1"/>
                </a:solidFill>
                <a:latin typeface="Times New Roman" panose="02020603050405020304" pitchFamily="18" charset="0"/>
                <a:cs typeface="Times New Roman" panose="02020603050405020304" pitchFamily="18" charset="0"/>
              </a:rPr>
              <a:t> SVM classifiers are known for their fast processing speed, which makes them ideal for real-time detection and measurement of paddy leaf disease.</a:t>
            </a:r>
          </a:p>
          <a:p>
            <a:pPr marL="0" indent="0" algn="just">
              <a:lnSpc>
                <a:spcPct val="150000"/>
              </a:lnSpc>
              <a:buNone/>
            </a:pPr>
            <a:r>
              <a:rPr lang="en-IN" altLang="en-US" sz="2800" b="1" dirty="0">
                <a:solidFill>
                  <a:schemeClr val="tx1"/>
                </a:solidFill>
                <a:latin typeface="Times New Roman" panose="02020603050405020304" pitchFamily="18" charset="0"/>
                <a:cs typeface="Times New Roman" panose="02020603050405020304" pitchFamily="18" charset="0"/>
              </a:rPr>
              <a:t>3.Automation:</a:t>
            </a:r>
            <a:r>
              <a:rPr lang="en-IN" altLang="en-US" sz="2800" dirty="0">
                <a:solidFill>
                  <a:schemeClr val="tx1"/>
                </a:solidFill>
                <a:latin typeface="Times New Roman" panose="02020603050405020304" pitchFamily="18" charset="0"/>
                <a:cs typeface="Times New Roman" panose="02020603050405020304" pitchFamily="18" charset="0"/>
              </a:rPr>
              <a:t> The use of an SVM classifier for detecting and measuring paddy leaf disease can automate the process, reducing the need for manual intervention and increasing the efficiency of the process.</a:t>
            </a:r>
            <a:r>
              <a:rPr lang="en-IN" altLang="en-US" b="1" dirty="0">
                <a:latin typeface="Times New Roman" panose="02020603050405020304" pitchFamily="18" charset="0"/>
                <a:cs typeface="Times New Roman" panose="02020603050405020304" pitchFamily="18" charset="0"/>
              </a:rPr>
              <a:t> </a:t>
            </a:r>
          </a:p>
          <a:p>
            <a:pPr marL="0" indent="0" algn="just">
              <a:lnSpc>
                <a:spcPct val="150000"/>
              </a:lnSpc>
              <a:buNone/>
            </a:pPr>
            <a:r>
              <a:rPr lang="en-IN" altLang="en-US" b="1" dirty="0">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Early Detection:</a:t>
            </a:r>
            <a:r>
              <a:rPr lang="en-US" dirty="0">
                <a:latin typeface="Times New Roman" panose="02020603050405020304" pitchFamily="18" charset="0"/>
                <a:cs typeface="Times New Roman" panose="02020603050405020304" pitchFamily="18" charset="0"/>
              </a:rPr>
              <a:t> Early detection of paddy leaf disease is crucial in preventing its spread and minimizing crop losses. The use of SVM classifiers can detect the disease at an early stage, allowing for timely intervention.</a:t>
            </a:r>
          </a:p>
          <a:p>
            <a:pPr marL="0" indent="0" algn="just">
              <a:lnSpc>
                <a:spcPct val="150000"/>
              </a:lnSpc>
              <a:buNone/>
            </a:pPr>
            <a:r>
              <a:rPr lang="en-IN" altLang="en-US" b="1" dirty="0">
                <a:latin typeface="Times New Roman" panose="02020603050405020304" pitchFamily="18" charset="0"/>
                <a:cs typeface="Times New Roman" panose="02020603050405020304" pitchFamily="18" charset="0"/>
              </a:rPr>
              <a:t>5.Cost-Effective: </a:t>
            </a:r>
            <a:r>
              <a:rPr lang="en-IN" altLang="en-US" dirty="0">
                <a:latin typeface="Times New Roman" panose="02020603050405020304" pitchFamily="18" charset="0"/>
                <a:cs typeface="Times New Roman" panose="02020603050405020304" pitchFamily="18" charset="0"/>
              </a:rPr>
              <a:t>The use of an SVM classifier for detecting and measuring paddy leaf disease is cost-effective, as it eliminates the need for expensive manual labour and reduces the risk of human error.</a:t>
            </a:r>
          </a:p>
          <a:p>
            <a:pPr algn="just">
              <a:lnSpc>
                <a:spcPct val="150000"/>
              </a:lnSpc>
            </a:pPr>
            <a:endParaRPr lang="en-IN" altLang="en-US" sz="2800" dirty="0">
              <a:solidFill>
                <a:schemeClr val="tx1"/>
              </a:solidFill>
            </a:endParaRPr>
          </a:p>
        </p:txBody>
      </p:sp>
      <p:sp>
        <p:nvSpPr>
          <p:cNvPr id="4" name="Date Placeholder 3">
            <a:extLst>
              <a:ext uri="{FF2B5EF4-FFF2-40B4-BE49-F238E27FC236}">
                <a16:creationId xmlns:a16="http://schemas.microsoft.com/office/drawing/2014/main" id="{78478560-F56A-C515-9BC0-B9D3E80D2BFB}"/>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8C81A52B-3847-18B5-1BEB-FD05F36BA926}"/>
              </a:ext>
            </a:extLst>
          </p:cNvPr>
          <p:cNvSpPr>
            <a:spLocks noGrp="1"/>
          </p:cNvSpPr>
          <p:nvPr>
            <p:ph type="ftr" sz="quarter" idx="11"/>
          </p:nvPr>
        </p:nvSpPr>
        <p:spPr>
          <a:xfrm>
            <a:off x="3000304" y="6464808"/>
            <a:ext cx="5842246" cy="393192"/>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endParaRPr lang="en-US" dirty="0"/>
          </a:p>
        </p:txBody>
      </p:sp>
      <p:sp>
        <p:nvSpPr>
          <p:cNvPr id="6" name="Slide Number Placeholder 5">
            <a:extLst>
              <a:ext uri="{FF2B5EF4-FFF2-40B4-BE49-F238E27FC236}">
                <a16:creationId xmlns:a16="http://schemas.microsoft.com/office/drawing/2014/main" id="{FB23D595-382C-C66E-6418-37C390734484}"/>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22108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019E-9977-A2C3-DB80-F5792697EE8B}"/>
              </a:ext>
            </a:extLst>
          </p:cNvPr>
          <p:cNvSpPr>
            <a:spLocks noGrp="1"/>
          </p:cNvSpPr>
          <p:nvPr>
            <p:ph type="title"/>
          </p:nvPr>
        </p:nvSpPr>
        <p:spPr/>
        <p:txBody>
          <a:bodyPr/>
          <a:lstStyle/>
          <a:p>
            <a:r>
              <a:rPr lang="en-IN" altLang="en-US" sz="3600" b="1" dirty="0">
                <a:latin typeface="Times New Roman" panose="02020603050405020304" pitchFamily="18" charset="0"/>
                <a:cs typeface="Times New Roman" panose="02020603050405020304" pitchFamily="18" charset="0"/>
              </a:rPr>
              <a:t>Disadvantages:</a:t>
            </a:r>
            <a:br>
              <a:rPr lang="en-US" sz="4800" b="1" dirty="0"/>
            </a:br>
            <a:endParaRPr lang="en-IN" dirty="0"/>
          </a:p>
        </p:txBody>
      </p:sp>
      <p:sp>
        <p:nvSpPr>
          <p:cNvPr id="3" name="Content Placeholder 2">
            <a:extLst>
              <a:ext uri="{FF2B5EF4-FFF2-40B4-BE49-F238E27FC236}">
                <a16:creationId xmlns:a16="http://schemas.microsoft.com/office/drawing/2014/main" id="{AD10C94B-18CF-326C-9134-7BD0BF6DACF5}"/>
              </a:ext>
            </a:extLst>
          </p:cNvPr>
          <p:cNvSpPr>
            <a:spLocks noGrp="1"/>
          </p:cNvSpPr>
          <p:nvPr>
            <p:ph idx="1"/>
          </p:nvPr>
        </p:nvSpPr>
        <p:spPr>
          <a:xfrm>
            <a:off x="576072" y="1901952"/>
            <a:ext cx="9592860" cy="3877056"/>
          </a:xfrm>
        </p:spPr>
        <p:txBody>
          <a:bodyPr>
            <a:normAutofit/>
          </a:bodyPr>
          <a:lstStyle/>
          <a:p>
            <a:pPr marL="0" indent="0" algn="just">
              <a:lnSpc>
                <a:spcPct val="150000"/>
              </a:lnSpc>
              <a:buNone/>
            </a:pPr>
            <a:r>
              <a:rPr lang="en-IN" altLang="en-US" sz="1900" b="1" dirty="0">
                <a:latin typeface="Times New Roman" panose="02020603050405020304" pitchFamily="18" charset="0"/>
                <a:cs typeface="Times New Roman" panose="02020603050405020304" pitchFamily="18" charset="0"/>
              </a:rPr>
              <a:t>1.</a:t>
            </a:r>
            <a:r>
              <a:rPr lang="en-US" sz="1900" b="1" dirty="0">
                <a:latin typeface="Times New Roman" panose="02020603050405020304" pitchFamily="18" charset="0"/>
                <a:cs typeface="Times New Roman" panose="02020603050405020304" pitchFamily="18" charset="0"/>
              </a:rPr>
              <a:t>Complexity:</a:t>
            </a:r>
            <a:r>
              <a:rPr lang="en-US" sz="1900" dirty="0">
                <a:latin typeface="Times New Roman" panose="02020603050405020304" pitchFamily="18" charset="0"/>
                <a:cs typeface="Times New Roman" panose="02020603050405020304" pitchFamily="18" charset="0"/>
              </a:rPr>
              <a:t> The SVM classifier can be complex, requiring significant computational resources and time to train and optimize.</a:t>
            </a:r>
          </a:p>
          <a:p>
            <a:pPr marL="0" indent="0" algn="just">
              <a:lnSpc>
                <a:spcPct val="150000"/>
              </a:lnSpc>
              <a:buNone/>
            </a:pPr>
            <a:endParaRPr lang="en-US" sz="1900" dirty="0">
              <a:latin typeface="Times New Roman" panose="02020603050405020304" pitchFamily="18" charset="0"/>
              <a:cs typeface="Times New Roman" panose="02020603050405020304" pitchFamily="18" charset="0"/>
            </a:endParaRPr>
          </a:p>
          <a:p>
            <a:pPr marL="0" indent="0" algn="just">
              <a:lnSpc>
                <a:spcPct val="150000"/>
              </a:lnSpc>
              <a:buNone/>
            </a:pPr>
            <a:r>
              <a:rPr lang="en-IN" altLang="en-US" sz="1900" b="1" dirty="0">
                <a:latin typeface="Times New Roman" panose="02020603050405020304" pitchFamily="18" charset="0"/>
                <a:cs typeface="Times New Roman" panose="02020603050405020304" pitchFamily="18" charset="0"/>
              </a:rPr>
              <a:t>2.Limited scalability: </a:t>
            </a:r>
            <a:r>
              <a:rPr lang="en-IN" altLang="en-US" sz="1900" dirty="0">
                <a:latin typeface="Times New Roman" panose="02020603050405020304" pitchFamily="18" charset="0"/>
                <a:cs typeface="Times New Roman" panose="02020603050405020304" pitchFamily="18" charset="0"/>
              </a:rPr>
              <a:t>The SVM classifier can have limited scalability, meaning that it may not be suitable for large-scale datasets.</a:t>
            </a:r>
          </a:p>
          <a:p>
            <a:endParaRPr lang="en-IN" dirty="0"/>
          </a:p>
        </p:txBody>
      </p:sp>
      <p:sp>
        <p:nvSpPr>
          <p:cNvPr id="4" name="Date Placeholder 3">
            <a:extLst>
              <a:ext uri="{FF2B5EF4-FFF2-40B4-BE49-F238E27FC236}">
                <a16:creationId xmlns:a16="http://schemas.microsoft.com/office/drawing/2014/main" id="{7CCA1F00-5F33-3222-E2EB-C4846A6A32B9}"/>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570A8100-B2AE-1AE9-E496-616B30C25CA0}"/>
              </a:ext>
            </a:extLst>
          </p:cNvPr>
          <p:cNvSpPr>
            <a:spLocks noGrp="1"/>
          </p:cNvSpPr>
          <p:nvPr>
            <p:ph type="ftr" sz="quarter" idx="11"/>
          </p:nvPr>
        </p:nvSpPr>
        <p:spPr>
          <a:xfrm>
            <a:off x="3164125" y="6547104"/>
            <a:ext cx="6040165" cy="228600"/>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endParaRPr lang="en-US" dirty="0"/>
          </a:p>
        </p:txBody>
      </p:sp>
      <p:sp>
        <p:nvSpPr>
          <p:cNvPr id="6" name="Slide Number Placeholder 5">
            <a:extLst>
              <a:ext uri="{FF2B5EF4-FFF2-40B4-BE49-F238E27FC236}">
                <a16:creationId xmlns:a16="http://schemas.microsoft.com/office/drawing/2014/main" id="{01945C0D-5955-ACD0-C76E-AEBB23C2E040}"/>
              </a:ext>
            </a:extLst>
          </p:cNvPr>
          <p:cNvSpPr>
            <a:spLocks noGrp="1"/>
          </p:cNvSpPr>
          <p:nvPr>
            <p:ph type="sldNum" sz="quarter" idx="12"/>
          </p:nvPr>
        </p:nvSpPr>
        <p:spPr/>
        <p:txBody>
          <a:bodyPr/>
          <a:lstStyle/>
          <a:p>
            <a:fld id="{58FB4751-880F-D840-AAA9-3A15815CC996}" type="slidenum">
              <a:rPr lang="en-US" smtClean="0"/>
              <a:t>15</a:t>
            </a:fld>
            <a:endParaRPr lang="en-US" dirty="0"/>
          </a:p>
        </p:txBody>
      </p:sp>
    </p:spTree>
    <p:extLst>
      <p:ext uri="{BB962C8B-B14F-4D97-AF65-F5344CB8AC3E}">
        <p14:creationId xmlns:p14="http://schemas.microsoft.com/office/powerpoint/2010/main" val="144957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0" y="781479"/>
            <a:ext cx="10515600" cy="676656"/>
          </a:xfrm>
        </p:spPr>
        <p:txBody>
          <a:bodyPr/>
          <a:lstStyle/>
          <a:p>
            <a:r>
              <a:rPr lang="en-US" sz="4400" b="1" dirty="0">
                <a:latin typeface="Times New Roman" panose="02020603050405020304" pitchFamily="18" charset="0"/>
                <a:cs typeface="Times New Roman" panose="02020603050405020304" pitchFamily="18" charset="0"/>
              </a:rPr>
              <a:t>REFERENCES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0" y="1985091"/>
            <a:ext cx="6464808" cy="1097280"/>
          </a:xfrm>
        </p:spPr>
        <p:txBody>
          <a:bodyPr/>
          <a:lstStyle/>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3306959" y="6309360"/>
            <a:ext cx="5578081" cy="466344"/>
          </a:xfrm>
        </p:spPr>
        <p:txBody>
          <a:bodyPr/>
          <a:lstStyle/>
          <a:p>
            <a:r>
              <a:rPr lang="en-US" sz="1400" dirty="0">
                <a:latin typeface="Times New Roman" panose="02020603050405020304" pitchFamily="18" charset="0"/>
                <a:cs typeface="Times New Roman" panose="02020603050405020304" pitchFamily="18" charset="0"/>
              </a:rPr>
              <a:t>An efficient detection of counterfeit currency using a Hybrid framework.</a:t>
            </a:r>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16</a:t>
            </a:fld>
            <a:endParaRPr lang="en-US" dirty="0"/>
          </a:p>
        </p:txBody>
      </p:sp>
      <p:sp>
        <p:nvSpPr>
          <p:cNvPr id="3" name="TextBox 2">
            <a:extLst>
              <a:ext uri="{FF2B5EF4-FFF2-40B4-BE49-F238E27FC236}">
                <a16:creationId xmlns:a16="http://schemas.microsoft.com/office/drawing/2014/main" id="{BED2F2EA-4D80-76E9-1C2F-DA240CD0A39B}"/>
              </a:ext>
            </a:extLst>
          </p:cNvPr>
          <p:cNvSpPr txBox="1"/>
          <p:nvPr/>
        </p:nvSpPr>
        <p:spPr>
          <a:xfrm>
            <a:off x="4484878" y="1985091"/>
            <a:ext cx="6879807" cy="3693319"/>
          </a:xfrm>
          <a:prstGeom prst="rect">
            <a:avLst/>
          </a:prstGeom>
          <a:noFill/>
        </p:spPr>
        <p:txBody>
          <a:bodyPr wrap="square" rtlCol="0">
            <a:spAutoFit/>
          </a:bodyPr>
          <a:lstStyle/>
          <a:p>
            <a:pPr>
              <a:buClr>
                <a:srgbClr val="FFFFFF"/>
              </a:buClr>
              <a:buFont typeface="Wingdings" panose="05000000000000000000"/>
              <a:buChar char="v"/>
            </a:pPr>
            <a:r>
              <a:rPr lang="en-IN" sz="1800" dirty="0">
                <a:solidFill>
                  <a:schemeClr val="bg1"/>
                </a:solidFill>
                <a:latin typeface="Calibri" panose="020F0502020204030204"/>
                <a:ea typeface="+mn-lt"/>
                <a:cs typeface="Times New Roman" panose="02020603050405020304"/>
              </a:rPr>
              <a:t>International Research Journal of Engineering and Technology (IRJET) Volume: 09 Issue:08 | Aug 2022  PADDY CROP DISEASE DETECTION USING SVM ANDCNN ALGORITHM  </a:t>
            </a:r>
            <a:endParaRPr lang="en-IN" sz="1800" dirty="0">
              <a:solidFill>
                <a:schemeClr val="bg1"/>
              </a:solidFill>
              <a:latin typeface="Calibri" panose="020F0502020204030204"/>
              <a:cs typeface="Times New Roman" panose="02020603050405020304"/>
            </a:endParaRPr>
          </a:p>
          <a:p>
            <a:pPr>
              <a:buClr>
                <a:srgbClr val="FFFFFF"/>
              </a:buClr>
              <a:buFont typeface="Wingdings" panose="05000000000000000000"/>
              <a:buChar char="v"/>
            </a:pPr>
            <a:endParaRPr lang="en-IN" sz="1800" dirty="0">
              <a:solidFill>
                <a:schemeClr val="bg1"/>
              </a:solidFill>
              <a:latin typeface="Calibri" panose="020F0502020204030204"/>
              <a:ea typeface="+mn-lt"/>
              <a:cs typeface="Times New Roman" panose="02020603050405020304"/>
            </a:endParaRPr>
          </a:p>
          <a:p>
            <a:pPr>
              <a:buClr>
                <a:srgbClr val="FFFFFF"/>
              </a:buClr>
            </a:pPr>
            <a:endParaRPr lang="en-IN" sz="1800" dirty="0">
              <a:solidFill>
                <a:schemeClr val="bg1"/>
              </a:solidFill>
              <a:latin typeface="Calibri" panose="020F0502020204030204"/>
              <a:ea typeface="+mn-lt"/>
              <a:cs typeface="Times New Roman" panose="02020603050405020304"/>
            </a:endParaRPr>
          </a:p>
          <a:p>
            <a:pPr>
              <a:buClr>
                <a:srgbClr val="FFFFFF"/>
              </a:buClr>
              <a:buFont typeface="Wingdings" panose="05000000000000000000"/>
              <a:buChar char="v"/>
            </a:pPr>
            <a:r>
              <a:rPr lang="en-IN" sz="1800" dirty="0">
                <a:solidFill>
                  <a:schemeClr val="bg1"/>
                </a:solidFill>
                <a:latin typeface="Calibri" panose="020F0502020204030204"/>
                <a:ea typeface="+mn-lt"/>
                <a:cs typeface="+mn-lt"/>
              </a:rPr>
              <a:t>T. Gupta, ”Plant leaf disease analysis using image processing technique with modified SVMCS classifier,” Int. J. Eng. </a:t>
            </a:r>
            <a:r>
              <a:rPr lang="en-IN" sz="1800" dirty="0" err="1">
                <a:solidFill>
                  <a:schemeClr val="bg1"/>
                </a:solidFill>
                <a:latin typeface="Calibri" panose="020F0502020204030204"/>
                <a:ea typeface="+mn-lt"/>
                <a:cs typeface="+mn-lt"/>
              </a:rPr>
              <a:t>Manag</a:t>
            </a:r>
            <a:r>
              <a:rPr lang="en-IN" sz="1800" dirty="0">
                <a:solidFill>
                  <a:schemeClr val="bg1"/>
                </a:solidFill>
                <a:latin typeface="Calibri" panose="020F0502020204030204"/>
                <a:ea typeface="+mn-lt"/>
                <a:cs typeface="+mn-lt"/>
              </a:rPr>
              <a:t>. Techno, no. 5, pp. 11-17, 2017</a:t>
            </a:r>
            <a:r>
              <a:rPr lang="en-IN" sz="1800" dirty="0">
                <a:latin typeface="Calibri" panose="020F0502020204030204"/>
                <a:ea typeface="+mn-lt"/>
                <a:cs typeface="+mn-lt"/>
              </a:rPr>
              <a:t>.</a:t>
            </a:r>
            <a:endParaRPr lang="en-IN" sz="1800" dirty="0">
              <a:latin typeface="Calibri" panose="020F0502020204030204"/>
              <a:cs typeface="Calibri" panose="020F0502020204030204"/>
            </a:endParaRPr>
          </a:p>
          <a:p>
            <a:pPr marL="0" indent="0">
              <a:buClr>
                <a:srgbClr val="FFFFFF"/>
              </a:buClr>
              <a:buNone/>
            </a:pPr>
            <a:endParaRPr lang="en-IN" sz="1800" dirty="0">
              <a:solidFill>
                <a:srgbClr val="68370F"/>
              </a:solidFill>
              <a:latin typeface="Calibri" panose="020F0502020204030204"/>
              <a:ea typeface="+mn-lt"/>
              <a:cs typeface="+mn-lt"/>
            </a:endParaRPr>
          </a:p>
          <a:p>
            <a:pPr marL="0" indent="0">
              <a:buClr>
                <a:srgbClr val="FFFFFF"/>
              </a:buClr>
              <a:buNone/>
            </a:pPr>
            <a:endParaRPr lang="en-IN" sz="1800" dirty="0">
              <a:solidFill>
                <a:srgbClr val="68370F"/>
              </a:solidFill>
              <a:latin typeface="Calibri" panose="020F0502020204030204"/>
              <a:ea typeface="+mn-lt"/>
              <a:cs typeface="+mn-lt"/>
            </a:endParaRPr>
          </a:p>
          <a:p>
            <a:pPr>
              <a:buClr>
                <a:srgbClr val="FFFFFF"/>
              </a:buClr>
              <a:buFont typeface="Wingdings" panose="05000000000000000000" pitchFamily="2" charset="2"/>
              <a:buChar char="v"/>
            </a:pPr>
            <a:r>
              <a:rPr lang="en-IN" sz="1800" dirty="0">
                <a:solidFill>
                  <a:schemeClr val="bg1"/>
                </a:solidFill>
                <a:latin typeface="Calibri" panose="020F0502020204030204"/>
                <a:ea typeface="+mn-lt"/>
                <a:cs typeface="+mn-lt"/>
              </a:rPr>
              <a:t>Shrivastava, V. K., &amp; Pradhan, M. K. (2021). Rice plant disease classification using colour features: a machine learning paradigm. Journal of Plant Pathology</a:t>
            </a:r>
            <a:endParaRPr lang="en-IN" sz="1800" dirty="0">
              <a:solidFill>
                <a:schemeClr val="bg1"/>
              </a:solidFill>
              <a:latin typeface="Calibri" panose="020F0502020204030204"/>
              <a:cs typeface="Times New Roman" panose="02020603050405020304"/>
            </a:endParaRPr>
          </a:p>
        </p:txBody>
      </p:sp>
      <p:pic>
        <p:nvPicPr>
          <p:cNvPr id="5" name="Picture 5" descr="A picture containing icon&#10;&#10;Description automatically generated">
            <a:extLst>
              <a:ext uri="{FF2B5EF4-FFF2-40B4-BE49-F238E27FC236}">
                <a16:creationId xmlns:a16="http://schemas.microsoft.com/office/drawing/2014/main" id="{0FF2B51F-0731-1D00-03F4-F12780CAE2FE}"/>
              </a:ext>
            </a:extLst>
          </p:cNvPr>
          <p:cNvPicPr>
            <a:picLocks noChangeAspect="1"/>
          </p:cNvPicPr>
          <p:nvPr/>
        </p:nvPicPr>
        <p:blipFill>
          <a:blip r:embed="rId3"/>
          <a:stretch>
            <a:fillRect/>
          </a:stretch>
        </p:blipFill>
        <p:spPr>
          <a:xfrm>
            <a:off x="1140890" y="2881729"/>
            <a:ext cx="3005958" cy="3315956"/>
          </a:xfrm>
          <a:prstGeom prst="rect">
            <a:avLst/>
          </a:prstGeom>
        </p:spPr>
      </p:pic>
    </p:spTree>
    <p:extLst>
      <p:ext uri="{BB962C8B-B14F-4D97-AF65-F5344CB8AC3E}">
        <p14:creationId xmlns:p14="http://schemas.microsoft.com/office/powerpoint/2010/main" val="275960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3867992" y="2577164"/>
            <a:ext cx="4456016" cy="1691172"/>
          </a:xfrm>
        </p:spPr>
        <p:txBody>
          <a:bodyPr/>
          <a:lstStyle/>
          <a:p>
            <a:r>
              <a:rPr lang="en-US" sz="5400" dirty="0"/>
              <a:t>THANK YOU</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a:t>2023</a:t>
            </a:r>
            <a:endParaRPr lang="en-US" dirty="0"/>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3346584" y="6323798"/>
            <a:ext cx="5498832" cy="451906"/>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17</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0" y="1036321"/>
            <a:ext cx="7518400" cy="1483359"/>
          </a:xfrm>
        </p:spPr>
        <p:txBody>
          <a:bodyPr/>
          <a:lstStyle/>
          <a:p>
            <a:r>
              <a:rPr lang="en-US" dirty="0">
                <a:latin typeface="Times New Roman" panose="02020603050405020304" pitchFamily="18" charset="0"/>
                <a:cs typeface="Times New Roman" panose="02020603050405020304" pitchFamily="18" charset="0"/>
              </a:rPr>
              <a:t>A1 Batch Members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639057625"/>
              </p:ext>
            </p:extLst>
          </p:nvPr>
        </p:nvGraphicFramePr>
        <p:xfrm>
          <a:off x="5752678" y="2519680"/>
          <a:ext cx="6229530" cy="3968854"/>
        </p:xfrm>
        <a:graphic>
          <a:graphicData uri="http://schemas.openxmlformats.org/drawingml/2006/table">
            <a:tbl>
              <a:tblPr firstRow="1" bandRow="1"/>
              <a:tblGrid>
                <a:gridCol w="6229530">
                  <a:extLst>
                    <a:ext uri="{9D8B030D-6E8A-4147-A177-3AD203B41FA5}">
                      <a16:colId xmlns:a16="http://schemas.microsoft.com/office/drawing/2014/main" val="1563570424"/>
                    </a:ext>
                  </a:extLst>
                </a:gridCol>
              </a:tblGrid>
              <a:tr h="86048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algn="r"/>
                      <a:r>
                        <a:rPr lang="en-US" sz="2000" dirty="0">
                          <a:latin typeface="Times New Roman" panose="02020603050405020304" pitchFamily="18" charset="0"/>
                          <a:cs typeface="Times New Roman" panose="02020603050405020304" pitchFamily="18" charset="0"/>
                        </a:rPr>
                        <a:t>B. NAGA MANI - 19481A0417</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724065">
                <a:tc>
                  <a:txBody>
                    <a:bodyPr/>
                    <a:lstStyle/>
                    <a:p>
                      <a:pPr marL="0" algn="r" defTabSz="914400" rtl="0" eaLnBrk="1" latinLnBrk="0" hangingPunct="1"/>
                      <a:r>
                        <a:rPr lang="en-US" sz="2000" kern="1200" dirty="0">
                          <a:solidFill>
                            <a:schemeClr val="tx1"/>
                          </a:solidFill>
                          <a:latin typeface="Times New Roman" panose="02020603050405020304" pitchFamily="18" charset="0"/>
                          <a:ea typeface="+mn-ea"/>
                          <a:cs typeface="Times New Roman" panose="02020603050405020304" pitchFamily="18" charset="0"/>
                        </a:rPr>
                        <a:t>ABDUL SATTAR -20485A0401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7765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Times New Roman" panose="02020603050405020304" pitchFamily="18" charset="0"/>
                          <a:ea typeface="+mn-ea"/>
                          <a:cs typeface="Times New Roman" panose="02020603050405020304" pitchFamily="18" charset="0"/>
                        </a:rPr>
                        <a:t>CH. JAIMINI SOWMYA – 19481A0444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7555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algn="r" defTabSz="914400" rtl="0" eaLnBrk="1" latinLnBrk="0" hangingPunct="1"/>
                      <a:r>
                        <a:rPr lang="en-US" sz="2000" kern="1200" dirty="0">
                          <a:solidFill>
                            <a:schemeClr val="tx1"/>
                          </a:solidFill>
                          <a:latin typeface="Times New Roman" panose="02020603050405020304" pitchFamily="18" charset="0"/>
                          <a:ea typeface="+mn-ea"/>
                          <a:cs typeface="Times New Roman" panose="02020603050405020304" pitchFamily="18" charset="0"/>
                        </a:rPr>
                        <a:t>G. RAVI KIRAN19481A0460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4577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E2E4-B317-4482-DA70-66CD6E6B1754}"/>
              </a:ext>
            </a:extLst>
          </p:cNvPr>
          <p:cNvSpPr>
            <a:spLocks noGrp="1"/>
          </p:cNvSpPr>
          <p:nvPr>
            <p:ph type="title"/>
          </p:nvPr>
        </p:nvSpPr>
        <p:spPr>
          <a:xfrm>
            <a:off x="576072" y="808616"/>
            <a:ext cx="6502620" cy="676656"/>
          </a:xfrm>
        </p:spPr>
        <p:txBody>
          <a:bodyPr/>
          <a:lstStyle/>
          <a:p>
            <a:r>
              <a:rPr lang="en-IN" dirty="0"/>
              <a:t>OBJECTIVE</a:t>
            </a:r>
          </a:p>
        </p:txBody>
      </p:sp>
      <p:sp>
        <p:nvSpPr>
          <p:cNvPr id="3" name="Text Placeholder 2">
            <a:extLst>
              <a:ext uri="{FF2B5EF4-FFF2-40B4-BE49-F238E27FC236}">
                <a16:creationId xmlns:a16="http://schemas.microsoft.com/office/drawing/2014/main" id="{32B35CDF-BE5A-A4F8-D298-509A8E98D6E8}"/>
              </a:ext>
            </a:extLst>
          </p:cNvPr>
          <p:cNvSpPr>
            <a:spLocks noGrp="1"/>
          </p:cNvSpPr>
          <p:nvPr>
            <p:ph type="body" sz="half" idx="2"/>
          </p:nvPr>
        </p:nvSpPr>
        <p:spPr>
          <a:xfrm>
            <a:off x="576071" y="1757907"/>
            <a:ext cx="7000386" cy="4060089"/>
          </a:xfrm>
        </p:spPr>
        <p:txBody>
          <a:bodyPr>
            <a:normAutofit/>
          </a:bodyPr>
          <a:lstStyle/>
          <a:p>
            <a:pPr>
              <a:buFont typeface="Wingdings" panose="05000000000000000000"/>
              <a:buChar char="Ø"/>
            </a:pPr>
            <a:r>
              <a:rPr lang="en-US" sz="2000" dirty="0">
                <a:latin typeface="Calibri" panose="020F0502020204030204"/>
                <a:cs typeface="Arial" panose="020B0604020202020204"/>
              </a:rPr>
              <a:t>The main objective of this research is to develop a data mining system to detect the paddy disease which are paddy Blast, Bacterial leaf Blight,  Rice tungro disease, Sheath Blight.</a:t>
            </a:r>
            <a:endParaRPr lang="en-US" sz="2000" dirty="0">
              <a:latin typeface="Calibri" panose="020F0502020204030204"/>
            </a:endParaRPr>
          </a:p>
          <a:p>
            <a:pPr marL="0" indent="0">
              <a:buNone/>
            </a:pPr>
            <a:endParaRPr lang="en-US" sz="2000" dirty="0">
              <a:solidFill>
                <a:srgbClr val="000000"/>
              </a:solidFill>
              <a:latin typeface="Calibri" panose="020F0502020204030204"/>
            </a:endParaRPr>
          </a:p>
          <a:p>
            <a:pPr>
              <a:buFont typeface="Wingdings" panose="05000000000000000000"/>
              <a:buChar char="Ø"/>
            </a:pPr>
            <a:r>
              <a:rPr lang="en-US" sz="2000" dirty="0">
                <a:latin typeface="Calibri" panose="020F0502020204030204"/>
                <a:cs typeface="Arial" panose="020B0604020202020204"/>
              </a:rPr>
              <a:t>The Methodology involves image acquisition preprocessing and segmentation analysis and classification of the paddy disease </a:t>
            </a:r>
            <a:endParaRPr lang="en-US" sz="2000" dirty="0">
              <a:latin typeface="Calibri" panose="020F0502020204030204"/>
            </a:endParaRPr>
          </a:p>
          <a:p>
            <a:pPr>
              <a:buFont typeface="Wingdings" panose="05000000000000000000"/>
              <a:buChar char="Ø"/>
            </a:pPr>
            <a:endParaRPr lang="en-US" sz="2000" dirty="0">
              <a:latin typeface="Calibri" panose="020F0502020204030204"/>
            </a:endParaRPr>
          </a:p>
          <a:p>
            <a:pPr>
              <a:buFont typeface="Wingdings" panose="05000000000000000000"/>
              <a:buChar char="Ø"/>
            </a:pPr>
            <a:r>
              <a:rPr lang="en-US" sz="2000" dirty="0">
                <a:latin typeface="Calibri" panose="020F0502020204030204"/>
                <a:cs typeface="Arial" panose="020B0604020202020204"/>
              </a:rPr>
              <a:t>Describes the specific symptoms and signs of rice disease </a:t>
            </a:r>
            <a:endParaRPr lang="en-US" sz="2000" dirty="0">
              <a:latin typeface="Calibri" panose="020F0502020204030204"/>
            </a:endParaRPr>
          </a:p>
          <a:p>
            <a:pPr>
              <a:buFont typeface="Wingdings" panose="05000000000000000000"/>
              <a:buChar char="Ø"/>
            </a:pPr>
            <a:endParaRPr lang="en-US" sz="2000" dirty="0">
              <a:latin typeface="Calibri" panose="020F0502020204030204"/>
              <a:cs typeface="Arial" panose="020B0604020202020204"/>
            </a:endParaRPr>
          </a:p>
          <a:p>
            <a:pPr>
              <a:buFont typeface="Wingdings" panose="05000000000000000000"/>
              <a:buChar char="Ø"/>
            </a:pPr>
            <a:r>
              <a:rPr lang="en-US" sz="2000" dirty="0">
                <a:latin typeface="Calibri" panose="020F0502020204030204"/>
                <a:cs typeface="Arial" panose="020B0604020202020204"/>
              </a:rPr>
              <a:t>To know the art of plant disease diagnosis and the importance of correct diagnosis</a:t>
            </a:r>
            <a:endParaRPr lang="en-US" sz="2000" dirty="0">
              <a:latin typeface="Calibri" panose="020F0502020204030204"/>
            </a:endParaRPr>
          </a:p>
          <a:p>
            <a:pPr algn="just"/>
            <a:endParaRPr lang="en-IN"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0FFC1B-D697-3081-515D-A7B4B27538C6}"/>
              </a:ext>
            </a:extLst>
          </p:cNvPr>
          <p:cNvSpPr>
            <a:spLocks noGrp="1"/>
          </p:cNvSpPr>
          <p:nvPr>
            <p:ph type="dt" sz="half" idx="10"/>
          </p:nvPr>
        </p:nvSpPr>
        <p:spPr/>
        <p:txBody>
          <a:bodyPr/>
          <a:lstStyle/>
          <a:p>
            <a:r>
              <a:rPr lang="en-US"/>
              <a:t>2023</a:t>
            </a:r>
            <a:endParaRPr lang="en-US" dirty="0"/>
          </a:p>
        </p:txBody>
      </p:sp>
      <p:sp>
        <p:nvSpPr>
          <p:cNvPr id="6" name="Footer Placeholder 5">
            <a:extLst>
              <a:ext uri="{FF2B5EF4-FFF2-40B4-BE49-F238E27FC236}">
                <a16:creationId xmlns:a16="http://schemas.microsoft.com/office/drawing/2014/main" id="{1CD42767-4F07-E69E-F059-BD7C5D8000F1}"/>
              </a:ext>
            </a:extLst>
          </p:cNvPr>
          <p:cNvSpPr>
            <a:spLocks noGrp="1"/>
          </p:cNvSpPr>
          <p:nvPr>
            <p:ph type="ftr" sz="quarter" idx="11"/>
          </p:nvPr>
        </p:nvSpPr>
        <p:spPr>
          <a:xfrm rot="10800000" flipV="1">
            <a:off x="3338362" y="6464808"/>
            <a:ext cx="5515276" cy="310896"/>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endParaRPr lang="en-US" dirty="0"/>
          </a:p>
        </p:txBody>
      </p:sp>
      <p:sp>
        <p:nvSpPr>
          <p:cNvPr id="7" name="Slide Number Placeholder 6">
            <a:extLst>
              <a:ext uri="{FF2B5EF4-FFF2-40B4-BE49-F238E27FC236}">
                <a16:creationId xmlns:a16="http://schemas.microsoft.com/office/drawing/2014/main" id="{1A3EE7C6-C0D8-95FD-0AAB-21404490255A}"/>
              </a:ext>
            </a:extLst>
          </p:cNvPr>
          <p:cNvSpPr>
            <a:spLocks noGrp="1"/>
          </p:cNvSpPr>
          <p:nvPr>
            <p:ph type="sldNum" sz="quarter" idx="12"/>
          </p:nvPr>
        </p:nvSpPr>
        <p:spPr/>
        <p:txBody>
          <a:bodyPr/>
          <a:lstStyle/>
          <a:p>
            <a:fld id="{58FB4751-880F-D840-AAA9-3A15815CC996}" type="slidenum">
              <a:rPr lang="en-US" smtClean="0"/>
              <a:t>3</a:t>
            </a:fld>
            <a:endParaRPr lang="en-US" dirty="0"/>
          </a:p>
        </p:txBody>
      </p:sp>
      <p:pic>
        <p:nvPicPr>
          <p:cNvPr id="25" name="Picture Placeholder 24">
            <a:extLst>
              <a:ext uri="{FF2B5EF4-FFF2-40B4-BE49-F238E27FC236}">
                <a16:creationId xmlns:a16="http://schemas.microsoft.com/office/drawing/2014/main" id="{18A1B4F2-E681-DCC8-61FA-BD35D75A2E51}"/>
              </a:ext>
            </a:extLst>
          </p:cNvPr>
          <p:cNvPicPr>
            <a:picLocks noGrp="1" noChangeAspect="1"/>
          </p:cNvPicPr>
          <p:nvPr>
            <p:ph type="pic" idx="1"/>
          </p:nvPr>
        </p:nvPicPr>
        <p:blipFill>
          <a:blip r:embed="rId2"/>
          <a:srcRect l="25922" r="25922"/>
          <a:stretch>
            <a:fillRect/>
          </a:stretch>
        </p:blipFill>
        <p:spPr/>
      </p:pic>
    </p:spTree>
    <p:extLst>
      <p:ext uri="{BB962C8B-B14F-4D97-AF65-F5344CB8AC3E}">
        <p14:creationId xmlns:p14="http://schemas.microsoft.com/office/powerpoint/2010/main" val="291352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57916" y="374744"/>
            <a:ext cx="6502620" cy="676656"/>
          </a:xfrm>
        </p:spPr>
        <p:txBody>
          <a:bodyPr/>
          <a:lstStyle/>
          <a:p>
            <a:r>
              <a:rPr lang="en-US" dirty="0"/>
              <a:t>ABSTRACT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457916" y="1299235"/>
            <a:ext cx="6425512" cy="4793673"/>
          </a:xfrm>
        </p:spPr>
        <p:txBody>
          <a:bodyPr>
            <a:normAutofit/>
          </a:bodyPr>
          <a:lstStyle/>
          <a:p>
            <a:pPr algn="just"/>
            <a:r>
              <a:rPr lang="en-US" dirty="0">
                <a:latin typeface="Times New Roman" panose="02020603050405020304" pitchFamily="18" charset="0"/>
                <a:cs typeface="Times New Roman" panose="02020603050405020304" pitchFamily="18" charset="0"/>
              </a:rPr>
              <a:t>	</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a:t>2023</a:t>
            </a:r>
            <a:endParaRPr lang="en-US" dirty="0"/>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3344451" y="6457234"/>
            <a:ext cx="5503098" cy="318470"/>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r>
              <a:rPr lang="en-US" dirty="0">
                <a:latin typeface="Times New Roman" panose="02020603050405020304" pitchFamily="18" charset="0"/>
                <a:cs typeface="Times New Roman" panose="02020603050405020304" pitchFamily="18" charset="0"/>
              </a:rPr>
              <a:t>.</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
        <p:nvSpPr>
          <p:cNvPr id="6" name="TextBox 5">
            <a:extLst>
              <a:ext uri="{FF2B5EF4-FFF2-40B4-BE49-F238E27FC236}">
                <a16:creationId xmlns:a16="http://schemas.microsoft.com/office/drawing/2014/main" id="{B20F56B6-5FEF-6013-2A05-19FD99B6D6BF}"/>
              </a:ext>
            </a:extLst>
          </p:cNvPr>
          <p:cNvSpPr txBox="1"/>
          <p:nvPr/>
        </p:nvSpPr>
        <p:spPr>
          <a:xfrm>
            <a:off x="365760" y="1663561"/>
            <a:ext cx="6104372" cy="553998"/>
          </a:xfrm>
          <a:prstGeom prst="rect">
            <a:avLst/>
          </a:prstGeom>
          <a:noFill/>
        </p:spPr>
        <p:txBody>
          <a:bodyPr wrap="square">
            <a:spAutoFit/>
          </a:bodyPr>
          <a:lstStyle/>
          <a:p>
            <a:pPr lvl="0" algn="l" rtl="0"/>
            <a:endParaRPr lang="en-US" dirty="0">
              <a:latin typeface="Times New Roman" panose="02020603050405020304"/>
              <a:cs typeface="Times New Roman" panose="02020603050405020304"/>
            </a:endParaRPr>
          </a:p>
          <a:p>
            <a:pPr lvl="0" algn="l" rtl="0"/>
            <a:endParaRPr lang="en-US" cap="all" baseline="-25000" dirty="0">
              <a:latin typeface="Times New Roman" panose="02020603050405020304"/>
              <a:cs typeface="Times New Roman" panose="02020603050405020304"/>
            </a:endParaRPr>
          </a:p>
        </p:txBody>
      </p:sp>
      <p:sp>
        <p:nvSpPr>
          <p:cNvPr id="7" name="Rectangle 6">
            <a:extLst>
              <a:ext uri="{FF2B5EF4-FFF2-40B4-BE49-F238E27FC236}">
                <a16:creationId xmlns:a16="http://schemas.microsoft.com/office/drawing/2014/main" id="{40A72B56-9018-CFAB-0201-BD29D863768F}"/>
              </a:ext>
            </a:extLst>
          </p:cNvPr>
          <p:cNvSpPr/>
          <p:nvPr/>
        </p:nvSpPr>
        <p:spPr>
          <a:xfrm>
            <a:off x="160773" y="1291661"/>
            <a:ext cx="6799763" cy="1029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rtl="0"/>
            <a:r>
              <a:rPr lang="en-US" dirty="0">
                <a:solidFill>
                  <a:schemeClr val="tx1"/>
                </a:solidFill>
                <a:latin typeface="Times New Roman" panose="02020603050405020304"/>
                <a:cs typeface="Times New Roman" panose="02020603050405020304"/>
              </a:rPr>
              <a:t>Rice is one of the staple foods of the world. But the production of rice is hampered by various kind of paddy diseases. One of the main diseases of paddy is leaf disease. </a:t>
            </a:r>
            <a:endParaRPr lang="en-US" cap="all" baseline="-25000" dirty="0">
              <a:solidFill>
                <a:schemeClr val="tx1"/>
              </a:solidFill>
              <a:latin typeface="Times New Roman" panose="02020603050405020304"/>
              <a:cs typeface="Times New Roman" panose="02020603050405020304"/>
            </a:endParaRPr>
          </a:p>
        </p:txBody>
      </p:sp>
      <p:sp>
        <p:nvSpPr>
          <p:cNvPr id="8" name="Rectangle: Rounded Corners 7">
            <a:extLst>
              <a:ext uri="{FF2B5EF4-FFF2-40B4-BE49-F238E27FC236}">
                <a16:creationId xmlns:a16="http://schemas.microsoft.com/office/drawing/2014/main" id="{B6E72081-BF7A-4914-ECD2-6C25FEC49867}"/>
              </a:ext>
            </a:extLst>
          </p:cNvPr>
          <p:cNvSpPr/>
          <p:nvPr/>
        </p:nvSpPr>
        <p:spPr>
          <a:xfrm>
            <a:off x="955889" y="2908999"/>
            <a:ext cx="6580685" cy="1627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rtl="0"/>
            <a:r>
              <a:rPr lang="en-US" cap="none" baseline="0" dirty="0">
                <a:solidFill>
                  <a:schemeClr val="tx1"/>
                </a:solidFill>
                <a:latin typeface="Times New Roman" panose="02020603050405020304"/>
                <a:cs typeface="Times New Roman" panose="02020603050405020304"/>
              </a:rPr>
              <a:t>Generally, it is very time-consuming and laborious for farmers of remote areas to identify paddy leaf diseases due to unavailability of experts. Though experts are available in some areas, disease detection is performed by naked eye which causes inappropriate recognition sometimes.</a:t>
            </a:r>
          </a:p>
        </p:txBody>
      </p:sp>
      <p:grpSp>
        <p:nvGrpSpPr>
          <p:cNvPr id="11" name="Group 10">
            <a:extLst>
              <a:ext uri="{FF2B5EF4-FFF2-40B4-BE49-F238E27FC236}">
                <a16:creationId xmlns:a16="http://schemas.microsoft.com/office/drawing/2014/main" id="{9EB52024-D753-0510-DC2A-04F66D1FC292}"/>
              </a:ext>
            </a:extLst>
          </p:cNvPr>
          <p:cNvGrpSpPr/>
          <p:nvPr/>
        </p:nvGrpSpPr>
        <p:grpSpPr>
          <a:xfrm>
            <a:off x="6260123" y="2305284"/>
            <a:ext cx="604340" cy="553998"/>
            <a:chOff x="8589027" y="963236"/>
            <a:chExt cx="800701" cy="800701"/>
          </a:xfrm>
        </p:grpSpPr>
        <p:sp>
          <p:nvSpPr>
            <p:cNvPr id="13" name="Arrow: Down 12">
              <a:extLst>
                <a:ext uri="{FF2B5EF4-FFF2-40B4-BE49-F238E27FC236}">
                  <a16:creationId xmlns:a16="http://schemas.microsoft.com/office/drawing/2014/main" id="{BD8A2783-B695-B5D6-CD90-17F118483929}"/>
                </a:ext>
              </a:extLst>
            </p:cNvPr>
            <p:cNvSpPr/>
            <p:nvPr/>
          </p:nvSpPr>
          <p:spPr bwMode="white">
            <a:xfrm>
              <a:off x="8589027" y="963236"/>
              <a:ext cx="800701" cy="800701"/>
            </a:xfrm>
            <a:prstGeom prst="downArrow">
              <a:avLst>
                <a:gd name="adj1" fmla="val 55000"/>
                <a:gd name="adj2" fmla="val 45000"/>
              </a:avLst>
            </a:prstGeom>
          </p:spPr>
          <p:style>
            <a:lnRef idx="1">
              <a:schemeClr val="accent5">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4" name="Arrow: Down 4">
              <a:extLst>
                <a:ext uri="{FF2B5EF4-FFF2-40B4-BE49-F238E27FC236}">
                  <a16:creationId xmlns:a16="http://schemas.microsoft.com/office/drawing/2014/main" id="{DEBE5B90-77CC-5230-2408-D74A4A02ED0D}"/>
                </a:ext>
              </a:extLst>
            </p:cNvPr>
            <p:cNvSpPr txBox="1"/>
            <p:nvPr/>
          </p:nvSpPr>
          <p:spPr>
            <a:xfrm>
              <a:off x="8769185" y="963236"/>
              <a:ext cx="440385" cy="60252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sp>
        <p:nvSpPr>
          <p:cNvPr id="15" name="Rectangle: Rounded Corners 14">
            <a:extLst>
              <a:ext uri="{FF2B5EF4-FFF2-40B4-BE49-F238E27FC236}">
                <a16:creationId xmlns:a16="http://schemas.microsoft.com/office/drawing/2014/main" id="{35D92500-4632-7723-856E-B8C4F391D73E}"/>
              </a:ext>
            </a:extLst>
          </p:cNvPr>
          <p:cNvSpPr/>
          <p:nvPr/>
        </p:nvSpPr>
        <p:spPr>
          <a:xfrm>
            <a:off x="1250995" y="5102524"/>
            <a:ext cx="7596554" cy="972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rtl="0"/>
            <a:r>
              <a:rPr lang="en-US" cap="none" baseline="0">
                <a:solidFill>
                  <a:schemeClr val="tx1"/>
                </a:solidFill>
                <a:latin typeface="Times New Roman" panose="02020603050405020304"/>
                <a:cs typeface="Times New Roman" panose="02020603050405020304"/>
              </a:rPr>
              <a:t>An automated system is proposed for diagnosis three common paddy leaf diseases (Brown spot, Leaf blast, and Bacterial blight) and pesticides and/or fertilizers are advised according to the severity of the diseases.</a:t>
            </a:r>
            <a:endParaRPr lang="en-US" dirty="0">
              <a:solidFill>
                <a:schemeClr val="tx1"/>
              </a:solidFill>
              <a:latin typeface="Times New Roman" panose="02020603050405020304"/>
              <a:cs typeface="Times New Roman" panose="02020603050405020304"/>
            </a:endParaRPr>
          </a:p>
        </p:txBody>
      </p:sp>
      <p:grpSp>
        <p:nvGrpSpPr>
          <p:cNvPr id="16" name="Group 15">
            <a:extLst>
              <a:ext uri="{FF2B5EF4-FFF2-40B4-BE49-F238E27FC236}">
                <a16:creationId xmlns:a16="http://schemas.microsoft.com/office/drawing/2014/main" id="{14B7130D-2991-DE52-19A6-9895B9A258C4}"/>
              </a:ext>
            </a:extLst>
          </p:cNvPr>
          <p:cNvGrpSpPr/>
          <p:nvPr/>
        </p:nvGrpSpPr>
        <p:grpSpPr>
          <a:xfrm>
            <a:off x="6619812" y="4546503"/>
            <a:ext cx="604340" cy="553998"/>
            <a:chOff x="8589027" y="963236"/>
            <a:chExt cx="800701" cy="800701"/>
          </a:xfrm>
        </p:grpSpPr>
        <p:sp>
          <p:nvSpPr>
            <p:cNvPr id="17" name="Arrow: Down 16">
              <a:extLst>
                <a:ext uri="{FF2B5EF4-FFF2-40B4-BE49-F238E27FC236}">
                  <a16:creationId xmlns:a16="http://schemas.microsoft.com/office/drawing/2014/main" id="{6311D255-BB12-2AC9-502A-B3BBBD54A98C}"/>
                </a:ext>
              </a:extLst>
            </p:cNvPr>
            <p:cNvSpPr/>
            <p:nvPr/>
          </p:nvSpPr>
          <p:spPr bwMode="white">
            <a:xfrm>
              <a:off x="8589027" y="963236"/>
              <a:ext cx="800701" cy="800701"/>
            </a:xfrm>
            <a:prstGeom prst="downArrow">
              <a:avLst>
                <a:gd name="adj1" fmla="val 55000"/>
                <a:gd name="adj2" fmla="val 45000"/>
              </a:avLst>
            </a:prstGeom>
          </p:spPr>
          <p:style>
            <a:lnRef idx="1">
              <a:schemeClr val="accent5">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8" name="Arrow: Down 4">
              <a:extLst>
                <a:ext uri="{FF2B5EF4-FFF2-40B4-BE49-F238E27FC236}">
                  <a16:creationId xmlns:a16="http://schemas.microsoft.com/office/drawing/2014/main" id="{52EEE8A1-DD98-CD4C-A0E9-464E313776B2}"/>
                </a:ext>
              </a:extLst>
            </p:cNvPr>
            <p:cNvSpPr txBox="1"/>
            <p:nvPr/>
          </p:nvSpPr>
          <p:spPr>
            <a:xfrm>
              <a:off x="8769185" y="963236"/>
              <a:ext cx="440385" cy="60252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pic>
        <p:nvPicPr>
          <p:cNvPr id="38" name="Picture Placeholder 37">
            <a:extLst>
              <a:ext uri="{FF2B5EF4-FFF2-40B4-BE49-F238E27FC236}">
                <a16:creationId xmlns:a16="http://schemas.microsoft.com/office/drawing/2014/main" id="{5040CE6F-462B-DC5A-FE63-89BDD45361D3}"/>
              </a:ext>
            </a:extLst>
          </p:cNvPr>
          <p:cNvPicPr>
            <a:picLocks noGrp="1" noChangeAspect="1"/>
          </p:cNvPicPr>
          <p:nvPr>
            <p:ph type="pic" idx="1"/>
          </p:nvPr>
        </p:nvPicPr>
        <p:blipFill>
          <a:blip r:embed="rId2"/>
          <a:srcRect l="25758" r="25758"/>
          <a:stretch>
            <a:fillRect/>
          </a:stretch>
        </p:blipFill>
        <p:spPr>
          <a:xfrm>
            <a:off x="7815263" y="-111125"/>
            <a:ext cx="4376737" cy="6018213"/>
          </a:xfrm>
        </p:spPr>
      </p:pic>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D3843E-261E-95B9-C88F-7685034FE73A}"/>
              </a:ext>
            </a:extLst>
          </p:cNvPr>
          <p:cNvSpPr>
            <a:spLocks noGrp="1"/>
          </p:cNvSpPr>
          <p:nvPr>
            <p:ph type="title"/>
          </p:nvPr>
        </p:nvSpPr>
        <p:spPr>
          <a:xfrm>
            <a:off x="505077" y="427963"/>
            <a:ext cx="10515600" cy="676656"/>
          </a:xfrm>
        </p:spPr>
        <p:txBody>
          <a:bodyPr/>
          <a:lstStyle/>
          <a:p>
            <a:r>
              <a:rPr lang="en-IN" dirty="0"/>
              <a:t>SOFTWARE REQUIRED</a:t>
            </a:r>
          </a:p>
        </p:txBody>
      </p:sp>
      <p:pic>
        <p:nvPicPr>
          <p:cNvPr id="23" name="Picture 4" descr="A picture containing logo&#10;&#10;Description automatically generated">
            <a:extLst>
              <a:ext uri="{FF2B5EF4-FFF2-40B4-BE49-F238E27FC236}">
                <a16:creationId xmlns:a16="http://schemas.microsoft.com/office/drawing/2014/main" id="{6CD0BF15-0223-F361-F8BC-A9D66C7592C0}"/>
              </a:ext>
            </a:extLst>
          </p:cNvPr>
          <p:cNvPicPr>
            <a:picLocks noChangeAspect="1"/>
          </p:cNvPicPr>
          <p:nvPr/>
        </p:nvPicPr>
        <p:blipFill>
          <a:blip r:embed="rId2"/>
          <a:stretch>
            <a:fillRect/>
          </a:stretch>
        </p:blipFill>
        <p:spPr>
          <a:xfrm>
            <a:off x="213674" y="2120938"/>
            <a:ext cx="2855625" cy="3176936"/>
          </a:xfrm>
          <a:prstGeom prst="rect">
            <a:avLst/>
          </a:prstGeom>
        </p:spPr>
      </p:pic>
      <p:sp>
        <p:nvSpPr>
          <p:cNvPr id="24" name="Rectangle: Rounded Corners 23">
            <a:extLst>
              <a:ext uri="{FF2B5EF4-FFF2-40B4-BE49-F238E27FC236}">
                <a16:creationId xmlns:a16="http://schemas.microsoft.com/office/drawing/2014/main" id="{028F8742-488E-8C19-EFD2-A48EA5462DCE}"/>
              </a:ext>
            </a:extLst>
          </p:cNvPr>
          <p:cNvSpPr/>
          <p:nvPr/>
        </p:nvSpPr>
        <p:spPr>
          <a:xfrm>
            <a:off x="3360702" y="1949380"/>
            <a:ext cx="8326221" cy="4360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i="1" dirty="0">
                <a:solidFill>
                  <a:schemeClr val="tx1"/>
                </a:solidFill>
                <a:latin typeface="Times New Roman" panose="02020603050405020304"/>
                <a:cs typeface="Times New Roman" panose="02020603050405020304"/>
              </a:rPr>
              <a:t>MATLAB Software :</a:t>
            </a:r>
          </a:p>
          <a:p>
            <a:endParaRPr lang="en-US" sz="3200" b="1" i="1" dirty="0">
              <a:solidFill>
                <a:schemeClr val="tx1"/>
              </a:solidFill>
              <a:latin typeface="Times New Roman" panose="02020603050405020304"/>
              <a:cs typeface="Times New Roman" panose="02020603050405020304"/>
            </a:endParaRPr>
          </a:p>
          <a:p>
            <a:endParaRPr lang="en-US" b="1" dirty="0">
              <a:solidFill>
                <a:schemeClr val="tx1"/>
              </a:solidFill>
            </a:endParaRPr>
          </a:p>
          <a:p>
            <a:pPr>
              <a:buClr>
                <a:srgbClr val="FFFFFF"/>
              </a:buClr>
            </a:pPr>
            <a:endParaRPr lang="en-US" b="1" dirty="0">
              <a:solidFill>
                <a:schemeClr val="tx1"/>
              </a:solidFill>
              <a:latin typeface="Century Gothic" panose="020B0502020202020204"/>
              <a:ea typeface="+mn-lt"/>
              <a:cs typeface="+mn-lt"/>
            </a:endParaRPr>
          </a:p>
          <a:p>
            <a:pPr marL="342900" indent="-342900">
              <a:buFont typeface="Wingdings" panose="05000000000000000000" pitchFamily="2" charset="2"/>
              <a:buChar char="ü"/>
            </a:pPr>
            <a:r>
              <a:rPr lang="en-US" sz="1800" dirty="0">
                <a:solidFill>
                  <a:schemeClr val="tx1"/>
                </a:solidFill>
                <a:latin typeface="Calibri" panose="020F0502020204030204"/>
                <a:ea typeface="+mn-lt"/>
                <a:cs typeface="+mn-lt"/>
              </a:rPr>
              <a:t>MATLAB is a programming platform designed specifically for engineers and scientists to analyze and design systems and products that transform our world. </a:t>
            </a:r>
          </a:p>
          <a:p>
            <a:pPr>
              <a:buClr>
                <a:srgbClr val="FFFFFF"/>
              </a:buClr>
            </a:pPr>
            <a:endParaRPr lang="en-US" sz="1800" dirty="0">
              <a:solidFill>
                <a:schemeClr val="tx1"/>
              </a:solidFill>
              <a:latin typeface="Calibri" panose="020F0502020204030204"/>
              <a:ea typeface="+mn-lt"/>
              <a:cs typeface="+mn-lt"/>
            </a:endParaRPr>
          </a:p>
          <a:p>
            <a:pPr marL="342900" indent="-342900">
              <a:buFont typeface="Wingdings" panose="05000000000000000000" pitchFamily="2" charset="2"/>
              <a:buChar char="ü"/>
            </a:pPr>
            <a:r>
              <a:rPr lang="en-US" sz="1800" dirty="0">
                <a:solidFill>
                  <a:schemeClr val="tx1"/>
                </a:solidFill>
                <a:latin typeface="Calibri" panose="020F0502020204030204"/>
                <a:ea typeface="+mn-lt"/>
                <a:cs typeface="+mn-lt"/>
              </a:rPr>
              <a:t>MATLAB is a high-performance language for technical computing</a:t>
            </a:r>
            <a:endParaRPr lang="en-IN" dirty="0">
              <a:solidFill>
                <a:schemeClr val="tx1"/>
              </a:solidFill>
            </a:endParaRPr>
          </a:p>
        </p:txBody>
      </p:sp>
    </p:spTree>
    <p:extLst>
      <p:ext uri="{BB962C8B-B14F-4D97-AF65-F5344CB8AC3E}">
        <p14:creationId xmlns:p14="http://schemas.microsoft.com/office/powerpoint/2010/main" val="115969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3FF0-2CB0-A441-ED00-3EE8994985E5}"/>
              </a:ext>
            </a:extLst>
          </p:cNvPr>
          <p:cNvSpPr>
            <a:spLocks noGrp="1"/>
          </p:cNvSpPr>
          <p:nvPr>
            <p:ph type="title"/>
          </p:nvPr>
        </p:nvSpPr>
        <p:spPr>
          <a:xfrm>
            <a:off x="365760" y="402844"/>
            <a:ext cx="10515600" cy="676656"/>
          </a:xfrm>
        </p:spPr>
        <p:txBody>
          <a:bodyPr/>
          <a:lstStyle/>
          <a:p>
            <a:r>
              <a:rPr lang="en-IN" altLang="en-US" sz="4400" b="1" cap="none" dirty="0">
                <a:latin typeface="Times New Roman" panose="02020603050405020304" pitchFamily="18" charset="0"/>
                <a:cs typeface="Times New Roman" panose="02020603050405020304" pitchFamily="18" charset="0"/>
              </a:rPr>
              <a:t>F</a:t>
            </a:r>
            <a:r>
              <a:rPr lang="en-US" sz="4400" b="1" cap="none" dirty="0">
                <a:latin typeface="Times New Roman" panose="02020603050405020304" pitchFamily="18" charset="0"/>
                <a:cs typeface="Times New Roman" panose="02020603050405020304" pitchFamily="18" charset="0"/>
              </a:rPr>
              <a:t>low chart </a:t>
            </a:r>
            <a:r>
              <a:rPr lang="en-US" sz="5400" b="1" cap="none" dirty="0">
                <a:latin typeface="Times New Roman" panose="02020603050405020304" pitchFamily="18" charset="0"/>
                <a:cs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DB8D395-C2F1-A77C-0321-4C626771290F}"/>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63B27FBF-AA74-17B6-05B2-6B9251DD04F5}"/>
              </a:ext>
            </a:extLst>
          </p:cNvPr>
          <p:cNvSpPr>
            <a:spLocks noGrp="1"/>
          </p:cNvSpPr>
          <p:nvPr>
            <p:ph type="ftr" sz="quarter" idx="11"/>
          </p:nvPr>
        </p:nvSpPr>
        <p:spPr>
          <a:xfrm>
            <a:off x="2893925" y="6464809"/>
            <a:ext cx="6561574" cy="310896"/>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r>
              <a:rPr lang="en-US" dirty="0"/>
              <a:t>.</a:t>
            </a:r>
          </a:p>
        </p:txBody>
      </p:sp>
      <p:sp>
        <p:nvSpPr>
          <p:cNvPr id="6" name="Slide Number Placeholder 5">
            <a:extLst>
              <a:ext uri="{FF2B5EF4-FFF2-40B4-BE49-F238E27FC236}">
                <a16:creationId xmlns:a16="http://schemas.microsoft.com/office/drawing/2014/main" id="{D5EF1AA0-1339-BA50-D9EC-BFAB99C97B41}"/>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7" name="Content Placeholder 6">
            <a:extLst>
              <a:ext uri="{FF2B5EF4-FFF2-40B4-BE49-F238E27FC236}">
                <a16:creationId xmlns:a16="http://schemas.microsoft.com/office/drawing/2014/main" id="{C922F73E-00CC-C045-BD6D-DBA688D64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45" y="1366576"/>
            <a:ext cx="5335675" cy="4562649"/>
          </a:xfrm>
          <a:prstGeom prst="rect">
            <a:avLst/>
          </a:prstGeom>
        </p:spPr>
      </p:pic>
    </p:spTree>
    <p:extLst>
      <p:ext uri="{BB962C8B-B14F-4D97-AF65-F5344CB8AC3E}">
        <p14:creationId xmlns:p14="http://schemas.microsoft.com/office/powerpoint/2010/main" val="16524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858F-BF12-B90F-E2A2-9B3742AA2862}"/>
              </a:ext>
            </a:extLst>
          </p:cNvPr>
          <p:cNvSpPr>
            <a:spLocks noGrp="1"/>
          </p:cNvSpPr>
          <p:nvPr>
            <p:ph type="title"/>
          </p:nvPr>
        </p:nvSpPr>
        <p:spPr>
          <a:xfrm>
            <a:off x="254525" y="201670"/>
            <a:ext cx="10515600" cy="592149"/>
          </a:xfrm>
        </p:spPr>
        <p:txBody>
          <a:bodyPr/>
          <a:lstStyle/>
          <a:p>
            <a:r>
              <a:rPr lang="en-IN" altLang="en-US" sz="2400" b="1" dirty="0">
                <a:solidFill>
                  <a:schemeClr val="tx1">
                    <a:lumMod val="50000"/>
                  </a:schemeClr>
                </a:solidFill>
                <a:latin typeface="Times New Roman" panose="02020603050405020304" pitchFamily="18" charset="0"/>
                <a:cs typeface="Times New Roman" panose="02020603050405020304" pitchFamily="18" charset="0"/>
              </a:rPr>
              <a:t>1.Input Leaf Images:</a:t>
            </a:r>
            <a:endParaRPr lang="en-IN" dirty="0">
              <a:solidFill>
                <a:schemeClr val="tx1">
                  <a:lumMod val="50000"/>
                </a:schemeClr>
              </a:solidFill>
            </a:endParaRPr>
          </a:p>
        </p:txBody>
      </p:sp>
      <p:sp>
        <p:nvSpPr>
          <p:cNvPr id="3" name="Content Placeholder 2">
            <a:extLst>
              <a:ext uri="{FF2B5EF4-FFF2-40B4-BE49-F238E27FC236}">
                <a16:creationId xmlns:a16="http://schemas.microsoft.com/office/drawing/2014/main" id="{D7246996-74B6-BE06-BD88-3F70E848893E}"/>
              </a:ext>
            </a:extLst>
          </p:cNvPr>
          <p:cNvSpPr>
            <a:spLocks noGrp="1"/>
          </p:cNvSpPr>
          <p:nvPr>
            <p:ph idx="1"/>
          </p:nvPr>
        </p:nvSpPr>
        <p:spPr>
          <a:xfrm>
            <a:off x="576072" y="793819"/>
            <a:ext cx="11260886" cy="5446207"/>
          </a:xfrm>
        </p:spPr>
        <p:txBody>
          <a:bodyPr/>
          <a:lstStyle/>
          <a:p>
            <a:pPr marL="0" indent="0">
              <a:buNone/>
            </a:pPr>
            <a:r>
              <a:rPr lang="en-IN" altLang="en-US" dirty="0">
                <a:latin typeface="Times New Roman" panose="02020603050405020304" pitchFamily="18" charset="0"/>
                <a:cs typeface="Times New Roman" panose="02020603050405020304" pitchFamily="18" charset="0"/>
              </a:rPr>
              <a:t>          We have collected images of paddy leaves that are affected by different diseases like paddy blast, </a:t>
            </a:r>
            <a:r>
              <a:rPr lang="en-IN" altLang="en-US" dirty="0" err="1">
                <a:latin typeface="Times New Roman" panose="02020603050405020304" pitchFamily="18" charset="0"/>
                <a:cs typeface="Times New Roman" panose="02020603050405020304" pitchFamily="18" charset="0"/>
              </a:rPr>
              <a:t>brownspot,narrow_bs</a:t>
            </a:r>
            <a:r>
              <a:rPr lang="en-IN" altLang="en-US" dirty="0">
                <a:latin typeface="Times New Roman" panose="02020603050405020304" pitchFamily="18" charset="0"/>
                <a:cs typeface="Times New Roman" panose="02020603050405020304" pitchFamily="18" charset="0"/>
              </a:rPr>
              <a:t> etc. All those images are created as a file named leaf's. Some of the images are shown below.</a:t>
            </a:r>
          </a:p>
          <a:p>
            <a:endParaRPr lang="en-IN" dirty="0"/>
          </a:p>
        </p:txBody>
      </p:sp>
      <p:sp>
        <p:nvSpPr>
          <p:cNvPr id="4" name="Date Placeholder 3">
            <a:extLst>
              <a:ext uri="{FF2B5EF4-FFF2-40B4-BE49-F238E27FC236}">
                <a16:creationId xmlns:a16="http://schemas.microsoft.com/office/drawing/2014/main" id="{72C56813-6259-45C0-AD23-717B772EE958}"/>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77A3A7FD-1C06-646B-1AE2-F8D1FFDB64D7}"/>
              </a:ext>
            </a:extLst>
          </p:cNvPr>
          <p:cNvSpPr>
            <a:spLocks noGrp="1"/>
          </p:cNvSpPr>
          <p:nvPr>
            <p:ph type="ftr" sz="quarter" idx="11"/>
          </p:nvPr>
        </p:nvSpPr>
        <p:spPr>
          <a:xfrm>
            <a:off x="3421614" y="6500882"/>
            <a:ext cx="5537747" cy="310896"/>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endParaRPr lang="en-US" dirty="0"/>
          </a:p>
        </p:txBody>
      </p:sp>
      <p:sp>
        <p:nvSpPr>
          <p:cNvPr id="6" name="Slide Number Placeholder 5">
            <a:extLst>
              <a:ext uri="{FF2B5EF4-FFF2-40B4-BE49-F238E27FC236}">
                <a16:creationId xmlns:a16="http://schemas.microsoft.com/office/drawing/2014/main" id="{47F42A7E-32E2-3BA7-0003-3167258E969A}"/>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7" name="Content Placeholder 4">
            <a:extLst>
              <a:ext uri="{FF2B5EF4-FFF2-40B4-BE49-F238E27FC236}">
                <a16:creationId xmlns:a16="http://schemas.microsoft.com/office/drawing/2014/main" id="{A403072F-B6B7-721D-3D74-E22D4D77D205}"/>
              </a:ext>
            </a:extLst>
          </p:cNvPr>
          <p:cNvPicPr>
            <a:picLocks noChangeAspect="1"/>
          </p:cNvPicPr>
          <p:nvPr/>
        </p:nvPicPr>
        <p:blipFill>
          <a:blip r:embed="rId2">
            <a:extLst>
              <a:ext uri="{28A0092B-C50C-407E-A947-70E740481C1C}">
                <a14:useLocalDpi xmlns:a14="http://schemas.microsoft.com/office/drawing/2010/main" val="0"/>
              </a:ext>
            </a:extLst>
          </a:blip>
          <a:srcRect t="11754" b="11754"/>
          <a:stretch>
            <a:fillRect/>
          </a:stretch>
        </p:blipFill>
        <p:spPr>
          <a:xfrm>
            <a:off x="699167" y="2251087"/>
            <a:ext cx="2940050" cy="3237710"/>
          </a:xfrm>
          <a:prstGeom prst="rect">
            <a:avLst/>
          </a:prstGeom>
        </p:spPr>
      </p:pic>
      <p:pic>
        <p:nvPicPr>
          <p:cNvPr id="8" name="Picture Placeholder 5">
            <a:extLst>
              <a:ext uri="{FF2B5EF4-FFF2-40B4-BE49-F238E27FC236}">
                <a16:creationId xmlns:a16="http://schemas.microsoft.com/office/drawing/2014/main" id="{21F7C393-82FE-904C-C9B9-277D2D3CDA61}"/>
              </a:ext>
            </a:extLst>
          </p:cNvPr>
          <p:cNvPicPr>
            <a:picLocks noChangeAspect="1"/>
          </p:cNvPicPr>
          <p:nvPr/>
        </p:nvPicPr>
        <p:blipFill>
          <a:blip r:embed="rId3">
            <a:extLst>
              <a:ext uri="{28A0092B-C50C-407E-A947-70E740481C1C}">
                <a14:useLocalDpi xmlns:a14="http://schemas.microsoft.com/office/drawing/2010/main" val="0"/>
              </a:ext>
            </a:extLst>
          </a:blip>
          <a:srcRect t="27594" b="27594"/>
          <a:stretch>
            <a:fillRect/>
          </a:stretch>
        </p:blipFill>
        <p:spPr>
          <a:xfrm>
            <a:off x="4279925" y="2251087"/>
            <a:ext cx="2930525" cy="3278290"/>
          </a:xfrm>
          <a:prstGeom prst="rect">
            <a:avLst/>
          </a:prstGeom>
        </p:spPr>
      </p:pic>
      <p:pic>
        <p:nvPicPr>
          <p:cNvPr id="9" name="Picture Placeholder 7">
            <a:extLst>
              <a:ext uri="{FF2B5EF4-FFF2-40B4-BE49-F238E27FC236}">
                <a16:creationId xmlns:a16="http://schemas.microsoft.com/office/drawing/2014/main" id="{6E316736-2728-3AD0-B5B9-3D0B781C612D}"/>
              </a:ext>
            </a:extLst>
          </p:cNvPr>
          <p:cNvPicPr>
            <a:picLocks noChangeAspect="1"/>
          </p:cNvPicPr>
          <p:nvPr/>
        </p:nvPicPr>
        <p:blipFill>
          <a:blip r:embed="rId4">
            <a:extLst>
              <a:ext uri="{28A0092B-C50C-407E-A947-70E740481C1C}">
                <a14:useLocalDpi xmlns:a14="http://schemas.microsoft.com/office/drawing/2010/main" val="0"/>
              </a:ext>
            </a:extLst>
          </a:blip>
          <a:srcRect t="21186" b="21186"/>
          <a:stretch>
            <a:fillRect/>
          </a:stretch>
        </p:blipFill>
        <p:spPr>
          <a:xfrm>
            <a:off x="7818120" y="2261391"/>
            <a:ext cx="2932113" cy="3257683"/>
          </a:xfrm>
          <a:prstGeom prst="rect">
            <a:avLst/>
          </a:prstGeom>
        </p:spPr>
      </p:pic>
      <p:sp>
        <p:nvSpPr>
          <p:cNvPr id="11" name="TextBox 10">
            <a:extLst>
              <a:ext uri="{FF2B5EF4-FFF2-40B4-BE49-F238E27FC236}">
                <a16:creationId xmlns:a16="http://schemas.microsoft.com/office/drawing/2014/main" id="{D94B20FB-322A-2FB0-CE34-4F6065E1D1EB}"/>
              </a:ext>
            </a:extLst>
          </p:cNvPr>
          <p:cNvSpPr txBox="1"/>
          <p:nvPr/>
        </p:nvSpPr>
        <p:spPr>
          <a:xfrm>
            <a:off x="957104" y="5656239"/>
            <a:ext cx="10070559" cy="369332"/>
          </a:xfrm>
          <a:prstGeom prst="rect">
            <a:avLst/>
          </a:prstGeom>
          <a:noFill/>
        </p:spPr>
        <p:txBody>
          <a:bodyPr wrap="square">
            <a:spAutoFit/>
          </a:bodyPr>
          <a:lstStyle/>
          <a:p>
            <a:r>
              <a:rPr lang="en-IN" altLang="en-US" b="1" dirty="0">
                <a:solidFill>
                  <a:schemeClr val="bg1"/>
                </a:solidFill>
              </a:rPr>
              <a:t>        </a:t>
            </a:r>
            <a:r>
              <a:rPr lang="en-IN" altLang="en-US" b="1"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Blast                                                           </a:t>
            </a:r>
            <a:r>
              <a:rPr lang="en-IN" altLang="en-US" b="1"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Brownspot</a:t>
            </a:r>
            <a:r>
              <a:rPr lang="en-IN" altLang="en-US" b="1"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IN" altLang="en-US" b="1" dirty="0" err="1">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rPr>
              <a:t>Narrow_bs</a:t>
            </a:r>
            <a:endParaRPr lang="en-IN" dirty="0">
              <a:solidFill>
                <a:schemeClr val="tx1">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465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BF5C-D529-91C3-F77C-AFCAF98882C6}"/>
              </a:ext>
            </a:extLst>
          </p:cNvPr>
          <p:cNvSpPr>
            <a:spLocks noGrp="1"/>
          </p:cNvSpPr>
          <p:nvPr>
            <p:ph type="title"/>
          </p:nvPr>
        </p:nvSpPr>
        <p:spPr>
          <a:xfrm>
            <a:off x="576071" y="331596"/>
            <a:ext cx="11291031" cy="1105318"/>
          </a:xfrm>
        </p:spPr>
        <p:txBody>
          <a:bodyPr/>
          <a:lstStyle/>
          <a:p>
            <a:pPr marL="0" indent="0"/>
            <a:r>
              <a:rPr lang="en-IN" altLang="en-US" sz="2000" b="1" dirty="0">
                <a:solidFill>
                  <a:schemeClr val="tx1">
                    <a:lumMod val="50000"/>
                  </a:schemeClr>
                </a:solidFill>
                <a:latin typeface="Times New Roman" panose="02020603050405020304" pitchFamily="18" charset="0"/>
                <a:cs typeface="Times New Roman" panose="02020603050405020304" pitchFamily="18" charset="0"/>
                <a:sym typeface="+mn-ea"/>
              </a:rPr>
              <a:t>2.Preprocessing</a:t>
            </a:r>
            <a:br>
              <a:rPr lang="en-IN" altLang="en-US" sz="2000" b="1" dirty="0">
                <a:solidFill>
                  <a:schemeClr val="tx1">
                    <a:lumMod val="50000"/>
                  </a:schemeClr>
                </a:solidFill>
                <a:latin typeface="Times New Roman" panose="02020603050405020304" pitchFamily="18" charset="0"/>
                <a:cs typeface="Times New Roman" panose="02020603050405020304" pitchFamily="18" charset="0"/>
              </a:rPr>
            </a:br>
            <a:r>
              <a:rPr lang="en-IN" altLang="en-US" sz="2000" b="1" dirty="0">
                <a:solidFill>
                  <a:schemeClr val="tx1">
                    <a:lumMod val="50000"/>
                  </a:schemeClr>
                </a:solidFill>
                <a:latin typeface="Times New Roman" panose="02020603050405020304" pitchFamily="18" charset="0"/>
                <a:cs typeface="Times New Roman" panose="02020603050405020304" pitchFamily="18" charset="0"/>
                <a:sym typeface="+mn-ea"/>
              </a:rPr>
              <a:t>          </a:t>
            </a:r>
            <a:r>
              <a:rPr lang="en-IN" altLang="en-US" sz="2000" dirty="0">
                <a:solidFill>
                  <a:schemeClr val="tx1">
                    <a:lumMod val="50000"/>
                  </a:schemeClr>
                </a:solidFill>
                <a:latin typeface="Times New Roman" panose="02020603050405020304" pitchFamily="18" charset="0"/>
                <a:cs typeface="Times New Roman" panose="02020603050405020304" pitchFamily="18" charset="0"/>
                <a:sym typeface="+mn-ea"/>
              </a:rPr>
              <a:t> This involves the image enhancement that is to achieve high accuracy the RGB images are converted into grey scale Images. In this raw data get trained for further processing.</a:t>
            </a:r>
            <a:br>
              <a:rPr lang="en-IN" altLang="en-US" sz="2000" dirty="0">
                <a:solidFill>
                  <a:schemeClr val="tx1">
                    <a:lumMod val="50000"/>
                  </a:schemeClr>
                </a:solidFill>
                <a:latin typeface="Times New Roman" panose="02020603050405020304" pitchFamily="18" charset="0"/>
                <a:cs typeface="Times New Roman" panose="02020603050405020304" pitchFamily="18" charset="0"/>
                <a:sym typeface="+mn-ea"/>
              </a:rPr>
            </a:br>
            <a:br>
              <a:rPr lang="en-IN" altLang="en-US" sz="2000" dirty="0">
                <a:solidFill>
                  <a:schemeClr val="tx1">
                    <a:lumMod val="50000"/>
                  </a:schemeClr>
                </a:solidFill>
                <a:latin typeface="Times New Roman" panose="02020603050405020304" pitchFamily="18" charset="0"/>
                <a:cs typeface="Times New Roman" panose="02020603050405020304" pitchFamily="18" charset="0"/>
                <a:sym typeface="+mn-ea"/>
              </a:rPr>
            </a:br>
            <a:endParaRPr lang="en-IN" sz="2000" dirty="0"/>
          </a:p>
        </p:txBody>
      </p:sp>
      <p:sp>
        <p:nvSpPr>
          <p:cNvPr id="3" name="Content Placeholder 2">
            <a:extLst>
              <a:ext uri="{FF2B5EF4-FFF2-40B4-BE49-F238E27FC236}">
                <a16:creationId xmlns:a16="http://schemas.microsoft.com/office/drawing/2014/main" id="{DDCF79F2-FAAC-4999-E3F8-9B20E2222719}"/>
              </a:ext>
            </a:extLst>
          </p:cNvPr>
          <p:cNvSpPr>
            <a:spLocks noGrp="1"/>
          </p:cNvSpPr>
          <p:nvPr>
            <p:ph idx="1"/>
          </p:nvPr>
        </p:nvSpPr>
        <p:spPr>
          <a:xfrm>
            <a:off x="576072" y="1105319"/>
            <a:ext cx="11291030" cy="4673689"/>
          </a:xfrm>
        </p:spPr>
        <p:txBody>
          <a:bodyPr>
            <a:normAutofit/>
          </a:bodyPr>
          <a:lstStyle/>
          <a:p>
            <a:pPr marL="0" indent="0">
              <a:buNone/>
            </a:pPr>
            <a:r>
              <a:rPr lang="en-IN" altLang="en-US" sz="2000" b="1" dirty="0">
                <a:solidFill>
                  <a:schemeClr val="tx1">
                    <a:lumMod val="50000"/>
                  </a:schemeClr>
                </a:solidFill>
                <a:latin typeface="Times New Roman" panose="02020603050405020304" pitchFamily="18" charset="0"/>
                <a:cs typeface="Times New Roman" panose="02020603050405020304" pitchFamily="18" charset="0"/>
                <a:sym typeface="+mn-ea"/>
              </a:rPr>
              <a:t>3.Segmentation  </a:t>
            </a:r>
          </a:p>
          <a:p>
            <a:pPr marL="0" indent="0">
              <a:buNone/>
            </a:pPr>
            <a:r>
              <a:rPr lang="en-IN" altLang="en-US" sz="2000" b="1" dirty="0">
                <a:solidFill>
                  <a:schemeClr val="tx1">
                    <a:lumMod val="50000"/>
                  </a:schemeClr>
                </a:solidFill>
                <a:latin typeface="Times New Roman" panose="02020603050405020304" pitchFamily="18" charset="0"/>
                <a:cs typeface="Times New Roman" panose="02020603050405020304" pitchFamily="18" charset="0"/>
                <a:sym typeface="+mn-ea"/>
              </a:rPr>
              <a:t>           </a:t>
            </a:r>
            <a:r>
              <a:rPr lang="en-IN" altLang="en-US" sz="2000" dirty="0">
                <a:solidFill>
                  <a:schemeClr val="tx1">
                    <a:lumMod val="50000"/>
                  </a:schemeClr>
                </a:solidFill>
                <a:latin typeface="Times New Roman" panose="02020603050405020304" pitchFamily="18" charset="0"/>
                <a:cs typeface="Times New Roman" panose="02020603050405020304" pitchFamily="18" charset="0"/>
                <a:sym typeface="+mn-ea"/>
              </a:rPr>
              <a:t>By using this technique, the noises of the image that affect the image quality are detected.</a:t>
            </a:r>
          </a:p>
          <a:p>
            <a:pPr marL="0" indent="0">
              <a:buNone/>
            </a:pPr>
            <a:r>
              <a:rPr lang="en-IN" altLang="en-US" sz="2000" dirty="0">
                <a:solidFill>
                  <a:schemeClr val="tx1">
                    <a:lumMod val="50000"/>
                  </a:schemeClr>
                </a:solidFill>
                <a:latin typeface="Times New Roman" panose="02020603050405020304" pitchFamily="18" charset="0"/>
                <a:cs typeface="Times New Roman" panose="02020603050405020304" pitchFamily="18" charset="0"/>
              </a:rPr>
              <a:t>So both these techniques converts our input image into different images like masked image, Fused image, Grey image, Filtered image, Enhanced image, Segmented image, Histogram of an Image, </a:t>
            </a:r>
            <a:r>
              <a:rPr lang="en-IN" altLang="en-US" sz="2000" dirty="0" err="1">
                <a:solidFill>
                  <a:schemeClr val="tx1">
                    <a:lumMod val="50000"/>
                  </a:schemeClr>
                </a:solidFill>
                <a:latin typeface="Times New Roman" panose="02020603050405020304" pitchFamily="18" charset="0"/>
                <a:cs typeface="Times New Roman" panose="02020603050405020304" pitchFamily="18" charset="0"/>
              </a:rPr>
              <a:t>Color</a:t>
            </a:r>
            <a:r>
              <a:rPr lang="en-IN" altLang="en-US" sz="2000" dirty="0">
                <a:solidFill>
                  <a:schemeClr val="tx1">
                    <a:lumMod val="50000"/>
                  </a:schemeClr>
                </a:solidFill>
                <a:latin typeface="Times New Roman" panose="02020603050405020304" pitchFamily="18" charset="0"/>
                <a:cs typeface="Times New Roman" panose="02020603050405020304" pitchFamily="18" charset="0"/>
              </a:rPr>
              <a:t> information in order to detect disease easily. Here is the output of these two steps.</a:t>
            </a:r>
          </a:p>
          <a:p>
            <a:pPr marL="0" indent="0">
              <a:buNone/>
            </a:pPr>
            <a:r>
              <a:rPr lang="en-US" sz="2400" b="1" dirty="0">
                <a:solidFill>
                  <a:schemeClr val="tx1">
                    <a:lumMod val="50000"/>
                  </a:schemeClr>
                </a:solidFill>
                <a:latin typeface="Times New Roman" panose="02020603050405020304" pitchFamily="18" charset="0"/>
                <a:cs typeface="Times New Roman" panose="02020603050405020304" pitchFamily="18" charset="0"/>
              </a:rPr>
              <a:t>4. </a:t>
            </a:r>
            <a:r>
              <a:rPr lang="en-US" sz="2000" b="1" dirty="0">
                <a:solidFill>
                  <a:schemeClr val="tx1">
                    <a:lumMod val="50000"/>
                  </a:schemeClr>
                </a:solidFill>
                <a:latin typeface="Times New Roman" panose="02020603050405020304" pitchFamily="18" charset="0"/>
                <a:cs typeface="Times New Roman" panose="02020603050405020304" pitchFamily="18" charset="0"/>
              </a:rPr>
              <a:t>Disease</a:t>
            </a:r>
            <a:r>
              <a:rPr lang="en-US" sz="2000" dirty="0">
                <a:solidFill>
                  <a:schemeClr val="tx1">
                    <a:lumMod val="50000"/>
                  </a:schemeClr>
                </a:solidFill>
                <a:latin typeface="Times New Roman" panose="02020603050405020304" pitchFamily="18" charset="0"/>
                <a:cs typeface="Times New Roman" panose="02020603050405020304" pitchFamily="18" charset="0"/>
              </a:rPr>
              <a:t> </a:t>
            </a:r>
            <a:r>
              <a:rPr lang="en-US" sz="2000" b="1" dirty="0">
                <a:solidFill>
                  <a:schemeClr val="tx1">
                    <a:lumMod val="50000"/>
                  </a:schemeClr>
                </a:solidFill>
                <a:latin typeface="Times New Roman" panose="02020603050405020304" pitchFamily="18" charset="0"/>
                <a:cs typeface="Times New Roman" panose="02020603050405020304" pitchFamily="18" charset="0"/>
              </a:rPr>
              <a:t>Detection</a:t>
            </a:r>
            <a:r>
              <a:rPr lang="en-US" sz="2000" dirty="0">
                <a:solidFill>
                  <a:schemeClr val="tx1">
                    <a:lumMod val="50000"/>
                  </a:schemeClr>
                </a:solidFill>
                <a:latin typeface="Times New Roman" panose="02020603050405020304" pitchFamily="18" charset="0"/>
                <a:cs typeface="Times New Roman" panose="02020603050405020304" pitchFamily="18" charset="0"/>
              </a:rPr>
              <a:t>: </a:t>
            </a:r>
            <a:br>
              <a:rPr lang="en-US" sz="2000" dirty="0">
                <a:solidFill>
                  <a:schemeClr val="tx1">
                    <a:lumMod val="50000"/>
                  </a:schemeClr>
                </a:solidFill>
                <a:latin typeface="Times New Roman" panose="02020603050405020304" pitchFamily="18" charset="0"/>
                <a:cs typeface="Times New Roman" panose="02020603050405020304" pitchFamily="18" charset="0"/>
              </a:rPr>
            </a:br>
            <a:r>
              <a:rPr lang="en-US" sz="2400" dirty="0">
                <a:solidFill>
                  <a:schemeClr val="tx1">
                    <a:lumMod val="50000"/>
                  </a:schemeClr>
                </a:solidFill>
                <a:latin typeface="Times New Roman" panose="02020603050405020304" pitchFamily="18" charset="0"/>
                <a:cs typeface="Times New Roman" panose="02020603050405020304" pitchFamily="18" charset="0"/>
              </a:rPr>
              <a:t>                </a:t>
            </a:r>
            <a:r>
              <a:rPr lang="en-US" sz="2000" dirty="0">
                <a:solidFill>
                  <a:schemeClr val="tx1">
                    <a:lumMod val="50000"/>
                  </a:schemeClr>
                </a:solidFill>
                <a:latin typeface="Times New Roman" panose="02020603050405020304" pitchFamily="18" charset="0"/>
                <a:cs typeface="Times New Roman" panose="02020603050405020304" pitchFamily="18" charset="0"/>
              </a:rPr>
              <a:t>Now it is all set to detect the leaf and can be able to classify whether it is healthy or diseased. If diseased its going to tell the name of the disease, symptoms of it and remedies to cure it.</a:t>
            </a:r>
            <a:br>
              <a:rPr lang="en-US" sz="2000" dirty="0">
                <a:solidFill>
                  <a:schemeClr val="tx1">
                    <a:lumMod val="50000"/>
                  </a:schemeClr>
                </a:solidFill>
                <a:latin typeface="Times New Roman" panose="02020603050405020304" pitchFamily="18" charset="0"/>
                <a:cs typeface="Times New Roman" panose="02020603050405020304" pitchFamily="18" charset="0"/>
              </a:rPr>
            </a:br>
            <a:endParaRPr lang="en-IN" altLang="en-US" sz="2000" dirty="0">
              <a:solidFill>
                <a:schemeClr val="tx1">
                  <a:lumMod val="50000"/>
                </a:schemeClr>
              </a:solidFill>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2F8746D-D2C5-2508-2273-1225C470A82F}"/>
              </a:ext>
            </a:extLst>
          </p:cNvPr>
          <p:cNvSpPr>
            <a:spLocks noGrp="1"/>
          </p:cNvSpPr>
          <p:nvPr>
            <p:ph type="dt" sz="half" idx="10"/>
          </p:nvPr>
        </p:nvSpPr>
        <p:spPr/>
        <p:txBody>
          <a:bodyPr/>
          <a:lstStyle/>
          <a:p>
            <a:r>
              <a:rPr lang="en-US"/>
              <a:t>2023</a:t>
            </a:r>
            <a:endParaRPr lang="en-US" dirty="0"/>
          </a:p>
        </p:txBody>
      </p:sp>
      <p:sp>
        <p:nvSpPr>
          <p:cNvPr id="5" name="Footer Placeholder 4">
            <a:extLst>
              <a:ext uri="{FF2B5EF4-FFF2-40B4-BE49-F238E27FC236}">
                <a16:creationId xmlns:a16="http://schemas.microsoft.com/office/drawing/2014/main" id="{ADD7AFDD-091D-B22C-F0F2-D48FA77DF491}"/>
              </a:ext>
            </a:extLst>
          </p:cNvPr>
          <p:cNvSpPr>
            <a:spLocks noGrp="1"/>
          </p:cNvSpPr>
          <p:nvPr>
            <p:ph type="ftr" sz="quarter" idx="11"/>
          </p:nvPr>
        </p:nvSpPr>
        <p:spPr>
          <a:xfrm>
            <a:off x="2866644" y="6464808"/>
            <a:ext cx="6647688" cy="310896"/>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endParaRPr lang="en-US" dirty="0"/>
          </a:p>
        </p:txBody>
      </p:sp>
      <p:sp>
        <p:nvSpPr>
          <p:cNvPr id="6" name="Slide Number Placeholder 5">
            <a:extLst>
              <a:ext uri="{FF2B5EF4-FFF2-40B4-BE49-F238E27FC236}">
                <a16:creationId xmlns:a16="http://schemas.microsoft.com/office/drawing/2014/main" id="{CC386A18-69AE-E8AA-0385-AF0C13EA7CD5}"/>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7" name="Picture 27">
            <a:extLst>
              <a:ext uri="{FF2B5EF4-FFF2-40B4-BE49-F238E27FC236}">
                <a16:creationId xmlns:a16="http://schemas.microsoft.com/office/drawing/2014/main" id="{7D24E5C7-EECD-BB36-5CB6-F49FC92EE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83" y="4122567"/>
            <a:ext cx="3086100" cy="2124075"/>
          </a:xfrm>
          <a:prstGeom prst="rect">
            <a:avLst/>
          </a:prstGeom>
        </p:spPr>
      </p:pic>
      <p:pic>
        <p:nvPicPr>
          <p:cNvPr id="9" name="Picture 69">
            <a:extLst>
              <a:ext uri="{FF2B5EF4-FFF2-40B4-BE49-F238E27FC236}">
                <a16:creationId xmlns:a16="http://schemas.microsoft.com/office/drawing/2014/main" id="{ABA624B8-E836-416F-5B16-2CE76CEB2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166" y="4121932"/>
            <a:ext cx="2700655" cy="2123440"/>
          </a:xfrm>
          <a:prstGeom prst="rect">
            <a:avLst/>
          </a:prstGeom>
        </p:spPr>
      </p:pic>
      <p:pic>
        <p:nvPicPr>
          <p:cNvPr id="10" name="Picture 29">
            <a:extLst>
              <a:ext uri="{FF2B5EF4-FFF2-40B4-BE49-F238E27FC236}">
                <a16:creationId xmlns:a16="http://schemas.microsoft.com/office/drawing/2014/main" id="{BA56A258-B337-32FC-3AD2-2AFE3B0152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577" y="4122567"/>
            <a:ext cx="2533650" cy="2122805"/>
          </a:xfrm>
          <a:prstGeom prst="rect">
            <a:avLst/>
          </a:prstGeom>
        </p:spPr>
      </p:pic>
    </p:spTree>
    <p:extLst>
      <p:ext uri="{BB962C8B-B14F-4D97-AF65-F5344CB8AC3E}">
        <p14:creationId xmlns:p14="http://schemas.microsoft.com/office/powerpoint/2010/main" val="94179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5BEAAA-F835-1807-1FDB-5869EDB3B451}"/>
              </a:ext>
            </a:extLst>
          </p:cNvPr>
          <p:cNvSpPr>
            <a:spLocks noGrp="1"/>
          </p:cNvSpPr>
          <p:nvPr>
            <p:ph type="dt" sz="half" idx="10"/>
          </p:nvPr>
        </p:nvSpPr>
        <p:spPr/>
        <p:txBody>
          <a:bodyPr/>
          <a:lstStyle/>
          <a:p>
            <a:r>
              <a:rPr lang="en-US"/>
              <a:t>2023</a:t>
            </a:r>
            <a:endParaRPr lang="en-US" dirty="0"/>
          </a:p>
        </p:txBody>
      </p:sp>
      <p:sp>
        <p:nvSpPr>
          <p:cNvPr id="3" name="Footer Placeholder 2">
            <a:extLst>
              <a:ext uri="{FF2B5EF4-FFF2-40B4-BE49-F238E27FC236}">
                <a16:creationId xmlns:a16="http://schemas.microsoft.com/office/drawing/2014/main" id="{FB52BEC9-A07C-69F1-EEB3-E2EF7C36DF64}"/>
              </a:ext>
            </a:extLst>
          </p:cNvPr>
          <p:cNvSpPr>
            <a:spLocks noGrp="1"/>
          </p:cNvSpPr>
          <p:nvPr>
            <p:ph type="ftr" sz="quarter" idx="11"/>
          </p:nvPr>
        </p:nvSpPr>
        <p:spPr>
          <a:xfrm>
            <a:off x="3334947" y="6464808"/>
            <a:ext cx="5959777" cy="310896"/>
          </a:xfrm>
        </p:spPr>
        <p:txBody>
          <a:bodyPr/>
          <a:lstStyle/>
          <a:p>
            <a:r>
              <a:rPr lang="en-US" b="1" i="1" dirty="0">
                <a:latin typeface="Times New Roman" panose="02020603050405020304" pitchFamily="18" charset="0"/>
                <a:cs typeface="Times New Roman" panose="02020603050405020304" pitchFamily="18" charset="0"/>
              </a:rPr>
              <a:t>Detection and Measurement of Paddy leaf disease using SVM Classifier</a:t>
            </a:r>
          </a:p>
          <a:p>
            <a:r>
              <a:rPr lang="en-US" dirty="0"/>
              <a:t>.</a:t>
            </a:r>
          </a:p>
        </p:txBody>
      </p:sp>
      <p:sp>
        <p:nvSpPr>
          <p:cNvPr id="4" name="Slide Number Placeholder 3">
            <a:extLst>
              <a:ext uri="{FF2B5EF4-FFF2-40B4-BE49-F238E27FC236}">
                <a16:creationId xmlns:a16="http://schemas.microsoft.com/office/drawing/2014/main" id="{3825C23A-8223-3C5D-4DCA-4D4720FD8571}"/>
              </a:ext>
            </a:extLst>
          </p:cNvPr>
          <p:cNvSpPr>
            <a:spLocks noGrp="1"/>
          </p:cNvSpPr>
          <p:nvPr>
            <p:ph type="sldNum" sz="quarter" idx="12"/>
          </p:nvPr>
        </p:nvSpPr>
        <p:spPr/>
        <p:txBody>
          <a:bodyPr/>
          <a:lstStyle/>
          <a:p>
            <a:fld id="{58FB4751-880F-D840-AAA9-3A15815CC996}" type="slidenum">
              <a:rPr lang="en-US" smtClean="0"/>
              <a:t>9</a:t>
            </a:fld>
            <a:endParaRPr lang="en-US" dirty="0"/>
          </a:p>
        </p:txBody>
      </p:sp>
      <p:pic>
        <p:nvPicPr>
          <p:cNvPr id="6" name="Picture 70">
            <a:extLst>
              <a:ext uri="{FF2B5EF4-FFF2-40B4-BE49-F238E27FC236}">
                <a16:creationId xmlns:a16="http://schemas.microsoft.com/office/drawing/2014/main" id="{B00BCDA5-9AE3-8D82-8B8F-B25E1F5C1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 y="549910"/>
            <a:ext cx="1874520" cy="1924685"/>
          </a:xfrm>
          <a:prstGeom prst="rect">
            <a:avLst/>
          </a:prstGeom>
        </p:spPr>
      </p:pic>
      <p:pic>
        <p:nvPicPr>
          <p:cNvPr id="7" name="Picture 71">
            <a:extLst>
              <a:ext uri="{FF2B5EF4-FFF2-40B4-BE49-F238E27FC236}">
                <a16:creationId xmlns:a16="http://schemas.microsoft.com/office/drawing/2014/main" id="{2BDFB30B-D6CC-0766-1251-16E312B97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095" y="549910"/>
            <a:ext cx="1920240" cy="1924685"/>
          </a:xfrm>
          <a:prstGeom prst="rect">
            <a:avLst/>
          </a:prstGeom>
        </p:spPr>
      </p:pic>
      <p:pic>
        <p:nvPicPr>
          <p:cNvPr id="8" name="Picture 73">
            <a:extLst>
              <a:ext uri="{FF2B5EF4-FFF2-40B4-BE49-F238E27FC236}">
                <a16:creationId xmlns:a16="http://schemas.microsoft.com/office/drawing/2014/main" id="{7732C6F2-A5C0-34D8-801B-8B78AD44F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2875" y="549910"/>
            <a:ext cx="2197100" cy="1924685"/>
          </a:xfrm>
          <a:prstGeom prst="rect">
            <a:avLst/>
          </a:prstGeom>
        </p:spPr>
      </p:pic>
      <p:pic>
        <p:nvPicPr>
          <p:cNvPr id="9" name="Picture 74">
            <a:extLst>
              <a:ext uri="{FF2B5EF4-FFF2-40B4-BE49-F238E27FC236}">
                <a16:creationId xmlns:a16="http://schemas.microsoft.com/office/drawing/2014/main" id="{D419D49E-BEBE-67CC-86FB-68D7165952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1515" y="549910"/>
            <a:ext cx="2324100" cy="1924685"/>
          </a:xfrm>
          <a:prstGeom prst="rect">
            <a:avLst/>
          </a:prstGeom>
        </p:spPr>
      </p:pic>
      <p:pic>
        <p:nvPicPr>
          <p:cNvPr id="10" name="Picture 75">
            <a:extLst>
              <a:ext uri="{FF2B5EF4-FFF2-40B4-BE49-F238E27FC236}">
                <a16:creationId xmlns:a16="http://schemas.microsoft.com/office/drawing/2014/main" id="{E9BF5066-4299-B111-D25C-20F540802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075" y="3674110"/>
            <a:ext cx="2152015" cy="2029460"/>
          </a:xfrm>
          <a:prstGeom prst="rect">
            <a:avLst/>
          </a:prstGeom>
        </p:spPr>
      </p:pic>
      <p:pic>
        <p:nvPicPr>
          <p:cNvPr id="11" name="Picture 76">
            <a:extLst>
              <a:ext uri="{FF2B5EF4-FFF2-40B4-BE49-F238E27FC236}">
                <a16:creationId xmlns:a16="http://schemas.microsoft.com/office/drawing/2014/main" id="{89EEA576-DF73-55CA-9812-3C4BD68723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8895" y="3673475"/>
            <a:ext cx="2362200" cy="2030730"/>
          </a:xfrm>
          <a:prstGeom prst="rect">
            <a:avLst/>
          </a:prstGeom>
        </p:spPr>
      </p:pic>
      <p:pic>
        <p:nvPicPr>
          <p:cNvPr id="12" name="Picture 77">
            <a:extLst>
              <a:ext uri="{FF2B5EF4-FFF2-40B4-BE49-F238E27FC236}">
                <a16:creationId xmlns:a16="http://schemas.microsoft.com/office/drawing/2014/main" id="{30872417-C1A1-7703-CAD9-5CC0E6D0D2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1525" y="3672840"/>
            <a:ext cx="2763520" cy="2030730"/>
          </a:xfrm>
          <a:prstGeom prst="rect">
            <a:avLst/>
          </a:prstGeom>
        </p:spPr>
      </p:pic>
    </p:spTree>
    <p:extLst>
      <p:ext uri="{BB962C8B-B14F-4D97-AF65-F5344CB8AC3E}">
        <p14:creationId xmlns:p14="http://schemas.microsoft.com/office/powerpoint/2010/main" val="369296137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1172</TotalTime>
  <Words>1208</Words>
  <Application>Microsoft Office PowerPoint</Application>
  <PresentationFormat>Widescreen</PresentationFormat>
  <Paragraphs>115</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Bahnschrift SemiBold SemiConden</vt:lpstr>
      <vt:lpstr>Calibri</vt:lpstr>
      <vt:lpstr>Century Gothic</vt:lpstr>
      <vt:lpstr>Courier New</vt:lpstr>
      <vt:lpstr>Gill Sans Nova</vt:lpstr>
      <vt:lpstr>Gill Sans Nova Light</vt:lpstr>
      <vt:lpstr>Sagona Book</vt:lpstr>
      <vt:lpstr>Times New Roman</vt:lpstr>
      <vt:lpstr>Wingdings</vt:lpstr>
      <vt:lpstr>Office Theme</vt:lpstr>
      <vt:lpstr>SESHADRI RAO GUDLAVALLERU ENGINEERING COLLEGE (An Autonomous Institute with Permanent Affiliation to JNTUK, Kakinada) Seshadri Rao Knowledge Village, Gudlavalleru - 521 356, Krishna District  Department of Electronics and Communication Engineering  </vt:lpstr>
      <vt:lpstr>A1 Batch Members</vt:lpstr>
      <vt:lpstr>OBJECTIVE</vt:lpstr>
      <vt:lpstr>ABSTRACT</vt:lpstr>
      <vt:lpstr>SOFTWARE REQUIRED</vt:lpstr>
      <vt:lpstr>Flow chart :</vt:lpstr>
      <vt:lpstr>1.Input Leaf Images:</vt:lpstr>
      <vt:lpstr>2.Preprocessing            This involves the image enhancement that is to achieve high accuracy the RGB images are converted into grey scale Images. In this raw data get trained for further processing.  </vt:lpstr>
      <vt:lpstr>PowerPoint Presentation</vt:lpstr>
      <vt:lpstr>Implementation:  </vt:lpstr>
      <vt:lpstr>RESULT :</vt:lpstr>
      <vt:lpstr>PowerPoint Presentation</vt:lpstr>
      <vt:lpstr>PowerPoint Presentation</vt:lpstr>
      <vt:lpstr>Advantages: </vt:lpstr>
      <vt:lpstr>Disadvantages: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Indoor Air</dc:title>
  <dc:creator>supriya devi</dc:creator>
  <cp:lastModifiedBy>Kareem shaik</cp:lastModifiedBy>
  <cp:revision>26</cp:revision>
  <dcterms:created xsi:type="dcterms:W3CDTF">2022-08-22T16:06:50Z</dcterms:created>
  <dcterms:modified xsi:type="dcterms:W3CDTF">2023-04-18T17:31:27Z</dcterms:modified>
</cp:coreProperties>
</file>