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0" d="100"/>
          <a:sy n="50" d="100"/>
        </p:scale>
        <p:origin x="888" y="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C035DED-51E7-45BC-8C75-024B743EB552}" type="datetimeFigureOut">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F7EF38-D6A3-456F-9D99-2CACA1FF381B}" type="slidenum">
              <a:rPr lang="en-US" smtClean="0"/>
              <a:t>‹#›</a:t>
            </a:fld>
            <a:endParaRPr lang="en-US"/>
          </a:p>
        </p:txBody>
      </p:sp>
    </p:spTree>
    <p:extLst>
      <p:ext uri="{BB962C8B-B14F-4D97-AF65-F5344CB8AC3E}">
        <p14:creationId xmlns:p14="http://schemas.microsoft.com/office/powerpoint/2010/main" val="706214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C035DED-51E7-45BC-8C75-024B743EB552}" type="datetimeFigureOut">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F7EF38-D6A3-456F-9D99-2CACA1FF381B}" type="slidenum">
              <a:rPr lang="en-US" smtClean="0"/>
              <a:t>‹#›</a:t>
            </a:fld>
            <a:endParaRPr lang="en-US"/>
          </a:p>
        </p:txBody>
      </p:sp>
    </p:spTree>
    <p:extLst>
      <p:ext uri="{BB962C8B-B14F-4D97-AF65-F5344CB8AC3E}">
        <p14:creationId xmlns:p14="http://schemas.microsoft.com/office/powerpoint/2010/main" val="1528784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C035DED-51E7-45BC-8C75-024B743EB552}" type="datetimeFigureOut">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F7EF38-D6A3-456F-9D99-2CACA1FF381B}" type="slidenum">
              <a:rPr lang="en-US" smtClean="0"/>
              <a:t>‹#›</a:t>
            </a:fld>
            <a:endParaRPr lang="en-US"/>
          </a:p>
        </p:txBody>
      </p:sp>
    </p:spTree>
    <p:extLst>
      <p:ext uri="{BB962C8B-B14F-4D97-AF65-F5344CB8AC3E}">
        <p14:creationId xmlns:p14="http://schemas.microsoft.com/office/powerpoint/2010/main" val="9184323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158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C035DED-51E7-45BC-8C75-024B743EB552}" type="datetimeFigureOut">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F7EF38-D6A3-456F-9D99-2CACA1FF381B}" type="slidenum">
              <a:rPr lang="en-US" smtClean="0"/>
              <a:t>‹#›</a:t>
            </a:fld>
            <a:endParaRPr lang="en-US"/>
          </a:p>
        </p:txBody>
      </p:sp>
    </p:spTree>
    <p:extLst>
      <p:ext uri="{BB962C8B-B14F-4D97-AF65-F5344CB8AC3E}">
        <p14:creationId xmlns:p14="http://schemas.microsoft.com/office/powerpoint/2010/main" val="4146975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C035DED-51E7-45BC-8C75-024B743EB552}" type="datetimeFigureOut">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F7EF38-D6A3-456F-9D99-2CACA1FF381B}" type="slidenum">
              <a:rPr lang="en-US" smtClean="0"/>
              <a:t>‹#›</a:t>
            </a:fld>
            <a:endParaRPr lang="en-US"/>
          </a:p>
        </p:txBody>
      </p:sp>
    </p:spTree>
    <p:extLst>
      <p:ext uri="{BB962C8B-B14F-4D97-AF65-F5344CB8AC3E}">
        <p14:creationId xmlns:p14="http://schemas.microsoft.com/office/powerpoint/2010/main" val="2595502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C035DED-51E7-45BC-8C75-024B743EB552}" type="datetimeFigureOut">
              <a:rPr lang="en-US" smtClean="0"/>
              <a:t>3/12/2023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F7EF38-D6A3-456F-9D99-2CACA1FF381B}" type="slidenum">
              <a:rPr lang="en-US" smtClean="0"/>
              <a:t>‹#›</a:t>
            </a:fld>
            <a:endParaRPr lang="en-US"/>
          </a:p>
        </p:txBody>
      </p:sp>
    </p:spTree>
    <p:extLst>
      <p:ext uri="{BB962C8B-B14F-4D97-AF65-F5344CB8AC3E}">
        <p14:creationId xmlns:p14="http://schemas.microsoft.com/office/powerpoint/2010/main" val="985070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C035DED-51E7-45BC-8C75-024B743EB552}" type="datetimeFigureOut">
              <a:rPr lang="en-US" smtClean="0"/>
              <a:t>3/12/2023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F7EF38-D6A3-456F-9D99-2CACA1FF381B}" type="slidenum">
              <a:rPr lang="en-US" smtClean="0"/>
              <a:t>‹#›</a:t>
            </a:fld>
            <a:endParaRPr lang="en-US"/>
          </a:p>
        </p:txBody>
      </p:sp>
    </p:spTree>
    <p:extLst>
      <p:ext uri="{BB962C8B-B14F-4D97-AF65-F5344CB8AC3E}">
        <p14:creationId xmlns:p14="http://schemas.microsoft.com/office/powerpoint/2010/main" val="3218511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C035DED-51E7-45BC-8C75-024B743EB552}" type="datetimeFigureOut">
              <a:rPr lang="en-US" smtClean="0"/>
              <a:t>3/12/2023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F7EF38-D6A3-456F-9D99-2CACA1FF381B}" type="slidenum">
              <a:rPr lang="en-US" smtClean="0"/>
              <a:t>‹#›</a:t>
            </a:fld>
            <a:endParaRPr lang="en-US"/>
          </a:p>
        </p:txBody>
      </p:sp>
    </p:spTree>
    <p:extLst>
      <p:ext uri="{BB962C8B-B14F-4D97-AF65-F5344CB8AC3E}">
        <p14:creationId xmlns:p14="http://schemas.microsoft.com/office/powerpoint/2010/main" val="1452019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035DED-51E7-45BC-8C75-024B743EB552}" type="datetimeFigureOut">
              <a:rPr lang="en-US" smtClean="0"/>
              <a:t>3/12/2023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F7EF38-D6A3-456F-9D99-2CACA1FF381B}" type="slidenum">
              <a:rPr lang="en-US" smtClean="0"/>
              <a:t>‹#›</a:t>
            </a:fld>
            <a:endParaRPr lang="en-US"/>
          </a:p>
        </p:txBody>
      </p:sp>
    </p:spTree>
    <p:extLst>
      <p:ext uri="{BB962C8B-B14F-4D97-AF65-F5344CB8AC3E}">
        <p14:creationId xmlns:p14="http://schemas.microsoft.com/office/powerpoint/2010/main" val="4219821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035DED-51E7-45BC-8C75-024B743EB552}" type="datetimeFigureOut">
              <a:rPr lang="en-US" smtClean="0"/>
              <a:t>3/12/2023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F7EF38-D6A3-456F-9D99-2CACA1FF381B}" type="slidenum">
              <a:rPr lang="en-US" smtClean="0"/>
              <a:t>‹#›</a:t>
            </a:fld>
            <a:endParaRPr lang="en-US"/>
          </a:p>
        </p:txBody>
      </p:sp>
    </p:spTree>
    <p:extLst>
      <p:ext uri="{BB962C8B-B14F-4D97-AF65-F5344CB8AC3E}">
        <p14:creationId xmlns:p14="http://schemas.microsoft.com/office/powerpoint/2010/main" val="3614446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035DED-51E7-45BC-8C75-024B743EB552}" type="datetimeFigureOut">
              <a:rPr lang="en-US" smtClean="0"/>
              <a:t>3/12/2023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F7EF38-D6A3-456F-9D99-2CACA1FF381B}" type="slidenum">
              <a:rPr lang="en-US" smtClean="0"/>
              <a:t>‹#›</a:t>
            </a:fld>
            <a:endParaRPr lang="en-US"/>
          </a:p>
        </p:txBody>
      </p:sp>
    </p:spTree>
    <p:extLst>
      <p:ext uri="{BB962C8B-B14F-4D97-AF65-F5344CB8AC3E}">
        <p14:creationId xmlns:p14="http://schemas.microsoft.com/office/powerpoint/2010/main" val="14194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035DED-51E7-45BC-8C75-024B743EB552}" type="datetimeFigureOut">
              <a:rPr lang="en-US" smtClean="0"/>
              <a:t>3/12/2023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F7EF38-D6A3-456F-9D99-2CACA1FF381B}" type="slidenum">
              <a:rPr lang="en-US" smtClean="0"/>
              <a:t>‹#›</a:t>
            </a:fld>
            <a:endParaRPr lang="en-US"/>
          </a:p>
        </p:txBody>
      </p:sp>
    </p:spTree>
    <p:extLst>
      <p:ext uri="{BB962C8B-B14F-4D97-AF65-F5344CB8AC3E}">
        <p14:creationId xmlns:p14="http://schemas.microsoft.com/office/powerpoint/2010/main" val="11443028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563562"/>
          </a:xfrm>
        </p:spPr>
        <p:txBody>
          <a:bodyPr>
            <a:normAutofit fontScale="90000"/>
          </a:bodyPr>
          <a:lstStyle/>
          <a:p>
            <a:pPr algn="l"/>
            <a:r>
              <a:rPr lang="en-US" dirty="0"/>
              <a:t>Contd..</a:t>
            </a:r>
          </a:p>
        </p:txBody>
      </p:sp>
      <p:pic>
        <p:nvPicPr>
          <p:cNvPr id="4" name="Content Placeholder 3"/>
          <p:cNvPicPr>
            <a:picLocks noGrp="1"/>
          </p:cNvPicPr>
          <p:nvPr>
            <p:ph idx="1"/>
          </p:nvPr>
        </p:nvPicPr>
        <p:blipFill>
          <a:blip r:embed="rId2" cstate="print">
            <a:duotone>
              <a:prstClr val="black"/>
              <a:schemeClr val="accent3">
                <a:tint val="45000"/>
                <a:satMod val="400000"/>
              </a:schemeClr>
            </a:duotone>
            <a:lum bright="-20000"/>
          </a:blip>
          <a:srcRect/>
          <a:stretch>
            <a:fillRect/>
          </a:stretch>
        </p:blipFill>
        <p:spPr bwMode="auto">
          <a:xfrm>
            <a:off x="2209800" y="990601"/>
            <a:ext cx="7772400" cy="2091563"/>
          </a:xfrm>
          <a:prstGeom prst="rect">
            <a:avLst/>
          </a:prstGeom>
          <a:noFill/>
          <a:ln w="9525">
            <a:solidFill>
              <a:schemeClr val="tx1"/>
            </a:solidFill>
            <a:miter lim="800000"/>
            <a:headEnd/>
            <a:tailEnd/>
          </a:ln>
        </p:spPr>
      </p:pic>
      <p:sp>
        <p:nvSpPr>
          <p:cNvPr id="33793" name="Rectangle 1"/>
          <p:cNvSpPr>
            <a:spLocks noChangeArrowheads="1"/>
          </p:cNvSpPr>
          <p:nvPr/>
        </p:nvSpPr>
        <p:spPr bwMode="auto">
          <a:xfrm>
            <a:off x="2590800" y="3200400"/>
            <a:ext cx="6705600"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000" b="1" dirty="0">
                <a:solidFill>
                  <a:srgbClr val="000000"/>
                </a:solidFill>
                <a:latin typeface="Times New Roman" pitchFamily="18" charset="0"/>
                <a:ea typeface="Times New Roman" pitchFamily="18" charset="0"/>
                <a:cs typeface="Times New Roman" pitchFamily="18" charset="0"/>
              </a:rPr>
              <a:t>Figure 3 (a): Sequence of transformation in viewing pipeline</a:t>
            </a:r>
            <a:endParaRPr lang="en-US" sz="2000" dirty="0">
              <a:latin typeface="Arial" pitchFamily="34" charset="0"/>
              <a:cs typeface="Arial" pitchFamily="34" charset="0"/>
            </a:endParaRPr>
          </a:p>
        </p:txBody>
      </p:sp>
      <p:pic>
        <p:nvPicPr>
          <p:cNvPr id="6" name="Picture 5"/>
          <p:cNvPicPr/>
          <p:nvPr/>
        </p:nvPicPr>
        <p:blipFill>
          <a:blip r:embed="rId3" cstate="print">
            <a:duotone>
              <a:prstClr val="black"/>
              <a:schemeClr val="accent5">
                <a:tint val="45000"/>
                <a:satMod val="400000"/>
              </a:schemeClr>
            </a:duotone>
          </a:blip>
          <a:srcRect/>
          <a:stretch>
            <a:fillRect/>
          </a:stretch>
        </p:blipFill>
        <p:spPr bwMode="auto">
          <a:xfrm>
            <a:off x="2286000" y="4191000"/>
            <a:ext cx="7772400" cy="1219200"/>
          </a:xfrm>
          <a:prstGeom prst="rect">
            <a:avLst/>
          </a:prstGeom>
          <a:noFill/>
          <a:ln w="9525">
            <a:solidFill>
              <a:schemeClr val="tx1"/>
            </a:solidFill>
            <a:miter lim="800000"/>
            <a:headEnd/>
            <a:tailEnd/>
          </a:ln>
        </p:spPr>
      </p:pic>
      <p:sp>
        <p:nvSpPr>
          <p:cNvPr id="33794" name="Rectangle 2"/>
          <p:cNvSpPr>
            <a:spLocks noChangeArrowheads="1"/>
          </p:cNvSpPr>
          <p:nvPr/>
        </p:nvSpPr>
        <p:spPr bwMode="auto">
          <a:xfrm>
            <a:off x="1981200" y="5410201"/>
            <a:ext cx="80772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000" b="1" dirty="0">
                <a:solidFill>
                  <a:srgbClr val="000000"/>
                </a:solidFill>
                <a:latin typeface="Times New Roman" pitchFamily="18" charset="0"/>
                <a:ea typeface="Times New Roman" pitchFamily="18" charset="0"/>
                <a:cs typeface="Times New Roman" pitchFamily="18" charset="0"/>
              </a:rPr>
              <a:t>Figure 3 (b): 2D coordinate system to physical device coordinates transformation</a:t>
            </a:r>
            <a:endParaRPr lang="en-US" sz="2000" dirty="0">
              <a:latin typeface="Arial" pitchFamily="34" charset="0"/>
              <a:cs typeface="Arial" pitchFamily="34" charset="0"/>
            </a:endParaRPr>
          </a:p>
          <a:p>
            <a:pPr algn="ctr" eaLnBrk="0" fontAlgn="base" hangingPunct="0">
              <a:spcBef>
                <a:spcPct val="0"/>
              </a:spcBef>
              <a:spcAft>
                <a:spcPct val="0"/>
              </a:spcAft>
            </a:pPr>
            <a:endParaRPr lang="en-US" sz="2000" dirty="0">
              <a:latin typeface="Arial" pitchFamily="34" charset="0"/>
              <a:cs typeface="Arial" pitchFamily="34" charset="0"/>
            </a:endParaRPr>
          </a:p>
        </p:txBody>
      </p:sp>
    </p:spTree>
    <p:extLst>
      <p:ext uri="{BB962C8B-B14F-4D97-AF65-F5344CB8AC3E}">
        <p14:creationId xmlns:p14="http://schemas.microsoft.com/office/powerpoint/2010/main" val="17117304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9525"/>
          <a:ext cx="9144000" cy="6867525"/>
          <a:chOff x="0" y="9525"/>
          <a:chExt cx="9144000" cy="6867525"/>
        </a:xfrm>
      </p:grpSpPr>
      <p:pic>
        <p:nvPicPr>
          <p:cNvPr id="2" name="Slide"/>
          <p:cNvPicPr>
            <a:picLocks noChangeAspect="1"/>
          </p:cNvPicPr>
          <p:nvPr/>
        </p:nvPicPr>
        <p:blipFill>
          <a:blip r:embed="rId2"/>
          <a:stretch>
            <a:fillRect/>
          </a:stretch>
        </p:blipFill>
        <p:spPr>
          <a:xfrm>
            <a:off x="1555497" y="116632"/>
            <a:ext cx="9144000" cy="6858000"/>
          </a:xfrm>
          <a:prstGeom prst="rect">
            <a:avLst/>
          </a:prstGeom>
        </p:spPr>
      </p:pic>
    </p:spTree>
    <p:extLst>
      <p:ext uri="{BB962C8B-B14F-4D97-AF65-F5344CB8AC3E}">
        <p14:creationId xmlns:p14="http://schemas.microsoft.com/office/powerpoint/2010/main" val="35635244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9525"/>
          <a:ext cx="9144000" cy="6867525"/>
          <a:chOff x="0" y="9525"/>
          <a:chExt cx="9144000" cy="6867525"/>
        </a:xfrm>
      </p:grpSpPr>
      <p:pic>
        <p:nvPicPr>
          <p:cNvPr id="2" name="Slide"/>
          <p:cNvPicPr>
            <a:picLocks noChangeAspect="1"/>
          </p:cNvPicPr>
          <p:nvPr/>
        </p:nvPicPr>
        <p:blipFill>
          <a:blip r:embed="rId2"/>
          <a:stretch>
            <a:fillRect/>
          </a:stretch>
        </p:blipFill>
        <p:spPr>
          <a:xfrm>
            <a:off x="1524000" y="9525"/>
            <a:ext cx="9144000" cy="6858000"/>
          </a:xfrm>
          <a:prstGeom prst="rect">
            <a:avLst/>
          </a:prstGeom>
        </p:spPr>
      </p:pic>
    </p:spTree>
    <p:extLst>
      <p:ext uri="{BB962C8B-B14F-4D97-AF65-F5344CB8AC3E}">
        <p14:creationId xmlns:p14="http://schemas.microsoft.com/office/powerpoint/2010/main" val="1165186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9525"/>
          <a:ext cx="9144000" cy="6867525"/>
          <a:chOff x="0" y="9525"/>
          <a:chExt cx="9144000" cy="6867525"/>
        </a:xfrm>
      </p:grpSpPr>
      <p:pic>
        <p:nvPicPr>
          <p:cNvPr id="2" name="Slide"/>
          <p:cNvPicPr>
            <a:picLocks noChangeAspect="1"/>
          </p:cNvPicPr>
          <p:nvPr/>
        </p:nvPicPr>
        <p:blipFill>
          <a:blip r:embed="rId2"/>
          <a:stretch>
            <a:fillRect/>
          </a:stretch>
        </p:blipFill>
        <p:spPr>
          <a:xfrm>
            <a:off x="1524000" y="9525"/>
            <a:ext cx="9144000" cy="6858000"/>
          </a:xfrm>
          <a:prstGeom prst="rect">
            <a:avLst/>
          </a:prstGeom>
        </p:spPr>
      </p:pic>
    </p:spTree>
    <p:extLst>
      <p:ext uri="{BB962C8B-B14F-4D97-AF65-F5344CB8AC3E}">
        <p14:creationId xmlns:p14="http://schemas.microsoft.com/office/powerpoint/2010/main" val="14577950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9525"/>
          <a:ext cx="9144000" cy="6867525"/>
          <a:chOff x="0" y="9525"/>
          <a:chExt cx="9144000" cy="6867525"/>
        </a:xfrm>
      </p:grpSpPr>
      <p:pic>
        <p:nvPicPr>
          <p:cNvPr id="2" name="Slide"/>
          <p:cNvPicPr>
            <a:picLocks noChangeAspect="1"/>
          </p:cNvPicPr>
          <p:nvPr/>
        </p:nvPicPr>
        <p:blipFill>
          <a:blip r:embed="rId2"/>
          <a:stretch>
            <a:fillRect/>
          </a:stretch>
        </p:blipFill>
        <p:spPr>
          <a:xfrm>
            <a:off x="1524000" y="188640"/>
            <a:ext cx="9144000" cy="6858000"/>
          </a:xfrm>
          <a:prstGeom prst="rect">
            <a:avLst/>
          </a:prstGeom>
        </p:spPr>
      </p:pic>
    </p:spTree>
    <p:extLst>
      <p:ext uri="{BB962C8B-B14F-4D97-AF65-F5344CB8AC3E}">
        <p14:creationId xmlns:p14="http://schemas.microsoft.com/office/powerpoint/2010/main" val="3299850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9525"/>
          <a:ext cx="9144000" cy="6867525"/>
          <a:chOff x="0" y="9525"/>
          <a:chExt cx="9144000" cy="6867525"/>
        </a:xfrm>
      </p:grpSpPr>
      <p:pic>
        <p:nvPicPr>
          <p:cNvPr id="2" name="Slide"/>
          <p:cNvPicPr>
            <a:picLocks noChangeAspect="1"/>
          </p:cNvPicPr>
          <p:nvPr/>
        </p:nvPicPr>
        <p:blipFill>
          <a:blip r:embed="rId2"/>
          <a:stretch>
            <a:fillRect/>
          </a:stretch>
        </p:blipFill>
        <p:spPr>
          <a:xfrm>
            <a:off x="1162050" y="9525"/>
            <a:ext cx="9505950" cy="6858000"/>
          </a:xfrm>
          <a:prstGeom prst="rect">
            <a:avLst/>
          </a:prstGeom>
        </p:spPr>
      </p:pic>
    </p:spTree>
    <p:extLst>
      <p:ext uri="{BB962C8B-B14F-4D97-AF65-F5344CB8AC3E}">
        <p14:creationId xmlns:p14="http://schemas.microsoft.com/office/powerpoint/2010/main" val="7508562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9525"/>
          <a:ext cx="9144000" cy="6867525"/>
          <a:chOff x="0" y="9525"/>
          <a:chExt cx="9144000" cy="6867525"/>
        </a:xfrm>
      </p:grpSpPr>
      <p:pic>
        <p:nvPicPr>
          <p:cNvPr id="2" name="Slide"/>
          <p:cNvPicPr>
            <a:picLocks noChangeAspect="1"/>
          </p:cNvPicPr>
          <p:nvPr/>
        </p:nvPicPr>
        <p:blipFill>
          <a:blip r:embed="rId2"/>
          <a:stretch>
            <a:fillRect/>
          </a:stretch>
        </p:blipFill>
        <p:spPr>
          <a:xfrm>
            <a:off x="1524000" y="9525"/>
            <a:ext cx="9144000" cy="6858000"/>
          </a:xfrm>
          <a:prstGeom prst="rect">
            <a:avLst/>
          </a:prstGeom>
        </p:spPr>
      </p:pic>
    </p:spTree>
    <p:extLst>
      <p:ext uri="{BB962C8B-B14F-4D97-AF65-F5344CB8AC3E}">
        <p14:creationId xmlns:p14="http://schemas.microsoft.com/office/powerpoint/2010/main" val="1554692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4161750" indent="-24161750">
              <a:defRPr sz="2400">
                <a:solidFill>
                  <a:schemeClr val="tx1"/>
                </a:solidFill>
                <a:latin typeface="Times New Roman" panose="02020603050405020304" pitchFamily="18" charset="0"/>
                <a:ea typeface="MS PGothic" panose="020B0600070205080204" pitchFamily="34" charset="-128"/>
              </a:defRPr>
            </a:lvl1pPr>
            <a:lvl2pPr>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lvl="1"/>
            <a:fld id="{126AE0E8-C031-4861-9757-85467DB6C605}" type="slidenum">
              <a:rPr lang="es-ES" altLang="en-US" sz="1000">
                <a:latin typeface="Arial" panose="020B0604020202020204" pitchFamily="34" charset="0"/>
              </a:rPr>
              <a:pPr lvl="1"/>
              <a:t>2</a:t>
            </a:fld>
            <a:endParaRPr lang="es-ES" altLang="en-US" sz="1000">
              <a:latin typeface="Arial" panose="020B0604020202020204" pitchFamily="34" charset="0"/>
            </a:endParaRPr>
          </a:p>
        </p:txBody>
      </p:sp>
      <p:sp>
        <p:nvSpPr>
          <p:cNvPr id="6147"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MS PGothic" panose="020B0600070205080204" pitchFamily="34" charset="-128"/>
              </a:defRPr>
            </a:lvl1pPr>
            <a:lvl2pPr marL="37931725" indent="-37474525">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r>
              <a:rPr lang="en-US" altLang="en-US" sz="1400"/>
              <a:t>Angel and Shreiner: Interactive Computer Graphics 6E © Addison-Wesley 2012</a:t>
            </a:r>
          </a:p>
        </p:txBody>
      </p:sp>
      <p:sp>
        <p:nvSpPr>
          <p:cNvPr id="6148" name="Rectangle 2"/>
          <p:cNvSpPr>
            <a:spLocks noGrp="1" noChangeArrowheads="1"/>
          </p:cNvSpPr>
          <p:nvPr>
            <p:ph type="title"/>
          </p:nvPr>
        </p:nvSpPr>
        <p:spPr>
          <a:xfrm>
            <a:off x="2895600" y="304800"/>
            <a:ext cx="6248400" cy="1066800"/>
          </a:xfrm>
        </p:spPr>
        <p:txBody>
          <a:bodyPr/>
          <a:lstStyle/>
          <a:p>
            <a:r>
              <a:rPr lang="en-US" altLang="en-US"/>
              <a:t>Computer Graphics</a:t>
            </a:r>
          </a:p>
        </p:txBody>
      </p:sp>
      <p:sp>
        <p:nvSpPr>
          <p:cNvPr id="6149" name="Rectangle 3"/>
          <p:cNvSpPr>
            <a:spLocks noGrp="1" noChangeArrowheads="1"/>
          </p:cNvSpPr>
          <p:nvPr>
            <p:ph type="body" idx="1"/>
          </p:nvPr>
        </p:nvSpPr>
        <p:spPr/>
        <p:txBody>
          <a:bodyPr/>
          <a:lstStyle/>
          <a:p>
            <a:r>
              <a:rPr lang="en-US" altLang="en-US" i="1" dirty="0"/>
              <a:t>Computer graphics</a:t>
            </a:r>
            <a:r>
              <a:rPr lang="en-US" altLang="en-US" dirty="0"/>
              <a:t> deals with all aspects of creating images with </a:t>
            </a:r>
            <a:r>
              <a:rPr lang="en-US" altLang="en-US"/>
              <a:t>a computer</a:t>
            </a:r>
          </a:p>
          <a:p>
            <a:endParaRPr lang="en-US" altLang="en-US" dirty="0"/>
          </a:p>
          <a:p>
            <a:pPr lvl="1"/>
            <a:r>
              <a:rPr lang="en-US" altLang="en-US" sz="3200" dirty="0"/>
              <a:t>Hardware</a:t>
            </a:r>
          </a:p>
          <a:p>
            <a:pPr lvl="1"/>
            <a:r>
              <a:rPr lang="en-US" altLang="en-US" sz="3200" dirty="0"/>
              <a:t>Software</a:t>
            </a:r>
          </a:p>
          <a:p>
            <a:pPr lvl="1"/>
            <a:r>
              <a:rPr lang="en-US" altLang="en-US" sz="3200" dirty="0"/>
              <a:t>Applications</a:t>
            </a:r>
          </a:p>
        </p:txBody>
      </p:sp>
    </p:spTree>
    <p:extLst>
      <p:ext uri="{BB962C8B-B14F-4D97-AF65-F5344CB8AC3E}">
        <p14:creationId xmlns:p14="http://schemas.microsoft.com/office/powerpoint/2010/main" val="1625482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4161750" indent="-24161750">
              <a:defRPr sz="2400">
                <a:solidFill>
                  <a:schemeClr val="tx1"/>
                </a:solidFill>
                <a:latin typeface="Times New Roman" panose="02020603050405020304" pitchFamily="18" charset="0"/>
                <a:ea typeface="MS PGothic" panose="020B0600070205080204" pitchFamily="34" charset="-128"/>
              </a:defRPr>
            </a:lvl1pPr>
            <a:lvl2pPr>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lvl="1"/>
            <a:fld id="{B7083F56-1301-4392-B73E-A1274C2872AA}" type="slidenum">
              <a:rPr lang="es-ES" altLang="en-US" sz="1000">
                <a:latin typeface="Arial" panose="020B0604020202020204" pitchFamily="34" charset="0"/>
              </a:rPr>
              <a:pPr lvl="1"/>
              <a:t>3</a:t>
            </a:fld>
            <a:endParaRPr lang="es-ES" altLang="en-US" sz="1000">
              <a:latin typeface="Arial" panose="020B0604020202020204" pitchFamily="34" charset="0"/>
            </a:endParaRPr>
          </a:p>
        </p:txBody>
      </p:sp>
      <p:sp>
        <p:nvSpPr>
          <p:cNvPr id="8196" name="Rectangle 2"/>
          <p:cNvSpPr>
            <a:spLocks noGrp="1" noChangeArrowheads="1"/>
          </p:cNvSpPr>
          <p:nvPr>
            <p:ph type="title"/>
          </p:nvPr>
        </p:nvSpPr>
        <p:spPr/>
        <p:txBody>
          <a:bodyPr/>
          <a:lstStyle/>
          <a:p>
            <a:r>
              <a:rPr lang="en-US" altLang="en-US"/>
              <a:t>Preliminary Answer</a:t>
            </a:r>
          </a:p>
        </p:txBody>
      </p:sp>
      <p:sp>
        <p:nvSpPr>
          <p:cNvPr id="8197" name="Rectangle 3"/>
          <p:cNvSpPr>
            <a:spLocks noGrp="1" noChangeArrowheads="1"/>
          </p:cNvSpPr>
          <p:nvPr>
            <p:ph type="body" idx="1"/>
          </p:nvPr>
        </p:nvSpPr>
        <p:spPr>
          <a:xfrm>
            <a:off x="2209800" y="1524000"/>
            <a:ext cx="8001000" cy="4724400"/>
          </a:xfrm>
        </p:spPr>
        <p:txBody>
          <a:bodyPr/>
          <a:lstStyle/>
          <a:p>
            <a:r>
              <a:rPr lang="en-US" altLang="en-US" b="1" dirty="0"/>
              <a:t>Application</a:t>
            </a:r>
            <a:r>
              <a:rPr lang="en-US" altLang="en-US" dirty="0"/>
              <a:t>: The object is an artist’s rendition of the sun for an animation to be shown in a domed environment (planetarium)</a:t>
            </a:r>
          </a:p>
          <a:p>
            <a:r>
              <a:rPr lang="en-US" altLang="en-US" b="1" dirty="0"/>
              <a:t>Software</a:t>
            </a:r>
            <a:r>
              <a:rPr lang="en-US" altLang="en-US" dirty="0"/>
              <a:t>: Maya for modeling and rendering but Maya is built on top of OpenGL</a:t>
            </a:r>
          </a:p>
          <a:p>
            <a:r>
              <a:rPr lang="en-US" altLang="en-US" b="1" dirty="0"/>
              <a:t>Hardware</a:t>
            </a:r>
            <a:r>
              <a:rPr lang="en-US" altLang="en-US" dirty="0"/>
              <a:t>: PC with graphics card for modeling and rendering</a:t>
            </a:r>
          </a:p>
        </p:txBody>
      </p:sp>
    </p:spTree>
    <p:extLst>
      <p:ext uri="{BB962C8B-B14F-4D97-AF65-F5344CB8AC3E}">
        <p14:creationId xmlns:p14="http://schemas.microsoft.com/office/powerpoint/2010/main" val="1361629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4161750" indent="-24161750">
              <a:defRPr sz="2400">
                <a:solidFill>
                  <a:schemeClr val="tx1"/>
                </a:solidFill>
                <a:latin typeface="Times New Roman" panose="02020603050405020304" pitchFamily="18" charset="0"/>
                <a:ea typeface="MS PGothic" panose="020B0600070205080204" pitchFamily="34" charset="-128"/>
              </a:defRPr>
            </a:lvl1pPr>
            <a:lvl2pPr>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lvl="1"/>
            <a:fld id="{AA29CA88-26EE-4025-AC58-7DFA37C1246A}" type="slidenum">
              <a:rPr lang="es-ES" altLang="en-US" sz="1000">
                <a:latin typeface="Arial" panose="020B0604020202020204" pitchFamily="34" charset="0"/>
              </a:rPr>
              <a:pPr lvl="1"/>
              <a:t>4</a:t>
            </a:fld>
            <a:endParaRPr lang="es-ES" altLang="en-US" sz="1000">
              <a:latin typeface="Arial" panose="020B0604020202020204" pitchFamily="34" charset="0"/>
            </a:endParaRPr>
          </a:p>
        </p:txBody>
      </p:sp>
      <p:sp>
        <p:nvSpPr>
          <p:cNvPr id="9219"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MS PGothic" panose="020B0600070205080204" pitchFamily="34" charset="-128"/>
              </a:defRPr>
            </a:lvl1pPr>
            <a:lvl2pPr marL="37931725" indent="-37474525">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endParaRPr lang="en-US" altLang="en-US" sz="1400" dirty="0"/>
          </a:p>
        </p:txBody>
      </p:sp>
      <p:sp>
        <p:nvSpPr>
          <p:cNvPr id="9220" name="Rectangle 2"/>
          <p:cNvSpPr>
            <a:spLocks noGrp="1" noChangeArrowheads="1"/>
          </p:cNvSpPr>
          <p:nvPr>
            <p:ph type="title"/>
          </p:nvPr>
        </p:nvSpPr>
        <p:spPr/>
        <p:txBody>
          <a:bodyPr/>
          <a:lstStyle/>
          <a:p>
            <a:r>
              <a:rPr lang="en-US" altLang="en-US"/>
              <a:t>Basic Graphics System</a:t>
            </a:r>
          </a:p>
        </p:txBody>
      </p:sp>
      <p:sp>
        <p:nvSpPr>
          <p:cNvPr id="9221" name="Rectangle 3"/>
          <p:cNvSpPr>
            <a:spLocks noGrp="1" noChangeArrowheads="1"/>
          </p:cNvSpPr>
          <p:nvPr>
            <p:ph type="body" idx="1"/>
          </p:nvPr>
        </p:nvSpPr>
        <p:spPr/>
        <p:txBody>
          <a:bodyPr/>
          <a:lstStyle/>
          <a:p>
            <a:pPr>
              <a:buFontTx/>
              <a:buNone/>
            </a:pPr>
            <a:r>
              <a:rPr lang="en-US" altLang="en-US" dirty="0"/>
              <a:t> </a:t>
            </a:r>
          </a:p>
        </p:txBody>
      </p:sp>
      <p:sp>
        <p:nvSpPr>
          <p:cNvPr id="9222" name="Text Box 6"/>
          <p:cNvSpPr txBox="1">
            <a:spLocks noChangeArrowheads="1"/>
          </p:cNvSpPr>
          <p:nvPr/>
        </p:nvSpPr>
        <p:spPr bwMode="auto">
          <a:xfrm>
            <a:off x="2514601" y="4343401"/>
            <a:ext cx="18335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1">
            <a:spAutoFit/>
          </a:bodyPr>
          <a:lstStyle>
            <a:lvl1pPr>
              <a:defRPr sz="2400">
                <a:solidFill>
                  <a:schemeClr val="tx1"/>
                </a:solidFill>
                <a:latin typeface="Times New Roman" panose="02020603050405020304" pitchFamily="18" charset="0"/>
                <a:ea typeface="MS PGothic" panose="020B0600070205080204" pitchFamily="34" charset="-128"/>
              </a:defRPr>
            </a:lvl1pPr>
            <a:lvl2pPr marL="37931725" indent="-37474525">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r>
              <a:rPr lang="en-US" altLang="en-US" dirty="0"/>
              <a:t>Input devices</a:t>
            </a:r>
          </a:p>
        </p:txBody>
      </p:sp>
      <p:sp>
        <p:nvSpPr>
          <p:cNvPr id="9223" name="Text Box 7"/>
          <p:cNvSpPr txBox="1">
            <a:spLocks noChangeArrowheads="1"/>
          </p:cNvSpPr>
          <p:nvPr/>
        </p:nvSpPr>
        <p:spPr bwMode="auto">
          <a:xfrm>
            <a:off x="8305800" y="4038600"/>
            <a:ext cx="19002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nchorCtr="1">
            <a:spAutoFit/>
          </a:bodyPr>
          <a:lstStyle>
            <a:lvl1pPr>
              <a:defRPr sz="2400">
                <a:solidFill>
                  <a:schemeClr val="tx1"/>
                </a:solidFill>
                <a:latin typeface="Times New Roman" panose="02020603050405020304" pitchFamily="18" charset="0"/>
                <a:ea typeface="MS PGothic" panose="020B0600070205080204" pitchFamily="34" charset="-128"/>
              </a:defRPr>
            </a:lvl1pPr>
            <a:lvl2pPr marL="37931725" indent="-37474525">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r>
              <a:rPr lang="en-US" altLang="en-US"/>
              <a:t>Output device</a:t>
            </a:r>
          </a:p>
        </p:txBody>
      </p:sp>
      <p:sp>
        <p:nvSpPr>
          <p:cNvPr id="9224" name="Text Box 10"/>
          <p:cNvSpPr txBox="1">
            <a:spLocks noChangeArrowheads="1"/>
          </p:cNvSpPr>
          <p:nvPr/>
        </p:nvSpPr>
        <p:spPr bwMode="auto">
          <a:xfrm>
            <a:off x="4223792" y="5264041"/>
            <a:ext cx="457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nchorCtr="1">
            <a:spAutoFit/>
          </a:bodyPr>
          <a:lstStyle>
            <a:lvl1pPr>
              <a:defRPr sz="2400">
                <a:solidFill>
                  <a:schemeClr val="tx1"/>
                </a:solidFill>
                <a:latin typeface="Times New Roman" panose="02020603050405020304" pitchFamily="18" charset="0"/>
                <a:ea typeface="MS PGothic" panose="020B0600070205080204" pitchFamily="34" charset="-128"/>
              </a:defRPr>
            </a:lvl1pPr>
            <a:lvl2pPr marL="37931725" indent="-37474525">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r>
              <a:rPr lang="en-US" altLang="en-US" dirty="0"/>
              <a:t>Image formed in frame buffer</a:t>
            </a:r>
          </a:p>
        </p:txBody>
      </p:sp>
      <p:pic>
        <p:nvPicPr>
          <p:cNvPr id="9225" name="Picture 10" descr="AN01F0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67001" y="1752600"/>
            <a:ext cx="7135813" cy="242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32881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4161750" indent="-24161750">
              <a:defRPr sz="2400">
                <a:solidFill>
                  <a:schemeClr val="tx1"/>
                </a:solidFill>
                <a:latin typeface="Times New Roman" panose="02020603050405020304" pitchFamily="18" charset="0"/>
                <a:ea typeface="MS PGothic" panose="020B0600070205080204" pitchFamily="34" charset="-128"/>
              </a:defRPr>
            </a:lvl1pPr>
            <a:lvl2pPr>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lvl="1"/>
            <a:fld id="{F35F25B2-45E5-47E6-9DFA-40CC2ABEA624}" type="slidenum">
              <a:rPr lang="es-ES" altLang="en-US" sz="1000">
                <a:latin typeface="Arial" panose="020B0604020202020204" pitchFamily="34" charset="0"/>
              </a:rPr>
              <a:pPr lvl="1"/>
              <a:t>5</a:t>
            </a:fld>
            <a:endParaRPr lang="es-ES" altLang="en-US" sz="1000">
              <a:latin typeface="Arial" panose="020B0604020202020204" pitchFamily="34" charset="0"/>
            </a:endParaRPr>
          </a:p>
        </p:txBody>
      </p:sp>
      <p:sp>
        <p:nvSpPr>
          <p:cNvPr id="10244" name="Rectangle 2"/>
          <p:cNvSpPr>
            <a:spLocks noGrp="1" noChangeArrowheads="1"/>
          </p:cNvSpPr>
          <p:nvPr>
            <p:ph type="title"/>
          </p:nvPr>
        </p:nvSpPr>
        <p:spPr/>
        <p:txBody>
          <a:bodyPr/>
          <a:lstStyle/>
          <a:p>
            <a:r>
              <a:rPr lang="en-US" altLang="en-US"/>
              <a:t>CRT</a:t>
            </a:r>
          </a:p>
        </p:txBody>
      </p:sp>
      <p:sp>
        <p:nvSpPr>
          <p:cNvPr id="10245" name="Rectangle 3"/>
          <p:cNvSpPr>
            <a:spLocks noGrp="1" noChangeArrowheads="1"/>
          </p:cNvSpPr>
          <p:nvPr>
            <p:ph type="body" idx="1"/>
          </p:nvPr>
        </p:nvSpPr>
        <p:spPr>
          <a:xfrm>
            <a:off x="2209800" y="4724400"/>
            <a:ext cx="7772400" cy="4724400"/>
          </a:xfrm>
        </p:spPr>
        <p:txBody>
          <a:bodyPr/>
          <a:lstStyle/>
          <a:p>
            <a:pPr>
              <a:buFontTx/>
              <a:buNone/>
            </a:pPr>
            <a:r>
              <a:rPr lang="en-US" altLang="en-US" dirty="0"/>
              <a:t>Can be used either as a line-drawing device (calligraphic) or to display contents of frame buffer (raster mode)</a:t>
            </a:r>
          </a:p>
        </p:txBody>
      </p:sp>
      <p:pic>
        <p:nvPicPr>
          <p:cNvPr id="10246"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1676400"/>
            <a:ext cx="5848350" cy="315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64506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5400" b="1" dirty="0"/>
              <a:t>Picture elements </a:t>
            </a:r>
          </a:p>
        </p:txBody>
      </p:sp>
      <p:sp>
        <p:nvSpPr>
          <p:cNvPr id="3" name="Content Placeholder 2"/>
          <p:cNvSpPr>
            <a:spLocks noGrp="1"/>
          </p:cNvSpPr>
          <p:nvPr>
            <p:ph idx="1"/>
          </p:nvPr>
        </p:nvSpPr>
        <p:spPr/>
        <p:txBody>
          <a:bodyPr/>
          <a:lstStyle/>
          <a:p>
            <a:pPr algn="just"/>
            <a:r>
              <a:rPr lang="en-US" sz="3600" b="1" dirty="0"/>
              <a:t>A picture element </a:t>
            </a:r>
            <a:r>
              <a:rPr lang="en-US" dirty="0"/>
              <a:t>is the smallest possible quantitative part of an image, whether it is one that is printed or a digital image on a monitor or television screen.</a:t>
            </a:r>
            <a:endParaRPr lang="en-GB" dirty="0"/>
          </a:p>
        </p:txBody>
      </p:sp>
    </p:spTree>
    <p:extLst>
      <p:ext uri="{BB962C8B-B14F-4D97-AF65-F5344CB8AC3E}">
        <p14:creationId xmlns:p14="http://schemas.microsoft.com/office/powerpoint/2010/main" val="37336455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228600"/>
            <a:ext cx="6248400" cy="896144"/>
          </a:xfrm>
        </p:spPr>
        <p:txBody>
          <a:bodyPr>
            <a:normAutofit fontScale="90000"/>
          </a:bodyPr>
          <a:lstStyle/>
          <a:p>
            <a:r>
              <a:rPr lang="en-US" b="1" dirty="0">
                <a:solidFill>
                  <a:srgbClr val="211C46"/>
                </a:solidFill>
                <a:latin typeface="Itim"/>
              </a:rPr>
              <a:t>What is a Pixel?</a:t>
            </a:r>
            <a:br>
              <a:rPr lang="en-US" b="1" dirty="0">
                <a:solidFill>
                  <a:srgbClr val="211C46"/>
                </a:solidFill>
                <a:latin typeface="Itim"/>
              </a:rPr>
            </a:br>
            <a:endParaRPr lang="en-GB" b="1" dirty="0"/>
          </a:p>
        </p:txBody>
      </p:sp>
      <p:sp>
        <p:nvSpPr>
          <p:cNvPr id="3" name="Content Placeholder 2"/>
          <p:cNvSpPr>
            <a:spLocks noGrp="1"/>
          </p:cNvSpPr>
          <p:nvPr>
            <p:ph idx="1"/>
          </p:nvPr>
        </p:nvSpPr>
        <p:spPr>
          <a:xfrm>
            <a:off x="1703512" y="1196752"/>
            <a:ext cx="8856984" cy="5051648"/>
          </a:xfrm>
        </p:spPr>
        <p:txBody>
          <a:bodyPr/>
          <a:lstStyle/>
          <a:p>
            <a:pPr algn="l"/>
            <a:r>
              <a:rPr lang="en-US" b="1" dirty="0">
                <a:solidFill>
                  <a:srgbClr val="211C46"/>
                </a:solidFill>
                <a:latin typeface="Montserrat"/>
              </a:rPr>
              <a:t>The word “Pixel” comes from the words “Picture Element” (pix = picture, el = element).</a:t>
            </a:r>
            <a:endParaRPr lang="en-US" dirty="0">
              <a:solidFill>
                <a:srgbClr val="211C46"/>
              </a:solidFill>
              <a:latin typeface="Montserrat"/>
            </a:endParaRPr>
          </a:p>
          <a:p>
            <a:pPr algn="l"/>
            <a:r>
              <a:rPr lang="en-US" dirty="0">
                <a:solidFill>
                  <a:srgbClr val="211C46"/>
                </a:solidFill>
                <a:latin typeface="Montserrat"/>
              </a:rPr>
              <a:t>They are small tiny dots of lights that are grouped together to form digital images on your digital display device. These devices can be anything from your computer screen to your mobile phone. This is the smallest visible unit of measure on a digital display. The screen that you see, be it a flat-screen or the tube monitors, each has thousands or millions of </a:t>
            </a:r>
            <a:r>
              <a:rPr lang="en-US" b="1" dirty="0">
                <a:solidFill>
                  <a:srgbClr val="211C46"/>
                </a:solidFill>
                <a:latin typeface="Montserrat"/>
              </a:rPr>
              <a:t>Pixels grouped</a:t>
            </a:r>
            <a:r>
              <a:rPr lang="en-US" dirty="0">
                <a:solidFill>
                  <a:srgbClr val="211C46"/>
                </a:solidFill>
                <a:latin typeface="Montserrat"/>
              </a:rPr>
              <a:t> together to form your display.</a:t>
            </a:r>
          </a:p>
        </p:txBody>
      </p:sp>
    </p:spTree>
    <p:extLst>
      <p:ext uri="{BB962C8B-B14F-4D97-AF65-F5344CB8AC3E}">
        <p14:creationId xmlns:p14="http://schemas.microsoft.com/office/powerpoint/2010/main" val="2921496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9525"/>
          <a:ext cx="9144000" cy="6867525"/>
          <a:chOff x="0" y="9525"/>
          <a:chExt cx="9144000" cy="6867525"/>
        </a:xfrm>
      </p:grpSpPr>
      <p:pic>
        <p:nvPicPr>
          <p:cNvPr id="2" name="Slide"/>
          <p:cNvPicPr>
            <a:picLocks noChangeAspect="1"/>
          </p:cNvPicPr>
          <p:nvPr/>
        </p:nvPicPr>
        <p:blipFill>
          <a:blip r:embed="rId2"/>
          <a:stretch>
            <a:fillRect/>
          </a:stretch>
        </p:blipFill>
        <p:spPr>
          <a:xfrm>
            <a:off x="1072224" y="747564"/>
            <a:ext cx="9144000" cy="6858000"/>
          </a:xfrm>
          <a:prstGeom prst="rect">
            <a:avLst/>
          </a:prstGeom>
        </p:spPr>
      </p:pic>
    </p:spTree>
    <p:extLst>
      <p:ext uri="{BB962C8B-B14F-4D97-AF65-F5344CB8AC3E}">
        <p14:creationId xmlns:p14="http://schemas.microsoft.com/office/powerpoint/2010/main" val="3877580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9525"/>
          <a:ext cx="9144000" cy="6867525"/>
          <a:chOff x="0" y="9525"/>
          <a:chExt cx="9144000" cy="6867525"/>
        </a:xfrm>
      </p:grpSpPr>
      <p:pic>
        <p:nvPicPr>
          <p:cNvPr id="2" name="Slide"/>
          <p:cNvPicPr>
            <a:picLocks noChangeAspect="1"/>
          </p:cNvPicPr>
          <p:nvPr/>
        </p:nvPicPr>
        <p:blipFill>
          <a:blip r:embed="rId2"/>
          <a:stretch>
            <a:fillRect/>
          </a:stretch>
        </p:blipFill>
        <p:spPr>
          <a:xfrm>
            <a:off x="1358330" y="328092"/>
            <a:ext cx="9144000" cy="6858000"/>
          </a:xfrm>
          <a:prstGeom prst="rect">
            <a:avLst/>
          </a:prstGeom>
        </p:spPr>
      </p:pic>
    </p:spTree>
    <p:extLst>
      <p:ext uri="{BB962C8B-B14F-4D97-AF65-F5344CB8AC3E}">
        <p14:creationId xmlns:p14="http://schemas.microsoft.com/office/powerpoint/2010/main" val="16597476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283</Words>
  <Application>Microsoft Office PowerPoint</Application>
  <PresentationFormat>Widescreen</PresentationFormat>
  <Paragraphs>30</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Itim</vt:lpstr>
      <vt:lpstr>Montserrat</vt:lpstr>
      <vt:lpstr>Times New Roman</vt:lpstr>
      <vt:lpstr>Office Theme</vt:lpstr>
      <vt:lpstr>Contd..</vt:lpstr>
      <vt:lpstr>Computer Graphics</vt:lpstr>
      <vt:lpstr>Preliminary Answer</vt:lpstr>
      <vt:lpstr>Basic Graphics System</vt:lpstr>
      <vt:lpstr>CRT</vt:lpstr>
      <vt:lpstr>Picture elements </vt:lpstr>
      <vt:lpstr>What is a Pixel?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Contd..</dc:title>
  <dc:creator>ahmed ehab</dc:creator>
  <cp:lastModifiedBy>stu96142</cp:lastModifiedBy>
  <cp:revision>2</cp:revision>
  <dcterms:created xsi:type="dcterms:W3CDTF">2023-03-11T19:52:44Z</dcterms:created>
  <dcterms:modified xsi:type="dcterms:W3CDTF">2023-03-12T07:58:17Z</dcterms:modified>
</cp:coreProperties>
</file>