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1" r:id="rId2"/>
  </p:sldMasterIdLst>
  <p:notesMasterIdLst>
    <p:notesMasterId r:id="rId20"/>
  </p:notesMasterIdLst>
  <p:sldIdLst>
    <p:sldId id="320" r:id="rId3"/>
    <p:sldId id="288" r:id="rId4"/>
    <p:sldId id="290" r:id="rId5"/>
    <p:sldId id="324" r:id="rId6"/>
    <p:sldId id="300" r:id="rId7"/>
    <p:sldId id="291" r:id="rId8"/>
    <p:sldId id="321" r:id="rId9"/>
    <p:sldId id="325" r:id="rId10"/>
    <p:sldId id="322" r:id="rId11"/>
    <p:sldId id="292" r:id="rId12"/>
    <p:sldId id="304" r:id="rId13"/>
    <p:sldId id="305" r:id="rId14"/>
    <p:sldId id="311" r:id="rId15"/>
    <p:sldId id="315" r:id="rId16"/>
    <p:sldId id="318" r:id="rId17"/>
    <p:sldId id="319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 5 мин" id="{8A62835E-9882-4E25-A32D-38CC3D47D71D}">
          <p14:sldIdLst>
            <p14:sldId id="320"/>
            <p14:sldId id="288"/>
            <p14:sldId id="290"/>
            <p14:sldId id="324"/>
          </p14:sldIdLst>
        </p14:section>
        <p14:section name="Инструменты 15 мин" id="{C6EBDC35-48E1-4501-A578-C56B84B83357}">
          <p14:sldIdLst>
            <p14:sldId id="300"/>
            <p14:sldId id="291"/>
            <p14:sldId id="321"/>
            <p14:sldId id="325"/>
            <p14:sldId id="322"/>
            <p14:sldId id="292"/>
          </p14:sldIdLst>
        </p14:section>
        <p14:section name="Стратегия 5 мин" id="{69023471-A3A5-464D-A881-BFFFFC94CC14}">
          <p14:sldIdLst>
            <p14:sldId id="304"/>
            <p14:sldId id="305"/>
          </p14:sldIdLst>
        </p14:section>
        <p14:section name="Emails 45 мин" id="{AD7F52C3-79FF-4AF3-A5D9-1711A106F3E1}">
          <p14:sldIdLst>
            <p14:sldId id="311"/>
            <p14:sldId id="315"/>
          </p14:sldIdLst>
        </p14:section>
        <p14:section name="ProviderProcessing 90 мин" id="{65A24CB9-B551-40D6-B57C-0ED913B0AA64}">
          <p14:sldIdLst>
            <p14:sldId id="318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0000FF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 autoAdjust="0"/>
    <p:restoredTop sz="82120" autoAdjust="0"/>
  </p:normalViewPr>
  <p:slideViewPr>
    <p:cSldViewPr>
      <p:cViewPr varScale="1">
        <p:scale>
          <a:sx n="82" d="100"/>
          <a:sy n="82" d="100"/>
        </p:scale>
        <p:origin x="3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24.09.2017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17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Пете для решения задачи надо написать класс </a:t>
            </a:r>
            <a:r>
              <a:rPr lang="en-US" sz="1200" dirty="0" err="1">
                <a:latin typeface="Consolas" panose="020B0609020204030204" pitchFamily="49" charset="0"/>
              </a:rPr>
              <a:t>ProductValidator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Он не поленился и нашел код, решающий похожую проблему в классе </a:t>
            </a:r>
            <a:r>
              <a:rPr lang="en-US" sz="1200" dirty="0" err="1"/>
              <a:t>ProviderProcessor</a:t>
            </a:r>
            <a:r>
              <a:rPr lang="ru-RU" sz="1200" dirty="0"/>
              <a:t>, но это </a:t>
            </a:r>
            <a:r>
              <a:rPr lang="en-US" sz="1200" dirty="0"/>
              <a:t>legacy…</a:t>
            </a:r>
          </a:p>
          <a:p>
            <a:pPr marL="0" indent="0">
              <a:buNone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Петя знал про Правило Бойскаута и поэтому решил не просто решить свою задачу, но и написать тесты на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ProviderProcessor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18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Петя отдал задачу на ручное тестирование,</a:t>
            </a:r>
            <a:br>
              <a:rPr lang="ru-RU" sz="1200" dirty="0"/>
            </a:br>
            <a:r>
              <a:rPr lang="ru-RU" sz="1200" dirty="0"/>
              <a:t>не забыв предупредить о своем </a:t>
            </a:r>
            <a:r>
              <a:rPr lang="ru-RU" sz="1200" dirty="0" err="1"/>
              <a:t>рефакторинге</a:t>
            </a:r>
            <a:r>
              <a:rPr lang="ru-RU" sz="1200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sz="1200" dirty="0"/>
              <a:t>Но вскоре в его решении нашли баг и описали сценарий.</a:t>
            </a:r>
          </a:p>
          <a:p>
            <a:pPr marL="0" indent="0">
              <a:buNone/>
            </a:pPr>
            <a:r>
              <a:rPr lang="ru-RU" sz="1200" dirty="0"/>
              <a:t>Петя начал писать тест по этому сценарию.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09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задача более</a:t>
            </a:r>
            <a:r>
              <a:rPr lang="ru-RU" baseline="0" dirty="0"/>
              <a:t> приближена к реальности – надо просто добавить </a:t>
            </a:r>
            <a:r>
              <a:rPr lang="ru-RU" baseline="0" dirty="0" err="1"/>
              <a:t>фичу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При этом важно не только делать новые </a:t>
            </a:r>
            <a:r>
              <a:rPr lang="ru-RU" baseline="0" dirty="0" err="1"/>
              <a:t>фичи</a:t>
            </a:r>
            <a:r>
              <a:rPr lang="ru-RU" baseline="0" dirty="0"/>
              <a:t>, но еще и код рядом улучшать.</a:t>
            </a:r>
          </a:p>
          <a:p>
            <a:r>
              <a:rPr lang="ru-RU" baseline="0" dirty="0"/>
              <a:t>Если на код не было тестов, то его сложно тестировать.</a:t>
            </a:r>
          </a:p>
          <a:p>
            <a:r>
              <a:rPr lang="ru-RU" baseline="0" dirty="0"/>
              <a:t>Приходится сначала делать некоторый </a:t>
            </a:r>
            <a:r>
              <a:rPr lang="ru-RU" baseline="0" dirty="0" err="1"/>
              <a:t>рефакторинг</a:t>
            </a:r>
            <a:r>
              <a:rPr lang="ru-RU" baseline="0" dirty="0"/>
              <a:t>. Да, не по книжке, но прагматично.</a:t>
            </a:r>
          </a:p>
          <a:p>
            <a:r>
              <a:rPr lang="ru-RU" baseline="0" dirty="0" err="1"/>
              <a:t>Рефакторинг</a:t>
            </a:r>
            <a:r>
              <a:rPr lang="ru-RU" baseline="0" dirty="0"/>
              <a:t> не всегда безопасен – надо быть очень внимательным!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3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001868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05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74158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614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083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5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5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9869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81830315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19921423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15081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5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7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55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346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5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56242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45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94003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906930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10085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6778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legac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7604285/how-do-i-automatically-approve-approval-tests-when-i-run-them" TargetMode="External"/><Relationship Id="rId2" Type="http://schemas.openxmlformats.org/officeDocument/2006/relationships/hyperlink" Target="http://blog.approvaltests.com/2011/12/using-reporters-in-approval-tes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provaltests.sourceforge.net/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legacy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528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Подменить </a:t>
            </a:r>
            <a:r>
              <a:rPr lang="en-US" dirty="0" err="1"/>
              <a:t>Console.Out</a:t>
            </a:r>
            <a:r>
              <a:rPr lang="ru-RU" dirty="0"/>
              <a:t> и запомнить вывод</a:t>
            </a:r>
          </a:p>
          <a:p>
            <a:r>
              <a:rPr lang="ru-RU" dirty="0"/>
              <a:t>Добавить </a:t>
            </a:r>
            <a:r>
              <a:rPr lang="ru-RU" dirty="0" err="1"/>
              <a:t>логгирования</a:t>
            </a:r>
            <a:r>
              <a:rPr lang="ru-RU" dirty="0"/>
              <a:t> и запомнить лог</a:t>
            </a:r>
          </a:p>
          <a:p>
            <a:r>
              <a:rPr lang="ru-RU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грязные штучки</a:t>
            </a:r>
          </a:p>
        </p:txBody>
      </p:sp>
    </p:spTree>
    <p:extLst>
      <p:ext uri="{BB962C8B-B14F-4D97-AF65-F5344CB8AC3E}">
        <p14:creationId xmlns:p14="http://schemas.microsoft.com/office/powerpoint/2010/main" val="220662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Стоит заранее определиться, как вы относитесь к проблемному куску кода</a:t>
            </a:r>
          </a:p>
          <a:p>
            <a:pPr marL="514350" indent="-514350">
              <a:buAutoNum type="arabicPeriod"/>
            </a:pPr>
            <a:r>
              <a:rPr lang="ru-RU" dirty="0"/>
              <a:t>Ничего не трогаете, покрываете тестами и улучшаете там, где приходится что-то менять</a:t>
            </a:r>
          </a:p>
          <a:p>
            <a:pPr marL="514350" indent="-514350">
              <a:buAutoNum type="arabicPeriod"/>
            </a:pPr>
            <a:r>
              <a:rPr lang="ru-RU" dirty="0"/>
              <a:t>Изолируете подсистему, покрываете тестами, потом выкидываете старое, заменяя на новое.</a:t>
            </a:r>
          </a:p>
          <a:p>
            <a:pPr marL="514350" indent="-514350">
              <a:buAutoNum type="arabicPeriod"/>
            </a:pPr>
            <a:r>
              <a:rPr lang="ru-RU" dirty="0"/>
              <a:t>Стремительный </a:t>
            </a:r>
            <a:r>
              <a:rPr lang="ru-RU" dirty="0" err="1"/>
              <a:t>рефакторинг</a:t>
            </a:r>
            <a:r>
              <a:rPr lang="ru-RU" dirty="0"/>
              <a:t> выходного дня (если код не безнадежен)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51704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306888" y="911225"/>
            <a:ext cx="3578225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Покрой</a:t>
            </a:r>
            <a:r>
              <a:rPr lang="en-US" sz="2400" dirty="0"/>
              <a:t> </a:t>
            </a:r>
            <a:r>
              <a:rPr lang="en-US" sz="2400" dirty="0" err="1"/>
              <a:t>NewRateEmailMessager</a:t>
            </a:r>
            <a:r>
              <a:rPr lang="en-US" sz="2400" dirty="0"/>
              <a:t> </a:t>
            </a:r>
            <a:r>
              <a:rPr lang="ru-RU" sz="2400" dirty="0" err="1"/>
              <a:t>характеризационными</a:t>
            </a:r>
            <a:r>
              <a:rPr lang="ru-RU" sz="2400" dirty="0"/>
              <a:t> тестами</a:t>
            </a:r>
            <a:endParaRPr lang="en-US" sz="2400" dirty="0"/>
          </a:p>
          <a:p>
            <a:pPr marL="1200095" lvl="1" indent="-457200"/>
            <a:r>
              <a:rPr lang="ru-RU" sz="2400" dirty="0"/>
              <a:t>Используй </a:t>
            </a:r>
            <a:r>
              <a:rPr lang="en-US" sz="2400" dirty="0"/>
              <a:t>Approval</a:t>
            </a:r>
            <a:r>
              <a:rPr lang="ru-RU" sz="2400" dirty="0"/>
              <a:t>-тесты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Проведи рефакторинг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Сделай сообщение </a:t>
            </a:r>
            <a:r>
              <a:rPr lang="en-US" sz="2400" dirty="0"/>
              <a:t>Html</a:t>
            </a:r>
            <a:r>
              <a:rPr lang="ru-RU" sz="2400" dirty="0"/>
              <a:t>-документом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Подсказки: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Для </a:t>
            </a:r>
            <a:r>
              <a:rPr lang="en-US" sz="2400" dirty="0" err="1"/>
              <a:t>StringBuilder</a:t>
            </a:r>
            <a:r>
              <a:rPr lang="en-US" sz="2400" dirty="0"/>
              <a:t> </a:t>
            </a:r>
            <a:r>
              <a:rPr lang="ru-RU" sz="2400" dirty="0"/>
              <a:t>нужно реализовать </a:t>
            </a:r>
            <a:r>
              <a:rPr lang="en-US" sz="2400" dirty="0" err="1"/>
              <a:t>IValueConverter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Массово </a:t>
            </a:r>
            <a:r>
              <a:rPr lang="ru-RU" sz="2400" dirty="0" err="1"/>
              <a:t>заапрувить</a:t>
            </a:r>
            <a:r>
              <a:rPr lang="ru-RU" sz="2400" dirty="0"/>
              <a:t> тесты можно, используя</a:t>
            </a:r>
            <a:r>
              <a:rPr lang="en-US" sz="2400" dirty="0"/>
              <a:t> </a:t>
            </a:r>
            <a:r>
              <a:rPr lang="en-US" sz="2400" dirty="0" err="1">
                <a:hlinkClick r:id="rId2"/>
              </a:rPr>
              <a:t>ClipboardReporter</a:t>
            </a:r>
            <a:r>
              <a:rPr lang="ru-RU" sz="2400" dirty="0"/>
              <a:t> или написав свой</a:t>
            </a:r>
            <a:r>
              <a:rPr lang="en-US" sz="2400" dirty="0"/>
              <a:t> </a:t>
            </a:r>
            <a:r>
              <a:rPr lang="en-US" sz="2400" dirty="0" err="1">
                <a:hlinkClick r:id="rId3"/>
              </a:rPr>
              <a:t>AutoApprover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/>
              <a:t>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5065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Approvals</a:t>
            </a:r>
            <a:endParaRPr lang="ru-RU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быстро фиксировать поведение кода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позволяют тестировать методом черного ящика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/>
              <a:t>подходят, если</a:t>
            </a:r>
          </a:p>
          <a:p>
            <a:pPr marL="1200095" lvl="1" indent="-457200"/>
            <a:r>
              <a:rPr lang="ru-RU" sz="3000" dirty="0"/>
              <a:t>Чистые функции</a:t>
            </a:r>
          </a:p>
          <a:p>
            <a:pPr marL="1200095" lvl="1" indent="-457200"/>
            <a:r>
              <a:rPr lang="ru-RU" sz="3000" dirty="0"/>
              <a:t>Большие </a:t>
            </a:r>
            <a:r>
              <a:rPr lang="en-US" sz="3000" dirty="0"/>
              <a:t>txt </a:t>
            </a:r>
            <a:r>
              <a:rPr lang="ru-RU" sz="3000" dirty="0"/>
              <a:t>/</a:t>
            </a:r>
            <a:r>
              <a:rPr lang="en-US" sz="3000" dirty="0"/>
              <a:t> </a:t>
            </a:r>
            <a:r>
              <a:rPr lang="en-US" sz="3000" dirty="0" err="1"/>
              <a:t>json</a:t>
            </a:r>
            <a:r>
              <a:rPr lang="en-US" sz="3000" dirty="0"/>
              <a:t> / xml</a:t>
            </a:r>
            <a:endParaRPr lang="ru-RU" sz="3000" dirty="0"/>
          </a:p>
          <a:p>
            <a:pPr marL="1200095" lvl="1" indent="-457200"/>
            <a:r>
              <a:rPr lang="ru-RU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Интеграционные тесты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Разбор задачи</a:t>
            </a:r>
            <a:r>
              <a:rPr lang="en-US" sz="4400" dirty="0"/>
              <a:t> Emails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8416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ProductValidator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ProductValidationResult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ValidateProduct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ProductData</a:t>
            </a:r>
            <a:r>
              <a:rPr lang="en-US" sz="2000" dirty="0">
                <a:latin typeface="Consolas" panose="020B0609020204030204" pitchFamily="49" charset="0"/>
              </a:rPr>
              <a:t> product)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Реализуй</a:t>
            </a:r>
            <a:r>
              <a:rPr lang="en-US" sz="2400" dirty="0"/>
              <a:t> </a:t>
            </a:r>
            <a:r>
              <a:rPr lang="en-US" sz="2400" dirty="0" err="1"/>
              <a:t>ProductValidator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Напиши на него тесты (</a:t>
            </a:r>
            <a:r>
              <a:rPr lang="en-US" sz="2400" dirty="0"/>
              <a:t>TDD</a:t>
            </a:r>
            <a:r>
              <a:rPr lang="ru-RU" sz="2400" dirty="0"/>
              <a:t>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Переведи на него </a:t>
            </a:r>
            <a:r>
              <a:rPr lang="en-US" sz="2400" dirty="0" err="1"/>
              <a:t>ProviderProcessor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9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Открой папку </a:t>
            </a:r>
            <a:r>
              <a:rPr lang="en-US" dirty="0" err="1"/>
              <a:t>DoNotOpen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допиши и почини тест!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Задача</a:t>
            </a:r>
            <a:r>
              <a:rPr lang="ru-RU" sz="4400" dirty="0"/>
              <a:t> </a:t>
            </a:r>
            <a:r>
              <a:rPr lang="en-US" sz="4400" dirty="0" err="1"/>
              <a:t>ProviderProcessing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8298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Разбор задачи</a:t>
            </a:r>
            <a:r>
              <a:rPr lang="ru-RU" sz="4000" dirty="0"/>
              <a:t> </a:t>
            </a:r>
            <a:r>
              <a:rPr lang="en-US" sz="4000" dirty="0" err="1"/>
              <a:t>ProviderProcessing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091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131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При изменении кода хорошо бы иметь тесты</a:t>
            </a:r>
          </a:p>
          <a:p>
            <a:r>
              <a:rPr lang="ru-RU" sz="2800" dirty="0"/>
              <a:t>Чтобы создать тесты, нужно что-то поменять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Дилемма</a:t>
            </a:r>
          </a:p>
        </p:txBody>
      </p:sp>
      <p:sp>
        <p:nvSpPr>
          <p:cNvPr id="4" name="AutoShape 2" descr="Картинки по запросу dead lock"/>
          <p:cNvSpPr>
            <a:spLocks noChangeAspect="1" noChangeArrowheads="1"/>
          </p:cNvSpPr>
          <p:nvPr/>
        </p:nvSpPr>
        <p:spPr bwMode="auto">
          <a:xfrm>
            <a:off x="5629275" y="4833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8" name="Picture 4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589337"/>
            <a:ext cx="4000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Написать </a:t>
            </a:r>
            <a:r>
              <a:rPr lang="ru-RU" sz="2800" dirty="0" err="1"/>
              <a:t>характеризационные</a:t>
            </a:r>
            <a:r>
              <a:rPr lang="ru-RU" sz="2800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Найти место, в котором нужно что-то изменить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Понять какие тесты для этого нужно написать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Изолировать или избавиться от мешающих зависимостей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1" dirty="0"/>
              <a:t>Написать </a:t>
            </a:r>
            <a:r>
              <a:rPr lang="ru-RU" sz="2800" b="1" dirty="0" err="1"/>
              <a:t>характеризационные</a:t>
            </a:r>
            <a:r>
              <a:rPr lang="ru-RU" sz="2800" b="1" dirty="0"/>
              <a:t>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 err="1"/>
              <a:t>Отрефакторить</a:t>
            </a:r>
            <a:r>
              <a:rPr lang="ru-RU" sz="2800" dirty="0"/>
              <a:t> и написать обычные тесты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Добавить новый функционал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с </a:t>
            </a:r>
            <a:r>
              <a:rPr lang="ru-RU" dirty="0" err="1"/>
              <a:t>легаси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29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400" dirty="0"/>
              <a:t>Extract Method (FP)</a:t>
            </a:r>
            <a:endParaRPr lang="ru-RU" sz="4400" dirty="0"/>
          </a:p>
          <a:p>
            <a:pPr marL="514350" indent="-514350">
              <a:buAutoNum type="arabicPeriod"/>
            </a:pPr>
            <a:r>
              <a:rPr lang="en-US" sz="3600" dirty="0"/>
              <a:t>Extract Interface (DIP)</a:t>
            </a:r>
          </a:p>
          <a:p>
            <a:pPr marL="514350" indent="-514350">
              <a:buAutoNum type="arabicPeriod"/>
            </a:pPr>
            <a:r>
              <a:rPr lang="ru-RU" dirty="0"/>
              <a:t>Изолировать неудобную зависимость </a:t>
            </a:r>
            <a:br>
              <a:rPr lang="ru-RU" dirty="0"/>
            </a:br>
            <a:r>
              <a:rPr lang="ru-RU" dirty="0"/>
              <a:t>в виртуальный метод и переопределить </a:t>
            </a:r>
            <a:br>
              <a:rPr lang="ru-RU" dirty="0"/>
            </a:br>
            <a:r>
              <a:rPr lang="ru-RU" dirty="0"/>
              <a:t>в тестовом наследнике.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В зависимости от глобального флажка использовать тестовую зависимость вместо реальной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Прочие грязные трюки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Избавиться от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9498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Тест, возможно, с плохим дизайном, </a:t>
            </a:r>
            <a:br>
              <a:rPr lang="ru-RU" sz="2800" dirty="0"/>
            </a:br>
            <a:r>
              <a:rPr lang="ru-RU" sz="2800" dirty="0"/>
              <a:t>но достаточно полно фиксирующий текущее поведение подсистемы</a:t>
            </a:r>
          </a:p>
          <a:p>
            <a:pPr marL="514350" indent="-514350">
              <a:buAutoNum type="arabicPeriod"/>
            </a:pPr>
            <a:r>
              <a:rPr lang="ru-RU" sz="2800" dirty="0"/>
              <a:t>Делаем разные вызовы, записываем результат вызова в </a:t>
            </a:r>
            <a:r>
              <a:rPr lang="en-US" sz="2800" dirty="0"/>
              <a:t>Assert</a:t>
            </a:r>
            <a:endParaRPr lang="ru-RU" sz="2800" dirty="0"/>
          </a:p>
          <a:p>
            <a:pPr marL="514350" indent="-514350">
              <a:buAutoNum type="arabicPeriod"/>
            </a:pPr>
            <a:r>
              <a:rPr lang="ru-RU" sz="2800" dirty="0"/>
              <a:t>Генерируем входные данные случайно, запоминаем результат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Характеризационный тест</a:t>
            </a:r>
          </a:p>
        </p:txBody>
      </p:sp>
    </p:spTree>
    <p:extLst>
      <p:ext uri="{BB962C8B-B14F-4D97-AF65-F5344CB8AC3E}">
        <p14:creationId xmlns:p14="http://schemas.microsoft.com/office/powerpoint/2010/main" val="176291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ApprovalsDemo.cs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71664" y="522922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http://approvaltests.sourceforge.net/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2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ru-RU" sz="3200" cap="none" dirty="0"/>
            </a:br>
            <a:br>
              <a:rPr lang="ru-RU" sz="3200" cap="none" dirty="0"/>
            </a:br>
            <a:r>
              <a:rPr lang="en-US" sz="3200" cap="none" dirty="0"/>
              <a:t>Samples /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TortoiseGitDiffReporter.cs</a:t>
            </a:r>
            <a:br>
              <a:rPr lang="ru-RU" sz="3200" cap="none" dirty="0"/>
            </a:br>
            <a:r>
              <a:rPr lang="ru-RU" sz="3200" cap="none" dirty="0"/>
              <a:t>		</a:t>
            </a:r>
            <a:r>
              <a:rPr lang="en-US" sz="3200" cap="none" dirty="0" err="1"/>
              <a:t>TeamCityVerboseReporter.cs</a:t>
            </a:r>
            <a:endParaRPr lang="en-US" sz="3200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Samples / </a:t>
            </a:r>
            <a:r>
              <a:rPr lang="en-US" cap="none" dirty="0" err="1"/>
              <a:t>PairwiseDemo.cs</a:t>
            </a:r>
            <a:endParaRPr lang="en-US" cap="none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890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18335</TotalTime>
  <Words>425</Words>
  <Application>Microsoft Office PowerPoint</Application>
  <PresentationFormat>Широкоэкранный</PresentationFormat>
  <Paragraphs>86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Legacy</vt:lpstr>
      <vt:lpstr>Дилемма</vt:lpstr>
      <vt:lpstr>Алгоритм работы с легаси</vt:lpstr>
      <vt:lpstr>Алгоритм работы с легаси</vt:lpstr>
      <vt:lpstr>Избавиться от зависимостей</vt:lpstr>
      <vt:lpstr>Характеризационный тест</vt:lpstr>
      <vt:lpstr>Samples / ApprovalsDemo.cs</vt:lpstr>
      <vt:lpstr>  Samples /   TortoiseGitDiffReporter.cs   TeamCityVerboseReporter.cs</vt:lpstr>
      <vt:lpstr>Samples / PairwiseDemo.cs</vt:lpstr>
      <vt:lpstr>Прочие грязные штучки</vt:lpstr>
      <vt:lpstr>Глобальная стратегия</vt:lpstr>
      <vt:lpstr>Презентация PowerPoint</vt:lpstr>
      <vt:lpstr>Задача Emails</vt:lpstr>
      <vt:lpstr>Разбор задачи Emails</vt:lpstr>
      <vt:lpstr>Задача ProviderProcessing</vt:lpstr>
      <vt:lpstr>Задача ProviderProcessing</vt:lpstr>
      <vt:lpstr>Разбор задачи ProviderProcessing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213</cp:revision>
  <dcterms:created xsi:type="dcterms:W3CDTF">2013-06-28T10:07:11Z</dcterms:created>
  <dcterms:modified xsi:type="dcterms:W3CDTF">2017-09-24T18:09:18Z</dcterms:modified>
</cp:coreProperties>
</file>