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1" r:id="rId2"/>
  </p:sldMasterIdLst>
  <p:notesMasterIdLst>
    <p:notesMasterId r:id="rId20"/>
  </p:notesMasterIdLst>
  <p:sldIdLst>
    <p:sldId id="320" r:id="rId3"/>
    <p:sldId id="288" r:id="rId4"/>
    <p:sldId id="290" r:id="rId5"/>
    <p:sldId id="324" r:id="rId6"/>
    <p:sldId id="300" r:id="rId7"/>
    <p:sldId id="291" r:id="rId8"/>
    <p:sldId id="321" r:id="rId9"/>
    <p:sldId id="325" r:id="rId10"/>
    <p:sldId id="322" r:id="rId11"/>
    <p:sldId id="292" r:id="rId12"/>
    <p:sldId id="304" r:id="rId13"/>
    <p:sldId id="305" r:id="rId14"/>
    <p:sldId id="311" r:id="rId15"/>
    <p:sldId id="315" r:id="rId16"/>
    <p:sldId id="318" r:id="rId17"/>
    <p:sldId id="319" r:id="rId18"/>
    <p:sldId id="31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 5 мин" id="{8A62835E-9882-4E25-A32D-38CC3D47D71D}">
          <p14:sldIdLst>
            <p14:sldId id="320"/>
            <p14:sldId id="288"/>
            <p14:sldId id="290"/>
            <p14:sldId id="324"/>
          </p14:sldIdLst>
        </p14:section>
        <p14:section name="Инструменты 30 мин" id="{C6EBDC35-48E1-4501-A578-C56B84B83357}">
          <p14:sldIdLst>
            <p14:sldId id="300"/>
            <p14:sldId id="291"/>
            <p14:sldId id="321"/>
            <p14:sldId id="325"/>
            <p14:sldId id="322"/>
            <p14:sldId id="292"/>
          </p14:sldIdLst>
        </p14:section>
        <p14:section name="Стратегия 5 мин" id="{69023471-A3A5-464D-A881-BFFFFC94CC14}">
          <p14:sldIdLst>
            <p14:sldId id="304"/>
            <p14:sldId id="305"/>
          </p14:sldIdLst>
        </p14:section>
        <p14:section name="Emails 45 мин" id="{AD7F52C3-79FF-4AF3-A5D9-1711A106F3E1}">
          <p14:sldIdLst>
            <p14:sldId id="311"/>
            <p14:sldId id="315"/>
          </p14:sldIdLst>
        </p14:section>
        <p14:section name="ProviderProcessing 90 мин" id="{65A24CB9-B551-40D6-B57C-0ED913B0AA64}">
          <p14:sldIdLst>
            <p14:sldId id="318"/>
            <p14:sldId id="319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F"/>
    <a:srgbClr val="2B91AF"/>
    <a:srgbClr val="0000FF"/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2" autoAdjust="0"/>
    <p:restoredTop sz="82120" autoAdjust="0"/>
  </p:normalViewPr>
  <p:slideViewPr>
    <p:cSldViewPr>
      <p:cViewPr varScale="1">
        <p:scale>
          <a:sx n="82" d="100"/>
          <a:sy n="82" d="100"/>
        </p:scale>
        <p:origin x="35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30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25.09.2017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4174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Пете для решения задачи надо написать класс </a:t>
            </a:r>
            <a:r>
              <a:rPr lang="en-US" sz="1200" dirty="0" err="1">
                <a:latin typeface="Consolas" panose="020B0609020204030204" pitchFamily="49" charset="0"/>
              </a:rPr>
              <a:t>ProductValidator</a:t>
            </a:r>
            <a:endParaRPr lang="ru-RU" sz="1200" dirty="0"/>
          </a:p>
          <a:p>
            <a:pPr marL="0" indent="0">
              <a:buNone/>
            </a:pPr>
            <a:r>
              <a:rPr lang="ru-RU" sz="1200" dirty="0"/>
              <a:t>Он не поленился и нашел код, решающий похожую проблему в классе </a:t>
            </a:r>
            <a:r>
              <a:rPr lang="en-US" sz="1200" dirty="0" err="1"/>
              <a:t>ProviderProcessor</a:t>
            </a:r>
            <a:r>
              <a:rPr lang="ru-RU" sz="1200" dirty="0"/>
              <a:t>, но это </a:t>
            </a:r>
            <a:r>
              <a:rPr lang="en-US" sz="1200" dirty="0"/>
              <a:t>legacy…</a:t>
            </a:r>
          </a:p>
          <a:p>
            <a:pPr marL="0" indent="0">
              <a:buNone/>
            </a:pP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Петя знал про Правило Бойскаута и поэтому решил не просто решить свою задачу, но и написать тесты на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ProviderProcessor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1189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Петя отдал задачу на ручное тестирование,</a:t>
            </a:r>
            <a:br>
              <a:rPr lang="ru-RU" sz="1200" dirty="0"/>
            </a:br>
            <a:r>
              <a:rPr lang="ru-RU" sz="1200" dirty="0"/>
              <a:t>не забыв предупредить о своем </a:t>
            </a:r>
            <a:r>
              <a:rPr lang="ru-RU" sz="1200" dirty="0" err="1"/>
              <a:t>рефакторинге</a:t>
            </a:r>
            <a:r>
              <a:rPr lang="ru-RU" sz="1200" dirty="0"/>
              <a:t>.</a:t>
            </a:r>
            <a:endParaRPr lang="en-US" dirty="0"/>
          </a:p>
          <a:p>
            <a:pPr marL="0" indent="0">
              <a:buNone/>
            </a:pPr>
            <a:r>
              <a:rPr lang="ru-RU" sz="1200" dirty="0"/>
              <a:t>Но вскоре в его решении нашли баг и описали сценарий.</a:t>
            </a:r>
            <a:endParaRPr lang="en-US" sz="1200" dirty="0"/>
          </a:p>
          <a:p>
            <a:pPr marL="0" indent="0">
              <a:buNone/>
            </a:pPr>
            <a:r>
              <a:rPr lang="ru-RU" sz="1200" dirty="0"/>
              <a:t>Вместе с тестировщиком Петя написал тест по этому сценарию. Он в папке </a:t>
            </a:r>
            <a:r>
              <a:rPr lang="en-US" sz="1200" dirty="0" err="1"/>
              <a:t>DoNotOpen</a:t>
            </a:r>
            <a:r>
              <a:rPr lang="en-US" sz="1200" dirty="0"/>
              <a:t>.</a:t>
            </a: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9097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Эта задача более</a:t>
            </a:r>
            <a:r>
              <a:rPr lang="ru-RU" baseline="0" dirty="0"/>
              <a:t> приближена к реальности – надо просто добавить </a:t>
            </a:r>
            <a:r>
              <a:rPr lang="ru-RU" baseline="0" dirty="0" err="1"/>
              <a:t>фичу</a:t>
            </a:r>
            <a:r>
              <a:rPr lang="ru-RU" baseline="0" dirty="0"/>
              <a:t>.</a:t>
            </a:r>
          </a:p>
          <a:p>
            <a:r>
              <a:rPr lang="ru-RU" baseline="0" dirty="0"/>
              <a:t>При этом важно не только делать новые </a:t>
            </a:r>
            <a:r>
              <a:rPr lang="ru-RU" baseline="0" dirty="0" err="1"/>
              <a:t>фичи</a:t>
            </a:r>
            <a:r>
              <a:rPr lang="ru-RU" baseline="0" dirty="0"/>
              <a:t>, но еще и код рядом улучшать.</a:t>
            </a:r>
          </a:p>
          <a:p>
            <a:r>
              <a:rPr lang="ru-RU" baseline="0" dirty="0"/>
              <a:t>Если на код не было тестов, то его сложно тестировать.</a:t>
            </a:r>
          </a:p>
          <a:p>
            <a:r>
              <a:rPr lang="ru-RU" baseline="0" dirty="0"/>
              <a:t>Приходится сначала делать некоторый </a:t>
            </a:r>
            <a:r>
              <a:rPr lang="ru-RU" baseline="0" dirty="0" err="1"/>
              <a:t>рефакторинг</a:t>
            </a:r>
            <a:r>
              <a:rPr lang="ru-RU" baseline="0" dirty="0"/>
              <a:t>. Да, не по книжке, но прагматично.</a:t>
            </a:r>
          </a:p>
          <a:p>
            <a:r>
              <a:rPr lang="ru-RU" baseline="0" dirty="0" err="1"/>
              <a:t>Рефакторинг</a:t>
            </a:r>
            <a:r>
              <a:rPr lang="ru-RU" baseline="0" dirty="0"/>
              <a:t> не всегда безопасен – надо быть очень внимательным!</a:t>
            </a: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33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1240018683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28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4051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6464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2741580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16148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51083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12056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657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9869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81830315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1199214236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150817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25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5751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4555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115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3467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950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356242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92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45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4694003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7906930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10085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56778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ntur-csharper/legac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7604285/how-do-i-automatically-approve-approval-tests-when-i-run-them" TargetMode="External"/><Relationship Id="rId2" Type="http://schemas.openxmlformats.org/officeDocument/2006/relationships/hyperlink" Target="http://blog.approvaltests.com/2011/12/using-reporters-in-approval-test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pprovaltests.sourceforge.net/" TargetMode="External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</a:t>
            </a: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https://github.com/kontur-csharper/</a:t>
            </a:r>
            <a:r>
              <a:rPr lang="en-US" b="1" dirty="0">
                <a:hlinkClick r:id="rId2"/>
              </a:rPr>
              <a:t>legacy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35289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Подменить </a:t>
            </a:r>
            <a:r>
              <a:rPr lang="en-US" dirty="0" err="1"/>
              <a:t>Console.Out</a:t>
            </a:r>
            <a:r>
              <a:rPr lang="ru-RU" dirty="0"/>
              <a:t> и запомнить вывод</a:t>
            </a:r>
          </a:p>
          <a:p>
            <a:r>
              <a:rPr lang="ru-RU" dirty="0"/>
              <a:t>Добавить </a:t>
            </a:r>
            <a:r>
              <a:rPr lang="ru-RU" dirty="0" err="1"/>
              <a:t>логгирования</a:t>
            </a:r>
            <a:r>
              <a:rPr lang="ru-RU" dirty="0"/>
              <a:t> и запомнить лог</a:t>
            </a:r>
          </a:p>
          <a:p>
            <a:r>
              <a:rPr lang="ru-RU" dirty="0"/>
              <a:t>...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Прочие грязные штучки</a:t>
            </a:r>
          </a:p>
        </p:txBody>
      </p:sp>
    </p:spTree>
    <p:extLst>
      <p:ext uri="{BB962C8B-B14F-4D97-AF65-F5344CB8AC3E}">
        <p14:creationId xmlns:p14="http://schemas.microsoft.com/office/powerpoint/2010/main" val="2206628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Стоит заранее определиться, как вы относитесь к проблемному куску кода</a:t>
            </a:r>
          </a:p>
          <a:p>
            <a:pPr marL="514350" indent="-514350">
              <a:buAutoNum type="arabicPeriod"/>
            </a:pPr>
            <a:r>
              <a:rPr lang="ru-RU" dirty="0"/>
              <a:t>Ничего не трогаете, покрываете тестами и улучшаете там, где приходится что-то менять</a:t>
            </a:r>
          </a:p>
          <a:p>
            <a:pPr marL="514350" indent="-514350">
              <a:buAutoNum type="arabicPeriod"/>
            </a:pPr>
            <a:r>
              <a:rPr lang="ru-RU" dirty="0"/>
              <a:t>Изолируете подсистему, покрываете тестами, потом выкидываете старое, заменяя на новое.</a:t>
            </a:r>
          </a:p>
          <a:p>
            <a:pPr marL="514350" indent="-514350">
              <a:buAutoNum type="arabicPeriod"/>
            </a:pPr>
            <a:r>
              <a:rPr lang="ru-RU" dirty="0"/>
              <a:t>Стремительный </a:t>
            </a:r>
            <a:r>
              <a:rPr lang="ru-RU" dirty="0" err="1"/>
              <a:t>рефакторинг</a:t>
            </a:r>
            <a:r>
              <a:rPr lang="ru-RU" dirty="0"/>
              <a:t> выходного дня (если код не безнадежен)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Глобальная стратегия</a:t>
            </a:r>
          </a:p>
        </p:txBody>
      </p:sp>
    </p:spTree>
    <p:extLst>
      <p:ext uri="{BB962C8B-B14F-4D97-AF65-F5344CB8AC3E}">
        <p14:creationId xmlns:p14="http://schemas.microsoft.com/office/powerpoint/2010/main" val="517046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4306888" y="911225"/>
            <a:ext cx="3578225" cy="503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5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/>
              <a:t>Покрой</a:t>
            </a:r>
            <a:r>
              <a:rPr lang="en-US" sz="2400" dirty="0"/>
              <a:t> </a:t>
            </a:r>
            <a:r>
              <a:rPr lang="en-US" sz="2400" dirty="0" err="1"/>
              <a:t>NewRateEmailMessager</a:t>
            </a:r>
            <a:r>
              <a:rPr lang="en-US" sz="2400" dirty="0"/>
              <a:t> </a:t>
            </a:r>
            <a:r>
              <a:rPr lang="ru-RU" sz="2400" dirty="0" err="1"/>
              <a:t>характеризационными</a:t>
            </a:r>
            <a:r>
              <a:rPr lang="ru-RU" sz="2400" dirty="0"/>
              <a:t> тестами</a:t>
            </a:r>
            <a:endParaRPr lang="en-US" sz="2400" dirty="0"/>
          </a:p>
          <a:p>
            <a:pPr marL="1200095" lvl="1" indent="-457200"/>
            <a:r>
              <a:rPr lang="ru-RU" sz="2400" dirty="0"/>
              <a:t>Используй </a:t>
            </a:r>
            <a:r>
              <a:rPr lang="en-US" sz="2400" dirty="0"/>
              <a:t>Approval</a:t>
            </a:r>
            <a:r>
              <a:rPr lang="ru-RU" sz="2400" dirty="0"/>
              <a:t>-тесты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Проведи рефакторинг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Сделай сообщение </a:t>
            </a:r>
            <a:r>
              <a:rPr lang="en-US" sz="2400" dirty="0"/>
              <a:t>Html</a:t>
            </a:r>
            <a:r>
              <a:rPr lang="ru-RU" sz="2400" dirty="0"/>
              <a:t>-документом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Подсказки: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Для </a:t>
            </a:r>
            <a:r>
              <a:rPr lang="en-US" sz="2400" dirty="0" err="1"/>
              <a:t>StringBuilder</a:t>
            </a:r>
            <a:r>
              <a:rPr lang="en-US" sz="2400" dirty="0"/>
              <a:t> </a:t>
            </a:r>
            <a:r>
              <a:rPr lang="ru-RU" sz="2400" dirty="0"/>
              <a:t>нужно реализовать </a:t>
            </a:r>
            <a:r>
              <a:rPr lang="en-US" sz="2400" dirty="0" err="1"/>
              <a:t>IValueConverter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Массово </a:t>
            </a:r>
            <a:r>
              <a:rPr lang="ru-RU" sz="2400" dirty="0" err="1"/>
              <a:t>заапрувить</a:t>
            </a:r>
            <a:r>
              <a:rPr lang="ru-RU" sz="2400" dirty="0"/>
              <a:t> тесты можно, используя</a:t>
            </a:r>
            <a:r>
              <a:rPr lang="en-US" sz="2400" dirty="0"/>
              <a:t> </a:t>
            </a:r>
            <a:r>
              <a:rPr lang="en-US" sz="2400" dirty="0" err="1">
                <a:hlinkClick r:id="rId2"/>
              </a:rPr>
              <a:t>ClipboardReporter</a:t>
            </a:r>
            <a:r>
              <a:rPr lang="ru-RU" sz="2400" dirty="0"/>
              <a:t> или написав свой</a:t>
            </a:r>
            <a:r>
              <a:rPr lang="en-US" sz="2400" dirty="0"/>
              <a:t> </a:t>
            </a:r>
            <a:r>
              <a:rPr lang="en-US" sz="2400" dirty="0" err="1">
                <a:hlinkClick r:id="rId3"/>
              </a:rPr>
              <a:t>AutoApprover</a:t>
            </a:r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Задача</a:t>
            </a:r>
            <a:r>
              <a:rPr lang="ru-RU" sz="4400" dirty="0"/>
              <a:t> </a:t>
            </a:r>
            <a:r>
              <a:rPr lang="en-US" sz="4400" dirty="0"/>
              <a:t>Emails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650650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Approvals</a:t>
            </a:r>
            <a:endParaRPr lang="ru-RU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/>
              <a:t>позволяют быстро фиксировать поведение кода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/>
              <a:t>позволяют тестировать методом черного ящика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/>
              <a:t>подходят, если</a:t>
            </a:r>
          </a:p>
          <a:p>
            <a:pPr marL="1200095" lvl="1" indent="-457200"/>
            <a:r>
              <a:rPr lang="ru-RU" sz="3000" dirty="0"/>
              <a:t>Чистые функции</a:t>
            </a:r>
          </a:p>
          <a:p>
            <a:pPr marL="1200095" lvl="1" indent="-457200"/>
            <a:r>
              <a:rPr lang="ru-RU" sz="3000" dirty="0"/>
              <a:t>Большие </a:t>
            </a:r>
            <a:r>
              <a:rPr lang="en-US" sz="3000" dirty="0"/>
              <a:t>txt </a:t>
            </a:r>
            <a:r>
              <a:rPr lang="ru-RU" sz="3000" dirty="0"/>
              <a:t>/</a:t>
            </a:r>
            <a:r>
              <a:rPr lang="en-US" sz="3000" dirty="0"/>
              <a:t> </a:t>
            </a:r>
            <a:r>
              <a:rPr lang="en-US" sz="3000" dirty="0" err="1"/>
              <a:t>json</a:t>
            </a:r>
            <a:r>
              <a:rPr lang="en-US" sz="3000" dirty="0"/>
              <a:t> / xml</a:t>
            </a:r>
            <a:endParaRPr lang="ru-RU" sz="3000" dirty="0"/>
          </a:p>
          <a:p>
            <a:pPr marL="1200095" lvl="1" indent="-457200"/>
            <a:r>
              <a:rPr lang="ru-RU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Интеграционные тесты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Разбор задачи</a:t>
            </a:r>
            <a:r>
              <a:rPr lang="en-US" sz="4400" dirty="0"/>
              <a:t> Emails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184161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7F"/>
                </a:solidFill>
                <a:latin typeface="Consolas" panose="020B0609020204030204" pitchFamily="49" charset="0"/>
              </a:rPr>
              <a:t>ProductValidator</a:t>
            </a:r>
            <a:r>
              <a:rPr lang="ru-RU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7F"/>
                </a:solidFill>
                <a:latin typeface="Consolas" panose="020B0609020204030204" pitchFamily="49" charset="0"/>
              </a:rPr>
              <a:t>IList</a:t>
            </a:r>
            <a:r>
              <a:rPr lang="en-US" sz="1800" dirty="0"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7F"/>
                </a:solidFill>
                <a:latin typeface="Consolas" panose="020B0609020204030204" pitchFamily="49" charset="0"/>
              </a:rPr>
              <a:t>ProductValidationResult</a:t>
            </a:r>
            <a:r>
              <a:rPr lang="en-US" sz="1800" dirty="0">
                <a:solidFill>
                  <a:srgbClr val="00007F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ValidateProduct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7F"/>
                </a:solidFill>
                <a:latin typeface="Consolas" panose="020B0609020204030204" pitchFamily="49" charset="0"/>
              </a:rPr>
              <a:t>ProductData</a:t>
            </a:r>
            <a:r>
              <a:rPr lang="en-US" sz="1800" dirty="0">
                <a:latin typeface="Consolas" panose="020B0609020204030204" pitchFamily="49" charset="0"/>
              </a:rPr>
              <a:t> product)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Реализуй</a:t>
            </a:r>
            <a:r>
              <a:rPr lang="en-US" sz="2400" dirty="0"/>
              <a:t> </a:t>
            </a:r>
            <a:r>
              <a:rPr lang="en-US" sz="2400" dirty="0" err="1"/>
              <a:t>ProductValidator</a:t>
            </a:r>
            <a:r>
              <a:rPr lang="ru-RU" sz="2400" dirty="0"/>
              <a:t>, посмотрев код из </a:t>
            </a:r>
            <a:r>
              <a:rPr lang="en-US" sz="2400" dirty="0" err="1"/>
              <a:t>ProviderProcessor</a:t>
            </a:r>
            <a:endParaRPr lang="ru-RU" sz="2400" dirty="0"/>
          </a:p>
          <a:p>
            <a:pPr marL="1200095" lvl="1" indent="-457200"/>
            <a:r>
              <a:rPr lang="ru-RU" sz="2000" dirty="0"/>
              <a:t>Возьми логику проверки из </a:t>
            </a:r>
            <a:r>
              <a:rPr lang="en-US" sz="2000" dirty="0" err="1"/>
              <a:t>ProviderProcessor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Сделай </a:t>
            </a:r>
            <a:r>
              <a:rPr lang="ru-RU" sz="2400" b="1" dirty="0"/>
              <a:t>минимальный</a:t>
            </a:r>
            <a:r>
              <a:rPr lang="ru-RU" sz="2400" dirty="0"/>
              <a:t> подготовительный рефакторинг</a:t>
            </a:r>
            <a:endParaRPr lang="en-US" sz="2400" dirty="0"/>
          </a:p>
          <a:p>
            <a:pPr marL="1200095" lvl="1" indent="-457200"/>
            <a:r>
              <a:rPr lang="ru-RU" sz="2000" dirty="0"/>
              <a:t>Виртуальные методы + </a:t>
            </a:r>
            <a:r>
              <a:rPr lang="en-US" sz="2000" dirty="0" err="1"/>
              <a:t>FakeItEasy</a:t>
            </a:r>
            <a:endParaRPr lang="en-US" sz="2000" dirty="0"/>
          </a:p>
          <a:p>
            <a:pPr marL="1200095" lvl="1" indent="-457200"/>
            <a:r>
              <a:rPr lang="en-US" sz="2000" dirty="0" err="1"/>
              <a:t>MemoryAppender</a:t>
            </a:r>
            <a:r>
              <a:rPr lang="en-US" sz="2000" dirty="0"/>
              <a:t> </a:t>
            </a:r>
            <a:r>
              <a:rPr lang="ru-RU" sz="2000" dirty="0"/>
              <a:t>для </a:t>
            </a:r>
            <a:r>
              <a:rPr lang="en-US" sz="2000" dirty="0"/>
              <a:t>Log4Net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Напиши </a:t>
            </a:r>
            <a:r>
              <a:rPr lang="ru-RU" sz="2400" dirty="0" err="1"/>
              <a:t>характеризационные</a:t>
            </a:r>
            <a:r>
              <a:rPr lang="ru-RU" sz="2400" dirty="0"/>
              <a:t> тесты на </a:t>
            </a:r>
            <a:r>
              <a:rPr lang="en-US" sz="2400" dirty="0" err="1"/>
              <a:t>ProviderProcessor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Переведи </a:t>
            </a:r>
            <a:r>
              <a:rPr lang="en-US" sz="2400" dirty="0" err="1"/>
              <a:t>ProviderProcessor</a:t>
            </a:r>
            <a:r>
              <a:rPr lang="ru-RU" sz="2400" dirty="0"/>
              <a:t> на </a:t>
            </a:r>
            <a:r>
              <a:rPr lang="en-US" sz="2400" dirty="0" err="1"/>
              <a:t>ProductValidator</a:t>
            </a:r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Задача</a:t>
            </a:r>
            <a:r>
              <a:rPr lang="ru-RU" sz="4400" dirty="0"/>
              <a:t> </a:t>
            </a:r>
            <a:r>
              <a:rPr lang="en-US" sz="4400" dirty="0" err="1"/>
              <a:t>ProviderProcessing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988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Открой папку </a:t>
            </a:r>
            <a:r>
              <a:rPr lang="en-US" dirty="0" err="1"/>
              <a:t>DoNotOpen</a:t>
            </a:r>
            <a:r>
              <a:rPr lang="ru-RU" dirty="0"/>
              <a:t>,</a:t>
            </a:r>
            <a:br>
              <a:rPr lang="ru-RU" dirty="0"/>
            </a:br>
            <a:r>
              <a:rPr lang="ru-RU" dirty="0"/>
              <a:t>допиши и почини тест!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Задача</a:t>
            </a:r>
            <a:r>
              <a:rPr lang="ru-RU" sz="4400" dirty="0"/>
              <a:t> </a:t>
            </a:r>
            <a:r>
              <a:rPr lang="en-US" sz="4400" dirty="0" err="1"/>
              <a:t>ProviderProcessing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882980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Краткое пособие «Как добавить новую фичу»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DRY</a:t>
            </a:r>
          </a:p>
          <a:p>
            <a:pPr marL="1257245" lvl="1" indent="-514350"/>
            <a:r>
              <a:rPr lang="ru-RU" sz="2400" dirty="0"/>
              <a:t>Найди код, решающий похожую задачу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Правило Бойскаута</a:t>
            </a:r>
            <a:endParaRPr lang="en-US" sz="2400" dirty="0"/>
          </a:p>
          <a:p>
            <a:pPr marL="1257245" lvl="1" indent="-514350"/>
            <a:r>
              <a:rPr lang="ru-RU" sz="2400" dirty="0"/>
              <a:t>Не только добавляй фичи, но и улучшай код рядом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Если на код не было тестов – его сложно тестировать</a:t>
            </a:r>
          </a:p>
          <a:p>
            <a:pPr marL="1257245" lvl="1" indent="-514350"/>
            <a:r>
              <a:rPr lang="ru-RU" sz="2400" dirty="0"/>
              <a:t>Сделай подготовительный рефакторинг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Рефакторинг не всегда безопасен</a:t>
            </a:r>
          </a:p>
          <a:p>
            <a:pPr marL="1257245" lvl="1" indent="-514350"/>
            <a:r>
              <a:rPr lang="ru-RU" sz="2400" dirty="0"/>
              <a:t>Напиши </a:t>
            </a:r>
            <a:r>
              <a:rPr lang="ru-RU" sz="2400" dirty="0" err="1"/>
              <a:t>характеризационные</a:t>
            </a:r>
            <a:r>
              <a:rPr lang="ru-RU" sz="2400" dirty="0"/>
              <a:t> тесты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>
                <a:solidFill>
                  <a:schemeClr val="tx1"/>
                </a:solidFill>
              </a:rPr>
              <a:t>Разбор задачи</a:t>
            </a:r>
            <a:r>
              <a:rPr lang="ru-RU" sz="4000" dirty="0"/>
              <a:t> </a:t>
            </a:r>
            <a:r>
              <a:rPr lang="en-US" sz="4000" dirty="0" err="1"/>
              <a:t>ProviderProcessing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10913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9" y="1628775"/>
            <a:ext cx="9601131" cy="4679950"/>
          </a:xfrm>
        </p:spPr>
        <p:txBody>
          <a:bodyPr>
            <a:normAutofit/>
          </a:bodyPr>
          <a:lstStyle/>
          <a:p>
            <a:r>
              <a:rPr lang="ru-RU" sz="2800" dirty="0"/>
              <a:t>При изменении кода хорошо бы иметь тесты</a:t>
            </a:r>
          </a:p>
          <a:p>
            <a:r>
              <a:rPr lang="ru-RU" sz="2800" dirty="0"/>
              <a:t>Чтобы создать тесты, нужно что-то поменять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Дилемма</a:t>
            </a:r>
          </a:p>
        </p:txBody>
      </p:sp>
      <p:sp>
        <p:nvSpPr>
          <p:cNvPr id="4" name="AutoShape 2" descr="Картинки по запросу dead lock"/>
          <p:cNvSpPr>
            <a:spLocks noChangeAspect="1" noChangeArrowheads="1"/>
          </p:cNvSpPr>
          <p:nvPr/>
        </p:nvSpPr>
        <p:spPr bwMode="auto">
          <a:xfrm>
            <a:off x="5629275" y="4833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8" name="Picture 4" descr="http://csunplugged.org/wp-content/uploads/2015/03/deadlock.jpg12864887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3589337"/>
            <a:ext cx="40005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13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/>
              <a:t>Найти место, в котором нужно что-то изменить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Понять какие тесты для этого нужно написать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Изолировать или избавиться от мешающих зависимостей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Написать </a:t>
            </a:r>
            <a:r>
              <a:rPr lang="ru-RU" sz="2800" dirty="0" err="1"/>
              <a:t>характеризационные</a:t>
            </a:r>
            <a:r>
              <a:rPr lang="ru-RU" sz="2800" dirty="0"/>
              <a:t> тесты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err="1"/>
              <a:t>Отрефакторить</a:t>
            </a:r>
            <a:r>
              <a:rPr lang="ru-RU" sz="2800" dirty="0"/>
              <a:t> и написать обычные тесты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Добавить новый функционал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работы с </a:t>
            </a:r>
            <a:r>
              <a:rPr lang="ru-RU" dirty="0" err="1"/>
              <a:t>легаси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6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/>
              <a:t>Найти место, в котором нужно что-то изменить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Понять какие тесты для этого нужно написать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b="1" dirty="0"/>
              <a:t>Изолировать или избавиться от мешающих зависимостей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b="1" dirty="0"/>
              <a:t>Написать </a:t>
            </a:r>
            <a:r>
              <a:rPr lang="ru-RU" sz="2800" b="1" dirty="0" err="1"/>
              <a:t>характеризационные</a:t>
            </a:r>
            <a:r>
              <a:rPr lang="ru-RU" sz="2800" b="1" dirty="0"/>
              <a:t> тесты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err="1"/>
              <a:t>Отрефакторить</a:t>
            </a:r>
            <a:r>
              <a:rPr lang="ru-RU" sz="2800" dirty="0"/>
              <a:t> и написать обычные тесты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Добавить новый функционал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работы с </a:t>
            </a:r>
            <a:r>
              <a:rPr lang="ru-RU" dirty="0" err="1"/>
              <a:t>легаси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729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4400" dirty="0"/>
              <a:t>Extract Method (FP)</a:t>
            </a:r>
            <a:endParaRPr lang="ru-RU" sz="4400" dirty="0"/>
          </a:p>
          <a:p>
            <a:pPr marL="514350" indent="-514350">
              <a:buAutoNum type="arabicPeriod"/>
            </a:pPr>
            <a:r>
              <a:rPr lang="en-US" sz="3600" dirty="0"/>
              <a:t>Extract Interface (DIP)</a:t>
            </a:r>
          </a:p>
          <a:p>
            <a:pPr marL="514350" indent="-514350">
              <a:buAutoNum type="arabicPeriod"/>
            </a:pPr>
            <a:r>
              <a:rPr lang="ru-RU" dirty="0"/>
              <a:t>Изолировать неудобную зависимость </a:t>
            </a:r>
            <a:br>
              <a:rPr lang="ru-RU" dirty="0"/>
            </a:br>
            <a:r>
              <a:rPr lang="ru-RU" dirty="0"/>
              <a:t>в виртуальный метод и переопределить </a:t>
            </a:r>
            <a:br>
              <a:rPr lang="ru-RU" dirty="0"/>
            </a:br>
            <a:r>
              <a:rPr lang="ru-RU" dirty="0"/>
              <a:t>в тестовом наследнике.</a:t>
            </a:r>
            <a:endParaRPr lang="en-US" dirty="0"/>
          </a:p>
          <a:p>
            <a:pPr marL="514350" indent="-514350">
              <a:buAutoNum type="arabicPeriod"/>
            </a:pPr>
            <a:r>
              <a:rPr lang="ru-RU" sz="2800" dirty="0">
                <a:solidFill>
                  <a:schemeClr val="bg1">
                    <a:lumMod val="50000"/>
                  </a:schemeClr>
                </a:solidFill>
              </a:rPr>
              <a:t>В зависимости от глобального флажка использовать тестовую зависимость вместо реальной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</a:rPr>
              <a:t>Прочие грязные трюки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Избавиться от зависимостей</a:t>
            </a:r>
          </a:p>
        </p:txBody>
      </p:sp>
    </p:spTree>
    <p:extLst>
      <p:ext uri="{BB962C8B-B14F-4D97-AF65-F5344CB8AC3E}">
        <p14:creationId xmlns:p14="http://schemas.microsoft.com/office/powerpoint/2010/main" val="369498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Тест, возможно, с плохим дизайном, </a:t>
            </a:r>
            <a:br>
              <a:rPr lang="ru-RU" sz="2800" dirty="0"/>
            </a:br>
            <a:r>
              <a:rPr lang="ru-RU" sz="2800" dirty="0"/>
              <a:t>но достаточно полно фиксирующий текущее поведение подсистемы</a:t>
            </a:r>
          </a:p>
          <a:p>
            <a:pPr marL="514350" indent="-514350">
              <a:buAutoNum type="arabicPeriod"/>
            </a:pPr>
            <a:r>
              <a:rPr lang="ru-RU" sz="2800" dirty="0"/>
              <a:t>Делаем разные вызовы, записываем результат вызова в </a:t>
            </a:r>
            <a:r>
              <a:rPr lang="en-US" sz="2800" dirty="0"/>
              <a:t>Assert</a:t>
            </a:r>
            <a:endParaRPr lang="ru-RU" sz="2800" dirty="0"/>
          </a:p>
          <a:p>
            <a:pPr marL="514350" indent="-514350">
              <a:buAutoNum type="arabicPeriod"/>
            </a:pPr>
            <a:r>
              <a:rPr lang="ru-RU" sz="2800" dirty="0"/>
              <a:t>Генерируем входные данные случайно, запоминаем результат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Характеризационный тест</a:t>
            </a:r>
          </a:p>
        </p:txBody>
      </p:sp>
    </p:spTree>
    <p:extLst>
      <p:ext uri="{BB962C8B-B14F-4D97-AF65-F5344CB8AC3E}">
        <p14:creationId xmlns:p14="http://schemas.microsoft.com/office/powerpoint/2010/main" val="176291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Samples / </a:t>
            </a:r>
            <a:r>
              <a:rPr lang="en-US" cap="none" dirty="0" err="1"/>
              <a:t>ApprovalsDemo.cs</a:t>
            </a:r>
            <a:endParaRPr lang="en-US" cap="none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071664" y="522922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hlinkClick r:id="rId3"/>
              </a:rPr>
              <a:t>http://approvaltests.sourceforge.net/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2583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br>
              <a:rPr lang="ru-RU" sz="3200" cap="none" dirty="0"/>
            </a:br>
            <a:br>
              <a:rPr lang="ru-RU" sz="3200" cap="none" dirty="0"/>
            </a:br>
            <a:r>
              <a:rPr lang="en-US" sz="3200" cap="none" dirty="0"/>
              <a:t>Samples /</a:t>
            </a:r>
            <a:br>
              <a:rPr lang="ru-RU" sz="3200" cap="none" dirty="0"/>
            </a:br>
            <a:r>
              <a:rPr lang="ru-RU" sz="3200" cap="none" dirty="0"/>
              <a:t>		</a:t>
            </a:r>
            <a:r>
              <a:rPr lang="en-US" sz="3200" cap="none" dirty="0" err="1"/>
              <a:t>TortoiseGitDiffReporter.cs</a:t>
            </a:r>
            <a:br>
              <a:rPr lang="ru-RU" sz="3200" cap="none" dirty="0"/>
            </a:br>
            <a:r>
              <a:rPr lang="ru-RU" sz="3200" cap="none" dirty="0"/>
              <a:t>		</a:t>
            </a:r>
            <a:r>
              <a:rPr lang="en-US" sz="3200" cap="none" dirty="0" err="1"/>
              <a:t>TeamCityVerboseReporter.cs</a:t>
            </a:r>
            <a:endParaRPr lang="en-US" sz="3200" cap="none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915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Samples / </a:t>
            </a:r>
            <a:r>
              <a:rPr lang="en-US" cap="none" dirty="0" err="1"/>
              <a:t>PairwiseDemo.cs</a:t>
            </a:r>
            <a:endParaRPr lang="en-US" cap="none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18908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18536</TotalTime>
  <Words>494</Words>
  <Application>Microsoft Office PowerPoint</Application>
  <PresentationFormat>Широкоэкранный</PresentationFormat>
  <Paragraphs>100</Paragraphs>
  <Slides>17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Legacy</vt:lpstr>
      <vt:lpstr>Дилемма</vt:lpstr>
      <vt:lpstr>Алгоритм работы с легаси</vt:lpstr>
      <vt:lpstr>Алгоритм работы с легаси</vt:lpstr>
      <vt:lpstr>Избавиться от зависимостей</vt:lpstr>
      <vt:lpstr>Характеризационный тест</vt:lpstr>
      <vt:lpstr>Samples / ApprovalsDemo.cs</vt:lpstr>
      <vt:lpstr>  Samples /   TortoiseGitDiffReporter.cs   TeamCityVerboseReporter.cs</vt:lpstr>
      <vt:lpstr>Samples / PairwiseDemo.cs</vt:lpstr>
      <vt:lpstr>Прочие грязные штучки</vt:lpstr>
      <vt:lpstr>Глобальная стратегия</vt:lpstr>
      <vt:lpstr>Презентация PowerPoint</vt:lpstr>
      <vt:lpstr>Задача Emails</vt:lpstr>
      <vt:lpstr>Разбор задачи Emails</vt:lpstr>
      <vt:lpstr>Задача ProviderProcessing</vt:lpstr>
      <vt:lpstr>Задача ProviderProcessing</vt:lpstr>
      <vt:lpstr>Разбор задачи ProviderProcessing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Иван Домашних</cp:lastModifiedBy>
  <cp:revision>224</cp:revision>
  <dcterms:created xsi:type="dcterms:W3CDTF">2013-06-28T10:07:11Z</dcterms:created>
  <dcterms:modified xsi:type="dcterms:W3CDTF">2017-09-25T13:29:45Z</dcterms:modified>
</cp:coreProperties>
</file>