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21"/>
  </p:notesMasterIdLst>
  <p:sldIdLst>
    <p:sldId id="329" r:id="rId3"/>
    <p:sldId id="315" r:id="rId4"/>
    <p:sldId id="316" r:id="rId5"/>
    <p:sldId id="317" r:id="rId6"/>
    <p:sldId id="318" r:id="rId7"/>
    <p:sldId id="322" r:id="rId8"/>
    <p:sldId id="336" r:id="rId9"/>
    <p:sldId id="338" r:id="rId10"/>
    <p:sldId id="330" r:id="rId11"/>
    <p:sldId id="327" r:id="rId12"/>
    <p:sldId id="337" r:id="rId13"/>
    <p:sldId id="328" r:id="rId14"/>
    <p:sldId id="333" r:id="rId15"/>
    <p:sldId id="332" r:id="rId16"/>
    <p:sldId id="335" r:id="rId17"/>
    <p:sldId id="331" r:id="rId18"/>
    <p:sldId id="324" r:id="rId19"/>
    <p:sldId id="33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088475AA-BE70-4EA0-9299-D2E6D7149942}">
          <p14:sldIdLst>
            <p14:sldId id="329"/>
            <p14:sldId id="315"/>
          </p14:sldIdLst>
        </p14:section>
        <p14:section name="Mocks" id="{9F290A3B-59FD-40DF-AF7C-7A27B9FFD6E1}">
          <p14:sldIdLst>
            <p14:sldId id="316"/>
            <p14:sldId id="317"/>
            <p14:sldId id="318"/>
          </p14:sldIdLst>
        </p14:section>
        <p14:section name="ThingCache" id="{197DA212-C4D4-4E13-B6B6-F312C5EBBC2E}">
          <p14:sldIdLst>
            <p14:sldId id="322"/>
            <p14:sldId id="336"/>
            <p14:sldId id="338"/>
            <p14:sldId id="330"/>
          </p14:sldIdLst>
        </p14:section>
        <p14:section name="FileSender" id="{4B16B376-E454-4A3C-8ADB-D9E32B61680A}">
          <p14:sldIdLst>
            <p14:sldId id="327"/>
            <p14:sldId id="337"/>
            <p14:sldId id="328"/>
            <p14:sldId id="333"/>
            <p14:sldId id="332"/>
          </p14:sldIdLst>
        </p14:section>
        <p14:section name="State vs Behavior" id="{EDCCF58C-FB14-4E84-A17A-3642FFB8D3E3}">
          <p14:sldIdLst>
            <p14:sldId id="335"/>
            <p14:sldId id="331"/>
            <p14:sldId id="324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B91AF"/>
    <a:srgbClr val="00007F"/>
    <a:srgbClr val="0000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1" autoAdjust="0"/>
    <p:restoredTop sz="53356" autoAdjust="0"/>
  </p:normalViewPr>
  <p:slideViewPr>
    <p:cSldViewPr snapToGrid="0">
      <p:cViewPr varScale="1">
        <p:scale>
          <a:sx n="63" d="100"/>
          <a:sy n="63" d="100"/>
        </p:scale>
        <p:origin x="16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ru-RU" baseline="0" dirty="0" smtClean="0"/>
              <a:t> к аудитории:</a:t>
            </a:r>
          </a:p>
          <a:p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Кто использовал </a:t>
            </a:r>
            <a:r>
              <a:rPr lang="ru-RU" baseline="0" dirty="0" err="1" smtClean="0"/>
              <a:t>моки</a:t>
            </a:r>
            <a:r>
              <a:rPr lang="ru-RU" baseline="0" dirty="0" smtClean="0"/>
              <a:t>? Какие?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Зачем нужны </a:t>
            </a:r>
            <a:r>
              <a:rPr lang="ru-RU" baseline="0" dirty="0" err="1" smtClean="0"/>
              <a:t>моки</a:t>
            </a:r>
            <a:r>
              <a:rPr lang="ru-RU" baseline="0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534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Возможно,</a:t>
            </a:r>
            <a:r>
              <a:rPr lang="ru-RU" baseline="0" dirty="0" smtClean="0"/>
              <a:t> этот слайд надо двинуть вперед.</a:t>
            </a:r>
          </a:p>
          <a:p>
            <a:endParaRPr lang="en-US" dirty="0" smtClean="0"/>
          </a:p>
          <a:p>
            <a:r>
              <a:rPr lang="ru-RU" dirty="0" smtClean="0"/>
              <a:t>Рассказать</a:t>
            </a:r>
            <a:r>
              <a:rPr lang="ru-RU" baseline="0" dirty="0" smtClean="0"/>
              <a:t> </a:t>
            </a:r>
            <a:r>
              <a:rPr lang="ru-RU" baseline="0" dirty="0" smtClean="0"/>
              <a:t>про возможности </a:t>
            </a:r>
            <a:r>
              <a:rPr lang="ru-RU" baseline="0" dirty="0" err="1" smtClean="0"/>
              <a:t>фреймворка</a:t>
            </a:r>
            <a:r>
              <a:rPr lang="ru-RU" baseline="0" dirty="0" smtClean="0"/>
              <a:t> (они могут пригодиться в следующей задаче):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Замокать вызов метода с любыми параметрами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Настроить возвращаемые значения для первого или первых нескольких вызовов метода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Рассказ про стек:</a:t>
            </a:r>
            <a:endParaRPr lang="en-US" dirty="0" smtClean="0"/>
          </a:p>
          <a:p>
            <a:r>
              <a:rPr lang="ru-RU" dirty="0" smtClean="0"/>
              <a:t>Настройки</a:t>
            </a:r>
            <a:r>
              <a:rPr lang="ru-RU" baseline="0" dirty="0" smtClean="0"/>
              <a:t> результатов вызовов </a:t>
            </a:r>
            <a:r>
              <a:rPr lang="ru-RU" baseline="0" dirty="0" err="1" smtClean="0"/>
              <a:t>замоканного</a:t>
            </a:r>
            <a:r>
              <a:rPr lang="ru-RU" baseline="0" dirty="0" smtClean="0"/>
              <a:t> метода складываются в стек.</a:t>
            </a:r>
          </a:p>
          <a:p>
            <a:r>
              <a:rPr lang="ru-RU" baseline="0" dirty="0" smtClean="0"/>
              <a:t>Почему? Чтобы можно было переопределять поведение, заданное в </a:t>
            </a:r>
            <a:r>
              <a:rPr lang="ru-RU" baseline="0" dirty="0" err="1" smtClean="0"/>
              <a:t>сетапе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en-US" baseline="0" dirty="0" smtClean="0"/>
              <a:t>TODO. </a:t>
            </a:r>
            <a:r>
              <a:rPr lang="ru-RU" baseline="0" dirty="0" smtClean="0"/>
              <a:t>Возможно, надо добавить слайд про это.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46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Дополнительные</a:t>
            </a:r>
            <a:r>
              <a:rPr lang="ru-RU" baseline="0" dirty="0" smtClean="0"/>
              <a:t> требования:</a:t>
            </a:r>
            <a:endParaRPr lang="ru-RU" dirty="0" smtClean="0"/>
          </a:p>
          <a:p>
            <a:pPr marL="228600" indent="-228600">
              <a:buAutoNum type="arabicPeriod"/>
            </a:pPr>
            <a:r>
              <a:rPr lang="ru-RU" dirty="0" smtClean="0"/>
              <a:t>Обойтись </a:t>
            </a:r>
            <a:r>
              <a:rPr lang="ru-RU" dirty="0" smtClean="0"/>
              <a:t>без дублирования:</a:t>
            </a:r>
            <a:r>
              <a:rPr lang="ru-RU" baseline="0" dirty="0" smtClean="0"/>
              <a:t> вынести общий код в </a:t>
            </a:r>
            <a:r>
              <a:rPr lang="en-US" baseline="0" dirty="0" err="1" smtClean="0"/>
              <a:t>SetUp</a:t>
            </a:r>
            <a:endParaRPr lang="ru-RU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Код теста должен быть очевидным для понимания (никакой магии!)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348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 п.1</a:t>
            </a:r>
            <a:r>
              <a:rPr lang="ru-RU" baseline="0" dirty="0" smtClean="0"/>
              <a:t>: но надо убирать дублирование в </a:t>
            </a:r>
            <a:r>
              <a:rPr lang="en-US" baseline="0" dirty="0" err="1" smtClean="0"/>
              <a:t>SetUp</a:t>
            </a:r>
            <a:r>
              <a:rPr lang="en-US" baseline="0" dirty="0" smtClean="0"/>
              <a:t>, </a:t>
            </a:r>
            <a:r>
              <a:rPr lang="ru-RU" baseline="0" dirty="0" smtClean="0"/>
              <a:t>иначе возникают все проблемы, связанные с копи-</a:t>
            </a:r>
            <a:r>
              <a:rPr lang="ru-RU" baseline="0" dirty="0" err="1" smtClean="0"/>
              <a:t>пастом</a:t>
            </a:r>
            <a:r>
              <a:rPr lang="ru-RU" baseline="0" dirty="0" smtClean="0"/>
              <a:t> кода</a:t>
            </a:r>
          </a:p>
          <a:p>
            <a:r>
              <a:rPr lang="ru-RU" baseline="0" dirty="0" smtClean="0"/>
              <a:t>К п.3</a:t>
            </a:r>
            <a:r>
              <a:rPr lang="en-US" baseline="0" dirty="0" smtClean="0"/>
              <a:t>:</a:t>
            </a:r>
            <a:r>
              <a:rPr lang="ru-RU" baseline="0" dirty="0" smtClean="0"/>
              <a:t> в этой задаче: когда </a:t>
            </a:r>
            <a:r>
              <a:rPr lang="ru-RU" baseline="0" dirty="0" err="1" smtClean="0"/>
              <a:t>тестим</a:t>
            </a:r>
            <a:r>
              <a:rPr lang="ru-RU" baseline="0" dirty="0" smtClean="0"/>
              <a:t> актуальность документа</a:t>
            </a:r>
          </a:p>
          <a:p>
            <a:r>
              <a:rPr lang="ru-RU" baseline="0" dirty="0" smtClean="0"/>
              <a:t>К п.4: Возможные решения: в реализации доставать время из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IDateTimeService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baseline="0" dirty="0" smtClean="0"/>
              <a:t>а в тесте его </a:t>
            </a:r>
            <a:r>
              <a:rPr lang="ru-RU" baseline="0" dirty="0" err="1" smtClean="0"/>
              <a:t>мокать</a:t>
            </a:r>
            <a:r>
              <a:rPr lang="ru-RU" baseline="0" dirty="0" smtClean="0"/>
              <a:t>. Еще можно текущее время передавать параметром в тестируемый метод.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7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Показываем вариант </a:t>
            </a:r>
            <a:r>
              <a:rPr lang="ru-RU" dirty="0" err="1" smtClean="0"/>
              <a:t>рефакторинга</a:t>
            </a:r>
            <a:r>
              <a:rPr lang="ru-RU" baseline="0" dirty="0" smtClean="0"/>
              <a:t> </a:t>
            </a:r>
            <a:r>
              <a:rPr lang="en-US" baseline="0" dirty="0" err="1" smtClean="0"/>
              <a:t>FileSender</a:t>
            </a:r>
            <a:r>
              <a:rPr lang="en-US" baseline="0" dirty="0" smtClean="0"/>
              <a:t> </a:t>
            </a:r>
            <a:r>
              <a:rPr lang="ru-RU" baseline="0" dirty="0" smtClean="0"/>
              <a:t>в </a:t>
            </a:r>
            <a:r>
              <a:rPr lang="en-US" baseline="0" dirty="0" err="1" smtClean="0"/>
              <a:t>MultiFileSender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SingleFileSender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DocumentChecker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Смотрим, какие получились тесты.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762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Тестов</a:t>
            </a:r>
            <a:r>
              <a:rPr lang="ru-RU" baseline="0" dirty="0"/>
              <a:t> после </a:t>
            </a:r>
            <a:r>
              <a:rPr lang="ru-RU" baseline="0" dirty="0" err="1"/>
              <a:t>рефакторинга</a:t>
            </a:r>
            <a:r>
              <a:rPr lang="ru-RU" baseline="0" dirty="0"/>
              <a:t> больше, но они проще.</a:t>
            </a:r>
          </a:p>
          <a:p>
            <a:r>
              <a:rPr lang="ru-RU" baseline="0" dirty="0"/>
              <a:t>Их 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6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Fake – </a:t>
            </a:r>
            <a:r>
              <a:rPr lang="en-US" dirty="0" err="1"/>
              <a:t>InMemory</a:t>
            </a:r>
            <a:r>
              <a:rPr lang="en-US" dirty="0"/>
              <a:t> Storage</a:t>
            </a:r>
            <a:r>
              <a:rPr lang="ru-RU" baseline="0" dirty="0"/>
              <a:t> без использования сетевых вызовов.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4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Пишем код по </a:t>
            </a:r>
            <a:r>
              <a:rPr lang="en-US" dirty="0" smtClean="0"/>
              <a:t>SOLID</a:t>
            </a:r>
            <a:r>
              <a:rPr lang="en-US" baseline="0" dirty="0" smtClean="0"/>
              <a:t> – </a:t>
            </a:r>
            <a:r>
              <a:rPr lang="ru-RU" baseline="0" dirty="0" smtClean="0"/>
              <a:t>получаем небольшие модули, которые можно протестировать изолированно, заменив зависимости заглушками.</a:t>
            </a:r>
          </a:p>
          <a:p>
            <a:r>
              <a:rPr lang="ru-RU" baseline="0" dirty="0" smtClean="0"/>
              <a:t>Лень писать сотни заглушек — поможет </a:t>
            </a:r>
            <a:r>
              <a:rPr lang="en-US" baseline="0" dirty="0" smtClean="0"/>
              <a:t>mock-</a:t>
            </a:r>
            <a:r>
              <a:rPr lang="ru-RU" baseline="0" dirty="0" err="1" smtClean="0"/>
              <a:t>фреймворк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7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Будем</a:t>
            </a:r>
            <a:r>
              <a:rPr lang="en-US" baseline="0" dirty="0" smtClean="0"/>
              <a:t> </a:t>
            </a:r>
            <a:r>
              <a:rPr lang="ru-RU" baseline="0" dirty="0" smtClean="0"/>
              <a:t>смотреть на примере </a:t>
            </a:r>
            <a:r>
              <a:rPr lang="en-US" baseline="0" dirty="0" err="1" smtClean="0"/>
              <a:t>FakeItEasy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Редко используется в командах — будете знать несколько </a:t>
            </a:r>
            <a:r>
              <a:rPr lang="ru-RU" baseline="0" dirty="0" err="1" smtClean="0"/>
              <a:t>фреймворков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Простая терминология — все есть </a:t>
            </a:r>
            <a:r>
              <a:rPr lang="en-US" baseline="0" dirty="0" smtClean="0"/>
              <a:t>Fake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Код похож на </a:t>
            </a:r>
            <a:r>
              <a:rPr lang="ru-RU" baseline="0" dirty="0" smtClean="0"/>
              <a:t>английский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--</a:t>
            </a:r>
            <a:r>
              <a:rPr lang="ru-RU" baseline="0" dirty="0" smtClean="0"/>
              <a:t> листаем на следующий слайд --</a:t>
            </a:r>
            <a:endParaRPr lang="ru-RU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ru-RU" baseline="0" dirty="0" smtClean="0"/>
              <a:t>Как эта магия работает: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Что возвращает </a:t>
            </a:r>
            <a:r>
              <a:rPr lang="en-US" baseline="0" dirty="0" err="1" smtClean="0"/>
              <a:t>A.Fake</a:t>
            </a:r>
            <a:r>
              <a:rPr lang="en-US" baseline="0" dirty="0" smtClean="0"/>
              <a:t>&lt;T&gt;()?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Как создать класс в </a:t>
            </a:r>
            <a:r>
              <a:rPr lang="ru-RU" baseline="0" dirty="0" err="1" smtClean="0"/>
              <a:t>рантайме</a:t>
            </a:r>
            <a:r>
              <a:rPr lang="ru-RU" baseline="0" dirty="0" smtClean="0"/>
              <a:t>?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Castle.DynamicProxy</a:t>
            </a:r>
            <a:r>
              <a:rPr lang="en-US" baseline="0" dirty="0" smtClean="0"/>
              <a:t>)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Как работает </a:t>
            </a:r>
            <a:r>
              <a:rPr lang="en-US" baseline="0" dirty="0" err="1" smtClean="0"/>
              <a:t>A.CallTo</a:t>
            </a:r>
            <a:r>
              <a:rPr lang="en-US" baseline="0" dirty="0" smtClean="0"/>
              <a:t>()? </a:t>
            </a:r>
            <a:r>
              <a:rPr lang="ru-RU" baseline="0" dirty="0" smtClean="0"/>
              <a:t>Что он принимает? (</a:t>
            </a:r>
            <a:r>
              <a:rPr lang="en-US" baseline="0" dirty="0" smtClean="0"/>
              <a:t>Expression</a:t>
            </a:r>
            <a:r>
              <a:rPr lang="ru-RU" baseline="0" dirty="0" smtClean="0"/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192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вернуться к предыдущему</a:t>
            </a:r>
            <a:r>
              <a:rPr lang="ru-RU" baseline="0" dirty="0" smtClean="0"/>
              <a:t> слайду и разобрать на конкретном примере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243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Задаем вопрос, возвращаемся</a:t>
            </a:r>
            <a:r>
              <a:rPr lang="ru-RU" baseline="0" dirty="0" smtClean="0"/>
              <a:t> к слайду с кодом </a:t>
            </a:r>
            <a:r>
              <a:rPr lang="en-US" baseline="0" dirty="0" err="1" smtClean="0"/>
              <a:t>FakeItEasy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Потом показываем пункты.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</a:t>
            </a:r>
            <a:r>
              <a:rPr lang="ru-RU" baseline="0" dirty="0" smtClean="0"/>
              <a:t> п.2</a:t>
            </a:r>
            <a:r>
              <a:rPr lang="ru-RU" dirty="0" smtClean="0"/>
              <a:t>:</a:t>
            </a:r>
            <a:r>
              <a:rPr lang="ru-RU" baseline="0" dirty="0" smtClean="0"/>
              <a:t> м</a:t>
            </a:r>
            <a:r>
              <a:rPr lang="ru-RU" dirty="0" smtClean="0"/>
              <a:t>ожно </a:t>
            </a:r>
            <a:r>
              <a:rPr lang="ru-RU" dirty="0" smtClean="0"/>
              <a:t>обойтись и без</a:t>
            </a:r>
            <a:r>
              <a:rPr lang="ru-RU" baseline="0" dirty="0" smtClean="0"/>
              <a:t> </a:t>
            </a:r>
            <a:r>
              <a:rPr lang="en-US" baseline="0" dirty="0" smtClean="0"/>
              <a:t>expressions, </a:t>
            </a:r>
            <a:r>
              <a:rPr lang="ru-RU" baseline="0" dirty="0" smtClean="0"/>
              <a:t>как в </a:t>
            </a:r>
            <a:r>
              <a:rPr lang="en-US" baseline="0" dirty="0" smtClean="0"/>
              <a:t>Rhino</a:t>
            </a:r>
            <a:r>
              <a:rPr lang="ru-RU" baseline="0" dirty="0" smtClean="0"/>
              <a:t>, там на </a:t>
            </a:r>
            <a:r>
              <a:rPr lang="en-US" baseline="0" dirty="0" err="1" smtClean="0"/>
              <a:t>Func</a:t>
            </a:r>
            <a:r>
              <a:rPr lang="en-US" baseline="0" dirty="0" smtClean="0"/>
              <a:t>&lt;&gt;</a:t>
            </a:r>
            <a:r>
              <a:rPr lang="ru-RU" baseline="0" dirty="0" smtClean="0"/>
              <a:t> все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90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Открываем</a:t>
            </a:r>
            <a:r>
              <a:rPr lang="ru-RU" baseline="0" dirty="0" smtClean="0"/>
              <a:t> в </a:t>
            </a:r>
            <a:r>
              <a:rPr lang="ru-RU" baseline="0" dirty="0" err="1" smtClean="0"/>
              <a:t>солюшене</a:t>
            </a:r>
            <a:r>
              <a:rPr lang="ru-RU" baseline="0" dirty="0" smtClean="0"/>
              <a:t> проект </a:t>
            </a:r>
            <a:r>
              <a:rPr lang="en-US" baseline="0" dirty="0" err="1" smtClean="0"/>
              <a:t>ThingCache</a:t>
            </a:r>
            <a:r>
              <a:rPr lang="en-US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310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Рассказать, как замокать вызов метода и как проверить, вызвался ли он.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</a:t>
            </a:r>
            <a:r>
              <a:rPr lang="en-US" baseline="0" dirty="0" err="1" smtClean="0"/>
              <a:t>MustHaveHappened</a:t>
            </a:r>
            <a:r>
              <a:rPr lang="en-US" baseline="0" dirty="0" smtClean="0"/>
              <a:t> </a:t>
            </a:r>
            <a:r>
              <a:rPr lang="ru-RU" baseline="0" dirty="0" smtClean="0"/>
              <a:t>можно передать, сколько раз мы ожидали вызов.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865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Рассказать,</a:t>
            </a:r>
            <a:r>
              <a:rPr lang="ru-RU" baseline="0" dirty="0" smtClean="0"/>
              <a:t> как проставлять </a:t>
            </a:r>
            <a:r>
              <a:rPr lang="en-US" baseline="0" dirty="0" smtClean="0"/>
              <a:t>out</a:t>
            </a:r>
            <a:r>
              <a:rPr lang="ru-RU" baseline="0" dirty="0" smtClean="0"/>
              <a:t>-параметры </a:t>
            </a:r>
            <a:r>
              <a:rPr lang="ru-RU" baseline="0" dirty="0" err="1" smtClean="0"/>
              <a:t>замоканным</a:t>
            </a:r>
            <a:r>
              <a:rPr lang="ru-RU" baseline="0" dirty="0" smtClean="0"/>
              <a:t> методом.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После этого можно писать код.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69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TODO. </a:t>
            </a:r>
            <a:r>
              <a:rPr lang="ru-RU" dirty="0" smtClean="0"/>
              <a:t>Непонятно,</a:t>
            </a:r>
            <a:r>
              <a:rPr lang="ru-RU" baseline="0" dirty="0" smtClean="0"/>
              <a:t> как к этим пунктам подводить в контексте задачи.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 п.1:</a:t>
            </a:r>
            <a:r>
              <a:rPr lang="ru-RU" baseline="0" dirty="0" smtClean="0"/>
              <a:t> это классическая </a:t>
            </a:r>
            <a:r>
              <a:rPr lang="en-US" baseline="0" dirty="0" smtClean="0"/>
              <a:t>TDD.</a:t>
            </a:r>
            <a:r>
              <a:rPr lang="ru-RU" baseline="0" dirty="0" smtClean="0"/>
              <a:t> Почитать можно книгу Кента Бека.</a:t>
            </a:r>
          </a:p>
          <a:p>
            <a:r>
              <a:rPr lang="ru-RU" dirty="0" smtClean="0"/>
              <a:t>К п.3:</a:t>
            </a:r>
            <a:r>
              <a:rPr lang="ru-RU" baseline="0" dirty="0" smtClean="0"/>
              <a:t> </a:t>
            </a:r>
            <a:r>
              <a:rPr lang="ru-RU" dirty="0" smtClean="0"/>
              <a:t>Количество </a:t>
            </a:r>
            <a:r>
              <a:rPr lang="ru-RU" dirty="0"/>
              <a:t>вызовов существенно в работе кэша.</a:t>
            </a:r>
          </a:p>
          <a:p>
            <a:endParaRPr lang="ru-RU" dirty="0" smtClean="0"/>
          </a:p>
          <a:p>
            <a:r>
              <a:rPr lang="ru-RU" dirty="0" smtClean="0"/>
              <a:t>Недостаток </a:t>
            </a:r>
            <a:r>
              <a:rPr lang="ru-RU" dirty="0"/>
              <a:t>написания тестов в</a:t>
            </a:r>
            <a:r>
              <a:rPr lang="ru-RU" baseline="0" dirty="0"/>
              <a:t> том же файле: это значит, что </a:t>
            </a:r>
            <a:r>
              <a:rPr lang="ru-RU" baseline="0" dirty="0" err="1"/>
              <a:t>релизная</a:t>
            </a:r>
            <a:r>
              <a:rPr lang="ru-RU" baseline="0" dirty="0"/>
              <a:t> сборка будет зависеть от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и других библиотек для тестов.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8688373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2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5309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3661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1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22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37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4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8605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8434873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7393403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73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2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1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994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57247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15392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935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66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mock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keItEasy/fakeiteas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projects/dynamicproxy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learn.me/Course/BasicProgramming2/2a224f58-f29d-4047-9ed1-5662f860f34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mOCKS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https://github.com/kontur-csharper/</a:t>
            </a:r>
            <a:r>
              <a:rPr lang="en-US" b="1" dirty="0">
                <a:hlinkClick r:id="rId3"/>
              </a:rPr>
              <a:t>mocks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891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Arrange: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(null))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WithAnyArguments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.Returns(true)</a:t>
            </a:r>
            <a:r>
              <a:rPr lang="en-US" sz="2800" b="1" dirty="0">
                <a:latin typeface="Consolas" panose="020B0609020204030204" pitchFamily="49" charset="0"/>
              </a:rPr>
              <a:t>.Once()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ReturnsNextFromSequence</a:t>
            </a:r>
            <a:r>
              <a:rPr lang="en-US" sz="2800" dirty="0">
                <a:latin typeface="Consolas" panose="020B0609020204030204" pitchFamily="49" charset="0"/>
              </a:rPr>
              <a:t>(false, true);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3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написан только один тест, проверяющий успешную отправку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реализовать оставшиеся тесты на метод </a:t>
            </a:r>
            <a:r>
              <a:rPr lang="en-US" dirty="0" err="1">
                <a:solidFill>
                  <a:schemeClr val="accent1"/>
                </a:solidFill>
              </a:rPr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>
                <a:solidFill>
                  <a:schemeClr val="accent1"/>
                </a:solidFill>
              </a:rPr>
              <a:t>FileSender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есть один тест, то остальные писать очень легко: копи-паст и небольшие правки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Несколько ответственностей в классе - много тестов!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Граничные случаи, такие как протухание документа, нужно тестировать с обеих сторон границы: чем точнее – тем лучше.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Насколько стабилен </a:t>
            </a:r>
            <a:r>
              <a:rPr lang="en-US" dirty="0" err="1"/>
              <a:t>DateTime.Now</a:t>
            </a:r>
            <a:r>
              <a:rPr lang="ru-RU" dirty="0"/>
              <a:t>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MultiFileSender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FileSender_Should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Send_WhenGoodFormat</a:t>
            </a:r>
            <a:endParaRPr lang="ru-RU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Skip_WhenNotRecognized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>
            <a:no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DocumentChecker_Should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Pass_WhenGoodFormat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SingleFileSender_Should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Send_WhenGoodDocument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NotSend_WhenBadDocument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NotSend_WhenNotRecognized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MultiFileSender_Should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Send_WhenSingle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Skip_WhenSingle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6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3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Double</a:t>
            </a:r>
            <a:r>
              <a:rPr lang="ru-RU" b="1" dirty="0"/>
              <a:t> (</a:t>
            </a:r>
            <a:r>
              <a:rPr lang="en-US" b="1" dirty="0"/>
              <a:t>by </a:t>
            </a:r>
            <a:r>
              <a:rPr lang="en-US" b="1" dirty="0" err="1"/>
              <a:t>Meszaros</a:t>
            </a:r>
            <a:r>
              <a:rPr lang="en-US" b="1" dirty="0"/>
              <a:t>)</a:t>
            </a:r>
            <a:endParaRPr lang="en-US" sz="2800" b="1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Dummy</a:t>
            </a:r>
            <a:r>
              <a:rPr lang="en-US" sz="2800" dirty="0"/>
              <a:t> </a:t>
            </a:r>
            <a:r>
              <a:rPr lang="ru-RU" sz="2800" dirty="0"/>
              <a:t>— то, что не будет использоваться в тесте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Fake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альтернативная упрощенная реализация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Stub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определено (</a:t>
            </a:r>
            <a:r>
              <a:rPr lang="ru-RU" sz="2800" dirty="0" err="1"/>
              <a:t>захардкожено</a:t>
            </a:r>
            <a:r>
              <a:rPr lang="ru-RU" sz="2800" dirty="0"/>
              <a:t>) поведение лишь на нескольких кейсах входных данных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Mock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объекты с конфигурируемыми </a:t>
            </a:r>
            <a:r>
              <a:rPr lang="en-US" sz="2800" dirty="0"/>
              <a:t>expectations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Дублеры для тестов</a:t>
            </a:r>
          </a:p>
        </p:txBody>
      </p:sp>
      <p:sp>
        <p:nvSpPr>
          <p:cNvPr id="6" name="TextBox 5"/>
          <p:cNvSpPr txBox="1"/>
          <p:nvPr/>
        </p:nvSpPr>
        <p:spPr>
          <a:xfrm rot="20880000">
            <a:off x="7406291" y="4905359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 запаривайтесь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на запоминании</a:t>
            </a:r>
          </a:p>
        </p:txBody>
      </p:sp>
    </p:spTree>
    <p:extLst>
      <p:ext uri="{BB962C8B-B14F-4D97-AF65-F5344CB8AC3E}">
        <p14:creationId xmlns:p14="http://schemas.microsoft.com/office/powerpoint/2010/main" val="3265591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State tests</a:t>
            </a:r>
          </a:p>
          <a:p>
            <a:pPr marL="0" indent="0" algn="ctr">
              <a:buNone/>
            </a:pPr>
            <a:r>
              <a:rPr lang="en-US" sz="3600" dirty="0"/>
              <a:t>VS</a:t>
            </a:r>
          </a:p>
          <a:p>
            <a:pPr marL="0" indent="0" algn="r">
              <a:buNone/>
            </a:pPr>
            <a:r>
              <a:rPr lang="en-US" sz="3600" dirty="0">
                <a:solidFill>
                  <a:schemeClr val="accent1"/>
                </a:solidFill>
              </a:rPr>
              <a:t>Behavior tests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ru-RU" sz="2400" dirty="0">
              <a:hlinkClick r:id="rId2"/>
            </a:endParaRP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http://martinfowler.com/articles/mocksArentStubs.html</a:t>
            </a:r>
            <a:endParaRPr lang="en-US" sz="26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Подходы к 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23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tests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State tests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независимые</a:t>
            </a:r>
            <a:r>
              <a:rPr lang="ru-RU" sz="2000" dirty="0"/>
              <a:t> друг от друга</a:t>
            </a:r>
            <a:r>
              <a:rPr lang="x-none" sz="2000" dirty="0"/>
              <a:t> тесты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Методика приводит</a:t>
            </a:r>
            <a:r>
              <a:rPr lang="x-none" sz="2000" dirty="0"/>
              <a:t> к более модульному дизайну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В большей степени связывают реализацию и тесты, поэтому сложно менять реализацию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быстрый и легкий запуск тестов</a:t>
            </a:r>
          </a:p>
          <a:p>
            <a:endParaRPr lang="en-US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Каждый тест -</a:t>
            </a:r>
            <a:r>
              <a:rPr lang="ru-RU" sz="2000" dirty="0"/>
              <a:t> это</a:t>
            </a:r>
            <a:r>
              <a:rPr lang="x-none" sz="2000" dirty="0"/>
              <a:t> мини-интеграционный тест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Позволяет тестировать стыки между модулями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Создаются лишние методы для получения и тестирования внутреннего состояния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000" dirty="0"/>
              <a:t>Test Fixture: </a:t>
            </a:r>
            <a:r>
              <a:rPr lang="x-none" sz="2000" dirty="0"/>
              <a:t>Необходимо создания тестового окружения, которое для скорости приходится переиспользовать, что создает побочные эффекты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6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ct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hlinkClick r:id="rId3"/>
              </a:rPr>
              <a:t>https://github.com/</a:t>
            </a:r>
            <a:r>
              <a:rPr lang="en-US" sz="5400" b="1" cap="none" dirty="0">
                <a:hlinkClick r:id="rId3"/>
              </a:rPr>
              <a:t>FakeItEasy</a:t>
            </a:r>
            <a:r>
              <a:rPr lang="en-US" sz="2800" cap="none" dirty="0">
                <a:hlinkClick r:id="rId3"/>
              </a:rPr>
              <a:t>/fakeiteasy</a:t>
            </a:r>
            <a:r>
              <a:rPr lang="en-US" sz="2800" cap="none" dirty="0"/>
              <a:t> </a:t>
            </a:r>
            <a:endParaRPr lang="ru-RU" sz="28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3313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197" y="4942389"/>
            <a:ext cx="2139338" cy="13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1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Arrange</a:t>
            </a:r>
            <a:endParaRPr lang="ru-RU" dirty="0"/>
          </a:p>
          <a:p>
            <a:pPr lvl="1"/>
            <a:r>
              <a:rPr lang="ru-RU" dirty="0"/>
              <a:t>Создать </a:t>
            </a:r>
            <a:r>
              <a:rPr lang="en-US" dirty="0"/>
              <a:t>mock</a:t>
            </a:r>
            <a:r>
              <a:rPr lang="ru-RU" dirty="0"/>
              <a:t>-и </a:t>
            </a:r>
            <a:r>
              <a:rPr lang="ru-RU" dirty="0" err="1"/>
              <a:t>и</a:t>
            </a:r>
            <a:r>
              <a:rPr lang="ru-RU" dirty="0"/>
              <a:t> определить их поведение</a:t>
            </a:r>
          </a:p>
          <a:p>
            <a:pPr lvl="1"/>
            <a:r>
              <a:rPr lang="ru-RU" dirty="0"/>
              <a:t>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Act</a:t>
            </a:r>
          </a:p>
          <a:p>
            <a:pPr marL="0" indent="0">
              <a:buNone/>
            </a:pPr>
            <a:r>
              <a:rPr lang="en-US" dirty="0"/>
              <a:t>Assert</a:t>
            </a:r>
            <a:endParaRPr lang="ru-RU" dirty="0"/>
          </a:p>
          <a:p>
            <a:pPr lvl="1"/>
            <a:r>
              <a:rPr lang="ru-RU" dirty="0"/>
              <a:t>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9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Castle.DynamicProxy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hlinkClick r:id="rId3"/>
              </a:rPr>
              <a:t>http://www.castleproject.org/projects/dynamicproxy/</a:t>
            </a:r>
            <a:endParaRPr lang="ru-RU" sz="2200" dirty="0"/>
          </a:p>
          <a:p>
            <a:pPr marL="514350" indent="-514350">
              <a:buAutoNum type="arabicPeriod"/>
            </a:pPr>
            <a:endParaRPr lang="ru-RU" sz="2200" dirty="0"/>
          </a:p>
          <a:p>
            <a:pPr marL="514350" indent="-514350">
              <a:buAutoNum type="arabicPeriod"/>
            </a:pPr>
            <a:r>
              <a:rPr lang="en-US" dirty="0" err="1"/>
              <a:t>System.Linq.Expressions</a:t>
            </a:r>
            <a:endParaRPr lang="ru-RU" dirty="0"/>
          </a:p>
          <a:p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>
                <a:latin typeface="Consolas" panose="020B0609020204030204" pitchFamily="49" charset="0"/>
              </a:rPr>
              <a:t>A.CallTo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=&gt; 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shop.GetCandy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это не </a:t>
            </a:r>
            <a:r>
              <a:rPr lang="en-US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&lt;T&gt;!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IConfiguration</a:t>
            </a:r>
            <a:r>
              <a:rPr lang="en-US" sz="2200" dirty="0">
                <a:latin typeface="Consolas" panose="020B0609020204030204" pitchFamily="49" charset="0"/>
              </a:rPr>
              <a:t>&lt;T&gt; </a:t>
            </a:r>
            <a:r>
              <a:rPr lang="en-US" sz="2200" dirty="0" err="1">
                <a:latin typeface="Consolas" panose="020B0609020204030204" pitchFamily="49" charset="0"/>
              </a:rPr>
              <a:t>CallTo</a:t>
            </a:r>
            <a:r>
              <a:rPr lang="en-US" sz="2200" dirty="0">
                <a:latin typeface="Consolas" panose="020B0609020204030204" pitchFamily="49" charset="0"/>
              </a:rPr>
              <a:t>&lt;T&gt;(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&lt;T&gt;&gt; 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callSpec</a:t>
            </a:r>
            <a:r>
              <a:rPr lang="en-US" sz="2200" dirty="0">
                <a:latin typeface="Consolas" panose="020B0609020204030204" pitchFamily="49" charset="0"/>
              </a:rPr>
              <a:t>) {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  ((</a:t>
            </a:r>
            <a:r>
              <a:rPr lang="en-US" sz="2200" dirty="0" err="1">
                <a:latin typeface="Consolas" panose="020B0609020204030204" pitchFamily="49" charset="0"/>
              </a:rPr>
              <a:t>MethodCallExpression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  <a:r>
              <a:rPr lang="en-US" sz="2200" dirty="0" err="1">
                <a:latin typeface="Consolas" panose="020B0609020204030204" pitchFamily="49" charset="0"/>
              </a:rPr>
              <a:t>callSpec.Body</a:t>
            </a:r>
            <a:r>
              <a:rPr lang="en-US" sz="2200" dirty="0">
                <a:latin typeface="Consolas" panose="020B0609020204030204" pitchFamily="49" charset="0"/>
              </a:rPr>
              <a:t>).Method...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</a:endParaRPr>
          </a:p>
          <a:p>
            <a:endParaRPr lang="en-US" sz="1400" dirty="0" smtClean="0">
              <a:hlinkClick r:id="rId4"/>
            </a:endParaRPr>
          </a:p>
          <a:p>
            <a:r>
              <a:rPr lang="ru-RU" sz="1800" dirty="0" smtClean="0">
                <a:hlinkClick r:id="rId4"/>
              </a:rPr>
              <a:t>Про </a:t>
            </a:r>
            <a:r>
              <a:rPr lang="en-US" sz="1800" dirty="0" smtClean="0">
                <a:hlinkClick r:id="rId4"/>
              </a:rPr>
              <a:t>Expressions </a:t>
            </a:r>
            <a:r>
              <a:rPr lang="ru-RU" sz="1800" dirty="0" smtClean="0">
                <a:hlinkClick r:id="rId4"/>
              </a:rPr>
              <a:t>на </a:t>
            </a:r>
            <a:r>
              <a:rPr lang="en-US" sz="1800" dirty="0" smtClean="0">
                <a:hlinkClick r:id="rId4"/>
              </a:rPr>
              <a:t>ulearn.me</a:t>
            </a:r>
            <a:r>
              <a:rPr lang="en-US" sz="1100" dirty="0"/>
              <a:t> </a:t>
            </a:r>
            <a:endParaRPr lang="en-US" sz="1100" dirty="0" smtClean="0"/>
          </a:p>
          <a:p>
            <a:r>
              <a:rPr lang="en-US" sz="1100" smtClean="0"/>
              <a:t>https</a:t>
            </a:r>
            <a:r>
              <a:rPr lang="en-US" sz="1100"/>
              <a:t>://</a:t>
            </a:r>
            <a:r>
              <a:rPr lang="en-US" sz="1100" smtClean="0"/>
              <a:t>ulearn.me/Course/BasicProgramming2/2a224f58-f29d-4047-9ed1-5662f860f344</a:t>
            </a:r>
            <a:endParaRPr lang="en-US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5986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Есть сервис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r>
              <a:rPr lang="ru-RU" sz="2800" dirty="0"/>
              <a:t>, у которого можно получить описание предметов</a:t>
            </a:r>
          </a:p>
          <a:p>
            <a:r>
              <a:rPr lang="ru-RU" sz="2800" dirty="0"/>
              <a:t>К нему по возможности надо обращаться как можно реже, поэтому был реализован кэш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Напишите тесты на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используя </a:t>
            </a:r>
            <a:r>
              <a:rPr lang="en-US" sz="2800" dirty="0" err="1">
                <a:solidFill>
                  <a:schemeClr val="accent1"/>
                </a:solidFill>
              </a:rPr>
              <a:t>FakeItEasy</a:t>
            </a:r>
            <a:r>
              <a:rPr lang="en-US" sz="2800" dirty="0"/>
              <a:t> </a:t>
            </a:r>
            <a:r>
              <a:rPr lang="ru-RU" sz="2800" dirty="0"/>
              <a:t>для подмены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Arrange: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fake = </a:t>
            </a:r>
            <a:r>
              <a:rPr lang="en-US" sz="2400" dirty="0" err="1">
                <a:latin typeface="Consolas" panose="020B0609020204030204" pitchFamily="49" charset="0"/>
              </a:rPr>
              <a:t>A.Fake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ISomeService</a:t>
            </a:r>
            <a:r>
              <a:rPr lang="en-US" sz="2400" dirty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fake.SomeMethod</a:t>
            </a:r>
            <a:r>
              <a:rPr lang="en-US" sz="2400" dirty="0">
                <a:latin typeface="Consolas" panose="020B0609020204030204" pitchFamily="49" charset="0"/>
              </a:rPr>
              <a:t>(...))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.Returns(true);</a:t>
            </a:r>
          </a:p>
          <a:p>
            <a:r>
              <a:rPr lang="en-US" sz="2800" b="1" dirty="0"/>
              <a:t>Assert: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value = “42”;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A.CallTo</a:t>
            </a:r>
            <a:r>
              <a:rPr lang="en-US" sz="2400" dirty="0" smtClean="0">
                <a:latin typeface="Consolas" panose="020B0609020204030204" pitchFamily="49" charset="0"/>
              </a:rPr>
              <a:t>(() =&gt; </a:t>
            </a:r>
            <a:r>
              <a:rPr lang="en-US" sz="2400" dirty="0" err="1" smtClean="0">
                <a:latin typeface="Consolas" panose="020B0609020204030204" pitchFamily="49" charset="0"/>
              </a:rPr>
              <a:t>fake.TryRead</a:t>
            </a:r>
            <a:r>
              <a:rPr lang="en-US" sz="2400" dirty="0" smtClean="0">
                <a:latin typeface="Consolas" panose="020B0609020204030204" pitchFamily="49" charset="0"/>
              </a:rPr>
              <a:t>(id, out value))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	.</a:t>
            </a:r>
            <a:r>
              <a:rPr lang="en-US" sz="2400" dirty="0" err="1" smtClean="0">
                <a:latin typeface="Consolas" panose="020B0609020204030204" pitchFamily="49" charset="0"/>
              </a:rPr>
              <a:t>MustHaveHappened</a:t>
            </a:r>
            <a:r>
              <a:rPr lang="en-US" sz="2400" dirty="0" smtClean="0">
                <a:latin typeface="Consolas" panose="020B0609020204030204" pitchFamily="49" charset="0"/>
              </a:rPr>
              <a:t>(); //</a:t>
            </a:r>
            <a:r>
              <a:rPr lang="ru-RU" sz="2400" dirty="0" smtClean="0">
                <a:latin typeface="Consolas" panose="020B0609020204030204" pitchFamily="49" charset="0"/>
              </a:rPr>
              <a:t>должен быть в конце теста</a:t>
            </a:r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9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value = “42</a:t>
            </a:r>
            <a:r>
              <a:rPr lang="en-US" sz="2400" dirty="0" smtClean="0">
                <a:latin typeface="Consolas" panose="020B0609020204030204" pitchFamily="49" charset="0"/>
              </a:rPr>
              <a:t>”;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string _;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 smtClean="0">
                <a:latin typeface="Consolas" panose="020B0609020204030204" pitchFamily="49" charset="0"/>
              </a:rPr>
              <a:t>out _))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.</a:t>
            </a:r>
            <a:r>
              <a:rPr lang="en-US" sz="2400" b="1" dirty="0" err="1" smtClean="0">
                <a:latin typeface="Consolas" panose="020B0609020204030204" pitchFamily="49" charset="0"/>
              </a:rPr>
              <a:t>AssignsOutAndRefParameters</a:t>
            </a:r>
            <a:r>
              <a:rPr lang="en-US" sz="2400" dirty="0" smtClean="0">
                <a:latin typeface="Consolas" panose="020B0609020204030204" pitchFamily="49" charset="0"/>
              </a:rPr>
              <a:t>(value)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.Returns(true);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&lt;=&gt;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A.CallTo</a:t>
            </a:r>
            <a:r>
              <a:rPr lang="en-US" sz="2400" dirty="0" smtClean="0">
                <a:latin typeface="Consolas" panose="020B0609020204030204" pitchFamily="49" charset="0"/>
              </a:rPr>
              <a:t>(() =&gt; </a:t>
            </a:r>
            <a:r>
              <a:rPr lang="en-US" sz="2400" dirty="0" err="1" smtClean="0">
                <a:latin typeface="Consolas" panose="020B0609020204030204" pitchFamily="49" charset="0"/>
              </a:rPr>
              <a:t>fake.TryRead</a:t>
            </a:r>
            <a:r>
              <a:rPr lang="en-US" sz="2400" dirty="0" smtClean="0">
                <a:latin typeface="Consolas" panose="020B0609020204030204" pitchFamily="49" charset="0"/>
              </a:rPr>
              <a:t>(id, </a:t>
            </a:r>
            <a:r>
              <a:rPr lang="en-US" sz="2400" b="1" dirty="0" smtClean="0">
                <a:latin typeface="Consolas" panose="020B0609020204030204" pitchFamily="49" charset="0"/>
              </a:rPr>
              <a:t>out value</a:t>
            </a:r>
            <a:r>
              <a:rPr lang="en-US" sz="2400" dirty="0" smtClean="0"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	.Returns(true);</a:t>
            </a:r>
          </a:p>
          <a:p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7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тестировать, когда реализации зависимости еще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надо писать собственную заглушку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позволяют тестировать количество вызовов, что иногда существенно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8181</TotalTime>
  <Words>865</Words>
  <Application>Microsoft Office PowerPoint</Application>
  <PresentationFormat>Широкоэкранный</PresentationFormat>
  <Paragraphs>209</Paragraphs>
  <Slides>18</Slides>
  <Notes>15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mOCKS</vt:lpstr>
      <vt:lpstr>Как тестировать сервисы?</vt:lpstr>
      <vt:lpstr>https://github.com/FakeItEasy/fakeiteasy </vt:lpstr>
      <vt:lpstr>Mock frameworks</vt:lpstr>
      <vt:lpstr>КАК ЭТА МАГИЯ РАБОТАЕТ?! O_o</vt:lpstr>
      <vt:lpstr>Задача ThingCache</vt:lpstr>
      <vt:lpstr>Задача ThingCache</vt:lpstr>
      <vt:lpstr>Задача ThingCache</vt:lpstr>
      <vt:lpstr>Разбор задачи tHINGcACHE</vt:lpstr>
      <vt:lpstr>Задача FileSender</vt:lpstr>
      <vt:lpstr>Задача FileSender</vt:lpstr>
      <vt:lpstr>Разбор задачи FileSender</vt:lpstr>
      <vt:lpstr>Samples / MultiFileSender</vt:lpstr>
      <vt:lpstr>Разбор MultiFileSender</vt:lpstr>
      <vt:lpstr>Немного классификации</vt:lpstr>
      <vt:lpstr>Дублеры для тестов</vt:lpstr>
      <vt:lpstr>Подходы к тестированию</vt:lpstr>
      <vt:lpstr>Behavior tests vs State tests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Станислав Жарков</cp:lastModifiedBy>
  <cp:revision>255</cp:revision>
  <dcterms:created xsi:type="dcterms:W3CDTF">2015-02-05T09:30:20Z</dcterms:created>
  <dcterms:modified xsi:type="dcterms:W3CDTF">2017-09-07T11:11:10Z</dcterms:modified>
</cp:coreProperties>
</file>