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4" r:id="rId2"/>
  </p:sldMasterIdLst>
  <p:notesMasterIdLst>
    <p:notesMasterId r:id="rId24"/>
  </p:notesMasterIdLst>
  <p:sldIdLst>
    <p:sldId id="329" r:id="rId3"/>
    <p:sldId id="315" r:id="rId4"/>
    <p:sldId id="340" r:id="rId5"/>
    <p:sldId id="342" r:id="rId6"/>
    <p:sldId id="343" r:id="rId7"/>
    <p:sldId id="322" r:id="rId8"/>
    <p:sldId id="336" r:id="rId9"/>
    <p:sldId id="338" r:id="rId10"/>
    <p:sldId id="330" r:id="rId11"/>
    <p:sldId id="327" r:id="rId12"/>
    <p:sldId id="341" r:id="rId13"/>
    <p:sldId id="345" r:id="rId14"/>
    <p:sldId id="337" r:id="rId15"/>
    <p:sldId id="328" r:id="rId16"/>
    <p:sldId id="333" r:id="rId17"/>
    <p:sldId id="332" r:id="rId18"/>
    <p:sldId id="335" r:id="rId19"/>
    <p:sldId id="331" r:id="rId20"/>
    <p:sldId id="324" r:id="rId21"/>
    <p:sldId id="334" r:id="rId22"/>
    <p:sldId id="344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088475AA-BE70-4EA0-9299-D2E6D7149942}">
          <p14:sldIdLst>
            <p14:sldId id="329"/>
            <p14:sldId id="315"/>
          </p14:sldIdLst>
        </p14:section>
        <p14:section name="Mocks" id="{9F290A3B-59FD-40DF-AF7C-7A27B9FFD6E1}">
          <p14:sldIdLst>
            <p14:sldId id="340"/>
            <p14:sldId id="342"/>
            <p14:sldId id="343"/>
          </p14:sldIdLst>
        </p14:section>
        <p14:section name="ThingCache" id="{197DA212-C4D4-4E13-B6B6-F312C5EBBC2E}">
          <p14:sldIdLst>
            <p14:sldId id="322"/>
            <p14:sldId id="336"/>
            <p14:sldId id="338"/>
            <p14:sldId id="330"/>
          </p14:sldIdLst>
        </p14:section>
        <p14:section name="FileSender" id="{4B16B376-E454-4A3C-8ADB-D9E32B61680A}">
          <p14:sldIdLst>
            <p14:sldId id="327"/>
            <p14:sldId id="341"/>
            <p14:sldId id="345"/>
            <p14:sldId id="337"/>
            <p14:sldId id="328"/>
            <p14:sldId id="333"/>
            <p14:sldId id="332"/>
          </p14:sldIdLst>
        </p14:section>
        <p14:section name="State vs Behavior" id="{EDCCF58C-FB14-4E84-A17A-3642FFB8D3E3}">
          <p14:sldIdLst>
            <p14:sldId id="335"/>
            <p14:sldId id="331"/>
            <p14:sldId id="324"/>
            <p14:sldId id="334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F"/>
    <a:srgbClr val="0000FF"/>
    <a:srgbClr val="2B91AF"/>
    <a:srgbClr val="00800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41" autoAdjust="0"/>
    <p:restoredTop sz="53356" autoAdjust="0"/>
  </p:normalViewPr>
  <p:slideViewPr>
    <p:cSldViewPr snapToGrid="0">
      <p:cViewPr varScale="1">
        <p:scale>
          <a:sx n="53" d="100"/>
          <a:sy n="53" d="100"/>
        </p:scale>
        <p:origin x="124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Попросить</a:t>
            </a:r>
            <a:r>
              <a:rPr lang="ru-RU" baseline="0" dirty="0"/>
              <a:t> всех скачать </a:t>
            </a:r>
            <a:r>
              <a:rPr lang="ru-RU" baseline="0" dirty="0" err="1"/>
              <a:t>репозиторий</a:t>
            </a:r>
            <a:r>
              <a:rPr lang="ru-RU" baseline="0" dirty="0"/>
              <a:t>.</a:t>
            </a:r>
            <a:endParaRPr lang="en-US" dirty="0"/>
          </a:p>
          <a:p>
            <a:endParaRPr lang="en-US" dirty="0"/>
          </a:p>
          <a:p>
            <a:r>
              <a:rPr lang="ru-RU" dirty="0"/>
              <a:t>Вопросы</a:t>
            </a:r>
            <a:r>
              <a:rPr lang="ru-RU" baseline="0" dirty="0"/>
              <a:t> к аудитории: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/>
              <a:t>Смотрели </a:t>
            </a:r>
            <a:r>
              <a:rPr lang="ru-RU" baseline="0" dirty="0" err="1"/>
              <a:t>видеолекцию</a:t>
            </a:r>
            <a:r>
              <a:rPr lang="ru-RU" baseline="0" dirty="0"/>
              <a:t>?</a:t>
            </a:r>
          </a:p>
          <a:p>
            <a:pPr marL="228600" indent="-228600">
              <a:buAutoNum type="arabicPeriod"/>
            </a:pPr>
            <a:r>
              <a:rPr lang="ru-RU" baseline="0" dirty="0"/>
              <a:t>Кто использовал </a:t>
            </a:r>
            <a:r>
              <a:rPr lang="ru-RU" baseline="0" dirty="0" err="1"/>
              <a:t>моки</a:t>
            </a:r>
            <a:r>
              <a:rPr lang="ru-RU" baseline="0" dirty="0"/>
              <a:t>? Какие?</a:t>
            </a:r>
          </a:p>
          <a:p>
            <a:pPr marL="228600" indent="-228600">
              <a:buAutoNum type="arabicPeriod"/>
            </a:pPr>
            <a:r>
              <a:rPr lang="ru-RU" baseline="0" dirty="0"/>
              <a:t>Зачем нужны </a:t>
            </a:r>
            <a:r>
              <a:rPr lang="ru-RU" baseline="0" dirty="0" err="1"/>
              <a:t>моки</a:t>
            </a:r>
            <a:r>
              <a:rPr lang="ru-RU" baseline="0" dirty="0"/>
              <a:t>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534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следующей</a:t>
            </a:r>
            <a:r>
              <a:rPr lang="ru-RU" baseline="0" dirty="0"/>
              <a:t> задачей рассмотрим еще пару возможностей </a:t>
            </a:r>
            <a:r>
              <a:rPr lang="en-US" baseline="0" dirty="0" err="1"/>
              <a:t>FakeItEasy</a:t>
            </a:r>
            <a:r>
              <a:rPr lang="en-US" baseline="0" dirty="0"/>
              <a:t>.</a:t>
            </a:r>
            <a:endParaRPr lang="ru-RU" baseline="0" dirty="0"/>
          </a:p>
          <a:p>
            <a:endParaRPr lang="en-US" dirty="0"/>
          </a:p>
          <a:p>
            <a:r>
              <a:rPr lang="ru-RU" dirty="0"/>
              <a:t>Рассказать</a:t>
            </a:r>
            <a:r>
              <a:rPr lang="ru-RU" baseline="0" dirty="0"/>
              <a:t> про возможности </a:t>
            </a:r>
            <a:r>
              <a:rPr lang="ru-RU" baseline="0" dirty="0" err="1"/>
              <a:t>фреймворка</a:t>
            </a:r>
            <a:r>
              <a:rPr lang="ru-RU" baseline="0" dirty="0"/>
              <a:t> (они могут пригодиться в следующей задаче):</a:t>
            </a:r>
          </a:p>
          <a:p>
            <a:pPr marL="228600" indent="-228600">
              <a:buAutoNum type="arabicPeriod"/>
            </a:pPr>
            <a:r>
              <a:rPr lang="ru-RU" baseline="0" dirty="0"/>
              <a:t>Замокать вызов метода с любыми параметрами</a:t>
            </a:r>
          </a:p>
          <a:p>
            <a:pPr marL="228600" indent="-228600">
              <a:buAutoNum type="arabicPeriod"/>
            </a:pPr>
            <a:r>
              <a:rPr lang="ru-RU" baseline="0" dirty="0"/>
              <a:t>Настроить возвращаемые значения для первого или первых нескольких вызовов метода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46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 про стек:</a:t>
            </a:r>
            <a:endParaRPr lang="en-US" dirty="0"/>
          </a:p>
          <a:p>
            <a:r>
              <a:rPr lang="ru-RU" dirty="0"/>
              <a:t>Настройки</a:t>
            </a:r>
            <a:r>
              <a:rPr lang="ru-RU" baseline="0" dirty="0"/>
              <a:t> результатов вызовов </a:t>
            </a:r>
            <a:r>
              <a:rPr lang="ru-RU" baseline="0" dirty="0" err="1"/>
              <a:t>замоканного</a:t>
            </a:r>
            <a:r>
              <a:rPr lang="ru-RU" baseline="0" dirty="0"/>
              <a:t> метода складываются в стек.</a:t>
            </a:r>
          </a:p>
          <a:p>
            <a:endParaRPr lang="en-US" baseline="0" dirty="0"/>
          </a:p>
          <a:p>
            <a:r>
              <a:rPr lang="ru-RU" baseline="0" dirty="0"/>
              <a:t>Спросить аудиторию, какие значения будет выдавать метод</a:t>
            </a:r>
            <a:endParaRPr lang="en-US" baseline="0" dirty="0"/>
          </a:p>
          <a:p>
            <a:endParaRPr lang="ru-RU" baseline="0" dirty="0"/>
          </a:p>
          <a:p>
            <a:r>
              <a:rPr lang="ru-RU" baseline="0" dirty="0"/>
              <a:t>Метод будет возвращать значения в порядке, противоположном тому, в котором вызывали </a:t>
            </a:r>
            <a:r>
              <a:rPr lang="en-US" baseline="0" dirty="0"/>
              <a:t>Returns()</a:t>
            </a:r>
            <a:r>
              <a:rPr lang="ru-RU" baseline="0" dirty="0"/>
              <a:t>.</a:t>
            </a:r>
          </a:p>
          <a:p>
            <a:r>
              <a:rPr lang="ru-RU" baseline="0" dirty="0"/>
              <a:t>Почему? Например, позволяет переопределять поведение, заданное в </a:t>
            </a:r>
            <a:r>
              <a:rPr lang="ru-RU" baseline="0" dirty="0" err="1"/>
              <a:t>сетапе</a:t>
            </a:r>
            <a:r>
              <a:rPr lang="ru-RU" baseline="0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653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Дополнительные</a:t>
            </a:r>
            <a:r>
              <a:rPr lang="ru-RU" baseline="0" dirty="0"/>
              <a:t> требования:</a:t>
            </a:r>
            <a:endParaRPr lang="ru-RU" dirty="0"/>
          </a:p>
          <a:p>
            <a:pPr marL="228600" indent="-228600">
              <a:buAutoNum type="arabicPeriod"/>
            </a:pPr>
            <a:r>
              <a:rPr lang="ru-RU" dirty="0"/>
              <a:t>Обойтись без дублирования:</a:t>
            </a:r>
            <a:r>
              <a:rPr lang="ru-RU" baseline="0" dirty="0"/>
              <a:t> вынести общий код в </a:t>
            </a:r>
            <a:r>
              <a:rPr lang="en-US" baseline="0" dirty="0" err="1"/>
              <a:t>SetUp</a:t>
            </a:r>
            <a:endParaRPr lang="ru-RU" baseline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/>
              <a:t>Код теста должен быть очевидным для понимания (никакой магии!)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348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К п.3</a:t>
            </a:r>
            <a:r>
              <a:rPr lang="en-US" baseline="0" dirty="0"/>
              <a:t>:</a:t>
            </a:r>
            <a:r>
              <a:rPr lang="ru-RU" baseline="0" dirty="0"/>
              <a:t> в этой задаче: когда </a:t>
            </a:r>
            <a:r>
              <a:rPr lang="ru-RU" baseline="0" dirty="0" err="1"/>
              <a:t>тестим</a:t>
            </a:r>
            <a:r>
              <a:rPr lang="ru-RU" baseline="0" dirty="0"/>
              <a:t> актуальность документа</a:t>
            </a:r>
          </a:p>
          <a:p>
            <a:r>
              <a:rPr lang="ru-RU" baseline="0" dirty="0"/>
              <a:t>К п.4: Возможные решения: в реализации доставать время из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IDateTimeService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baseline="0" dirty="0"/>
              <a:t>а в тесте его </a:t>
            </a:r>
            <a:r>
              <a:rPr lang="ru-RU" baseline="0" dirty="0" err="1"/>
              <a:t>мокать</a:t>
            </a:r>
            <a:r>
              <a:rPr lang="ru-RU" baseline="0" dirty="0"/>
              <a:t>. Еще можно текущее время передавать параметром в тестируемый метод.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837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Показываем вариант </a:t>
            </a:r>
            <a:r>
              <a:rPr lang="ru-RU" dirty="0" err="1"/>
              <a:t>рефакторинга</a:t>
            </a:r>
            <a:r>
              <a:rPr lang="ru-RU" baseline="0" dirty="0"/>
              <a:t> </a:t>
            </a:r>
            <a:r>
              <a:rPr lang="en-US" baseline="0" dirty="0" err="1"/>
              <a:t>FileSender</a:t>
            </a:r>
            <a:r>
              <a:rPr lang="en-US" baseline="0" dirty="0"/>
              <a:t> </a:t>
            </a:r>
            <a:r>
              <a:rPr lang="ru-RU" baseline="0" dirty="0"/>
              <a:t>в </a:t>
            </a:r>
            <a:r>
              <a:rPr lang="en-US" baseline="0" dirty="0" err="1"/>
              <a:t>MultiFileSender</a:t>
            </a:r>
            <a:r>
              <a:rPr lang="en-US" baseline="0" dirty="0"/>
              <a:t>, </a:t>
            </a:r>
            <a:r>
              <a:rPr lang="en-US" baseline="0" dirty="0" err="1"/>
              <a:t>SingleFileSender</a:t>
            </a:r>
            <a:r>
              <a:rPr lang="en-US" baseline="0" dirty="0"/>
              <a:t> </a:t>
            </a:r>
            <a:r>
              <a:rPr lang="ru-RU" baseline="0" dirty="0"/>
              <a:t>и </a:t>
            </a:r>
            <a:r>
              <a:rPr lang="en-US" baseline="0" dirty="0" err="1"/>
              <a:t>DocumentChecker</a:t>
            </a:r>
            <a:r>
              <a:rPr lang="en-US" baseline="0" dirty="0"/>
              <a:t>.</a:t>
            </a:r>
          </a:p>
          <a:p>
            <a:r>
              <a:rPr lang="ru-RU" baseline="0" dirty="0"/>
              <a:t>Смотрим, какие получились тесты.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762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Тестов</a:t>
            </a:r>
            <a:r>
              <a:rPr lang="ru-RU" baseline="0" dirty="0"/>
              <a:t> после </a:t>
            </a:r>
            <a:r>
              <a:rPr lang="ru-RU" baseline="0" dirty="0" err="1"/>
              <a:t>рефакторинга</a:t>
            </a:r>
            <a:r>
              <a:rPr lang="ru-RU" baseline="0" dirty="0"/>
              <a:t> больше.</a:t>
            </a:r>
          </a:p>
          <a:p>
            <a:endParaRPr lang="ru-RU" baseline="0" dirty="0"/>
          </a:p>
          <a:p>
            <a:r>
              <a:rPr lang="ru-RU" baseline="0" dirty="0"/>
              <a:t>Вопрос аудитории: это хорошо или плохо?</a:t>
            </a:r>
          </a:p>
          <a:p>
            <a:r>
              <a:rPr lang="ru-RU" baseline="0" dirty="0"/>
              <a:t>Хорошо, потому что тесты проще.</a:t>
            </a:r>
          </a:p>
          <a:p>
            <a:endParaRPr lang="ru-RU" baseline="0" dirty="0"/>
          </a:p>
          <a:p>
            <a:r>
              <a:rPr lang="ru-RU" baseline="0" dirty="0"/>
              <a:t>Их больше, т.к. положительный исход порождает по одному тесту на сущность (зеленые, жирные), а также отдельно нужен тест на ошибки предыдущего уровня (красные).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96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Fake – </a:t>
            </a:r>
            <a:r>
              <a:rPr lang="en-US" dirty="0" err="1"/>
              <a:t>InMemory</a:t>
            </a:r>
            <a:r>
              <a:rPr lang="en-US" dirty="0"/>
              <a:t> Storage</a:t>
            </a:r>
            <a:r>
              <a:rPr lang="ru-RU" baseline="0" dirty="0"/>
              <a:t> без использования сетевых вызовов.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445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Пишем код по </a:t>
            </a:r>
            <a:r>
              <a:rPr lang="en-US" dirty="0"/>
              <a:t>SOLID</a:t>
            </a:r>
            <a:r>
              <a:rPr lang="en-US" baseline="0" dirty="0"/>
              <a:t> – </a:t>
            </a:r>
            <a:r>
              <a:rPr lang="ru-RU" baseline="0" dirty="0"/>
              <a:t>получаем небольшие модули, знающие друг о друге минимум — публичный интерфейс.</a:t>
            </a:r>
          </a:p>
          <a:p>
            <a:r>
              <a:rPr lang="ru-RU" baseline="0" dirty="0"/>
              <a:t>-- показать строку с конструктором робота --</a:t>
            </a:r>
          </a:p>
          <a:p>
            <a:endParaRPr lang="ru-RU" baseline="0" dirty="0"/>
          </a:p>
          <a:p>
            <a:r>
              <a:rPr lang="ru-RU" baseline="0" dirty="0"/>
              <a:t>Вопрос к аудитории: как протестировать логику в классе </a:t>
            </a:r>
            <a:r>
              <a:rPr lang="en-US" baseline="0" dirty="0"/>
              <a:t>Robot</a:t>
            </a:r>
            <a:r>
              <a:rPr lang="ru-RU" baseline="0" dirty="0"/>
              <a:t>?</a:t>
            </a:r>
            <a:endParaRPr lang="en-US" baseline="0" dirty="0"/>
          </a:p>
          <a:p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-- показать строку с </a:t>
            </a:r>
            <a:r>
              <a:rPr lang="en-US" baseline="0" dirty="0"/>
              <a:t>AAA </a:t>
            </a:r>
            <a:r>
              <a:rPr lang="ru-RU" baseline="0" dirty="0"/>
              <a:t>--</a:t>
            </a:r>
            <a:endParaRPr lang="en-US" baseline="0" dirty="0"/>
          </a:p>
          <a:p>
            <a:r>
              <a:rPr lang="ru-RU" baseline="0" dirty="0"/>
              <a:t>Такие классы можно протестировать изолированно от других, заменив зависимости заглушками.</a:t>
            </a:r>
          </a:p>
          <a:p>
            <a:r>
              <a:rPr lang="ru-RU" baseline="0" dirty="0"/>
              <a:t>Сослаться на модуль Тестирование (ААА).</a:t>
            </a:r>
          </a:p>
          <a:p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-- показать строку с </a:t>
            </a:r>
            <a:r>
              <a:rPr lang="en-US" baseline="0" dirty="0" err="1"/>
              <a:t>TestDistanceSensor</a:t>
            </a:r>
            <a:r>
              <a:rPr lang="en-US" baseline="0" dirty="0"/>
              <a:t> </a:t>
            </a:r>
            <a:r>
              <a:rPr lang="ru-RU" baseline="0" dirty="0"/>
              <a:t>--</a:t>
            </a:r>
          </a:p>
          <a:p>
            <a:r>
              <a:rPr lang="ru-RU" baseline="0" dirty="0"/>
              <a:t>Лень писать сотни таких заглушек — поможет </a:t>
            </a:r>
            <a:r>
              <a:rPr lang="en-US" baseline="0" dirty="0"/>
              <a:t>mock-</a:t>
            </a:r>
            <a:r>
              <a:rPr lang="ru-RU" baseline="0" dirty="0" err="1"/>
              <a:t>фреймворк</a:t>
            </a:r>
            <a:r>
              <a:rPr lang="ru-RU" baseline="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57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Будем</a:t>
            </a:r>
            <a:r>
              <a:rPr lang="en-US" baseline="0" dirty="0"/>
              <a:t> </a:t>
            </a:r>
            <a:r>
              <a:rPr lang="ru-RU" baseline="0" dirty="0"/>
              <a:t>смотреть на примере </a:t>
            </a:r>
            <a:r>
              <a:rPr lang="en-US" baseline="0" dirty="0" err="1"/>
              <a:t>FakeItEasy</a:t>
            </a:r>
            <a:r>
              <a:rPr lang="en-US" baseline="0" dirty="0"/>
              <a:t>:</a:t>
            </a:r>
          </a:p>
          <a:p>
            <a:pPr marL="228600" indent="-228600">
              <a:buAutoNum type="arabicPeriod"/>
            </a:pPr>
            <a:r>
              <a:rPr lang="ru-RU" baseline="0" dirty="0"/>
              <a:t>Редко используется в командах — будете знать несколько </a:t>
            </a:r>
            <a:r>
              <a:rPr lang="ru-RU" baseline="0" dirty="0" err="1"/>
              <a:t>фреймворков</a:t>
            </a:r>
            <a:endParaRPr lang="ru-RU" baseline="0" dirty="0"/>
          </a:p>
          <a:p>
            <a:pPr marL="228600" indent="-228600">
              <a:buAutoNum type="arabicPeriod"/>
            </a:pPr>
            <a:r>
              <a:rPr lang="ru-RU" baseline="0" dirty="0"/>
              <a:t>Простая терминология — все есть </a:t>
            </a:r>
            <a:r>
              <a:rPr lang="en-US" baseline="0" dirty="0"/>
              <a:t>Fake</a:t>
            </a:r>
          </a:p>
          <a:p>
            <a:pPr marL="228600" indent="-228600">
              <a:buAutoNum type="arabicPeriod"/>
            </a:pPr>
            <a:r>
              <a:rPr lang="ru-RU" baseline="0" dirty="0"/>
              <a:t>Код похож на английский</a:t>
            </a:r>
          </a:p>
          <a:p>
            <a:pPr marL="228600" indent="-228600">
              <a:buAutoNum type="arabicPeriod"/>
            </a:pPr>
            <a:endParaRPr lang="ru-RU" dirty="0"/>
          </a:p>
          <a:p>
            <a:pPr marL="0" indent="0">
              <a:buNone/>
            </a:pPr>
            <a:r>
              <a:rPr lang="ru-RU" dirty="0"/>
              <a:t>-- щелкнуть,</a:t>
            </a:r>
            <a:r>
              <a:rPr lang="ru-RU" baseline="0" dirty="0"/>
              <a:t> чтобы показались </a:t>
            </a:r>
            <a:r>
              <a:rPr lang="ru-RU" baseline="0" dirty="0" err="1"/>
              <a:t>комменты</a:t>
            </a:r>
            <a:endParaRPr lang="ru-RU" dirty="0"/>
          </a:p>
          <a:p>
            <a:pPr marL="228600" indent="-228600">
              <a:buAutoNum type="arabicPeriod"/>
            </a:pPr>
            <a:endParaRPr lang="ru-RU" dirty="0"/>
          </a:p>
          <a:p>
            <a:pPr marL="228600" indent="-228600">
              <a:buAutoNum type="arabicPeriod"/>
            </a:pPr>
            <a:r>
              <a:rPr lang="en-US" dirty="0"/>
              <a:t>Arrange</a:t>
            </a:r>
            <a:r>
              <a:rPr lang="ru-RU" dirty="0"/>
              <a:t>: Создать </a:t>
            </a:r>
            <a:r>
              <a:rPr lang="en-US" dirty="0"/>
              <a:t>mock</a:t>
            </a:r>
            <a:r>
              <a:rPr lang="ru-RU" dirty="0"/>
              <a:t>-и, определить их поведение и заменить зависимости </a:t>
            </a:r>
            <a:r>
              <a:rPr lang="en-US" dirty="0"/>
              <a:t>mock</a:t>
            </a:r>
            <a:r>
              <a:rPr lang="ru-RU" dirty="0"/>
              <a:t>-</a:t>
            </a:r>
            <a:r>
              <a:rPr lang="ru-RU" dirty="0" err="1"/>
              <a:t>ами</a:t>
            </a:r>
            <a:endParaRPr lang="ru-RU" dirty="0"/>
          </a:p>
          <a:p>
            <a:pPr marL="228600" indent="-228600">
              <a:buAutoNum type="arabicPeriod"/>
            </a:pPr>
            <a:r>
              <a:rPr lang="en-US" dirty="0"/>
              <a:t>Act</a:t>
            </a:r>
            <a:r>
              <a:rPr lang="ru-RU" dirty="0"/>
              <a:t>: Вызвать</a:t>
            </a:r>
            <a:r>
              <a:rPr lang="ru-RU" baseline="0" dirty="0"/>
              <a:t> тестируемый код</a:t>
            </a:r>
            <a:endParaRPr lang="ru-RU" dirty="0"/>
          </a:p>
          <a:p>
            <a:pPr marL="228600" indent="-228600">
              <a:buAutoNum type="arabicPeriod"/>
            </a:pPr>
            <a:r>
              <a:rPr lang="en-US" dirty="0"/>
              <a:t>Assert</a:t>
            </a:r>
            <a:r>
              <a:rPr lang="ru-RU" dirty="0"/>
              <a:t>: Проверить обращения к методам </a:t>
            </a:r>
            <a:r>
              <a:rPr lang="en-US" dirty="0"/>
              <a:t>mock</a:t>
            </a:r>
            <a:r>
              <a:rPr lang="ru-RU" dirty="0"/>
              <a:t>-</a:t>
            </a:r>
            <a:r>
              <a:rPr lang="ru-RU" dirty="0" err="1"/>
              <a:t>ов</a:t>
            </a:r>
            <a:endParaRPr lang="ru-RU" dirty="0"/>
          </a:p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550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baseline="0" dirty="0"/>
              <a:t>Что возвращает </a:t>
            </a:r>
            <a:r>
              <a:rPr lang="en-US" baseline="0" dirty="0" err="1"/>
              <a:t>A.Fake</a:t>
            </a:r>
            <a:r>
              <a:rPr lang="en-US" baseline="0" dirty="0"/>
              <a:t>&lt;T&gt;()?</a:t>
            </a:r>
          </a:p>
          <a:p>
            <a:pPr marL="228600" indent="-228600">
              <a:buAutoNum type="arabicPeriod"/>
            </a:pPr>
            <a:r>
              <a:rPr lang="ru-RU" baseline="0" dirty="0"/>
              <a:t>Как создать объект интерфейса с заданным поведением?</a:t>
            </a:r>
            <a:r>
              <a:rPr lang="en-US" baseline="0" dirty="0"/>
              <a:t> (</a:t>
            </a:r>
            <a:r>
              <a:rPr lang="en-US" baseline="0" dirty="0" err="1"/>
              <a:t>Castle.DynamicProxy</a:t>
            </a:r>
            <a:r>
              <a:rPr lang="en-US" baseline="0" dirty="0"/>
              <a:t>)</a:t>
            </a:r>
            <a:endParaRPr lang="ru-RU" baseline="0" dirty="0"/>
          </a:p>
          <a:p>
            <a:endParaRPr lang="en-US" dirty="0"/>
          </a:p>
          <a:p>
            <a:r>
              <a:rPr lang="ru-RU" dirty="0"/>
              <a:t>Позволяет</a:t>
            </a:r>
            <a:r>
              <a:rPr lang="ru-RU" baseline="0" dirty="0"/>
              <a:t> создать объект, реализующий интерфейс, и настроить его поведение </a:t>
            </a:r>
            <a:r>
              <a:rPr lang="en-US" baseline="0" dirty="0"/>
              <a:t>(</a:t>
            </a:r>
            <a:r>
              <a:rPr lang="ru-RU" baseline="0" dirty="0"/>
              <a:t>с помощью </a:t>
            </a:r>
            <a:r>
              <a:rPr lang="en-US" baseline="0" dirty="0"/>
              <a:t>Interceptor).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308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Вопрос к аудитории: знаете ли вы про </a:t>
            </a:r>
            <a:r>
              <a:rPr lang="en-US" baseline="0" dirty="0"/>
              <a:t>Expressions?</a:t>
            </a:r>
            <a:endParaRPr lang="ru-RU" baseline="0" dirty="0"/>
          </a:p>
          <a:p>
            <a:endParaRPr lang="ru-RU" baseline="0" dirty="0"/>
          </a:p>
          <a:p>
            <a:r>
              <a:rPr lang="ru-RU" dirty="0"/>
              <a:t>В </a:t>
            </a:r>
            <a:r>
              <a:rPr lang="ru-RU" dirty="0" err="1"/>
              <a:t>рантайме</a:t>
            </a:r>
            <a:r>
              <a:rPr lang="ru-RU" baseline="0" dirty="0"/>
              <a:t> это объект, описывающий синтаксис куска кода (в виде дерева).</a:t>
            </a:r>
            <a:endParaRPr lang="ru-RU" dirty="0"/>
          </a:p>
          <a:p>
            <a:endParaRPr lang="ru-RU" dirty="0"/>
          </a:p>
          <a:p>
            <a:r>
              <a:rPr lang="ru-RU" dirty="0"/>
              <a:t>(опционально</a:t>
            </a:r>
            <a:r>
              <a:rPr lang="ru-RU" baseline="0" dirty="0"/>
              <a:t> к п.2)</a:t>
            </a:r>
            <a:r>
              <a:rPr lang="ru-RU" dirty="0"/>
              <a:t>:</a:t>
            </a:r>
            <a:r>
              <a:rPr lang="ru-RU" baseline="0" dirty="0"/>
              <a:t> м</a:t>
            </a:r>
            <a:r>
              <a:rPr lang="ru-RU" dirty="0"/>
              <a:t>ожно обойтись и без</a:t>
            </a:r>
            <a:r>
              <a:rPr lang="ru-RU" baseline="0" dirty="0"/>
              <a:t> </a:t>
            </a:r>
            <a:r>
              <a:rPr lang="en-US" baseline="0" dirty="0"/>
              <a:t>expressions, </a:t>
            </a:r>
            <a:r>
              <a:rPr lang="ru-RU" baseline="0" dirty="0"/>
              <a:t>как в </a:t>
            </a:r>
            <a:r>
              <a:rPr lang="en-US" baseline="0" dirty="0"/>
              <a:t>Rhino</a:t>
            </a:r>
            <a:r>
              <a:rPr lang="ru-RU" baseline="0" dirty="0"/>
              <a:t>, там используются </a:t>
            </a:r>
            <a:r>
              <a:rPr lang="en-US" baseline="0" dirty="0" err="1"/>
              <a:t>Func</a:t>
            </a:r>
            <a:r>
              <a:rPr lang="en-US" baseline="0" dirty="0"/>
              <a:t>&lt;&gt;</a:t>
            </a:r>
            <a:r>
              <a:rPr lang="ru-RU" baseline="0" dirty="0"/>
              <a:t> и они реально вызываются, когда заглушка в режиме «записи», а перед вызовом тестируемого кода заглушки переводятся в режим «проигрывания».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160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Открываем</a:t>
            </a:r>
            <a:r>
              <a:rPr lang="ru-RU" baseline="0" dirty="0"/>
              <a:t> в </a:t>
            </a:r>
            <a:r>
              <a:rPr lang="ru-RU" baseline="0" dirty="0" err="1"/>
              <a:t>солюшене</a:t>
            </a:r>
            <a:r>
              <a:rPr lang="ru-RU" baseline="0" dirty="0"/>
              <a:t> проект </a:t>
            </a:r>
            <a:r>
              <a:rPr lang="en-US" baseline="0" dirty="0" err="1"/>
              <a:t>ThingCache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ru-RU" baseline="0" dirty="0"/>
              <a:t>Дальше еще два слайда, а потом начинаем задачу.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310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Рассказать, как замокать вызов метода и как проверить, вызвался ли он.</a:t>
            </a:r>
          </a:p>
          <a:p>
            <a:endParaRPr lang="ru-RU" baseline="0" dirty="0"/>
          </a:p>
          <a:p>
            <a:r>
              <a:rPr lang="ru-RU" baseline="0" dirty="0"/>
              <a:t>В </a:t>
            </a:r>
            <a:r>
              <a:rPr lang="en-US" baseline="0" dirty="0" err="1"/>
              <a:t>MustHaveHappened</a:t>
            </a:r>
            <a:r>
              <a:rPr lang="en-US" baseline="0" dirty="0"/>
              <a:t> </a:t>
            </a:r>
            <a:r>
              <a:rPr lang="ru-RU" baseline="0" dirty="0"/>
              <a:t>можно передать, сколько раз мы ожидали вызов.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865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Рассказать,</a:t>
            </a:r>
            <a:r>
              <a:rPr lang="ru-RU" baseline="0" dirty="0"/>
              <a:t> как проставлять </a:t>
            </a:r>
            <a:r>
              <a:rPr lang="en-US" baseline="0" dirty="0"/>
              <a:t>out</a:t>
            </a:r>
            <a:r>
              <a:rPr lang="ru-RU" baseline="0" dirty="0"/>
              <a:t>-параметры </a:t>
            </a:r>
            <a:r>
              <a:rPr lang="ru-RU" baseline="0" dirty="0" err="1"/>
              <a:t>замоканным</a:t>
            </a:r>
            <a:r>
              <a:rPr lang="ru-RU" baseline="0" dirty="0"/>
              <a:t> методом.</a:t>
            </a:r>
          </a:p>
          <a:p>
            <a:endParaRPr lang="ru-RU" baseline="0" dirty="0"/>
          </a:p>
          <a:p>
            <a:r>
              <a:rPr lang="ru-RU" baseline="0" dirty="0"/>
              <a:t>Спросить, если вопросы у аудитории.</a:t>
            </a:r>
          </a:p>
          <a:p>
            <a:r>
              <a:rPr lang="ru-RU" baseline="0" dirty="0"/>
              <a:t>После этого можно писать код.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692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TODO. </a:t>
            </a:r>
            <a:r>
              <a:rPr lang="ru-RU" dirty="0"/>
              <a:t>Непонятно,</a:t>
            </a:r>
            <a:r>
              <a:rPr lang="ru-RU" baseline="0" dirty="0"/>
              <a:t> как к этим пунктам подводить в контексте задачи.</a:t>
            </a:r>
            <a:endParaRPr lang="ru-RU" dirty="0"/>
          </a:p>
          <a:p>
            <a:endParaRPr lang="ru-RU" dirty="0"/>
          </a:p>
          <a:p>
            <a:r>
              <a:rPr lang="ru-RU" dirty="0"/>
              <a:t>К п.1:</a:t>
            </a:r>
            <a:r>
              <a:rPr lang="ru-RU" baseline="0" dirty="0"/>
              <a:t> это классическая </a:t>
            </a:r>
            <a:r>
              <a:rPr lang="en-US" baseline="0" dirty="0"/>
              <a:t>TDD.</a:t>
            </a:r>
            <a:r>
              <a:rPr lang="ru-RU" baseline="0" dirty="0"/>
              <a:t> Почитать можно книгу Кента Бека.</a:t>
            </a:r>
          </a:p>
          <a:p>
            <a:r>
              <a:rPr lang="ru-RU" dirty="0"/>
              <a:t>К п.3:</a:t>
            </a:r>
            <a:r>
              <a:rPr lang="ru-RU" baseline="0" dirty="0"/>
              <a:t> </a:t>
            </a:r>
            <a:r>
              <a:rPr lang="ru-RU" dirty="0"/>
              <a:t>Количество вызовов существенно в работе кэша.</a:t>
            </a:r>
          </a:p>
          <a:p>
            <a:endParaRPr lang="ru-RU" dirty="0"/>
          </a:p>
          <a:p>
            <a:r>
              <a:rPr lang="ru-RU" dirty="0"/>
              <a:t>Недостаток написания тестов в</a:t>
            </a:r>
            <a:r>
              <a:rPr lang="ru-RU" baseline="0" dirty="0"/>
              <a:t> том же файле: это значит, что </a:t>
            </a:r>
            <a:r>
              <a:rPr lang="ru-RU" baseline="0" dirty="0" err="1"/>
              <a:t>релизная</a:t>
            </a:r>
            <a:r>
              <a:rPr lang="ru-RU" baseline="0" dirty="0"/>
              <a:t> сборка будет зависеть от </a:t>
            </a:r>
            <a:r>
              <a:rPr lang="en-US" baseline="0" dirty="0" err="1"/>
              <a:t>NUnit</a:t>
            </a:r>
            <a:r>
              <a:rPr lang="en-US" baseline="0" dirty="0"/>
              <a:t> </a:t>
            </a:r>
            <a:r>
              <a:rPr lang="ru-RU" baseline="0" dirty="0"/>
              <a:t>и других библиотек для тестов.</a:t>
            </a:r>
            <a:endParaRPr lang="en-US" baseline="0" dirty="0"/>
          </a:p>
          <a:p>
            <a:endParaRPr lang="en-US" baseline="0" dirty="0"/>
          </a:p>
          <a:p>
            <a:r>
              <a:rPr lang="ru-RU" baseline="0" dirty="0"/>
              <a:t>ВАЖНО: после задачи сделать перерыв! 10 минут достаточно</a:t>
            </a:r>
            <a:r>
              <a:rPr lang="ru-RU" baseline="0"/>
              <a:t>, если не обед.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555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686883739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926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9629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5309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1366153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9110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39222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4373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854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39860528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284348730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2373934033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8673963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8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998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0327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060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3117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7410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69941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99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05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457247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3515392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09358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76694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tur-csharper/mock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kontur-courses/di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mocksArentStub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bit.ly/kontur-courses-feedbac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keItEasy/fakeiteas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stleproject.org/projects/dynamicproxy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learn.me/Course/BasicProgramming2/2a224f58-f29d-4047-9ed1-5662f860f34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mOCKS</a:t>
            </a:r>
            <a:endParaRPr lang="en-US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</a:t>
            </a:r>
            <a:r>
              <a:rPr lang="en-US" dirty="0">
                <a:hlinkClick r:id="rId4"/>
              </a:rPr>
              <a:t>kontur-courses</a:t>
            </a:r>
            <a:r>
              <a:rPr lang="en-US" dirty="0">
                <a:hlinkClick r:id="rId3"/>
              </a:rPr>
              <a:t>/</a:t>
            </a:r>
            <a:r>
              <a:rPr lang="en-US" b="1" dirty="0">
                <a:hlinkClick r:id="rId3"/>
              </a:rPr>
              <a:t>mocks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89129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Arrange: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A.CallTo</a:t>
            </a:r>
            <a:r>
              <a:rPr lang="en-US" sz="2800" dirty="0">
                <a:latin typeface="Consolas" panose="020B0609020204030204" pitchFamily="49" charset="0"/>
              </a:rPr>
              <a:t>(() =&gt; </a:t>
            </a:r>
            <a:r>
              <a:rPr lang="en-US" sz="2800" dirty="0" err="1">
                <a:latin typeface="Consolas" panose="020B0609020204030204" pitchFamily="49" charset="0"/>
              </a:rPr>
              <a:t>fake.SomeMethod</a:t>
            </a:r>
            <a:r>
              <a:rPr lang="en-US" sz="2800" dirty="0">
                <a:latin typeface="Consolas" panose="020B0609020204030204" pitchFamily="49" charset="0"/>
              </a:rPr>
              <a:t>(null))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.</a:t>
            </a:r>
            <a:r>
              <a:rPr lang="en-US" sz="2800" b="1" dirty="0" err="1">
                <a:latin typeface="Consolas" panose="020B0609020204030204" pitchFamily="49" charset="0"/>
              </a:rPr>
              <a:t>WithAnyArguments</a:t>
            </a:r>
            <a:r>
              <a:rPr lang="en-US" sz="2800" b="1" dirty="0">
                <a:latin typeface="Consolas" panose="020B0609020204030204" pitchFamily="49" charset="0"/>
              </a:rPr>
              <a:t>()</a:t>
            </a:r>
            <a:r>
              <a:rPr lang="en-US" sz="2800" dirty="0">
                <a:latin typeface="Consolas" panose="020B0609020204030204" pitchFamily="49" charset="0"/>
              </a:rPr>
              <a:t>.Returns(true)</a:t>
            </a:r>
            <a:r>
              <a:rPr lang="en-US" sz="2800" b="1" dirty="0">
                <a:latin typeface="Consolas" panose="020B0609020204030204" pitchFamily="49" charset="0"/>
              </a:rPr>
              <a:t>.Once()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  <a:p>
            <a:r>
              <a:rPr lang="en-US" sz="2800" dirty="0" err="1">
                <a:latin typeface="Consolas" panose="020B0609020204030204" pitchFamily="49" charset="0"/>
              </a:rPr>
              <a:t>A.CallTo</a:t>
            </a:r>
            <a:r>
              <a:rPr lang="en-US" sz="2800" dirty="0">
                <a:latin typeface="Consolas" panose="020B0609020204030204" pitchFamily="49" charset="0"/>
              </a:rPr>
              <a:t>(() =&gt; </a:t>
            </a:r>
            <a:r>
              <a:rPr lang="en-US" sz="2800" dirty="0" err="1">
                <a:latin typeface="Consolas" panose="020B0609020204030204" pitchFamily="49" charset="0"/>
              </a:rPr>
              <a:t>fake.SomeMethod</a:t>
            </a:r>
            <a:r>
              <a:rPr lang="en-US" sz="2800" dirty="0">
                <a:latin typeface="Consolas" panose="020B0609020204030204" pitchFamily="49" charset="0"/>
              </a:rPr>
              <a:t>())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	.</a:t>
            </a:r>
            <a:r>
              <a:rPr lang="en-US" sz="2800" b="1" dirty="0" err="1">
                <a:latin typeface="Consolas" panose="020B0609020204030204" pitchFamily="49" charset="0"/>
              </a:rPr>
              <a:t>ReturnsNextFromSequence</a:t>
            </a:r>
            <a:r>
              <a:rPr lang="en-US" sz="2800" dirty="0">
                <a:latin typeface="Consolas" panose="020B0609020204030204" pitchFamily="49" charset="0"/>
              </a:rPr>
              <a:t>(false, true);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ДРУГИЕ ВОЗМОЖНОСТИ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936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</a:t>
            </a:r>
            <a:r>
              <a:rPr lang="ru-RU"/>
              <a:t>возвращаемых значений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sz="quarter" idx="13"/>
          </p:nvPr>
        </p:nvSpPr>
        <p:spPr>
          <a:xfrm>
            <a:off x="6622026" y="2094272"/>
            <a:ext cx="3416708" cy="2139656"/>
          </a:xfrm>
        </p:spPr>
        <p:txBody>
          <a:bodyPr anchor="b" anchorCtr="1">
            <a:normAutofit/>
          </a:bodyPr>
          <a:lstStyle/>
          <a:p>
            <a:pPr algn="ctr"/>
            <a:r>
              <a:rPr lang="en-US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15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×1</a:t>
            </a:r>
          </a:p>
          <a:p>
            <a:pPr algn="ctr"/>
            <a:r>
              <a:rPr lang="en-US" sz="2800" b="1" dirty="0">
                <a:solidFill>
                  <a:srgbClr val="00007F"/>
                </a:solidFill>
                <a:latin typeface="Consolas" panose="020B0609020204030204" pitchFamily="49" charset="0"/>
              </a:rPr>
              <a:t>10</a:t>
            </a:r>
            <a:r>
              <a:rPr lang="en-US" sz="2800" dirty="0">
                <a:solidFill>
                  <a:srgbClr val="00007F"/>
                </a:solidFill>
                <a:latin typeface="Consolas" panose="020B0609020204030204" pitchFamily="49" charset="0"/>
              </a:rPr>
              <a:t>×2</a:t>
            </a:r>
            <a:endParaRPr lang="ru-RU" sz="2800" dirty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2800" b="1" dirty="0">
                <a:solidFill>
                  <a:schemeClr val="accent4"/>
                </a:solidFill>
                <a:latin typeface="Consolas" panose="020B0609020204030204" pitchFamily="49" charset="0"/>
              </a:rPr>
              <a:t> </a:t>
            </a:r>
            <a:r>
              <a:rPr lang="ru-RU" sz="2800" b="1" dirty="0">
                <a:solidFill>
                  <a:schemeClr val="accent4"/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×∞</a:t>
            </a:r>
            <a:endParaRPr lang="en-US" sz="28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×∞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376219" y="1781179"/>
            <a:ext cx="4262284" cy="2846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447801" y="1781179"/>
            <a:ext cx="4328650" cy="4679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accent4"/>
                </a:solidFill>
                <a:latin typeface="Consolas" panose="020B0609020204030204" pitchFamily="49" charset="0"/>
              </a:rPr>
              <a:t>A.CallTo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chemeClr val="accent4"/>
                </a:solidFill>
                <a:latin typeface="Consolas" panose="020B0609020204030204" pitchFamily="49" charset="0"/>
              </a:rPr>
              <a:t>fake.SomeMethod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	.Returns(</a:t>
            </a:r>
            <a:r>
              <a:rPr lang="ru-RU" sz="2000" dirty="0">
                <a:solidFill>
                  <a:schemeClr val="accent4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);</a:t>
            </a:r>
            <a:endParaRPr lang="ru-RU" sz="20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A.CallTo</a:t>
            </a:r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fake.SomeMethod</a:t>
            </a:r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	.Returns(10)</a:t>
            </a:r>
            <a:endParaRPr lang="ru-RU" sz="2000" dirty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r>
              <a:rPr lang="ru-RU" sz="2000" b="1" dirty="0">
                <a:solidFill>
                  <a:srgbClr val="00007F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00007F"/>
                </a:solidFill>
                <a:latin typeface="Consolas" panose="020B0609020204030204" pitchFamily="49" charset="0"/>
              </a:rPr>
              <a:t>.Twice()</a:t>
            </a:r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endParaRPr lang="ru-RU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A.CallTo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fake.SomeMethod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	.Returns(15)</a:t>
            </a:r>
            <a:endParaRPr lang="ru-R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.Once()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6622026" y="4695593"/>
            <a:ext cx="3416708" cy="642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6622026" y="3984714"/>
            <a:ext cx="3416708" cy="642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8568" y="4876401"/>
            <a:ext cx="426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fake.SomeMethod</a:t>
            </a:r>
            <a:r>
              <a:rPr lang="en-US" sz="2400" dirty="0">
                <a:latin typeface="Consolas" panose="020B0609020204030204" pitchFamily="49" charset="0"/>
              </a:rPr>
              <a:t>() =&gt;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ru-RU" sz="2400" dirty="0">
              <a:solidFill>
                <a:srgbClr val="0000FF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622026" y="1622323"/>
            <a:ext cx="3731342" cy="471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6238568" y="5755038"/>
            <a:ext cx="504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15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7F"/>
                </a:solidFill>
              </a:rPr>
              <a:t>10, 10</a:t>
            </a:r>
            <a:r>
              <a:rPr lang="en-US" sz="2400" dirty="0"/>
              <a:t>,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ru-RU" sz="2400" dirty="0">
                <a:solidFill>
                  <a:schemeClr val="accent4"/>
                </a:solidFill>
              </a:rPr>
              <a:t>5</a:t>
            </a:r>
            <a:r>
              <a:rPr lang="en-US" sz="2400" dirty="0">
                <a:solidFill>
                  <a:schemeClr val="accent4"/>
                </a:solidFill>
              </a:rPr>
              <a:t>, 5, 5, 5 </a:t>
            </a:r>
            <a:r>
              <a:rPr lang="en-US" sz="2400" dirty="0"/>
              <a:t>…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2" y="5755038"/>
            <a:ext cx="28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676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4" grpId="0"/>
      <p:bldP spid="13" grpId="0"/>
      <p:bldP spid="1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BDAAB41-1B82-4B23-9FDE-91CB0F19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Зачем нужны значения </a:t>
            </a:r>
            <a:r>
              <a:rPr lang="ru-RU" sz="3600" dirty="0" err="1"/>
              <a:t>по-умолчанию</a:t>
            </a:r>
            <a:r>
              <a:rPr lang="ru-RU" sz="3600" dirty="0"/>
              <a:t>?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678D050B-70B8-411D-801E-83F35A20D6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Уменьшает хрупкость!</a:t>
            </a:r>
          </a:p>
          <a:p>
            <a:endParaRPr lang="ru-RU" dirty="0"/>
          </a:p>
          <a:p>
            <a:r>
              <a:rPr lang="ru-RU" dirty="0"/>
              <a:t>Например,</a:t>
            </a:r>
            <a:br>
              <a:rPr lang="ru-RU" dirty="0"/>
            </a:br>
            <a:r>
              <a:rPr lang="ru-RU" dirty="0"/>
              <a:t>если добавление логирования в </a:t>
            </a:r>
            <a:r>
              <a:rPr lang="en-US" dirty="0" err="1"/>
              <a:t>ThingCache</a:t>
            </a:r>
            <a:r>
              <a:rPr lang="en-US" dirty="0"/>
              <a:t> </a:t>
            </a:r>
            <a:r>
              <a:rPr lang="ru-RU" dirty="0"/>
              <a:t>в качестве зависимости, то существующие тесты не упадут!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764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 метод </a:t>
            </a:r>
            <a:r>
              <a:rPr lang="en-US" dirty="0" err="1"/>
              <a:t>SendFiles</a:t>
            </a:r>
            <a:r>
              <a:rPr lang="en-US" dirty="0"/>
              <a:t> </a:t>
            </a:r>
            <a:r>
              <a:rPr lang="ru-RU" dirty="0"/>
              <a:t>написан только один тест, проверяющий успешную отправку файлов.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Надо реализовать оставшиеся тесты на метод </a:t>
            </a:r>
            <a:r>
              <a:rPr lang="en-US" dirty="0" err="1">
                <a:solidFill>
                  <a:schemeClr val="accent1"/>
                </a:solidFill>
              </a:rPr>
              <a:t>SendFiles</a:t>
            </a:r>
            <a:r>
              <a:rPr lang="en-US" dirty="0"/>
              <a:t> </a:t>
            </a:r>
            <a:r>
              <a:rPr lang="ru-RU" dirty="0"/>
              <a:t>класса </a:t>
            </a:r>
            <a:r>
              <a:rPr lang="en-US" dirty="0" err="1">
                <a:solidFill>
                  <a:schemeClr val="accent1"/>
                </a:solidFill>
              </a:rPr>
              <a:t>FileSender</a:t>
            </a:r>
            <a:endParaRPr lang="ru-RU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Нельзя менять файлы из папки </a:t>
            </a:r>
            <a:r>
              <a:rPr lang="en-US" dirty="0"/>
              <a:t>Dependencies</a:t>
            </a:r>
            <a:r>
              <a:rPr lang="ru-RU" dirty="0"/>
              <a:t>!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446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Если есть один тест, то остальные писать очень легко: копи-паст и небольшие правки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Несколько ответственностей в классе - много тестов!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Граничные случаи, такие как протухание документа, нужно тестировать с обеих сторон границы: чем точнее – тем лучше.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Насколько стабилен </a:t>
            </a:r>
            <a:r>
              <a:rPr lang="en-US" dirty="0" err="1"/>
              <a:t>DateTime.Now</a:t>
            </a:r>
            <a:r>
              <a:rPr lang="ru-RU" dirty="0"/>
              <a:t>?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50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/ </a:t>
            </a:r>
            <a:r>
              <a:rPr lang="en-US" dirty="0" err="1"/>
              <a:t>MultiFileSender</a:t>
            </a:r>
            <a:endParaRPr lang="en-US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463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</a:t>
            </a:r>
            <a:r>
              <a:rPr lang="en-US" dirty="0" err="1"/>
              <a:t>MultiFileSender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1600" b="1" dirty="0" err="1">
                <a:latin typeface="Consolas" panose="020B0609020204030204" pitchFamily="49" charset="0"/>
              </a:rPr>
              <a:t>FileSender_Should</a:t>
            </a:r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Send_WhenGoodFormat</a:t>
            </a:r>
            <a:endParaRPr lang="ru-RU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Skip_WhenBadFormat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Skip_WhenOlderThanAMonth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Send_WhenYoungerThanAMonth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Skip_WhenSendFails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Skip_WhenNotRecognized</a:t>
            </a:r>
            <a:endParaRPr lang="en-US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IndependentlySend_WhenSeveralFiles</a:t>
            </a:r>
            <a:endParaRPr lang="ru-RU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Объект 11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>
            <a:noAutofit/>
          </a:bodyPr>
          <a:lstStyle/>
          <a:p>
            <a:r>
              <a:rPr lang="ru-RU" sz="1600" b="1" dirty="0" err="1">
                <a:latin typeface="Consolas" panose="020B0609020204030204" pitchFamily="49" charset="0"/>
              </a:rPr>
              <a:t>DocumentChecker_Should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Pass_WhenGoodFormat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Fail_WhenBadFormat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Fail_WhenOlderThanAMonth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Pass_WhenYoungerThanAMonth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ru-RU" sz="1600" b="1" dirty="0" err="1">
                <a:latin typeface="Consolas" panose="020B0609020204030204" pitchFamily="49" charset="0"/>
              </a:rPr>
              <a:t>SingleFileSender_Should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Send_WhenGoodDocument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NotSend_WhenBadDocument</a:t>
            </a:r>
            <a:endParaRPr lang="ru-RU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NotSend_WhenSendFails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NotSend_WhenNotRecognized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ru-RU" sz="1600" b="1" dirty="0" err="1">
                <a:latin typeface="Consolas" panose="020B0609020204030204" pitchFamily="49" charset="0"/>
              </a:rPr>
              <a:t>MultiFileSender_Should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Send_WhenSingle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Skip_WhenSingle</a:t>
            </a:r>
            <a:endParaRPr lang="ru-RU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IndependentlySend_WhenSeveralFiles</a:t>
            </a:r>
            <a:endParaRPr lang="ru-RU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686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классификации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3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 Double</a:t>
            </a:r>
            <a:r>
              <a:rPr lang="ru-RU" b="1" dirty="0"/>
              <a:t> (</a:t>
            </a:r>
            <a:r>
              <a:rPr lang="en-US" b="1" dirty="0"/>
              <a:t>by </a:t>
            </a:r>
            <a:r>
              <a:rPr lang="en-US" b="1" dirty="0" err="1"/>
              <a:t>Meszaros</a:t>
            </a:r>
            <a:r>
              <a:rPr lang="en-US" b="1" dirty="0"/>
              <a:t>)</a:t>
            </a:r>
            <a:endParaRPr lang="en-US" sz="2800" b="1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Dummy</a:t>
            </a:r>
            <a:r>
              <a:rPr lang="en-US" sz="2800" dirty="0"/>
              <a:t> </a:t>
            </a:r>
            <a:r>
              <a:rPr lang="ru-RU" sz="2800" dirty="0"/>
              <a:t>— то, что не будет использоваться в тесте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Fake</a:t>
            </a:r>
            <a:r>
              <a:rPr lang="en-US" sz="2800" dirty="0"/>
              <a:t> </a:t>
            </a:r>
            <a:r>
              <a:rPr lang="ru-RU" sz="2800" dirty="0"/>
              <a:t>—</a:t>
            </a:r>
            <a:r>
              <a:rPr lang="en-US" sz="2800" dirty="0"/>
              <a:t> </a:t>
            </a:r>
            <a:r>
              <a:rPr lang="ru-RU" sz="2800" dirty="0"/>
              <a:t>альтернативная упрощенная реализация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Stub</a:t>
            </a:r>
            <a:r>
              <a:rPr lang="en-US" sz="2800" dirty="0"/>
              <a:t> </a:t>
            </a:r>
            <a:r>
              <a:rPr lang="ru-RU" sz="2800" dirty="0"/>
              <a:t>—</a:t>
            </a:r>
            <a:r>
              <a:rPr lang="en-US" sz="2800" dirty="0"/>
              <a:t> </a:t>
            </a:r>
            <a:r>
              <a:rPr lang="ru-RU" sz="2800" dirty="0"/>
              <a:t>определено (</a:t>
            </a:r>
            <a:r>
              <a:rPr lang="ru-RU" sz="2800" dirty="0" err="1"/>
              <a:t>захардкожено</a:t>
            </a:r>
            <a:r>
              <a:rPr lang="ru-RU" sz="2800" dirty="0"/>
              <a:t>) поведение лишь на нескольких кейсах входных данных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Mock</a:t>
            </a:r>
            <a:r>
              <a:rPr lang="en-US" sz="2800" dirty="0"/>
              <a:t> </a:t>
            </a:r>
            <a:r>
              <a:rPr lang="ru-RU" sz="2800" dirty="0"/>
              <a:t>—</a:t>
            </a:r>
            <a:r>
              <a:rPr lang="en-US" sz="2800" dirty="0"/>
              <a:t> </a:t>
            </a:r>
            <a:r>
              <a:rPr lang="ru-RU" sz="2800" dirty="0"/>
              <a:t>объекты с конфигурируемыми </a:t>
            </a:r>
            <a:r>
              <a:rPr lang="en-US" sz="2800" dirty="0"/>
              <a:t>expectations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Дублеры для тестов</a:t>
            </a:r>
          </a:p>
        </p:txBody>
      </p:sp>
      <p:sp>
        <p:nvSpPr>
          <p:cNvPr id="6" name="TextBox 5"/>
          <p:cNvSpPr txBox="1"/>
          <p:nvPr/>
        </p:nvSpPr>
        <p:spPr>
          <a:xfrm rot="20880000">
            <a:off x="7406291" y="4905359"/>
            <a:ext cx="32576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Не запаривайтесь</a:t>
            </a:r>
            <a:br>
              <a:rPr lang="ru-RU" sz="2800" i="1" dirty="0">
                <a:solidFill>
                  <a:schemeClr val="accent1"/>
                </a:solidFill>
              </a:rPr>
            </a:br>
            <a:r>
              <a:rPr lang="ru-RU" sz="2800" i="1" dirty="0">
                <a:solidFill>
                  <a:schemeClr val="accent1"/>
                </a:solidFill>
              </a:rPr>
              <a:t>на запоминании</a:t>
            </a:r>
          </a:p>
        </p:txBody>
      </p:sp>
    </p:spTree>
    <p:extLst>
      <p:ext uri="{BB962C8B-B14F-4D97-AF65-F5344CB8AC3E}">
        <p14:creationId xmlns:p14="http://schemas.microsoft.com/office/powerpoint/2010/main" val="3265591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State tests</a:t>
            </a:r>
          </a:p>
          <a:p>
            <a:pPr marL="0" indent="0" algn="ctr">
              <a:buNone/>
            </a:pPr>
            <a:r>
              <a:rPr lang="en-US" sz="3600" dirty="0"/>
              <a:t>VS</a:t>
            </a:r>
          </a:p>
          <a:p>
            <a:pPr marL="0" indent="0" algn="r">
              <a:buNone/>
            </a:pPr>
            <a:r>
              <a:rPr lang="en-US" sz="3600" dirty="0">
                <a:solidFill>
                  <a:schemeClr val="accent1"/>
                </a:solidFill>
              </a:rPr>
              <a:t>Behavior tests</a:t>
            </a:r>
            <a:endParaRPr lang="ru-RU" sz="3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dirty="0">
              <a:hlinkClick r:id="rId2"/>
            </a:endParaRPr>
          </a:p>
          <a:p>
            <a:pPr marL="0" indent="0">
              <a:buNone/>
            </a:pPr>
            <a:endParaRPr lang="ru-RU" sz="2400" dirty="0">
              <a:hlinkClick r:id="rId2"/>
            </a:endParaRPr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http://martinfowler.com/articles/mocksArentStubs.html</a:t>
            </a:r>
            <a:endParaRPr lang="en-US" sz="26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Подходы к тестированию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723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Robot(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rrange </a:t>
            </a:r>
            <a:r>
              <a:rPr lang="ru-RU" dirty="0"/>
              <a:t>— заменить зависимости заглушками</a:t>
            </a:r>
            <a:br>
              <a:rPr lang="ru-RU" dirty="0"/>
            </a:b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ct</a:t>
            </a:r>
            <a:br>
              <a:rPr lang="ru-RU" dirty="0"/>
            </a:b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ssert</a:t>
            </a:r>
            <a:r>
              <a:rPr lang="ru-RU" dirty="0"/>
              <a:t> —проверить корректность взаимодействия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TestDistanceSensor</a:t>
            </a:r>
            <a:r>
              <a:rPr lang="ru-RU" dirty="0"/>
              <a:t> — надо делать заглушку :(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тестировать сервисы?</a:t>
            </a:r>
          </a:p>
        </p:txBody>
      </p:sp>
    </p:spTree>
    <p:extLst>
      <p:ext uri="{BB962C8B-B14F-4D97-AF65-F5344CB8AC3E}">
        <p14:creationId xmlns:p14="http://schemas.microsoft.com/office/powerpoint/2010/main" val="269863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tests </a:t>
            </a:r>
            <a:r>
              <a:rPr lang="en-US" dirty="0">
                <a:solidFill>
                  <a:schemeClr val="tx1"/>
                </a:solidFill>
              </a:rPr>
              <a:t>vs</a:t>
            </a:r>
            <a:r>
              <a:rPr lang="en-US" dirty="0"/>
              <a:t> State tests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Более независимые</a:t>
            </a:r>
            <a:r>
              <a:rPr lang="ru-RU" sz="2000" dirty="0"/>
              <a:t> друг от друга</a:t>
            </a:r>
            <a:r>
              <a:rPr lang="x-none" sz="2000" dirty="0"/>
              <a:t> тесты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Методика приводит</a:t>
            </a:r>
            <a:r>
              <a:rPr lang="x-none" sz="2000" dirty="0"/>
              <a:t> к более модульному дизайну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В большей степени связывают реализацию и тесты, поэтому сложно менять реализацию</a:t>
            </a:r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Более быстрый и легкий запуск тестов</a:t>
            </a:r>
          </a:p>
          <a:p>
            <a:endParaRPr lang="en-US" sz="2000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2"/>
          </p:nvPr>
        </p:nvSpPr>
        <p:spPr/>
        <p:txBody>
          <a:bodyPr>
            <a:no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Каждый тест -</a:t>
            </a:r>
            <a:r>
              <a:rPr lang="ru-RU" sz="2000" dirty="0"/>
              <a:t> это</a:t>
            </a:r>
            <a:r>
              <a:rPr lang="x-none" sz="2000" dirty="0"/>
              <a:t> мини-интеграционный тест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Позволяет тестировать стыки между модулями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Создаются лишние методы для получения и тестирования внутреннего состояния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000" dirty="0"/>
              <a:t>Test Fixture: </a:t>
            </a:r>
            <a:r>
              <a:rPr lang="x-none" sz="2000" dirty="0"/>
              <a:t>Необходимо создания тестового окружения, которое для скорости приходится переиспользовать, что создает побочные эффекты</a:t>
            </a:r>
            <a:endParaRPr lang="ru-RU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5640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4E05C4A9-0667-45B8-AC59-85FD9C81BD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sz="2800" dirty="0"/>
              <a:t>Заполни форму обратной связи по ссылке</a:t>
            </a:r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http://bit.ly/kontur-courses-feedback</a:t>
            </a:r>
            <a:endParaRPr lang="ru-RU" sz="2800" dirty="0"/>
          </a:p>
          <a:p>
            <a:pPr marL="0" indent="0" algn="ctr">
              <a:buNone/>
            </a:pPr>
            <a:r>
              <a:rPr lang="ru-RU" sz="2800" dirty="0"/>
              <a:t>или</a:t>
            </a:r>
            <a:endParaRPr lang="en-US" sz="2800" dirty="0"/>
          </a:p>
          <a:p>
            <a:pPr marL="0" indent="0" algn="ctr">
              <a:buNone/>
            </a:pPr>
            <a:r>
              <a:rPr lang="ru-RU" sz="2800" dirty="0"/>
              <a:t>по ярлыку </a:t>
            </a:r>
            <a:r>
              <a:rPr lang="en-US" sz="2800" i="1" dirty="0">
                <a:solidFill>
                  <a:schemeClr val="accent1"/>
                </a:solidFill>
              </a:rPr>
              <a:t>feedback</a:t>
            </a:r>
            <a:r>
              <a:rPr lang="en-US" sz="2800" dirty="0"/>
              <a:t> </a:t>
            </a:r>
            <a:r>
              <a:rPr lang="ru-RU" sz="2800" dirty="0"/>
              <a:t>в корне репозитория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B72F5E6-5086-4A59-ADDF-28C342BF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Обратная связь</a:t>
            </a:r>
          </a:p>
        </p:txBody>
      </p:sp>
      <p:pic>
        <p:nvPicPr>
          <p:cNvPr id="5" name="Рисунок 4" descr="Речь">
            <a:extLst>
              <a:ext uri="{FF2B5EF4-FFF2-40B4-BE49-F238E27FC236}">
                <a16:creationId xmlns:a16="http://schemas.microsoft.com/office/drawing/2014/main" id="{4CD964C9-55F6-450A-94E0-4A3D7D08B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3290" y="1622285"/>
            <a:ext cx="1825352" cy="182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1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cap="none" dirty="0">
                <a:hlinkClick r:id="rId3"/>
              </a:rPr>
              <a:t>https://github.com/</a:t>
            </a:r>
            <a:r>
              <a:rPr lang="en-US" sz="5400" b="1" cap="none" dirty="0">
                <a:hlinkClick r:id="rId3"/>
              </a:rPr>
              <a:t>FakeItEasy</a:t>
            </a:r>
            <a:r>
              <a:rPr lang="en-US" sz="2800" cap="none" dirty="0">
                <a:hlinkClick r:id="rId3"/>
              </a:rPr>
              <a:t>/fakeiteasy</a:t>
            </a:r>
            <a:r>
              <a:rPr lang="en-US" sz="2800" cap="none" dirty="0"/>
              <a:t> </a:t>
            </a:r>
            <a:endParaRPr lang="ru-RU" sz="2800" cap="non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8775"/>
            <a:ext cx="9601131" cy="40346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Arrange: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br>
              <a:rPr lang="en-US" altLang="ru-RU" sz="2000" dirty="0">
                <a:solidFill>
                  <a:srgbClr val="9698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ru-RU" sz="2000" dirty="0">
              <a:solidFill>
                <a:srgbClr val="9698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Act: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SweetToot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ru-RU" sz="2000" dirty="0">
              <a:solidFill>
                <a:srgbClr val="9698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Assert: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ru-RU" altLang="ru-RU" sz="4800" dirty="0">
              <a:latin typeface="Arial" panose="020B0604020202020204" pitchFamily="34" charset="0"/>
            </a:endParaRPr>
          </a:p>
        </p:txBody>
      </p:sp>
      <p:pic>
        <p:nvPicPr>
          <p:cNvPr id="7" name="Picture 6" descr="http://fakeiteasy.github.io/img/fakeiteasy_logo_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573" y="798756"/>
            <a:ext cx="1699409" cy="108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95405" y="5522349"/>
            <a:ext cx="9601131" cy="10996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chemeClr val="accent1"/>
                </a:solidFill>
                <a:latin typeface="+mj-lt"/>
              </a:rPr>
              <a:t>Как эта магия работает?! </a:t>
            </a:r>
            <a:r>
              <a:rPr lang="ru-RU" altLang="ru-RU" dirty="0" err="1">
                <a:solidFill>
                  <a:schemeClr val="accent1"/>
                </a:solidFill>
                <a:latin typeface="+mj-lt"/>
              </a:rPr>
              <a:t>О_о</a:t>
            </a:r>
            <a:endParaRPr lang="ru-RU" altLang="ru-RU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225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КАК ЭТА МАГИЯ РАБОТАЕТ?! </a:t>
            </a:r>
            <a:r>
              <a:rPr lang="en-US" cap="none" dirty="0" err="1"/>
              <a:t>O_o</a:t>
            </a:r>
            <a:endParaRPr lang="ru-RU" cap="none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686050" y="2772234"/>
            <a:ext cx="7886700" cy="353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7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8775"/>
            <a:ext cx="9601131" cy="50227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altLang="ru-RU" sz="2000" dirty="0">
              <a:solidFill>
                <a:srgbClr val="2B91A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 err="1"/>
              <a:t>Castle.DynamicProxy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http://www.castleproject.org/projects/dynamicproxy/</a:t>
            </a:r>
            <a:endParaRPr lang="en-US" sz="20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proxy = generator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CreateInterfaceProxy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TMyInterface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MyInterceptor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void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Intercept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IInvocation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invocation);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6740013" y="5501148"/>
            <a:ext cx="678426" cy="471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2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КАК ЭТА МАГИЯ РАБОТАЕТ?! </a:t>
            </a:r>
            <a:r>
              <a:rPr lang="en-US" cap="none" dirty="0" err="1"/>
              <a:t>O_o</a:t>
            </a:r>
            <a:endParaRPr lang="ru-RU" cap="none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686050" y="2772234"/>
            <a:ext cx="7886700" cy="353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7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8775"/>
            <a:ext cx="9601131" cy="50227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800" dirty="0" err="1"/>
              <a:t>System.Linq.Expressions</a:t>
            </a:r>
            <a:endParaRPr lang="ru-RU" sz="2800" dirty="0"/>
          </a:p>
          <a:p>
            <a:br>
              <a:rPr lang="en-US" sz="2000" dirty="0"/>
            </a:br>
            <a:r>
              <a:rPr lang="en-US" sz="2000" dirty="0" err="1">
                <a:latin typeface="Consolas" panose="020B0609020204030204" pitchFamily="49" charset="0"/>
              </a:rPr>
              <a:t>A.CallTo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() =&gt; 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shop.GetBestCandy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это не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&lt;T&gt;!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IConfiguration</a:t>
            </a:r>
            <a:r>
              <a:rPr lang="en-US" sz="2000" dirty="0">
                <a:latin typeface="Consolas" panose="020B0609020204030204" pitchFamily="49" charset="0"/>
              </a:rPr>
              <a:t>&lt;T&gt; </a:t>
            </a:r>
            <a:r>
              <a:rPr lang="en-US" sz="2000" dirty="0" err="1">
                <a:latin typeface="Consolas" panose="020B0609020204030204" pitchFamily="49" charset="0"/>
              </a:rPr>
              <a:t>CallTo</a:t>
            </a:r>
            <a:r>
              <a:rPr lang="en-US" sz="2000" dirty="0">
                <a:latin typeface="Consolas" panose="020B0609020204030204" pitchFamily="49" charset="0"/>
              </a:rPr>
              <a:t>&lt;T&gt;(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Expression&lt;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Func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&lt;T&gt;&gt; 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callSpec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((</a:t>
            </a:r>
            <a:r>
              <a:rPr lang="en-US" sz="2000" dirty="0" err="1">
                <a:latin typeface="Consolas" panose="020B0609020204030204" pitchFamily="49" charset="0"/>
              </a:rPr>
              <a:t>MethodCallExpression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 err="1">
                <a:latin typeface="Consolas" panose="020B0609020204030204" pitchFamily="49" charset="0"/>
              </a:rPr>
              <a:t>callSpec.Body</a:t>
            </a:r>
            <a:r>
              <a:rPr lang="en-US" sz="2000" dirty="0">
                <a:latin typeface="Consolas" panose="020B0609020204030204" pitchFamily="49" charset="0"/>
              </a:rPr>
              <a:t>).Method...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ru-RU" sz="2000" dirty="0"/>
          </a:p>
          <a:p>
            <a:r>
              <a:rPr lang="ru-RU" sz="2400" dirty="0">
                <a:hlinkClick r:id="rId3"/>
              </a:rPr>
              <a:t>Про </a:t>
            </a:r>
            <a:r>
              <a:rPr lang="en-US" sz="2400" dirty="0">
                <a:hlinkClick r:id="rId3"/>
              </a:rPr>
              <a:t>Expressions </a:t>
            </a:r>
            <a:r>
              <a:rPr lang="ru-RU" sz="2400" dirty="0">
                <a:hlinkClick r:id="rId3"/>
              </a:rPr>
              <a:t>на </a:t>
            </a:r>
            <a:r>
              <a:rPr lang="en-US" sz="2400" dirty="0">
                <a:hlinkClick r:id="rId3"/>
              </a:rPr>
              <a:t>ulearn.me</a:t>
            </a:r>
            <a:r>
              <a:rPr lang="en-US" sz="2400" dirty="0"/>
              <a:t> </a:t>
            </a:r>
          </a:p>
          <a:p>
            <a:r>
              <a:rPr lang="en-US" sz="1600" dirty="0"/>
              <a:t>https://ulearn.me/Course/BasicProgramming2/2a224f58-f29d-4047-9ed1-5662f860f344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679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Есть сервис </a:t>
            </a:r>
            <a:r>
              <a:rPr lang="en-US" sz="2800" dirty="0" err="1">
                <a:solidFill>
                  <a:schemeClr val="accent1"/>
                </a:solidFill>
              </a:rPr>
              <a:t>IThingService</a:t>
            </a:r>
            <a:r>
              <a:rPr lang="ru-RU" sz="2800" dirty="0"/>
              <a:t>, у которого можно получить описание предметов</a:t>
            </a:r>
          </a:p>
          <a:p>
            <a:r>
              <a:rPr lang="ru-RU" sz="2800" dirty="0"/>
              <a:t>К нему по возможности надо обращаться как можно реже, поэтому был реализован кэш </a:t>
            </a:r>
            <a:r>
              <a:rPr lang="en-US" sz="2800" dirty="0" err="1">
                <a:solidFill>
                  <a:schemeClr val="accent1"/>
                </a:solidFill>
              </a:rPr>
              <a:t>ThingCache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Напишите тесты на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ThingCache</a:t>
            </a:r>
            <a:r>
              <a:rPr lang="ru-RU" sz="2800" dirty="0"/>
              <a:t>,</a:t>
            </a:r>
            <a:br>
              <a:rPr lang="ru-RU" sz="2800" dirty="0"/>
            </a:br>
            <a:r>
              <a:rPr lang="ru-RU" sz="2800" dirty="0"/>
              <a:t>используя </a:t>
            </a:r>
            <a:r>
              <a:rPr lang="en-US" sz="2800" dirty="0" err="1">
                <a:solidFill>
                  <a:schemeClr val="accent1"/>
                </a:solidFill>
              </a:rPr>
              <a:t>FakeItEasy</a:t>
            </a:r>
            <a:r>
              <a:rPr lang="en-US" sz="2800" dirty="0"/>
              <a:t> </a:t>
            </a:r>
            <a:r>
              <a:rPr lang="ru-RU" sz="2800" dirty="0"/>
              <a:t>для подмены </a:t>
            </a:r>
            <a:r>
              <a:rPr lang="en-US" sz="2800" dirty="0" err="1">
                <a:solidFill>
                  <a:schemeClr val="accent1"/>
                </a:solidFill>
              </a:rPr>
              <a:t>IThingService</a:t>
            </a:r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02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Arrange: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fake = </a:t>
            </a:r>
            <a:r>
              <a:rPr lang="en-US" sz="2400" dirty="0" err="1">
                <a:latin typeface="Consolas" panose="020B0609020204030204" pitchFamily="49" charset="0"/>
              </a:rPr>
              <a:t>A.Fake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latin typeface="Consolas" panose="020B0609020204030204" pitchFamily="49" charset="0"/>
              </a:rPr>
              <a:t>ISomeService</a:t>
            </a:r>
            <a:r>
              <a:rPr lang="en-US" sz="2400" dirty="0">
                <a:latin typeface="Consolas" panose="020B0609020204030204" pitchFamily="49" charset="0"/>
              </a:rPr>
              <a:t>&gt;();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A.CallTo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fake.SomeMethod</a:t>
            </a:r>
            <a:r>
              <a:rPr lang="en-US" sz="2400" dirty="0">
                <a:latin typeface="Consolas" panose="020B0609020204030204" pitchFamily="49" charset="0"/>
              </a:rPr>
              <a:t>(...))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.Returns(true);</a:t>
            </a:r>
          </a:p>
          <a:p>
            <a:r>
              <a:rPr lang="en-US" sz="2800" b="1" dirty="0"/>
              <a:t>Assert: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value = “42”;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A.CallTo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fake.TryRead</a:t>
            </a:r>
            <a:r>
              <a:rPr lang="en-US" sz="2400" dirty="0">
                <a:latin typeface="Consolas" panose="020B0609020204030204" pitchFamily="49" charset="0"/>
              </a:rPr>
              <a:t>(id, out value))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 err="1">
                <a:latin typeface="Consolas" panose="020B0609020204030204" pitchFamily="49" charset="0"/>
              </a:rPr>
              <a:t>MustHaveHappened</a:t>
            </a:r>
            <a:r>
              <a:rPr lang="en-US" sz="2400" dirty="0">
                <a:latin typeface="Consolas" panose="020B0609020204030204" pitchFamily="49" charset="0"/>
              </a:rPr>
              <a:t>(); //</a:t>
            </a:r>
            <a:r>
              <a:rPr lang="ru-RU" sz="2400" dirty="0">
                <a:latin typeface="Consolas" panose="020B0609020204030204" pitchFamily="49" charset="0"/>
              </a:rPr>
              <a:t>должен быть в конце теста</a:t>
            </a:r>
            <a:endParaRPr lang="en-US" sz="2400" dirty="0">
              <a:latin typeface="Consolas" panose="020B0609020204030204" pitchFamily="49" charset="0"/>
            </a:endParaRPr>
          </a:p>
          <a:p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9970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value = “42”;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string _;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A.CallTo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fake.TryRead</a:t>
            </a:r>
            <a:r>
              <a:rPr lang="en-US" sz="2400" dirty="0">
                <a:latin typeface="Consolas" panose="020B0609020204030204" pitchFamily="49" charset="0"/>
              </a:rPr>
              <a:t>(id, out _))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.Returns(true)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latin typeface="Consolas" panose="020B0609020204030204" pitchFamily="49" charset="0"/>
              </a:rPr>
              <a:t>AssignsOutAndRefParameters</a:t>
            </a:r>
            <a:r>
              <a:rPr lang="en-US" sz="2400" dirty="0">
                <a:latin typeface="Consolas" panose="020B0609020204030204" pitchFamily="49" charset="0"/>
              </a:rPr>
              <a:t>(value);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&lt;=&gt;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A.CallTo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fake.TryRead</a:t>
            </a:r>
            <a:r>
              <a:rPr lang="en-US" sz="2400" dirty="0">
                <a:latin typeface="Consolas" panose="020B0609020204030204" pitchFamily="49" charset="0"/>
              </a:rPr>
              <a:t>(id, </a:t>
            </a:r>
            <a:r>
              <a:rPr lang="en-US" sz="2400" b="1" dirty="0">
                <a:latin typeface="Consolas" panose="020B0609020204030204" pitchFamily="49" charset="0"/>
              </a:rPr>
              <a:t>out value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.Returns(true);</a:t>
            </a:r>
          </a:p>
          <a:p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174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 надо писать собственную заглушку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Можно тестировать, когда реализации зависимости еще нет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Моки</a:t>
            </a:r>
            <a:r>
              <a:rPr lang="ru-RU" dirty="0"/>
              <a:t> позволяют тестировать количество вызовов, что иногда существенно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48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11124</TotalTime>
  <Words>1243</Words>
  <Application>Microsoft Office PowerPoint</Application>
  <PresentationFormat>Широкоэкранный</PresentationFormat>
  <Paragraphs>269</Paragraphs>
  <Slides>21</Slides>
  <Notes>16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mOCKS</vt:lpstr>
      <vt:lpstr>Как тестировать сервисы?</vt:lpstr>
      <vt:lpstr>https://github.com/FakeItEasy/fakeiteasy </vt:lpstr>
      <vt:lpstr>КАК ЭТА МАГИЯ РАБОТАЕТ?! O_o</vt:lpstr>
      <vt:lpstr>КАК ЭТА МАГИЯ РАБОТАЕТ?! O_o</vt:lpstr>
      <vt:lpstr>Задача ThingCache</vt:lpstr>
      <vt:lpstr>Задача ThingCache</vt:lpstr>
      <vt:lpstr>Задача ThingCache</vt:lpstr>
      <vt:lpstr>Разбор задачи tHINGcACHE</vt:lpstr>
      <vt:lpstr>ДРУГИЕ ВОЗМОЖНОСТИ</vt:lpstr>
      <vt:lpstr>Стек возвращаемых значений</vt:lpstr>
      <vt:lpstr>Зачем нужны значения по-умолчанию?</vt:lpstr>
      <vt:lpstr>Задача FileSender</vt:lpstr>
      <vt:lpstr>Разбор задачи FileSender</vt:lpstr>
      <vt:lpstr>Samples / MultiFileSender</vt:lpstr>
      <vt:lpstr>Разбор MultiFileSender</vt:lpstr>
      <vt:lpstr>Немного классификации</vt:lpstr>
      <vt:lpstr>Дублеры для тестов</vt:lpstr>
      <vt:lpstr>Подходы к тестированию</vt:lpstr>
      <vt:lpstr>Behavior tests vs State tests</vt:lpstr>
      <vt:lpstr>Обратная связь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Иван Домашних</cp:lastModifiedBy>
  <cp:revision>298</cp:revision>
  <dcterms:created xsi:type="dcterms:W3CDTF">2015-02-05T09:30:20Z</dcterms:created>
  <dcterms:modified xsi:type="dcterms:W3CDTF">2018-05-16T07:03:36Z</dcterms:modified>
</cp:coreProperties>
</file>