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2"/>
  </p:notesMasterIdLst>
  <p:sldIdLst>
    <p:sldId id="329" r:id="rId3"/>
    <p:sldId id="315" r:id="rId4"/>
    <p:sldId id="340" r:id="rId5"/>
    <p:sldId id="342" r:id="rId6"/>
    <p:sldId id="343" r:id="rId7"/>
    <p:sldId id="322" r:id="rId8"/>
    <p:sldId id="336" r:id="rId9"/>
    <p:sldId id="338" r:id="rId10"/>
    <p:sldId id="330" r:id="rId11"/>
    <p:sldId id="327" r:id="rId12"/>
    <p:sldId id="341" r:id="rId13"/>
    <p:sldId id="337" r:id="rId14"/>
    <p:sldId id="328" r:id="rId15"/>
    <p:sldId id="333" r:id="rId16"/>
    <p:sldId id="332" r:id="rId17"/>
    <p:sldId id="335" r:id="rId18"/>
    <p:sldId id="331" r:id="rId19"/>
    <p:sldId id="324" r:id="rId20"/>
    <p:sldId id="33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53356" autoAdjust="0"/>
  </p:normalViewPr>
  <p:slideViewPr>
    <p:cSldViewPr snapToGrid="0">
      <p:cViewPr varScale="1">
        <p:scale>
          <a:sx n="61" d="100"/>
          <a:sy n="61" d="100"/>
        </p:scale>
        <p:origin x="20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Попросить</a:t>
            </a:r>
            <a:r>
              <a:rPr lang="ru-RU" baseline="0" dirty="0" smtClean="0"/>
              <a:t> всех скачать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Вопросы</a:t>
            </a:r>
            <a:r>
              <a:rPr lang="ru-RU" baseline="0" dirty="0" smtClean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Смотрели </a:t>
            </a:r>
            <a:r>
              <a:rPr lang="ru-RU" baseline="0" dirty="0" err="1" smtClean="0"/>
              <a:t>видеолекцию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Кто использовал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Зачем нужны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 следующей</a:t>
            </a:r>
            <a:r>
              <a:rPr lang="ru-RU" baseline="0" dirty="0" smtClean="0"/>
              <a:t> задачей рассмотрим еще пару возможностей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en-US" dirty="0" smtClean="0"/>
          </a:p>
          <a:p>
            <a:r>
              <a:rPr lang="ru-RU" dirty="0" smtClean="0"/>
              <a:t>Рассказать</a:t>
            </a:r>
            <a:r>
              <a:rPr lang="ru-RU" baseline="0" dirty="0" smtClean="0"/>
              <a:t> про возможности </a:t>
            </a:r>
            <a:r>
              <a:rPr lang="ru-RU" baseline="0" dirty="0" err="1" smtClean="0"/>
              <a:t>фреймворка</a:t>
            </a:r>
            <a:r>
              <a:rPr lang="ru-RU" baseline="0" dirty="0" smtClean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Настроить возвращаемые значения для первого или первых нескольких вызовов метода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 про стек:</a:t>
            </a:r>
            <a:endParaRPr lang="en-US" dirty="0" smtClean="0"/>
          </a:p>
          <a:p>
            <a:r>
              <a:rPr lang="ru-RU" dirty="0" smtClean="0"/>
              <a:t>Настройки</a:t>
            </a:r>
            <a:r>
              <a:rPr lang="ru-RU" baseline="0" dirty="0" smtClean="0"/>
              <a:t> результатов вызовов </a:t>
            </a:r>
            <a:r>
              <a:rPr lang="ru-RU" baseline="0" dirty="0" err="1" smtClean="0"/>
              <a:t>замоканного</a:t>
            </a:r>
            <a:r>
              <a:rPr lang="ru-RU" baseline="0" dirty="0" smtClean="0"/>
              <a:t> метода складываются в стек.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Спросить аудиторию, какие значения будет выдавать метод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 smtClean="0"/>
              <a:t>Returns()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Почему? Например, позволяет переопределять поведение, заданное в </a:t>
            </a:r>
            <a:r>
              <a:rPr lang="ru-RU" baseline="0" dirty="0" err="1" smtClean="0"/>
              <a:t>сетапе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Дополнительные</a:t>
            </a:r>
            <a:r>
              <a:rPr lang="ru-RU" baseline="0" dirty="0" smtClean="0"/>
              <a:t> требования: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Обойтись без дублирования:</a:t>
            </a:r>
            <a:r>
              <a:rPr lang="ru-RU" baseline="0" dirty="0" smtClean="0"/>
              <a:t> вынести общий код в </a:t>
            </a:r>
            <a:r>
              <a:rPr lang="en-US" baseline="0" dirty="0" err="1" smtClean="0"/>
              <a:t>SetUp</a:t>
            </a:r>
            <a:endParaRPr lang="ru-RU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Код теста должен быть очевидным для понимания (никакой магии!)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 п.3</a:t>
            </a:r>
            <a:r>
              <a:rPr lang="en-US" baseline="0" dirty="0" smtClean="0"/>
              <a:t>:</a:t>
            </a:r>
            <a:r>
              <a:rPr lang="ru-RU" baseline="0" dirty="0" smtClean="0"/>
              <a:t> в этой задаче: когда </a:t>
            </a:r>
            <a:r>
              <a:rPr lang="ru-RU" baseline="0" dirty="0" err="1" smtClean="0"/>
              <a:t>тестим</a:t>
            </a:r>
            <a:r>
              <a:rPr lang="ru-RU" baseline="0" dirty="0" smtClean="0"/>
              <a:t> актуальность документа</a:t>
            </a:r>
          </a:p>
          <a:p>
            <a:r>
              <a:rPr lang="ru-RU" baseline="0" dirty="0" smtClean="0"/>
              <a:t>К п.4: Возможные решения: в реализации доставать время из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 smtClean="0"/>
              <a:t>а в тесте его </a:t>
            </a:r>
            <a:r>
              <a:rPr lang="ru-RU" baseline="0" dirty="0" err="1" smtClean="0"/>
              <a:t>мокать</a:t>
            </a:r>
            <a:r>
              <a:rPr lang="ru-RU" baseline="0" dirty="0" smtClean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Показываем вариант </a:t>
            </a:r>
            <a:r>
              <a:rPr lang="ru-RU" dirty="0" err="1" smtClean="0"/>
              <a:t>рефакторинга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FileSender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MultiFileSender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SingleFileSender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DocumentChecker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</a:t>
            </a:r>
            <a:r>
              <a:rPr lang="ru-RU" baseline="0" dirty="0" smtClean="0"/>
              <a:t>больше.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Вопрос аудитории: это хорошо или плохо?</a:t>
            </a:r>
          </a:p>
          <a:p>
            <a:r>
              <a:rPr lang="ru-RU" baseline="0" dirty="0" smtClean="0"/>
              <a:t>Хорошо, потому что тесты проще.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Их </a:t>
            </a:r>
            <a:r>
              <a:rPr lang="ru-RU" baseline="0" dirty="0"/>
              <a:t>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Пишем код по </a:t>
            </a:r>
            <a:r>
              <a:rPr lang="en-US" dirty="0" smtClean="0"/>
              <a:t>SOLID</a:t>
            </a:r>
            <a:r>
              <a:rPr lang="en-US" baseline="0" dirty="0" smtClean="0"/>
              <a:t> – </a:t>
            </a:r>
            <a:r>
              <a:rPr lang="ru-RU" baseline="0" dirty="0" smtClean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 smtClean="0"/>
              <a:t>-- показать строку с конструктором робота --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Вопрос к аудитории: как протестировать логику в классе </a:t>
            </a:r>
            <a:r>
              <a:rPr lang="en-US" baseline="0" dirty="0" smtClean="0"/>
              <a:t>Robot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-- показать строку с </a:t>
            </a:r>
            <a:r>
              <a:rPr lang="en-US" baseline="0" dirty="0" smtClean="0"/>
              <a:t>AAA </a:t>
            </a:r>
            <a:r>
              <a:rPr lang="ru-RU" baseline="0" dirty="0" smtClean="0"/>
              <a:t>--</a:t>
            </a:r>
            <a:endParaRPr lang="en-US" baseline="0" dirty="0" smtClean="0"/>
          </a:p>
          <a:p>
            <a:r>
              <a:rPr lang="ru-RU" baseline="0" dirty="0" smtClean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 smtClean="0"/>
              <a:t>Сослаться на модуль Тестирование (ААА).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-- показать строку с </a:t>
            </a:r>
            <a:r>
              <a:rPr lang="en-US" baseline="0" dirty="0" err="1" smtClean="0"/>
              <a:t>TestDistanceSensor</a:t>
            </a:r>
            <a:r>
              <a:rPr lang="en-US" baseline="0" dirty="0" smtClean="0"/>
              <a:t> </a:t>
            </a:r>
            <a:r>
              <a:rPr lang="ru-RU" baseline="0" dirty="0" smtClean="0"/>
              <a:t>--</a:t>
            </a:r>
          </a:p>
          <a:p>
            <a:r>
              <a:rPr lang="ru-RU" baseline="0" dirty="0" smtClean="0"/>
              <a:t>Лень писать сотни таких заглушек — поможет </a:t>
            </a:r>
            <a:r>
              <a:rPr lang="en-US" baseline="0" dirty="0" smtClean="0"/>
              <a:t>mock-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Будем</a:t>
            </a:r>
            <a:r>
              <a:rPr lang="en-US" baseline="0" dirty="0" smtClean="0"/>
              <a:t> </a:t>
            </a:r>
            <a:r>
              <a:rPr lang="ru-RU" baseline="0" dirty="0" smtClean="0"/>
              <a:t>смотреть на примере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Редко используется в командах — будете знать несколько </a:t>
            </a:r>
            <a:r>
              <a:rPr lang="ru-RU" baseline="0" dirty="0" err="1" smtClean="0"/>
              <a:t>фреймворков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Простая терминология — все есть </a:t>
            </a:r>
            <a:r>
              <a:rPr lang="en-US" baseline="0" dirty="0" smtClean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-- щелкнуть,</a:t>
            </a:r>
            <a:r>
              <a:rPr lang="ru-RU" baseline="0" dirty="0" smtClean="0"/>
              <a:t> чтобы показались </a:t>
            </a:r>
            <a:r>
              <a:rPr lang="ru-RU" baseline="0" dirty="0" err="1" smtClean="0"/>
              <a:t>комменты</a:t>
            </a:r>
            <a:endParaRPr lang="ru-RU" dirty="0" smtClean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Arrange</a:t>
            </a:r>
            <a:r>
              <a:rPr lang="ru-RU" dirty="0" smtClean="0"/>
              <a:t>: Создать </a:t>
            </a:r>
            <a:r>
              <a:rPr lang="en-US" dirty="0" smtClean="0"/>
              <a:t>mock</a:t>
            </a:r>
            <a:r>
              <a:rPr lang="ru-RU" dirty="0" smtClean="0"/>
              <a:t>-и, определить их поведение и 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Act</a:t>
            </a:r>
            <a:r>
              <a:rPr lang="ru-RU" dirty="0" smtClean="0"/>
              <a:t>: Вызвать</a:t>
            </a:r>
            <a:r>
              <a:rPr lang="ru-RU" baseline="0" dirty="0" smtClean="0"/>
              <a:t> тестируемый код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Assert</a:t>
            </a:r>
            <a:r>
              <a:rPr lang="ru-RU" dirty="0" smtClean="0"/>
              <a:t>: 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Что возвращает </a:t>
            </a:r>
            <a:r>
              <a:rPr lang="en-US" baseline="0" dirty="0" err="1" smtClean="0"/>
              <a:t>A.Fake</a:t>
            </a:r>
            <a:r>
              <a:rPr lang="en-US" baseline="0" dirty="0" smtClean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создать объект интерфейса с заданным поведением?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Castle.DynamicProxy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en-US" dirty="0" smtClean="0"/>
          </a:p>
          <a:p>
            <a:r>
              <a:rPr lang="ru-RU" dirty="0" smtClean="0"/>
              <a:t>Позволяет</a:t>
            </a:r>
            <a:r>
              <a:rPr lang="ru-RU" baseline="0" dirty="0" smtClean="0"/>
              <a:t> создать объект, реализующий интерфейс, и настроить его поведение </a:t>
            </a:r>
            <a:r>
              <a:rPr lang="en-US" baseline="0" dirty="0" smtClean="0"/>
              <a:t>(</a:t>
            </a:r>
            <a:r>
              <a:rPr lang="ru-RU" baseline="0" dirty="0" smtClean="0"/>
              <a:t>с помощью </a:t>
            </a:r>
            <a:r>
              <a:rPr lang="en-US" baseline="0" dirty="0" smtClean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Вопрос к аудитории: знаете ли вы про </a:t>
            </a:r>
            <a:r>
              <a:rPr lang="en-US" baseline="0" dirty="0" smtClean="0"/>
              <a:t>Expressions?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рантайме</a:t>
            </a:r>
            <a:r>
              <a:rPr lang="ru-RU" baseline="0" dirty="0" smtClean="0"/>
              <a:t> это объект, описывающий синтаксис куска кода (в виде дерева).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(опционально</a:t>
            </a:r>
            <a:r>
              <a:rPr lang="ru-RU" baseline="0" dirty="0" smtClean="0"/>
              <a:t> к п.2)</a:t>
            </a:r>
            <a:r>
              <a:rPr lang="ru-RU" dirty="0" smtClean="0"/>
              <a:t>:</a:t>
            </a:r>
            <a:r>
              <a:rPr lang="ru-RU" baseline="0" dirty="0" smtClean="0"/>
              <a:t> м</a:t>
            </a:r>
            <a:r>
              <a:rPr lang="ru-RU" dirty="0" smtClean="0"/>
              <a:t>ожно обойтись и без</a:t>
            </a:r>
            <a:r>
              <a:rPr lang="ru-RU" baseline="0" dirty="0" smtClean="0"/>
              <a:t> </a:t>
            </a:r>
            <a:r>
              <a:rPr lang="en-US" baseline="0" dirty="0" smtClean="0"/>
              <a:t>expressions, </a:t>
            </a:r>
            <a:r>
              <a:rPr lang="ru-RU" baseline="0" dirty="0" smtClean="0"/>
              <a:t>как в </a:t>
            </a:r>
            <a:r>
              <a:rPr lang="en-US" baseline="0" dirty="0" smtClean="0"/>
              <a:t>Rhino</a:t>
            </a:r>
            <a:r>
              <a:rPr lang="ru-RU" baseline="0" dirty="0" smtClean="0"/>
              <a:t>, там используются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&lt;&gt;</a:t>
            </a:r>
            <a:r>
              <a:rPr lang="ru-RU" baseline="0" dirty="0" smtClean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Открываем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солюшене</a:t>
            </a:r>
            <a:r>
              <a:rPr lang="ru-RU" baseline="0" dirty="0" smtClean="0"/>
              <a:t> проект </a:t>
            </a:r>
            <a:r>
              <a:rPr lang="en-US" baseline="0" dirty="0" err="1" smtClean="0"/>
              <a:t>ThingCache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Дальше еще два слайда, а потом начинаем задачу.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Рассказать, как замокать вызов метода и как проверить, вызвался ли он.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err="1" smtClean="0"/>
              <a:t>MustHaveHappened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передать, сколько раз мы ожидали вызов.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</a:t>
            </a:r>
            <a:r>
              <a:rPr lang="ru-RU" baseline="0" dirty="0" smtClean="0"/>
              <a:t> как проставлять </a:t>
            </a:r>
            <a:r>
              <a:rPr lang="en-US" baseline="0" dirty="0" smtClean="0"/>
              <a:t>out</a:t>
            </a:r>
            <a:r>
              <a:rPr lang="ru-RU" baseline="0" dirty="0" smtClean="0"/>
              <a:t>-параметры </a:t>
            </a:r>
            <a:r>
              <a:rPr lang="ru-RU" baseline="0" dirty="0" err="1" smtClean="0"/>
              <a:t>замоканным</a:t>
            </a:r>
            <a:r>
              <a:rPr lang="ru-RU" baseline="0" dirty="0" smtClean="0"/>
              <a:t> методом.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Спросить, если вопросы у аудитории.</a:t>
            </a:r>
          </a:p>
          <a:p>
            <a:r>
              <a:rPr lang="ru-RU" baseline="0" dirty="0" smtClean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TODO. </a:t>
            </a:r>
            <a:r>
              <a:rPr lang="ru-RU" dirty="0" smtClean="0"/>
              <a:t>Непонятно,</a:t>
            </a:r>
            <a:r>
              <a:rPr lang="ru-RU" baseline="0" dirty="0" smtClean="0"/>
              <a:t> как к этим пунктам подводить в контексте задачи.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 п.1:</a:t>
            </a:r>
            <a:r>
              <a:rPr lang="ru-RU" baseline="0" dirty="0" smtClean="0"/>
              <a:t> это классическая </a:t>
            </a:r>
            <a:r>
              <a:rPr lang="en-US" baseline="0" dirty="0" smtClean="0"/>
              <a:t>TDD.</a:t>
            </a:r>
            <a:r>
              <a:rPr lang="ru-RU" baseline="0" dirty="0" smtClean="0"/>
              <a:t> Почитать можно книгу Кента Бека.</a:t>
            </a:r>
          </a:p>
          <a:p>
            <a:r>
              <a:rPr lang="ru-RU" dirty="0" smtClean="0"/>
              <a:t>К п.3:</a:t>
            </a:r>
            <a:r>
              <a:rPr lang="ru-RU" baseline="0" dirty="0" smtClean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вызовов существенно в работе кэша.</a:t>
            </a:r>
          </a:p>
          <a:p>
            <a:endParaRPr lang="ru-RU" dirty="0" smtClean="0"/>
          </a:p>
          <a:p>
            <a:r>
              <a:rPr lang="ru-RU" dirty="0" smtClean="0"/>
              <a:t>Недостаток </a:t>
            </a:r>
            <a:r>
              <a:rPr lang="ru-RU" dirty="0"/>
              <a:t>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ВАЖНО: после задачи сделать перерыв! 10 минут достаточно</a:t>
            </a:r>
            <a:r>
              <a:rPr lang="ru-RU" baseline="0" smtClean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ДРУГИЕ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</a:t>
            </a:r>
            <a:r>
              <a:rPr lang="ru-RU" smtClean="0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 smtClean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.Returns(</a:t>
            </a:r>
            <a:r>
              <a:rPr lang="ru-RU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 smtClean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 smtClean="0">
                <a:latin typeface="Consolas" panose="020B0609020204030204" pitchFamily="49" charset="0"/>
              </a:rPr>
              <a:t>() =&gt;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15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7F"/>
                </a:solidFill>
              </a:rPr>
              <a:t>10, 10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ru-RU" sz="2400" dirty="0" smtClean="0">
                <a:solidFill>
                  <a:schemeClr val="accent4"/>
                </a:solidFill>
              </a:rPr>
              <a:t>5</a:t>
            </a:r>
            <a:r>
              <a:rPr lang="en-US" sz="2400" dirty="0" smtClean="0">
                <a:solidFill>
                  <a:schemeClr val="accent4"/>
                </a:solidFill>
              </a:rPr>
              <a:t>, 5, 5, 5 </a:t>
            </a:r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</a:t>
            </a:r>
            <a:r>
              <a:rPr lang="ru-RU" dirty="0" smtClean="0"/>
              <a:t>небольшие </a:t>
            </a:r>
            <a:r>
              <a:rPr lang="ru-RU" dirty="0"/>
              <a:t>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  <a:endParaRPr lang="en-US" altLang="ru-RU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  <a:endParaRPr lang="en-US" altLang="ru-RU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 smtClean="0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/>
              <a:t>Castle.DynamicProxy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ru-RU" sz="20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 smtClean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</a:t>
            </a:r>
            <a:r>
              <a:rPr lang="en-US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>
                <a:latin typeface="Consolas" panose="020B0609020204030204" pitchFamily="49" charset="0"/>
              </a:rPr>
              <a:t>A.CallTo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=&gt; 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 smtClean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value = “42”;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 err="1" smtClean="0">
                <a:latin typeface="Consolas" panose="020B0609020204030204" pitchFamily="49" charset="0"/>
              </a:rPr>
              <a:t>MustHaveHappened</a:t>
            </a:r>
            <a:r>
              <a:rPr lang="en-US" sz="2400" dirty="0" smtClean="0">
                <a:latin typeface="Consolas" panose="020B0609020204030204" pitchFamily="49" charset="0"/>
              </a:rPr>
              <a:t>(); //</a:t>
            </a:r>
            <a:r>
              <a:rPr lang="ru-RU" sz="2400" dirty="0" smtClean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</a:t>
            </a:r>
            <a:r>
              <a:rPr lang="en-US" sz="2400" dirty="0" smtClean="0">
                <a:latin typeface="Consolas" panose="020B0609020204030204" pitchFamily="49" charset="0"/>
              </a:rPr>
              <a:t>”;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string _;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 smtClean="0">
                <a:latin typeface="Consolas" panose="020B0609020204030204" pitchFamily="49" charset="0"/>
              </a:rPr>
              <a:t>out _))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.Returns(true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</a:t>
            </a:r>
            <a:r>
              <a:rPr lang="en-US" sz="2400" b="1" dirty="0" smtClean="0">
                <a:latin typeface="Consolas" panose="020B0609020204030204" pitchFamily="49" charset="0"/>
              </a:rPr>
              <a:t>out value</a:t>
            </a:r>
            <a:r>
              <a:rPr lang="en-US" sz="24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.Returns(true);</a:t>
            </a: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</a:t>
            </a:r>
            <a:r>
              <a:rPr lang="ru-RU" dirty="0"/>
              <a:t>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 smtClean="0"/>
              <a:t>Моки</a:t>
            </a:r>
            <a:r>
              <a:rPr lang="ru-RU" dirty="0" smtClean="0"/>
              <a:t> </a:t>
            </a:r>
            <a:r>
              <a:rPr lang="ru-RU" dirty="0"/>
              <a:t>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9588</TotalTime>
  <Words>1066</Words>
  <Application>Microsoft Office PowerPoint</Application>
  <PresentationFormat>Широкоэкранный</PresentationFormat>
  <Paragraphs>257</Paragraphs>
  <Slides>19</Slides>
  <Notes>16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Жарков Станислав Сергеевич</cp:lastModifiedBy>
  <cp:revision>293</cp:revision>
  <dcterms:created xsi:type="dcterms:W3CDTF">2015-02-05T09:30:20Z</dcterms:created>
  <dcterms:modified xsi:type="dcterms:W3CDTF">2017-11-28T17:35:56Z</dcterms:modified>
</cp:coreProperties>
</file>