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4" r:id="rId2"/>
  </p:sldMasterIdLst>
  <p:notesMasterIdLst>
    <p:notesMasterId r:id="rId18"/>
  </p:notesMasterIdLst>
  <p:sldIdLst>
    <p:sldId id="329" r:id="rId3"/>
    <p:sldId id="315" r:id="rId4"/>
    <p:sldId id="316" r:id="rId5"/>
    <p:sldId id="317" r:id="rId6"/>
    <p:sldId id="318" r:id="rId7"/>
    <p:sldId id="322" r:id="rId8"/>
    <p:sldId id="330" r:id="rId9"/>
    <p:sldId id="327" r:id="rId10"/>
    <p:sldId id="328" r:id="rId11"/>
    <p:sldId id="333" r:id="rId12"/>
    <p:sldId id="332" r:id="rId13"/>
    <p:sldId id="335" r:id="rId14"/>
    <p:sldId id="331" r:id="rId15"/>
    <p:sldId id="324" r:id="rId16"/>
    <p:sldId id="334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ступление" id="{088475AA-BE70-4EA0-9299-D2E6D7149942}">
          <p14:sldIdLst>
            <p14:sldId id="329"/>
            <p14:sldId id="315"/>
          </p14:sldIdLst>
        </p14:section>
        <p14:section name="Mocks" id="{9F290A3B-59FD-40DF-AF7C-7A27B9FFD6E1}">
          <p14:sldIdLst>
            <p14:sldId id="316"/>
            <p14:sldId id="317"/>
            <p14:sldId id="318"/>
          </p14:sldIdLst>
        </p14:section>
        <p14:section name="ThingCache" id="{197DA212-C4D4-4E13-B6B6-F312C5EBBC2E}">
          <p14:sldIdLst>
            <p14:sldId id="322"/>
            <p14:sldId id="330"/>
          </p14:sldIdLst>
        </p14:section>
        <p14:section name="FileSender" id="{4B16B376-E454-4A3C-8ADB-D9E32B61680A}">
          <p14:sldIdLst>
            <p14:sldId id="327"/>
            <p14:sldId id="328"/>
            <p14:sldId id="333"/>
            <p14:sldId id="332"/>
          </p14:sldIdLst>
        </p14:section>
        <p14:section name="State vs Behavior" id="{EDCCF58C-FB14-4E84-A17A-3642FFB8D3E3}">
          <p14:sldIdLst>
            <p14:sldId id="335"/>
            <p14:sldId id="331"/>
            <p14:sldId id="324"/>
            <p14:sldId id="33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vel Egorov" initials="PE" lastIdx="1" clrIdx="0">
    <p:extLst>
      <p:ext uri="{19B8F6BF-5375-455C-9EA6-DF929625EA0E}">
        <p15:presenceInfo xmlns:p15="http://schemas.microsoft.com/office/powerpoint/2012/main" userId="eb9132adb49d11d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2B91AF"/>
    <a:srgbClr val="00007F"/>
    <a:srgbClr val="0000FF"/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421" autoAdjust="0"/>
    <p:restoredTop sz="87885" autoAdjust="0"/>
  </p:normalViewPr>
  <p:slideViewPr>
    <p:cSldViewPr snapToGrid="0">
      <p:cViewPr varScale="1">
        <p:scale>
          <a:sx n="77" d="100"/>
          <a:sy n="77" d="100"/>
        </p:scale>
        <p:origin x="100" y="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B81984-5B84-4970-8447-2B456B8C58DF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75F6A3A-9A51-4DF3-8A57-9AEB0739425C}">
      <dgm:prSet phldrT="[Текст]"/>
      <dgm:spPr/>
      <dgm:t>
        <a:bodyPr anchor="t" anchorCtr="0"/>
        <a:lstStyle/>
        <a:p>
          <a:r>
            <a:rPr lang="ru-RU" dirty="0"/>
            <a:t> </a:t>
          </a:r>
        </a:p>
      </dgm:t>
    </dgm:pt>
    <dgm:pt modelId="{203596AF-4F49-40BA-B1E1-11BDD34B512E}" type="parTrans" cxnId="{017518C9-1619-4B19-AA03-86BA999BA287}">
      <dgm:prSet/>
      <dgm:spPr/>
      <dgm:t>
        <a:bodyPr/>
        <a:lstStyle/>
        <a:p>
          <a:endParaRPr lang="ru-RU"/>
        </a:p>
      </dgm:t>
    </dgm:pt>
    <dgm:pt modelId="{A056157B-3867-49A4-9195-F3A4F3FBBA8E}" type="sibTrans" cxnId="{017518C9-1619-4B19-AA03-86BA999BA287}">
      <dgm:prSet/>
      <dgm:spPr/>
      <dgm:t>
        <a:bodyPr/>
        <a:lstStyle/>
        <a:p>
          <a:endParaRPr lang="ru-RU"/>
        </a:p>
      </dgm:t>
    </dgm:pt>
    <dgm:pt modelId="{3A252E36-3D7E-49E5-B812-EE4CACF0D5CF}" type="pres">
      <dgm:prSet presAssocID="{EAB81984-5B84-4970-8447-2B456B8C58DF}" presName="Name0" presStyleCnt="0">
        <dgm:presLayoutVars>
          <dgm:dir/>
        </dgm:presLayoutVars>
      </dgm:prSet>
      <dgm:spPr/>
    </dgm:pt>
    <dgm:pt modelId="{CF6D50B3-578A-4EA0-A5A0-492FA729F6ED}" type="pres">
      <dgm:prSet presAssocID="{B75F6A3A-9A51-4DF3-8A57-9AEB0739425C}" presName="composite" presStyleCnt="0"/>
      <dgm:spPr/>
    </dgm:pt>
    <dgm:pt modelId="{B29ABF60-EC0F-45AD-A90E-9C76D15C2F14}" type="pres">
      <dgm:prSet presAssocID="{B75F6A3A-9A51-4DF3-8A57-9AEB0739425C}" presName="rect2" presStyleLbl="revTx" presStyleIdx="0" presStyleCnt="1" custScaleX="52906" custScaleY="78168" custLinFactY="194313" custLinFactNeighborX="90322" custLinFactNeighborY="200000">
        <dgm:presLayoutVars>
          <dgm:bulletEnabled val="1"/>
        </dgm:presLayoutVars>
      </dgm:prSet>
      <dgm:spPr/>
    </dgm:pt>
    <dgm:pt modelId="{61EB78D8-69FF-471D-8FEB-71388C442F55}" type="pres">
      <dgm:prSet presAssocID="{B75F6A3A-9A51-4DF3-8A57-9AEB0739425C}" presName="rect1" presStyleLbl="alignImgPlace1" presStyleIdx="0" presStyleCnt="1" custScaleX="596594" custScaleY="114980" custLinFactX="-64576" custLinFactNeighborX="-100000" custLinFactNeighborY="-1306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</dgm:ptLst>
  <dgm:cxnLst>
    <dgm:cxn modelId="{017518C9-1619-4B19-AA03-86BA999BA287}" srcId="{EAB81984-5B84-4970-8447-2B456B8C58DF}" destId="{B75F6A3A-9A51-4DF3-8A57-9AEB0739425C}" srcOrd="0" destOrd="0" parTransId="{203596AF-4F49-40BA-B1E1-11BDD34B512E}" sibTransId="{A056157B-3867-49A4-9195-F3A4F3FBBA8E}"/>
    <dgm:cxn modelId="{1CEAA455-5BF4-4666-95B8-390900AB8124}" type="presOf" srcId="{EAB81984-5B84-4970-8447-2B456B8C58DF}" destId="{3A252E36-3D7E-49E5-B812-EE4CACF0D5CF}" srcOrd="0" destOrd="0" presId="urn:microsoft.com/office/officeart/2008/layout/PictureGrid"/>
    <dgm:cxn modelId="{147A14B3-96E8-4139-969B-9DB1BCB4D95E}" type="presOf" srcId="{B75F6A3A-9A51-4DF3-8A57-9AEB0739425C}" destId="{B29ABF60-EC0F-45AD-A90E-9C76D15C2F14}" srcOrd="0" destOrd="0" presId="urn:microsoft.com/office/officeart/2008/layout/PictureGrid"/>
    <dgm:cxn modelId="{D3458AFA-605E-43EE-8C8A-0E0C1E3CD931}" type="presParOf" srcId="{3A252E36-3D7E-49E5-B812-EE4CACF0D5CF}" destId="{CF6D50B3-578A-4EA0-A5A0-492FA729F6ED}" srcOrd="0" destOrd="0" presId="urn:microsoft.com/office/officeart/2008/layout/PictureGrid"/>
    <dgm:cxn modelId="{9835F3F3-3E30-4AC4-AD89-BC095FA9A878}" type="presParOf" srcId="{CF6D50B3-578A-4EA0-A5A0-492FA729F6ED}" destId="{B29ABF60-EC0F-45AD-A90E-9C76D15C2F14}" srcOrd="0" destOrd="0" presId="urn:microsoft.com/office/officeart/2008/layout/PictureGrid"/>
    <dgm:cxn modelId="{70FA379F-7827-49B9-806E-1FD72CAE8F89}" type="presParOf" srcId="{CF6D50B3-578A-4EA0-A5A0-492FA729F6ED}" destId="{61EB78D8-69FF-471D-8FEB-71388C442F55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B81984-5B84-4970-8447-2B456B8C58DF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75F6A3A-9A51-4DF3-8A57-9AEB0739425C}">
      <dgm:prSet phldrT="[Текст]"/>
      <dgm:spPr/>
      <dgm:t>
        <a:bodyPr anchor="t" anchorCtr="0"/>
        <a:lstStyle/>
        <a:p>
          <a:r>
            <a:rPr lang="ru-RU" dirty="0"/>
            <a:t> </a:t>
          </a:r>
        </a:p>
      </dgm:t>
    </dgm:pt>
    <dgm:pt modelId="{203596AF-4F49-40BA-B1E1-11BDD34B512E}" type="parTrans" cxnId="{017518C9-1619-4B19-AA03-86BA999BA287}">
      <dgm:prSet/>
      <dgm:spPr/>
      <dgm:t>
        <a:bodyPr/>
        <a:lstStyle/>
        <a:p>
          <a:endParaRPr lang="ru-RU"/>
        </a:p>
      </dgm:t>
    </dgm:pt>
    <dgm:pt modelId="{A056157B-3867-49A4-9195-F3A4F3FBBA8E}" type="sibTrans" cxnId="{017518C9-1619-4B19-AA03-86BA999BA287}">
      <dgm:prSet/>
      <dgm:spPr/>
      <dgm:t>
        <a:bodyPr/>
        <a:lstStyle/>
        <a:p>
          <a:endParaRPr lang="ru-RU"/>
        </a:p>
      </dgm:t>
    </dgm:pt>
    <dgm:pt modelId="{3A252E36-3D7E-49E5-B812-EE4CACF0D5CF}" type="pres">
      <dgm:prSet presAssocID="{EAB81984-5B84-4970-8447-2B456B8C58DF}" presName="Name0" presStyleCnt="0">
        <dgm:presLayoutVars>
          <dgm:dir/>
        </dgm:presLayoutVars>
      </dgm:prSet>
      <dgm:spPr/>
    </dgm:pt>
    <dgm:pt modelId="{CF6D50B3-578A-4EA0-A5A0-492FA729F6ED}" type="pres">
      <dgm:prSet presAssocID="{B75F6A3A-9A51-4DF3-8A57-9AEB0739425C}" presName="composite" presStyleCnt="0"/>
      <dgm:spPr/>
    </dgm:pt>
    <dgm:pt modelId="{B29ABF60-EC0F-45AD-A90E-9C76D15C2F14}" type="pres">
      <dgm:prSet presAssocID="{B75F6A3A-9A51-4DF3-8A57-9AEB0739425C}" presName="rect2" presStyleLbl="revTx" presStyleIdx="0" presStyleCnt="1" custScaleX="52906" custScaleY="78168" custLinFactY="194313" custLinFactNeighborX="90322" custLinFactNeighborY="200000">
        <dgm:presLayoutVars>
          <dgm:bulletEnabled val="1"/>
        </dgm:presLayoutVars>
      </dgm:prSet>
      <dgm:spPr/>
    </dgm:pt>
    <dgm:pt modelId="{61EB78D8-69FF-471D-8FEB-71388C442F55}" type="pres">
      <dgm:prSet presAssocID="{B75F6A3A-9A51-4DF3-8A57-9AEB0739425C}" presName="rect1" presStyleLbl="alignImgPlace1" presStyleIdx="0" presStyleCnt="1" custScaleX="596594" custScaleY="114980" custLinFactX="-64576" custLinFactNeighborX="-100000" custLinFactNeighborY="-1306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</dgm:ptLst>
  <dgm:cxnLst>
    <dgm:cxn modelId="{017518C9-1619-4B19-AA03-86BA999BA287}" srcId="{EAB81984-5B84-4970-8447-2B456B8C58DF}" destId="{B75F6A3A-9A51-4DF3-8A57-9AEB0739425C}" srcOrd="0" destOrd="0" parTransId="{203596AF-4F49-40BA-B1E1-11BDD34B512E}" sibTransId="{A056157B-3867-49A4-9195-F3A4F3FBBA8E}"/>
    <dgm:cxn modelId="{1CEAA455-5BF4-4666-95B8-390900AB8124}" type="presOf" srcId="{EAB81984-5B84-4970-8447-2B456B8C58DF}" destId="{3A252E36-3D7E-49E5-B812-EE4CACF0D5CF}" srcOrd="0" destOrd="0" presId="urn:microsoft.com/office/officeart/2008/layout/PictureGrid"/>
    <dgm:cxn modelId="{147A14B3-96E8-4139-969B-9DB1BCB4D95E}" type="presOf" srcId="{B75F6A3A-9A51-4DF3-8A57-9AEB0739425C}" destId="{B29ABF60-EC0F-45AD-A90E-9C76D15C2F14}" srcOrd="0" destOrd="0" presId="urn:microsoft.com/office/officeart/2008/layout/PictureGrid"/>
    <dgm:cxn modelId="{D3458AFA-605E-43EE-8C8A-0E0C1E3CD931}" type="presParOf" srcId="{3A252E36-3D7E-49E5-B812-EE4CACF0D5CF}" destId="{CF6D50B3-578A-4EA0-A5A0-492FA729F6ED}" srcOrd="0" destOrd="0" presId="urn:microsoft.com/office/officeart/2008/layout/PictureGrid"/>
    <dgm:cxn modelId="{9835F3F3-3E30-4AC4-AD89-BC095FA9A878}" type="presParOf" srcId="{CF6D50B3-578A-4EA0-A5A0-492FA729F6ED}" destId="{B29ABF60-EC0F-45AD-A90E-9C76D15C2F14}" srcOrd="0" destOrd="0" presId="urn:microsoft.com/office/officeart/2008/layout/PictureGrid"/>
    <dgm:cxn modelId="{70FA379F-7827-49B9-806E-1FD72CAE8F89}" type="presParOf" srcId="{CF6D50B3-578A-4EA0-A5A0-492FA729F6ED}" destId="{61EB78D8-69FF-471D-8FEB-71388C442F55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F66C165-B39F-46D3-B19F-623799541DD3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C9C0585-42CE-4F34-A2BB-F1377DA03788}">
      <dgm:prSet phldrT="[Текст]" custT="1"/>
      <dgm:spPr/>
      <dgm:t>
        <a:bodyPr/>
        <a:lstStyle/>
        <a:p>
          <a:pPr algn="ctr"/>
          <a:r>
            <a:rPr lang="ru-RU" sz="4000" dirty="0">
              <a:solidFill>
                <a:schemeClr val="accent1"/>
              </a:solidFill>
            </a:rPr>
            <a:t>ВОПРОСЫ</a:t>
          </a:r>
          <a:r>
            <a:rPr lang="en-US" sz="4000" dirty="0">
              <a:solidFill>
                <a:schemeClr val="accent1"/>
              </a:solidFill>
            </a:rPr>
            <a:t>?</a:t>
          </a:r>
          <a:endParaRPr lang="ru-RU" sz="4000" dirty="0">
            <a:solidFill>
              <a:schemeClr val="accent1"/>
            </a:solidFill>
          </a:endParaRPr>
        </a:p>
      </dgm:t>
    </dgm:pt>
    <dgm:pt modelId="{4E5DCF2B-AAE7-41E2-837F-518128C03597}" type="parTrans" cxnId="{A177C822-7566-4410-A889-706A6CE15148}">
      <dgm:prSet/>
      <dgm:spPr/>
      <dgm:t>
        <a:bodyPr/>
        <a:lstStyle/>
        <a:p>
          <a:endParaRPr lang="ru-RU"/>
        </a:p>
      </dgm:t>
    </dgm:pt>
    <dgm:pt modelId="{56F70C7F-1925-4DBA-9BD6-AF5E91799A59}" type="sibTrans" cxnId="{A177C822-7566-4410-A889-706A6CE15148}">
      <dgm:prSet/>
      <dgm:spPr/>
      <dgm:t>
        <a:bodyPr/>
        <a:lstStyle/>
        <a:p>
          <a:endParaRPr lang="ru-RU"/>
        </a:p>
      </dgm:t>
    </dgm:pt>
    <dgm:pt modelId="{B6F028CB-F170-4FEF-BC3A-25F0E90D434A}" type="pres">
      <dgm:prSet presAssocID="{8F66C165-B39F-46D3-B19F-623799541DD3}" presName="Name0" presStyleCnt="0">
        <dgm:presLayoutVars>
          <dgm:dir/>
        </dgm:presLayoutVars>
      </dgm:prSet>
      <dgm:spPr/>
    </dgm:pt>
    <dgm:pt modelId="{65D73C51-61AB-436D-8191-975603FC9C68}" type="pres">
      <dgm:prSet presAssocID="{9C9C0585-42CE-4F34-A2BB-F1377DA03788}" presName="composite" presStyleCnt="0"/>
      <dgm:spPr/>
    </dgm:pt>
    <dgm:pt modelId="{A30F2283-C0A4-4A69-BCBE-833D967155A2}" type="pres">
      <dgm:prSet presAssocID="{9C9C0585-42CE-4F34-A2BB-F1377DA03788}" presName="rect2" presStyleLbl="revTx" presStyleIdx="0" presStyleCnt="1" custScaleX="215057" custScaleY="249385" custLinFactY="200000" custLinFactNeighborX="105" custLinFactNeighborY="288506">
        <dgm:presLayoutVars>
          <dgm:bulletEnabled val="1"/>
        </dgm:presLayoutVars>
      </dgm:prSet>
      <dgm:spPr/>
    </dgm:pt>
    <dgm:pt modelId="{DFDA3CA3-5C68-4A2F-A4A8-285063A35D87}" type="pres">
      <dgm:prSet presAssocID="{9C9C0585-42CE-4F34-A2BB-F1377DA03788}" presName="rect1" presStyleLbl="alignImgPlace1" presStyleIdx="0" presStyleCnt="1" custScaleX="62421" custScaleY="62421" custLinFactNeighborX="1076" custLinFactNeighborY="-5220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0">
          <a:noFill/>
        </a:ln>
      </dgm:spPr>
    </dgm:pt>
  </dgm:ptLst>
  <dgm:cxnLst>
    <dgm:cxn modelId="{A177C822-7566-4410-A889-706A6CE15148}" srcId="{8F66C165-B39F-46D3-B19F-623799541DD3}" destId="{9C9C0585-42CE-4F34-A2BB-F1377DA03788}" srcOrd="0" destOrd="0" parTransId="{4E5DCF2B-AAE7-41E2-837F-518128C03597}" sibTransId="{56F70C7F-1925-4DBA-9BD6-AF5E91799A59}"/>
    <dgm:cxn modelId="{A9E27516-E8E4-42A7-A155-024D48E79559}" type="presOf" srcId="{8F66C165-B39F-46D3-B19F-623799541DD3}" destId="{B6F028CB-F170-4FEF-BC3A-25F0E90D434A}" srcOrd="0" destOrd="0" presId="urn:microsoft.com/office/officeart/2008/layout/PictureGrid"/>
    <dgm:cxn modelId="{ACD53F50-5BA1-48C9-B5DF-09BF6DA4DE65}" type="presOf" srcId="{9C9C0585-42CE-4F34-A2BB-F1377DA03788}" destId="{A30F2283-C0A4-4A69-BCBE-833D967155A2}" srcOrd="0" destOrd="0" presId="urn:microsoft.com/office/officeart/2008/layout/PictureGrid"/>
    <dgm:cxn modelId="{CC189C1C-06A1-4F03-B886-67BF46A53703}" type="presParOf" srcId="{B6F028CB-F170-4FEF-BC3A-25F0E90D434A}" destId="{65D73C51-61AB-436D-8191-975603FC9C68}" srcOrd="0" destOrd="0" presId="urn:microsoft.com/office/officeart/2008/layout/PictureGrid"/>
    <dgm:cxn modelId="{CD7DB92E-B84F-43A0-AC2D-FBBFB40722EE}" type="presParOf" srcId="{65D73C51-61AB-436D-8191-975603FC9C68}" destId="{A30F2283-C0A4-4A69-BCBE-833D967155A2}" srcOrd="0" destOrd="0" presId="urn:microsoft.com/office/officeart/2008/layout/PictureGrid"/>
    <dgm:cxn modelId="{493A200B-9465-4436-B6FC-AD5199FEBBE6}" type="presParOf" srcId="{65D73C51-61AB-436D-8191-975603FC9C68}" destId="{DFDA3CA3-5C68-4A2F-A4A8-285063A35D87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ABF60-EC0F-45AD-A90E-9C76D15C2F14}">
      <dsp:nvSpPr>
        <dsp:cNvPr id="0" name=""/>
        <dsp:cNvSpPr/>
      </dsp:nvSpPr>
      <dsp:spPr>
        <a:xfrm>
          <a:off x="1748174" y="210303"/>
          <a:ext cx="175586" cy="38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00" kern="1200" dirty="0"/>
            <a:t> </a:t>
          </a:r>
        </a:p>
      </dsp:txBody>
      <dsp:txXfrm>
        <a:off x="1748174" y="210303"/>
        <a:ext cx="175586" cy="38914"/>
      </dsp:txXfrm>
    </dsp:sp>
    <dsp:sp modelId="{61EB78D8-69FF-471D-8FEB-71388C442F55}">
      <dsp:nvSpPr>
        <dsp:cNvPr id="0" name=""/>
        <dsp:cNvSpPr/>
      </dsp:nvSpPr>
      <dsp:spPr>
        <a:xfrm>
          <a:off x="0" y="0"/>
          <a:ext cx="1980001" cy="3816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ABF60-EC0F-45AD-A90E-9C76D15C2F14}">
      <dsp:nvSpPr>
        <dsp:cNvPr id="0" name=""/>
        <dsp:cNvSpPr/>
      </dsp:nvSpPr>
      <dsp:spPr>
        <a:xfrm>
          <a:off x="1748174" y="210303"/>
          <a:ext cx="175586" cy="38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00" kern="1200" dirty="0"/>
            <a:t> </a:t>
          </a:r>
        </a:p>
      </dsp:txBody>
      <dsp:txXfrm>
        <a:off x="1748174" y="210303"/>
        <a:ext cx="175586" cy="38914"/>
      </dsp:txXfrm>
    </dsp:sp>
    <dsp:sp modelId="{61EB78D8-69FF-471D-8FEB-71388C442F55}">
      <dsp:nvSpPr>
        <dsp:cNvPr id="0" name=""/>
        <dsp:cNvSpPr/>
      </dsp:nvSpPr>
      <dsp:spPr>
        <a:xfrm>
          <a:off x="0" y="0"/>
          <a:ext cx="1980001" cy="3816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0F2283-C0A4-4A69-BCBE-833D967155A2}">
      <dsp:nvSpPr>
        <dsp:cNvPr id="0" name=""/>
        <dsp:cNvSpPr/>
      </dsp:nvSpPr>
      <dsp:spPr>
        <a:xfrm>
          <a:off x="469735" y="1146225"/>
          <a:ext cx="2927097" cy="509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52400" rIns="152400" bIns="0" numCol="1" spcCol="1270" anchor="b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000" kern="1200" dirty="0">
              <a:solidFill>
                <a:schemeClr val="accent1"/>
              </a:solidFill>
            </a:rPr>
            <a:t>ВОПРОСЫ</a:t>
          </a:r>
          <a:r>
            <a:rPr lang="en-US" sz="4000" kern="1200" dirty="0">
              <a:solidFill>
                <a:schemeClr val="accent1"/>
              </a:solidFill>
            </a:rPr>
            <a:t>?</a:t>
          </a:r>
          <a:endParaRPr lang="ru-RU" sz="4000" kern="1200" dirty="0">
            <a:solidFill>
              <a:schemeClr val="accent1"/>
            </a:solidFill>
          </a:endParaRPr>
        </a:p>
      </dsp:txBody>
      <dsp:txXfrm>
        <a:off x="469735" y="1146225"/>
        <a:ext cx="2927097" cy="509149"/>
      </dsp:txXfrm>
    </dsp:sp>
    <dsp:sp modelId="{DFDA3CA3-5C68-4A2F-A4A8-285063A35D87}">
      <dsp:nvSpPr>
        <dsp:cNvPr id="0" name=""/>
        <dsp:cNvSpPr/>
      </dsp:nvSpPr>
      <dsp:spPr>
        <a:xfrm>
          <a:off x="1521700" y="91137"/>
          <a:ext cx="849599" cy="8495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12B38D-150E-44F0-AD67-CE4A0E7D73CD}" type="datetimeFigureOut">
              <a:rPr lang="ru-RU" smtClean="0"/>
              <a:t>16.10.2016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348DFF-10E5-4AE9-8016-9910A89BCD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351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Количество вызовов существенно в работе кэша.</a:t>
            </a:r>
          </a:p>
          <a:p>
            <a:r>
              <a:rPr lang="ru-RU" dirty="0"/>
              <a:t>Недостаток написания тестов в</a:t>
            </a:r>
            <a:r>
              <a:rPr lang="ru-RU" baseline="0" dirty="0"/>
              <a:t> том же файле: это значит, что </a:t>
            </a:r>
            <a:r>
              <a:rPr lang="ru-RU" baseline="0" dirty="0" err="1"/>
              <a:t>релизная</a:t>
            </a:r>
            <a:r>
              <a:rPr lang="ru-RU" baseline="0" dirty="0"/>
              <a:t> сборка будет зависеть от </a:t>
            </a:r>
            <a:r>
              <a:rPr lang="en-US" baseline="0" dirty="0" err="1"/>
              <a:t>NUnit</a:t>
            </a:r>
            <a:r>
              <a:rPr lang="en-US" baseline="0" dirty="0"/>
              <a:t> </a:t>
            </a:r>
            <a:r>
              <a:rPr lang="ru-RU" baseline="0" dirty="0"/>
              <a:t>и других библиотек для тестов.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2555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3837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Тестов</a:t>
            </a:r>
            <a:r>
              <a:rPr lang="ru-RU" baseline="0" dirty="0"/>
              <a:t> после </a:t>
            </a:r>
            <a:r>
              <a:rPr lang="ru-RU" baseline="0" dirty="0" err="1"/>
              <a:t>рефакторинга</a:t>
            </a:r>
            <a:r>
              <a:rPr lang="ru-RU" baseline="0" dirty="0"/>
              <a:t> больше, но они проще.</a:t>
            </a:r>
          </a:p>
          <a:p>
            <a:r>
              <a:rPr lang="ru-RU" baseline="0" dirty="0"/>
              <a:t>Их больше, т.к. положительный исход порождает по одному тесту на сущность (зеленые, жирные), а также отдельно нужен тест на ошибки предыдущего уровня (красные).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39964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Пример </a:t>
            </a:r>
            <a:r>
              <a:rPr lang="en-US" dirty="0"/>
              <a:t>Fake – </a:t>
            </a:r>
            <a:r>
              <a:rPr lang="en-US" dirty="0" err="1"/>
              <a:t>InMemory</a:t>
            </a:r>
            <a:r>
              <a:rPr lang="en-US" dirty="0"/>
              <a:t> Storage</a:t>
            </a:r>
            <a:r>
              <a:rPr lang="ru-RU" baseline="0" dirty="0"/>
              <a:t> без использования сетевых вызовов.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0445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hyperlink" Target="http://www.kontur.ru/" TargetMode="External"/><Relationship Id="rId1" Type="http://schemas.openxmlformats.org/officeDocument/2006/relationships/slideMaster" Target="../slideMasters/slideMaster1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95400" y="549275"/>
            <a:ext cx="9601200" cy="2879725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ru-RU" dirty="0"/>
              <a:t>Заголовок презентации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95400" y="3429000"/>
            <a:ext cx="9601200" cy="18002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ПОДЗАГОЛОВОК</a:t>
            </a:r>
            <a:endParaRPr lang="en-US" dirty="0"/>
          </a:p>
        </p:txBody>
      </p:sp>
      <p:sp>
        <p:nvSpPr>
          <p:cNvPr id="7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4367809" y="5229272"/>
            <a:ext cx="6528795" cy="438941"/>
          </a:xfrm>
        </p:spPr>
        <p:txBody>
          <a:bodyPr lIns="0" tIns="0" rIns="0" bIns="0" anchor="t" anchorCtr="0">
            <a:noAutofit/>
          </a:bodyPr>
          <a:lstStyle>
            <a:lvl1pPr marL="0" indent="0" algn="r">
              <a:buNone/>
              <a:defRPr sz="2400" b="1" baseline="0"/>
            </a:lvl1pPr>
          </a:lstStyle>
          <a:p>
            <a:pPr lvl="0"/>
            <a:r>
              <a:rPr lang="ru-RU" dirty="0"/>
              <a:t>Имя Фамилия</a:t>
            </a:r>
          </a:p>
        </p:txBody>
      </p:sp>
      <p:graphicFrame>
        <p:nvGraphicFramePr>
          <p:cNvPr id="8" name="Схема 7"/>
          <p:cNvGraphicFramePr/>
          <p:nvPr>
            <p:extLst>
              <p:ext uri="{D42A27DB-BD31-4B8C-83A1-F6EECF244321}">
                <p14:modId xmlns:p14="http://schemas.microsoft.com/office/powerpoint/2010/main" val="2686883739"/>
              </p:ext>
            </p:extLst>
          </p:nvPr>
        </p:nvGraphicFramePr>
        <p:xfrm>
          <a:off x="1295427" y="5221845"/>
          <a:ext cx="3072407" cy="438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39264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Многострочный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1295400" y="1916113"/>
            <a:ext cx="9601133" cy="4392612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 marL="457165" indent="0">
              <a:buClr>
                <a:schemeClr val="accent1"/>
              </a:buClr>
              <a:buNone/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>
          <a:xfrm>
            <a:off x="1295533" y="552147"/>
            <a:ext cx="9601067" cy="1076628"/>
          </a:xfrm>
        </p:spPr>
        <p:txBody>
          <a:bodyPr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Многострочный</a:t>
            </a:r>
            <a:br>
              <a:rPr lang="ru-RU" dirty="0"/>
            </a:br>
            <a:r>
              <a:rPr lang="ru-RU" dirty="0"/>
              <a:t>заголовок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68" y="1628775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796295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orient="horz" pos="1207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Без подчеркив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Без подчеркивания</a:t>
            </a:r>
          </a:p>
        </p:txBody>
      </p:sp>
      <p:sp>
        <p:nvSpPr>
          <p:cNvPr id="3" name="Объект 5"/>
          <p:cNvSpPr>
            <a:spLocks noGrp="1"/>
          </p:cNvSpPr>
          <p:nvPr>
            <p:ph sz="quarter" idx="13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553090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 центр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533" y="1628775"/>
            <a:ext cx="9601067" cy="3600450"/>
          </a:xfrm>
        </p:spPr>
        <p:txBody>
          <a:bodyPr anchor="ctr" anchorCtr="1">
            <a:normAutofit/>
          </a:bodyPr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в центре</a:t>
            </a:r>
          </a:p>
        </p:txBody>
      </p:sp>
    </p:spTree>
    <p:extLst>
      <p:ext uri="{BB962C8B-B14F-4D97-AF65-F5344CB8AC3E}">
        <p14:creationId xmlns:p14="http://schemas.microsoft.com/office/powerpoint/2010/main" val="13661533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верху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1318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407600"/>
            <a:ext cx="10896600" cy="1079500"/>
          </a:xfrm>
          <a:solidFill>
            <a:schemeClr val="accent1">
              <a:alpha val="80000"/>
            </a:schemeClr>
          </a:solidFill>
        </p:spPr>
        <p:txBody>
          <a:bodyPr lIns="0" tIns="61200" rIns="720000" anchor="ctr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заголовок вверху</a:t>
            </a:r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1" hasCustomPrompt="1"/>
          </p:nvPr>
        </p:nvSpPr>
        <p:spPr>
          <a:xfrm>
            <a:off x="4329" y="499928"/>
            <a:ext cx="1291075" cy="98438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 </a:t>
            </a:r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408262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591104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935">
          <p15:clr>
            <a:srgbClr val="FBAE40"/>
          </p15:clr>
        </p15:guide>
        <p15:guide id="2" orient="horz" pos="25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низу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376249"/>
            <a:ext cx="10896600" cy="1076961"/>
          </a:xfrm>
          <a:solidFill>
            <a:schemeClr val="accent1">
              <a:alpha val="80000"/>
            </a:schemeClr>
          </a:solidFill>
        </p:spPr>
        <p:txBody>
          <a:bodyPr lIns="0" tIns="61200" rIns="720000" anchor="ctr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Заголовок внизу</a:t>
            </a:r>
          </a:p>
        </p:txBody>
      </p:sp>
      <p:sp>
        <p:nvSpPr>
          <p:cNvPr id="7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373688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392222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65">
          <p15:clr>
            <a:srgbClr val="FBAE40"/>
          </p15:clr>
        </p15:guide>
        <p15:guide id="2" orient="horz" pos="3385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екст на подложк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373216"/>
            <a:ext cx="10896600" cy="1079972"/>
          </a:xfrm>
          <a:solidFill>
            <a:schemeClr val="accent1">
              <a:alpha val="80000"/>
            </a:schemeClr>
          </a:solidFill>
        </p:spPr>
        <p:txBody>
          <a:bodyPr lIns="0" rIns="3960000" anchor="ctr" anchorCtr="0">
            <a:normAutofit/>
          </a:bodyPr>
          <a:lstStyle>
            <a:lvl1pPr marL="0" indent="0">
              <a:buNone/>
              <a:tabLst/>
              <a:defRPr sz="1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ru-RU" dirty="0"/>
              <a:t>Поясняющий текст к рисунку</a:t>
            </a:r>
          </a:p>
        </p:txBody>
      </p:sp>
      <p:sp>
        <p:nvSpPr>
          <p:cNvPr id="7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373688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443732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385">
          <p15:clr>
            <a:srgbClr val="FBAE40"/>
          </p15:clr>
        </p15:guide>
        <p15:guide id="2" orient="horz" pos="4065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85456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 и спис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Рисунок и список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1295367" y="1631117"/>
            <a:ext cx="4800600" cy="4679950"/>
          </a:xfrm>
        </p:spPr>
        <p:txBody>
          <a:bodyPr anchor="ctr" anchorCtr="0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" name="Текст 5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1628775"/>
            <a:ext cx="4800600" cy="4679950"/>
          </a:xfrm>
        </p:spPr>
        <p:txBody>
          <a:bodyPr anchor="ctr" anchorCtr="0">
            <a:normAutofit/>
          </a:bodyPr>
          <a:lstStyle>
            <a:lvl1pPr marL="285730" indent="-285730">
              <a:buFont typeface="Arial" panose="020B0604020202020204" pitchFamily="34" charset="0"/>
              <a:buChar char="•"/>
              <a:defRPr sz="1800" baseline="0"/>
            </a:lvl1pPr>
          </a:lstStyle>
          <a:p>
            <a:pPr lvl="0"/>
            <a:r>
              <a:rPr lang="ru-RU" dirty="0"/>
              <a:t>Список надо центрировать</a:t>
            </a:r>
          </a:p>
        </p:txBody>
      </p:sp>
    </p:spTree>
    <p:extLst>
      <p:ext uri="{BB962C8B-B14F-4D97-AF65-F5344CB8AC3E}">
        <p14:creationId xmlns:p14="http://schemas.microsoft.com/office/powerpoint/2010/main" val="39860528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Вопрос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9"/>
          <p:cNvSpPr txBox="1">
            <a:spLocks/>
          </p:cNvSpPr>
          <p:nvPr/>
        </p:nvSpPr>
        <p:spPr>
          <a:xfrm>
            <a:off x="1295469" y="5678265"/>
            <a:ext cx="3856171" cy="355128"/>
          </a:xfrm>
          <a:prstGeom prst="rect">
            <a:avLst/>
          </a:prstGeom>
        </p:spPr>
        <p:txBody>
          <a:bodyPr lIns="0" rIns="0" anchor="b">
            <a:normAutofit lnSpcReduction="10000"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800" b="0" kern="1200" baseline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hlinkClick r:id="rId2"/>
              </a:rPr>
              <a:t>www.kontur.ru</a:t>
            </a:r>
            <a:endParaRPr lang="ru-RU" sz="1800" dirty="0"/>
          </a:p>
        </p:txBody>
      </p:sp>
      <p:sp>
        <p:nvSpPr>
          <p:cNvPr id="11" name="Объект 10"/>
          <p:cNvSpPr>
            <a:spLocks noGrp="1"/>
          </p:cNvSpPr>
          <p:nvPr>
            <p:ph sz="quarter" idx="12" hasCustomPrompt="1"/>
          </p:nvPr>
        </p:nvSpPr>
        <p:spPr>
          <a:xfrm>
            <a:off x="4367825" y="5668165"/>
            <a:ext cx="6512983" cy="365228"/>
          </a:xfrm>
        </p:spPr>
        <p:txBody>
          <a:bodyPr lIns="0" rIns="0" anchor="b" anchorCtr="0">
            <a:normAutofit/>
          </a:bodyPr>
          <a:lstStyle>
            <a:lvl1pPr marL="0" indent="0" algn="r">
              <a:buNone/>
              <a:defRPr sz="1800" baseline="0"/>
            </a:lvl1pPr>
          </a:lstStyle>
          <a:p>
            <a:pPr lvl="0"/>
            <a:r>
              <a:rPr lang="en-US" dirty="0"/>
              <a:t>login@skbkontur.ru</a:t>
            </a:r>
            <a:endParaRPr lang="ru-RU" dirty="0"/>
          </a:p>
        </p:txBody>
      </p:sp>
      <p:graphicFrame>
        <p:nvGraphicFramePr>
          <p:cNvPr id="10" name="Схема 9"/>
          <p:cNvGraphicFramePr/>
          <p:nvPr>
            <p:extLst>
              <p:ext uri="{D42A27DB-BD31-4B8C-83A1-F6EECF244321}">
                <p14:modId xmlns:p14="http://schemas.microsoft.com/office/powerpoint/2010/main" val="1284348730"/>
              </p:ext>
            </p:extLst>
          </p:nvPr>
        </p:nvGraphicFramePr>
        <p:xfrm>
          <a:off x="1295427" y="5221845"/>
          <a:ext cx="3072407" cy="438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4367809" y="5229272"/>
            <a:ext cx="6528795" cy="438941"/>
          </a:xfrm>
        </p:spPr>
        <p:txBody>
          <a:bodyPr lIns="0" tIns="0" rIns="0" bIns="0" anchor="t" anchorCtr="0">
            <a:noAutofit/>
          </a:bodyPr>
          <a:lstStyle>
            <a:lvl1pPr marL="0" indent="0" algn="r">
              <a:buNone/>
              <a:defRPr sz="2400" b="1" baseline="0"/>
            </a:lvl1pPr>
          </a:lstStyle>
          <a:p>
            <a:pPr lvl="0"/>
            <a:r>
              <a:rPr lang="ru-RU" dirty="0"/>
              <a:t>Имя Фамилия</a:t>
            </a:r>
          </a:p>
        </p:txBody>
      </p:sp>
      <p:graphicFrame>
        <p:nvGraphicFramePr>
          <p:cNvPr id="14" name="Схема 13"/>
          <p:cNvGraphicFramePr/>
          <p:nvPr>
            <p:extLst>
              <p:ext uri="{D42A27DB-BD31-4B8C-83A1-F6EECF244321}">
                <p14:modId xmlns:p14="http://schemas.microsoft.com/office/powerpoint/2010/main" val="2373934033"/>
              </p:ext>
            </p:extLst>
          </p:nvPr>
        </p:nvGraphicFramePr>
        <p:xfrm>
          <a:off x="4148418" y="1621383"/>
          <a:ext cx="3863711" cy="1800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8673963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>
                <a:latin typeface="+mn-lt"/>
              </a:defRPr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и объект</a:t>
            </a:r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382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И ОБЪЕКТ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79982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ногострочный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916113"/>
            <a:ext cx="9601133" cy="4392612"/>
          </a:xfrm>
        </p:spPr>
        <p:txBody>
          <a:bodyPr/>
          <a:lstStyle>
            <a:lvl1pPr>
              <a:buClr>
                <a:schemeClr val="accent1"/>
              </a:buClr>
              <a:defRPr baseline="0">
                <a:latin typeface="+mn-lt"/>
              </a:defRPr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>
          <a:xfrm>
            <a:off x="1295533" y="552147"/>
            <a:ext cx="9601067" cy="1076628"/>
          </a:xfrm>
        </p:spPr>
        <p:txBody>
          <a:bodyPr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Многострочный</a:t>
            </a:r>
            <a:br>
              <a:rPr lang="ru-RU" dirty="0"/>
            </a:br>
            <a:r>
              <a:rPr lang="ru-RU" dirty="0"/>
              <a:t>заголовок</a:t>
            </a:r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>
            <a:off x="1295468" y="1628775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20327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orient="horz" pos="1207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ез подчеркив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Без подчеркивания</a:t>
            </a:r>
          </a:p>
        </p:txBody>
      </p:sp>
      <p:sp>
        <p:nvSpPr>
          <p:cNvPr id="3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code there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0606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00501" y="3429047"/>
            <a:ext cx="9601067" cy="1800225"/>
          </a:xfrm>
        </p:spPr>
        <p:txBody>
          <a:bodyPr anchor="t" anchorCtr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раздела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300500" y="3429000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Текст 6"/>
          <p:cNvSpPr>
            <a:spLocks noGrp="1"/>
          </p:cNvSpPr>
          <p:nvPr>
            <p:ph type="body" sz="quarter" idx="10" hasCustomPrompt="1"/>
          </p:nvPr>
        </p:nvSpPr>
        <p:spPr>
          <a:xfrm>
            <a:off x="1300500" y="1636293"/>
            <a:ext cx="9596101" cy="1792753"/>
          </a:xfrm>
        </p:spPr>
        <p:txBody>
          <a:bodyPr lIns="0" rIns="0" anchor="b" anchorCtr="0">
            <a:normAutofit/>
          </a:bodyPr>
          <a:lstStyle>
            <a:lvl1pPr marL="0" indent="0" algn="l">
              <a:buNone/>
              <a:defRPr sz="2400" baseline="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731179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ДВА ОБЪЕКТА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1295400" y="1628775"/>
            <a:ext cx="4800600" cy="4679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Объект 6"/>
          <p:cNvSpPr>
            <a:spLocks noGrp="1"/>
          </p:cNvSpPr>
          <p:nvPr>
            <p:ph sz="quarter" idx="12"/>
          </p:nvPr>
        </p:nvSpPr>
        <p:spPr>
          <a:xfrm>
            <a:off x="6096000" y="1628775"/>
            <a:ext cx="4800600" cy="4679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074108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сравнение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1295400" y="2420938"/>
            <a:ext cx="4800600" cy="38877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8" name="Объект 6"/>
          <p:cNvSpPr>
            <a:spLocks noGrp="1"/>
          </p:cNvSpPr>
          <p:nvPr>
            <p:ph sz="quarter" idx="12"/>
          </p:nvPr>
        </p:nvSpPr>
        <p:spPr>
          <a:xfrm>
            <a:off x="6096000" y="2420938"/>
            <a:ext cx="4800600" cy="38877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3"/>
          </p:nvPr>
        </p:nvSpPr>
        <p:spPr>
          <a:xfrm>
            <a:off x="1295400" y="1628775"/>
            <a:ext cx="4800600" cy="792163"/>
          </a:xfrm>
        </p:spPr>
        <p:txBody>
          <a:bodyPr anchor="b" anchorCtr="0"/>
          <a:lstStyle>
            <a:lvl1pPr marL="0" indent="0">
              <a:buNone/>
              <a:defRPr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Текст 8"/>
          <p:cNvSpPr>
            <a:spLocks noGrp="1"/>
          </p:cNvSpPr>
          <p:nvPr>
            <p:ph type="body" sz="quarter" idx="14"/>
          </p:nvPr>
        </p:nvSpPr>
        <p:spPr>
          <a:xfrm>
            <a:off x="6095933" y="1628774"/>
            <a:ext cx="4800600" cy="792163"/>
          </a:xfrm>
        </p:spPr>
        <p:txBody>
          <a:bodyPr anchor="b" anchorCtr="0"/>
          <a:lstStyle>
            <a:lvl1pPr marL="0" indent="0">
              <a:buNone/>
              <a:defRPr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6699410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525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Только заголовок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3997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8058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229226"/>
            <a:ext cx="9601133" cy="576038"/>
          </a:xfrm>
        </p:spPr>
        <p:txBody>
          <a:bodyPr/>
          <a:lstStyle>
            <a:lvl1pPr>
              <a:defRPr sz="2800"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ПОДПИСЬ ПОД объектом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817335"/>
            <a:ext cx="9601200" cy="491390"/>
          </a:xfrm>
        </p:spPr>
        <p:txBody>
          <a:bodyPr lIns="0" rIns="0">
            <a:no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ru-RU" dirty="0"/>
              <a:t>Описание объекта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12"/>
          </p:nvPr>
        </p:nvSpPr>
        <p:spPr>
          <a:xfrm>
            <a:off x="1295400" y="549275"/>
            <a:ext cx="9601200" cy="466787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74572472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229226"/>
            <a:ext cx="9601133" cy="576038"/>
          </a:xfrm>
        </p:spPr>
        <p:txBody>
          <a:bodyPr/>
          <a:lstStyle>
            <a:lvl1pPr>
              <a:defRPr sz="2800"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ПОДПИСЬ ПОД РИСУНКОМ</a:t>
            </a:r>
          </a:p>
        </p:txBody>
      </p:sp>
      <p:sp>
        <p:nvSpPr>
          <p:cNvPr id="3" name="Рисунок 3"/>
          <p:cNvSpPr>
            <a:spLocks noGrp="1"/>
          </p:cNvSpPr>
          <p:nvPr>
            <p:ph type="pic" sz="quarter" idx="10"/>
          </p:nvPr>
        </p:nvSpPr>
        <p:spPr>
          <a:xfrm>
            <a:off x="1295400" y="549320"/>
            <a:ext cx="9601200" cy="4679951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817335"/>
            <a:ext cx="9601200" cy="491390"/>
          </a:xfrm>
        </p:spPr>
        <p:txBody>
          <a:bodyPr lIns="0" rIns="0">
            <a:no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ru-RU" dirty="0"/>
              <a:t>Описание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235153926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69" y="1628775"/>
            <a:ext cx="9601067" cy="4679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69" y="549276"/>
            <a:ext cx="9601067" cy="792163"/>
          </a:xfrm>
          <a:prstGeom prst="rect">
            <a:avLst/>
          </a:prstGeom>
          <a:noFill/>
        </p:spPr>
        <p:txBody>
          <a:bodyPr vert="horz" lIns="0" tIns="61200" rIns="0" bIns="61200" rtlCol="0" anchor="b" anchorCtr="0">
            <a:noAutofit/>
          </a:bodyPr>
          <a:lstStyle/>
          <a:p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1093580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  <p:sldLayoutId id="2147483702" r:id="rId18"/>
  </p:sldLayoutIdLst>
  <p:txStyles>
    <p:titleStyle>
      <a:lvl1pPr algn="l" defTabSz="914332" rtl="0" eaLnBrk="1" latinLnBrk="0" hangingPunct="1">
        <a:spcBef>
          <a:spcPct val="0"/>
        </a:spcBef>
        <a:buNone/>
        <a:defRPr sz="4400" kern="1200" cap="all" baseline="0">
          <a:ln>
            <a:noFill/>
          </a:ln>
          <a:solidFill>
            <a:schemeClr val="accent1"/>
          </a:solidFill>
          <a:latin typeface="Segoe UI Light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0" indent="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None/>
        <a:defRPr sz="32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742895" indent="-28573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2914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080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247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46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1026">
          <p15:clr>
            <a:srgbClr val="F26B43"/>
          </p15:clr>
        </p15:guide>
        <p15:guide id="4" orient="horz" pos="3294">
          <p15:clr>
            <a:srgbClr val="F26B43"/>
          </p15:clr>
        </p15:guide>
        <p15:guide id="5" pos="6864">
          <p15:clr>
            <a:srgbClr val="F26B43"/>
          </p15:clr>
        </p15:guide>
        <p15:guide id="6" pos="816">
          <p15:clr>
            <a:srgbClr val="F26B43"/>
          </p15:clr>
        </p15:guide>
        <p15:guide id="8" orient="horz" pos="2160">
          <p15:clr>
            <a:srgbClr val="F26B43"/>
          </p15:clr>
        </p15:guide>
        <p15:guide id="11" orient="horz" pos="3974">
          <p15:clr>
            <a:srgbClr val="F26B43"/>
          </p15:clr>
        </p15:guide>
        <p15:guide id="12" pos="1572">
          <p15:clr>
            <a:srgbClr val="FDE53C"/>
          </p15:clr>
        </p15:guide>
        <p15:guide id="13" pos="6108">
          <p15:clr>
            <a:srgbClr val="FDE53C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69" y="1628775"/>
            <a:ext cx="9601067" cy="4679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69" y="549276"/>
            <a:ext cx="9601067" cy="792163"/>
          </a:xfrm>
          <a:prstGeom prst="rect">
            <a:avLst/>
          </a:prstGeom>
          <a:noFill/>
        </p:spPr>
        <p:txBody>
          <a:bodyPr vert="horz" lIns="0" tIns="61200" rIns="0" bIns="61200" rtlCol="0" anchor="b" anchorCtr="0">
            <a:noAutofit/>
          </a:bodyPr>
          <a:lstStyle/>
          <a:p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2766949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</p:sldLayoutIdLst>
  <p:txStyles>
    <p:titleStyle>
      <a:lvl1pPr algn="l" defTabSz="914332" rtl="0" eaLnBrk="1" latinLnBrk="0" hangingPunct="1">
        <a:spcBef>
          <a:spcPct val="0"/>
        </a:spcBef>
        <a:buNone/>
        <a:defRPr sz="4400" kern="1200" cap="all" baseline="0">
          <a:ln>
            <a:noFill/>
          </a:ln>
          <a:solidFill>
            <a:schemeClr val="accent1"/>
          </a:solidFill>
          <a:latin typeface="Segoe UI Light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0" indent="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None/>
        <a:defRPr sz="3200" kern="1200" baseline="0">
          <a:solidFill>
            <a:schemeClr val="tx1"/>
          </a:solidFill>
          <a:latin typeface="+mn-lt"/>
          <a:ea typeface="Segoe UI" panose="020B0502040204020203" pitchFamily="34" charset="0"/>
          <a:cs typeface="Segoe UI" panose="020B0502040204020203" pitchFamily="34" charset="0"/>
        </a:defRPr>
      </a:lvl1pPr>
      <a:lvl2pPr marL="742895" indent="-28573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2914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080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247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46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1026">
          <p15:clr>
            <a:srgbClr val="F26B43"/>
          </p15:clr>
        </p15:guide>
        <p15:guide id="4" orient="horz" pos="3294">
          <p15:clr>
            <a:srgbClr val="F26B43"/>
          </p15:clr>
        </p15:guide>
        <p15:guide id="5" pos="6864">
          <p15:clr>
            <a:srgbClr val="F26B43"/>
          </p15:clr>
        </p15:guide>
        <p15:guide id="6" pos="816">
          <p15:clr>
            <a:srgbClr val="F26B43"/>
          </p15:clr>
        </p15:guide>
        <p15:guide id="8" orient="horz" pos="2160">
          <p15:clr>
            <a:srgbClr val="F26B43"/>
          </p15:clr>
        </p15:guide>
        <p15:guide id="11" orient="horz" pos="397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kontur-csharper/mock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martinfowler.com/articles/mocksArentStubs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FakeItEasy/fakeiteasy" TargetMode="Externa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habrahabr.ru/post/83169/" TargetMode="External"/><Relationship Id="rId2" Type="http://schemas.openxmlformats.org/officeDocument/2006/relationships/hyperlink" Target="http://www.castleproject.org/projects/dynamicproxy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mOCKS</a:t>
            </a:r>
            <a:endParaRPr lang="en-US" dirty="0"/>
          </a:p>
        </p:txBody>
      </p:sp>
      <p:sp>
        <p:nvSpPr>
          <p:cNvPr id="7" name="Подзаголовок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https://github.com/kontur-csharper/</a:t>
            </a:r>
            <a:r>
              <a:rPr lang="en-US" b="1" dirty="0">
                <a:hlinkClick r:id="rId2"/>
              </a:rPr>
              <a:t>mocks</a:t>
            </a:r>
            <a:endParaRPr lang="en-US" b="1" dirty="0"/>
          </a:p>
          <a:p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1"/>
          </p:nvPr>
        </p:nvSpPr>
        <p:spPr>
          <a:xfrm>
            <a:off x="4367213" y="5229225"/>
            <a:ext cx="6529387" cy="4397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48" y="5013176"/>
            <a:ext cx="628591" cy="650592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689129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Samples / </a:t>
            </a:r>
            <a:r>
              <a:rPr lang="en-US" dirty="0" err="1"/>
              <a:t>MultiFileSender</a:t>
            </a:r>
            <a:endParaRPr lang="en-US" dirty="0"/>
          </a:p>
        </p:txBody>
      </p:sp>
      <p:pic>
        <p:nvPicPr>
          <p:cNvPr id="4" name="Picture 22" descr="C:\Users\sapogoff\Documents\sapogoff_work\SKB Kontur\01_presentation_templates\03_final\wmf_icons\документ.wmf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066" y="549275"/>
            <a:ext cx="1296000" cy="1583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9463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tx1"/>
                </a:solidFill>
              </a:rPr>
              <a:t>Разбор </a:t>
            </a:r>
            <a:r>
              <a:rPr lang="en-US" dirty="0" err="1"/>
              <a:t>MultiFileSender</a:t>
            </a:r>
            <a:endParaRPr lang="ru-RU" dirty="0"/>
          </a:p>
        </p:txBody>
      </p:sp>
      <p:sp>
        <p:nvSpPr>
          <p:cNvPr id="11" name="Объект 10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en-US" sz="1600" b="1" dirty="0" err="1">
                <a:latin typeface="Consolas" panose="020B0609020204030204" pitchFamily="49" charset="0"/>
              </a:rPr>
              <a:t>FileSender_Should</a:t>
            </a:r>
            <a:endParaRPr lang="en-US" sz="1600" b="1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2"/>
                </a:solidFill>
                <a:latin typeface="Consolas" panose="020B0609020204030204" pitchFamily="49" charset="0"/>
              </a:rPr>
              <a:t>Send_WhenGoodFormat</a:t>
            </a:r>
            <a:endParaRPr lang="ru-RU" sz="1600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Skip_WhenBadFormat</a:t>
            </a:r>
            <a:endParaRPr lang="ru-RU" sz="16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Skip_WhenOlderThanAMonth</a:t>
            </a:r>
            <a:endParaRPr lang="ru-RU" sz="16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Send_WhenYoungerThanAMonth</a:t>
            </a:r>
            <a:endParaRPr lang="en-US" sz="16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endParaRPr lang="ru-RU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3"/>
                </a:solidFill>
                <a:latin typeface="Consolas" panose="020B0609020204030204" pitchFamily="49" charset="0"/>
              </a:rPr>
              <a:t>Skip_WhenSendFails</a:t>
            </a:r>
            <a:endParaRPr lang="ru-RU" sz="1600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3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3"/>
                </a:solidFill>
                <a:latin typeface="Consolas" panose="020B0609020204030204" pitchFamily="49" charset="0"/>
              </a:rPr>
              <a:t>Skip_WhenNotRecognized</a:t>
            </a:r>
            <a:endParaRPr lang="en-US" sz="1600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endParaRPr lang="ru-RU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4"/>
                </a:solidFill>
                <a:latin typeface="Consolas" panose="020B0609020204030204" pitchFamily="49" charset="0"/>
              </a:rPr>
              <a:t>IndependentlySend_WhenSeveralFiles</a:t>
            </a:r>
            <a:endParaRPr lang="ru-RU" sz="1600" dirty="0">
              <a:solidFill>
                <a:schemeClr val="accent4"/>
              </a:solidFill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2" name="Объект 11"/>
          <p:cNvSpPr>
            <a:spLocks noGrp="1"/>
          </p:cNvSpPr>
          <p:nvPr>
            <p:ph sz="quarter" idx="12"/>
          </p:nvPr>
        </p:nvSpPr>
        <p:spPr>
          <a:xfrm>
            <a:off x="6096000" y="1628775"/>
            <a:ext cx="4800600" cy="4679950"/>
          </a:xfrm>
        </p:spPr>
        <p:txBody>
          <a:bodyPr>
            <a:noAutofit/>
          </a:bodyPr>
          <a:lstStyle/>
          <a:p>
            <a:r>
              <a:rPr lang="ru-RU" sz="1600" b="1" dirty="0" err="1">
                <a:latin typeface="Consolas" panose="020B0609020204030204" pitchFamily="49" charset="0"/>
              </a:rPr>
              <a:t>DocumentChecker_Should</a:t>
            </a:r>
            <a:endParaRPr lang="ru-RU" sz="1600" b="1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b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Pass_WhenGoodFormat</a:t>
            </a:r>
            <a:endParaRPr lang="ru-RU" sz="16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6"/>
                </a:solidFill>
                <a:latin typeface="Consolas" panose="020B0609020204030204" pitchFamily="49" charset="0"/>
              </a:rPr>
              <a:t>Fail_WhenBadFormat</a:t>
            </a:r>
            <a:endParaRPr lang="ru-RU" sz="16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6"/>
                </a:solidFill>
                <a:latin typeface="Consolas" panose="020B0609020204030204" pitchFamily="49" charset="0"/>
              </a:rPr>
              <a:t>Fail_WhenOlderThanAMonth</a:t>
            </a:r>
            <a:endParaRPr lang="ru-RU" sz="16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6"/>
                </a:solidFill>
                <a:latin typeface="Consolas" panose="020B0609020204030204" pitchFamily="49" charset="0"/>
              </a:rPr>
              <a:t>Pass_WhenYoungerThanAMonth</a:t>
            </a:r>
            <a:endParaRPr lang="en-US" sz="16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r>
              <a:rPr lang="ru-RU" sz="1600" b="1" dirty="0" err="1">
                <a:latin typeface="Consolas" panose="020B0609020204030204" pitchFamily="49" charset="0"/>
              </a:rPr>
              <a:t>SingleFileSender_Should</a:t>
            </a:r>
            <a:endParaRPr lang="ru-RU" sz="1600" b="1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b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Send_WhenGoodDocument</a:t>
            </a:r>
            <a:endParaRPr lang="ru-RU" sz="16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NotSend_WhenBadDocument</a:t>
            </a:r>
            <a:endParaRPr lang="ru-RU" sz="1600" b="1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3"/>
                </a:solidFill>
                <a:latin typeface="Consolas" panose="020B0609020204030204" pitchFamily="49" charset="0"/>
              </a:rPr>
              <a:t>NotSend_WhenSendFails</a:t>
            </a:r>
            <a:endParaRPr lang="ru-RU" sz="1600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3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3"/>
                </a:solidFill>
                <a:latin typeface="Consolas" panose="020B0609020204030204" pitchFamily="49" charset="0"/>
              </a:rPr>
              <a:t>NotSend_WhenNotRecognized</a:t>
            </a:r>
            <a:endParaRPr lang="ru-RU" sz="1600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r>
              <a:rPr lang="ru-RU" sz="1600" b="1" dirty="0" err="1">
                <a:latin typeface="Consolas" panose="020B0609020204030204" pitchFamily="49" charset="0"/>
              </a:rPr>
              <a:t>MultiFileSender_Should</a:t>
            </a:r>
            <a:endParaRPr lang="ru-RU" sz="1600" b="1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b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Send_WhenSingle</a:t>
            </a:r>
            <a:endParaRPr lang="ru-RU" sz="16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Skip_WhenSingle</a:t>
            </a:r>
            <a:endParaRPr lang="ru-RU" sz="1600" b="1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4"/>
                </a:solidFill>
                <a:latin typeface="Consolas" panose="020B0609020204030204" pitchFamily="49" charset="0"/>
              </a:rPr>
              <a:t>IndependentlySend_WhenSeveralFiles</a:t>
            </a:r>
            <a:endParaRPr lang="ru-RU" sz="1600" dirty="0">
              <a:solidFill>
                <a:schemeClr val="accent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2686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Немного классификации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463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Test Double</a:t>
            </a:r>
            <a:r>
              <a:rPr lang="ru-RU" b="1" dirty="0"/>
              <a:t> (</a:t>
            </a:r>
            <a:r>
              <a:rPr lang="en-US" b="1" dirty="0"/>
              <a:t>by </a:t>
            </a:r>
            <a:r>
              <a:rPr lang="en-US" b="1" dirty="0" err="1"/>
              <a:t>Meszaros</a:t>
            </a:r>
            <a:r>
              <a:rPr lang="en-US" b="1" dirty="0"/>
              <a:t>)</a:t>
            </a:r>
            <a:endParaRPr lang="en-US" sz="2800" b="1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/>
                </a:solidFill>
              </a:rPr>
              <a:t>Dummy</a:t>
            </a:r>
            <a:r>
              <a:rPr lang="en-US" sz="2800" dirty="0"/>
              <a:t> - </a:t>
            </a:r>
            <a:r>
              <a:rPr lang="ru-RU" sz="2800" dirty="0"/>
              <a:t>нужны, чтобы передать их по ссылке</a:t>
            </a:r>
            <a:endParaRPr lang="en-US" sz="28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/>
                </a:solidFill>
              </a:rPr>
              <a:t>Fake</a:t>
            </a:r>
            <a:r>
              <a:rPr lang="en-US" sz="2800" dirty="0"/>
              <a:t> – </a:t>
            </a:r>
            <a:r>
              <a:rPr lang="ru-RU" sz="2800" dirty="0"/>
              <a:t>альтернативная упрощенная реализация</a:t>
            </a:r>
            <a:endParaRPr lang="en-US" sz="28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/>
                </a:solidFill>
              </a:rPr>
              <a:t>Stub</a:t>
            </a:r>
            <a:r>
              <a:rPr lang="en-US" sz="2800" dirty="0"/>
              <a:t> - </a:t>
            </a:r>
            <a:r>
              <a:rPr lang="ru-RU" sz="2800" dirty="0"/>
              <a:t>простой объект с состоянием</a:t>
            </a:r>
            <a:endParaRPr lang="en-US" sz="28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/>
                </a:solidFill>
              </a:rPr>
              <a:t>Mock</a:t>
            </a:r>
            <a:r>
              <a:rPr lang="en-US" sz="2800" dirty="0"/>
              <a:t> - </a:t>
            </a:r>
            <a:r>
              <a:rPr lang="ru-RU" sz="2800" dirty="0"/>
              <a:t>объекты с конфигурируемыми </a:t>
            </a:r>
            <a:r>
              <a:rPr lang="en-US" sz="2800" dirty="0"/>
              <a:t>expectations</a:t>
            </a:r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Дублеры для тестов</a:t>
            </a:r>
          </a:p>
        </p:txBody>
      </p:sp>
      <p:sp>
        <p:nvSpPr>
          <p:cNvPr id="6" name="TextBox 5"/>
          <p:cNvSpPr txBox="1"/>
          <p:nvPr/>
        </p:nvSpPr>
        <p:spPr>
          <a:xfrm rot="20880000">
            <a:off x="7406291" y="4905359"/>
            <a:ext cx="325762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i="1" dirty="0">
                <a:solidFill>
                  <a:schemeClr val="accent1"/>
                </a:solidFill>
              </a:rPr>
              <a:t>Не запаривайтесь</a:t>
            </a:r>
            <a:br>
              <a:rPr lang="ru-RU" sz="2800" i="1" dirty="0">
                <a:solidFill>
                  <a:schemeClr val="accent1"/>
                </a:solidFill>
              </a:rPr>
            </a:br>
            <a:r>
              <a:rPr lang="ru-RU" sz="2800" i="1" dirty="0">
                <a:solidFill>
                  <a:schemeClr val="accent1"/>
                </a:solidFill>
              </a:rPr>
              <a:t>на запоминании</a:t>
            </a:r>
          </a:p>
        </p:txBody>
      </p:sp>
    </p:spTree>
    <p:extLst>
      <p:ext uri="{BB962C8B-B14F-4D97-AF65-F5344CB8AC3E}">
        <p14:creationId xmlns:p14="http://schemas.microsoft.com/office/powerpoint/2010/main" val="32655912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chemeClr val="accent1"/>
                </a:solidFill>
              </a:rPr>
              <a:t>State tests</a:t>
            </a:r>
          </a:p>
          <a:p>
            <a:pPr marL="0" indent="0" algn="ctr">
              <a:buNone/>
            </a:pPr>
            <a:r>
              <a:rPr lang="en-US" sz="3600" dirty="0"/>
              <a:t>VS</a:t>
            </a:r>
          </a:p>
          <a:p>
            <a:pPr marL="0" indent="0" algn="r">
              <a:buNone/>
            </a:pPr>
            <a:r>
              <a:rPr lang="en-US" sz="3600" dirty="0">
                <a:solidFill>
                  <a:schemeClr val="accent1"/>
                </a:solidFill>
              </a:rPr>
              <a:t>Behavior tests</a:t>
            </a:r>
            <a:endParaRPr lang="ru-RU" sz="36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2400" dirty="0">
              <a:hlinkClick r:id="rId2"/>
            </a:endParaRPr>
          </a:p>
          <a:p>
            <a:pPr marL="0" indent="0">
              <a:buNone/>
            </a:pPr>
            <a:endParaRPr lang="ru-RU" sz="2400" dirty="0">
              <a:hlinkClick r:id="rId2"/>
            </a:endParaRPr>
          </a:p>
          <a:p>
            <a:pPr marL="0" indent="0">
              <a:buNone/>
            </a:pPr>
            <a:r>
              <a:rPr lang="en-US" sz="2600" dirty="0">
                <a:hlinkClick r:id="rId2"/>
              </a:rPr>
              <a:t>http://martinfowler.com/articles/mocksArentStubs.html</a:t>
            </a:r>
            <a:endParaRPr lang="en-US" sz="2600" dirty="0"/>
          </a:p>
          <a:p>
            <a:pPr marL="0" indent="0">
              <a:buNone/>
            </a:pPr>
            <a:endParaRPr lang="ru-RU" sz="2400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Подходы к тестированию</a:t>
            </a:r>
          </a:p>
        </p:txBody>
      </p:sp>
    </p:spTree>
    <p:extLst>
      <p:ext uri="{BB962C8B-B14F-4D97-AF65-F5344CB8AC3E}">
        <p14:creationId xmlns:p14="http://schemas.microsoft.com/office/powerpoint/2010/main" val="3707230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 tests </a:t>
            </a:r>
            <a:r>
              <a:rPr lang="en-US" dirty="0">
                <a:solidFill>
                  <a:schemeClr val="tx1"/>
                </a:solidFill>
              </a:rPr>
              <a:t>vs</a:t>
            </a:r>
            <a:r>
              <a:rPr lang="en-US" dirty="0"/>
              <a:t> State tests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x-none" sz="2000" dirty="0"/>
              <a:t>Более независимые</a:t>
            </a:r>
            <a:r>
              <a:rPr lang="ru-RU" sz="2000" dirty="0"/>
              <a:t> друг от друга</a:t>
            </a:r>
            <a:r>
              <a:rPr lang="x-none" sz="2000" dirty="0"/>
              <a:t> тесты</a:t>
            </a:r>
            <a:endParaRPr lang="en-US" sz="20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ru-RU" sz="2000" dirty="0"/>
              <a:t>Методика приводит</a:t>
            </a:r>
            <a:r>
              <a:rPr lang="x-none" sz="2000" dirty="0"/>
              <a:t> к более модульному дизайну</a:t>
            </a:r>
            <a:endParaRPr lang="en-US" sz="20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endParaRPr lang="ru-RU" sz="20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ru-RU" sz="2000" dirty="0"/>
              <a:t>В большей степени связывают реализацию и тесты, поэтому сложно менять реализацию</a:t>
            </a:r>
          </a:p>
          <a:p>
            <a:pPr marL="457200" indent="-457200" fontAlgn="ctr">
              <a:buFont typeface="Arial" panose="020B0604020202020204" pitchFamily="34" charset="0"/>
              <a:buChar char="•"/>
            </a:pPr>
            <a:endParaRPr lang="x-none" sz="20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x-none" sz="2000" dirty="0"/>
              <a:t>Более быстрый и легкий запуск тестов</a:t>
            </a:r>
          </a:p>
          <a:p>
            <a:endParaRPr lang="en-US" sz="2000" dirty="0"/>
          </a:p>
        </p:txBody>
      </p:sp>
      <p:sp>
        <p:nvSpPr>
          <p:cNvPr id="4" name="Объект 3"/>
          <p:cNvSpPr>
            <a:spLocks noGrp="1"/>
          </p:cNvSpPr>
          <p:nvPr>
            <p:ph sz="quarter" idx="12"/>
          </p:nvPr>
        </p:nvSpPr>
        <p:spPr/>
        <p:txBody>
          <a:bodyPr>
            <a:noAutofit/>
          </a:bodyPr>
          <a:lstStyle/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x-none" sz="2000" dirty="0"/>
              <a:t>Каждый тест -</a:t>
            </a:r>
            <a:r>
              <a:rPr lang="ru-RU" sz="2000" dirty="0"/>
              <a:t> это</a:t>
            </a:r>
            <a:r>
              <a:rPr lang="x-none" sz="2000" dirty="0"/>
              <a:t> мини-интеграционный тест</a:t>
            </a:r>
            <a:endParaRPr lang="en-US" sz="20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ru-RU" sz="2000" dirty="0"/>
              <a:t>Позволяет тестировать стыки между модулями</a:t>
            </a:r>
            <a:endParaRPr lang="en-US" sz="20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endParaRPr lang="x-none" sz="20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x-none" sz="2000" dirty="0"/>
              <a:t>Создаются лишние методы для получения и тестирования внутреннего состояния</a:t>
            </a:r>
            <a:endParaRPr lang="en-US" sz="20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endParaRPr lang="x-none" sz="20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en-US" sz="2000" dirty="0"/>
              <a:t>Test Fixture: </a:t>
            </a:r>
            <a:r>
              <a:rPr lang="x-none" sz="2000" dirty="0"/>
              <a:t>Необходимо создания тестового окружения, которое для скорости приходится переиспользовать, что создает побочные эффекты</a:t>
            </a:r>
            <a:endParaRPr lang="ru-RU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75640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Robot(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IDistanceSensor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distanceSensor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</a:t>
            </a:r>
            <a:r>
              <a:rPr lang="en-US" dirty="0"/>
              <a:t>rrange </a:t>
            </a:r>
            <a:r>
              <a:rPr lang="ru-RU" dirty="0"/>
              <a:t>— заменить зависимости заглушками</a:t>
            </a:r>
            <a:br>
              <a:rPr lang="ru-RU" dirty="0"/>
            </a:br>
            <a:r>
              <a:rPr lang="en-US" dirty="0">
                <a:solidFill>
                  <a:schemeClr val="accent1"/>
                </a:solidFill>
              </a:rPr>
              <a:t>A</a:t>
            </a:r>
            <a:r>
              <a:rPr lang="en-US" dirty="0"/>
              <a:t>ct</a:t>
            </a:r>
            <a:br>
              <a:rPr lang="ru-RU" dirty="0"/>
            </a:br>
            <a:r>
              <a:rPr lang="en-US" dirty="0">
                <a:solidFill>
                  <a:schemeClr val="accent1"/>
                </a:solidFill>
              </a:rPr>
              <a:t>A</a:t>
            </a:r>
            <a:r>
              <a:rPr lang="en-US" dirty="0"/>
              <a:t>ssert</a:t>
            </a:r>
            <a:r>
              <a:rPr lang="ru-RU" dirty="0"/>
              <a:t> —проверить корректность взаимодействия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TestDistanceSensor</a:t>
            </a:r>
            <a:r>
              <a:rPr lang="ru-RU" dirty="0"/>
              <a:t> — надо делать заглушку :(</a:t>
            </a: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тестировать сервисы?</a:t>
            </a:r>
          </a:p>
        </p:txBody>
      </p:sp>
    </p:spTree>
    <p:extLst>
      <p:ext uri="{BB962C8B-B14F-4D97-AF65-F5344CB8AC3E}">
        <p14:creationId xmlns:p14="http://schemas.microsoft.com/office/powerpoint/2010/main" val="2698631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cap="none" dirty="0">
                <a:hlinkClick r:id="rId2"/>
              </a:rPr>
              <a:t>https://github.com/</a:t>
            </a:r>
            <a:r>
              <a:rPr lang="en-US" sz="5400" b="1" cap="none" dirty="0">
                <a:hlinkClick r:id="rId2"/>
              </a:rPr>
              <a:t>FakeItEasy</a:t>
            </a:r>
            <a:r>
              <a:rPr lang="en-US" sz="2800" cap="none" dirty="0">
                <a:hlinkClick r:id="rId2"/>
              </a:rPr>
              <a:t>/fakeiteasy</a:t>
            </a:r>
            <a:r>
              <a:rPr lang="en-US" sz="2800" cap="none" dirty="0"/>
              <a:t> </a:t>
            </a:r>
            <a:endParaRPr lang="ru-RU" sz="2800" cap="none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sz="quarter" idx="13"/>
          </p:nvPr>
        </p:nvSpPr>
        <p:spPr bwMode="auto">
          <a:xfrm>
            <a:off x="1295469" y="1628775"/>
            <a:ext cx="9601131" cy="331361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0" rIns="9144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lollipop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ru-RU" altLang="ru-RU" sz="20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Fake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altLang="ru-RU" sz="20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ICandy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&gt;();</a:t>
            </a:r>
            <a:endParaRPr lang="en-US" altLang="ru-RU" sz="2000" dirty="0">
              <a:solidFill>
                <a:srgbClr val="3333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shop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ru-RU" altLang="ru-RU" sz="20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Fake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altLang="ru-RU" sz="20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ICandyShop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&gt;(); </a:t>
            </a:r>
            <a:br>
              <a:rPr lang="en-US" altLang="ru-RU" sz="2000" dirty="0">
                <a:solidFill>
                  <a:srgbClr val="9698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20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CallTo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(() =&gt; 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shop.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US" altLang="ru-RU" sz="20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Best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Candy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Returns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lollipop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en-US" altLang="ru-RU" sz="2000" dirty="0">
              <a:solidFill>
                <a:srgbClr val="96989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ru-RU" sz="2000" dirty="0">
              <a:solidFill>
                <a:srgbClr val="A71D5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SweetToot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Buy</a:t>
            </a:r>
            <a:r>
              <a:rPr lang="en-US" altLang="ru-RU" sz="20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Best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Candy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shop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en-US" altLang="ru-RU" sz="2000" dirty="0">
              <a:solidFill>
                <a:srgbClr val="96989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ru-RU" sz="2000" dirty="0">
              <a:solidFill>
                <a:srgbClr val="3333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CallTo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(() =&gt; 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shop.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BuyCandy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lollipop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MustHaveHappened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  <a:endParaRPr lang="ru-RU" altLang="ru-RU" sz="4800" dirty="0">
              <a:latin typeface="Arial" panose="020B0604020202020204" pitchFamily="34" charset="0"/>
            </a:endParaRPr>
          </a:p>
        </p:txBody>
      </p:sp>
      <p:pic>
        <p:nvPicPr>
          <p:cNvPr id="7" name="Picture 6" descr="http://fakeiteasy.github.io/img/fakeiteasy_logo_5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7197" y="4942389"/>
            <a:ext cx="2139338" cy="1366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4100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Arrange</a:t>
            </a:r>
            <a:endParaRPr lang="ru-RU" dirty="0"/>
          </a:p>
          <a:p>
            <a:pPr lvl="1"/>
            <a:r>
              <a:rPr lang="ru-RU" dirty="0"/>
              <a:t>Создать </a:t>
            </a:r>
            <a:r>
              <a:rPr lang="en-US" dirty="0"/>
              <a:t>mock</a:t>
            </a:r>
            <a:r>
              <a:rPr lang="ru-RU" dirty="0"/>
              <a:t>-и </a:t>
            </a:r>
            <a:r>
              <a:rPr lang="ru-RU" dirty="0" err="1"/>
              <a:t>и</a:t>
            </a:r>
            <a:r>
              <a:rPr lang="ru-RU" dirty="0"/>
              <a:t> определить их поведение</a:t>
            </a:r>
          </a:p>
          <a:p>
            <a:pPr lvl="1"/>
            <a:r>
              <a:rPr lang="ru-RU" dirty="0"/>
              <a:t>Заменить зависимости </a:t>
            </a:r>
            <a:r>
              <a:rPr lang="en-US" dirty="0"/>
              <a:t>mock</a:t>
            </a:r>
            <a:r>
              <a:rPr lang="ru-RU" dirty="0"/>
              <a:t>-</a:t>
            </a:r>
            <a:r>
              <a:rPr lang="ru-RU" dirty="0" err="1"/>
              <a:t>ами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Act</a:t>
            </a:r>
          </a:p>
          <a:p>
            <a:pPr marL="0" indent="0">
              <a:buNone/>
            </a:pPr>
            <a:r>
              <a:rPr lang="en-US" dirty="0"/>
              <a:t>Assert</a:t>
            </a:r>
            <a:endParaRPr lang="ru-RU" dirty="0"/>
          </a:p>
          <a:p>
            <a:pPr lvl="1"/>
            <a:r>
              <a:rPr lang="ru-RU" dirty="0"/>
              <a:t>Проверить обращения к методам </a:t>
            </a:r>
            <a:r>
              <a:rPr lang="en-US" dirty="0"/>
              <a:t>mock</a:t>
            </a:r>
            <a:r>
              <a:rPr lang="ru-RU" dirty="0"/>
              <a:t>-</a:t>
            </a:r>
            <a:r>
              <a:rPr lang="ru-RU" dirty="0" err="1"/>
              <a:t>ов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 frameworks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6920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514350" indent="-514350">
              <a:buAutoNum type="arabicPeriod"/>
            </a:pPr>
            <a:r>
              <a:rPr lang="en-US" dirty="0" err="1"/>
              <a:t>Castle.DynamicProxy</a:t>
            </a:r>
            <a:br>
              <a:rPr lang="en-US" sz="2200" dirty="0"/>
            </a:br>
            <a:r>
              <a:rPr lang="en-US" sz="2200" dirty="0">
                <a:hlinkClick r:id="rId2"/>
              </a:rPr>
              <a:t>http://www.castleproject.org/projects/dynamicproxy/</a:t>
            </a:r>
            <a:endParaRPr lang="ru-RU" sz="2200" dirty="0"/>
          </a:p>
          <a:p>
            <a:pPr marL="514350" indent="-514350">
              <a:buAutoNum type="arabicPeriod"/>
            </a:pPr>
            <a:endParaRPr lang="ru-RU" sz="2200" dirty="0"/>
          </a:p>
          <a:p>
            <a:pPr marL="514350" indent="-514350">
              <a:buAutoNum type="arabicPeriod"/>
            </a:pPr>
            <a:r>
              <a:rPr lang="en-US" dirty="0" err="1"/>
              <a:t>System.Linq.Expressions</a:t>
            </a:r>
            <a:endParaRPr lang="ru-RU" dirty="0"/>
          </a:p>
          <a:p>
            <a:br>
              <a:rPr lang="en-US" sz="2200" dirty="0"/>
            </a:br>
            <a:r>
              <a:rPr lang="en-US" sz="2200" dirty="0" err="1">
                <a:latin typeface="Consolas" panose="020B0609020204030204" pitchFamily="49" charset="0"/>
              </a:rPr>
              <a:t>A.CallTo</a:t>
            </a:r>
            <a:r>
              <a:rPr lang="en-US" sz="2200" dirty="0">
                <a:latin typeface="Consolas" panose="020B0609020204030204" pitchFamily="49" charset="0"/>
              </a:rPr>
              <a:t>(</a:t>
            </a:r>
            <a:r>
              <a:rPr lang="en-US" sz="2200" b="1" dirty="0">
                <a:solidFill>
                  <a:schemeClr val="accent1"/>
                </a:solidFill>
                <a:latin typeface="Consolas" panose="020B0609020204030204" pitchFamily="49" charset="0"/>
              </a:rPr>
              <a:t>() =&gt; </a:t>
            </a:r>
            <a:r>
              <a:rPr lang="en-US" sz="22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shop.GetCandy</a:t>
            </a:r>
            <a:r>
              <a:rPr lang="en-US" sz="2200" b="1" dirty="0">
                <a:solidFill>
                  <a:schemeClr val="accent1"/>
                </a:solidFill>
                <a:latin typeface="Consolas" panose="020B0609020204030204" pitchFamily="49" charset="0"/>
              </a:rPr>
              <a:t>()</a:t>
            </a:r>
            <a:r>
              <a:rPr lang="en-US" sz="2200" dirty="0">
                <a:latin typeface="Consolas" panose="020B0609020204030204" pitchFamily="49" charset="0"/>
              </a:rPr>
              <a:t>);</a:t>
            </a:r>
            <a:r>
              <a:rPr lang="ru-RU" sz="2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200" dirty="0">
                <a:solidFill>
                  <a:srgbClr val="008000"/>
                </a:solidFill>
                <a:latin typeface="Consolas" panose="020B0609020204030204" pitchFamily="49" charset="0"/>
              </a:rPr>
              <a:t>это не </a:t>
            </a:r>
            <a:r>
              <a:rPr lang="en-US" sz="2200" dirty="0" err="1">
                <a:solidFill>
                  <a:srgbClr val="008000"/>
                </a:solidFill>
                <a:latin typeface="Consolas" panose="020B0609020204030204" pitchFamily="49" charset="0"/>
              </a:rPr>
              <a:t>Func</a:t>
            </a:r>
            <a:r>
              <a:rPr lang="en-US" sz="2200" dirty="0">
                <a:solidFill>
                  <a:srgbClr val="008000"/>
                </a:solidFill>
                <a:latin typeface="Consolas" panose="020B0609020204030204" pitchFamily="49" charset="0"/>
              </a:rPr>
              <a:t>&lt;T&gt;!</a:t>
            </a:r>
          </a:p>
          <a:p>
            <a:endParaRPr lang="en-US" sz="2200" dirty="0">
              <a:latin typeface="Consolas" panose="020B0609020204030204" pitchFamily="49" charset="0"/>
            </a:endParaRPr>
          </a:p>
          <a:p>
            <a:r>
              <a:rPr lang="en-US" sz="2200" dirty="0" err="1">
                <a:latin typeface="Consolas" panose="020B0609020204030204" pitchFamily="49" charset="0"/>
              </a:rPr>
              <a:t>IConfiguration</a:t>
            </a:r>
            <a:r>
              <a:rPr lang="en-US" sz="2200" dirty="0">
                <a:latin typeface="Consolas" panose="020B0609020204030204" pitchFamily="49" charset="0"/>
              </a:rPr>
              <a:t>&lt;T&gt; </a:t>
            </a:r>
            <a:r>
              <a:rPr lang="en-US" sz="2200" dirty="0" err="1">
                <a:latin typeface="Consolas" panose="020B0609020204030204" pitchFamily="49" charset="0"/>
              </a:rPr>
              <a:t>CallTo</a:t>
            </a:r>
            <a:r>
              <a:rPr lang="en-US" sz="2200" dirty="0">
                <a:latin typeface="Consolas" panose="020B0609020204030204" pitchFamily="49" charset="0"/>
              </a:rPr>
              <a:t>&lt;T&gt;(</a:t>
            </a:r>
            <a:r>
              <a:rPr lang="en-US" sz="2200" b="1" dirty="0">
                <a:solidFill>
                  <a:schemeClr val="accent1"/>
                </a:solidFill>
                <a:latin typeface="Consolas" panose="020B0609020204030204" pitchFamily="49" charset="0"/>
              </a:rPr>
              <a:t>Expression&lt;</a:t>
            </a:r>
            <a:r>
              <a:rPr lang="en-US" sz="22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Func</a:t>
            </a:r>
            <a:r>
              <a:rPr lang="en-US" sz="2200" b="1" dirty="0">
                <a:solidFill>
                  <a:schemeClr val="accent1"/>
                </a:solidFill>
                <a:latin typeface="Consolas" panose="020B0609020204030204" pitchFamily="49" charset="0"/>
              </a:rPr>
              <a:t>&lt;T&gt;&gt; </a:t>
            </a:r>
            <a:r>
              <a:rPr lang="en-US" sz="22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callSpec</a:t>
            </a:r>
            <a:r>
              <a:rPr lang="en-US" sz="2200" dirty="0">
                <a:latin typeface="Consolas" panose="020B0609020204030204" pitchFamily="49" charset="0"/>
              </a:rPr>
              <a:t>) {</a:t>
            </a:r>
            <a:br>
              <a:rPr lang="en-US" sz="2200" dirty="0">
                <a:latin typeface="Consolas" panose="020B0609020204030204" pitchFamily="49" charset="0"/>
              </a:rPr>
            </a:br>
            <a:r>
              <a:rPr lang="en-US" sz="2200" dirty="0">
                <a:latin typeface="Consolas" panose="020B0609020204030204" pitchFamily="49" charset="0"/>
              </a:rPr>
              <a:t>  ((</a:t>
            </a:r>
            <a:r>
              <a:rPr lang="en-US" sz="2200" dirty="0" err="1">
                <a:latin typeface="Consolas" panose="020B0609020204030204" pitchFamily="49" charset="0"/>
              </a:rPr>
              <a:t>MethodCallExpression</a:t>
            </a:r>
            <a:r>
              <a:rPr lang="en-US" sz="2200" dirty="0">
                <a:latin typeface="Consolas" panose="020B0609020204030204" pitchFamily="49" charset="0"/>
              </a:rPr>
              <a:t>)</a:t>
            </a:r>
            <a:r>
              <a:rPr lang="en-US" sz="2200" dirty="0" err="1">
                <a:latin typeface="Consolas" panose="020B0609020204030204" pitchFamily="49" charset="0"/>
              </a:rPr>
              <a:t>callSpec.Body</a:t>
            </a:r>
            <a:r>
              <a:rPr lang="en-US" sz="2200" dirty="0">
                <a:latin typeface="Consolas" panose="020B0609020204030204" pitchFamily="49" charset="0"/>
              </a:rPr>
              <a:t>).Method...</a:t>
            </a:r>
            <a:br>
              <a:rPr lang="en-US" sz="2200" dirty="0">
                <a:latin typeface="Consolas" panose="020B0609020204030204" pitchFamily="49" charset="0"/>
              </a:rPr>
            </a:br>
            <a:r>
              <a:rPr lang="en-US" sz="2200" dirty="0">
                <a:latin typeface="Consolas" panose="020B0609020204030204" pitchFamily="49" charset="0"/>
              </a:rPr>
              <a:t>}</a:t>
            </a:r>
            <a:endParaRPr lang="ru-RU" sz="2200" dirty="0">
              <a:latin typeface="Consolas" panose="020B0609020204030204" pitchFamily="49" charset="0"/>
            </a:endParaRPr>
          </a:p>
          <a:p>
            <a:endParaRPr lang="en-US" sz="2200" dirty="0">
              <a:latin typeface="Consolas" panose="020B0609020204030204" pitchFamily="49" charset="0"/>
            </a:endParaRPr>
          </a:p>
          <a:p>
            <a:r>
              <a:rPr lang="en-US" sz="2200" dirty="0">
                <a:hlinkClick r:id="rId3"/>
              </a:rPr>
              <a:t>http://habrahabr.ru/post/83169/</a:t>
            </a:r>
            <a:r>
              <a:rPr lang="en-US" sz="2200" dirty="0"/>
              <a:t> </a:t>
            </a:r>
            <a:r>
              <a:rPr lang="ru-RU" sz="2200" dirty="0"/>
              <a:t> — про </a:t>
            </a:r>
            <a:r>
              <a:rPr lang="en-US" sz="2200" dirty="0"/>
              <a:t>Expression&lt;T&gt;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cap="none" dirty="0"/>
              <a:t>КАК ЭТА МАГИЯ РАБОТАЕТ?! </a:t>
            </a:r>
            <a:r>
              <a:rPr lang="en-US" cap="none" dirty="0" err="1"/>
              <a:t>O_o</a:t>
            </a:r>
            <a:endParaRPr lang="ru-RU" cap="none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2686050" y="2772234"/>
            <a:ext cx="7886700" cy="3536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1700" dirty="0"/>
          </a:p>
        </p:txBody>
      </p:sp>
    </p:spTree>
    <p:extLst>
      <p:ext uri="{BB962C8B-B14F-4D97-AF65-F5344CB8AC3E}">
        <p14:creationId xmlns:p14="http://schemas.microsoft.com/office/powerpoint/2010/main" val="2598628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Есть сервис </a:t>
            </a:r>
            <a:r>
              <a:rPr lang="en-US" sz="2800" dirty="0" err="1">
                <a:solidFill>
                  <a:schemeClr val="accent1"/>
                </a:solidFill>
              </a:rPr>
              <a:t>IThingService</a:t>
            </a:r>
            <a:r>
              <a:rPr lang="ru-RU" sz="2800" dirty="0"/>
              <a:t>, у которого можно получить описание предметов</a:t>
            </a:r>
          </a:p>
          <a:p>
            <a:r>
              <a:rPr lang="ru-RU" sz="2800" dirty="0"/>
              <a:t>К нему по возможности надо обращаться как можно реже, поэтому был реализован кэш </a:t>
            </a:r>
            <a:r>
              <a:rPr lang="en-US" sz="2800" dirty="0" err="1">
                <a:solidFill>
                  <a:schemeClr val="accent1"/>
                </a:solidFill>
              </a:rPr>
              <a:t>ThingCache</a:t>
            </a:r>
            <a:endParaRPr lang="ru-RU" sz="2800" dirty="0"/>
          </a:p>
          <a:p>
            <a:endParaRPr lang="ru-RU" sz="2800" dirty="0"/>
          </a:p>
          <a:p>
            <a:r>
              <a:rPr lang="ru-RU" sz="2800" dirty="0"/>
              <a:t>Напишите тесты на</a:t>
            </a:r>
            <a:r>
              <a:rPr lang="en-US" sz="2800" dirty="0"/>
              <a:t> </a:t>
            </a:r>
            <a:r>
              <a:rPr lang="en-US" sz="2800" dirty="0" err="1">
                <a:solidFill>
                  <a:schemeClr val="accent1"/>
                </a:solidFill>
              </a:rPr>
              <a:t>ThingCache</a:t>
            </a:r>
            <a:r>
              <a:rPr lang="ru-RU" sz="2800" dirty="0"/>
              <a:t>,</a:t>
            </a:r>
            <a:br>
              <a:rPr lang="ru-RU" sz="2800" dirty="0"/>
            </a:br>
            <a:r>
              <a:rPr lang="ru-RU" sz="2800" dirty="0"/>
              <a:t>используя </a:t>
            </a:r>
            <a:r>
              <a:rPr lang="en-US" sz="2800" dirty="0" err="1">
                <a:solidFill>
                  <a:schemeClr val="accent1"/>
                </a:solidFill>
              </a:rPr>
              <a:t>FakeItEasy</a:t>
            </a:r>
            <a:r>
              <a:rPr lang="en-US" sz="2800" dirty="0"/>
              <a:t> </a:t>
            </a:r>
            <a:r>
              <a:rPr lang="ru-RU" sz="2800" dirty="0"/>
              <a:t>для подмены </a:t>
            </a:r>
            <a:r>
              <a:rPr lang="en-US" sz="2800" dirty="0" err="1">
                <a:solidFill>
                  <a:schemeClr val="accent1"/>
                </a:solidFill>
              </a:rPr>
              <a:t>IThingService</a:t>
            </a:r>
            <a:endParaRPr lang="en-US" sz="28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Задача</a:t>
            </a:r>
            <a:r>
              <a:rPr lang="ru-RU" dirty="0"/>
              <a:t> </a:t>
            </a:r>
            <a:r>
              <a:rPr lang="en-US" dirty="0" err="1"/>
              <a:t>ThingCache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0026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Можно тестировать, когда реализации зависимости еще нет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Не надо писать собственную заглушку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err="1"/>
              <a:t>Моки</a:t>
            </a:r>
            <a:r>
              <a:rPr lang="ru-RU" dirty="0"/>
              <a:t> позволяют тестировать количество вызовов, что иногда существенно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Удобно писать тесты, когда они в то же файле, хотя есть недостатки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Разбор задачи</a:t>
            </a:r>
            <a:r>
              <a:rPr lang="ru-RU" dirty="0"/>
              <a:t> </a:t>
            </a:r>
            <a:r>
              <a:rPr lang="en-US" dirty="0" err="1"/>
              <a:t>tHINGcACHE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8482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На метод </a:t>
            </a:r>
            <a:r>
              <a:rPr lang="en-US" dirty="0" err="1"/>
              <a:t>SendFiles</a:t>
            </a:r>
            <a:r>
              <a:rPr lang="en-US" dirty="0"/>
              <a:t> </a:t>
            </a:r>
            <a:r>
              <a:rPr lang="ru-RU" dirty="0"/>
              <a:t>написан только один тест, проверяющий успешную отправку файлов.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Надо реализовать оставшиеся тесты на метод </a:t>
            </a:r>
            <a:r>
              <a:rPr lang="en-US" dirty="0" err="1">
                <a:solidFill>
                  <a:schemeClr val="accent1"/>
                </a:solidFill>
              </a:rPr>
              <a:t>SendFiles</a:t>
            </a:r>
            <a:r>
              <a:rPr lang="en-US" dirty="0"/>
              <a:t> </a:t>
            </a:r>
            <a:r>
              <a:rPr lang="ru-RU" dirty="0"/>
              <a:t>класса </a:t>
            </a:r>
            <a:r>
              <a:rPr lang="en-US" dirty="0" err="1">
                <a:solidFill>
                  <a:schemeClr val="accent1"/>
                </a:solidFill>
              </a:rPr>
              <a:t>FileSender</a:t>
            </a:r>
            <a:endParaRPr lang="ru-RU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Нельзя менять файлы из папки </a:t>
            </a:r>
            <a:r>
              <a:rPr lang="en-US" dirty="0"/>
              <a:t>Dependencies</a:t>
            </a:r>
            <a:r>
              <a:rPr lang="ru-RU" dirty="0"/>
              <a:t>!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Задача</a:t>
            </a:r>
            <a:r>
              <a:rPr lang="ru-RU" dirty="0"/>
              <a:t> </a:t>
            </a:r>
            <a:r>
              <a:rPr lang="en-US" dirty="0" err="1"/>
              <a:t>FileSender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9368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Если есть один тест, то остальные писать очень легко: копи-паст и небольшие правки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Несколько ответственностей в классе - много тестов!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Разбор задачи</a:t>
            </a:r>
            <a:r>
              <a:rPr lang="ru-RU" dirty="0"/>
              <a:t> </a:t>
            </a:r>
            <a:r>
              <a:rPr lang="en-US" dirty="0" err="1"/>
              <a:t>FileSender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9506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Макеты слайдов с основной цветовой темой">
  <a:themeElements>
    <a:clrScheme name="Контур.Продукты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D94440"/>
      </a:accent1>
      <a:accent2>
        <a:srgbClr val="51926C"/>
      </a:accent2>
      <a:accent3>
        <a:srgbClr val="1E78BE"/>
      </a:accent3>
      <a:accent4>
        <a:srgbClr val="A23A99"/>
      </a:accent4>
      <a:accent5>
        <a:srgbClr val="00AA90"/>
      </a:accent5>
      <a:accent6>
        <a:srgbClr val="FF5500"/>
      </a:accent6>
      <a:hlink>
        <a:srgbClr val="0070C0"/>
      </a:hlink>
      <a:folHlink>
        <a:srgbClr val="800080"/>
      </a:folHlink>
    </a:clrScheme>
    <a:fontScheme name="Презентация.Контур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 Контур" id="{4067044D-D054-491A-90D6-90A5D5C1CB05}" vid="{68FB259E-9B00-42DE-997A-2C43CE1FA053}"/>
    </a:ext>
  </a:extLst>
</a:theme>
</file>

<file path=ppt/theme/theme2.xml><?xml version="1.0" encoding="utf-8"?>
<a:theme xmlns:a="http://schemas.openxmlformats.org/drawingml/2006/main" name="Макеты слайдов для демонстрации кода">
  <a:themeElements>
    <a:clrScheme name="Контур.Код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D94440"/>
      </a:accent1>
      <a:accent2>
        <a:srgbClr val="008000"/>
      </a:accent2>
      <a:accent3>
        <a:srgbClr val="0000FF"/>
      </a:accent3>
      <a:accent4>
        <a:srgbClr val="800080"/>
      </a:accent4>
      <a:accent5>
        <a:srgbClr val="2B91AF"/>
      </a:accent5>
      <a:accent6>
        <a:srgbClr val="A31515"/>
      </a:accent6>
      <a:hlink>
        <a:srgbClr val="0070C0"/>
      </a:hlink>
      <a:folHlink>
        <a:srgbClr val="800080"/>
      </a:folHlink>
    </a:clrScheme>
    <a:fontScheme name="Segoe and Consolas">
      <a:majorFont>
        <a:latin typeface="Segoe UI Light"/>
        <a:ea typeface=""/>
        <a:cs typeface=""/>
      </a:majorFont>
      <a:minorFont>
        <a:latin typeface="Consola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 Контур" id="{4067044D-D054-491A-90D6-90A5D5C1CB05}" vid="{68FB259E-9B00-42DE-997A-2C43CE1FA053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Контур</Template>
  <TotalTime>7084</TotalTime>
  <Words>438</Words>
  <Application>Microsoft Office PowerPoint</Application>
  <PresentationFormat>Широкоэкранный</PresentationFormat>
  <Paragraphs>117</Paragraphs>
  <Slides>15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15</vt:i4>
      </vt:variant>
    </vt:vector>
  </HeadingPairs>
  <TitlesOfParts>
    <vt:vector size="22" baseType="lpstr">
      <vt:lpstr>Arial</vt:lpstr>
      <vt:lpstr>Calibri</vt:lpstr>
      <vt:lpstr>Consolas</vt:lpstr>
      <vt:lpstr>Segoe UI</vt:lpstr>
      <vt:lpstr>Segoe UI Light</vt:lpstr>
      <vt:lpstr>Макеты слайдов с основной цветовой темой</vt:lpstr>
      <vt:lpstr>Макеты слайдов для демонстрации кода</vt:lpstr>
      <vt:lpstr>mOCKS</vt:lpstr>
      <vt:lpstr>Как тестировать сервисы?</vt:lpstr>
      <vt:lpstr>https://github.com/FakeItEasy/fakeiteasy </vt:lpstr>
      <vt:lpstr>Mock frameworks</vt:lpstr>
      <vt:lpstr>КАК ЭТА МАГИЯ РАБОТАЕТ?! O_o</vt:lpstr>
      <vt:lpstr>Задача ThingCache</vt:lpstr>
      <vt:lpstr>Разбор задачи tHINGcACHE</vt:lpstr>
      <vt:lpstr>Задача FileSender</vt:lpstr>
      <vt:lpstr>Разбор задачи FileSender</vt:lpstr>
      <vt:lpstr>Samples / MultiFileSender</vt:lpstr>
      <vt:lpstr>Разбор MultiFileSender</vt:lpstr>
      <vt:lpstr>Немного классификации</vt:lpstr>
      <vt:lpstr>Дублеры для тестов</vt:lpstr>
      <vt:lpstr>Подходы к тестированию</vt:lpstr>
      <vt:lpstr>Behavior tests vs State tests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Проектирование</dc:title>
  <dc:creator>Pavel Egorov</dc:creator>
  <cp:lastModifiedBy>Иван Домашних</cp:lastModifiedBy>
  <cp:revision>224</cp:revision>
  <dcterms:created xsi:type="dcterms:W3CDTF">2015-02-05T09:30:20Z</dcterms:created>
  <dcterms:modified xsi:type="dcterms:W3CDTF">2016-10-15T22:10:22Z</dcterms:modified>
</cp:coreProperties>
</file>