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54A0-299E-05CD-F0C7-A5CEC3F4D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CC990-C6CD-232E-42F1-F6FC9DDAC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A11F-28F4-6289-AE2F-9C54F948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DF0D-680E-4439-B158-A8D801524881}" type="datetimeFigureOut">
              <a:rPr lang="en-IN" smtClean="0"/>
              <a:t>11-11-2022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87E0-79F5-25E1-96FE-A50E0051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EE6F-C01B-D613-85E3-03AB66D7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BE5-2F2A-4887-9870-AA8477BCE6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09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5D5C-DCBE-E00F-FCB9-4219BE73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BE708-D403-DC34-2B44-C47E80CDB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C949E-B267-807A-90B1-DE96DD3B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DF0D-680E-4439-B158-A8D801524881}" type="datetimeFigureOut">
              <a:rPr lang="en-IN" smtClean="0"/>
              <a:t>11-11-2022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9776-E411-4FAC-4580-B383E0CC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870B-66A4-9AC7-9A1C-55400285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BE5-2F2A-4887-9870-AA8477BCE6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67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070DC-ACDD-C8F1-3288-2EA77DFF8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7ADF-DC89-E8A8-1A78-8E44A726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4273F-D614-65D6-379F-B97432A5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DF0D-680E-4439-B158-A8D801524881}" type="datetimeFigureOut">
              <a:rPr lang="en-IN" smtClean="0"/>
              <a:t>11-11-2022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3FD2-BBD4-2017-AE3D-7FFCC434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EAA38-5058-4784-6025-5C318494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BE5-2F2A-4887-9870-AA8477BCE6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8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01C8-C981-DDDB-4001-ECA88900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9EED-A69E-72CD-516E-DAD967A0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B31F-6E04-31DD-AB01-1AEEF47B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DF0D-680E-4439-B158-A8D801524881}" type="datetimeFigureOut">
              <a:rPr lang="en-IN" smtClean="0"/>
              <a:t>11-11-2022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3D20-4F95-F808-0AB9-906F1ECF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0C61-6985-9ECF-2666-9CFCECCA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BE5-2F2A-4887-9870-AA8477BCE6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11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5FE2-B591-A9BF-9B1E-BB3AB22F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F4A3D-2BFE-BC6E-A089-D76F34332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4F12-F2E5-07B8-0C1B-D7BB56C1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DF0D-680E-4439-B158-A8D801524881}" type="datetimeFigureOut">
              <a:rPr lang="en-IN" smtClean="0"/>
              <a:t>11-11-2022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17946-B642-AEFF-0D49-A3E10A1E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40ED-E493-066B-F67A-5706CD43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BE5-2F2A-4887-9870-AA8477BCE6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7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3374-B313-1187-8880-AA38F727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805F-38EB-5046-EB23-B82848DA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C371E-303E-9F7A-5F67-919554C4C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8644-13EE-CD04-AB16-68296567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DF0D-680E-4439-B158-A8D801524881}" type="datetimeFigureOut">
              <a:rPr lang="en-IN" smtClean="0"/>
              <a:t>11-11-2022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16F0C-21B8-581F-ED01-D5661C77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B3836-4FA8-BC91-8264-58091084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BE5-2F2A-4887-9870-AA8477BCE6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99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939E-9E94-1A75-D161-2F3292F8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4A589-6F36-98A1-0A96-2DFC4605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C5A93-5CA6-09D3-AD1E-879D7259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EC75B-0CE9-29CF-9551-9528696B9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2EA15-F1A7-9F64-C8FD-D0B75F9AD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B173C-FABA-0888-40D0-DEC74053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DF0D-680E-4439-B158-A8D801524881}" type="datetimeFigureOut">
              <a:rPr lang="en-IN" smtClean="0"/>
              <a:t>11-11-2022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DC9C1-B5AB-7BE9-824D-BF4FC1F8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EF996-F6B7-646D-8C87-18440BF8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BE5-2F2A-4887-9870-AA8477BCE6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2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082E-30C6-7D3A-A907-8E5C0AFC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422AC-57D8-5C81-4196-8AC0BB47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DF0D-680E-4439-B158-A8D801524881}" type="datetimeFigureOut">
              <a:rPr lang="en-IN" smtClean="0"/>
              <a:t>11-11-2022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9F4DE-555D-0184-9789-8C1B7B96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D8231-8FBB-8C19-579A-A8F0E23D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BE5-2F2A-4887-9870-AA8477BCE6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09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8B3CA-E88C-3B31-66ED-80A26D48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DF0D-680E-4439-B158-A8D801524881}" type="datetimeFigureOut">
              <a:rPr lang="en-IN" smtClean="0"/>
              <a:t>11-11-2022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70848-ABA6-C58D-D497-BF31BAAA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7C889-4102-7940-88D3-BD39DB80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BE5-2F2A-4887-9870-AA8477BCE6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31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4A6E-A552-86AD-3086-0AF145D2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9F05-0DFB-A760-1640-A1A8DEE3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223F9-313C-2AA0-B7DF-9892D594E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860F9-23DF-0916-437A-80022E1E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DF0D-680E-4439-B158-A8D801524881}" type="datetimeFigureOut">
              <a:rPr lang="en-IN" smtClean="0"/>
              <a:t>11-11-2022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17564-6E47-C951-8B36-CA90DF25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CC664-4DBC-0BB1-F5D4-BCE24083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BE5-2F2A-4887-9870-AA8477BCE6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0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48BB-DAB2-CCA8-F581-0923757E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2F58-25C3-8DEF-1E05-6E81C704EE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427B4-D0AF-D81F-76C9-2DC64E150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C5BCC-6D27-3C71-869F-95E0F102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DF0D-680E-4439-B158-A8D801524881}" type="datetimeFigureOut">
              <a:rPr lang="en-IN" smtClean="0"/>
              <a:t>11-11-2022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7364-8A04-40EB-9942-08F10180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D5294-C3C5-CF38-0BCA-2D5C862E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BE5-2F2A-4887-9870-AA8477BCE6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57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5E8EA-E0AA-A530-64B0-98110A3C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A2DC-2637-38D5-A979-A52C3A151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865AA-395B-31BE-A5C2-261212A9C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BDF0D-680E-4439-B158-A8D801524881}" type="datetimeFigureOut">
              <a:rPr lang="en-IN" smtClean="0"/>
              <a:t>11-11-2022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1A13-D128-1D6C-54CD-634AE0A14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4A772-B4EC-FF39-EE7F-57156C3E8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43BE5-2F2A-4887-9870-AA8477BCE61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84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339-5D9E-2AAE-A2C8-9D79ED2E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031705" cy="1193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MINI_PROJECT_1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FA6A21-91E6-C23C-BE89-DAF507AB7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5136"/>
              </p:ext>
            </p:extLst>
          </p:nvPr>
        </p:nvGraphicFramePr>
        <p:xfrm>
          <a:off x="1975852" y="3243580"/>
          <a:ext cx="8066506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6506">
                  <a:extLst>
                    <a:ext uri="{9D8B030D-6E8A-4147-A177-3AD203B41FA5}">
                      <a16:colId xmlns:a16="http://schemas.microsoft.com/office/drawing/2014/main" val="3180744042"/>
                    </a:ext>
                  </a:extLst>
                </a:gridCol>
              </a:tblGrid>
              <a:tr h="1193800">
                <a:tc>
                  <a:txBody>
                    <a:bodyPr/>
                    <a:lstStyle/>
                    <a:p>
                      <a:pPr algn="ctr"/>
                      <a:r>
                        <a:rPr lang="en-IN" sz="4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Store Sales Prediction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779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191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339-5D9E-2AAE-A2C8-9D79ED2E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47" y="198188"/>
            <a:ext cx="9031705" cy="1193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53C745-EE8B-9575-0BE0-375BF2B8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35009"/>
              </p:ext>
            </p:extLst>
          </p:nvPr>
        </p:nvGraphicFramePr>
        <p:xfrm>
          <a:off x="510673" y="5165557"/>
          <a:ext cx="11135895" cy="149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895">
                  <a:extLst>
                    <a:ext uri="{9D8B030D-6E8A-4147-A177-3AD203B41FA5}">
                      <a16:colId xmlns:a16="http://schemas.microsoft.com/office/drawing/2014/main" val="2973562467"/>
                    </a:ext>
                  </a:extLst>
                </a:gridCol>
              </a:tblGrid>
              <a:tr h="1494255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Interpretation</a:t>
                      </a:r>
                      <a:endParaRPr lang="en-I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	The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R2</a:t>
                      </a:r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value is Higher in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Random Forest Regressor </a:t>
                      </a:r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have the majority Sales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	The RMSE </a:t>
                      </a:r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is Highest for the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AdaBoost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80559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18438DD1-84A7-5CAB-99B8-41D04B8E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38" y="1448769"/>
            <a:ext cx="4844716" cy="366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A860D45-3518-8D52-8F63-5FC4F536A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347" y="1371600"/>
            <a:ext cx="4844716" cy="379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01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806B7589-FC98-7DBC-A4F1-8E5E04E65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984960"/>
            <a:ext cx="109823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E5CD3A1-1906-287E-F636-1C85673AC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995"/>
              </p:ext>
            </p:extLst>
          </p:nvPr>
        </p:nvGraphicFramePr>
        <p:xfrm>
          <a:off x="2032000" y="625643"/>
          <a:ext cx="8128000" cy="101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228938302"/>
                    </a:ext>
                  </a:extLst>
                </a:gridCol>
              </a:tblGrid>
              <a:tr h="1010652">
                <a:tc>
                  <a:txBody>
                    <a:bodyPr/>
                    <a:lstStyle/>
                    <a:p>
                      <a:pPr algn="ctr"/>
                      <a:r>
                        <a:rPr lang="en-IN" sz="6000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+mj-lt"/>
                        </a:rPr>
                        <a:t>Actual &amp; Predicted Sales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913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B5FD-42D0-EBB2-060B-58697BF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835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339-5D9E-2AAE-A2C8-9D79ED2E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031705" cy="1193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Distribution Of Sales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661389-2CF7-6A4E-DEC3-A7F93E2A4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9011"/>
            <a:ext cx="6038850" cy="4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53C745-EE8B-9575-0BE0-375BF2B8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90687"/>
              </p:ext>
            </p:extLst>
          </p:nvPr>
        </p:nvGraphicFramePr>
        <p:xfrm>
          <a:off x="8021053" y="1909010"/>
          <a:ext cx="3951705" cy="423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05">
                  <a:extLst>
                    <a:ext uri="{9D8B030D-6E8A-4147-A177-3AD203B41FA5}">
                      <a16:colId xmlns:a16="http://schemas.microsoft.com/office/drawing/2014/main" val="2973562467"/>
                    </a:ext>
                  </a:extLst>
                </a:gridCol>
              </a:tblGrid>
              <a:tr h="4234113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  <a:p>
                      <a:endParaRPr lang="en-I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	The data of Outlet Sales is skewed towards the right side i.e. Data is saturated towards left.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8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1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339-5D9E-2AAE-A2C8-9D79ED2E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031705" cy="1193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Distribution Of MRP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53C745-EE8B-9575-0BE0-375BF2B8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31045"/>
              </p:ext>
            </p:extLst>
          </p:nvPr>
        </p:nvGraphicFramePr>
        <p:xfrm>
          <a:off x="8021053" y="1909010"/>
          <a:ext cx="3951705" cy="423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05">
                  <a:extLst>
                    <a:ext uri="{9D8B030D-6E8A-4147-A177-3AD203B41FA5}">
                      <a16:colId xmlns:a16="http://schemas.microsoft.com/office/drawing/2014/main" val="2973562467"/>
                    </a:ext>
                  </a:extLst>
                </a:gridCol>
              </a:tblGrid>
              <a:tr h="4234113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  <a:p>
                      <a:endParaRPr lang="en-I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	The data of MRP is Not Normally Distributed as it is fluctuating.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8055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DD0DBC29-09B1-7114-593D-417A681D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9010"/>
            <a:ext cx="6368716" cy="4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7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339-5D9E-2AAE-A2C8-9D79ED2E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031705" cy="1193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Distribution Of MRP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53C745-EE8B-9575-0BE0-375BF2B8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09910"/>
              </p:ext>
            </p:extLst>
          </p:nvPr>
        </p:nvGraphicFramePr>
        <p:xfrm>
          <a:off x="8021053" y="1909011"/>
          <a:ext cx="3951705" cy="240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05">
                  <a:extLst>
                    <a:ext uri="{9D8B030D-6E8A-4147-A177-3AD203B41FA5}">
                      <a16:colId xmlns:a16="http://schemas.microsoft.com/office/drawing/2014/main" val="2973562467"/>
                    </a:ext>
                  </a:extLst>
                </a:gridCol>
              </a:tblGrid>
              <a:tr h="2406316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  <a:p>
                      <a:endParaRPr lang="en-I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	The data of MRP is Not Normally Distributed as it is fluctuating.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8055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DD0DBC29-09B1-7114-593D-417A681D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9010"/>
            <a:ext cx="6368716" cy="423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C1EEFDD-3559-514E-04D5-D6A44FDE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052" y="4026066"/>
            <a:ext cx="395170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33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339-5D9E-2AAE-A2C8-9D79ED2E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031705" cy="1193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Distribution Of Item Visibility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53C745-EE8B-9575-0BE0-375BF2B8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887396"/>
              </p:ext>
            </p:extLst>
          </p:nvPr>
        </p:nvGraphicFramePr>
        <p:xfrm>
          <a:off x="8021053" y="1909010"/>
          <a:ext cx="3951705" cy="423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05">
                  <a:extLst>
                    <a:ext uri="{9D8B030D-6E8A-4147-A177-3AD203B41FA5}">
                      <a16:colId xmlns:a16="http://schemas.microsoft.com/office/drawing/2014/main" val="2973562467"/>
                    </a:ext>
                  </a:extLst>
                </a:gridCol>
              </a:tblGrid>
              <a:tr h="4234113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  <a:p>
                      <a:endParaRPr lang="en-I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	The data shows some items are not clearly visible to the customers, so this may be taken into account for improvement.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80559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025E7651-5304-02BB-34B3-CC4EC805D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81149"/>
            <a:ext cx="6497054" cy="456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04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339-5D9E-2AAE-A2C8-9D79ED2E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031705" cy="11938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Distribution Of Item Fat Content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53C745-EE8B-9575-0BE0-375BF2B8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58669"/>
              </p:ext>
            </p:extLst>
          </p:nvPr>
        </p:nvGraphicFramePr>
        <p:xfrm>
          <a:off x="8021053" y="1909010"/>
          <a:ext cx="3951705" cy="4234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705">
                  <a:extLst>
                    <a:ext uri="{9D8B030D-6E8A-4147-A177-3AD203B41FA5}">
                      <a16:colId xmlns:a16="http://schemas.microsoft.com/office/drawing/2014/main" val="2973562467"/>
                    </a:ext>
                  </a:extLst>
                </a:gridCol>
              </a:tblGrid>
              <a:tr h="4234113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  <a:p>
                      <a:endParaRPr lang="en-I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	The data shows that Items with Low fat content are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64.7%</a:t>
                      </a:r>
                    </a:p>
                    <a:p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	</a:t>
                      </a:r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Items with regular fat are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 35.3%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80559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54B4ECFB-2F3D-85C9-C705-0BE4C6F55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3" y="1836627"/>
            <a:ext cx="4497971" cy="360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CD781F4-9679-7944-0779-FBFE30FE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89" y="1909010"/>
            <a:ext cx="3529264" cy="352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58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339-5D9E-2AAE-A2C8-9D79ED2E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47" y="198188"/>
            <a:ext cx="9031705" cy="1193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Item Type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53C745-EE8B-9575-0BE0-375BF2B8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39391"/>
              </p:ext>
            </p:extLst>
          </p:nvPr>
        </p:nvGraphicFramePr>
        <p:xfrm>
          <a:off x="510673" y="5466011"/>
          <a:ext cx="11135895" cy="119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895">
                  <a:extLst>
                    <a:ext uri="{9D8B030D-6E8A-4147-A177-3AD203B41FA5}">
                      <a16:colId xmlns:a16="http://schemas.microsoft.com/office/drawing/2014/main" val="2973562467"/>
                    </a:ext>
                  </a:extLst>
                </a:gridCol>
              </a:tblGrid>
              <a:tr h="1193801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Interpretation</a:t>
                      </a:r>
                      <a:endParaRPr lang="en-I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	The data shows that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Fruits, Vegetables and snacks</a:t>
                      </a:r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have the majority sales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	Seafood</a:t>
                      </a:r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has the least sales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80559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B456EB0A-B0F7-F547-A400-B44BDBA08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3" y="1391989"/>
            <a:ext cx="11280274" cy="407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5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339-5D9E-2AAE-A2C8-9D79ED2E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47" y="198188"/>
            <a:ext cx="9031705" cy="1193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Outlet and Location Type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53C745-EE8B-9575-0BE0-375BF2B8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16045"/>
              </p:ext>
            </p:extLst>
          </p:nvPr>
        </p:nvGraphicFramePr>
        <p:xfrm>
          <a:off x="510673" y="5165557"/>
          <a:ext cx="11135895" cy="149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895">
                  <a:extLst>
                    <a:ext uri="{9D8B030D-6E8A-4147-A177-3AD203B41FA5}">
                      <a16:colId xmlns:a16="http://schemas.microsoft.com/office/drawing/2014/main" val="2973562467"/>
                    </a:ext>
                  </a:extLst>
                </a:gridCol>
              </a:tblGrid>
              <a:tr h="1494255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Interpretation</a:t>
                      </a:r>
                      <a:endParaRPr lang="en-I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	The data shows that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Tier 3</a:t>
                      </a:r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have the majority location type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	Supermarket type 1</a:t>
                      </a:r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has the majority in Outlet Type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80559"/>
                  </a:ext>
                </a:extLst>
              </a:tr>
            </a:tbl>
          </a:graphicData>
        </a:graphic>
      </p:graphicFrame>
      <p:pic>
        <p:nvPicPr>
          <p:cNvPr id="7170" name="Picture 2">
            <a:extLst>
              <a:ext uri="{FF2B5EF4-FFF2-40B4-BE49-F238E27FC236}">
                <a16:creationId xmlns:a16="http://schemas.microsoft.com/office/drawing/2014/main" id="{9E5D13D6-0C97-4025-68A4-5FEAD85A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3" y="1391988"/>
            <a:ext cx="5362575" cy="362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51394AF-F668-CB63-923D-FB89E45A3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391989"/>
            <a:ext cx="5362575" cy="362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383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4339-5D9E-2AAE-A2C8-9D79ED2E4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47" y="198188"/>
            <a:ext cx="9031705" cy="119380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Outlet and Location Vs Sales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753C745-EE8B-9575-0BE0-375BF2B8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007842"/>
              </p:ext>
            </p:extLst>
          </p:nvPr>
        </p:nvGraphicFramePr>
        <p:xfrm>
          <a:off x="510673" y="5165557"/>
          <a:ext cx="11135895" cy="1494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895">
                  <a:extLst>
                    <a:ext uri="{9D8B030D-6E8A-4147-A177-3AD203B41FA5}">
                      <a16:colId xmlns:a16="http://schemas.microsoft.com/office/drawing/2014/main" val="2973562467"/>
                    </a:ext>
                  </a:extLst>
                </a:gridCol>
              </a:tblGrid>
              <a:tr h="1494255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Interpretation</a:t>
                      </a:r>
                      <a:endParaRPr lang="en-IN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	The data shows that </a:t>
                      </a:r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Tier 3 and 2</a:t>
                      </a:r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have the majority Sales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	Medium and High</a:t>
                      </a:r>
                      <a:r>
                        <a:rPr lang="en-IN" sz="2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outlet size has the majority sales vs Outlet Size</a:t>
                      </a:r>
                      <a:endParaRPr lang="en-IN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80559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13F7A9C0-A3B0-6B2F-E415-0C8E5E907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47" y="1391988"/>
            <a:ext cx="4838700" cy="347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27B9CFE-4804-51E6-FABD-8B3CD63C6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055" y="1391987"/>
            <a:ext cx="5098044" cy="3477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90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16732</TotalTime>
  <Words>238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MINI_PROJECT_1</vt:lpstr>
      <vt:lpstr>Distribution Of Sales</vt:lpstr>
      <vt:lpstr>Distribution Of MRP</vt:lpstr>
      <vt:lpstr>Distribution Of MRP</vt:lpstr>
      <vt:lpstr>Distribution Of Item Visibility</vt:lpstr>
      <vt:lpstr>Distribution Of Item Fat Content</vt:lpstr>
      <vt:lpstr>Item Type</vt:lpstr>
      <vt:lpstr>Outlet and Location Type</vt:lpstr>
      <vt:lpstr>Outlet and Location Vs Sales</vt:lpstr>
      <vt:lpstr>Model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MINI_PROJECT_1</dc:title>
  <dc:creator>Abdullah Ahamed</dc:creator>
  <cp:lastModifiedBy>Abdullah Ahamed</cp:lastModifiedBy>
  <cp:revision>2</cp:revision>
  <dcterms:created xsi:type="dcterms:W3CDTF">2022-11-10T15:05:04Z</dcterms:created>
  <dcterms:modified xsi:type="dcterms:W3CDTF">2022-11-22T07:01:09Z</dcterms:modified>
</cp:coreProperties>
</file>