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902825" cy="6858000"/>
  <p:notesSz cx="6858000" cy="9144000"/>
  <p:embeddedFontLst>
    <p:embeddedFont>
      <p:font typeface="Malgun Gothic" panose="020B0503020000020004" pitchFamily="34" charset="-127"/>
      <p:regular r:id="rId19"/>
      <p:bold r:id="rId20"/>
    </p:embeddedFont>
    <p:embeddedFont>
      <p:font typeface="Poppins"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119">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78EB41-01CE-48F3-8D50-8AB8421825B7}">
  <a:tblStyle styleId="{3978EB41-01CE-48F3-8D50-8AB8421825B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640"/>
  </p:normalViewPr>
  <p:slideViewPr>
    <p:cSldViewPr snapToGrid="0">
      <p:cViewPr varScale="1">
        <p:scale>
          <a:sx n="211" d="100"/>
          <a:sy n="211" d="100"/>
        </p:scale>
        <p:origin x="2688" y="200"/>
      </p:cViewPr>
      <p:guideLst>
        <p:guide pos="311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Malgun Gothic"/>
                <a:ea typeface="Malgun Gothic"/>
                <a:cs typeface="Malgun Gothic"/>
                <a:sym typeface="Malgun Gothic"/>
              </a:rPr>
              <a:t>‹#›</a:t>
            </a:fld>
            <a:endParaRPr sz="1200" b="0" i="0" u="none" strike="noStrike" cap="none" dirty="0">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our project aims to solve tidus visits to doctors, for cough, or non serious situation, so it gives you a recommendation about the possible conditions you might have! and that simply works by predicting patient’s medical condition based on medicine review  </a:t>
            </a:r>
            <a:endParaRPr dirty="0"/>
          </a:p>
        </p:txBody>
      </p:sp>
      <p:sp>
        <p:nvSpPr>
          <p:cNvPr id="80" name="Google Shape;80;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b4df6aa727_7_13: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b4df6aa727_7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3" name="Google Shape;183;g2b4df6aa727_7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b4df6aa727_7_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b4df6aa727_7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2" name="Google Shape;192;g2b4df6aa727_7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b3f169ec6a_0_7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b3f169ec6a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1" name="Google Shape;201;g2b3f169ec6a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b4df6aa727_0_29: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b4df6aa727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9" name="Google Shape;209;g2b4df6aa727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b4df6aa727_0_3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b4df6aa727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5" name="Google Shape;225;g2b4df6aa727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b0583b452b8c0a9_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b0583b452b8c0a9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3" name="Google Shape;233;g3b0583b452b8c0a9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40" name="Google Shape;240;p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b3f169ec6a_0_0: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b3f169ec6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reason why preferred chatGPT promoted engineering over building a website is that we needed the user to feel comfortable and interactive while while having that, website tend to have drop down menu and entering the result without any possible feedback or conversion </a:t>
            </a:r>
            <a:endParaRPr dirty="0"/>
          </a:p>
        </p:txBody>
      </p:sp>
      <p:sp>
        <p:nvSpPr>
          <p:cNvPr id="87" name="Google Shape;87;g2b3f169ec6a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b4a91d8f67_0_2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b4a91d8f67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5" name="Google Shape;95;g2b4a91d8f67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b4df6aa727_0_4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b4df6aa727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reason why preferred chatGPT promoted engineering over building a website is that we needed the user to feel comfortable and interactive while while having that, website tend to have drop down menu and entering the result without any possible feedback or conversion </a:t>
            </a:r>
            <a:endParaRPr dirty="0"/>
          </a:p>
        </p:txBody>
      </p:sp>
      <p:sp>
        <p:nvSpPr>
          <p:cNvPr id="121" name="Google Shape;121;g2b4df6aa727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4df6aa727_7_2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b4df6aa727_7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500" dirty="0">
                <a:solidFill>
                  <a:srgbClr val="0C0C0C"/>
                </a:solidFill>
                <a:latin typeface="Poppins"/>
                <a:ea typeface="Poppins"/>
                <a:cs typeface="Poppins"/>
                <a:sym typeface="Poppins"/>
              </a:rPr>
              <a:t>he data was collected from the UCI Machine Learning Repository and it contains </a:t>
            </a:r>
            <a:endParaRPr sz="1500" dirty="0">
              <a:solidFill>
                <a:srgbClr val="0C0C0C"/>
              </a:solidFill>
              <a:latin typeface="Poppins"/>
              <a:ea typeface="Poppins"/>
              <a:cs typeface="Poppins"/>
              <a:sym typeface="Poppins"/>
            </a:endParaRPr>
          </a:p>
          <a:p>
            <a:pPr marL="457200" lvl="0" indent="-323850" algn="l" rtl="0">
              <a:spcBef>
                <a:spcPts val="0"/>
              </a:spcBef>
              <a:spcAft>
                <a:spcPts val="0"/>
              </a:spcAft>
              <a:buClr>
                <a:srgbClr val="0C0C0C"/>
              </a:buClr>
              <a:buSzPts val="1500"/>
              <a:buFont typeface="Poppins"/>
              <a:buAutoNum type="arabicPeriod"/>
            </a:pPr>
            <a:r>
              <a:rPr lang="en-US" sz="1500" dirty="0">
                <a:solidFill>
                  <a:srgbClr val="0C0C0C"/>
                </a:solidFill>
                <a:latin typeface="Poppins"/>
                <a:ea typeface="Poppins"/>
                <a:cs typeface="Poppins"/>
                <a:sym typeface="Poppins"/>
              </a:rPr>
              <a:t>String values</a:t>
            </a:r>
            <a:endParaRPr sz="1500" dirty="0">
              <a:solidFill>
                <a:srgbClr val="0C0C0C"/>
              </a:solidFill>
              <a:latin typeface="Poppins"/>
              <a:ea typeface="Poppins"/>
              <a:cs typeface="Poppins"/>
              <a:sym typeface="Poppins"/>
            </a:endParaRPr>
          </a:p>
          <a:p>
            <a:pPr marL="457200" lvl="0" indent="-323850" algn="l" rtl="0">
              <a:spcBef>
                <a:spcPts val="0"/>
              </a:spcBef>
              <a:spcAft>
                <a:spcPts val="0"/>
              </a:spcAft>
              <a:buClr>
                <a:srgbClr val="0C0C0C"/>
              </a:buClr>
              <a:buSzPts val="1500"/>
              <a:buFont typeface="Poppins"/>
              <a:buAutoNum type="arabicPeriod"/>
            </a:pPr>
            <a:r>
              <a:rPr lang="en-US" sz="1500" dirty="0">
                <a:solidFill>
                  <a:srgbClr val="0C0C0C"/>
                </a:solidFill>
                <a:latin typeface="Poppins"/>
                <a:ea typeface="Poppins"/>
                <a:cs typeface="Poppins"/>
                <a:sym typeface="Poppins"/>
              </a:rPr>
              <a:t>Date </a:t>
            </a:r>
            <a:endParaRPr sz="1500" dirty="0">
              <a:solidFill>
                <a:srgbClr val="0C0C0C"/>
              </a:solidFill>
              <a:latin typeface="Poppins"/>
              <a:ea typeface="Poppins"/>
              <a:cs typeface="Poppins"/>
              <a:sym typeface="Poppins"/>
            </a:endParaRPr>
          </a:p>
          <a:p>
            <a:pPr marL="457200" lvl="0" indent="-323850" algn="l" rtl="0">
              <a:spcBef>
                <a:spcPts val="0"/>
              </a:spcBef>
              <a:spcAft>
                <a:spcPts val="0"/>
              </a:spcAft>
              <a:buClr>
                <a:srgbClr val="0C0C0C"/>
              </a:buClr>
              <a:buSzPts val="1500"/>
              <a:buFont typeface="Poppins"/>
              <a:buAutoNum type="arabicPeriod"/>
            </a:pPr>
            <a:r>
              <a:rPr lang="en-US" sz="1500" dirty="0">
                <a:solidFill>
                  <a:srgbClr val="0C0C0C"/>
                </a:solidFill>
                <a:latin typeface="Poppins"/>
                <a:ea typeface="Poppins"/>
                <a:cs typeface="Poppins"/>
                <a:sym typeface="Poppins"/>
              </a:rPr>
              <a:t>Integer and Float </a:t>
            </a:r>
            <a:endParaRPr sz="1500" dirty="0">
              <a:solidFill>
                <a:srgbClr val="0C0C0C"/>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500" dirty="0">
              <a:solidFill>
                <a:srgbClr val="0C0C0C"/>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1500" dirty="0">
                <a:solidFill>
                  <a:srgbClr val="0C0C0C"/>
                </a:solidFill>
                <a:latin typeface="Poppins"/>
                <a:ea typeface="Poppins"/>
                <a:cs typeface="Poppins"/>
                <a:sym typeface="Poppins"/>
              </a:rPr>
              <a:t>It consists of (215,063) instance and 7 columns </a:t>
            </a:r>
            <a:endParaRPr sz="1500" dirty="0">
              <a:solidFill>
                <a:srgbClr val="0C0C0C"/>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1500" dirty="0">
                <a:solidFill>
                  <a:srgbClr val="0C0C0C"/>
                </a:solidFill>
                <a:latin typeface="Poppins"/>
                <a:ea typeface="Poppins"/>
                <a:cs typeface="Poppins"/>
                <a:sym typeface="Poppins"/>
              </a:rPr>
              <a:t>It is webscrapped from different websites of health care domains </a:t>
            </a:r>
            <a:endParaRPr dirty="0"/>
          </a:p>
        </p:txBody>
      </p:sp>
      <p:sp>
        <p:nvSpPr>
          <p:cNvPr id="132" name="Google Shape;132;g2b4df6aa727_7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b4df6aa727_0_5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b4df6aa72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400" dirty="0">
                <a:solidFill>
                  <a:srgbClr val="0C0C0C"/>
                </a:solidFill>
                <a:latin typeface="Poppins"/>
                <a:ea typeface="Poppins"/>
                <a:cs typeface="Poppins"/>
                <a:sym typeface="Poppins"/>
              </a:rPr>
              <a:t>which is a problem with the data </a:t>
            </a:r>
            <a:endParaRPr sz="1400" dirty="0">
              <a:solidFill>
                <a:srgbClr val="0C0C0C"/>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1400" dirty="0">
                <a:solidFill>
                  <a:srgbClr val="0C0C0C"/>
                </a:solidFill>
                <a:latin typeface="Poppins"/>
                <a:ea typeface="Poppins"/>
                <a:cs typeface="Poppins"/>
                <a:sym typeface="Poppins"/>
              </a:rPr>
              <a:t>we discovered after passing through all</a:t>
            </a:r>
            <a:endParaRPr sz="1400" dirty="0">
              <a:solidFill>
                <a:srgbClr val="0C0C0C"/>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1400" dirty="0">
                <a:solidFill>
                  <a:srgbClr val="0C0C0C"/>
                </a:solidFill>
                <a:latin typeface="Poppins"/>
                <a:ea typeface="Poppins"/>
                <a:cs typeface="Poppins"/>
                <a:sym typeface="Poppins"/>
              </a:rPr>
              <a:t>instance of data and no just the head</a:t>
            </a:r>
            <a:endParaRPr dirty="0"/>
          </a:p>
        </p:txBody>
      </p:sp>
      <p:sp>
        <p:nvSpPr>
          <p:cNvPr id="151" name="Google Shape;151;g2b4df6aa727_0_5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b4df6aa727_0_6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b4df6aa727_0_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0" name="Google Shape;160;g2b4df6aa727_0_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b4a91d8f67_0_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b4a91d8f67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7" name="Google Shape;167;g2b4a91d8f67_0_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b4df6aa727_0_4: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b4df6aa72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7" name="Google Shape;177;g2b4df6aa727_0_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Front Cover">
  <p:cSld name="Front Cover">
    <p:bg>
      <p:bgPr>
        <a:solidFill>
          <a:srgbClr val="F2F2F2"/>
        </a:solidFill>
        <a:effectLst/>
      </p:bgPr>
    </p:bg>
    <p:spTree>
      <p:nvGrpSpPr>
        <p:cNvPr id="1"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12" name="Google Shape;12;p2"/>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59" b="0" i="0" u="none" strike="noStrike" cap="none" dirty="0">
              <a:solidFill>
                <a:schemeClr val="dk1"/>
              </a:solidFill>
              <a:latin typeface="Arial"/>
              <a:ea typeface="Arial"/>
              <a:cs typeface="Arial"/>
              <a:sym typeface="Arial"/>
            </a:endParaRPr>
          </a:p>
        </p:txBody>
      </p:sp>
      <p:pic>
        <p:nvPicPr>
          <p:cNvPr id="13" name="Google Shape;13;p2"/>
          <p:cNvPicPr preferRelativeResize="0"/>
          <p:nvPr/>
        </p:nvPicPr>
        <p:blipFill rotWithShape="1">
          <a:blip r:embed="rId3">
            <a:alphaModFix/>
          </a:blip>
          <a:srcRect/>
          <a:stretch/>
        </p:blipFill>
        <p:spPr>
          <a:xfrm>
            <a:off x="4265631" y="6141164"/>
            <a:ext cx="1371564" cy="450000"/>
          </a:xfrm>
          <a:prstGeom prst="rect">
            <a:avLst/>
          </a:prstGeom>
          <a:noFill/>
          <a:ln>
            <a:noFill/>
          </a:ln>
        </p:spPr>
      </p:pic>
      <p:sp>
        <p:nvSpPr>
          <p:cNvPr id="14" name="Google Shape;14;p2"/>
          <p:cNvSpPr/>
          <p:nvPr/>
        </p:nvSpPr>
        <p:spPr>
          <a:xfrm>
            <a:off x="990000" y="4320000"/>
            <a:ext cx="5832526" cy="369332"/>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400" b="0" i="0" u="none" strike="noStrike" cap="none" dirty="0">
                <a:solidFill>
                  <a:srgbClr val="1428A0"/>
                </a:solidFill>
                <a:latin typeface="Arial"/>
                <a:ea typeface="Arial"/>
                <a:cs typeface="Arial"/>
                <a:sym typeface="Arial"/>
              </a:rPr>
              <a:t>Artificial Intelligence Course</a:t>
            </a:r>
            <a:endParaRPr sz="2400" b="0" i="0" u="none" strike="noStrike" cap="none" dirty="0">
              <a:solidFill>
                <a:srgbClr val="1428A0"/>
              </a:solidFill>
              <a:latin typeface="Arial"/>
              <a:ea typeface="Arial"/>
              <a:cs typeface="Arial"/>
              <a:sym typeface="Arial"/>
            </a:endParaRPr>
          </a:p>
        </p:txBody>
      </p:sp>
      <p:sp>
        <p:nvSpPr>
          <p:cNvPr id="15" name="Google Shape;15;p2"/>
          <p:cNvSpPr/>
          <p:nvPr/>
        </p:nvSpPr>
        <p:spPr>
          <a:xfrm>
            <a:off x="724689" y="4320000"/>
            <a:ext cx="54000" cy="360000"/>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rgbClr val="FFFFFF"/>
              </a:solidFill>
              <a:latin typeface="Calibri"/>
              <a:ea typeface="Calibri"/>
              <a:cs typeface="Calibri"/>
              <a:sym typeface="Calibri"/>
            </a:endParaRPr>
          </a:p>
        </p:txBody>
      </p:sp>
      <p:sp>
        <p:nvSpPr>
          <p:cNvPr id="16" name="Google Shape;16;p2"/>
          <p:cNvSpPr txBox="1">
            <a:spLocks noGrp="1"/>
          </p:cNvSpPr>
          <p:nvPr>
            <p:ph type="body" idx="1"/>
          </p:nvPr>
        </p:nvSpPr>
        <p:spPr>
          <a:xfrm>
            <a:off x="720000" y="3551768"/>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title"/>
          </p:nvPr>
        </p:nvSpPr>
        <p:spPr>
          <a:xfrm>
            <a:off x="720000" y="1710000"/>
            <a:ext cx="5221019" cy="1477328"/>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Body">
  <p:cSld name="1_Body">
    <p:bg>
      <p:bgPr>
        <a:solidFill>
          <a:srgbClr val="F2F2F2"/>
        </a:solidFill>
        <a:effectLst/>
      </p:bgPr>
    </p:bg>
    <p:spTree>
      <p:nvGrpSpPr>
        <p:cNvPr id="1" name="Shape 74"/>
        <p:cNvGrpSpPr/>
        <p:nvPr/>
      </p:nvGrpSpPr>
      <p:grpSpPr>
        <a:xfrm>
          <a:off x="0" y="0"/>
          <a:ext cx="0" cy="0"/>
          <a:chOff x="0" y="0"/>
          <a:chExt cx="0" cy="0"/>
        </a:xfrm>
      </p:grpSpPr>
      <p:pic>
        <p:nvPicPr>
          <p:cNvPr id="75" name="Google Shape;75;p11"/>
          <p:cNvPicPr preferRelativeResize="0"/>
          <p:nvPr/>
        </p:nvPicPr>
        <p:blipFill rotWithShape="1">
          <a:blip r:embed="rId2">
            <a:alphaModFix/>
          </a:blip>
          <a:srcRect/>
          <a:stretch/>
        </p:blipFill>
        <p:spPr>
          <a:xfrm>
            <a:off x="0" y="0"/>
            <a:ext cx="9902825" cy="6858000"/>
          </a:xfrm>
          <a:prstGeom prst="rect">
            <a:avLst/>
          </a:prstGeom>
          <a:noFill/>
          <a:ln>
            <a:noFill/>
          </a:ln>
        </p:spPr>
      </p:pic>
      <p:sp>
        <p:nvSpPr>
          <p:cNvPr id="76" name="Google Shape;76;p11"/>
          <p:cNvSpPr/>
          <p:nvPr/>
        </p:nvSpPr>
        <p:spPr>
          <a:xfrm>
            <a:off x="449468" y="450000"/>
            <a:ext cx="1282022"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59" dirty="0">
              <a:solidFill>
                <a:schemeClr val="dk1"/>
              </a:solidFill>
              <a:latin typeface="Arial"/>
              <a:ea typeface="Arial"/>
              <a:cs typeface="Arial"/>
              <a:sym typeface="Arial"/>
            </a:endParaRPr>
          </a:p>
        </p:txBody>
      </p:sp>
      <p:pic>
        <p:nvPicPr>
          <p:cNvPr id="77" name="Google Shape;77;p11"/>
          <p:cNvPicPr preferRelativeResize="0"/>
          <p:nvPr/>
        </p:nvPicPr>
        <p:blipFill rotWithShape="1">
          <a:blip r:embed="rId3">
            <a:alphaModFix/>
          </a:blip>
          <a:srcRect/>
          <a:stretch/>
        </p:blipFill>
        <p:spPr>
          <a:xfrm>
            <a:off x="4265631" y="6141164"/>
            <a:ext cx="1371564" cy="450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3_Table of Contents2">
  <p:cSld name="3_Table of Contents2">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a:stretch/>
        </p:blipFill>
        <p:spPr>
          <a:xfrm>
            <a:off x="-1588" y="0"/>
            <a:ext cx="9902825" cy="6858000"/>
          </a:xfrm>
          <a:prstGeom prst="rect">
            <a:avLst/>
          </a:prstGeom>
          <a:noFill/>
          <a:ln>
            <a:noFill/>
          </a:ln>
        </p:spPr>
      </p:pic>
      <p:cxnSp>
        <p:nvCxnSpPr>
          <p:cNvPr id="20" name="Google Shape;20;p3"/>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1" name="Google Shape;21;p3"/>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b="0" i="0" u="none" strike="noStrike" cap="none">
                <a:solidFill>
                  <a:srgbClr val="7F7F7F"/>
                </a:solidFill>
                <a:latin typeface="Arial"/>
                <a:ea typeface="Arial"/>
                <a:cs typeface="Arial"/>
                <a:sym typeface="Arial"/>
              </a:rPr>
              <a:t>‹#›</a:t>
            </a:fld>
            <a:endParaRPr sz="900" b="0" i="0" u="none" strike="noStrike" cap="none" dirty="0">
              <a:solidFill>
                <a:srgbClr val="7F7F7F"/>
              </a:solidFill>
              <a:latin typeface="Arial"/>
              <a:ea typeface="Arial"/>
              <a:cs typeface="Arial"/>
              <a:sym typeface="Arial"/>
            </a:endParaRPr>
          </a:p>
        </p:txBody>
      </p:sp>
      <p:sp>
        <p:nvSpPr>
          <p:cNvPr id="22" name="Google Shape;22;p3"/>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i="0" u="none" strike="noStrike" cap="none" dirty="0">
                <a:solidFill>
                  <a:srgbClr val="7F7F7F"/>
                </a:solidFill>
                <a:latin typeface="Arial"/>
                <a:ea typeface="Arial"/>
                <a:cs typeface="Arial"/>
                <a:sym typeface="Arial"/>
              </a:rPr>
              <a:t>Samsung Innovation Campus</a:t>
            </a:r>
            <a:endParaRPr dirty="0"/>
          </a:p>
        </p:txBody>
      </p:sp>
    </p:spTree>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Table of Contents">
  <p:cSld name="2_Table of Contents">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25" name="Google Shape;25;p4"/>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26" name="Google Shape;26;p4"/>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27" name="Google Shape;27;p4"/>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sp>
        <p:nvSpPr>
          <p:cNvPr id="28" name="Google Shape;28;p4"/>
          <p:cNvSpPr txBox="1">
            <a:spLocks noGrp="1"/>
          </p:cNvSpPr>
          <p:nvPr>
            <p:ph type="title"/>
          </p:nvPr>
        </p:nvSpPr>
        <p:spPr>
          <a:xfrm>
            <a:off x="449468" y="1440000"/>
            <a:ext cx="8541187" cy="492443"/>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C0C0C"/>
              </a:buClr>
              <a:buSzPts val="3200"/>
              <a:buFont typeface="Arial"/>
              <a:buNone/>
              <a:defRPr sz="3200" b="0" i="0" u="none" strike="noStrike" cap="none">
                <a:solidFill>
                  <a:srgbClr val="0C0C0C"/>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a:endParaRPr/>
          </a:p>
        </p:txBody>
      </p:sp>
      <p:sp>
        <p:nvSpPr>
          <p:cNvPr id="29" name="Google Shape;29;p4"/>
          <p:cNvSpPr txBox="1">
            <a:spLocks noGrp="1"/>
          </p:cNvSpPr>
          <p:nvPr>
            <p:ph type="body" idx="1"/>
          </p:nvPr>
        </p:nvSpPr>
        <p:spPr>
          <a:xfrm>
            <a:off x="449468" y="450000"/>
            <a:ext cx="323896" cy="2772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body" idx="2"/>
          </p:nvPr>
        </p:nvSpPr>
        <p:spPr>
          <a:xfrm>
            <a:off x="790000" y="450001"/>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chemeClr val="lt1"/>
              </a:buClr>
              <a:buSzPts val="1799"/>
              <a:buFont typeface="Arial"/>
              <a:buNone/>
              <a:defRPr sz="1799" b="0" i="0" u="none" strike="noStrike" cap="none">
                <a:solidFill>
                  <a:schemeClr val="lt1"/>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body" idx="3"/>
          </p:nvPr>
        </p:nvSpPr>
        <p:spPr>
          <a:xfrm>
            <a:off x="9112825" y="480779"/>
            <a:ext cx="340625" cy="246221"/>
          </a:xfrm>
          <a:prstGeom prst="rect">
            <a:avLst/>
          </a:prstGeom>
          <a:noFill/>
          <a:ln>
            <a:noFill/>
          </a:ln>
        </p:spPr>
        <p:txBody>
          <a:bodyPr spcFirstLastPara="1" wrap="square" lIns="0" tIns="0" rIns="0" bIns="0" anchor="t" anchorCtr="0">
            <a:spAutoFit/>
          </a:bodyPr>
          <a:lstStyle>
            <a:lvl1pPr marL="457200" marR="0" lvl="0" indent="-228600" algn="r"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2" name="Google Shape;32;p4"/>
          <p:cNvSpPr txBox="1">
            <a:spLocks noGrp="1"/>
          </p:cNvSpPr>
          <p:nvPr>
            <p:ph type="body" idx="4"/>
          </p:nvPr>
        </p:nvSpPr>
        <p:spPr>
          <a:xfrm>
            <a:off x="8740667" y="480779"/>
            <a:ext cx="467850" cy="246221"/>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D8D8D8"/>
              </a:buClr>
              <a:buSzPts val="1600"/>
              <a:buFont typeface="Arial"/>
              <a:buNone/>
              <a:defRPr sz="1600" b="0" i="0" u="none" strike="noStrike" cap="none">
                <a:solidFill>
                  <a:srgbClr val="D8D8D8"/>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5"/>
          </p:nvPr>
        </p:nvSpPr>
        <p:spPr>
          <a:xfrm>
            <a:off x="522288" y="2221661"/>
            <a:ext cx="8055439" cy="914400"/>
          </a:xfrm>
          <a:prstGeom prst="rect">
            <a:avLst/>
          </a:prstGeom>
          <a:noFill/>
          <a:ln>
            <a:noFill/>
          </a:ln>
        </p:spPr>
        <p:txBody>
          <a:bodyPr spcFirstLastPara="1" wrap="square" lIns="0" tIns="0" rIns="0" bIns="0" anchor="t" anchorCtr="0">
            <a:noAutofit/>
          </a:bodyPr>
          <a:lstStyle>
            <a:lvl1pPr marL="457200" marR="0" lvl="0" indent="-321945" algn="l" rtl="0">
              <a:lnSpc>
                <a:spcPct val="128571"/>
              </a:lnSpc>
              <a:spcBef>
                <a:spcPts val="1000"/>
              </a:spcBef>
              <a:spcAft>
                <a:spcPts val="0"/>
              </a:spcAft>
              <a:buClr>
                <a:srgbClr val="262626"/>
              </a:buClr>
              <a:buSzPts val="1470"/>
              <a:buFont typeface="Arial"/>
              <a:buChar char="•"/>
              <a:defRPr sz="1400" b="0" i="0" u="none" strike="noStrike" cap="none">
                <a:solidFill>
                  <a:srgbClr val="262626"/>
                </a:solidFill>
                <a:latin typeface="Arial"/>
                <a:ea typeface="Arial"/>
                <a:cs typeface="Arial"/>
                <a:sym typeface="Arial"/>
              </a:defRPr>
            </a:lvl1pPr>
            <a:lvl2pPr marL="914400" marR="0" lvl="1" indent="-294640" algn="l" rtl="0">
              <a:lnSpc>
                <a:spcPct val="138461"/>
              </a:lnSpc>
              <a:spcBef>
                <a:spcPts val="500"/>
              </a:spcBef>
              <a:spcAft>
                <a:spcPts val="0"/>
              </a:spcAft>
              <a:buClr>
                <a:srgbClr val="262626"/>
              </a:buClr>
              <a:buSzPts val="1040"/>
              <a:buFont typeface="Arial"/>
              <a:buChar char="•"/>
              <a:defRPr sz="1300" b="0" i="0" u="none" strike="noStrike" cap="none">
                <a:solidFill>
                  <a:srgbClr val="262626"/>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
        <p:nvSpPr>
          <p:cNvPr id="34" name="Google Shape;34;p4"/>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Project Name</a:t>
            </a:r>
            <a:endParaRPr dirty="0"/>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last" type="blank">
  <p:cSld name="BLANK">
    <p:spTree>
      <p:nvGrpSpPr>
        <p:cNvPr id="1"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a:stretch/>
        </p:blipFill>
        <p:spPr>
          <a:xfrm>
            <a:off x="2" y="4395"/>
            <a:ext cx="9899651" cy="6853605"/>
          </a:xfrm>
          <a:prstGeom prst="rect">
            <a:avLst/>
          </a:prstGeom>
          <a:noFill/>
          <a:ln>
            <a:noFill/>
          </a:ln>
        </p:spPr>
      </p:pic>
      <p:sp>
        <p:nvSpPr>
          <p:cNvPr id="37" name="Google Shape;37;p5"/>
          <p:cNvSpPr/>
          <p:nvPr/>
        </p:nvSpPr>
        <p:spPr>
          <a:xfrm>
            <a:off x="2" y="0"/>
            <a:ext cx="9899651" cy="6858000"/>
          </a:xfrm>
          <a:prstGeom prst="rect">
            <a:avLst/>
          </a:prstGeom>
          <a:solidFill>
            <a:srgbClr val="1428A0">
              <a:alpha val="8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59" dirty="0">
              <a:solidFill>
                <a:schemeClr val="lt1"/>
              </a:solidFill>
              <a:latin typeface="Arial"/>
              <a:ea typeface="Arial"/>
              <a:cs typeface="Arial"/>
              <a:sym typeface="Arial"/>
            </a:endParaRPr>
          </a:p>
        </p:txBody>
      </p:sp>
      <p:sp>
        <p:nvSpPr>
          <p:cNvPr id="38" name="Google Shape;38;p5"/>
          <p:cNvSpPr/>
          <p:nvPr/>
        </p:nvSpPr>
        <p:spPr>
          <a:xfrm>
            <a:off x="449468" y="5677032"/>
            <a:ext cx="9000714" cy="73096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ⓒ2023 SAMSUNG. All rights reserved.</a:t>
            </a:r>
            <a:endParaRPr dirty="0"/>
          </a:p>
          <a:p>
            <a:pPr marL="0" marR="0" lvl="0" indent="0" algn="l" rtl="0">
              <a:lnSpc>
                <a:spcPct val="100000"/>
              </a:lnSpc>
              <a:spcBef>
                <a:spcPts val="60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Samsung Electronics Corporate Citizenship Office holds the copyright of book.</a:t>
            </a:r>
            <a:endParaRPr dirty="0"/>
          </a:p>
          <a:p>
            <a:pPr marL="0" marR="0" lvl="0" indent="0" algn="l" rtl="0">
              <a:lnSpc>
                <a:spcPct val="100000"/>
              </a:lnSpc>
              <a:spcBef>
                <a:spcPts val="30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This book is a literary property protected by copyright law so reprint and reproduction without permission are prohibited. </a:t>
            </a:r>
            <a:endParaRPr dirty="0"/>
          </a:p>
          <a:p>
            <a:pPr marL="0" marR="0" lvl="0" indent="0" algn="l" rtl="0">
              <a:lnSpc>
                <a:spcPct val="100000"/>
              </a:lnSpc>
              <a:spcBef>
                <a:spcPts val="0"/>
              </a:spcBef>
              <a:spcAft>
                <a:spcPts val="0"/>
              </a:spcAft>
              <a:buClr>
                <a:srgbClr val="FFFFFF"/>
              </a:buClr>
              <a:buSzPts val="1000"/>
              <a:buFont typeface="Arial"/>
              <a:buNone/>
            </a:pPr>
            <a:r>
              <a:rPr lang="en-US" sz="1000" b="0" i="0" u="none" strike="noStrike" cap="none" dirty="0">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dirty="0"/>
          </a:p>
        </p:txBody>
      </p:sp>
      <p:pic>
        <p:nvPicPr>
          <p:cNvPr id="39" name="Google Shape;39;p5"/>
          <p:cNvPicPr preferRelativeResize="0"/>
          <p:nvPr/>
        </p:nvPicPr>
        <p:blipFill rotWithShape="1">
          <a:blip r:embed="rId3">
            <a:alphaModFix/>
          </a:blip>
          <a:srcRect/>
          <a:stretch/>
        </p:blipFill>
        <p:spPr>
          <a:xfrm>
            <a:off x="3711822" y="3022951"/>
            <a:ext cx="2476006" cy="812098"/>
          </a:xfrm>
          <a:prstGeom prst="rect">
            <a:avLst/>
          </a:prstGeom>
          <a:noFill/>
          <a:ln>
            <a:noFill/>
          </a:ln>
        </p:spPr>
      </p:pic>
      <p:sp>
        <p:nvSpPr>
          <p:cNvPr id="40" name="Google Shape;40;p5"/>
          <p:cNvSpPr/>
          <p:nvPr/>
        </p:nvSpPr>
        <p:spPr>
          <a:xfrm>
            <a:off x="449468" y="450000"/>
            <a:ext cx="1290568" cy="198000"/>
          </a:xfrm>
          <a:custGeom>
            <a:avLst/>
            <a:gdLst/>
            <a:ahLst/>
            <a:cxnLst/>
            <a:rect l="l" t="t" r="r" b="b"/>
            <a:pathLst>
              <a:path w="2179" h="334" extrusionOk="0">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spcFirstLastPara="1" wrap="square" lIns="91400" tIns="45700" rIns="91400" bIns="45700" anchor="t" anchorCtr="0">
            <a:noAutofit/>
          </a:bodyPr>
          <a:lstStyle/>
          <a:p>
            <a:pPr marL="0" marR="0" lvl="0" indent="0" algn="l" rtl="0">
              <a:lnSpc>
                <a:spcPct val="100000"/>
              </a:lnSpc>
              <a:spcBef>
                <a:spcPts val="0"/>
              </a:spcBef>
              <a:spcAft>
                <a:spcPts val="0"/>
              </a:spcAft>
              <a:buClr>
                <a:schemeClr val="dk1"/>
              </a:buClr>
              <a:buSzPts val="1959"/>
              <a:buFont typeface="Arial"/>
              <a:buNone/>
            </a:pPr>
            <a:endParaRPr sz="1959" dirty="0">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1"/>
        <p:cNvGrpSpPr/>
        <p:nvPr/>
      </p:nvGrpSpPr>
      <p:grpSpPr>
        <a:xfrm>
          <a:off x="0" y="0"/>
          <a:ext cx="0" cy="0"/>
          <a:chOff x="0" y="0"/>
          <a:chExt cx="0" cy="0"/>
        </a:xfrm>
      </p:grpSpPr>
      <p:cxnSp>
        <p:nvCxnSpPr>
          <p:cNvPr id="42" name="Google Shape;42;p6"/>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43" name="Google Shape;43;p6"/>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44" name="Google Shape;44;p6"/>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sp>
        <p:nvSpPr>
          <p:cNvPr id="45" name="Google Shape;45;p6"/>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Project Name</a:t>
            </a:r>
            <a:endParaRPr dirty="0"/>
          </a:p>
        </p:txBody>
      </p:sp>
    </p:spTree>
  </p:cSld>
  <p:clrMapOvr>
    <a:masterClrMapping/>
  </p:clrMapOvr>
  <p:extLst>
    <p:ext uri="{DCECCB84-F9BA-43D5-87BE-67443E8EF086}">
      <p15:sldGuideLst xmlns:p15="http://schemas.microsoft.com/office/powerpoint/2012/main">
        <p15:guide id="1" pos="285">
          <p15:clr>
            <a:srgbClr val="FBAE40"/>
          </p15:clr>
        </p15:guide>
        <p15:guide id="2" pos="595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_Table of Contents2">
  <p:cSld name="2_Table of Contents2">
    <p:spTree>
      <p:nvGrpSpPr>
        <p:cNvPr id="1" name="Shape 46"/>
        <p:cNvGrpSpPr/>
        <p:nvPr/>
      </p:nvGrpSpPr>
      <p:grpSpPr>
        <a:xfrm>
          <a:off x="0" y="0"/>
          <a:ext cx="0" cy="0"/>
          <a:chOff x="0" y="0"/>
          <a:chExt cx="0" cy="0"/>
        </a:xfrm>
      </p:grpSpPr>
      <p:pic>
        <p:nvPicPr>
          <p:cNvPr id="47" name="Google Shape;47;p7"/>
          <p:cNvPicPr preferRelativeResize="0"/>
          <p:nvPr/>
        </p:nvPicPr>
        <p:blipFill rotWithShape="1">
          <a:blip r:embed="rId2">
            <a:alphaModFix/>
          </a:blip>
          <a:srcRect/>
          <a:stretch/>
        </p:blipFill>
        <p:spPr>
          <a:xfrm>
            <a:off x="-1588" y="0"/>
            <a:ext cx="9902825" cy="6858000"/>
          </a:xfrm>
          <a:prstGeom prst="rect">
            <a:avLst/>
          </a:prstGeom>
          <a:noFill/>
          <a:ln>
            <a:noFill/>
          </a:ln>
        </p:spPr>
      </p:pic>
      <p:cxnSp>
        <p:nvCxnSpPr>
          <p:cNvPr id="48" name="Google Shape;48;p7"/>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49" name="Google Shape;49;p7"/>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50" name="Google Shape;50;p7"/>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sp>
        <p:nvSpPr>
          <p:cNvPr id="51" name="Google Shape;51;p7"/>
          <p:cNvSpPr/>
          <p:nvPr/>
        </p:nvSpPr>
        <p:spPr>
          <a:xfrm>
            <a:off x="990000" y="4157757"/>
            <a:ext cx="3563339" cy="323165"/>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US" sz="2100" dirty="0">
                <a:solidFill>
                  <a:srgbClr val="1428A0"/>
                </a:solidFill>
                <a:latin typeface="Arial"/>
                <a:ea typeface="Arial"/>
                <a:cs typeface="Arial"/>
                <a:sym typeface="Arial"/>
              </a:rPr>
              <a:t>AI Course</a:t>
            </a:r>
            <a:endParaRPr sz="2100" dirty="0">
              <a:solidFill>
                <a:srgbClr val="1428A0"/>
              </a:solidFill>
              <a:latin typeface="Arial"/>
              <a:ea typeface="Arial"/>
              <a:cs typeface="Arial"/>
              <a:sym typeface="Arial"/>
            </a:endParaRPr>
          </a:p>
        </p:txBody>
      </p:sp>
      <p:sp>
        <p:nvSpPr>
          <p:cNvPr id="52" name="Google Shape;52;p7"/>
          <p:cNvSpPr/>
          <p:nvPr/>
        </p:nvSpPr>
        <p:spPr>
          <a:xfrm>
            <a:off x="720000" y="2095275"/>
            <a:ext cx="60008" cy="1759369"/>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53" name="Google Shape;53;p7"/>
          <p:cNvSpPr/>
          <p:nvPr/>
        </p:nvSpPr>
        <p:spPr>
          <a:xfrm>
            <a:off x="720000" y="4157757"/>
            <a:ext cx="60008" cy="323165"/>
          </a:xfrm>
          <a:prstGeom prst="rect">
            <a:avLst/>
          </a:prstGeom>
          <a:solidFill>
            <a:srgbClr val="1428A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FFFFFF"/>
              </a:solidFill>
              <a:latin typeface="Calibri"/>
              <a:ea typeface="Calibri"/>
              <a:cs typeface="Calibri"/>
              <a:sym typeface="Calibri"/>
            </a:endParaRPr>
          </a:p>
        </p:txBody>
      </p:sp>
      <p:sp>
        <p:nvSpPr>
          <p:cNvPr id="54" name="Google Shape;54;p7"/>
          <p:cNvSpPr txBox="1">
            <a:spLocks noGrp="1"/>
          </p:cNvSpPr>
          <p:nvPr>
            <p:ph type="title"/>
          </p:nvPr>
        </p:nvSpPr>
        <p:spPr>
          <a:xfrm>
            <a:off x="990000" y="2095275"/>
            <a:ext cx="5221019" cy="135421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solidFill>
                  <a:schemeClr val="lt1"/>
                </a:solidFill>
                <a:latin typeface="Arial"/>
                <a:ea typeface="Arial"/>
                <a:cs typeface="Arial"/>
                <a:sym typeface="Arial"/>
              </a:defRPr>
            </a:lvl2pPr>
            <a:lvl3pPr lvl="2">
              <a:spcBef>
                <a:spcPts val="0"/>
              </a:spcBef>
              <a:spcAft>
                <a:spcPts val="0"/>
              </a:spcAft>
              <a:buSzPts val="1400"/>
              <a:buNone/>
              <a:defRPr sz="1800">
                <a:solidFill>
                  <a:schemeClr val="lt1"/>
                </a:solidFill>
                <a:latin typeface="Arial"/>
                <a:ea typeface="Arial"/>
                <a:cs typeface="Arial"/>
                <a:sym typeface="Arial"/>
              </a:defRPr>
            </a:lvl3pPr>
            <a:lvl4pPr lvl="3">
              <a:spcBef>
                <a:spcPts val="0"/>
              </a:spcBef>
              <a:spcAft>
                <a:spcPts val="0"/>
              </a:spcAft>
              <a:buSzPts val="1400"/>
              <a:buNone/>
              <a:defRPr sz="1800">
                <a:solidFill>
                  <a:schemeClr val="lt1"/>
                </a:solidFill>
                <a:latin typeface="Arial"/>
                <a:ea typeface="Arial"/>
                <a:cs typeface="Arial"/>
                <a:sym typeface="Arial"/>
              </a:defRPr>
            </a:lvl4pPr>
            <a:lvl5pPr lvl="4">
              <a:spcBef>
                <a:spcPts val="0"/>
              </a:spcBef>
              <a:spcAft>
                <a:spcPts val="0"/>
              </a:spcAft>
              <a:buSzPts val="1400"/>
              <a:buNone/>
              <a:defRPr sz="1800">
                <a:solidFill>
                  <a:schemeClr val="lt1"/>
                </a:solidFill>
                <a:latin typeface="Arial"/>
                <a:ea typeface="Arial"/>
                <a:cs typeface="Arial"/>
                <a:sym typeface="Arial"/>
              </a:defRPr>
            </a:lvl5pPr>
            <a:lvl6pPr lvl="5">
              <a:spcBef>
                <a:spcPts val="0"/>
              </a:spcBef>
              <a:spcAft>
                <a:spcPts val="0"/>
              </a:spcAft>
              <a:buSzPts val="1400"/>
              <a:buNone/>
              <a:defRPr sz="1800">
                <a:solidFill>
                  <a:schemeClr val="lt1"/>
                </a:solidFill>
                <a:latin typeface="Arial"/>
                <a:ea typeface="Arial"/>
                <a:cs typeface="Arial"/>
                <a:sym typeface="Arial"/>
              </a:defRPr>
            </a:lvl6pPr>
            <a:lvl7pPr lvl="6">
              <a:spcBef>
                <a:spcPts val="0"/>
              </a:spcBef>
              <a:spcAft>
                <a:spcPts val="0"/>
              </a:spcAft>
              <a:buSzPts val="1400"/>
              <a:buNone/>
              <a:defRPr sz="1800">
                <a:solidFill>
                  <a:schemeClr val="lt1"/>
                </a:solidFill>
                <a:latin typeface="Arial"/>
                <a:ea typeface="Arial"/>
                <a:cs typeface="Arial"/>
                <a:sym typeface="Arial"/>
              </a:defRPr>
            </a:lvl7pPr>
            <a:lvl8pPr lvl="7">
              <a:spcBef>
                <a:spcPts val="0"/>
              </a:spcBef>
              <a:spcAft>
                <a:spcPts val="0"/>
              </a:spcAft>
              <a:buSzPts val="1400"/>
              <a:buNone/>
              <a:defRPr sz="1800">
                <a:solidFill>
                  <a:schemeClr val="lt1"/>
                </a:solidFill>
                <a:latin typeface="Arial"/>
                <a:ea typeface="Arial"/>
                <a:cs typeface="Arial"/>
                <a:sym typeface="Arial"/>
              </a:defRPr>
            </a:lvl8pPr>
            <a:lvl9pPr lvl="8">
              <a:spcBef>
                <a:spcPts val="0"/>
              </a:spcBef>
              <a:spcAft>
                <a:spcPts val="0"/>
              </a:spcAft>
              <a:buSzPts val="1400"/>
              <a:buNone/>
              <a:defRPr sz="1800">
                <a:solidFill>
                  <a:schemeClr val="lt1"/>
                </a:solidFill>
                <a:latin typeface="Arial"/>
                <a:ea typeface="Arial"/>
                <a:cs typeface="Arial"/>
                <a:sym typeface="Arial"/>
              </a:defRPr>
            </a:lvl9pPr>
          </a:lstStyle>
          <a:p>
            <a:endParaRPr/>
          </a:p>
        </p:txBody>
      </p:sp>
      <p:sp>
        <p:nvSpPr>
          <p:cNvPr id="55" name="Google Shape;55;p7"/>
          <p:cNvSpPr txBox="1">
            <a:spLocks noGrp="1"/>
          </p:cNvSpPr>
          <p:nvPr>
            <p:ph type="body" idx="1"/>
          </p:nvPr>
        </p:nvSpPr>
        <p:spPr>
          <a:xfrm>
            <a:off x="990000" y="3577645"/>
            <a:ext cx="6837808" cy="276999"/>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7F7F7F"/>
              </a:buClr>
              <a:buSzPts val="1800"/>
              <a:buFont typeface="Arial"/>
              <a:buNone/>
              <a:defRPr sz="1800" b="0" i="0" u="none" strike="noStrike" cap="none">
                <a:solidFill>
                  <a:srgbClr val="7F7F7F"/>
                </a:solidFill>
                <a:latin typeface="Arial"/>
                <a:ea typeface="Arial"/>
                <a:cs typeface="Arial"/>
                <a:sym typeface="Arial"/>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Arial"/>
                <a:ea typeface="Arial"/>
                <a:cs typeface="Arial"/>
                <a:sym typeface="Arial"/>
              </a:defRPr>
            </a:lvl2pPr>
            <a:lvl3pPr marL="1371600" marR="0" lvl="2" indent="-355536" algn="l" rtl="0">
              <a:lnSpc>
                <a:spcPct val="90000"/>
              </a:lnSpc>
              <a:spcBef>
                <a:spcPts val="500"/>
              </a:spcBef>
              <a:spcAft>
                <a:spcPts val="0"/>
              </a:spcAft>
              <a:buClr>
                <a:schemeClr val="dk1"/>
              </a:buClr>
              <a:buSzPts val="1999"/>
              <a:buFont typeface="Arial"/>
              <a:buChar char="•"/>
              <a:defRPr sz="1999" b="0" i="0" u="none" strike="noStrike" cap="none">
                <a:solidFill>
                  <a:schemeClr val="dk1"/>
                </a:solidFill>
                <a:latin typeface="Arial"/>
                <a:ea typeface="Arial"/>
                <a:cs typeface="Arial"/>
                <a:sym typeface="Arial"/>
              </a:defRPr>
            </a:lvl3pPr>
            <a:lvl4pPr marL="1828800" marR="0" lvl="3"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4pPr>
            <a:lvl5pPr marL="2286000" marR="0" lvl="4"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5pPr>
            <a:lvl6pPr marL="2743200" marR="0" lvl="5"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6pPr>
            <a:lvl7pPr marL="3200400" marR="0" lvl="6"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7pPr>
            <a:lvl8pPr marL="3657600" marR="0" lvl="7"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8pPr>
            <a:lvl9pPr marL="4114800" marR="0" lvl="8" indent="-342836" algn="l" rtl="0">
              <a:lnSpc>
                <a:spcPct val="90000"/>
              </a:lnSpc>
              <a:spcBef>
                <a:spcPts val="500"/>
              </a:spcBef>
              <a:spcAft>
                <a:spcPts val="0"/>
              </a:spcAft>
              <a:buClr>
                <a:schemeClr val="dk1"/>
              </a:buClr>
              <a:buSzPts val="1799"/>
              <a:buFont typeface="Arial"/>
              <a:buChar char="•"/>
              <a:defRPr sz="1799"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614">
          <p15:clr>
            <a:srgbClr val="FBAE40"/>
          </p15:clr>
        </p15:guide>
        <p15:guide id="2" pos="443">
          <p15:clr>
            <a:srgbClr val="FBAE40"/>
          </p15:clr>
        </p15:guide>
        <p15:guide id="3" pos="5955">
          <p15:clr>
            <a:srgbClr val="FBAE40"/>
          </p15:clr>
        </p15:guide>
        <p15:guide id="4" pos="60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able of Contents">
  <p:cSld name="3_Table of Contents">
    <p:spTree>
      <p:nvGrpSpPr>
        <p:cNvPr id="1" name="Shape 56"/>
        <p:cNvGrpSpPr/>
        <p:nvPr/>
      </p:nvGrpSpPr>
      <p:grpSpPr>
        <a:xfrm>
          <a:off x="0" y="0"/>
          <a:ext cx="0" cy="0"/>
          <a:chOff x="0" y="0"/>
          <a:chExt cx="0" cy="0"/>
        </a:xfrm>
      </p:grpSpPr>
      <p:pic>
        <p:nvPicPr>
          <p:cNvPr id="57" name="Google Shape;57;p8"/>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58" name="Google Shape;58;p8"/>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59" name="Google Shape;59;p8"/>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60" name="Google Shape;60;p8"/>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sp>
        <p:nvSpPr>
          <p:cNvPr id="61" name="Google Shape;61;p8"/>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Project Name</a:t>
            </a:r>
            <a:endParaRPr dirty="0"/>
          </a:p>
        </p:txBody>
      </p:sp>
    </p:spTree>
  </p:cSld>
  <p:clrMapOvr>
    <a:masterClrMapping/>
  </p:clrMapOvr>
  <p:extLst>
    <p:ext uri="{DCECCB84-F9BA-43D5-87BE-67443E8EF086}">
      <p15:sldGuideLst xmlns:p15="http://schemas.microsoft.com/office/powerpoint/2012/main">
        <p15:guide id="1" orient="horz" pos="902">
          <p15:clr>
            <a:srgbClr val="FBAE40"/>
          </p15:clr>
        </p15:guide>
        <p15:guide id="2" pos="285">
          <p15:clr>
            <a:srgbClr val="FBAE40"/>
          </p15:clr>
        </p15:guide>
        <p15:guide id="3" pos="5955">
          <p15:clr>
            <a:srgbClr val="FBAE40"/>
          </p15:clr>
        </p15:guide>
        <p15:guide id="4" pos="3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able of Contents">
  <p:cSld name="1_Table of Contents">
    <p:spTree>
      <p:nvGrpSpPr>
        <p:cNvPr id="1" name="Shape 62"/>
        <p:cNvGrpSpPr/>
        <p:nvPr/>
      </p:nvGrpSpPr>
      <p:grpSpPr>
        <a:xfrm>
          <a:off x="0" y="0"/>
          <a:ext cx="0" cy="0"/>
          <a:chOff x="0" y="0"/>
          <a:chExt cx="0" cy="0"/>
        </a:xfrm>
      </p:grpSpPr>
      <p:pic>
        <p:nvPicPr>
          <p:cNvPr id="63" name="Google Shape;63;p9"/>
          <p:cNvPicPr preferRelativeResize="0"/>
          <p:nvPr/>
        </p:nvPicPr>
        <p:blipFill rotWithShape="1">
          <a:blip r:embed="rId2">
            <a:alphaModFix/>
          </a:blip>
          <a:srcRect/>
          <a:stretch/>
        </p:blipFill>
        <p:spPr>
          <a:xfrm>
            <a:off x="0" y="0"/>
            <a:ext cx="9902825" cy="6858000"/>
          </a:xfrm>
          <a:prstGeom prst="rect">
            <a:avLst/>
          </a:prstGeom>
          <a:noFill/>
          <a:ln>
            <a:noFill/>
          </a:ln>
        </p:spPr>
      </p:pic>
      <p:cxnSp>
        <p:nvCxnSpPr>
          <p:cNvPr id="64" name="Google Shape;64;p9"/>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65" name="Google Shape;65;p9"/>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66" name="Google Shape;66;p9"/>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sp>
        <p:nvSpPr>
          <p:cNvPr id="67" name="Google Shape;67;p9"/>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Project Name</a:t>
            </a:r>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5955">
          <p15:clr>
            <a:srgbClr val="FBAE40"/>
          </p15:clr>
        </p15:guide>
        <p15:guide id="3" pos="28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ody">
  <p:cSld name="Body">
    <p:spTree>
      <p:nvGrpSpPr>
        <p:cNvPr id="1" name="Shape 68"/>
        <p:cNvGrpSpPr/>
        <p:nvPr/>
      </p:nvGrpSpPr>
      <p:grpSpPr>
        <a:xfrm>
          <a:off x="0" y="0"/>
          <a:ext cx="0" cy="0"/>
          <a:chOff x="0" y="0"/>
          <a:chExt cx="0" cy="0"/>
        </a:xfrm>
      </p:grpSpPr>
      <p:cxnSp>
        <p:nvCxnSpPr>
          <p:cNvPr id="69" name="Google Shape;69;p10"/>
          <p:cNvCxnSpPr/>
          <p:nvPr/>
        </p:nvCxnSpPr>
        <p:spPr>
          <a:xfrm>
            <a:off x="449468" y="6424935"/>
            <a:ext cx="9000714" cy="0"/>
          </a:xfrm>
          <a:prstGeom prst="straightConnector1">
            <a:avLst/>
          </a:prstGeom>
          <a:noFill/>
          <a:ln w="9525" cap="flat" cmpd="sng">
            <a:solidFill>
              <a:srgbClr val="BFBFBF"/>
            </a:solidFill>
            <a:prstDash val="solid"/>
            <a:miter lim="800000"/>
            <a:headEnd type="none" w="sm" len="sm"/>
            <a:tailEnd type="none" w="sm" len="sm"/>
          </a:ln>
        </p:spPr>
      </p:cxnSp>
      <p:sp>
        <p:nvSpPr>
          <p:cNvPr id="70" name="Google Shape;70;p10"/>
          <p:cNvSpPr txBox="1"/>
          <p:nvPr/>
        </p:nvSpPr>
        <p:spPr>
          <a:xfrm>
            <a:off x="8836343" y="6498001"/>
            <a:ext cx="613839" cy="138499"/>
          </a:xfrm>
          <a:prstGeom prst="rect">
            <a:avLst/>
          </a:prstGeom>
          <a:noFill/>
          <a:ln>
            <a:noFill/>
          </a:ln>
        </p:spPr>
        <p:txBody>
          <a:bodyPr spcFirstLastPara="1" wrap="square" lIns="0" tIns="0" rIns="0" bIns="0" anchor="ctr" anchorCtr="0">
            <a:spAutoFit/>
          </a:bodyPr>
          <a:lstStyle/>
          <a:p>
            <a:pPr marL="0" marR="0" lvl="0" indent="0" algn="r" rtl="0">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dirty="0">
              <a:solidFill>
                <a:srgbClr val="7F7F7F"/>
              </a:solidFill>
              <a:latin typeface="Arial"/>
              <a:ea typeface="Arial"/>
              <a:cs typeface="Arial"/>
              <a:sym typeface="Arial"/>
            </a:endParaRPr>
          </a:p>
        </p:txBody>
      </p:sp>
      <p:sp>
        <p:nvSpPr>
          <p:cNvPr id="71" name="Google Shape;71;p10"/>
          <p:cNvSpPr/>
          <p:nvPr/>
        </p:nvSpPr>
        <p:spPr>
          <a:xfrm>
            <a:off x="449468" y="6498001"/>
            <a:ext cx="2888788" cy="169277"/>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US" sz="1100" b="0" dirty="0">
                <a:solidFill>
                  <a:srgbClr val="7F7F7F"/>
                </a:solidFill>
                <a:latin typeface="Arial"/>
                <a:ea typeface="Arial"/>
                <a:cs typeface="Arial"/>
                <a:sym typeface="Arial"/>
              </a:rPr>
              <a:t>Samsung Innovation Campus</a:t>
            </a:r>
            <a:endParaRPr dirty="0"/>
          </a:p>
        </p:txBody>
      </p:sp>
      <p:cxnSp>
        <p:nvCxnSpPr>
          <p:cNvPr id="72" name="Google Shape;72;p10"/>
          <p:cNvCxnSpPr/>
          <p:nvPr/>
        </p:nvCxnSpPr>
        <p:spPr>
          <a:xfrm>
            <a:off x="449468" y="900000"/>
            <a:ext cx="9000714" cy="0"/>
          </a:xfrm>
          <a:prstGeom prst="straightConnector1">
            <a:avLst/>
          </a:prstGeom>
          <a:noFill/>
          <a:ln w="15875" cap="flat" cmpd="sng">
            <a:solidFill>
              <a:srgbClr val="0924A5"/>
            </a:solidFill>
            <a:prstDash val="solid"/>
            <a:miter lim="800000"/>
            <a:headEnd type="none" w="sm" len="sm"/>
            <a:tailEnd type="none" w="sm" len="sm"/>
          </a:ln>
        </p:spPr>
      </p:cxnSp>
      <p:sp>
        <p:nvSpPr>
          <p:cNvPr id="73" name="Google Shape;73;p10"/>
          <p:cNvSpPr txBox="1"/>
          <p:nvPr/>
        </p:nvSpPr>
        <p:spPr>
          <a:xfrm>
            <a:off x="6846858" y="6498001"/>
            <a:ext cx="2349501" cy="138499"/>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900" dirty="0">
                <a:solidFill>
                  <a:srgbClr val="7F7F7F"/>
                </a:solidFill>
                <a:latin typeface="Arial"/>
                <a:ea typeface="Arial"/>
                <a:cs typeface="Arial"/>
                <a:sym typeface="Arial"/>
              </a:rPr>
              <a:t>Project Name</a:t>
            </a:r>
            <a:endParaRPr dirty="0"/>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85">
          <p15:clr>
            <a:srgbClr val="FBAE40"/>
          </p15:clr>
        </p15:guide>
        <p15:guide id="3" pos="595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2"/>
          <p:cNvSpPr txBox="1">
            <a:spLocks noGrp="1"/>
          </p:cNvSpPr>
          <p:nvPr>
            <p:ph type="body" idx="1"/>
          </p:nvPr>
        </p:nvSpPr>
        <p:spPr>
          <a:xfrm>
            <a:off x="720000" y="3551768"/>
            <a:ext cx="6837900" cy="277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rgbClr val="7F7F7F"/>
              </a:buClr>
              <a:buSzPts val="1800"/>
              <a:buNone/>
            </a:pPr>
            <a:r>
              <a:rPr lang="en-US" dirty="0">
                <a:latin typeface="SamsungOne" panose="020B0803030303020204" pitchFamily="34" charset="0"/>
                <a:ea typeface="SamsungOne" panose="020B0803030303020204" pitchFamily="34" charset="0"/>
                <a:cs typeface="Poppins"/>
                <a:sym typeface="Poppins"/>
              </a:rPr>
              <a:t>Outliers Team</a:t>
            </a:r>
            <a:endParaRPr dirty="0">
              <a:latin typeface="SamsungOne" panose="020B0803030303020204" pitchFamily="34" charset="0"/>
              <a:ea typeface="SamsungOne" panose="020B0803030303020204" pitchFamily="34" charset="0"/>
              <a:cs typeface="Poppins"/>
              <a:sym typeface="Poppins"/>
            </a:endParaRPr>
          </a:p>
        </p:txBody>
      </p:sp>
      <p:sp>
        <p:nvSpPr>
          <p:cNvPr id="83" name="Google Shape;83;p12"/>
          <p:cNvSpPr txBox="1">
            <a:spLocks noGrp="1"/>
          </p:cNvSpPr>
          <p:nvPr>
            <p:ph type="title"/>
          </p:nvPr>
        </p:nvSpPr>
        <p:spPr>
          <a:xfrm>
            <a:off x="720000" y="1710000"/>
            <a:ext cx="5220900" cy="7389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4800"/>
              <a:buFont typeface="Arial"/>
              <a:buNone/>
            </a:pPr>
            <a:r>
              <a:rPr lang="en-US" dirty="0">
                <a:latin typeface="SamsungOne" panose="020B0803030303020204" pitchFamily="34" charset="0"/>
                <a:ea typeface="SamsungOne" panose="020B0803030303020204" pitchFamily="34" charset="0"/>
                <a:cs typeface="Poppins"/>
                <a:sym typeface="Poppins"/>
              </a:rPr>
              <a:t>SmartMEDs </a:t>
            </a:r>
            <a:endParaRPr dirty="0">
              <a:latin typeface="SamsungOne" panose="020B0803030303020204" pitchFamily="34" charset="0"/>
              <a:ea typeface="SamsungOne" panose="020B0803030303020204" pitchFamily="34" charset="0"/>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p:nvPr/>
        </p:nvSpPr>
        <p:spPr>
          <a:xfrm>
            <a:off x="0" y="1409250"/>
            <a:ext cx="5860800" cy="4926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86" name="Google Shape;186;p21"/>
          <p:cNvSpPr txBox="1">
            <a:spLocks noGrp="1"/>
          </p:cNvSpPr>
          <p:nvPr>
            <p:ph type="title"/>
          </p:nvPr>
        </p:nvSpPr>
        <p:spPr>
          <a:xfrm>
            <a:off x="75" y="1440000"/>
            <a:ext cx="5860800" cy="431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800" dirty="0">
                <a:solidFill>
                  <a:schemeClr val="lt1"/>
                </a:solidFill>
                <a:latin typeface="SamsungOne" panose="020B0803030303020204" pitchFamily="34" charset="0"/>
                <a:ea typeface="SamsungOne" panose="020B0803030303020204" pitchFamily="34" charset="0"/>
                <a:cs typeface="Poppins"/>
                <a:sym typeface="Poppins"/>
              </a:rPr>
              <a:t>The Cleaning &amp; Preprocessing</a:t>
            </a:r>
            <a:endParaRPr sz="2800" dirty="0">
              <a:solidFill>
                <a:schemeClr val="lt1"/>
              </a:solidFill>
              <a:latin typeface="SamsungOne" panose="020B0803030303020204" pitchFamily="34" charset="0"/>
              <a:ea typeface="SamsungOne" panose="020B0803030303020204" pitchFamily="34" charset="0"/>
              <a:cs typeface="Poppins"/>
              <a:sym typeface="Poppins"/>
            </a:endParaRPr>
          </a:p>
        </p:txBody>
      </p:sp>
      <p:sp>
        <p:nvSpPr>
          <p:cNvPr id="187" name="Google Shape;187;p21"/>
          <p:cNvSpPr txBox="1">
            <a:spLocks noGrp="1"/>
          </p:cNvSpPr>
          <p:nvPr>
            <p:ph type="title"/>
          </p:nvPr>
        </p:nvSpPr>
        <p:spPr>
          <a:xfrm>
            <a:off x="452446" y="2112000"/>
            <a:ext cx="3410700" cy="3600986"/>
          </a:xfrm>
          <a:prstGeom prst="rect">
            <a:avLst/>
          </a:prstGeom>
        </p:spPr>
        <p:txBody>
          <a:bodyPr spcFirstLastPara="1" wrap="square" lIns="0" tIns="0" rIns="0" bIns="0" anchor="t" anchorCtr="0">
            <a:spAutoFit/>
          </a:bodyPr>
          <a:lstStyle/>
          <a:p>
            <a:pPr marL="457200" lvl="0" indent="0" algn="l" rtl="0">
              <a:spcBef>
                <a:spcPts val="0"/>
              </a:spcBef>
              <a:spcAft>
                <a:spcPts val="0"/>
              </a:spcAft>
              <a:buNone/>
            </a:pPr>
            <a:r>
              <a:rPr lang="en-US" sz="3900" dirty="0">
                <a:latin typeface="SamsungOne" panose="020B0803030303020204" pitchFamily="34" charset="0"/>
                <a:ea typeface="SamsungOne" panose="020B0803030303020204" pitchFamily="34" charset="0"/>
                <a:cs typeface="Poppins"/>
                <a:sym typeface="Poppins"/>
              </a:rPr>
              <a:t>Using over 100 lines of code for manual cleaning and analysis </a:t>
            </a:r>
            <a:endParaRPr sz="3900" dirty="0">
              <a:latin typeface="SamsungOne" panose="020B0803030303020204" pitchFamily="34" charset="0"/>
              <a:ea typeface="SamsungOne" panose="020B0803030303020204" pitchFamily="34" charset="0"/>
              <a:cs typeface="Poppins"/>
              <a:sym typeface="Poppins"/>
            </a:endParaRPr>
          </a:p>
        </p:txBody>
      </p:sp>
      <p:pic>
        <p:nvPicPr>
          <p:cNvPr id="188" name="Google Shape;188;p21"/>
          <p:cNvPicPr preferRelativeResize="0"/>
          <p:nvPr/>
        </p:nvPicPr>
        <p:blipFill>
          <a:blip r:embed="rId3">
            <a:alphaModFix/>
          </a:blip>
          <a:stretch>
            <a:fillRect/>
          </a:stretch>
        </p:blipFill>
        <p:spPr>
          <a:xfrm>
            <a:off x="3913256" y="2308388"/>
            <a:ext cx="5716949" cy="380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2"/>
          <p:cNvSpPr/>
          <p:nvPr/>
        </p:nvSpPr>
        <p:spPr>
          <a:xfrm>
            <a:off x="0" y="1409250"/>
            <a:ext cx="4642500" cy="4926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95" name="Google Shape;195;p22"/>
          <p:cNvSpPr txBox="1">
            <a:spLocks noGrp="1"/>
          </p:cNvSpPr>
          <p:nvPr>
            <p:ph type="title"/>
          </p:nvPr>
        </p:nvSpPr>
        <p:spPr>
          <a:xfrm>
            <a:off x="0" y="1455450"/>
            <a:ext cx="4642500" cy="400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600" dirty="0">
                <a:solidFill>
                  <a:schemeClr val="lt1"/>
                </a:solidFill>
                <a:latin typeface="Poppins"/>
                <a:ea typeface="Poppins"/>
                <a:cs typeface="Poppins"/>
                <a:sym typeface="Poppins"/>
              </a:rPr>
              <a:t>Encoding All the Values </a:t>
            </a:r>
            <a:endParaRPr sz="2600" dirty="0">
              <a:solidFill>
                <a:schemeClr val="lt1"/>
              </a:solidFill>
              <a:latin typeface="Poppins"/>
              <a:ea typeface="Poppins"/>
              <a:cs typeface="Poppins"/>
              <a:sym typeface="Poppins"/>
            </a:endParaRPr>
          </a:p>
        </p:txBody>
      </p:sp>
      <p:pic>
        <p:nvPicPr>
          <p:cNvPr id="196" name="Google Shape;196;p22"/>
          <p:cNvPicPr preferRelativeResize="0"/>
          <p:nvPr/>
        </p:nvPicPr>
        <p:blipFill rotWithShape="1">
          <a:blip r:embed="rId3">
            <a:alphaModFix/>
          </a:blip>
          <a:srcRect l="-20397" t="7478" r="25656" b="27938"/>
          <a:stretch/>
        </p:blipFill>
        <p:spPr>
          <a:xfrm>
            <a:off x="-1283875" y="1965446"/>
            <a:ext cx="8069248" cy="4138950"/>
          </a:xfrm>
          <a:prstGeom prst="rect">
            <a:avLst/>
          </a:prstGeom>
          <a:noFill/>
          <a:ln>
            <a:noFill/>
          </a:ln>
        </p:spPr>
      </p:pic>
      <p:pic>
        <p:nvPicPr>
          <p:cNvPr id="197" name="Google Shape;197;p22"/>
          <p:cNvPicPr preferRelativeResize="0"/>
          <p:nvPr/>
        </p:nvPicPr>
        <p:blipFill rotWithShape="1">
          <a:blip r:embed="rId4">
            <a:alphaModFix/>
          </a:blip>
          <a:srcRect l="14765" t="6566" r="60500" b="20152"/>
          <a:stretch/>
        </p:blipFill>
        <p:spPr>
          <a:xfrm>
            <a:off x="7004300" y="1568700"/>
            <a:ext cx="2449275" cy="4535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3"/>
          <p:cNvSpPr/>
          <p:nvPr/>
        </p:nvSpPr>
        <p:spPr>
          <a:xfrm>
            <a:off x="0" y="1112425"/>
            <a:ext cx="3861300" cy="4926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04" name="Google Shape;204;p23"/>
          <p:cNvSpPr txBox="1">
            <a:spLocks noGrp="1"/>
          </p:cNvSpPr>
          <p:nvPr>
            <p:ph type="title"/>
          </p:nvPr>
        </p:nvSpPr>
        <p:spPr>
          <a:xfrm>
            <a:off x="0" y="1112425"/>
            <a:ext cx="3861300" cy="492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lt1"/>
                </a:solidFill>
                <a:latin typeface="SamsungOne" panose="020B0803030303020204" pitchFamily="34" charset="0"/>
                <a:ea typeface="SamsungOne" panose="020B0803030303020204" pitchFamily="34" charset="0"/>
                <a:cs typeface="Poppins"/>
                <a:sym typeface="Poppins"/>
              </a:rPr>
              <a:t>Models used</a:t>
            </a:r>
            <a:endParaRPr dirty="0">
              <a:solidFill>
                <a:schemeClr val="lt1"/>
              </a:solidFill>
              <a:latin typeface="SamsungOne" panose="020B0803030303020204" pitchFamily="34" charset="0"/>
              <a:ea typeface="SamsungOne" panose="020B0803030303020204" pitchFamily="34" charset="0"/>
              <a:cs typeface="Poppins"/>
              <a:sym typeface="Poppins"/>
            </a:endParaRPr>
          </a:p>
        </p:txBody>
      </p:sp>
      <p:graphicFrame>
        <p:nvGraphicFramePr>
          <p:cNvPr id="205" name="Google Shape;205;p23"/>
          <p:cNvGraphicFramePr/>
          <p:nvPr>
            <p:extLst>
              <p:ext uri="{D42A27DB-BD31-4B8C-83A1-F6EECF244321}">
                <p14:modId xmlns:p14="http://schemas.microsoft.com/office/powerpoint/2010/main" val="1503498303"/>
              </p:ext>
            </p:extLst>
          </p:nvPr>
        </p:nvGraphicFramePr>
        <p:xfrm>
          <a:off x="488038" y="1678225"/>
          <a:ext cx="8541325" cy="4519077"/>
        </p:xfrm>
        <a:graphic>
          <a:graphicData uri="http://schemas.openxmlformats.org/drawingml/2006/table">
            <a:tbl>
              <a:tblPr>
                <a:noFill/>
                <a:tableStyleId>{3978EB41-01CE-48F3-8D50-8AB8421825B7}</a:tableStyleId>
              </a:tblPr>
              <a:tblGrid>
                <a:gridCol w="1067675">
                  <a:extLst>
                    <a:ext uri="{9D8B030D-6E8A-4147-A177-3AD203B41FA5}">
                      <a16:colId xmlns:a16="http://schemas.microsoft.com/office/drawing/2014/main" val="20000"/>
                    </a:ext>
                  </a:extLst>
                </a:gridCol>
                <a:gridCol w="1067675">
                  <a:extLst>
                    <a:ext uri="{9D8B030D-6E8A-4147-A177-3AD203B41FA5}">
                      <a16:colId xmlns:a16="http://schemas.microsoft.com/office/drawing/2014/main" val="20001"/>
                    </a:ext>
                  </a:extLst>
                </a:gridCol>
                <a:gridCol w="1755225">
                  <a:extLst>
                    <a:ext uri="{9D8B030D-6E8A-4147-A177-3AD203B41FA5}">
                      <a16:colId xmlns:a16="http://schemas.microsoft.com/office/drawing/2014/main" val="20002"/>
                    </a:ext>
                  </a:extLst>
                </a:gridCol>
                <a:gridCol w="955150">
                  <a:extLst>
                    <a:ext uri="{9D8B030D-6E8A-4147-A177-3AD203B41FA5}">
                      <a16:colId xmlns:a16="http://schemas.microsoft.com/office/drawing/2014/main" val="20003"/>
                    </a:ext>
                  </a:extLst>
                </a:gridCol>
                <a:gridCol w="1173925">
                  <a:extLst>
                    <a:ext uri="{9D8B030D-6E8A-4147-A177-3AD203B41FA5}">
                      <a16:colId xmlns:a16="http://schemas.microsoft.com/office/drawing/2014/main" val="20004"/>
                    </a:ext>
                  </a:extLst>
                </a:gridCol>
                <a:gridCol w="880150">
                  <a:extLst>
                    <a:ext uri="{9D8B030D-6E8A-4147-A177-3AD203B41FA5}">
                      <a16:colId xmlns:a16="http://schemas.microsoft.com/office/drawing/2014/main" val="20005"/>
                    </a:ext>
                  </a:extLst>
                </a:gridCol>
                <a:gridCol w="761375">
                  <a:extLst>
                    <a:ext uri="{9D8B030D-6E8A-4147-A177-3AD203B41FA5}">
                      <a16:colId xmlns:a16="http://schemas.microsoft.com/office/drawing/2014/main" val="20006"/>
                    </a:ext>
                  </a:extLst>
                </a:gridCol>
                <a:gridCol w="880150">
                  <a:extLst>
                    <a:ext uri="{9D8B030D-6E8A-4147-A177-3AD203B41FA5}">
                      <a16:colId xmlns:a16="http://schemas.microsoft.com/office/drawing/2014/main" val="20007"/>
                    </a:ext>
                  </a:extLst>
                </a:gridCol>
              </a:tblGrid>
              <a:tr h="594775">
                <a:tc>
                  <a:txBody>
                    <a:bodyPr/>
                    <a:lstStyle/>
                    <a:p>
                      <a:pPr marL="0" lvl="0" indent="0" algn="l" rtl="0">
                        <a:spcBef>
                          <a:spcPts val="0"/>
                        </a:spcBef>
                        <a:spcAft>
                          <a:spcPts val="0"/>
                        </a:spcAft>
                        <a:buNone/>
                      </a:pPr>
                      <a:r>
                        <a:rPr lang="en-US" sz="1000" b="1" dirty="0">
                          <a:latin typeface="SamsungOne" panose="020B0803030303020204" pitchFamily="34" charset="0"/>
                          <a:ea typeface="SamsungOne" panose="020B0803030303020204" pitchFamily="34" charset="0"/>
                          <a:cs typeface="Poppins"/>
                          <a:sym typeface="Poppins"/>
                        </a:rPr>
                        <a:t>Model name </a:t>
                      </a:r>
                      <a:endParaRPr sz="1000" b="1"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lnSpc>
                          <a:spcPct val="150000"/>
                        </a:lnSpc>
                        <a:spcBef>
                          <a:spcPts val="0"/>
                        </a:spcBef>
                        <a:spcAft>
                          <a:spcPts val="0"/>
                        </a:spcAft>
                        <a:buNone/>
                      </a:pPr>
                      <a:r>
                        <a:rPr lang="en-US" sz="1000" b="1" dirty="0">
                          <a:latin typeface="SamsungOne" panose="020B0803030303020204" pitchFamily="34" charset="0"/>
                          <a:ea typeface="SamsungOne" panose="020B0803030303020204" pitchFamily="34" charset="0"/>
                          <a:cs typeface="Poppins"/>
                          <a:sym typeface="Poppins"/>
                        </a:rPr>
                        <a:t>Sklearn model name </a:t>
                      </a:r>
                      <a:endParaRPr sz="1000" b="1"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b="1" dirty="0">
                          <a:solidFill>
                            <a:schemeClr val="dk1"/>
                          </a:solidFill>
                          <a:latin typeface="SamsungOne" panose="020B0803030303020204" pitchFamily="34" charset="0"/>
                          <a:ea typeface="SamsungOne" panose="020B0803030303020204" pitchFamily="34" charset="0"/>
                          <a:cs typeface="Poppins"/>
                          <a:sym typeface="Poppins"/>
                        </a:rPr>
                        <a:t>Hyperparameter</a:t>
                      </a:r>
                      <a:endParaRPr sz="1000" b="1"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b="1" dirty="0">
                          <a:solidFill>
                            <a:schemeClr val="dk1"/>
                          </a:solidFill>
                          <a:latin typeface="SamsungOne" panose="020B0803030303020204" pitchFamily="34" charset="0"/>
                          <a:ea typeface="SamsungOne" panose="020B0803030303020204" pitchFamily="34" charset="0"/>
                          <a:cs typeface="Poppins"/>
                          <a:sym typeface="Poppins"/>
                        </a:rPr>
                        <a:t>Accuracy</a:t>
                      </a:r>
                      <a:endParaRPr sz="1000" b="1"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b="1" dirty="0">
                          <a:solidFill>
                            <a:schemeClr val="dk1"/>
                          </a:solidFill>
                          <a:latin typeface="SamsungOne" panose="020B0803030303020204" pitchFamily="34" charset="0"/>
                          <a:ea typeface="SamsungOne" panose="020B0803030303020204" pitchFamily="34" charset="0"/>
                          <a:cs typeface="Poppins"/>
                          <a:sym typeface="Poppins"/>
                        </a:rPr>
                        <a:t>Mean Absolute Error (degrees)</a:t>
                      </a:r>
                      <a:endParaRPr sz="1000" b="1"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b="1" dirty="0">
                          <a:solidFill>
                            <a:schemeClr val="dk1"/>
                          </a:solidFill>
                          <a:latin typeface="SamsungOne" panose="020B0803030303020204" pitchFamily="34" charset="0"/>
                          <a:ea typeface="SamsungOne" panose="020B0803030303020204" pitchFamily="34" charset="0"/>
                          <a:cs typeface="Poppins"/>
                          <a:sym typeface="Poppins"/>
                        </a:rPr>
                        <a:t>F-1 Score</a:t>
                      </a:r>
                      <a:endParaRPr sz="1000" b="1"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b="1" dirty="0">
                          <a:solidFill>
                            <a:schemeClr val="dk1"/>
                          </a:solidFill>
                          <a:latin typeface="SamsungOne" panose="020B0803030303020204" pitchFamily="34" charset="0"/>
                          <a:ea typeface="SamsungOne" panose="020B0803030303020204" pitchFamily="34" charset="0"/>
                          <a:cs typeface="Poppins"/>
                          <a:sym typeface="Poppins"/>
                        </a:rPr>
                        <a:t>Recall</a:t>
                      </a:r>
                      <a:endParaRPr sz="1000" b="1"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b="1" dirty="0">
                          <a:solidFill>
                            <a:schemeClr val="dk1"/>
                          </a:solidFill>
                          <a:latin typeface="SamsungOne" panose="020B0803030303020204" pitchFamily="34" charset="0"/>
                          <a:ea typeface="SamsungOne" panose="020B0803030303020204" pitchFamily="34" charset="0"/>
                          <a:cs typeface="Poppins"/>
                          <a:sym typeface="Poppins"/>
                        </a:rPr>
                        <a:t>Precision</a:t>
                      </a:r>
                      <a:endParaRPr sz="1000" b="1"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extLst>
                  <a:ext uri="{0D108BD9-81ED-4DB2-BD59-A6C34878D82A}">
                    <a16:rowId xmlns:a16="http://schemas.microsoft.com/office/drawing/2014/main" val="10000"/>
                  </a:ext>
                </a:extLst>
              </a:tr>
              <a:tr h="1019650">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Random Forest </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RandomForestClassifier</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Used with RandomizedSearchCV to find the best</a:t>
                      </a:r>
                      <a:endParaRPr sz="1000" dirty="0">
                        <a:solidFill>
                          <a:schemeClr val="dk1"/>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endParaRPr sz="1000" dirty="0">
                        <a:solidFill>
                          <a:schemeClr val="dk1"/>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Max depth= 18</a:t>
                      </a:r>
                      <a:endParaRPr sz="1000" dirty="0">
                        <a:solidFill>
                          <a:schemeClr val="dk1"/>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No. of estimators=255</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0.68</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 85.01 </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0.68</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0.68</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0.68</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extLst>
                  <a:ext uri="{0D108BD9-81ED-4DB2-BD59-A6C34878D82A}">
                    <a16:rowId xmlns:a16="http://schemas.microsoft.com/office/drawing/2014/main" val="10001"/>
                  </a:ext>
                </a:extLst>
              </a:tr>
              <a:tr h="992600">
                <a:tc>
                  <a:txBody>
                    <a:bodyPr/>
                    <a:lstStyle/>
                    <a:p>
                      <a:pPr marL="0" lvl="0" indent="0" algn="l" rtl="0">
                        <a:lnSpc>
                          <a:spcPct val="97826"/>
                        </a:lnSpc>
                        <a:spcBef>
                          <a:spcPts val="450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Random Forest Regressor</a:t>
                      </a:r>
                      <a:endParaRPr sz="1000" dirty="0">
                        <a:solidFill>
                          <a:schemeClr val="dk1"/>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lnSpc>
                          <a:spcPct val="150000"/>
                        </a:lnSpc>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RandomForestRegressor</a:t>
                      </a:r>
                      <a:endParaRPr sz="1000" dirty="0">
                        <a:solidFill>
                          <a:schemeClr val="dk1"/>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Max depth= 18</a:t>
                      </a:r>
                      <a:endParaRPr sz="1000" dirty="0">
                        <a:solidFill>
                          <a:schemeClr val="dk1"/>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No. of estimators=255</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82.54</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solidFill>
                          <a:schemeClr val="dk1"/>
                        </a:solidFill>
                        <a:latin typeface="SamsungOne" panose="020B0803030303020204" pitchFamily="34" charset="0"/>
                        <a:ea typeface="SamsungOne" panose="020B0803030303020204" pitchFamily="34" charset="0"/>
                        <a:cs typeface="Poppins"/>
                        <a:sym typeface="Poppins"/>
                      </a:endParaRPr>
                    </a:p>
                  </a:txBody>
                  <a:tcPr marL="91425" marR="91425" marT="91425" marB="91425"/>
                </a:tc>
                <a:extLst>
                  <a:ext uri="{0D108BD9-81ED-4DB2-BD59-A6C34878D82A}">
                    <a16:rowId xmlns:a16="http://schemas.microsoft.com/office/drawing/2014/main" val="10002"/>
                  </a:ext>
                </a:extLst>
              </a:tr>
              <a:tr h="1019650">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Decision Tree</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DecisionTreeClassifier</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Criterion = entropy </a:t>
                      </a:r>
                      <a:endParaRPr sz="1000" dirty="0">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max depth = [10,20, 25,50]</a:t>
                      </a:r>
                      <a:endParaRPr sz="1000" dirty="0">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used the best parameters using gridsearchCV </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0.72</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75.94 </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0.72</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0.72</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0.72</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extLst>
                  <a:ext uri="{0D108BD9-81ED-4DB2-BD59-A6C34878D82A}">
                    <a16:rowId xmlns:a16="http://schemas.microsoft.com/office/drawing/2014/main" val="10003"/>
                  </a:ext>
                </a:extLst>
              </a:tr>
              <a:tr h="763850">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KNN</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KNeighborsClassifier</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Using gridsearch with cross validation, the best n_neighbors was found to be n-neighbors=9</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0.69</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None/>
                      </a:pPr>
                      <a:r>
                        <a:rPr lang="en-US" sz="1000" dirty="0">
                          <a:latin typeface="SamsungOne" panose="020B0803030303020204" pitchFamily="34" charset="0"/>
                          <a:ea typeface="SamsungOne" panose="020B0803030303020204" pitchFamily="34" charset="0"/>
                          <a:cs typeface="Poppins"/>
                          <a:sym typeface="Poppins"/>
                        </a:rPr>
                        <a:t>82.54</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000" dirty="0">
                          <a:solidFill>
                            <a:schemeClr val="dk1"/>
                          </a:solidFill>
                          <a:latin typeface="SamsungOne" panose="020B0803030303020204" pitchFamily="34" charset="0"/>
                          <a:ea typeface="SamsungOne" panose="020B0803030303020204" pitchFamily="34" charset="0"/>
                          <a:cs typeface="Poppins"/>
                          <a:sym typeface="Poppins"/>
                        </a:rPr>
                        <a:t>0.69</a:t>
                      </a:r>
                      <a:endParaRPr sz="1000" dirty="0">
                        <a:latin typeface="SamsungOne" panose="020B0803030303020204" pitchFamily="34" charset="0"/>
                        <a:ea typeface="SamsungOne" panose="020B0803030303020204" pitchFamily="34" charset="0"/>
                        <a:cs typeface="Poppins"/>
                        <a:sym typeface="Poppins"/>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p:nvPr/>
        </p:nvSpPr>
        <p:spPr>
          <a:xfrm>
            <a:off x="0" y="1261425"/>
            <a:ext cx="3861300" cy="6390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212" name="Google Shape;212;p24"/>
          <p:cNvSpPr txBox="1">
            <a:spLocks noGrp="1"/>
          </p:cNvSpPr>
          <p:nvPr>
            <p:ph type="title"/>
          </p:nvPr>
        </p:nvSpPr>
        <p:spPr>
          <a:xfrm>
            <a:off x="0" y="1334625"/>
            <a:ext cx="3861300" cy="492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lt1"/>
                </a:solidFill>
                <a:latin typeface="SamsungOne" panose="020B0803030303020204" pitchFamily="34" charset="0"/>
                <a:ea typeface="SamsungOne" panose="020B0803030303020204" pitchFamily="34" charset="0"/>
                <a:cs typeface="Poppins"/>
                <a:sym typeface="Poppins"/>
              </a:rPr>
              <a:t>The Application </a:t>
            </a:r>
            <a:endParaRPr dirty="0">
              <a:solidFill>
                <a:schemeClr val="lt1"/>
              </a:solidFill>
              <a:latin typeface="SamsungOne" panose="020B0803030303020204" pitchFamily="34" charset="0"/>
              <a:ea typeface="SamsungOne" panose="020B0803030303020204" pitchFamily="34" charset="0"/>
              <a:cs typeface="Poppins"/>
              <a:sym typeface="Poppins"/>
            </a:endParaRPr>
          </a:p>
        </p:txBody>
      </p:sp>
      <p:sp>
        <p:nvSpPr>
          <p:cNvPr id="213" name="Google Shape;213;p24"/>
          <p:cNvSpPr/>
          <p:nvPr/>
        </p:nvSpPr>
        <p:spPr>
          <a:xfrm>
            <a:off x="5796300" y="2776200"/>
            <a:ext cx="2439300" cy="2439300"/>
          </a:xfrm>
          <a:prstGeom prst="roundRect">
            <a:avLst>
              <a:gd name="adj" fmla="val 16667"/>
            </a:avLst>
          </a:prstGeom>
          <a:solidFill>
            <a:srgbClr val="193E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214" name="Google Shape;214;p24"/>
          <p:cNvSpPr txBox="1"/>
          <p:nvPr/>
        </p:nvSpPr>
        <p:spPr>
          <a:xfrm>
            <a:off x="6289950" y="3676350"/>
            <a:ext cx="1452000" cy="63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100" dirty="0">
                <a:solidFill>
                  <a:schemeClr val="lt1"/>
                </a:solidFill>
                <a:latin typeface="SamsungOne" panose="020B0803030303020204" pitchFamily="34" charset="0"/>
                <a:ea typeface="SamsungOne" panose="020B0803030303020204" pitchFamily="34" charset="0"/>
                <a:cs typeface="Poppins"/>
                <a:sym typeface="Poppins"/>
              </a:rPr>
              <a:t>Model</a:t>
            </a:r>
            <a:r>
              <a:rPr lang="en-US" dirty="0">
                <a:latin typeface="SamsungOne" panose="020B0803030303020204" pitchFamily="34" charset="0"/>
                <a:ea typeface="SamsungOne" panose="020B0803030303020204" pitchFamily="34" charset="0"/>
              </a:rPr>
              <a:t> </a:t>
            </a:r>
            <a:endParaRPr dirty="0">
              <a:latin typeface="SamsungOne" panose="020B0803030303020204" pitchFamily="34" charset="0"/>
              <a:ea typeface="SamsungOne" panose="020B0803030303020204" pitchFamily="34" charset="0"/>
            </a:endParaRPr>
          </a:p>
        </p:txBody>
      </p:sp>
      <p:cxnSp>
        <p:nvCxnSpPr>
          <p:cNvPr id="215" name="Google Shape;215;p24"/>
          <p:cNvCxnSpPr>
            <a:endCxn id="213" idx="1"/>
          </p:cNvCxnSpPr>
          <p:nvPr/>
        </p:nvCxnSpPr>
        <p:spPr>
          <a:xfrm rot="10800000" flipH="1">
            <a:off x="2246700" y="3995850"/>
            <a:ext cx="3549600" cy="1259400"/>
          </a:xfrm>
          <a:prstGeom prst="straightConnector1">
            <a:avLst/>
          </a:prstGeom>
          <a:noFill/>
          <a:ln w="9525" cap="flat" cmpd="sng">
            <a:solidFill>
              <a:schemeClr val="dk2"/>
            </a:solidFill>
            <a:prstDash val="solid"/>
            <a:round/>
            <a:headEnd type="none" w="med" len="med"/>
            <a:tailEnd type="none" w="med" len="med"/>
          </a:ln>
        </p:spPr>
      </p:cxnSp>
      <p:cxnSp>
        <p:nvCxnSpPr>
          <p:cNvPr id="216" name="Google Shape;216;p24"/>
          <p:cNvCxnSpPr>
            <a:endCxn id="213" idx="1"/>
          </p:cNvCxnSpPr>
          <p:nvPr/>
        </p:nvCxnSpPr>
        <p:spPr>
          <a:xfrm>
            <a:off x="2323200" y="3078450"/>
            <a:ext cx="3473100" cy="917400"/>
          </a:xfrm>
          <a:prstGeom prst="straightConnector1">
            <a:avLst/>
          </a:prstGeom>
          <a:noFill/>
          <a:ln w="9525" cap="flat" cmpd="sng">
            <a:solidFill>
              <a:schemeClr val="dk2"/>
            </a:solidFill>
            <a:prstDash val="solid"/>
            <a:round/>
            <a:headEnd type="none" w="med" len="med"/>
            <a:tailEnd type="none" w="med" len="med"/>
          </a:ln>
        </p:spPr>
      </p:cxnSp>
      <p:pic>
        <p:nvPicPr>
          <p:cNvPr id="217" name="Google Shape;217;p24"/>
          <p:cNvPicPr preferRelativeResize="0"/>
          <p:nvPr/>
        </p:nvPicPr>
        <p:blipFill rotWithShape="1">
          <a:blip r:embed="rId3">
            <a:alphaModFix/>
          </a:blip>
          <a:srcRect/>
          <a:stretch/>
        </p:blipFill>
        <p:spPr>
          <a:xfrm>
            <a:off x="473288" y="1946050"/>
            <a:ext cx="2317374" cy="2317374"/>
          </a:xfrm>
          <a:prstGeom prst="rect">
            <a:avLst/>
          </a:prstGeom>
          <a:noFill/>
          <a:ln>
            <a:noFill/>
          </a:ln>
        </p:spPr>
      </p:pic>
      <p:pic>
        <p:nvPicPr>
          <p:cNvPr id="218" name="Google Shape;218;p24"/>
          <p:cNvPicPr preferRelativeResize="0"/>
          <p:nvPr/>
        </p:nvPicPr>
        <p:blipFill>
          <a:blip r:embed="rId4">
            <a:alphaModFix/>
          </a:blip>
          <a:stretch>
            <a:fillRect/>
          </a:stretch>
        </p:blipFill>
        <p:spPr>
          <a:xfrm>
            <a:off x="936875" y="4451262"/>
            <a:ext cx="1390200" cy="1390200"/>
          </a:xfrm>
          <a:prstGeom prst="rect">
            <a:avLst/>
          </a:prstGeom>
          <a:noFill/>
          <a:ln>
            <a:noFill/>
          </a:ln>
        </p:spPr>
      </p:pic>
      <p:sp>
        <p:nvSpPr>
          <p:cNvPr id="219" name="Google Shape;219;p24"/>
          <p:cNvSpPr txBox="1"/>
          <p:nvPr/>
        </p:nvSpPr>
        <p:spPr>
          <a:xfrm>
            <a:off x="1136375" y="5841450"/>
            <a:ext cx="14520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latin typeface="SamsungOne" panose="020B0803030303020204" pitchFamily="34" charset="0"/>
                <a:ea typeface="SamsungOne" panose="020B0803030303020204" pitchFamily="34" charset="0"/>
                <a:cs typeface="Poppins"/>
                <a:sym typeface="Poppins"/>
              </a:rPr>
              <a:t>ChatGPT</a:t>
            </a:r>
            <a:r>
              <a:rPr lang="en-US" sz="100" dirty="0">
                <a:latin typeface="SamsungOne" panose="020B0803030303020204" pitchFamily="34" charset="0"/>
                <a:ea typeface="SamsungOne" panose="020B0803030303020204" pitchFamily="34" charset="0"/>
              </a:rPr>
              <a:t> </a:t>
            </a:r>
            <a:endParaRPr sz="100" dirty="0">
              <a:latin typeface="SamsungOne" panose="020B0803030303020204" pitchFamily="34" charset="0"/>
              <a:ea typeface="SamsungOne" panose="020B0803030303020204" pitchFamily="34" charset="0"/>
            </a:endParaRPr>
          </a:p>
        </p:txBody>
      </p:sp>
      <p:sp>
        <p:nvSpPr>
          <p:cNvPr id="220" name="Google Shape;220;p24"/>
          <p:cNvSpPr txBox="1"/>
          <p:nvPr/>
        </p:nvSpPr>
        <p:spPr>
          <a:xfrm>
            <a:off x="936875" y="1946050"/>
            <a:ext cx="2230800" cy="43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latin typeface="SamsungOne" panose="020B0803030303020204" pitchFamily="34" charset="0"/>
                <a:ea typeface="SamsungOne" panose="020B0803030303020204" pitchFamily="34" charset="0"/>
                <a:cs typeface="Poppins"/>
                <a:sym typeface="Poppins"/>
              </a:rPr>
              <a:t>API App</a:t>
            </a:r>
            <a:endParaRPr sz="100" dirty="0">
              <a:latin typeface="SamsungOne" panose="020B0803030303020204" pitchFamily="34" charset="0"/>
              <a:ea typeface="SamsungOne" panose="020B0803030303020204" pitchFamily="34" charset="0"/>
            </a:endParaRPr>
          </a:p>
        </p:txBody>
      </p:sp>
      <p:sp>
        <p:nvSpPr>
          <p:cNvPr id="221" name="Google Shape;221;p24"/>
          <p:cNvSpPr txBox="1"/>
          <p:nvPr/>
        </p:nvSpPr>
        <p:spPr>
          <a:xfrm>
            <a:off x="6004800" y="5255175"/>
            <a:ext cx="2230800" cy="7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latin typeface="SamsungOne" panose="020B0803030303020204" pitchFamily="34" charset="0"/>
                <a:ea typeface="SamsungOne" panose="020B0803030303020204" pitchFamily="34" charset="0"/>
                <a:cs typeface="Poppins"/>
                <a:sym typeface="Poppins"/>
              </a:rPr>
              <a:t>Conversational </a:t>
            </a:r>
            <a:endParaRPr sz="1800" dirty="0">
              <a:solidFill>
                <a:schemeClr val="dk2"/>
              </a:solidFill>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r>
              <a:rPr lang="en-US" sz="1800" dirty="0">
                <a:solidFill>
                  <a:schemeClr val="dk2"/>
                </a:solidFill>
                <a:latin typeface="SamsungOne" panose="020B0803030303020204" pitchFamily="34" charset="0"/>
                <a:ea typeface="SamsungOne" panose="020B0803030303020204" pitchFamily="34" charset="0"/>
                <a:cs typeface="Poppins"/>
                <a:sym typeface="Poppins"/>
              </a:rPr>
              <a:t>Model</a:t>
            </a:r>
            <a:endParaRPr sz="1800" dirty="0">
              <a:solidFill>
                <a:schemeClr val="dk2"/>
              </a:solidFill>
              <a:latin typeface="SamsungOne" panose="020B0803030303020204" pitchFamily="34" charset="0"/>
              <a:ea typeface="SamsungOne" panose="020B0803030303020204" pitchFamily="34" charset="0"/>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p:nvPr/>
        </p:nvSpPr>
        <p:spPr>
          <a:xfrm>
            <a:off x="0" y="1261425"/>
            <a:ext cx="3320700" cy="8367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228" name="Google Shape;228;p25"/>
          <p:cNvSpPr txBox="1">
            <a:spLocks noGrp="1"/>
          </p:cNvSpPr>
          <p:nvPr>
            <p:ph type="title"/>
          </p:nvPr>
        </p:nvSpPr>
        <p:spPr>
          <a:xfrm>
            <a:off x="449470" y="1440000"/>
            <a:ext cx="2704200" cy="492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b="1" dirty="0">
                <a:solidFill>
                  <a:schemeClr val="lt1"/>
                </a:solidFill>
                <a:latin typeface="SamsungOne" panose="020B0803030303020204" pitchFamily="34" charset="0"/>
                <a:ea typeface="SamsungOne" panose="020B0803030303020204" pitchFamily="34" charset="0"/>
                <a:cs typeface="Poppins"/>
                <a:sym typeface="Poppins"/>
              </a:rPr>
              <a:t>Challenges</a:t>
            </a:r>
            <a:r>
              <a:rPr lang="en-US" dirty="0">
                <a:latin typeface="SamsungOne" panose="020B0803030303020204" pitchFamily="34" charset="0"/>
                <a:ea typeface="SamsungOne" panose="020B0803030303020204" pitchFamily="34" charset="0"/>
                <a:cs typeface="Poppins"/>
                <a:sym typeface="Poppins"/>
              </a:rPr>
              <a:t> </a:t>
            </a:r>
            <a:endParaRPr dirty="0">
              <a:latin typeface="SamsungOne" panose="020B0803030303020204" pitchFamily="34" charset="0"/>
              <a:ea typeface="SamsungOne" panose="020B0803030303020204" pitchFamily="34" charset="0"/>
              <a:cs typeface="Poppins"/>
              <a:sym typeface="Poppins"/>
            </a:endParaRPr>
          </a:p>
        </p:txBody>
      </p:sp>
      <p:sp>
        <p:nvSpPr>
          <p:cNvPr id="229" name="Google Shape;229;p25"/>
          <p:cNvSpPr txBox="1">
            <a:spLocks noGrp="1"/>
          </p:cNvSpPr>
          <p:nvPr>
            <p:ph type="body" idx="5"/>
          </p:nvPr>
        </p:nvSpPr>
        <p:spPr>
          <a:xfrm>
            <a:off x="452450" y="2221625"/>
            <a:ext cx="8055300" cy="3967500"/>
          </a:xfrm>
          <a:prstGeom prst="rect">
            <a:avLst/>
          </a:prstGeom>
        </p:spPr>
        <p:txBody>
          <a:bodyPr spcFirstLastPara="1" wrap="square" lIns="0" tIns="0" rIns="0" bIns="0" anchor="t" anchorCtr="0">
            <a:noAutofit/>
          </a:bodyPr>
          <a:lstStyle/>
          <a:p>
            <a:pPr marL="0" lvl="0" indent="0" algn="l" rtl="0">
              <a:spcBef>
                <a:spcPts val="1000"/>
              </a:spcBef>
              <a:spcAft>
                <a:spcPts val="0"/>
              </a:spcAft>
              <a:buClr>
                <a:schemeClr val="dk1"/>
              </a:buClr>
              <a:buSzPts val="1100"/>
              <a:buFont typeface="Arial"/>
              <a:buNone/>
            </a:pPr>
            <a:r>
              <a:rPr lang="en-US" sz="1500" b="1" dirty="0">
                <a:latin typeface="SamsungOne" panose="020B0803030303020204" pitchFamily="34" charset="0"/>
                <a:ea typeface="SamsungOne" panose="020B0803030303020204" pitchFamily="34" charset="0"/>
                <a:cs typeface="Poppins"/>
                <a:sym typeface="Poppins"/>
              </a:rPr>
              <a:t>1. Imbalanced Data</a:t>
            </a:r>
            <a:endParaRPr sz="1500" b="1" dirty="0">
              <a:latin typeface="SamsungOne" panose="020B0803030303020204" pitchFamily="34" charset="0"/>
              <a:ea typeface="SamsungOne" panose="020B0803030303020204" pitchFamily="34" charset="0"/>
              <a:cs typeface="Poppins"/>
              <a:sym typeface="Poppins"/>
            </a:endParaRPr>
          </a:p>
          <a:p>
            <a:pPr marL="0" lvl="0" indent="0" algn="l" rtl="0">
              <a:spcBef>
                <a:spcPts val="1000"/>
              </a:spcBef>
              <a:spcAft>
                <a:spcPts val="0"/>
              </a:spcAft>
              <a:buClr>
                <a:schemeClr val="dk1"/>
              </a:buClr>
              <a:buSzPts val="1100"/>
              <a:buFont typeface="Arial"/>
              <a:buNone/>
            </a:pPr>
            <a:r>
              <a:rPr lang="en-US" sz="1500" dirty="0">
                <a:latin typeface="SamsungOne" panose="020B0803030303020204" pitchFamily="34" charset="0"/>
                <a:ea typeface="SamsungOne" panose="020B0803030303020204" pitchFamily="34" charset="0"/>
                <a:cs typeface="Poppins"/>
                <a:sym typeface="Poppins"/>
              </a:rPr>
              <a:t>Some of the classes in our data was just a noise and removing it wasn’t that easy </a:t>
            </a:r>
            <a:endParaRPr sz="1500" dirty="0">
              <a:latin typeface="SamsungOne" panose="020B0803030303020204" pitchFamily="34" charset="0"/>
              <a:ea typeface="SamsungOne" panose="020B0803030303020204" pitchFamily="34" charset="0"/>
              <a:cs typeface="Poppins"/>
              <a:sym typeface="Poppins"/>
            </a:endParaRPr>
          </a:p>
          <a:p>
            <a:pPr marL="0" lvl="0" indent="0" algn="l" rtl="0">
              <a:spcBef>
                <a:spcPts val="1000"/>
              </a:spcBef>
              <a:spcAft>
                <a:spcPts val="0"/>
              </a:spcAft>
              <a:buClr>
                <a:schemeClr val="dk1"/>
              </a:buClr>
              <a:buSzPts val="1100"/>
              <a:buFont typeface="Arial"/>
              <a:buNone/>
            </a:pPr>
            <a:r>
              <a:rPr lang="en-US" sz="1500" b="1" dirty="0">
                <a:latin typeface="SamsungOne" panose="020B0803030303020204" pitchFamily="34" charset="0"/>
                <a:ea typeface="SamsungOne" panose="020B0803030303020204" pitchFamily="34" charset="0"/>
                <a:cs typeface="Poppins"/>
                <a:sym typeface="Poppins"/>
              </a:rPr>
              <a:t>2. API </a:t>
            </a:r>
            <a:endParaRPr sz="1500" b="1" dirty="0">
              <a:latin typeface="SamsungOne" panose="020B0803030303020204" pitchFamily="34" charset="0"/>
              <a:ea typeface="SamsungOne" panose="020B0803030303020204" pitchFamily="34" charset="0"/>
              <a:cs typeface="Poppins"/>
              <a:sym typeface="Poppins"/>
            </a:endParaRPr>
          </a:p>
          <a:p>
            <a:pPr marL="0" lvl="0" indent="0" algn="l" rtl="0">
              <a:spcBef>
                <a:spcPts val="1000"/>
              </a:spcBef>
              <a:spcAft>
                <a:spcPts val="0"/>
              </a:spcAft>
              <a:buClr>
                <a:schemeClr val="dk1"/>
              </a:buClr>
              <a:buSzPts val="1100"/>
              <a:buFont typeface="Arial"/>
              <a:buNone/>
            </a:pPr>
            <a:r>
              <a:rPr lang="en-US" sz="1500" dirty="0">
                <a:latin typeface="SamsungOne" panose="020B0803030303020204" pitchFamily="34" charset="0"/>
                <a:ea typeface="SamsungOne" panose="020B0803030303020204" pitchFamily="34" charset="0"/>
                <a:cs typeface="Poppins"/>
                <a:sym typeface="Poppins"/>
              </a:rPr>
              <a:t>we configured the existing API to add symptoms to our data and it needed some parameters and more configuration </a:t>
            </a:r>
            <a:endParaRPr sz="1500" dirty="0">
              <a:latin typeface="SamsungOne" panose="020B0803030303020204" pitchFamily="34" charset="0"/>
              <a:ea typeface="SamsungOne" panose="020B0803030303020204" pitchFamily="34" charset="0"/>
              <a:cs typeface="Poppins"/>
              <a:sym typeface="Poppins"/>
            </a:endParaRPr>
          </a:p>
          <a:p>
            <a:pPr marL="0" lvl="0" indent="0" algn="l" rtl="0">
              <a:spcBef>
                <a:spcPts val="1000"/>
              </a:spcBef>
              <a:spcAft>
                <a:spcPts val="0"/>
              </a:spcAft>
              <a:buClr>
                <a:schemeClr val="dk1"/>
              </a:buClr>
              <a:buSzPts val="1100"/>
              <a:buFont typeface="Arial"/>
              <a:buNone/>
            </a:pPr>
            <a:r>
              <a:rPr lang="en-US" sz="1500" b="1" dirty="0">
                <a:latin typeface="SamsungOne" panose="020B0803030303020204" pitchFamily="34" charset="0"/>
                <a:ea typeface="SamsungOne" panose="020B0803030303020204" pitchFamily="34" charset="0"/>
                <a:cs typeface="Poppins"/>
                <a:sym typeface="Poppins"/>
              </a:rPr>
              <a:t>3. Modeling:</a:t>
            </a:r>
            <a:endParaRPr sz="1500" b="1" dirty="0">
              <a:latin typeface="SamsungOne" panose="020B0803030303020204" pitchFamily="34" charset="0"/>
              <a:ea typeface="SamsungOne" panose="020B0803030303020204" pitchFamily="34" charset="0"/>
              <a:cs typeface="Poppins"/>
              <a:sym typeface="Poppins"/>
            </a:endParaRPr>
          </a:p>
          <a:p>
            <a:pPr marL="0" lvl="0" indent="0" algn="l" rtl="0">
              <a:spcBef>
                <a:spcPts val="1000"/>
              </a:spcBef>
              <a:spcAft>
                <a:spcPts val="0"/>
              </a:spcAft>
              <a:buClr>
                <a:schemeClr val="dk1"/>
              </a:buClr>
              <a:buSzPts val="1100"/>
              <a:buFont typeface="Arial"/>
              <a:buNone/>
            </a:pPr>
            <a:r>
              <a:rPr lang="en-US" sz="1500" dirty="0">
                <a:latin typeface="SamsungOne" panose="020B0803030303020204" pitchFamily="34" charset="0"/>
                <a:ea typeface="SamsungOne" panose="020B0803030303020204" pitchFamily="34" charset="0"/>
                <a:cs typeface="Poppins"/>
                <a:sym typeface="Poppins"/>
              </a:rPr>
              <a:t>Due to the complexity of the data and its volume, our machines couldn't handle training on more powerful models, as some models are taking over 8 hours to train and also crashes sessions </a:t>
            </a:r>
            <a:endParaRPr sz="1500" dirty="0">
              <a:latin typeface="SamsungOne" panose="020B0803030303020204" pitchFamily="34" charset="0"/>
              <a:ea typeface="SamsungOne" panose="020B0803030303020204" pitchFamily="34" charset="0"/>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p:nvPr/>
        </p:nvSpPr>
        <p:spPr>
          <a:xfrm>
            <a:off x="0" y="1409250"/>
            <a:ext cx="4874100" cy="4926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236" name="Google Shape;236;p26"/>
          <p:cNvSpPr txBox="1">
            <a:spLocks noGrp="1"/>
          </p:cNvSpPr>
          <p:nvPr>
            <p:ph type="title"/>
          </p:nvPr>
        </p:nvSpPr>
        <p:spPr>
          <a:xfrm>
            <a:off x="0" y="1409250"/>
            <a:ext cx="4874100" cy="492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solidFill>
                  <a:schemeClr val="lt1"/>
                </a:solidFill>
                <a:latin typeface="SamsungOne" panose="020B0803030303020204" pitchFamily="34" charset="0"/>
                <a:ea typeface="SamsungOne" panose="020B0803030303020204" pitchFamily="34" charset="0"/>
                <a:cs typeface="Poppins"/>
                <a:sym typeface="Poppins"/>
              </a:rPr>
              <a:t>Future Enhancement  </a:t>
            </a:r>
            <a:endParaRPr dirty="0">
              <a:solidFill>
                <a:schemeClr val="lt1"/>
              </a:solidFill>
              <a:latin typeface="SamsungOne" panose="020B0803030303020204" pitchFamily="34" charset="0"/>
              <a:ea typeface="SamsungOne" panose="020B0803030303020204" pitchFamily="34" charset="0"/>
              <a:cs typeface="Poppins"/>
              <a:sym typeface="Poppins"/>
            </a:endParaRPr>
          </a:p>
        </p:txBody>
      </p:sp>
      <p:sp>
        <p:nvSpPr>
          <p:cNvPr id="237" name="Google Shape;237;p26"/>
          <p:cNvSpPr txBox="1">
            <a:spLocks noGrp="1"/>
          </p:cNvSpPr>
          <p:nvPr>
            <p:ph type="body" idx="5"/>
          </p:nvPr>
        </p:nvSpPr>
        <p:spPr>
          <a:xfrm>
            <a:off x="449475" y="2493775"/>
            <a:ext cx="8055300" cy="2919000"/>
          </a:xfrm>
          <a:prstGeom prst="rect">
            <a:avLst/>
          </a:prstGeom>
        </p:spPr>
        <p:txBody>
          <a:bodyPr spcFirstLastPara="1" wrap="square" lIns="0" tIns="0" rIns="0" bIns="0" anchor="t" anchorCtr="0">
            <a:noAutofit/>
          </a:bodyPr>
          <a:lstStyle/>
          <a:p>
            <a:pPr marL="457200" lvl="0" indent="-323850" algn="l" rtl="0">
              <a:spcBef>
                <a:spcPts val="1000"/>
              </a:spcBef>
              <a:spcAft>
                <a:spcPts val="0"/>
              </a:spcAft>
              <a:buSzPts val="1500"/>
              <a:buFont typeface="Poppins"/>
              <a:buAutoNum type="arabicPeriod"/>
            </a:pPr>
            <a:r>
              <a:rPr lang="en-US" sz="1500" b="1" dirty="0">
                <a:latin typeface="SamsungOne" panose="020B0803030303020204" pitchFamily="34" charset="0"/>
                <a:ea typeface="SamsungOne" panose="020B0803030303020204" pitchFamily="34" charset="0"/>
                <a:cs typeface="Poppins"/>
                <a:sym typeface="Poppins"/>
              </a:rPr>
              <a:t>Train the data </a:t>
            </a:r>
            <a:r>
              <a:rPr lang="en-US" sz="1500" dirty="0">
                <a:latin typeface="SamsungOne" panose="020B0803030303020204" pitchFamily="34" charset="0"/>
                <a:ea typeface="SamsungOne" panose="020B0803030303020204" pitchFamily="34" charset="0"/>
                <a:cs typeface="Poppins"/>
                <a:sym typeface="Poppins"/>
              </a:rPr>
              <a:t>in a more powerful model to improve the accuracy and relevance of medication suggestions. This  includes considering additional factors such as patient demographics or medical history and fine-tuning the weighting of different factors in the recommendation process.</a:t>
            </a:r>
            <a:endParaRPr sz="1500" dirty="0">
              <a:latin typeface="SamsungOne" panose="020B0803030303020204" pitchFamily="34" charset="0"/>
              <a:ea typeface="SamsungOne" panose="020B0803030303020204" pitchFamily="34" charset="0"/>
              <a:cs typeface="Poppins"/>
              <a:sym typeface="Poppins"/>
            </a:endParaRPr>
          </a:p>
          <a:p>
            <a:pPr marL="457200" lvl="0" indent="-323850" algn="l" rtl="0">
              <a:spcBef>
                <a:spcPts val="0"/>
              </a:spcBef>
              <a:spcAft>
                <a:spcPts val="0"/>
              </a:spcAft>
              <a:buSzPts val="1500"/>
              <a:buFont typeface="Poppins"/>
              <a:buAutoNum type="arabicPeriod"/>
            </a:pPr>
            <a:r>
              <a:rPr lang="en-US" sz="1500" b="1" dirty="0">
                <a:latin typeface="SamsungOne" panose="020B0803030303020204" pitchFamily="34" charset="0"/>
                <a:ea typeface="SamsungOne" panose="020B0803030303020204" pitchFamily="34" charset="0"/>
                <a:cs typeface="Poppins"/>
                <a:sym typeface="Poppins"/>
              </a:rPr>
              <a:t>Apply API </a:t>
            </a:r>
            <a:r>
              <a:rPr lang="en-US" sz="1500" dirty="0">
                <a:latin typeface="SamsungOne" panose="020B0803030303020204" pitchFamily="34" charset="0"/>
                <a:ea typeface="SamsungOne" panose="020B0803030303020204" pitchFamily="34" charset="0"/>
                <a:cs typeface="Poppins"/>
                <a:sym typeface="Poppins"/>
              </a:rPr>
              <a:t>For a larger database and more information retrieval</a:t>
            </a:r>
            <a:endParaRPr sz="1500" dirty="0">
              <a:latin typeface="SamsungOne" panose="020B0803030303020204" pitchFamily="34" charset="0"/>
              <a:ea typeface="SamsungOne" panose="020B0803030303020204" pitchFamily="34" charset="0"/>
              <a:cs typeface="Poppins"/>
              <a:sym typeface="Poppins"/>
            </a:endParaRPr>
          </a:p>
          <a:p>
            <a:pPr marL="457200" lvl="0" indent="-323850" algn="l" rtl="0">
              <a:spcBef>
                <a:spcPts val="0"/>
              </a:spcBef>
              <a:spcAft>
                <a:spcPts val="0"/>
              </a:spcAft>
              <a:buSzPts val="1500"/>
              <a:buFont typeface="Poppins"/>
              <a:buAutoNum type="arabicPeriod"/>
            </a:pPr>
            <a:r>
              <a:rPr lang="en-US" sz="1500" b="1" dirty="0">
                <a:latin typeface="SamsungOne" panose="020B0803030303020204" pitchFamily="34" charset="0"/>
                <a:ea typeface="SamsungOne" panose="020B0803030303020204" pitchFamily="34" charset="0"/>
                <a:cs typeface="Poppins"/>
                <a:sym typeface="Poppins"/>
              </a:rPr>
              <a:t>Implement functionality</a:t>
            </a:r>
            <a:r>
              <a:rPr lang="en-US" sz="1500" dirty="0">
                <a:latin typeface="SamsungOne" panose="020B0803030303020204" pitchFamily="34" charset="0"/>
                <a:ea typeface="SamsungOne" panose="020B0803030303020204" pitchFamily="34" charset="0"/>
                <a:cs typeface="Poppins"/>
                <a:sym typeface="Poppins"/>
              </a:rPr>
              <a:t> to provide real-time updates and alerts to users, such as notifications about new medications or changes in recommendations based on updated information or user feedback</a:t>
            </a:r>
            <a:endParaRPr sz="1500" dirty="0">
              <a:latin typeface="SamsungOne" panose="020B0803030303020204" pitchFamily="34" charset="0"/>
              <a:ea typeface="SamsungOne" panose="020B0803030303020204" pitchFamily="34" charset="0"/>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t="19620" b="18209"/>
          <a:stretch/>
        </p:blipFill>
        <p:spPr>
          <a:xfrm>
            <a:off x="6377155" y="3340562"/>
            <a:ext cx="3310500" cy="2925000"/>
          </a:xfrm>
          <a:prstGeom prst="ellipse">
            <a:avLst/>
          </a:prstGeom>
          <a:noFill/>
          <a:ln>
            <a:noFill/>
          </a:ln>
        </p:spPr>
      </p:pic>
      <p:sp>
        <p:nvSpPr>
          <p:cNvPr id="90" name="Google Shape;90;p13"/>
          <p:cNvSpPr txBox="1">
            <a:spLocks noGrp="1"/>
          </p:cNvSpPr>
          <p:nvPr>
            <p:ph type="title"/>
          </p:nvPr>
        </p:nvSpPr>
        <p:spPr>
          <a:xfrm>
            <a:off x="227843" y="1705425"/>
            <a:ext cx="85413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dirty="0">
                <a:latin typeface="SamsungOne" panose="020B0803030303020204" pitchFamily="34" charset="0"/>
                <a:ea typeface="SamsungOne" panose="020B0803030303020204" pitchFamily="34" charset="0"/>
                <a:cs typeface="Poppins"/>
                <a:sym typeface="Poppins"/>
              </a:rPr>
              <a:t>Project Objective</a:t>
            </a:r>
            <a:endParaRPr sz="3000" dirty="0">
              <a:latin typeface="SamsungOne" panose="020B0803030303020204" pitchFamily="34" charset="0"/>
              <a:ea typeface="SamsungOne" panose="020B0803030303020204" pitchFamily="34" charset="0"/>
              <a:cs typeface="Poppins"/>
              <a:sym typeface="Poppins"/>
            </a:endParaRPr>
          </a:p>
        </p:txBody>
      </p:sp>
      <p:sp>
        <p:nvSpPr>
          <p:cNvPr id="91" name="Google Shape;91;p13"/>
          <p:cNvSpPr txBox="1">
            <a:spLocks noGrp="1"/>
          </p:cNvSpPr>
          <p:nvPr>
            <p:ph type="title"/>
          </p:nvPr>
        </p:nvSpPr>
        <p:spPr>
          <a:xfrm>
            <a:off x="162593" y="2684300"/>
            <a:ext cx="8541300" cy="28014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Char char="●"/>
            </a:pPr>
            <a:r>
              <a:rPr lang="en-US" sz="1400" dirty="0">
                <a:latin typeface="SamsungOne" panose="020B0803030303020204" pitchFamily="34" charset="0"/>
                <a:ea typeface="SamsungOne" panose="020B0803030303020204" pitchFamily="34" charset="0"/>
                <a:cs typeface="Poppins"/>
                <a:sym typeface="Poppins"/>
              </a:rPr>
              <a:t>SmartMeds is a recommendation system that gives patients the </a:t>
            </a:r>
            <a:r>
              <a:rPr lang="en-US" sz="1400" b="1" i="1" dirty="0">
                <a:latin typeface="SamsungOne" panose="020B0803030303020204" pitchFamily="34" charset="0"/>
                <a:ea typeface="SamsungOne" panose="020B0803030303020204" pitchFamily="34" charset="0"/>
                <a:cs typeface="Poppins"/>
                <a:sym typeface="Poppins"/>
              </a:rPr>
              <a:t>top recommended</a:t>
            </a:r>
            <a:r>
              <a:rPr lang="en-US" sz="1400" dirty="0">
                <a:latin typeface="SamsungOne" panose="020B0803030303020204" pitchFamily="34" charset="0"/>
                <a:ea typeface="SamsungOne" panose="020B0803030303020204" pitchFamily="34" charset="0"/>
                <a:cs typeface="Poppins"/>
                <a:sym typeface="Poppins"/>
              </a:rPr>
              <a:t> </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medications which are reviewed by the </a:t>
            </a:r>
            <a:r>
              <a:rPr lang="en-US" sz="1400" b="1" i="1" dirty="0">
                <a:latin typeface="SamsungOne" panose="020B0803030303020204" pitchFamily="34" charset="0"/>
                <a:ea typeface="SamsungOne" panose="020B0803030303020204" pitchFamily="34" charset="0"/>
                <a:cs typeface="Poppins"/>
                <a:sym typeface="Poppins"/>
              </a:rPr>
              <a:t>community</a:t>
            </a:r>
            <a:r>
              <a:rPr lang="en-US" sz="1400" dirty="0">
                <a:latin typeface="SamsungOne" panose="020B0803030303020204" pitchFamily="34" charset="0"/>
                <a:ea typeface="SamsungOne" panose="020B0803030303020204" pitchFamily="34" charset="0"/>
                <a:cs typeface="Poppins"/>
                <a:sym typeface="Poppins"/>
              </a:rPr>
              <a:t>. It aims to reduce expenses (consultation fees) and wait times for patients.</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Char char="●"/>
            </a:pPr>
            <a:r>
              <a:rPr lang="en-US" sz="1400" dirty="0">
                <a:latin typeface="SamsungOne" panose="020B0803030303020204" pitchFamily="34" charset="0"/>
                <a:ea typeface="SamsungOne" panose="020B0803030303020204" pitchFamily="34" charset="0"/>
                <a:cs typeface="Poppins"/>
                <a:sym typeface="Poppins"/>
              </a:rPr>
              <a:t>The model used can recommend you the medication, </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and also can work vice-versa i.e. if you provide it </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with a drug name it can return you the possible condition. </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Char char="●"/>
            </a:pPr>
            <a:r>
              <a:rPr lang="en-US" sz="1400" dirty="0">
                <a:latin typeface="SamsungOne" panose="020B0803030303020204" pitchFamily="34" charset="0"/>
                <a:ea typeface="SamsungOne" panose="020B0803030303020204" pitchFamily="34" charset="0"/>
                <a:cs typeface="Poppins"/>
                <a:sym typeface="Poppins"/>
              </a:rPr>
              <a:t>The model is deployed in Custom ChatBOT that can help</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 you get as many information you want using certain </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indicators in a calm and nice tune conversational way</a:t>
            </a:r>
            <a:endParaRPr sz="1400" dirty="0">
              <a:latin typeface="SamsungOne" panose="020B0803030303020204" pitchFamily="34" charset="0"/>
              <a:ea typeface="SamsungOne" panose="020B0803030303020204" pitchFamily="34" charset="0"/>
              <a:cs typeface="Poppins"/>
              <a:sym typeface="Poppins"/>
            </a:endParaRPr>
          </a:p>
          <a:p>
            <a:pPr marL="457200" lvl="0" indent="0" algn="l" rtl="0">
              <a:spcBef>
                <a:spcPts val="0"/>
              </a:spcBef>
              <a:spcAft>
                <a:spcPts val="0"/>
              </a:spcAft>
              <a:buNone/>
            </a:pPr>
            <a:endParaRPr sz="1400" dirty="0">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449468" y="1440000"/>
            <a:ext cx="8541300" cy="4926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dirty="0">
                <a:latin typeface="SamsungOne" panose="020B0803030303020204" pitchFamily="34" charset="0"/>
                <a:ea typeface="SamsungOne" panose="020B0803030303020204" pitchFamily="34" charset="0"/>
                <a:cs typeface="Poppins"/>
                <a:sym typeface="Poppins"/>
              </a:rPr>
              <a:t>Project Process  </a:t>
            </a:r>
            <a:endParaRPr dirty="0">
              <a:latin typeface="SamsungOne" panose="020B0803030303020204" pitchFamily="34" charset="0"/>
              <a:ea typeface="SamsungOne" panose="020B0803030303020204" pitchFamily="34" charset="0"/>
              <a:cs typeface="Poppins"/>
              <a:sym typeface="Poppins"/>
            </a:endParaRPr>
          </a:p>
        </p:txBody>
      </p:sp>
      <p:sp>
        <p:nvSpPr>
          <p:cNvPr id="98" name="Google Shape;98;p14"/>
          <p:cNvSpPr/>
          <p:nvPr/>
        </p:nvSpPr>
        <p:spPr>
          <a:xfrm>
            <a:off x="1084950" y="2219875"/>
            <a:ext cx="1446000" cy="835500"/>
          </a:xfrm>
          <a:prstGeom prst="roundRect">
            <a:avLst>
              <a:gd name="adj" fmla="val 16667"/>
            </a:avLst>
          </a:prstGeom>
          <a:solidFill>
            <a:srgbClr val="C9DAF8"/>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C9DAF8"/>
              </a:solidFill>
              <a:highlight>
                <a:srgbClr val="C9DAF8"/>
              </a:highlight>
              <a:latin typeface="SamsungOne" panose="020B0803030303020204" pitchFamily="34" charset="0"/>
              <a:ea typeface="SamsungOne" panose="020B0803030303020204" pitchFamily="34" charset="0"/>
            </a:endParaRPr>
          </a:p>
        </p:txBody>
      </p:sp>
      <p:sp>
        <p:nvSpPr>
          <p:cNvPr id="99" name="Google Shape;99;p14"/>
          <p:cNvSpPr/>
          <p:nvPr/>
        </p:nvSpPr>
        <p:spPr>
          <a:xfrm>
            <a:off x="3050550" y="2219875"/>
            <a:ext cx="1446000" cy="835500"/>
          </a:xfrm>
          <a:prstGeom prst="roundRect">
            <a:avLst>
              <a:gd name="adj" fmla="val 16667"/>
            </a:avLst>
          </a:prstGeom>
          <a:solidFill>
            <a:srgbClr val="A4C2F4"/>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3EB0"/>
              </a:solidFill>
              <a:latin typeface="SamsungOne" panose="020B0803030303020204" pitchFamily="34" charset="0"/>
              <a:ea typeface="SamsungOne" panose="020B0803030303020204" pitchFamily="34" charset="0"/>
            </a:endParaRPr>
          </a:p>
        </p:txBody>
      </p:sp>
      <p:sp>
        <p:nvSpPr>
          <p:cNvPr id="100" name="Google Shape;100;p14"/>
          <p:cNvSpPr/>
          <p:nvPr/>
        </p:nvSpPr>
        <p:spPr>
          <a:xfrm>
            <a:off x="5130900" y="2219875"/>
            <a:ext cx="1446000" cy="835500"/>
          </a:xfrm>
          <a:prstGeom prst="roundRect">
            <a:avLst>
              <a:gd name="adj" fmla="val 16667"/>
            </a:avLst>
          </a:prstGeom>
          <a:solidFill>
            <a:srgbClr val="6D9EEB"/>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3EB0"/>
              </a:solidFill>
              <a:latin typeface="SamsungOne" panose="020B0803030303020204" pitchFamily="34" charset="0"/>
              <a:ea typeface="SamsungOne" panose="020B0803030303020204" pitchFamily="34" charset="0"/>
            </a:endParaRPr>
          </a:p>
        </p:txBody>
      </p:sp>
      <p:sp>
        <p:nvSpPr>
          <p:cNvPr id="101" name="Google Shape;101;p14"/>
          <p:cNvSpPr/>
          <p:nvPr/>
        </p:nvSpPr>
        <p:spPr>
          <a:xfrm>
            <a:off x="7371900" y="2219875"/>
            <a:ext cx="1446000" cy="835500"/>
          </a:xfrm>
          <a:prstGeom prst="roundRect">
            <a:avLst>
              <a:gd name="adj" fmla="val 16667"/>
            </a:avLst>
          </a:prstGeom>
          <a:solidFill>
            <a:srgbClr val="3C78D8"/>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3EB0"/>
              </a:solidFill>
              <a:latin typeface="SamsungOne" panose="020B0803030303020204" pitchFamily="34" charset="0"/>
              <a:ea typeface="SamsungOne" panose="020B0803030303020204" pitchFamily="34" charset="0"/>
            </a:endParaRPr>
          </a:p>
        </p:txBody>
      </p:sp>
      <p:sp>
        <p:nvSpPr>
          <p:cNvPr id="102" name="Google Shape;102;p14"/>
          <p:cNvSpPr txBox="1"/>
          <p:nvPr/>
        </p:nvSpPr>
        <p:spPr>
          <a:xfrm>
            <a:off x="1157850" y="2280350"/>
            <a:ext cx="1300200" cy="7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amsungOne" panose="020B0803030303020204" pitchFamily="34" charset="0"/>
                <a:ea typeface="SamsungOne" panose="020B0803030303020204" pitchFamily="34" charset="0"/>
                <a:cs typeface="Poppins"/>
                <a:sym typeface="Poppins"/>
              </a:rPr>
              <a:t>Data </a:t>
            </a:r>
            <a:r>
              <a:rPr lang="en-US" dirty="0">
                <a:latin typeface="SamsungOne" panose="020B0803030303020204" pitchFamily="34" charset="0"/>
                <a:ea typeface="SamsungOne" panose="020B0803030303020204" pitchFamily="34" charset="0"/>
                <a:cs typeface="Poppins Light"/>
                <a:sym typeface="Poppins Light"/>
              </a:rPr>
              <a:t>collection</a:t>
            </a:r>
            <a:endParaRPr dirty="0">
              <a:latin typeface="SamsungOne" panose="020B0803030303020204" pitchFamily="34" charset="0"/>
              <a:ea typeface="SamsungOne" panose="020B0803030303020204" pitchFamily="34" charset="0"/>
              <a:cs typeface="Poppins Light"/>
              <a:sym typeface="Poppins Light"/>
            </a:endParaRPr>
          </a:p>
        </p:txBody>
      </p:sp>
      <p:sp>
        <p:nvSpPr>
          <p:cNvPr id="103" name="Google Shape;103;p14"/>
          <p:cNvSpPr txBox="1"/>
          <p:nvPr/>
        </p:nvSpPr>
        <p:spPr>
          <a:xfrm>
            <a:off x="3064763" y="2338975"/>
            <a:ext cx="1413600" cy="5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amsungOne" panose="020B0803030303020204" pitchFamily="34" charset="0"/>
                <a:ea typeface="SamsungOne" panose="020B0803030303020204" pitchFamily="34" charset="0"/>
                <a:cs typeface="Poppins"/>
                <a:sym typeface="Poppins"/>
              </a:rPr>
              <a:t>Exploratory </a:t>
            </a:r>
            <a:r>
              <a:rPr lang="en-US" dirty="0">
                <a:latin typeface="SamsungOne" panose="020B0803030303020204" pitchFamily="34" charset="0"/>
                <a:ea typeface="SamsungOne" panose="020B0803030303020204" pitchFamily="34" charset="0"/>
                <a:cs typeface="Poppins Light"/>
                <a:sym typeface="Poppins Light"/>
              </a:rPr>
              <a:t>Data Analysis</a:t>
            </a:r>
            <a:r>
              <a:rPr lang="en-US" dirty="0">
                <a:latin typeface="SamsungOne" panose="020B0803030303020204" pitchFamily="34" charset="0"/>
                <a:ea typeface="SamsungOne" panose="020B0803030303020204" pitchFamily="34" charset="0"/>
                <a:cs typeface="Poppins"/>
                <a:sym typeface="Poppins"/>
              </a:rPr>
              <a:t> </a:t>
            </a:r>
            <a:endParaRPr dirty="0">
              <a:latin typeface="SamsungOne" panose="020B0803030303020204" pitchFamily="34" charset="0"/>
              <a:ea typeface="SamsungOne" panose="020B0803030303020204" pitchFamily="34" charset="0"/>
              <a:cs typeface="Poppins"/>
              <a:sym typeface="Poppins"/>
            </a:endParaRPr>
          </a:p>
        </p:txBody>
      </p:sp>
      <p:sp>
        <p:nvSpPr>
          <p:cNvPr id="104" name="Google Shape;104;p14"/>
          <p:cNvSpPr txBox="1"/>
          <p:nvPr/>
        </p:nvSpPr>
        <p:spPr>
          <a:xfrm>
            <a:off x="5145825" y="2340800"/>
            <a:ext cx="1413600" cy="5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amsungOne" panose="020B0803030303020204" pitchFamily="34" charset="0"/>
                <a:ea typeface="SamsungOne" panose="020B0803030303020204" pitchFamily="34" charset="0"/>
                <a:cs typeface="Poppins"/>
                <a:sym typeface="Poppins"/>
              </a:rPr>
              <a:t>Data Cleaning </a:t>
            </a:r>
            <a:endParaRPr dirty="0">
              <a:latin typeface="SamsungOne" panose="020B0803030303020204" pitchFamily="34" charset="0"/>
              <a:ea typeface="SamsungOne" panose="020B0803030303020204" pitchFamily="34" charset="0"/>
              <a:cs typeface="Poppins"/>
              <a:sym typeface="Poppins"/>
            </a:endParaRPr>
          </a:p>
        </p:txBody>
      </p:sp>
      <p:sp>
        <p:nvSpPr>
          <p:cNvPr id="105" name="Google Shape;105;p14"/>
          <p:cNvSpPr txBox="1"/>
          <p:nvPr/>
        </p:nvSpPr>
        <p:spPr>
          <a:xfrm>
            <a:off x="7386675" y="2340800"/>
            <a:ext cx="1413600" cy="5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300" dirty="0">
                <a:latin typeface="SamsungOne" panose="020B0803030303020204" pitchFamily="34" charset="0"/>
                <a:ea typeface="SamsungOne" panose="020B0803030303020204" pitchFamily="34" charset="0"/>
                <a:cs typeface="Poppins"/>
                <a:sym typeface="Poppins"/>
              </a:rPr>
              <a:t>Preprocessing </a:t>
            </a:r>
            <a:endParaRPr sz="1300" dirty="0">
              <a:latin typeface="SamsungOne" panose="020B0803030303020204" pitchFamily="34" charset="0"/>
              <a:ea typeface="SamsungOne" panose="020B0803030303020204" pitchFamily="34" charset="0"/>
              <a:cs typeface="Poppins"/>
              <a:sym typeface="Poppins"/>
            </a:endParaRPr>
          </a:p>
          <a:p>
            <a:pPr marL="0" lvl="0" indent="0" algn="ctr" rtl="0">
              <a:spcBef>
                <a:spcPts val="0"/>
              </a:spcBef>
              <a:spcAft>
                <a:spcPts val="0"/>
              </a:spcAft>
              <a:buNone/>
            </a:pPr>
            <a:r>
              <a:rPr lang="en-US" sz="1300" dirty="0">
                <a:latin typeface="SamsungOne" panose="020B0803030303020204" pitchFamily="34" charset="0"/>
                <a:ea typeface="SamsungOne" panose="020B0803030303020204" pitchFamily="34" charset="0"/>
                <a:cs typeface="Poppins Light"/>
                <a:sym typeface="Poppins Light"/>
              </a:rPr>
              <a:t>Phase</a:t>
            </a:r>
            <a:endParaRPr sz="1300" dirty="0">
              <a:latin typeface="SamsungOne" panose="020B0803030303020204" pitchFamily="34" charset="0"/>
              <a:ea typeface="SamsungOne" panose="020B0803030303020204" pitchFamily="34" charset="0"/>
              <a:cs typeface="Poppins Light"/>
              <a:sym typeface="Poppins Light"/>
            </a:endParaRPr>
          </a:p>
        </p:txBody>
      </p:sp>
      <p:sp>
        <p:nvSpPr>
          <p:cNvPr id="106" name="Google Shape;106;p14"/>
          <p:cNvSpPr/>
          <p:nvPr/>
        </p:nvSpPr>
        <p:spPr>
          <a:xfrm>
            <a:off x="7355700" y="3768475"/>
            <a:ext cx="1446000" cy="835500"/>
          </a:xfrm>
          <a:prstGeom prst="roundRect">
            <a:avLst>
              <a:gd name="adj" fmla="val 16667"/>
            </a:avLst>
          </a:prstGeom>
          <a:solidFill>
            <a:srgbClr val="C27BA0"/>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3EB0"/>
              </a:solidFill>
              <a:latin typeface="SamsungOne" panose="020B0803030303020204" pitchFamily="34" charset="0"/>
              <a:ea typeface="SamsungOne" panose="020B0803030303020204" pitchFamily="34" charset="0"/>
            </a:endParaRPr>
          </a:p>
        </p:txBody>
      </p:sp>
      <p:cxnSp>
        <p:nvCxnSpPr>
          <p:cNvPr id="107" name="Google Shape;107;p14"/>
          <p:cNvCxnSpPr/>
          <p:nvPr/>
        </p:nvCxnSpPr>
        <p:spPr>
          <a:xfrm rot="10800000" flipH="1">
            <a:off x="2530275" y="2637500"/>
            <a:ext cx="516300" cy="1200"/>
          </a:xfrm>
          <a:prstGeom prst="straightConnector1">
            <a:avLst/>
          </a:prstGeom>
          <a:noFill/>
          <a:ln w="9525" cap="flat" cmpd="sng">
            <a:solidFill>
              <a:srgbClr val="44546A"/>
            </a:solidFill>
            <a:prstDash val="solid"/>
            <a:round/>
            <a:headEnd type="none" w="med" len="med"/>
            <a:tailEnd type="triangle" w="med" len="med"/>
          </a:ln>
        </p:spPr>
      </p:cxnSp>
      <p:cxnSp>
        <p:nvCxnSpPr>
          <p:cNvPr id="108" name="Google Shape;108;p14"/>
          <p:cNvCxnSpPr>
            <a:endCxn id="105" idx="1"/>
          </p:cNvCxnSpPr>
          <p:nvPr/>
        </p:nvCxnSpPr>
        <p:spPr>
          <a:xfrm>
            <a:off x="6588975" y="2635400"/>
            <a:ext cx="797700" cy="2700"/>
          </a:xfrm>
          <a:prstGeom prst="straightConnector1">
            <a:avLst/>
          </a:prstGeom>
          <a:noFill/>
          <a:ln w="9525" cap="flat" cmpd="sng">
            <a:solidFill>
              <a:srgbClr val="44546A"/>
            </a:solidFill>
            <a:prstDash val="solid"/>
            <a:round/>
            <a:headEnd type="none" w="med" len="med"/>
            <a:tailEnd type="triangle" w="med" len="med"/>
          </a:ln>
        </p:spPr>
      </p:cxnSp>
      <p:cxnSp>
        <p:nvCxnSpPr>
          <p:cNvPr id="109" name="Google Shape;109;p14"/>
          <p:cNvCxnSpPr>
            <a:stCxn id="99" idx="3"/>
            <a:endCxn id="100" idx="1"/>
          </p:cNvCxnSpPr>
          <p:nvPr/>
        </p:nvCxnSpPr>
        <p:spPr>
          <a:xfrm>
            <a:off x="4496550" y="2637625"/>
            <a:ext cx="634500" cy="0"/>
          </a:xfrm>
          <a:prstGeom prst="straightConnector1">
            <a:avLst/>
          </a:prstGeom>
          <a:noFill/>
          <a:ln w="9525" cap="flat" cmpd="sng">
            <a:solidFill>
              <a:srgbClr val="44546A"/>
            </a:solidFill>
            <a:prstDash val="solid"/>
            <a:round/>
            <a:headEnd type="none" w="med" len="med"/>
            <a:tailEnd type="triangle" w="med" len="med"/>
          </a:ln>
        </p:spPr>
      </p:cxnSp>
      <p:cxnSp>
        <p:nvCxnSpPr>
          <p:cNvPr id="110" name="Google Shape;110;p14"/>
          <p:cNvCxnSpPr>
            <a:endCxn id="106" idx="0"/>
          </p:cNvCxnSpPr>
          <p:nvPr/>
        </p:nvCxnSpPr>
        <p:spPr>
          <a:xfrm flipH="1">
            <a:off x="8078700" y="3052975"/>
            <a:ext cx="3300" cy="715500"/>
          </a:xfrm>
          <a:prstGeom prst="straightConnector1">
            <a:avLst/>
          </a:prstGeom>
          <a:noFill/>
          <a:ln w="9525" cap="flat" cmpd="sng">
            <a:solidFill>
              <a:srgbClr val="44546A"/>
            </a:solidFill>
            <a:prstDash val="solid"/>
            <a:round/>
            <a:headEnd type="none" w="med" len="med"/>
            <a:tailEnd type="triangle" w="med" len="med"/>
          </a:ln>
        </p:spPr>
      </p:cxnSp>
      <p:sp>
        <p:nvSpPr>
          <p:cNvPr id="111" name="Google Shape;111;p14"/>
          <p:cNvSpPr txBox="1"/>
          <p:nvPr/>
        </p:nvSpPr>
        <p:spPr>
          <a:xfrm>
            <a:off x="7371900" y="3888925"/>
            <a:ext cx="1413600" cy="59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amsungOne" panose="020B0803030303020204" pitchFamily="34" charset="0"/>
                <a:ea typeface="SamsungOne" panose="020B0803030303020204" pitchFamily="34" charset="0"/>
                <a:cs typeface="Poppins"/>
                <a:sym typeface="Poppins"/>
              </a:rPr>
              <a:t>Applying NLP </a:t>
            </a:r>
            <a:r>
              <a:rPr lang="en-US" dirty="0">
                <a:latin typeface="SamsungOne" panose="020B0803030303020204" pitchFamily="34" charset="0"/>
                <a:ea typeface="SamsungOne" panose="020B0803030303020204" pitchFamily="34" charset="0"/>
                <a:cs typeface="Poppins Light"/>
                <a:sym typeface="Poppins Light"/>
              </a:rPr>
              <a:t>Techniques</a:t>
            </a:r>
            <a:endParaRPr dirty="0">
              <a:latin typeface="SamsungOne" panose="020B0803030303020204" pitchFamily="34" charset="0"/>
              <a:ea typeface="SamsungOne" panose="020B0803030303020204" pitchFamily="34" charset="0"/>
              <a:cs typeface="Poppins Light"/>
              <a:sym typeface="Poppins Light"/>
            </a:endParaRPr>
          </a:p>
        </p:txBody>
      </p:sp>
      <p:sp>
        <p:nvSpPr>
          <p:cNvPr id="112" name="Google Shape;112;p14"/>
          <p:cNvSpPr/>
          <p:nvPr/>
        </p:nvSpPr>
        <p:spPr>
          <a:xfrm>
            <a:off x="5042375" y="3768475"/>
            <a:ext cx="1614900" cy="835500"/>
          </a:xfrm>
          <a:prstGeom prst="roundRect">
            <a:avLst>
              <a:gd name="adj" fmla="val 16667"/>
            </a:avLst>
          </a:prstGeom>
          <a:solidFill>
            <a:srgbClr val="6AA84F"/>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3EB0"/>
              </a:solidFill>
              <a:latin typeface="SamsungOne" panose="020B0803030303020204" pitchFamily="34" charset="0"/>
              <a:ea typeface="SamsungOne" panose="020B0803030303020204" pitchFamily="34" charset="0"/>
            </a:endParaRPr>
          </a:p>
        </p:txBody>
      </p:sp>
      <p:sp>
        <p:nvSpPr>
          <p:cNvPr id="113" name="Google Shape;113;p14"/>
          <p:cNvSpPr txBox="1"/>
          <p:nvPr/>
        </p:nvSpPr>
        <p:spPr>
          <a:xfrm>
            <a:off x="5130900" y="3828475"/>
            <a:ext cx="1446000" cy="7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latin typeface="SamsungOne" panose="020B0803030303020204" pitchFamily="34" charset="0"/>
                <a:ea typeface="SamsungOne" panose="020B0803030303020204" pitchFamily="34" charset="0"/>
                <a:cs typeface="Poppins Light"/>
                <a:sym typeface="Poppins Light"/>
              </a:rPr>
              <a:t>HyperParameter tuning</a:t>
            </a:r>
            <a:endParaRPr sz="1200" dirty="0">
              <a:latin typeface="SamsungOne" panose="020B0803030303020204" pitchFamily="34" charset="0"/>
              <a:ea typeface="SamsungOne" panose="020B0803030303020204" pitchFamily="34" charset="0"/>
              <a:cs typeface="Poppins"/>
              <a:sym typeface="Poppins"/>
            </a:endParaRPr>
          </a:p>
        </p:txBody>
      </p:sp>
      <p:cxnSp>
        <p:nvCxnSpPr>
          <p:cNvPr id="114" name="Google Shape;114;p14"/>
          <p:cNvCxnSpPr>
            <a:stCxn id="106" idx="1"/>
            <a:endCxn id="112" idx="3"/>
          </p:cNvCxnSpPr>
          <p:nvPr/>
        </p:nvCxnSpPr>
        <p:spPr>
          <a:xfrm rot="10800000">
            <a:off x="6657300" y="4186225"/>
            <a:ext cx="698400" cy="0"/>
          </a:xfrm>
          <a:prstGeom prst="straightConnector1">
            <a:avLst/>
          </a:prstGeom>
          <a:noFill/>
          <a:ln w="9525" cap="flat" cmpd="sng">
            <a:solidFill>
              <a:srgbClr val="44546A"/>
            </a:solidFill>
            <a:prstDash val="solid"/>
            <a:round/>
            <a:headEnd type="none" w="med" len="med"/>
            <a:tailEnd type="triangle" w="med" len="med"/>
          </a:ln>
        </p:spPr>
      </p:cxnSp>
      <p:sp>
        <p:nvSpPr>
          <p:cNvPr id="115" name="Google Shape;115;p14"/>
          <p:cNvSpPr/>
          <p:nvPr/>
        </p:nvSpPr>
        <p:spPr>
          <a:xfrm>
            <a:off x="7357475" y="5045175"/>
            <a:ext cx="1446000" cy="835500"/>
          </a:xfrm>
          <a:prstGeom prst="roundRect">
            <a:avLst>
              <a:gd name="adj" fmla="val 16667"/>
            </a:avLst>
          </a:prstGeom>
          <a:solidFill>
            <a:srgbClr val="6AA84F"/>
          </a:solidFill>
          <a:ln w="9525" cap="flat" cmpd="sng">
            <a:solidFill>
              <a:srgbClr val="44546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93EB0"/>
              </a:solidFill>
              <a:latin typeface="SamsungOne" panose="020B0803030303020204" pitchFamily="34" charset="0"/>
              <a:ea typeface="SamsungOne" panose="020B0803030303020204" pitchFamily="34" charset="0"/>
            </a:endParaRPr>
          </a:p>
        </p:txBody>
      </p:sp>
      <p:cxnSp>
        <p:nvCxnSpPr>
          <p:cNvPr id="116" name="Google Shape;116;p14"/>
          <p:cNvCxnSpPr>
            <a:stCxn id="106" idx="2"/>
            <a:endCxn id="115" idx="0"/>
          </p:cNvCxnSpPr>
          <p:nvPr/>
        </p:nvCxnSpPr>
        <p:spPr>
          <a:xfrm>
            <a:off x="8078700" y="4603975"/>
            <a:ext cx="1800" cy="441300"/>
          </a:xfrm>
          <a:prstGeom prst="straightConnector1">
            <a:avLst/>
          </a:prstGeom>
          <a:noFill/>
          <a:ln w="9525" cap="flat" cmpd="sng">
            <a:solidFill>
              <a:srgbClr val="44546A"/>
            </a:solidFill>
            <a:prstDash val="solid"/>
            <a:round/>
            <a:headEnd type="none" w="med" len="med"/>
            <a:tailEnd type="triangle" w="med" len="med"/>
          </a:ln>
        </p:spPr>
      </p:cxnSp>
      <p:sp>
        <p:nvSpPr>
          <p:cNvPr id="117" name="Google Shape;117;p14"/>
          <p:cNvSpPr txBox="1"/>
          <p:nvPr/>
        </p:nvSpPr>
        <p:spPr>
          <a:xfrm>
            <a:off x="7371900" y="5105175"/>
            <a:ext cx="1413600" cy="71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SamsungOne" panose="020B0803030303020204" pitchFamily="34" charset="0"/>
                <a:ea typeface="SamsungOne" panose="020B0803030303020204" pitchFamily="34" charset="0"/>
                <a:cs typeface="Poppins"/>
                <a:sym typeface="Poppins"/>
              </a:rPr>
              <a:t>ChatGPT </a:t>
            </a:r>
            <a:endParaRPr dirty="0">
              <a:latin typeface="SamsungOne" panose="020B0803030303020204" pitchFamily="34" charset="0"/>
              <a:ea typeface="SamsungOne" panose="020B0803030303020204" pitchFamily="34" charset="0"/>
              <a:cs typeface="Poppins"/>
              <a:sym typeface="Poppins"/>
            </a:endParaRPr>
          </a:p>
          <a:p>
            <a:pPr marL="0" lvl="0" indent="0" algn="ctr" rtl="0">
              <a:spcBef>
                <a:spcPts val="0"/>
              </a:spcBef>
              <a:spcAft>
                <a:spcPts val="0"/>
              </a:spcAft>
              <a:buNone/>
            </a:pPr>
            <a:r>
              <a:rPr lang="en-US" dirty="0">
                <a:latin typeface="SamsungOne" panose="020B0803030303020204" pitchFamily="34" charset="0"/>
                <a:ea typeface="SamsungOne" panose="020B0803030303020204" pitchFamily="34" charset="0"/>
                <a:cs typeface="Poppins Light"/>
                <a:sym typeface="Poppins Light"/>
              </a:rPr>
              <a:t>(Prompt Engineering)</a:t>
            </a:r>
            <a:endParaRPr dirty="0">
              <a:latin typeface="SamsungOne" panose="020B0803030303020204" pitchFamily="34" charset="0"/>
              <a:ea typeface="SamsungOne" panose="020B0803030303020204" pitchFamily="34" charset="0"/>
              <a:cs typeface="Poppins Light"/>
              <a:sym typeface="Poppi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5"/>
          <p:cNvSpPr/>
          <p:nvPr/>
        </p:nvSpPr>
        <p:spPr>
          <a:xfrm>
            <a:off x="2733575" y="3954350"/>
            <a:ext cx="4293900" cy="606900"/>
          </a:xfrm>
          <a:prstGeom prst="roundRect">
            <a:avLst>
              <a:gd name="adj" fmla="val 16667"/>
            </a:avLst>
          </a:prstGeom>
          <a:solidFill>
            <a:srgbClr val="193EB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24" name="Google Shape;124;p15"/>
          <p:cNvSpPr txBox="1">
            <a:spLocks noGrp="1"/>
          </p:cNvSpPr>
          <p:nvPr>
            <p:ph type="title"/>
          </p:nvPr>
        </p:nvSpPr>
        <p:spPr>
          <a:xfrm>
            <a:off x="262043" y="1370325"/>
            <a:ext cx="85413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dirty="0">
                <a:latin typeface="SamsungOne" panose="020B0803030303020204" pitchFamily="34" charset="0"/>
                <a:ea typeface="SamsungOne" panose="020B0803030303020204" pitchFamily="34" charset="0"/>
                <a:cs typeface="Poppins"/>
                <a:sym typeface="Poppins"/>
              </a:rPr>
              <a:t>The Data</a:t>
            </a:r>
            <a:endParaRPr sz="3000" dirty="0">
              <a:latin typeface="SamsungOne" panose="020B0803030303020204" pitchFamily="34" charset="0"/>
              <a:ea typeface="SamsungOne" panose="020B0803030303020204" pitchFamily="34" charset="0"/>
              <a:cs typeface="Poppins"/>
              <a:sym typeface="Poppins"/>
            </a:endParaRPr>
          </a:p>
        </p:txBody>
      </p:sp>
      <p:sp>
        <p:nvSpPr>
          <p:cNvPr id="125" name="Google Shape;125;p15"/>
          <p:cNvSpPr txBox="1">
            <a:spLocks noGrp="1"/>
          </p:cNvSpPr>
          <p:nvPr>
            <p:ph type="title"/>
          </p:nvPr>
        </p:nvSpPr>
        <p:spPr>
          <a:xfrm>
            <a:off x="1321586" y="2372063"/>
            <a:ext cx="7259700" cy="1139100"/>
          </a:xfrm>
          <a:prstGeom prst="rect">
            <a:avLst/>
          </a:prstGeom>
        </p:spPr>
        <p:txBody>
          <a:bodyPr spcFirstLastPara="1" wrap="square" lIns="0" tIns="0" rIns="0" bIns="0" anchor="t" anchorCtr="0">
            <a:spAutoFit/>
          </a:bodyPr>
          <a:lstStyle/>
          <a:p>
            <a:pPr marL="0" lvl="0" indent="0" algn="ctr" rtl="0">
              <a:spcBef>
                <a:spcPts val="0"/>
              </a:spcBef>
              <a:spcAft>
                <a:spcPts val="0"/>
              </a:spcAft>
              <a:buClr>
                <a:schemeClr val="dk1"/>
              </a:buClr>
              <a:buSzPts val="1100"/>
              <a:buFont typeface="Arial"/>
              <a:buNone/>
            </a:pPr>
            <a:r>
              <a:rPr lang="en-US" sz="3700" dirty="0">
                <a:latin typeface="SamsungOne" panose="020B0803030303020204" pitchFamily="34" charset="0"/>
                <a:ea typeface="SamsungOne" panose="020B0803030303020204" pitchFamily="34" charset="0"/>
                <a:cs typeface="Poppins"/>
                <a:sym typeface="Poppins"/>
              </a:rPr>
              <a:t>UCI Machine Learning Repository and it contains </a:t>
            </a:r>
            <a:endParaRPr sz="3700" dirty="0">
              <a:solidFill>
                <a:schemeClr val="lt1"/>
              </a:solidFill>
              <a:latin typeface="SamsungOne" panose="020B0803030303020204" pitchFamily="34" charset="0"/>
              <a:ea typeface="SamsungOne" panose="020B0803030303020204" pitchFamily="34" charset="0"/>
              <a:cs typeface="Poppins"/>
              <a:sym typeface="Poppins"/>
            </a:endParaRPr>
          </a:p>
        </p:txBody>
      </p:sp>
      <p:sp>
        <p:nvSpPr>
          <p:cNvPr id="126" name="Google Shape;126;p15"/>
          <p:cNvSpPr/>
          <p:nvPr/>
        </p:nvSpPr>
        <p:spPr>
          <a:xfrm>
            <a:off x="3829775" y="5034650"/>
            <a:ext cx="21015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27" name="Google Shape;127;p15"/>
          <p:cNvSpPr txBox="1"/>
          <p:nvPr/>
        </p:nvSpPr>
        <p:spPr>
          <a:xfrm>
            <a:off x="3852550" y="5019525"/>
            <a:ext cx="20787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2800" dirty="0">
                <a:solidFill>
                  <a:schemeClr val="lt1"/>
                </a:solidFill>
                <a:latin typeface="SamsungOne" panose="020B0803030303020204" pitchFamily="34" charset="0"/>
                <a:ea typeface="SamsungOne" panose="020B0803030303020204" pitchFamily="34" charset="0"/>
                <a:cs typeface="Poppins"/>
                <a:sym typeface="Poppins"/>
              </a:rPr>
              <a:t>7 columns </a:t>
            </a:r>
            <a:endParaRPr sz="2700" dirty="0">
              <a:solidFill>
                <a:schemeClr val="lt1"/>
              </a:solidFill>
              <a:latin typeface="SamsungOne" panose="020B0803030303020204" pitchFamily="34" charset="0"/>
              <a:ea typeface="SamsungOne" panose="020B0803030303020204" pitchFamily="34" charset="0"/>
            </a:endParaRPr>
          </a:p>
        </p:txBody>
      </p:sp>
      <p:sp>
        <p:nvSpPr>
          <p:cNvPr id="128" name="Google Shape;128;p15"/>
          <p:cNvSpPr txBox="1"/>
          <p:nvPr/>
        </p:nvSpPr>
        <p:spPr>
          <a:xfrm>
            <a:off x="2733575" y="3888262"/>
            <a:ext cx="4293900" cy="75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700" dirty="0">
                <a:solidFill>
                  <a:schemeClr val="lt1"/>
                </a:solidFill>
                <a:latin typeface="SamsungOne" panose="020B0803030303020204" pitchFamily="34" charset="0"/>
                <a:ea typeface="SamsungOne" panose="020B0803030303020204" pitchFamily="34" charset="0"/>
                <a:cs typeface="Poppins"/>
                <a:sym typeface="Poppins"/>
              </a:rPr>
              <a:t>215.063 instance </a:t>
            </a:r>
            <a:endParaRPr sz="3700" dirty="0">
              <a:solidFill>
                <a:schemeClr val="lt1"/>
              </a:solidFill>
              <a:latin typeface="SamsungOne" panose="020B0803030303020204" pitchFamily="34" charset="0"/>
              <a:ea typeface="SamsungOne" panose="020B0803030303020204" pitchFamily="34" charset="0"/>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262043" y="1370325"/>
            <a:ext cx="85413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dirty="0">
                <a:latin typeface="SamsungOne" panose="020B0803030303020204" pitchFamily="34" charset="0"/>
                <a:ea typeface="SamsungOne" panose="020B0803030303020204" pitchFamily="34" charset="0"/>
                <a:cs typeface="Poppins"/>
                <a:sym typeface="Poppins"/>
              </a:rPr>
              <a:t>The Data</a:t>
            </a:r>
            <a:endParaRPr sz="3000" dirty="0">
              <a:latin typeface="SamsungOne" panose="020B0803030303020204" pitchFamily="34" charset="0"/>
              <a:ea typeface="SamsungOne" panose="020B0803030303020204" pitchFamily="34" charset="0"/>
              <a:cs typeface="Poppins"/>
              <a:sym typeface="Poppins"/>
            </a:endParaRPr>
          </a:p>
        </p:txBody>
      </p:sp>
      <p:pic>
        <p:nvPicPr>
          <p:cNvPr id="135" name="Google Shape;135;p16"/>
          <p:cNvPicPr preferRelativeResize="0"/>
          <p:nvPr/>
        </p:nvPicPr>
        <p:blipFill>
          <a:blip r:embed="rId3">
            <a:alphaModFix/>
          </a:blip>
          <a:stretch>
            <a:fillRect/>
          </a:stretch>
        </p:blipFill>
        <p:spPr>
          <a:xfrm>
            <a:off x="152388" y="3971800"/>
            <a:ext cx="9597900" cy="1809000"/>
          </a:xfrm>
          <a:prstGeom prst="roundRect">
            <a:avLst>
              <a:gd name="adj" fmla="val 16667"/>
            </a:avLst>
          </a:prstGeom>
          <a:noFill/>
          <a:ln>
            <a:noFill/>
          </a:ln>
        </p:spPr>
      </p:pic>
      <p:sp>
        <p:nvSpPr>
          <p:cNvPr id="136" name="Google Shape;136;p16"/>
          <p:cNvSpPr/>
          <p:nvPr/>
        </p:nvSpPr>
        <p:spPr>
          <a:xfrm>
            <a:off x="1021125" y="2071450"/>
            <a:ext cx="12498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37" name="Google Shape;137;p16"/>
          <p:cNvSpPr txBox="1"/>
          <p:nvPr/>
        </p:nvSpPr>
        <p:spPr>
          <a:xfrm>
            <a:off x="1032500" y="2067100"/>
            <a:ext cx="12498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solidFill>
                  <a:schemeClr val="lt1"/>
                </a:solidFill>
                <a:latin typeface="SamsungOne" panose="020B0803030303020204" pitchFamily="34" charset="0"/>
                <a:ea typeface="SamsungOne" panose="020B0803030303020204" pitchFamily="34" charset="0"/>
                <a:cs typeface="Poppins"/>
                <a:sym typeface="Poppins"/>
              </a:rPr>
              <a:t>ID</a:t>
            </a:r>
            <a:endParaRPr sz="2700" dirty="0">
              <a:solidFill>
                <a:schemeClr val="lt1"/>
              </a:solidFill>
              <a:latin typeface="SamsungOne" panose="020B0803030303020204" pitchFamily="34" charset="0"/>
              <a:ea typeface="SamsungOne" panose="020B0803030303020204" pitchFamily="34" charset="0"/>
            </a:endParaRPr>
          </a:p>
        </p:txBody>
      </p:sp>
      <p:sp>
        <p:nvSpPr>
          <p:cNvPr id="138" name="Google Shape;138;p16"/>
          <p:cNvSpPr/>
          <p:nvPr/>
        </p:nvSpPr>
        <p:spPr>
          <a:xfrm>
            <a:off x="2423350" y="2071450"/>
            <a:ext cx="21015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39" name="Google Shape;139;p16"/>
          <p:cNvSpPr txBox="1"/>
          <p:nvPr/>
        </p:nvSpPr>
        <p:spPr>
          <a:xfrm>
            <a:off x="2614300" y="2120950"/>
            <a:ext cx="17196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solidFill>
                  <a:schemeClr val="lt1"/>
                </a:solidFill>
                <a:latin typeface="SamsungOne" panose="020B0803030303020204" pitchFamily="34" charset="0"/>
                <a:ea typeface="SamsungOne" panose="020B0803030303020204" pitchFamily="34" charset="0"/>
                <a:cs typeface="Poppins"/>
                <a:sym typeface="Poppins"/>
              </a:rPr>
              <a:t>Drug name</a:t>
            </a:r>
            <a:endParaRPr sz="2000" dirty="0">
              <a:solidFill>
                <a:schemeClr val="lt1"/>
              </a:solidFill>
              <a:latin typeface="SamsungOne" panose="020B0803030303020204" pitchFamily="34" charset="0"/>
              <a:ea typeface="SamsungOne" panose="020B0803030303020204" pitchFamily="34" charset="0"/>
            </a:endParaRPr>
          </a:p>
        </p:txBody>
      </p:sp>
      <p:sp>
        <p:nvSpPr>
          <p:cNvPr id="140" name="Google Shape;140;p16"/>
          <p:cNvSpPr/>
          <p:nvPr/>
        </p:nvSpPr>
        <p:spPr>
          <a:xfrm>
            <a:off x="4601700" y="2071450"/>
            <a:ext cx="21015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41" name="Google Shape;141;p16"/>
          <p:cNvSpPr txBox="1"/>
          <p:nvPr/>
        </p:nvSpPr>
        <p:spPr>
          <a:xfrm>
            <a:off x="4616863" y="2120950"/>
            <a:ext cx="20862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solidFill>
                  <a:schemeClr val="lt1"/>
                </a:solidFill>
                <a:latin typeface="SamsungOne" panose="020B0803030303020204" pitchFamily="34" charset="0"/>
                <a:ea typeface="SamsungOne" panose="020B0803030303020204" pitchFamily="34" charset="0"/>
                <a:cs typeface="Poppins"/>
                <a:sym typeface="Poppins"/>
              </a:rPr>
              <a:t>Condition</a:t>
            </a:r>
            <a:endParaRPr sz="2000" dirty="0">
              <a:solidFill>
                <a:schemeClr val="lt1"/>
              </a:solidFill>
              <a:latin typeface="SamsungOne" panose="020B0803030303020204" pitchFamily="34" charset="0"/>
              <a:ea typeface="SamsungOne" panose="020B0803030303020204" pitchFamily="34" charset="0"/>
            </a:endParaRPr>
          </a:p>
        </p:txBody>
      </p:sp>
      <p:sp>
        <p:nvSpPr>
          <p:cNvPr id="142" name="Google Shape;142;p16"/>
          <p:cNvSpPr/>
          <p:nvPr/>
        </p:nvSpPr>
        <p:spPr>
          <a:xfrm>
            <a:off x="6780050" y="2071450"/>
            <a:ext cx="21015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43" name="Google Shape;143;p16"/>
          <p:cNvSpPr txBox="1"/>
          <p:nvPr/>
        </p:nvSpPr>
        <p:spPr>
          <a:xfrm>
            <a:off x="6780025" y="2120950"/>
            <a:ext cx="21015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solidFill>
                  <a:schemeClr val="lt1"/>
                </a:solidFill>
                <a:latin typeface="SamsungOne" panose="020B0803030303020204" pitchFamily="34" charset="0"/>
                <a:ea typeface="SamsungOne" panose="020B0803030303020204" pitchFamily="34" charset="0"/>
                <a:cs typeface="Poppins"/>
                <a:sym typeface="Poppins"/>
              </a:rPr>
              <a:t>Rating</a:t>
            </a:r>
            <a:endParaRPr sz="2000" dirty="0">
              <a:solidFill>
                <a:schemeClr val="lt1"/>
              </a:solidFill>
              <a:latin typeface="SamsungOne" panose="020B0803030303020204" pitchFamily="34" charset="0"/>
              <a:ea typeface="SamsungOne" panose="020B0803030303020204" pitchFamily="34" charset="0"/>
            </a:endParaRPr>
          </a:p>
        </p:txBody>
      </p:sp>
      <p:sp>
        <p:nvSpPr>
          <p:cNvPr id="144" name="Google Shape;144;p16"/>
          <p:cNvSpPr/>
          <p:nvPr/>
        </p:nvSpPr>
        <p:spPr>
          <a:xfrm>
            <a:off x="3081838" y="2924625"/>
            <a:ext cx="15636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45" name="Google Shape;145;p16"/>
          <p:cNvSpPr txBox="1"/>
          <p:nvPr/>
        </p:nvSpPr>
        <p:spPr>
          <a:xfrm>
            <a:off x="3337138" y="2974125"/>
            <a:ext cx="10530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solidFill>
                  <a:schemeClr val="lt1"/>
                </a:solidFill>
                <a:latin typeface="SamsungOne" panose="020B0803030303020204" pitchFamily="34" charset="0"/>
                <a:ea typeface="SamsungOne" panose="020B0803030303020204" pitchFamily="34" charset="0"/>
                <a:cs typeface="Poppins"/>
                <a:sym typeface="Poppins"/>
              </a:rPr>
              <a:t>Date</a:t>
            </a:r>
            <a:endParaRPr sz="2000" dirty="0">
              <a:solidFill>
                <a:schemeClr val="lt1"/>
              </a:solidFill>
              <a:latin typeface="SamsungOne" panose="020B0803030303020204" pitchFamily="34" charset="0"/>
              <a:ea typeface="SamsungOne" panose="020B0803030303020204" pitchFamily="34" charset="0"/>
            </a:endParaRPr>
          </a:p>
        </p:txBody>
      </p:sp>
      <p:sp>
        <p:nvSpPr>
          <p:cNvPr id="146" name="Google Shape;146;p16"/>
          <p:cNvSpPr/>
          <p:nvPr/>
        </p:nvSpPr>
        <p:spPr>
          <a:xfrm>
            <a:off x="4830338" y="2924625"/>
            <a:ext cx="1990500" cy="6069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SamsungOne" panose="020B0803030303020204" pitchFamily="34" charset="0"/>
              <a:ea typeface="SamsungOne" panose="020B0803030303020204" pitchFamily="34" charset="0"/>
            </a:endParaRPr>
          </a:p>
        </p:txBody>
      </p:sp>
      <p:sp>
        <p:nvSpPr>
          <p:cNvPr id="147" name="Google Shape;147;p16"/>
          <p:cNvSpPr txBox="1"/>
          <p:nvPr/>
        </p:nvSpPr>
        <p:spPr>
          <a:xfrm>
            <a:off x="4860488" y="2974125"/>
            <a:ext cx="1930200" cy="507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dirty="0">
                <a:solidFill>
                  <a:schemeClr val="lt1"/>
                </a:solidFill>
                <a:latin typeface="SamsungOne" panose="020B0803030303020204" pitchFamily="34" charset="0"/>
                <a:ea typeface="SamsungOne" panose="020B0803030303020204" pitchFamily="34" charset="0"/>
                <a:cs typeface="Poppins"/>
                <a:sym typeface="Poppins"/>
              </a:rPr>
              <a:t>useful-count</a:t>
            </a:r>
            <a:endParaRPr sz="2000" dirty="0">
              <a:solidFill>
                <a:schemeClr val="lt1"/>
              </a:solidFill>
              <a:latin typeface="SamsungOne" panose="020B0803030303020204" pitchFamily="34" charset="0"/>
              <a:ea typeface="SamsungOne" panose="020B0803030303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E9E9E"/>
        </a:solidFill>
        <a:effectLst/>
      </p:bgPr>
    </p:bg>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680756" y="1201075"/>
            <a:ext cx="8541300" cy="4617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000" dirty="0">
                <a:latin typeface="SamsungOne" panose="020B0803030303020204" pitchFamily="34" charset="0"/>
                <a:ea typeface="SamsungOne" panose="020B0803030303020204" pitchFamily="34" charset="0"/>
                <a:cs typeface="Poppins"/>
                <a:sym typeface="Poppins"/>
              </a:rPr>
              <a:t>The Data Cleaning/Preprocessing </a:t>
            </a:r>
            <a:endParaRPr sz="3000" dirty="0">
              <a:latin typeface="SamsungOne" panose="020B0803030303020204" pitchFamily="34" charset="0"/>
              <a:ea typeface="SamsungOne" panose="020B0803030303020204" pitchFamily="34" charset="0"/>
              <a:cs typeface="Poppins"/>
              <a:sym typeface="Poppins"/>
            </a:endParaRPr>
          </a:p>
        </p:txBody>
      </p:sp>
      <p:sp>
        <p:nvSpPr>
          <p:cNvPr id="154" name="Google Shape;154;p17"/>
          <p:cNvSpPr/>
          <p:nvPr/>
        </p:nvSpPr>
        <p:spPr>
          <a:xfrm>
            <a:off x="1675500" y="2244775"/>
            <a:ext cx="6633000" cy="4165800"/>
          </a:xfrm>
          <a:prstGeom prst="roundRect">
            <a:avLst>
              <a:gd name="adj" fmla="val 16667"/>
            </a:avLst>
          </a:prstGeom>
          <a:solidFill>
            <a:srgbClr val="1E1E1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E1E1E"/>
              </a:solidFill>
            </a:endParaRPr>
          </a:p>
        </p:txBody>
      </p:sp>
      <p:sp>
        <p:nvSpPr>
          <p:cNvPr id="155" name="Google Shape;155;p17"/>
          <p:cNvSpPr txBox="1">
            <a:spLocks noGrp="1"/>
          </p:cNvSpPr>
          <p:nvPr>
            <p:ph type="title"/>
          </p:nvPr>
        </p:nvSpPr>
        <p:spPr>
          <a:xfrm>
            <a:off x="680743" y="1738225"/>
            <a:ext cx="8541300" cy="431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The Data contained a lot of invalid and null values, which required comprehensive manual examination and cleaning</a:t>
            </a:r>
            <a:endParaRPr sz="1400" dirty="0">
              <a:latin typeface="SamsungOne" panose="020B0803030303020204" pitchFamily="34" charset="0"/>
              <a:ea typeface="SamsungOne" panose="020B0803030303020204" pitchFamily="34" charset="0"/>
              <a:cs typeface="Poppins"/>
              <a:sym typeface="Poppins"/>
            </a:endParaRPr>
          </a:p>
        </p:txBody>
      </p:sp>
      <p:pic>
        <p:nvPicPr>
          <p:cNvPr id="156" name="Google Shape;156;p17"/>
          <p:cNvPicPr preferRelativeResize="0"/>
          <p:nvPr/>
        </p:nvPicPr>
        <p:blipFill>
          <a:blip r:embed="rId3">
            <a:alphaModFix/>
          </a:blip>
          <a:stretch>
            <a:fillRect/>
          </a:stretch>
        </p:blipFill>
        <p:spPr>
          <a:xfrm>
            <a:off x="1942250" y="2415550"/>
            <a:ext cx="6018300" cy="388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p:nvPr/>
        </p:nvSpPr>
        <p:spPr>
          <a:xfrm>
            <a:off x="241000" y="688550"/>
            <a:ext cx="9661800" cy="5721900"/>
          </a:xfrm>
          <a:prstGeom prst="roundRect">
            <a:avLst>
              <a:gd name="adj" fmla="val 16667"/>
            </a:avLst>
          </a:prstGeom>
          <a:solidFill>
            <a:srgbClr val="3838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E1E1E"/>
              </a:solidFill>
            </a:endParaRPr>
          </a:p>
        </p:txBody>
      </p:sp>
      <p:pic>
        <p:nvPicPr>
          <p:cNvPr id="163" name="Google Shape;163;p18"/>
          <p:cNvPicPr preferRelativeResize="0"/>
          <p:nvPr/>
        </p:nvPicPr>
        <p:blipFill>
          <a:blip r:embed="rId3">
            <a:alphaModFix/>
          </a:blip>
          <a:stretch>
            <a:fillRect/>
          </a:stretch>
        </p:blipFill>
        <p:spPr>
          <a:xfrm>
            <a:off x="426663" y="1146000"/>
            <a:ext cx="9049500" cy="456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p:nvPr/>
        </p:nvSpPr>
        <p:spPr>
          <a:xfrm>
            <a:off x="0" y="1409250"/>
            <a:ext cx="5860800" cy="492600"/>
          </a:xfrm>
          <a:prstGeom prst="roundRect">
            <a:avLst>
              <a:gd name="adj" fmla="val 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70" name="Google Shape;170;p19"/>
          <p:cNvSpPr txBox="1">
            <a:spLocks noGrp="1"/>
          </p:cNvSpPr>
          <p:nvPr>
            <p:ph type="title"/>
          </p:nvPr>
        </p:nvSpPr>
        <p:spPr>
          <a:xfrm>
            <a:off x="449472" y="1440000"/>
            <a:ext cx="5411400" cy="4311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2800" dirty="0">
                <a:solidFill>
                  <a:schemeClr val="lt1"/>
                </a:solidFill>
                <a:latin typeface="SamsungOne" panose="020B0803030303020204" pitchFamily="34" charset="0"/>
                <a:ea typeface="SamsungOne" panose="020B0803030303020204" pitchFamily="34" charset="0"/>
                <a:cs typeface="Poppins"/>
                <a:sym typeface="Poppins"/>
              </a:rPr>
              <a:t>The Cleaning &amp; Preprocessing</a:t>
            </a:r>
            <a:endParaRPr sz="2800" dirty="0">
              <a:solidFill>
                <a:schemeClr val="lt1"/>
              </a:solidFill>
              <a:latin typeface="SamsungOne" panose="020B0803030303020204" pitchFamily="34" charset="0"/>
              <a:ea typeface="SamsungOne" panose="020B0803030303020204" pitchFamily="34" charset="0"/>
              <a:cs typeface="Poppins"/>
              <a:sym typeface="Poppins"/>
            </a:endParaRPr>
          </a:p>
        </p:txBody>
      </p:sp>
      <p:sp>
        <p:nvSpPr>
          <p:cNvPr id="171" name="Google Shape;171;p19"/>
          <p:cNvSpPr/>
          <p:nvPr/>
        </p:nvSpPr>
        <p:spPr>
          <a:xfrm>
            <a:off x="3941300" y="2008275"/>
            <a:ext cx="5961600" cy="4402200"/>
          </a:xfrm>
          <a:prstGeom prst="roundRect">
            <a:avLst>
              <a:gd name="adj" fmla="val 16667"/>
            </a:avLst>
          </a:prstGeom>
          <a:solidFill>
            <a:srgbClr val="3838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rgbClr val="1E1E1E"/>
              </a:solidFill>
              <a:latin typeface="SamsungOne" panose="020B0803030303020204" pitchFamily="34" charset="0"/>
              <a:ea typeface="SamsungOne" panose="020B0803030303020204" pitchFamily="34" charset="0"/>
            </a:endParaRPr>
          </a:p>
        </p:txBody>
      </p:sp>
      <p:sp>
        <p:nvSpPr>
          <p:cNvPr id="172" name="Google Shape;172;p19"/>
          <p:cNvSpPr txBox="1">
            <a:spLocks noGrp="1"/>
          </p:cNvSpPr>
          <p:nvPr>
            <p:ph type="title"/>
          </p:nvPr>
        </p:nvSpPr>
        <p:spPr>
          <a:xfrm>
            <a:off x="449471" y="2351550"/>
            <a:ext cx="3410700" cy="3231654"/>
          </a:xfrm>
          <a:prstGeom prst="rect">
            <a:avLst/>
          </a:prstGeom>
        </p:spPr>
        <p:txBody>
          <a:bodyPr spcFirstLastPara="1" wrap="square" lIns="0" tIns="0" rIns="0" bIns="0" anchor="t" anchorCtr="0">
            <a:spAutoFit/>
          </a:bodyPr>
          <a:lstStyle/>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Remove values HTML entities in ‘conditions’ column (using RegEx)</a:t>
            </a: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Remove escape characters in the ‘review’ column to make it suitable for further processing</a:t>
            </a: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Out of Range (drug names, html entity values etc in ‘condition’ column)</a:t>
            </a: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Date Parsing</a:t>
            </a: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Stop words removal, tokenization and lemmatization on ‘review’ column</a:t>
            </a: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Natural Language Processing</a:t>
            </a:r>
            <a:endParaRPr sz="1400" dirty="0">
              <a:latin typeface="SamsungOne" panose="020B0803030303020204" pitchFamily="34" charset="0"/>
              <a:ea typeface="SamsungOne" panose="020B0803030303020204" pitchFamily="34" charset="0"/>
              <a:cs typeface="Poppins"/>
              <a:sym typeface="Poppins"/>
            </a:endParaRPr>
          </a:p>
          <a:p>
            <a:pPr marL="0" lvl="0" indent="0" algn="l" rtl="0">
              <a:spcBef>
                <a:spcPts val="0"/>
              </a:spcBef>
              <a:spcAft>
                <a:spcPts val="0"/>
              </a:spcAft>
              <a:buNone/>
            </a:pPr>
            <a:r>
              <a:rPr lang="en-US" sz="1400" dirty="0">
                <a:latin typeface="SamsungOne" panose="020B0803030303020204" pitchFamily="34" charset="0"/>
                <a:ea typeface="SamsungOne" panose="020B0803030303020204" pitchFamily="34" charset="0"/>
                <a:cs typeface="Poppins"/>
                <a:sym typeface="Poppins"/>
              </a:rPr>
              <a:t>sentiment intensity analyzer</a:t>
            </a:r>
            <a:endParaRPr sz="1400" dirty="0">
              <a:latin typeface="SamsungOne" panose="020B0803030303020204" pitchFamily="34" charset="0"/>
              <a:ea typeface="SamsungOne" panose="020B0803030303020204" pitchFamily="34" charset="0"/>
              <a:cs typeface="Poppins"/>
              <a:sym typeface="Poppins"/>
            </a:endParaRPr>
          </a:p>
          <a:p>
            <a:pPr marL="457200" lvl="0" indent="-317500" algn="l" rtl="0">
              <a:spcBef>
                <a:spcPts val="0"/>
              </a:spcBef>
              <a:spcAft>
                <a:spcPts val="0"/>
              </a:spcAft>
              <a:buSzPts val="1400"/>
              <a:buFont typeface="Poppins"/>
              <a:buAutoNum type="arabicPeriod"/>
            </a:pPr>
            <a:r>
              <a:rPr lang="en-US" sz="1400" dirty="0">
                <a:latin typeface="SamsungOne" panose="020B0803030303020204" pitchFamily="34" charset="0"/>
                <a:ea typeface="SamsungOne" panose="020B0803030303020204" pitchFamily="34" charset="0"/>
                <a:cs typeface="Poppins"/>
                <a:sym typeface="Poppins"/>
              </a:rPr>
              <a:t>Label Encoding </a:t>
            </a:r>
            <a:endParaRPr sz="1400" dirty="0">
              <a:latin typeface="SamsungOne" panose="020B0803030303020204" pitchFamily="34" charset="0"/>
              <a:ea typeface="SamsungOne" panose="020B0803030303020204" pitchFamily="34" charset="0"/>
              <a:cs typeface="Poppins"/>
              <a:sym typeface="Poppins"/>
            </a:endParaRPr>
          </a:p>
        </p:txBody>
      </p:sp>
      <p:pic>
        <p:nvPicPr>
          <p:cNvPr id="173" name="Google Shape;173;p19"/>
          <p:cNvPicPr preferRelativeResize="0"/>
          <p:nvPr/>
        </p:nvPicPr>
        <p:blipFill>
          <a:blip r:embed="rId3">
            <a:alphaModFix/>
          </a:blip>
          <a:stretch>
            <a:fillRect/>
          </a:stretch>
        </p:blipFill>
        <p:spPr>
          <a:xfrm>
            <a:off x="3941300" y="2293950"/>
            <a:ext cx="5864100" cy="356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20"/>
          <p:cNvPicPr preferRelativeResize="0"/>
          <p:nvPr/>
        </p:nvPicPr>
        <p:blipFill>
          <a:blip r:embed="rId3">
            <a:alphaModFix/>
          </a:blip>
          <a:stretch>
            <a:fillRect/>
          </a:stretch>
        </p:blipFill>
        <p:spPr>
          <a:xfrm>
            <a:off x="707163" y="209450"/>
            <a:ext cx="8488500" cy="621060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Macintosh PowerPoint</Application>
  <PresentationFormat>Custom</PresentationFormat>
  <Paragraphs>140</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SamsungOne</vt:lpstr>
      <vt:lpstr>Malgun Gothic</vt:lpstr>
      <vt:lpstr>Calibri</vt:lpstr>
      <vt:lpstr>Poppins</vt:lpstr>
      <vt:lpstr>Arial</vt:lpstr>
      <vt:lpstr>Office Theme</vt:lpstr>
      <vt:lpstr>SmartMEDs </vt:lpstr>
      <vt:lpstr>Project Objective</vt:lpstr>
      <vt:lpstr>Project Process  </vt:lpstr>
      <vt:lpstr>The Data</vt:lpstr>
      <vt:lpstr>The Data</vt:lpstr>
      <vt:lpstr>The Data Cleaning/Preprocessing </vt:lpstr>
      <vt:lpstr>PowerPoint Presentation</vt:lpstr>
      <vt:lpstr>The Cleaning &amp; Preprocessing</vt:lpstr>
      <vt:lpstr>PowerPoint Presentation</vt:lpstr>
      <vt:lpstr>The Cleaning &amp; Preprocessing</vt:lpstr>
      <vt:lpstr>Encoding All the Values </vt:lpstr>
      <vt:lpstr>Models used</vt:lpstr>
      <vt:lpstr>The Application </vt:lpstr>
      <vt:lpstr>Challenges </vt:lpstr>
      <vt:lpstr>Future Enhancement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SmartMEDs </dc:title>
  <cp:lastModifiedBy>Madhumitha Ichapuram</cp:lastModifiedBy>
  <cp:revision>1</cp:revision>
  <dcterms:modified xsi:type="dcterms:W3CDTF">2024-01-31T20:31:14Z</dcterms:modified>
</cp:coreProperties>
</file>